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86" r:id="rId2"/>
    <p:sldId id="335" r:id="rId3"/>
    <p:sldId id="346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293" r:id="rId15"/>
    <p:sldId id="294" r:id="rId16"/>
    <p:sldId id="297" r:id="rId17"/>
    <p:sldId id="333" r:id="rId18"/>
    <p:sldId id="345" r:id="rId19"/>
    <p:sldId id="334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DF58D"/>
    <a:srgbClr val="808080"/>
    <a:srgbClr val="FCFCFC"/>
    <a:srgbClr val="E8E8E8"/>
    <a:srgbClr val="FFD84B"/>
    <a:srgbClr val="FFFFFF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79" autoAdjust="0"/>
    <p:restoredTop sz="94614" autoAdjust="0"/>
  </p:normalViewPr>
  <p:slideViewPr>
    <p:cSldViewPr>
      <p:cViewPr varScale="1">
        <p:scale>
          <a:sx n="66" d="100"/>
          <a:sy n="66" d="100"/>
        </p:scale>
        <p:origin x="-61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0B73B33-7B05-414F-A8C6-07BFD4A5AD4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5374751-6F95-4E0F-A35E-835CB96F1E8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CN" smtClean="0"/>
              <a:t>3</a:t>
            </a:r>
            <a:r>
              <a:rPr lang="zh-CN" altLang="en-US" smtClean="0"/>
              <a:t>’</a:t>
            </a:r>
            <a:r>
              <a:rPr lang="en-US" altLang="zh-CN" smtClean="0"/>
              <a:t>44</a:t>
            </a:r>
            <a:r>
              <a:rPr lang="zh-CN" altLang="en-US" smtClean="0"/>
              <a:t>“     甘泉信息课堂</a:t>
            </a:r>
            <a:r>
              <a:rPr lang="en-US" altLang="zh-CN" smtClean="0"/>
              <a:t>_</a:t>
            </a:r>
            <a:r>
              <a:rPr lang="zh-CN" altLang="en-US" smtClean="0"/>
              <a:t>第</a:t>
            </a:r>
            <a:r>
              <a:rPr lang="en-US" altLang="zh-CN" smtClean="0"/>
              <a:t>4</a:t>
            </a:r>
            <a:r>
              <a:rPr lang="zh-CN" altLang="en-US" smtClean="0"/>
              <a:t>集</a:t>
            </a:r>
            <a:r>
              <a:rPr lang="en-US" altLang="zh-CN" smtClean="0"/>
              <a:t>《</a:t>
            </a:r>
            <a:r>
              <a:rPr lang="zh-CN" altLang="en-US" smtClean="0"/>
              <a:t>读心术的秘密</a:t>
            </a:r>
            <a:r>
              <a:rPr lang="en-US" altLang="zh-CN" smtClean="0"/>
              <a:t>》</a:t>
            </a:r>
            <a:r>
              <a:rPr lang="zh-CN" altLang="en-US" smtClean="0"/>
              <a:t>视频</a:t>
            </a:r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8925B7-9749-45F7-9375-4CDCA7A86445}" type="slidenum">
              <a:rPr lang="zh-CN" altLang="en-US" smtClean="0">
                <a:solidFill>
                  <a:srgbClr val="000000"/>
                </a:solidFill>
              </a:rPr>
              <a:pPr/>
              <a:t>8</a:t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CN" smtClean="0"/>
              <a:t>3</a:t>
            </a:r>
            <a:r>
              <a:rPr lang="zh-CN" altLang="en-US" smtClean="0"/>
              <a:t>’</a:t>
            </a:r>
            <a:r>
              <a:rPr lang="en-US" altLang="zh-CN" smtClean="0"/>
              <a:t>44</a:t>
            </a:r>
            <a:r>
              <a:rPr lang="zh-CN" altLang="en-US" smtClean="0"/>
              <a:t>“     甘泉信息课堂</a:t>
            </a:r>
            <a:r>
              <a:rPr lang="en-US" altLang="zh-CN" smtClean="0"/>
              <a:t>_</a:t>
            </a:r>
            <a:r>
              <a:rPr lang="zh-CN" altLang="en-US" smtClean="0"/>
              <a:t>第</a:t>
            </a:r>
            <a:r>
              <a:rPr lang="en-US" altLang="zh-CN" smtClean="0"/>
              <a:t>4</a:t>
            </a:r>
            <a:r>
              <a:rPr lang="zh-CN" altLang="en-US" smtClean="0"/>
              <a:t>集</a:t>
            </a:r>
            <a:r>
              <a:rPr lang="en-US" altLang="zh-CN" smtClean="0"/>
              <a:t>《</a:t>
            </a:r>
            <a:r>
              <a:rPr lang="zh-CN" altLang="en-US" smtClean="0"/>
              <a:t>读心术的秘密</a:t>
            </a:r>
            <a:r>
              <a:rPr lang="en-US" altLang="zh-CN" smtClean="0"/>
              <a:t>》</a:t>
            </a:r>
            <a:r>
              <a:rPr lang="zh-CN" altLang="en-US" smtClean="0"/>
              <a:t>视频</a:t>
            </a:r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D877F0-2621-460E-95F6-B2E152D40E60}" type="slidenum">
              <a:rPr lang="zh-CN" altLang="en-US" smtClean="0">
                <a:solidFill>
                  <a:srgbClr val="000000"/>
                </a:solidFill>
              </a:rPr>
              <a:pPr/>
              <a:t>19</a:t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>
              <a:gd name="T0" fmla="*/ 0 w 1740"/>
              <a:gd name="T1" fmla="*/ 0 h 510"/>
              <a:gd name="T2" fmla="*/ 0 w 1740"/>
              <a:gd name="T3" fmla="*/ 2147483647 h 510"/>
              <a:gd name="T4" fmla="*/ 2147483647 w 1740"/>
              <a:gd name="T5" fmla="*/ 2147483647 h 510"/>
              <a:gd name="T6" fmla="*/ 2147483647 w 1740"/>
              <a:gd name="T7" fmla="*/ 2147483647 h 510"/>
              <a:gd name="T8" fmla="*/ 0 w 1740"/>
              <a:gd name="T9" fmla="*/ 0 h 5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5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>
              <a:gd name="T0" fmla="*/ 2147483647 w 4032"/>
              <a:gd name="T1" fmla="*/ 0 h 1356"/>
              <a:gd name="T2" fmla="*/ 2147483647 w 4032"/>
              <a:gd name="T3" fmla="*/ 2147483647 h 1356"/>
              <a:gd name="T4" fmla="*/ 2147483647 w 4032"/>
              <a:gd name="T5" fmla="*/ 2147483647 h 1356"/>
              <a:gd name="T6" fmla="*/ 2147483647 w 4032"/>
              <a:gd name="T7" fmla="*/ 2147483647 h 1356"/>
              <a:gd name="T8" fmla="*/ 0 w 4032"/>
              <a:gd name="T9" fmla="*/ 2147483647 h 1356"/>
              <a:gd name="T10" fmla="*/ 2147483647 w 4032"/>
              <a:gd name="T11" fmla="*/ 0 h 135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>
              <a:gd name="T0" fmla="*/ 2147483647 w 2988"/>
              <a:gd name="T1" fmla="*/ 2147483647 h 3180"/>
              <a:gd name="T2" fmla="*/ 2147483647 w 2988"/>
              <a:gd name="T3" fmla="*/ 0 h 3180"/>
              <a:gd name="T4" fmla="*/ 2147483647 w 2988"/>
              <a:gd name="T5" fmla="*/ 2147483647 h 3180"/>
              <a:gd name="T6" fmla="*/ 2147483647 w 2988"/>
              <a:gd name="T7" fmla="*/ 2147483647 h 3180"/>
              <a:gd name="T8" fmla="*/ 2147483647 w 2988"/>
              <a:gd name="T9" fmla="*/ 2147483647 h 3180"/>
              <a:gd name="T10" fmla="*/ 0 w 2988"/>
              <a:gd name="T11" fmla="*/ 2147483647 h 3180"/>
              <a:gd name="T12" fmla="*/ 2147483647 w 2988"/>
              <a:gd name="T13" fmla="*/ 2147483647 h 318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7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>
              <a:gd name="T0" fmla="*/ 0 w 2064"/>
              <a:gd name="T1" fmla="*/ 0 h 1518"/>
              <a:gd name="T2" fmla="*/ 2147483647 w 2064"/>
              <a:gd name="T3" fmla="*/ 2147483647 h 1518"/>
              <a:gd name="T4" fmla="*/ 2147483647 w 2064"/>
              <a:gd name="T5" fmla="*/ 0 h 1518"/>
              <a:gd name="T6" fmla="*/ 0 w 2064"/>
              <a:gd name="T7" fmla="*/ 0 h 151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8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>
              <a:gd name="T0" fmla="*/ 0 w 4014"/>
              <a:gd name="T1" fmla="*/ 0 h 4455"/>
              <a:gd name="T2" fmla="*/ 2147483647 w 4014"/>
              <a:gd name="T3" fmla="*/ 0 h 4455"/>
              <a:gd name="T4" fmla="*/ 2147483647 w 4014"/>
              <a:gd name="T5" fmla="*/ 2147483647 h 4455"/>
              <a:gd name="T6" fmla="*/ 0 w 4014"/>
              <a:gd name="T7" fmla="*/ 2147483647 h 4455"/>
              <a:gd name="T8" fmla="*/ 0 w 4014"/>
              <a:gd name="T9" fmla="*/ 0 h 44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10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3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4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5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>
              <a:gd name="T0" fmla="*/ 0 w 636"/>
              <a:gd name="T1" fmla="*/ 0 h 651"/>
              <a:gd name="T2" fmla="*/ 0 w 636"/>
              <a:gd name="T3" fmla="*/ 2147483647 h 651"/>
              <a:gd name="T4" fmla="*/ 2147483647 w 636"/>
              <a:gd name="T5" fmla="*/ 2147483647 h 651"/>
              <a:gd name="T6" fmla="*/ 2147483647 w 636"/>
              <a:gd name="T7" fmla="*/ 0 h 651"/>
              <a:gd name="T8" fmla="*/ 0 w 636"/>
              <a:gd name="T9" fmla="*/ 0 h 6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grpSp>
        <p:nvGrpSpPr>
          <p:cNvPr id="27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28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>
                <a:gd name="T0" fmla="*/ 0 w 672"/>
                <a:gd name="T1" fmla="*/ 400 h 720"/>
                <a:gd name="T2" fmla="*/ 288 w 672"/>
                <a:gd name="T3" fmla="*/ 0 h 720"/>
                <a:gd name="T4" fmla="*/ 672 w 672"/>
                <a:gd name="T5" fmla="*/ 0 h 720"/>
                <a:gd name="T6" fmla="*/ 672 w 672"/>
                <a:gd name="T7" fmla="*/ 667 h 720"/>
                <a:gd name="T8" fmla="*/ 0 w 672"/>
                <a:gd name="T9" fmla="*/ 400 h 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>
                <a:gd name="T0" fmla="*/ 95 w 212"/>
                <a:gd name="T1" fmla="*/ 0 h 824"/>
                <a:gd name="T2" fmla="*/ 0 w 212"/>
                <a:gd name="T3" fmla="*/ 82 h 824"/>
                <a:gd name="T4" fmla="*/ 78 w 212"/>
                <a:gd name="T5" fmla="*/ 824 h 824"/>
                <a:gd name="T6" fmla="*/ 98 w 212"/>
                <a:gd name="T7" fmla="*/ 822 h 824"/>
                <a:gd name="T8" fmla="*/ 95 w 212"/>
                <a:gd name="T9" fmla="*/ 0 h 8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30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31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pic>
        <p:nvPicPr>
          <p:cNvPr id="33" name="Picture 83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73F62-40FC-4033-8FBE-276A9D28A62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D6C26-9908-4D60-B33F-E08E503B9FE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D5991-F70A-4ED0-B786-03A582EB40D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BEBBE-11FD-48FB-9265-3EAA5BBBF78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477BF-36F4-4C18-BED8-95DD4A5E79A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06231-4CE4-41EF-B2AE-7FAF1850164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543DA-EC88-490E-A6A3-8C5058BFE09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8D009-C66A-4EE6-B42B-0E3FB3C6217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CAA5C-2227-4B0D-BABC-69613FB3D52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7E60B-5580-43E1-99F8-76027678858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D01E6-CC3E-4D7F-9637-28376BF964C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325438"/>
            <a:ext cx="8229600" cy="580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62DEE-7C6F-49E1-87EF-B0C4EBE4FE4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85800-25A2-45AB-BDC4-ECDE138822D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4600" y="304800"/>
            <a:ext cx="6248400" cy="609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4800" y="1295400"/>
            <a:ext cx="8534400" cy="50292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172200" y="0"/>
            <a:ext cx="25146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广州市初中信息技术第一册第一章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3276600" y="6513513"/>
            <a:ext cx="2133600" cy="292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C06B1-A3DA-424F-8F87-F0B4C1462A1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51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>
              <a:gd name="T0" fmla="*/ 0 w 1089"/>
              <a:gd name="T1" fmla="*/ 0 h 1100"/>
              <a:gd name="T2" fmla="*/ 0 w 1089"/>
              <a:gd name="T3" fmla="*/ 2147483647 h 1100"/>
              <a:gd name="T4" fmla="*/ 2147483647 w 1089"/>
              <a:gd name="T5" fmla="*/ 2147483647 h 1100"/>
              <a:gd name="T6" fmla="*/ 0 w 1089"/>
              <a:gd name="T7" fmla="*/ 0 h 11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052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3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4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5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6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7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8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9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0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1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2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3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4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5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6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67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68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69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0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1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2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3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F9FC9070-137C-4ECE-AFAA-757A7E318A2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2077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>
              <a:gd name="T0" fmla="*/ 2147483647 w 3130"/>
              <a:gd name="T1" fmla="*/ 2147483647 h 453"/>
              <a:gd name="T2" fmla="*/ 2147483647 w 3130"/>
              <a:gd name="T3" fmla="*/ 0 h 453"/>
              <a:gd name="T4" fmla="*/ 0 w 3130"/>
              <a:gd name="T5" fmla="*/ 0 h 453"/>
              <a:gd name="T6" fmla="*/ 2147483647 w 3130"/>
              <a:gd name="T7" fmla="*/ 2147483647 h 4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078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pic>
        <p:nvPicPr>
          <p:cNvPr id="2079" name="Picture 37" descr="water"/>
          <p:cNvPicPr>
            <a:picLocks noChangeAspect="1" noChangeArrowheads="1"/>
          </p:cNvPicPr>
          <p:nvPr/>
        </p:nvPicPr>
        <p:blipFill>
          <a:blip r:embed="rId16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38" descr="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  <p:sldLayoutId id="2147483784" r:id="rId13"/>
    <p:sldLayoutId id="2147483786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hyperlink" Target="http://baike.baidu.com/view/23361.htm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hyperlink" Target="http://baike.baidu.com/view/397415.htm" TargetMode="External"/><Relationship Id="rId4" Type="http://schemas.openxmlformats.org/officeDocument/2006/relationships/hyperlink" Target="http://baike.baidu.com/view/148612.ht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23361.htm" TargetMode="External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hyperlink" Target="http://baike.baidu.com/view/397415.htm" TargetMode="External"/><Relationship Id="rId4" Type="http://schemas.openxmlformats.org/officeDocument/2006/relationships/hyperlink" Target="http://baike.baidu.com/view/148612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133600"/>
            <a:ext cx="5256213" cy="1470025"/>
          </a:xfrm>
          <a:effectLst>
            <a:outerShdw dist="35921" dir="2700000" algn="ctr" rotWithShape="0">
              <a:srgbClr val="FFFFFF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zh-CN" altLang="en-US" dirty="0" smtClean="0">
                <a:latin typeface="华文琥珀" pitchFamily="2" charset="-122"/>
                <a:ea typeface="华文琥珀" pitchFamily="2" charset="-122"/>
              </a:rPr>
              <a:t>计算机与二进制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539750" y="646113"/>
            <a:ext cx="7242175" cy="1574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计算机为什么采用二进制？</a:t>
            </a:r>
          </a:p>
        </p:txBody>
      </p:sp>
      <p:sp>
        <p:nvSpPr>
          <p:cNvPr id="8195" name="Rectangle 7"/>
          <p:cNvSpPr txBox="1">
            <a:spLocks noChangeArrowheads="1"/>
          </p:cNvSpPr>
          <p:nvPr/>
        </p:nvSpPr>
        <p:spPr bwMode="auto">
          <a:xfrm>
            <a:off x="1498600" y="2936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auto">
          <a:xfrm>
            <a:off x="684213" y="2339975"/>
            <a:ext cx="7329487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400" b="1">
                <a:ea typeface="宋体" pitchFamily="2" charset="-122"/>
              </a:rPr>
              <a:t>—— </a:t>
            </a:r>
            <a:r>
              <a:rPr lang="zh-CN" altLang="en-US" sz="2400" b="1">
                <a:ea typeface="宋体" pitchFamily="2" charset="-122"/>
              </a:rPr>
              <a:t>美国军方为了解决计算大量军用数据的难题。</a:t>
            </a:r>
            <a:endParaRPr lang="en-US" altLang="zh-CN" sz="2400" b="1"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ea typeface="宋体" pitchFamily="2" charset="-122"/>
              </a:rPr>
              <a:t>—— 1946</a:t>
            </a:r>
            <a:r>
              <a:rPr lang="zh-CN" altLang="en-US" sz="2400" b="1">
                <a:ea typeface="宋体" pitchFamily="2" charset="-122"/>
              </a:rPr>
              <a:t>年，世界上第一台</a:t>
            </a:r>
            <a:r>
              <a:rPr lang="zh-CN" altLang="en-US" sz="2400" b="1">
                <a:solidFill>
                  <a:srgbClr val="FF0000"/>
                </a:solidFill>
                <a:ea typeface="宋体" pitchFamily="2" charset="-122"/>
              </a:rPr>
              <a:t>电子</a:t>
            </a:r>
            <a:r>
              <a:rPr lang="zh-CN" altLang="en-US" sz="2400" b="1">
                <a:ea typeface="宋体" pitchFamily="2" charset="-122"/>
              </a:rPr>
              <a:t>计算机问世，由</a:t>
            </a:r>
            <a:r>
              <a:rPr lang="en-US" altLang="zh-CN" sz="2400" b="1">
                <a:ea typeface="宋体" pitchFamily="2" charset="-122"/>
              </a:rPr>
              <a:t>1</a:t>
            </a:r>
            <a:r>
              <a:rPr lang="zh-CN" altLang="en-US" sz="2400" b="1">
                <a:ea typeface="宋体" pitchFamily="2" charset="-122"/>
              </a:rPr>
              <a:t>万个电容器、</a:t>
            </a:r>
            <a:r>
              <a:rPr lang="en-US" altLang="zh-CN" sz="2400" b="1">
                <a:ea typeface="宋体" pitchFamily="2" charset="-122"/>
              </a:rPr>
              <a:t>6</a:t>
            </a:r>
            <a:r>
              <a:rPr lang="zh-CN" altLang="en-US" sz="2400" b="1">
                <a:ea typeface="宋体" pitchFamily="2" charset="-122"/>
              </a:rPr>
              <a:t>千个开关、</a:t>
            </a:r>
            <a:r>
              <a:rPr lang="en-US" altLang="zh-CN" sz="2400" b="1">
                <a:ea typeface="宋体" pitchFamily="2" charset="-122"/>
              </a:rPr>
              <a:t> 17468</a:t>
            </a:r>
            <a:r>
              <a:rPr lang="zh-CN" altLang="en-US" sz="2400" b="1">
                <a:ea typeface="宋体" pitchFamily="2" charset="-122"/>
              </a:rPr>
              <a:t>个电子管、</a:t>
            </a:r>
            <a:r>
              <a:rPr lang="en-US" altLang="zh-CN" sz="2400" b="1">
                <a:ea typeface="宋体" pitchFamily="2" charset="-122"/>
              </a:rPr>
              <a:t>6</a:t>
            </a:r>
            <a:r>
              <a:rPr lang="zh-CN" altLang="en-US" sz="2400" b="1">
                <a:ea typeface="宋体" pitchFamily="2" charset="-122"/>
              </a:rPr>
              <a:t>万个电阻器组成，重达</a:t>
            </a:r>
            <a:r>
              <a:rPr lang="en-US" altLang="zh-CN" sz="2400" b="1">
                <a:ea typeface="宋体" pitchFamily="2" charset="-122"/>
              </a:rPr>
              <a:t>30</a:t>
            </a:r>
            <a:r>
              <a:rPr lang="zh-CN" altLang="en-US" sz="2400" b="1">
                <a:ea typeface="宋体" pitchFamily="2" charset="-122"/>
              </a:rPr>
              <a:t>吨，占地</a:t>
            </a:r>
            <a:r>
              <a:rPr lang="en-US" altLang="zh-CN" sz="2400" b="1">
                <a:ea typeface="宋体" pitchFamily="2" charset="-122"/>
              </a:rPr>
              <a:t>160</a:t>
            </a:r>
            <a:r>
              <a:rPr lang="zh-CN" altLang="en-US" sz="2400" b="1">
                <a:ea typeface="宋体" pitchFamily="2" charset="-122"/>
              </a:rPr>
              <a:t>平方米</a:t>
            </a:r>
            <a:r>
              <a:rPr lang="en-US" altLang="zh-CN" sz="2400" b="1">
                <a:ea typeface="宋体" pitchFamily="2" charset="-122"/>
              </a:rPr>
              <a:t>……</a:t>
            </a:r>
            <a:endParaRPr lang="zh-CN" altLang="en-US" sz="2400" b="1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4"/>
          <p:cNvSpPr>
            <a:spLocks noChangeArrowheads="1"/>
          </p:cNvSpPr>
          <p:nvPr/>
        </p:nvSpPr>
        <p:spPr bwMode="gray">
          <a:xfrm>
            <a:off x="914400" y="2930525"/>
            <a:ext cx="2295525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88CE58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19" name="AutoShape 5"/>
          <p:cNvSpPr>
            <a:spLocks noChangeArrowheads="1"/>
          </p:cNvSpPr>
          <p:nvPr/>
        </p:nvSpPr>
        <p:spPr bwMode="gray">
          <a:xfrm>
            <a:off x="1066800" y="2514600"/>
            <a:ext cx="1939925" cy="6683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0" name="AutoShape 6"/>
          <p:cNvSpPr>
            <a:spLocks noChangeArrowheads="1"/>
          </p:cNvSpPr>
          <p:nvPr/>
        </p:nvSpPr>
        <p:spPr bwMode="gray">
          <a:xfrm flipH="1">
            <a:off x="2814638" y="2859088"/>
            <a:ext cx="71437" cy="144462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2F611D"/>
              </a:gs>
              <a:gs pos="100000">
                <a:srgbClr val="162D0D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1" name="AutoShape 7"/>
          <p:cNvSpPr>
            <a:spLocks noChangeArrowheads="1"/>
          </p:cNvSpPr>
          <p:nvPr/>
        </p:nvSpPr>
        <p:spPr bwMode="gray">
          <a:xfrm flipH="1">
            <a:off x="1231900" y="2859088"/>
            <a:ext cx="73025" cy="144462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2F611D"/>
              </a:gs>
              <a:gs pos="100000">
                <a:srgbClr val="162D0D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2" name="AutoShape 8"/>
          <p:cNvSpPr>
            <a:spLocks noChangeArrowheads="1"/>
          </p:cNvSpPr>
          <p:nvPr/>
        </p:nvSpPr>
        <p:spPr bwMode="gray">
          <a:xfrm>
            <a:off x="3424238" y="2500313"/>
            <a:ext cx="2295525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D791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3" name="AutoShape 9"/>
          <p:cNvSpPr>
            <a:spLocks noChangeArrowheads="1"/>
          </p:cNvSpPr>
          <p:nvPr/>
        </p:nvSpPr>
        <p:spPr bwMode="gray">
          <a:xfrm>
            <a:off x="3622675" y="2133600"/>
            <a:ext cx="1863725" cy="6858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634318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>
                <a:ea typeface="宋体" pitchFamily="2" charset="-122"/>
              </a:rPr>
              <a:t> </a:t>
            </a:r>
          </a:p>
        </p:txBody>
      </p:sp>
      <p:sp>
        <p:nvSpPr>
          <p:cNvPr id="9224" name="AutoShape 10"/>
          <p:cNvSpPr>
            <a:spLocks noChangeArrowheads="1"/>
          </p:cNvSpPr>
          <p:nvPr/>
        </p:nvSpPr>
        <p:spPr bwMode="gray">
          <a:xfrm flipH="1">
            <a:off x="5324475" y="2428875"/>
            <a:ext cx="73025" cy="144463"/>
          </a:xfrm>
          <a:prstGeom prst="octagon">
            <a:avLst>
              <a:gd name="adj" fmla="val 29287"/>
            </a:avLst>
          </a:prstGeom>
          <a:solidFill>
            <a:srgbClr val="F1D08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5" name="AutoShape 11"/>
          <p:cNvSpPr>
            <a:spLocks noChangeArrowheads="1"/>
          </p:cNvSpPr>
          <p:nvPr/>
        </p:nvSpPr>
        <p:spPr bwMode="gray">
          <a:xfrm flipH="1">
            <a:off x="3743325" y="2428875"/>
            <a:ext cx="71438" cy="144463"/>
          </a:xfrm>
          <a:prstGeom prst="octagon">
            <a:avLst>
              <a:gd name="adj" fmla="val 29287"/>
            </a:avLst>
          </a:prstGeom>
          <a:solidFill>
            <a:srgbClr val="F1D08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6" name="AutoShape 12"/>
          <p:cNvSpPr>
            <a:spLocks noChangeArrowheads="1"/>
          </p:cNvSpPr>
          <p:nvPr/>
        </p:nvSpPr>
        <p:spPr bwMode="gray">
          <a:xfrm>
            <a:off x="5943600" y="1998663"/>
            <a:ext cx="2514600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4B71DD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7" name="AutoShape 13"/>
          <p:cNvSpPr>
            <a:spLocks noChangeArrowheads="1"/>
          </p:cNvSpPr>
          <p:nvPr/>
        </p:nvSpPr>
        <p:spPr bwMode="gray">
          <a:xfrm>
            <a:off x="6248400" y="1676400"/>
            <a:ext cx="1863725" cy="914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D8CE5"/>
              </a:gs>
              <a:gs pos="100000">
                <a:srgbClr val="32416A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8" name="AutoShape 14"/>
          <p:cNvSpPr>
            <a:spLocks noChangeArrowheads="1"/>
          </p:cNvSpPr>
          <p:nvPr/>
        </p:nvSpPr>
        <p:spPr bwMode="gray">
          <a:xfrm flipH="1">
            <a:off x="8001000" y="1981200"/>
            <a:ext cx="71438" cy="142875"/>
          </a:xfrm>
          <a:prstGeom prst="octagon">
            <a:avLst>
              <a:gd name="adj" fmla="val 29287"/>
            </a:avLst>
          </a:prstGeom>
          <a:solidFill>
            <a:srgbClr val="6FC5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9" name="AutoShape 15"/>
          <p:cNvSpPr>
            <a:spLocks noChangeArrowheads="1"/>
          </p:cNvSpPr>
          <p:nvPr/>
        </p:nvSpPr>
        <p:spPr bwMode="gray">
          <a:xfrm flipH="1">
            <a:off x="6400800" y="1990725"/>
            <a:ext cx="71438" cy="142875"/>
          </a:xfrm>
          <a:prstGeom prst="octagon">
            <a:avLst>
              <a:gd name="adj" fmla="val 29287"/>
            </a:avLst>
          </a:prstGeom>
          <a:solidFill>
            <a:srgbClr val="6FC5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30" name="Freeform 16"/>
          <p:cNvSpPr>
            <a:spLocks/>
          </p:cNvSpPr>
          <p:nvPr/>
        </p:nvSpPr>
        <p:spPr bwMode="gray">
          <a:xfrm>
            <a:off x="2492375" y="1568450"/>
            <a:ext cx="1466850" cy="1157288"/>
          </a:xfrm>
          <a:custGeom>
            <a:avLst/>
            <a:gdLst>
              <a:gd name="T0" fmla="*/ 0 w 982"/>
              <a:gd name="T1" fmla="*/ 2147483647 h 774"/>
              <a:gd name="T2" fmla="*/ 2147483647 w 982"/>
              <a:gd name="T3" fmla="*/ 2147483647 h 774"/>
              <a:gd name="T4" fmla="*/ 2147483647 w 982"/>
              <a:gd name="T5" fmla="*/ 2147483647 h 774"/>
              <a:gd name="T6" fmla="*/ 2147483647 w 982"/>
              <a:gd name="T7" fmla="*/ 2147483647 h 774"/>
              <a:gd name="T8" fmla="*/ 2147483647 w 982"/>
              <a:gd name="T9" fmla="*/ 2147483647 h 774"/>
              <a:gd name="T10" fmla="*/ 2147483647 w 982"/>
              <a:gd name="T11" fmla="*/ 2147483647 h 774"/>
              <a:gd name="T12" fmla="*/ 2147483647 w 982"/>
              <a:gd name="T13" fmla="*/ 2147483647 h 774"/>
              <a:gd name="T14" fmla="*/ 2147483647 w 982"/>
              <a:gd name="T15" fmla="*/ 2147483647 h 774"/>
              <a:gd name="T16" fmla="*/ 2147483647 w 982"/>
              <a:gd name="T17" fmla="*/ 2147483647 h 774"/>
              <a:gd name="T18" fmla="*/ 2147483647 w 982"/>
              <a:gd name="T19" fmla="*/ 2147483647 h 774"/>
              <a:gd name="T20" fmla="*/ 2147483647 w 982"/>
              <a:gd name="T21" fmla="*/ 2147483647 h 774"/>
              <a:gd name="T22" fmla="*/ 2147483647 w 982"/>
              <a:gd name="T23" fmla="*/ 2147483647 h 774"/>
              <a:gd name="T24" fmla="*/ 2147483647 w 982"/>
              <a:gd name="T25" fmla="*/ 2147483647 h 774"/>
              <a:gd name="T26" fmla="*/ 2147483647 w 982"/>
              <a:gd name="T27" fmla="*/ 2147483647 h 774"/>
              <a:gd name="T28" fmla="*/ 2147483647 w 982"/>
              <a:gd name="T29" fmla="*/ 2147483647 h 774"/>
              <a:gd name="T30" fmla="*/ 2147483647 w 982"/>
              <a:gd name="T31" fmla="*/ 2147483647 h 774"/>
              <a:gd name="T32" fmla="*/ 2147483647 w 982"/>
              <a:gd name="T33" fmla="*/ 2147483647 h 774"/>
              <a:gd name="T34" fmla="*/ 2147483647 w 982"/>
              <a:gd name="T35" fmla="*/ 2147483647 h 774"/>
              <a:gd name="T36" fmla="*/ 2147483647 w 982"/>
              <a:gd name="T37" fmla="*/ 2147483647 h 774"/>
              <a:gd name="T38" fmla="*/ 2147483647 w 982"/>
              <a:gd name="T39" fmla="*/ 2147483647 h 774"/>
              <a:gd name="T40" fmla="*/ 2147483647 w 982"/>
              <a:gd name="T41" fmla="*/ 2147483647 h 774"/>
              <a:gd name="T42" fmla="*/ 2147483647 w 982"/>
              <a:gd name="T43" fmla="*/ 2147483647 h 774"/>
              <a:gd name="T44" fmla="*/ 2147483647 w 982"/>
              <a:gd name="T45" fmla="*/ 2147483647 h 774"/>
              <a:gd name="T46" fmla="*/ 2147483647 w 982"/>
              <a:gd name="T47" fmla="*/ 2147483647 h 774"/>
              <a:gd name="T48" fmla="*/ 2147483647 w 982"/>
              <a:gd name="T49" fmla="*/ 2147483647 h 774"/>
              <a:gd name="T50" fmla="*/ 2147483647 w 982"/>
              <a:gd name="T51" fmla="*/ 2147483647 h 774"/>
              <a:gd name="T52" fmla="*/ 2147483647 w 982"/>
              <a:gd name="T53" fmla="*/ 0 h 774"/>
              <a:gd name="T54" fmla="*/ 2147483647 w 982"/>
              <a:gd name="T55" fmla="*/ 2147483647 h 774"/>
              <a:gd name="T56" fmla="*/ 2147483647 w 982"/>
              <a:gd name="T57" fmla="*/ 2147483647 h 774"/>
              <a:gd name="T58" fmla="*/ 2147483647 w 982"/>
              <a:gd name="T59" fmla="*/ 2147483647 h 774"/>
              <a:gd name="T60" fmla="*/ 2147483647 w 982"/>
              <a:gd name="T61" fmla="*/ 2147483647 h 774"/>
              <a:gd name="T62" fmla="*/ 2147483647 w 982"/>
              <a:gd name="T63" fmla="*/ 2147483647 h 774"/>
              <a:gd name="T64" fmla="*/ 2147483647 w 982"/>
              <a:gd name="T65" fmla="*/ 2147483647 h 774"/>
              <a:gd name="T66" fmla="*/ 2147483647 w 982"/>
              <a:gd name="T67" fmla="*/ 2147483647 h 774"/>
              <a:gd name="T68" fmla="*/ 2147483647 w 982"/>
              <a:gd name="T69" fmla="*/ 2147483647 h 774"/>
              <a:gd name="T70" fmla="*/ 2147483647 w 982"/>
              <a:gd name="T71" fmla="*/ 2147483647 h 774"/>
              <a:gd name="T72" fmla="*/ 2147483647 w 982"/>
              <a:gd name="T73" fmla="*/ 2147483647 h 774"/>
              <a:gd name="T74" fmla="*/ 2147483647 w 982"/>
              <a:gd name="T75" fmla="*/ 2147483647 h 774"/>
              <a:gd name="T76" fmla="*/ 2147483647 w 982"/>
              <a:gd name="T77" fmla="*/ 2147483647 h 774"/>
              <a:gd name="T78" fmla="*/ 2147483647 w 982"/>
              <a:gd name="T79" fmla="*/ 2147483647 h 774"/>
              <a:gd name="T80" fmla="*/ 2147483647 w 982"/>
              <a:gd name="T81" fmla="*/ 2147483647 h 774"/>
              <a:gd name="T82" fmla="*/ 2147483647 w 982"/>
              <a:gd name="T83" fmla="*/ 2147483647 h 774"/>
              <a:gd name="T84" fmla="*/ 2147483647 w 982"/>
              <a:gd name="T85" fmla="*/ 2147483647 h 774"/>
              <a:gd name="T86" fmla="*/ 2147483647 w 982"/>
              <a:gd name="T87" fmla="*/ 2147483647 h 774"/>
              <a:gd name="T88" fmla="*/ 2147483647 w 982"/>
              <a:gd name="T89" fmla="*/ 2147483647 h 774"/>
              <a:gd name="T90" fmla="*/ 2147483647 w 982"/>
              <a:gd name="T91" fmla="*/ 2147483647 h 774"/>
              <a:gd name="T92" fmla="*/ 2147483647 w 982"/>
              <a:gd name="T93" fmla="*/ 2147483647 h 774"/>
              <a:gd name="T94" fmla="*/ 2147483647 w 982"/>
              <a:gd name="T95" fmla="*/ 2147483647 h 774"/>
              <a:gd name="T96" fmla="*/ 2147483647 w 982"/>
              <a:gd name="T97" fmla="*/ 2147483647 h 774"/>
              <a:gd name="T98" fmla="*/ 2147483647 w 982"/>
              <a:gd name="T99" fmla="*/ 2147483647 h 774"/>
              <a:gd name="T100" fmla="*/ 2147483647 w 982"/>
              <a:gd name="T101" fmla="*/ 2147483647 h 774"/>
              <a:gd name="T102" fmla="*/ 2147483647 w 982"/>
              <a:gd name="T103" fmla="*/ 2147483647 h 774"/>
              <a:gd name="T104" fmla="*/ 0 w 982"/>
              <a:gd name="T105" fmla="*/ 2147483647 h 774"/>
              <a:gd name="T106" fmla="*/ 0 w 982"/>
              <a:gd name="T107" fmla="*/ 2147483647 h 77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82"/>
              <a:gd name="T163" fmla="*/ 0 h 774"/>
              <a:gd name="T164" fmla="*/ 982 w 982"/>
              <a:gd name="T165" fmla="*/ 774 h 77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93D267"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31" name="Freeform 17"/>
          <p:cNvSpPr>
            <a:spLocks/>
          </p:cNvSpPr>
          <p:nvPr/>
        </p:nvSpPr>
        <p:spPr bwMode="gray">
          <a:xfrm>
            <a:off x="5105400" y="1130300"/>
            <a:ext cx="1466850" cy="1155700"/>
          </a:xfrm>
          <a:custGeom>
            <a:avLst/>
            <a:gdLst>
              <a:gd name="T0" fmla="*/ 0 w 982"/>
              <a:gd name="T1" fmla="*/ 2147483647 h 774"/>
              <a:gd name="T2" fmla="*/ 2147483647 w 982"/>
              <a:gd name="T3" fmla="*/ 2147483647 h 774"/>
              <a:gd name="T4" fmla="*/ 2147483647 w 982"/>
              <a:gd name="T5" fmla="*/ 2147483647 h 774"/>
              <a:gd name="T6" fmla="*/ 2147483647 w 982"/>
              <a:gd name="T7" fmla="*/ 2147483647 h 774"/>
              <a:gd name="T8" fmla="*/ 2147483647 w 982"/>
              <a:gd name="T9" fmla="*/ 2147483647 h 774"/>
              <a:gd name="T10" fmla="*/ 2147483647 w 982"/>
              <a:gd name="T11" fmla="*/ 2147483647 h 774"/>
              <a:gd name="T12" fmla="*/ 2147483647 w 982"/>
              <a:gd name="T13" fmla="*/ 2147483647 h 774"/>
              <a:gd name="T14" fmla="*/ 2147483647 w 982"/>
              <a:gd name="T15" fmla="*/ 2147483647 h 774"/>
              <a:gd name="T16" fmla="*/ 2147483647 w 982"/>
              <a:gd name="T17" fmla="*/ 2147483647 h 774"/>
              <a:gd name="T18" fmla="*/ 2147483647 w 982"/>
              <a:gd name="T19" fmla="*/ 2147483647 h 774"/>
              <a:gd name="T20" fmla="*/ 2147483647 w 982"/>
              <a:gd name="T21" fmla="*/ 2147483647 h 774"/>
              <a:gd name="T22" fmla="*/ 2147483647 w 982"/>
              <a:gd name="T23" fmla="*/ 2147483647 h 774"/>
              <a:gd name="T24" fmla="*/ 2147483647 w 982"/>
              <a:gd name="T25" fmla="*/ 2147483647 h 774"/>
              <a:gd name="T26" fmla="*/ 2147483647 w 982"/>
              <a:gd name="T27" fmla="*/ 2147483647 h 774"/>
              <a:gd name="T28" fmla="*/ 2147483647 w 982"/>
              <a:gd name="T29" fmla="*/ 2147483647 h 774"/>
              <a:gd name="T30" fmla="*/ 2147483647 w 982"/>
              <a:gd name="T31" fmla="*/ 2147483647 h 774"/>
              <a:gd name="T32" fmla="*/ 2147483647 w 982"/>
              <a:gd name="T33" fmla="*/ 2147483647 h 774"/>
              <a:gd name="T34" fmla="*/ 2147483647 w 982"/>
              <a:gd name="T35" fmla="*/ 2147483647 h 774"/>
              <a:gd name="T36" fmla="*/ 2147483647 w 982"/>
              <a:gd name="T37" fmla="*/ 2147483647 h 774"/>
              <a:gd name="T38" fmla="*/ 2147483647 w 982"/>
              <a:gd name="T39" fmla="*/ 2147483647 h 774"/>
              <a:gd name="T40" fmla="*/ 2147483647 w 982"/>
              <a:gd name="T41" fmla="*/ 2147483647 h 774"/>
              <a:gd name="T42" fmla="*/ 2147483647 w 982"/>
              <a:gd name="T43" fmla="*/ 2147483647 h 774"/>
              <a:gd name="T44" fmla="*/ 2147483647 w 982"/>
              <a:gd name="T45" fmla="*/ 2147483647 h 774"/>
              <a:gd name="T46" fmla="*/ 2147483647 w 982"/>
              <a:gd name="T47" fmla="*/ 2147483647 h 774"/>
              <a:gd name="T48" fmla="*/ 2147483647 w 982"/>
              <a:gd name="T49" fmla="*/ 2147483647 h 774"/>
              <a:gd name="T50" fmla="*/ 2147483647 w 982"/>
              <a:gd name="T51" fmla="*/ 2147483647 h 774"/>
              <a:gd name="T52" fmla="*/ 2147483647 w 982"/>
              <a:gd name="T53" fmla="*/ 0 h 774"/>
              <a:gd name="T54" fmla="*/ 2147483647 w 982"/>
              <a:gd name="T55" fmla="*/ 2147483647 h 774"/>
              <a:gd name="T56" fmla="*/ 2147483647 w 982"/>
              <a:gd name="T57" fmla="*/ 2147483647 h 774"/>
              <a:gd name="T58" fmla="*/ 2147483647 w 982"/>
              <a:gd name="T59" fmla="*/ 2147483647 h 774"/>
              <a:gd name="T60" fmla="*/ 2147483647 w 982"/>
              <a:gd name="T61" fmla="*/ 2147483647 h 774"/>
              <a:gd name="T62" fmla="*/ 2147483647 w 982"/>
              <a:gd name="T63" fmla="*/ 2147483647 h 774"/>
              <a:gd name="T64" fmla="*/ 2147483647 w 982"/>
              <a:gd name="T65" fmla="*/ 2147483647 h 774"/>
              <a:gd name="T66" fmla="*/ 2147483647 w 982"/>
              <a:gd name="T67" fmla="*/ 2147483647 h 774"/>
              <a:gd name="T68" fmla="*/ 2147483647 w 982"/>
              <a:gd name="T69" fmla="*/ 2147483647 h 774"/>
              <a:gd name="T70" fmla="*/ 2147483647 w 982"/>
              <a:gd name="T71" fmla="*/ 2147483647 h 774"/>
              <a:gd name="T72" fmla="*/ 2147483647 w 982"/>
              <a:gd name="T73" fmla="*/ 2147483647 h 774"/>
              <a:gd name="T74" fmla="*/ 2147483647 w 982"/>
              <a:gd name="T75" fmla="*/ 2147483647 h 774"/>
              <a:gd name="T76" fmla="*/ 2147483647 w 982"/>
              <a:gd name="T77" fmla="*/ 2147483647 h 774"/>
              <a:gd name="T78" fmla="*/ 2147483647 w 982"/>
              <a:gd name="T79" fmla="*/ 2147483647 h 774"/>
              <a:gd name="T80" fmla="*/ 2147483647 w 982"/>
              <a:gd name="T81" fmla="*/ 2147483647 h 774"/>
              <a:gd name="T82" fmla="*/ 2147483647 w 982"/>
              <a:gd name="T83" fmla="*/ 2147483647 h 774"/>
              <a:gd name="T84" fmla="*/ 2147483647 w 982"/>
              <a:gd name="T85" fmla="*/ 2147483647 h 774"/>
              <a:gd name="T86" fmla="*/ 2147483647 w 982"/>
              <a:gd name="T87" fmla="*/ 2147483647 h 774"/>
              <a:gd name="T88" fmla="*/ 2147483647 w 982"/>
              <a:gd name="T89" fmla="*/ 2147483647 h 774"/>
              <a:gd name="T90" fmla="*/ 2147483647 w 982"/>
              <a:gd name="T91" fmla="*/ 2147483647 h 774"/>
              <a:gd name="T92" fmla="*/ 2147483647 w 982"/>
              <a:gd name="T93" fmla="*/ 2147483647 h 774"/>
              <a:gd name="T94" fmla="*/ 2147483647 w 982"/>
              <a:gd name="T95" fmla="*/ 2147483647 h 774"/>
              <a:gd name="T96" fmla="*/ 2147483647 w 982"/>
              <a:gd name="T97" fmla="*/ 2147483647 h 774"/>
              <a:gd name="T98" fmla="*/ 2147483647 w 982"/>
              <a:gd name="T99" fmla="*/ 2147483647 h 774"/>
              <a:gd name="T100" fmla="*/ 2147483647 w 982"/>
              <a:gd name="T101" fmla="*/ 2147483647 h 774"/>
              <a:gd name="T102" fmla="*/ 2147483647 w 982"/>
              <a:gd name="T103" fmla="*/ 2147483647 h 774"/>
              <a:gd name="T104" fmla="*/ 0 w 982"/>
              <a:gd name="T105" fmla="*/ 2147483647 h 774"/>
              <a:gd name="T106" fmla="*/ 0 w 982"/>
              <a:gd name="T107" fmla="*/ 2147483647 h 77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82"/>
              <a:gd name="T163" fmla="*/ 0 h 774"/>
              <a:gd name="T164" fmla="*/ 982 w 982"/>
              <a:gd name="T165" fmla="*/ 774 h 77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B48EED"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gray">
          <a:xfrm>
            <a:off x="1447800" y="2590800"/>
            <a:ext cx="12398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FFFFF"/>
                </a:solidFill>
                <a:ea typeface="宋体" pitchFamily="2" charset="-122"/>
              </a:rPr>
              <a:t>十进制</a:t>
            </a:r>
          </a:p>
        </p:txBody>
      </p:sp>
      <p:sp>
        <p:nvSpPr>
          <p:cNvPr id="9233" name="Text Box 19"/>
          <p:cNvSpPr txBox="1">
            <a:spLocks noChangeArrowheads="1"/>
          </p:cNvSpPr>
          <p:nvPr/>
        </p:nvSpPr>
        <p:spPr bwMode="gray">
          <a:xfrm>
            <a:off x="3962400" y="2154238"/>
            <a:ext cx="1219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FFFFF"/>
                </a:solidFill>
                <a:ea typeface="宋体" pitchFamily="2" charset="-122"/>
              </a:rPr>
              <a:t>二进制</a:t>
            </a:r>
          </a:p>
        </p:txBody>
      </p:sp>
      <p:sp>
        <p:nvSpPr>
          <p:cNvPr id="65557" name="Text Box 21"/>
          <p:cNvSpPr txBox="1">
            <a:spLocks noChangeArrowheads="1"/>
          </p:cNvSpPr>
          <p:nvPr/>
        </p:nvSpPr>
        <p:spPr bwMode="gray">
          <a:xfrm>
            <a:off x="1143000" y="3416300"/>
            <a:ext cx="21336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0—9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十个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数字组成；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运算法则：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  逢十进一</a:t>
            </a:r>
          </a:p>
        </p:txBody>
      </p:sp>
      <p:sp>
        <p:nvSpPr>
          <p:cNvPr id="65563" name="Text Box 27"/>
          <p:cNvSpPr txBox="1">
            <a:spLocks noChangeArrowheads="1"/>
          </p:cNvSpPr>
          <p:nvPr/>
        </p:nvSpPr>
        <p:spPr bwMode="gray">
          <a:xfrm>
            <a:off x="3581400" y="3048000"/>
            <a:ext cx="21336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两个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数学组成；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运算法则：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  逢二进一</a:t>
            </a:r>
          </a:p>
        </p:txBody>
      </p:sp>
      <p:sp>
        <p:nvSpPr>
          <p:cNvPr id="65564" name="Text Box 28"/>
          <p:cNvSpPr txBox="1">
            <a:spLocks noChangeArrowheads="1"/>
          </p:cNvSpPr>
          <p:nvPr/>
        </p:nvSpPr>
        <p:spPr bwMode="gray">
          <a:xfrm>
            <a:off x="6411913" y="1752600"/>
            <a:ext cx="1665287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200" b="1">
                <a:solidFill>
                  <a:srgbClr val="FFFFFF"/>
                </a:solidFill>
                <a:ea typeface="宋体" pitchFamily="2" charset="-122"/>
              </a:rPr>
              <a:t>采用二进制</a:t>
            </a:r>
          </a:p>
          <a:p>
            <a:pPr algn="ctr" eaLnBrk="0" hangingPunct="0"/>
            <a:r>
              <a:rPr lang="zh-CN" altLang="en-US" sz="2200" b="1">
                <a:solidFill>
                  <a:srgbClr val="FFFFFF"/>
                </a:solidFill>
                <a:ea typeface="宋体" pitchFamily="2" charset="-122"/>
              </a:rPr>
              <a:t>的原因</a:t>
            </a: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gray">
          <a:xfrm>
            <a:off x="6096000" y="3048000"/>
            <a:ext cx="2362200" cy="118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hlinkClick r:id="rId2" action="ppaction://hlinksldjump"/>
              </a:rPr>
              <a:t>容易表示</a:t>
            </a:r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黑体" pitchFamily="2" charset="-122"/>
              <a:ea typeface="黑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hlinkClick r:id="rId3" action="ppaction://hlinksldjump"/>
              </a:rPr>
              <a:t>运算法则简单</a:t>
            </a:r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auto">
          <a:xfrm>
            <a:off x="3810000" y="2895600"/>
            <a:ext cx="18288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9600">
                <a:solidFill>
                  <a:srgbClr val="FF00FF"/>
                </a:solidFill>
                <a:ea typeface="宋体" pitchFamily="2" charset="-122"/>
              </a:rPr>
              <a:t>？</a:t>
            </a:r>
          </a:p>
          <a:p>
            <a:pPr algn="ctr"/>
            <a:endParaRPr lang="zh-CN" altLang="en-US" sz="4800">
              <a:solidFill>
                <a:srgbClr val="FF00FF"/>
              </a:solidFill>
              <a:ea typeface="宋体" pitchFamily="2" charset="-122"/>
            </a:endParaRPr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 bwMode="auto">
          <a:xfrm>
            <a:off x="6400800" y="2667000"/>
            <a:ext cx="18288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9600">
                <a:solidFill>
                  <a:srgbClr val="FF00FF"/>
                </a:solidFill>
                <a:ea typeface="宋体" pitchFamily="2" charset="-122"/>
              </a:rPr>
              <a:t>？</a:t>
            </a:r>
          </a:p>
          <a:p>
            <a:pPr algn="ctr"/>
            <a:endParaRPr lang="zh-CN" altLang="en-US" sz="4800">
              <a:solidFill>
                <a:srgbClr val="FF00FF"/>
              </a:solidFill>
              <a:ea typeface="宋体" pitchFamily="2" charset="-122"/>
            </a:endParaRPr>
          </a:p>
        </p:txBody>
      </p:sp>
      <p:pic>
        <p:nvPicPr>
          <p:cNvPr id="53250" name="Picture 2" descr="https://timgsa.baidu.com/timg?image&amp;quality=80&amp;size=b9999_10000&amp;sec=1537928064&amp;di=be4c8ada53d3f78240ecbb231d180249&amp;imgtype=jpg&amp;er=1&amp;src=http%3A%2F%2Fp.ananas.chaoxing.com%2Fstar2%2F2014-07%2F1024_0c%2F1404703035277fkfo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2775" y="5334000"/>
            <a:ext cx="429895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7"/>
          <p:cNvSpPr txBox="1">
            <a:spLocks noChangeArrowheads="1"/>
          </p:cNvSpPr>
          <p:nvPr/>
        </p:nvSpPr>
        <p:spPr bwMode="auto">
          <a:xfrm>
            <a:off x="517525" y="204788"/>
            <a:ext cx="7242175" cy="1574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计算机为什么采用二进制？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5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/>
      <p:bldP spid="65557" grpId="0"/>
      <p:bldP spid="65563" grpId="0"/>
      <p:bldP spid="65564" grpId="0"/>
      <p:bldP spid="65565" grpId="0"/>
      <p:bldP spid="65566" grpId="0"/>
      <p:bldP spid="655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图片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853" t="4849" r="4634" b="2751"/>
          <a:stretch>
            <a:fillRect/>
          </a:stretch>
        </p:blipFill>
        <p:spPr bwMode="auto">
          <a:xfrm>
            <a:off x="4795838" y="549275"/>
            <a:ext cx="3024187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5114925" y="949325"/>
            <a:ext cx="2136775" cy="1998663"/>
            <a:chOff x="6354599" y="987576"/>
            <a:chExt cx="2849687" cy="1999441"/>
          </a:xfrm>
        </p:grpSpPr>
        <p:sp>
          <p:nvSpPr>
            <p:cNvPr id="10248" name="文本框 4"/>
            <p:cNvSpPr txBox="1">
              <a:spLocks noChangeArrowheads="1"/>
            </p:cNvSpPr>
            <p:nvPr/>
          </p:nvSpPr>
          <p:spPr bwMode="auto">
            <a:xfrm>
              <a:off x="8915361" y="1562251"/>
              <a:ext cx="288925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49" name="文本框 5"/>
            <p:cNvSpPr txBox="1">
              <a:spLocks noChangeArrowheads="1"/>
            </p:cNvSpPr>
            <p:nvPr/>
          </p:nvSpPr>
          <p:spPr bwMode="auto">
            <a:xfrm>
              <a:off x="8366086" y="1268563"/>
              <a:ext cx="288925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0" name="文本框 6"/>
            <p:cNvSpPr txBox="1">
              <a:spLocks noChangeArrowheads="1"/>
            </p:cNvSpPr>
            <p:nvPr/>
          </p:nvSpPr>
          <p:spPr bwMode="auto">
            <a:xfrm>
              <a:off x="7762836" y="987576"/>
              <a:ext cx="28892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1" name="文本框 7"/>
            <p:cNvSpPr txBox="1">
              <a:spLocks noChangeArrowheads="1"/>
            </p:cNvSpPr>
            <p:nvPr/>
          </p:nvSpPr>
          <p:spPr bwMode="auto">
            <a:xfrm>
              <a:off x="7188161" y="1274913"/>
              <a:ext cx="287338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2" name="文本框 8"/>
            <p:cNvSpPr txBox="1">
              <a:spLocks noChangeArrowheads="1"/>
            </p:cNvSpPr>
            <p:nvPr/>
          </p:nvSpPr>
          <p:spPr bwMode="auto">
            <a:xfrm>
              <a:off x="6354599" y="2525054"/>
              <a:ext cx="719137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54163" y="1933575"/>
            <a:ext cx="2619375" cy="2492375"/>
          </a:xfrm>
          <a:prstGeom prst="rect">
            <a:avLst/>
          </a:prstGeom>
          <a:solidFill>
            <a:schemeClr val="bg2"/>
          </a:solidFill>
          <a:ln w="9525">
            <a:solidFill>
              <a:srgbClr val="5B701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五位二进制数：</a:t>
            </a:r>
            <a:endParaRPr lang="en-US" altLang="zh-CN" sz="24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00000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10010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….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11101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11111</a:t>
            </a:r>
            <a:endParaRPr lang="zh-CN" altLang="en-US" sz="24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20485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Microsoft YaHei UI" pitchFamily="34" charset="-122"/>
                <a:ea typeface="微软雅黑" pitchFamily="34" charset="-122"/>
              </a:rPr>
              <a:t>二进制转十进制：</a:t>
            </a:r>
            <a:r>
              <a:rPr lang="en-US" altLang="zh-CN" sz="3200" b="1" dirty="0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 dirty="0">
              <a:latin typeface="Microsoft YaHei UI" pitchFamily="34" charset="-122"/>
              <a:ea typeface="微软雅黑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554163" y="6380163"/>
            <a:ext cx="3062287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247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4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76"/>
          <a:stretch>
            <a:fillRect/>
          </a:stretch>
        </p:blipFill>
        <p:spPr bwMode="auto">
          <a:xfrm>
            <a:off x="1476375" y="1550988"/>
            <a:ext cx="3225800" cy="346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1836738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3300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708275" y="885825"/>
            <a:ext cx="382588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0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144838" y="885825"/>
            <a:ext cx="382587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0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581400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2" name="文本框 12"/>
          <p:cNvSpPr txBox="1">
            <a:spLocks noChangeArrowheads="1"/>
          </p:cNvSpPr>
          <p:nvPr/>
        </p:nvSpPr>
        <p:spPr bwMode="auto">
          <a:xfrm>
            <a:off x="3527425" y="2170113"/>
            <a:ext cx="2889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smtClean="0">
                <a:solidFill>
                  <a:sysClr val="window" lastClr="FFFFFF"/>
                </a:solidFill>
              </a:rPr>
              <a:t>1</a:t>
            </a:r>
            <a:endParaRPr lang="zh-CN" altLang="en-US" sz="2000" kern="0" smtClean="0">
              <a:solidFill>
                <a:sysClr val="window" lastClr="FFFFFF"/>
              </a:solidFill>
            </a:endParaRPr>
          </a:p>
        </p:txBody>
      </p:sp>
      <p:sp>
        <p:nvSpPr>
          <p:cNvPr id="43" name="文本框 13"/>
          <p:cNvSpPr txBox="1">
            <a:spLocks noChangeArrowheads="1"/>
          </p:cNvSpPr>
          <p:nvPr/>
        </p:nvSpPr>
        <p:spPr bwMode="auto">
          <a:xfrm>
            <a:off x="2406650" y="1792288"/>
            <a:ext cx="2873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 smtClean="0">
                <a:solidFill>
                  <a:sysClr val="window" lastClr="FFFFFF"/>
                </a:solidFill>
              </a:rPr>
              <a:t>8</a:t>
            </a:r>
            <a:endParaRPr lang="zh-CN" altLang="en-US" sz="2000" kern="0" dirty="0" smtClean="0">
              <a:solidFill>
                <a:sysClr val="window" lastClr="FFFFFF"/>
              </a:solidFill>
            </a:endParaRPr>
          </a:p>
        </p:txBody>
      </p:sp>
      <p:sp>
        <p:nvSpPr>
          <p:cNvPr id="45" name="文本框 14"/>
          <p:cNvSpPr txBox="1">
            <a:spLocks noChangeArrowheads="1"/>
          </p:cNvSpPr>
          <p:nvPr/>
        </p:nvSpPr>
        <p:spPr bwMode="auto">
          <a:xfrm>
            <a:off x="1828800" y="2924175"/>
            <a:ext cx="7207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 smtClean="0">
                <a:solidFill>
                  <a:sysClr val="window" lastClr="FFFFFF"/>
                </a:solidFill>
              </a:rPr>
              <a:t>16</a:t>
            </a:r>
            <a:endParaRPr lang="zh-CN" altLang="en-US" sz="2000" kern="0" dirty="0" smtClean="0">
              <a:solidFill>
                <a:sysClr val="window" lastClr="FFFFFF"/>
              </a:solidFill>
            </a:endParaRPr>
          </a:p>
        </p:txBody>
      </p:sp>
      <p:sp>
        <p:nvSpPr>
          <p:cNvPr id="46" name="文本框 15"/>
          <p:cNvSpPr txBox="1">
            <a:spLocks noChangeArrowheads="1"/>
          </p:cNvSpPr>
          <p:nvPr/>
        </p:nvSpPr>
        <p:spPr bwMode="auto">
          <a:xfrm>
            <a:off x="4303713" y="2873375"/>
            <a:ext cx="1036637" cy="1862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500" kern="0" dirty="0" smtClean="0">
                <a:solidFill>
                  <a:sysClr val="windowText" lastClr="000000"/>
                </a:solidFill>
              </a:rPr>
              <a:t>=</a:t>
            </a:r>
            <a:endParaRPr lang="zh-CN" altLang="en-US" sz="11500" kern="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47" name="文本框 16"/>
          <p:cNvSpPr txBox="1">
            <a:spLocks noChangeArrowheads="1"/>
          </p:cNvSpPr>
          <p:nvPr/>
        </p:nvSpPr>
        <p:spPr bwMode="auto">
          <a:xfrm>
            <a:off x="5580063" y="3289300"/>
            <a:ext cx="2736850" cy="11080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kern="0" dirty="0" smtClean="0">
                <a:solidFill>
                  <a:sysClr val="windowText" lastClr="000000"/>
                </a:solidFill>
              </a:rPr>
              <a:t>25</a:t>
            </a:r>
            <a:endParaRPr lang="zh-CN" altLang="en-US" sz="6600" kern="0" dirty="0" smtClean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42" t="49538" r="75504" b="28169"/>
          <a:stretch>
            <a:fillRect/>
          </a:stretch>
        </p:blipFill>
        <p:spPr>
          <a:xfrm>
            <a:off x="4217988" y="2944813"/>
            <a:ext cx="1127125" cy="1589087"/>
          </a:xfrm>
        </p:spPr>
      </p:pic>
      <p:pic>
        <p:nvPicPr>
          <p:cNvPr id="14" name="内容占位符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9652" t="26007" r="6271" b="51700"/>
          <a:stretch>
            <a:fillRect/>
          </a:stretch>
        </p:blipFill>
        <p:spPr bwMode="auto">
          <a:xfrm>
            <a:off x="4346575" y="461963"/>
            <a:ext cx="9239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本框 5"/>
          <p:cNvSpPr txBox="1">
            <a:spLocks noChangeArrowheads="1"/>
          </p:cNvSpPr>
          <p:nvPr/>
        </p:nvSpPr>
        <p:spPr bwMode="auto">
          <a:xfrm>
            <a:off x="971550" y="1181100"/>
            <a:ext cx="25177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01110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755650" y="3251200"/>
            <a:ext cx="2754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11000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3390900" y="1768475"/>
            <a:ext cx="86518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5649913" y="176688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6584950" y="1095375"/>
            <a:ext cx="2019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14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3379788" y="3817938"/>
            <a:ext cx="8651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5710238" y="379253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13"/>
          <p:cNvSpPr txBox="1">
            <a:spLocks noChangeArrowheads="1"/>
          </p:cNvSpPr>
          <p:nvPr/>
        </p:nvSpPr>
        <p:spPr bwMode="auto">
          <a:xfrm>
            <a:off x="6632575" y="3289300"/>
            <a:ext cx="20431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24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5"/>
          <p:cNvSpPr txBox="1">
            <a:spLocks noChangeArrowheads="1"/>
          </p:cNvSpPr>
          <p:nvPr/>
        </p:nvSpPr>
        <p:spPr bwMode="auto">
          <a:xfrm>
            <a:off x="971550" y="755650"/>
            <a:ext cx="3349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01010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971550" y="2065338"/>
            <a:ext cx="3340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11100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4252913" y="1343025"/>
            <a:ext cx="8651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5386388" y="773113"/>
            <a:ext cx="2857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10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>
            <a:off x="4279900" y="2568575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13"/>
          <p:cNvSpPr txBox="1">
            <a:spLocks noChangeArrowheads="1"/>
          </p:cNvSpPr>
          <p:nvPr/>
        </p:nvSpPr>
        <p:spPr bwMode="auto">
          <a:xfrm>
            <a:off x="5443538" y="2065338"/>
            <a:ext cx="24415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28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25" name="文本框 16"/>
          <p:cNvSpPr txBox="1">
            <a:spLocks noChangeArrowheads="1"/>
          </p:cNvSpPr>
          <p:nvPr/>
        </p:nvSpPr>
        <p:spPr bwMode="auto">
          <a:xfrm>
            <a:off x="1042988" y="3314700"/>
            <a:ext cx="3260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11111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6" name="直接箭头连接符 25"/>
          <p:cNvCxnSpPr/>
          <p:nvPr/>
        </p:nvCxnSpPr>
        <p:spPr>
          <a:xfrm>
            <a:off x="4297363" y="3852863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文本框 18"/>
          <p:cNvSpPr txBox="1">
            <a:spLocks noChangeArrowheads="1"/>
          </p:cNvSpPr>
          <p:nvPr/>
        </p:nvSpPr>
        <p:spPr bwMode="auto">
          <a:xfrm>
            <a:off x="5494338" y="3314700"/>
            <a:ext cx="22463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31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29" name="文本框 16"/>
          <p:cNvSpPr txBox="1">
            <a:spLocks noChangeArrowheads="1"/>
          </p:cNvSpPr>
          <p:nvPr/>
        </p:nvSpPr>
        <p:spPr bwMode="auto">
          <a:xfrm>
            <a:off x="1116013" y="4549775"/>
            <a:ext cx="31861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00000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4327525" y="508793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文本框 18"/>
          <p:cNvSpPr txBox="1">
            <a:spLocks noChangeArrowheads="1"/>
          </p:cNvSpPr>
          <p:nvPr/>
        </p:nvSpPr>
        <p:spPr bwMode="auto">
          <a:xfrm>
            <a:off x="5492750" y="4549775"/>
            <a:ext cx="12350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0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2" grpId="0"/>
      <p:bldP spid="25" grpId="0"/>
      <p:bldP spid="27" grpId="0"/>
      <p:bldP spid="29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>
            <a:spLocks noChangeArrowheads="1"/>
          </p:cNvSpPr>
          <p:nvPr/>
        </p:nvSpPr>
        <p:spPr bwMode="auto">
          <a:xfrm>
            <a:off x="2286000" y="-14057313"/>
            <a:ext cx="457200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1</a:t>
            </a:r>
            <a:r>
              <a:rPr lang="zh-CN" altLang="en-US" sz="1400">
                <a:ea typeface="宋体" pitchFamily="2" charset="-122"/>
              </a:rPr>
              <a:t>）技术实现简单，计算机是由</a:t>
            </a:r>
            <a:r>
              <a:rPr lang="zh-CN" altLang="en-US" sz="1400">
                <a:ea typeface="宋体" pitchFamily="2" charset="-122"/>
                <a:hlinkClick r:id="rId3" action="ppaction://hlinkfile"/>
              </a:rPr>
              <a:t>逻辑电路</a:t>
            </a:r>
            <a:r>
              <a:rPr lang="zh-CN" altLang="en-US" sz="1400">
                <a:ea typeface="宋体" pitchFamily="2" charset="-122"/>
              </a:rPr>
              <a:t>组成，逻辑电路通常只有两个状态，开关的接通与断开，这两种状态正好可以用“</a:t>
            </a:r>
            <a:r>
              <a:rPr lang="en-US" altLang="zh-CN" sz="1400">
                <a:ea typeface="宋体" pitchFamily="2" charset="-122"/>
              </a:rPr>
              <a:t>1”</a:t>
            </a:r>
            <a:r>
              <a:rPr lang="zh-CN" altLang="en-US" sz="1400">
                <a:ea typeface="宋体" pitchFamily="2" charset="-122"/>
              </a:rPr>
              <a:t>和“</a:t>
            </a:r>
            <a:r>
              <a:rPr lang="en-US" altLang="zh-CN" sz="1400">
                <a:ea typeface="宋体" pitchFamily="2" charset="-122"/>
              </a:rPr>
              <a:t>0”</a:t>
            </a:r>
            <a:r>
              <a:rPr lang="zh-CN" altLang="en-US" sz="1400">
                <a:ea typeface="宋体" pitchFamily="2" charset="-122"/>
              </a:rPr>
              <a:t>表示。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2</a:t>
            </a:r>
            <a:r>
              <a:rPr lang="zh-CN" altLang="en-US" sz="1400">
                <a:ea typeface="宋体" pitchFamily="2" charset="-122"/>
              </a:rPr>
              <a:t>）简化运算规则：两个二进制数和、积运算组合各有三种，运算规则简单，有利于简化计算机内部结构，提高</a:t>
            </a:r>
            <a:r>
              <a:rPr lang="zh-CN" altLang="en-US" sz="1400">
                <a:ea typeface="宋体" pitchFamily="2" charset="-122"/>
                <a:hlinkClick r:id="rId4" action="ppaction://hlinkfile"/>
              </a:rPr>
              <a:t>运算速度</a:t>
            </a:r>
            <a:r>
              <a:rPr lang="zh-CN" altLang="en-US" sz="1400">
                <a:ea typeface="宋体" pitchFamily="2" charset="-122"/>
              </a:rPr>
              <a:t>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3</a:t>
            </a:r>
            <a:r>
              <a:rPr lang="zh-CN" altLang="en-US" sz="1400">
                <a:ea typeface="宋体" pitchFamily="2" charset="-122"/>
              </a:rPr>
              <a:t>）适合</a:t>
            </a:r>
            <a:r>
              <a:rPr lang="zh-CN" altLang="en-US" sz="1400">
                <a:ea typeface="宋体" pitchFamily="2" charset="-122"/>
                <a:hlinkClick r:id="rId5" action="ppaction://hlinkfile"/>
              </a:rPr>
              <a:t>逻辑运算</a:t>
            </a:r>
            <a:r>
              <a:rPr lang="zh-CN" altLang="en-US" sz="1400">
                <a:ea typeface="宋体" pitchFamily="2" charset="-122"/>
              </a:rPr>
              <a:t>：逻辑代数是逻辑运算的理论依据，二进制只有两个数码，正好与逻辑代数中的“真”和“假”相吻合。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4</a:t>
            </a:r>
            <a:r>
              <a:rPr lang="zh-CN" altLang="en-US" sz="1400">
                <a:ea typeface="宋体" pitchFamily="2" charset="-122"/>
              </a:rPr>
              <a:t>）易于进行转换，二进制与十进制数易于互相转换。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5</a:t>
            </a:r>
            <a:r>
              <a:rPr lang="zh-CN" altLang="en-US" sz="1400">
                <a:ea typeface="宋体" pitchFamily="2" charset="-122"/>
              </a:rPr>
              <a:t>）用二进制表示数据具有抗干扰能力强，可靠性高等优点。因为每位数据只有高低两个状态，当受到一定程度的干扰时，仍能可靠地分辨出它是高还是低。</a:t>
            </a:r>
          </a:p>
        </p:txBody>
      </p:sp>
      <p:pic>
        <p:nvPicPr>
          <p:cNvPr id="14339" name="图片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32400" y="2925763"/>
            <a:ext cx="2159000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图片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32400" y="2922588"/>
            <a:ext cx="21590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图片 1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562"/>
          <a:stretch>
            <a:fillRect/>
          </a:stretch>
        </p:blipFill>
        <p:spPr bwMode="auto">
          <a:xfrm>
            <a:off x="1693863" y="533400"/>
            <a:ext cx="3389312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云形标注 13"/>
          <p:cNvSpPr/>
          <p:nvPr/>
        </p:nvSpPr>
        <p:spPr>
          <a:xfrm>
            <a:off x="4691063" y="849313"/>
            <a:ext cx="2808287" cy="1727200"/>
          </a:xfrm>
          <a:prstGeom prst="cloudCallout">
            <a:avLst>
              <a:gd name="adj1" fmla="val -64237"/>
              <a:gd name="adj2" fmla="val 28757"/>
            </a:avLst>
          </a:prstGeom>
          <a:solidFill>
            <a:sysClr val="window" lastClr="FFFFFF"/>
          </a:solidFill>
          <a:ln w="15875" cap="flat" cmpd="sng" algn="ctr">
            <a:solidFill>
              <a:srgbClr val="98C723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rPr>
              <a:t>用</a:t>
            </a:r>
            <a:r>
              <a:rPr lang="en-US" altLang="zh-CN" sz="3200" kern="0" dirty="0">
                <a:solidFill>
                  <a:srgbClr val="FF0000"/>
                </a:solidFill>
                <a:latin typeface="Calibri"/>
                <a:ea typeface="宋体"/>
              </a:rPr>
              <a:t>5</a:t>
            </a:r>
            <a:r>
              <a: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rPr>
              <a:t>根蜡烛表示我的        岁生日呢？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5083175" y="2101850"/>
            <a:ext cx="403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2"/>
          <p:cNvGrpSpPr>
            <a:grpSpLocks/>
          </p:cNvGrpSpPr>
          <p:nvPr/>
        </p:nvGrpSpPr>
        <p:grpSpPr bwMode="auto">
          <a:xfrm>
            <a:off x="-82550" y="1408113"/>
            <a:ext cx="2693988" cy="4232275"/>
            <a:chOff x="4040106" y="222992"/>
            <a:chExt cx="4032250" cy="6337300"/>
          </a:xfrm>
        </p:grpSpPr>
        <p:pic>
          <p:nvPicPr>
            <p:cNvPr id="15378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4040106" y="222992"/>
              <a:ext cx="4032250" cy="633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79" name="文本框 4"/>
            <p:cNvSpPr txBox="1">
              <a:spLocks noChangeArrowheads="1"/>
            </p:cNvSpPr>
            <p:nvPr/>
          </p:nvSpPr>
          <p:spPr bwMode="auto">
            <a:xfrm>
              <a:off x="6946901" y="1284593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0" name="文本框 5"/>
            <p:cNvSpPr txBox="1">
              <a:spLocks noChangeArrowheads="1"/>
            </p:cNvSpPr>
            <p:nvPr/>
          </p:nvSpPr>
          <p:spPr bwMode="auto">
            <a:xfrm>
              <a:off x="6397624" y="990905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1" name="文本框 6"/>
            <p:cNvSpPr txBox="1">
              <a:spLocks noChangeArrowheads="1"/>
            </p:cNvSpPr>
            <p:nvPr/>
          </p:nvSpPr>
          <p:spPr bwMode="auto">
            <a:xfrm>
              <a:off x="5794376" y="709918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2" name="文本框 7"/>
            <p:cNvSpPr txBox="1">
              <a:spLocks noChangeArrowheads="1"/>
            </p:cNvSpPr>
            <p:nvPr/>
          </p:nvSpPr>
          <p:spPr bwMode="auto">
            <a:xfrm>
              <a:off x="5219700" y="997255"/>
              <a:ext cx="287338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3" name="文本框 8"/>
            <p:cNvSpPr txBox="1">
              <a:spLocks noChangeArrowheads="1"/>
            </p:cNvSpPr>
            <p:nvPr/>
          </p:nvSpPr>
          <p:spPr bwMode="auto">
            <a:xfrm>
              <a:off x="4416538" y="2847467"/>
              <a:ext cx="935832" cy="69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pic>
        <p:nvPicPr>
          <p:cNvPr id="15363" name="图片 24" descr="2012231328255508834_80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5563" y="355600"/>
            <a:ext cx="962025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2578100" y="1408113"/>
            <a:ext cx="7178675" cy="2032000"/>
            <a:chOff x="5578762" y="1087562"/>
            <a:chExt cx="6059056" cy="2031325"/>
          </a:xfrm>
        </p:grpSpPr>
        <p:sp>
          <p:nvSpPr>
            <p:cNvPr id="15372" name="TextBox 1"/>
            <p:cNvSpPr txBox="1">
              <a:spLocks noChangeArrowheads="1"/>
            </p:cNvSpPr>
            <p:nvPr/>
          </p:nvSpPr>
          <p:spPr bwMode="auto">
            <a:xfrm>
              <a:off x="5578762" y="1087562"/>
              <a:ext cx="605905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十进制数：</a:t>
              </a:r>
              <a:endPara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12508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=1x10 +2x10 +5x10 +0x10 +8x10</a:t>
              </a:r>
              <a:endParaRPr lang="zh-CN" altLang="en-US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3" name="TextBox 2"/>
            <p:cNvSpPr txBox="1">
              <a:spLocks noChangeArrowheads="1"/>
            </p:cNvSpPr>
            <p:nvPr/>
          </p:nvSpPr>
          <p:spPr bwMode="auto">
            <a:xfrm>
              <a:off x="6592809" y="24797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4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4" name="TextBox 21"/>
            <p:cNvSpPr txBox="1">
              <a:spLocks noChangeArrowheads="1"/>
            </p:cNvSpPr>
            <p:nvPr/>
          </p:nvSpPr>
          <p:spPr bwMode="auto">
            <a:xfrm>
              <a:off x="7606144" y="2479787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3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5" name="TextBox 22"/>
            <p:cNvSpPr txBox="1">
              <a:spLocks noChangeArrowheads="1"/>
            </p:cNvSpPr>
            <p:nvPr/>
          </p:nvSpPr>
          <p:spPr bwMode="auto">
            <a:xfrm>
              <a:off x="8649853" y="2479786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2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6" name="TextBox 23"/>
            <p:cNvSpPr txBox="1">
              <a:spLocks noChangeArrowheads="1"/>
            </p:cNvSpPr>
            <p:nvPr/>
          </p:nvSpPr>
          <p:spPr bwMode="auto">
            <a:xfrm>
              <a:off x="9748983" y="24936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7" name="TextBox 24"/>
            <p:cNvSpPr txBox="1">
              <a:spLocks noChangeArrowheads="1"/>
            </p:cNvSpPr>
            <p:nvPr/>
          </p:nvSpPr>
          <p:spPr bwMode="auto">
            <a:xfrm>
              <a:off x="10792689" y="24936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0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4"/>
          <p:cNvGrpSpPr>
            <a:grpSpLocks/>
          </p:cNvGrpSpPr>
          <p:nvPr/>
        </p:nvGrpSpPr>
        <p:grpSpPr bwMode="auto">
          <a:xfrm>
            <a:off x="2674938" y="3789363"/>
            <a:ext cx="7046912" cy="2032000"/>
            <a:chOff x="5731161" y="3454498"/>
            <a:chExt cx="6059056" cy="2031325"/>
          </a:xfrm>
        </p:grpSpPr>
        <p:sp>
          <p:nvSpPr>
            <p:cNvPr id="15366" name="TextBox 25"/>
            <p:cNvSpPr txBox="1">
              <a:spLocks noChangeArrowheads="1"/>
            </p:cNvSpPr>
            <p:nvPr/>
          </p:nvSpPr>
          <p:spPr bwMode="auto">
            <a:xfrm>
              <a:off x="5731161" y="3454498"/>
              <a:ext cx="605905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二进制数：</a:t>
              </a:r>
              <a:endPara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11001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=1x2 +1x2 +0x2 +0x2 +1x2</a:t>
              </a:r>
              <a:endParaRPr lang="zh-CN" altLang="en-US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7" name="TextBox 26"/>
            <p:cNvSpPr txBox="1">
              <a:spLocks noChangeArrowheads="1"/>
            </p:cNvSpPr>
            <p:nvPr/>
          </p:nvSpPr>
          <p:spPr bwMode="auto">
            <a:xfrm>
              <a:off x="6488552" y="48467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4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8" name="TextBox 27"/>
            <p:cNvSpPr txBox="1">
              <a:spLocks noChangeArrowheads="1"/>
            </p:cNvSpPr>
            <p:nvPr/>
          </p:nvSpPr>
          <p:spPr bwMode="auto">
            <a:xfrm>
              <a:off x="7379867" y="4846723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3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9" name="TextBox 28"/>
            <p:cNvSpPr txBox="1">
              <a:spLocks noChangeArrowheads="1"/>
            </p:cNvSpPr>
            <p:nvPr/>
          </p:nvSpPr>
          <p:spPr bwMode="auto">
            <a:xfrm>
              <a:off x="8275800" y="4846722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2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0" name="TextBox 29"/>
            <p:cNvSpPr txBox="1">
              <a:spLocks noChangeArrowheads="1"/>
            </p:cNvSpPr>
            <p:nvPr/>
          </p:nvSpPr>
          <p:spPr bwMode="auto">
            <a:xfrm>
              <a:off x="9180974" y="48606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1" name="TextBox 30"/>
            <p:cNvSpPr txBox="1">
              <a:spLocks noChangeArrowheads="1"/>
            </p:cNvSpPr>
            <p:nvPr/>
          </p:nvSpPr>
          <p:spPr bwMode="auto">
            <a:xfrm>
              <a:off x="10104612" y="48606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0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Box 1"/>
          <p:cNvSpPr txBox="1">
            <a:spLocks noChangeArrowheads="1"/>
          </p:cNvSpPr>
          <p:nvPr/>
        </p:nvSpPr>
        <p:spPr bwMode="auto">
          <a:xfrm>
            <a:off x="4183063" y="2233613"/>
            <a:ext cx="45450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五位二进制数能表示的最大数？</a:t>
            </a:r>
            <a:endParaRPr lang="en-US" altLang="zh-CN" sz="2800" b="1" dirty="0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11111</a:t>
            </a:r>
            <a:r>
              <a:rPr lang="zh-CN" altLang="en-US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（</a:t>
            </a:r>
            <a:r>
              <a:rPr lang="en-US" altLang="zh-CN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1+2+4+8+16=31</a:t>
            </a:r>
            <a:r>
              <a:rPr lang="zh-CN" altLang="en-US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）</a:t>
            </a:r>
            <a:endParaRPr lang="en-US" altLang="zh-CN" sz="2800" b="1" dirty="0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能表示多少个数？</a:t>
            </a:r>
            <a:endParaRPr lang="en-US" altLang="zh-CN" sz="2800" b="1" dirty="0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2 = 32</a:t>
            </a:r>
          </a:p>
          <a:p>
            <a:pPr>
              <a:lnSpc>
                <a:spcPct val="150000"/>
              </a:lnSpc>
            </a:pPr>
            <a:endParaRPr lang="zh-CN" altLang="en-US" sz="2800" b="1" dirty="0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4378325" y="5373688"/>
            <a:ext cx="487363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5</a:t>
            </a: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grpSp>
        <p:nvGrpSpPr>
          <p:cNvPr id="16388" name="组合 12"/>
          <p:cNvGrpSpPr>
            <a:grpSpLocks/>
          </p:cNvGrpSpPr>
          <p:nvPr/>
        </p:nvGrpSpPr>
        <p:grpSpPr bwMode="auto">
          <a:xfrm>
            <a:off x="609600" y="1047750"/>
            <a:ext cx="2693988" cy="4232275"/>
            <a:chOff x="4040106" y="222992"/>
            <a:chExt cx="4032250" cy="6337300"/>
          </a:xfrm>
        </p:grpSpPr>
        <p:pic>
          <p:nvPicPr>
            <p:cNvPr id="16389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4040106" y="222992"/>
              <a:ext cx="4032250" cy="633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0" name="文本框 4"/>
            <p:cNvSpPr txBox="1">
              <a:spLocks noChangeArrowheads="1"/>
            </p:cNvSpPr>
            <p:nvPr/>
          </p:nvSpPr>
          <p:spPr bwMode="auto">
            <a:xfrm>
              <a:off x="6946901" y="1284593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1" name="文本框 5"/>
            <p:cNvSpPr txBox="1">
              <a:spLocks noChangeArrowheads="1"/>
            </p:cNvSpPr>
            <p:nvPr/>
          </p:nvSpPr>
          <p:spPr bwMode="auto">
            <a:xfrm>
              <a:off x="6397624" y="990905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2" name="文本框 6"/>
            <p:cNvSpPr txBox="1">
              <a:spLocks noChangeArrowheads="1"/>
            </p:cNvSpPr>
            <p:nvPr/>
          </p:nvSpPr>
          <p:spPr bwMode="auto">
            <a:xfrm>
              <a:off x="5794376" y="709918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3" name="文本框 7"/>
            <p:cNvSpPr txBox="1">
              <a:spLocks noChangeArrowheads="1"/>
            </p:cNvSpPr>
            <p:nvPr/>
          </p:nvSpPr>
          <p:spPr bwMode="auto">
            <a:xfrm>
              <a:off x="5219700" y="997255"/>
              <a:ext cx="287338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4" name="文本框 8"/>
            <p:cNvSpPr txBox="1">
              <a:spLocks noChangeArrowheads="1"/>
            </p:cNvSpPr>
            <p:nvPr/>
          </p:nvSpPr>
          <p:spPr bwMode="auto">
            <a:xfrm>
              <a:off x="4416538" y="2847467"/>
              <a:ext cx="935832" cy="69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853" t="4849" r="4634" b="2751"/>
          <a:stretch>
            <a:fillRect/>
          </a:stretch>
        </p:blipFill>
        <p:spPr bwMode="auto">
          <a:xfrm>
            <a:off x="496888" y="674688"/>
            <a:ext cx="269557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本框 4"/>
          <p:cNvSpPr txBox="1">
            <a:spLocks noChangeArrowheads="1"/>
          </p:cNvSpPr>
          <p:nvPr/>
        </p:nvSpPr>
        <p:spPr bwMode="auto">
          <a:xfrm>
            <a:off x="2465388" y="1785938"/>
            <a:ext cx="42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32</a:t>
            </a:r>
            <a:endParaRPr lang="zh-CN" altLang="en-US" sz="16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5"/>
          <p:cNvSpPr txBox="1">
            <a:spLocks noChangeArrowheads="1"/>
          </p:cNvSpPr>
          <p:nvPr/>
        </p:nvSpPr>
        <p:spPr bwMode="auto">
          <a:xfrm>
            <a:off x="2058988" y="1468438"/>
            <a:ext cx="454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64</a:t>
            </a:r>
            <a:endParaRPr lang="zh-CN" altLang="en-US" sz="14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7" name="文本框 6"/>
          <p:cNvSpPr txBox="1">
            <a:spLocks noChangeArrowheads="1"/>
          </p:cNvSpPr>
          <p:nvPr/>
        </p:nvSpPr>
        <p:spPr bwMode="auto">
          <a:xfrm>
            <a:off x="1668463" y="1233488"/>
            <a:ext cx="4635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128</a:t>
            </a:r>
            <a:endParaRPr lang="zh-CN" altLang="en-US" sz="12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pic>
        <p:nvPicPr>
          <p:cNvPr id="28688" name="图片 3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34" t="4849" r="31853" b="2751"/>
          <a:stretch>
            <a:fillRect/>
          </a:stretch>
        </p:blipFill>
        <p:spPr bwMode="auto">
          <a:xfrm>
            <a:off x="2538413" y="647700"/>
            <a:ext cx="2973387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946400" y="1250950"/>
            <a:ext cx="2052638" cy="1935163"/>
            <a:chOff x="3929212" y="1251429"/>
            <a:chExt cx="2736505" cy="1933957"/>
          </a:xfrm>
        </p:grpSpPr>
        <p:sp>
          <p:nvSpPr>
            <p:cNvPr id="17426" name="文本框 4"/>
            <p:cNvSpPr txBox="1">
              <a:spLocks noChangeArrowheads="1"/>
            </p:cNvSpPr>
            <p:nvPr/>
          </p:nvSpPr>
          <p:spPr bwMode="auto">
            <a:xfrm flipH="1">
              <a:off x="6381684" y="2723819"/>
              <a:ext cx="28403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7" name="文本框 5"/>
            <p:cNvSpPr txBox="1">
              <a:spLocks noChangeArrowheads="1"/>
            </p:cNvSpPr>
            <p:nvPr/>
          </p:nvSpPr>
          <p:spPr bwMode="auto">
            <a:xfrm flipH="1">
              <a:off x="5711654" y="1489263"/>
              <a:ext cx="28403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8" name="文本框 6"/>
            <p:cNvSpPr txBox="1">
              <a:spLocks noChangeArrowheads="1"/>
            </p:cNvSpPr>
            <p:nvPr/>
          </p:nvSpPr>
          <p:spPr bwMode="auto">
            <a:xfrm flipH="1">
              <a:off x="5199947" y="1251429"/>
              <a:ext cx="28403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9" name="文本框 7"/>
            <p:cNvSpPr txBox="1">
              <a:spLocks noChangeArrowheads="1"/>
            </p:cNvSpPr>
            <p:nvPr/>
          </p:nvSpPr>
          <p:spPr bwMode="auto">
            <a:xfrm flipH="1">
              <a:off x="4636175" y="1450666"/>
              <a:ext cx="28247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30" name="文本框 8"/>
            <p:cNvSpPr txBox="1">
              <a:spLocks noChangeArrowheads="1"/>
            </p:cNvSpPr>
            <p:nvPr/>
          </p:nvSpPr>
          <p:spPr bwMode="auto">
            <a:xfrm flipH="1">
              <a:off x="3929212" y="1746892"/>
              <a:ext cx="706963" cy="369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grpSp>
        <p:nvGrpSpPr>
          <p:cNvPr id="3" name="组合 23"/>
          <p:cNvGrpSpPr>
            <a:grpSpLocks/>
          </p:cNvGrpSpPr>
          <p:nvPr/>
        </p:nvGrpSpPr>
        <p:grpSpPr bwMode="auto">
          <a:xfrm>
            <a:off x="5805488" y="1839913"/>
            <a:ext cx="2706687" cy="407987"/>
            <a:chOff x="7677836" y="939423"/>
            <a:chExt cx="4514164" cy="509040"/>
          </a:xfrm>
        </p:grpSpPr>
        <p:sp>
          <p:nvSpPr>
            <p:cNvPr id="13" name="矩形 12"/>
            <p:cNvSpPr/>
            <p:nvPr/>
          </p:nvSpPr>
          <p:spPr>
            <a:xfrm>
              <a:off x="7677836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60309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842782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42260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005079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0576962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1156788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4" name="TextBox 1"/>
          <p:cNvSpPr txBox="1">
            <a:spLocks noChangeArrowheads="1"/>
          </p:cNvSpPr>
          <p:nvPr/>
        </p:nvSpPr>
        <p:spPr bwMode="auto">
          <a:xfrm>
            <a:off x="5699125" y="2720975"/>
            <a:ext cx="454501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八位二进制数能表示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的最大数？能表示多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少个数？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 txBox="1">
            <a:spLocks noChangeArrowheads="1"/>
          </p:cNvSpPr>
          <p:nvPr/>
        </p:nvSpPr>
        <p:spPr bwMode="auto">
          <a:xfrm>
            <a:off x="1322388" y="2557463"/>
            <a:ext cx="7265987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计算机以 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8 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位二进制为一个存储单位，即字节（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Byte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、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B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）</a:t>
            </a:r>
            <a:endParaRPr lang="en-US" altLang="zh-CN" sz="2800" b="1">
              <a:latin typeface="Microsoft YaHei UI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23"/>
          <p:cNvGrpSpPr>
            <a:grpSpLocks/>
          </p:cNvGrpSpPr>
          <p:nvPr/>
        </p:nvGrpSpPr>
        <p:grpSpPr bwMode="auto">
          <a:xfrm>
            <a:off x="1201738" y="1866900"/>
            <a:ext cx="2706687" cy="407988"/>
            <a:chOff x="7677836" y="939423"/>
            <a:chExt cx="4514164" cy="509040"/>
          </a:xfrm>
        </p:grpSpPr>
        <p:sp>
          <p:nvSpPr>
            <p:cNvPr id="5" name="矩形 4"/>
            <p:cNvSpPr/>
            <p:nvPr/>
          </p:nvSpPr>
          <p:spPr>
            <a:xfrm>
              <a:off x="7677836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260309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8842782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422606" y="939423"/>
              <a:ext cx="452741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0005079" y="939423"/>
              <a:ext cx="450093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0576962" y="941404"/>
              <a:ext cx="452741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156788" y="941404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59" name="组合 23"/>
          <p:cNvGrpSpPr>
            <a:grpSpLocks/>
          </p:cNvGrpSpPr>
          <p:nvPr/>
        </p:nvGrpSpPr>
        <p:grpSpPr bwMode="auto">
          <a:xfrm>
            <a:off x="4011613" y="1868488"/>
            <a:ext cx="2706687" cy="407987"/>
            <a:chOff x="7677836" y="939423"/>
            <a:chExt cx="4514164" cy="509040"/>
          </a:xfrm>
        </p:grpSpPr>
        <p:sp>
          <p:nvSpPr>
            <p:cNvPr id="14" name="矩形 13"/>
            <p:cNvSpPr/>
            <p:nvPr/>
          </p:nvSpPr>
          <p:spPr>
            <a:xfrm>
              <a:off x="7677836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260309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842782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422606" y="939423"/>
              <a:ext cx="452741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0005079" y="939423"/>
              <a:ext cx="450093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576962" y="941403"/>
              <a:ext cx="452741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1156788" y="94140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0" name="组合 23"/>
          <p:cNvGrpSpPr>
            <a:grpSpLocks/>
          </p:cNvGrpSpPr>
          <p:nvPr/>
        </p:nvGrpSpPr>
        <p:grpSpPr bwMode="auto">
          <a:xfrm>
            <a:off x="6823075" y="1865313"/>
            <a:ext cx="1665288" cy="406400"/>
            <a:chOff x="7677836" y="939423"/>
            <a:chExt cx="2778405" cy="507060"/>
          </a:xfrm>
        </p:grpSpPr>
        <p:sp>
          <p:nvSpPr>
            <p:cNvPr id="23" name="矩形 22"/>
            <p:cNvSpPr/>
            <p:nvPr/>
          </p:nvSpPr>
          <p:spPr>
            <a:xfrm>
              <a:off x="7677836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8260533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840582" y="939423"/>
              <a:ext cx="45291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420629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1" name="组合 23"/>
          <p:cNvGrpSpPr>
            <a:grpSpLocks/>
          </p:cNvGrpSpPr>
          <p:nvPr/>
        </p:nvGrpSpPr>
        <p:grpSpPr bwMode="auto">
          <a:xfrm>
            <a:off x="1212850" y="2606675"/>
            <a:ext cx="2706688" cy="407988"/>
            <a:chOff x="7677836" y="939423"/>
            <a:chExt cx="4514164" cy="509040"/>
          </a:xfrm>
        </p:grpSpPr>
        <p:sp>
          <p:nvSpPr>
            <p:cNvPr id="32" name="矩形 31"/>
            <p:cNvSpPr/>
            <p:nvPr/>
          </p:nvSpPr>
          <p:spPr>
            <a:xfrm>
              <a:off x="7677836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260309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842781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422607" y="939423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0005080" y="939423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0576962" y="941404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1156786" y="941404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2" name="组合 23"/>
          <p:cNvGrpSpPr>
            <a:grpSpLocks/>
          </p:cNvGrpSpPr>
          <p:nvPr/>
        </p:nvGrpSpPr>
        <p:grpSpPr bwMode="auto">
          <a:xfrm>
            <a:off x="4022725" y="2608263"/>
            <a:ext cx="2706688" cy="407987"/>
            <a:chOff x="7677836" y="939423"/>
            <a:chExt cx="4514164" cy="509040"/>
          </a:xfrm>
        </p:grpSpPr>
        <p:sp>
          <p:nvSpPr>
            <p:cNvPr id="41" name="矩形 40"/>
            <p:cNvSpPr/>
            <p:nvPr/>
          </p:nvSpPr>
          <p:spPr>
            <a:xfrm>
              <a:off x="767783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260309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8842781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9422607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0005080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576962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1156786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3" name="组合 23"/>
          <p:cNvGrpSpPr>
            <a:grpSpLocks/>
          </p:cNvGrpSpPr>
          <p:nvPr/>
        </p:nvGrpSpPr>
        <p:grpSpPr bwMode="auto">
          <a:xfrm>
            <a:off x="6834188" y="2605088"/>
            <a:ext cx="1665287" cy="406400"/>
            <a:chOff x="7677836" y="939423"/>
            <a:chExt cx="2778405" cy="507060"/>
          </a:xfrm>
        </p:grpSpPr>
        <p:sp>
          <p:nvSpPr>
            <p:cNvPr id="50" name="矩形 49"/>
            <p:cNvSpPr/>
            <p:nvPr/>
          </p:nvSpPr>
          <p:spPr>
            <a:xfrm>
              <a:off x="7677836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8260533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8840581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420630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4" name="组合 23"/>
          <p:cNvGrpSpPr>
            <a:grpSpLocks/>
          </p:cNvGrpSpPr>
          <p:nvPr/>
        </p:nvGrpSpPr>
        <p:grpSpPr bwMode="auto">
          <a:xfrm>
            <a:off x="1212850" y="3316288"/>
            <a:ext cx="2706688" cy="407987"/>
            <a:chOff x="7677836" y="939423"/>
            <a:chExt cx="4514164" cy="509040"/>
          </a:xfrm>
        </p:grpSpPr>
        <p:sp>
          <p:nvSpPr>
            <p:cNvPr id="56" name="矩形 55"/>
            <p:cNvSpPr/>
            <p:nvPr/>
          </p:nvSpPr>
          <p:spPr>
            <a:xfrm>
              <a:off x="767783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260309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8842781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9422607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0005080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10576962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1156786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5" name="组合 23"/>
          <p:cNvGrpSpPr>
            <a:grpSpLocks/>
          </p:cNvGrpSpPr>
          <p:nvPr/>
        </p:nvGrpSpPr>
        <p:grpSpPr bwMode="auto">
          <a:xfrm>
            <a:off x="4022725" y="3317875"/>
            <a:ext cx="2706688" cy="407988"/>
            <a:chOff x="7677836" y="939423"/>
            <a:chExt cx="4514164" cy="509040"/>
          </a:xfrm>
        </p:grpSpPr>
        <p:sp>
          <p:nvSpPr>
            <p:cNvPr id="65" name="矩形 64"/>
            <p:cNvSpPr/>
            <p:nvPr/>
          </p:nvSpPr>
          <p:spPr>
            <a:xfrm>
              <a:off x="7677836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260309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8842781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9422607" y="939423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005080" y="939423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10576962" y="941404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11156786" y="941404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6" name="组合 23"/>
          <p:cNvGrpSpPr>
            <a:grpSpLocks/>
          </p:cNvGrpSpPr>
          <p:nvPr/>
        </p:nvGrpSpPr>
        <p:grpSpPr bwMode="auto">
          <a:xfrm>
            <a:off x="6834188" y="3314700"/>
            <a:ext cx="1665287" cy="406400"/>
            <a:chOff x="7677836" y="939423"/>
            <a:chExt cx="2778405" cy="507060"/>
          </a:xfrm>
        </p:grpSpPr>
        <p:sp>
          <p:nvSpPr>
            <p:cNvPr id="74" name="矩形 73"/>
            <p:cNvSpPr/>
            <p:nvPr/>
          </p:nvSpPr>
          <p:spPr>
            <a:xfrm>
              <a:off x="7677836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260533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8840581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9420630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9" name="组合 79"/>
          <p:cNvGrpSpPr>
            <a:grpSpLocks/>
          </p:cNvGrpSpPr>
          <p:nvPr/>
        </p:nvGrpSpPr>
        <p:grpSpPr bwMode="auto">
          <a:xfrm>
            <a:off x="1173163" y="695325"/>
            <a:ext cx="2716212" cy="1023938"/>
            <a:chOff x="1563778" y="696036"/>
            <a:chExt cx="3622863" cy="1023582"/>
          </a:xfrm>
        </p:grpSpPr>
        <p:sp>
          <p:nvSpPr>
            <p:cNvPr id="2" name="双大括号 1"/>
            <p:cNvSpPr/>
            <p:nvPr/>
          </p:nvSpPr>
          <p:spPr>
            <a:xfrm>
              <a:off x="1563778" y="696036"/>
              <a:ext cx="3622863" cy="1023582"/>
            </a:xfrm>
            <a:prstGeom prst="bracePair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9476" name="Rectangle 7"/>
            <p:cNvSpPr txBox="1">
              <a:spLocks noChangeArrowheads="1"/>
            </p:cNvSpPr>
            <p:nvPr/>
          </p:nvSpPr>
          <p:spPr bwMode="auto">
            <a:xfrm>
              <a:off x="2554134" y="891745"/>
              <a:ext cx="2569252" cy="7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</a:pPr>
              <a:r>
                <a:rPr lang="en-US" altLang="zh-CN" sz="3600" b="1">
                  <a:latin typeface="Microsoft YaHei UI" pitchFamily="34" charset="-122"/>
                  <a:ea typeface="微软雅黑" pitchFamily="34" charset="-122"/>
                </a:rPr>
                <a:t>1</a:t>
              </a:r>
              <a:r>
                <a:rPr lang="zh-CN" altLang="en-US" sz="3600" b="1">
                  <a:latin typeface="Microsoft YaHei UI" pitchFamily="34" charset="-122"/>
                  <a:ea typeface="微软雅黑" pitchFamily="34" charset="-122"/>
                </a:rPr>
                <a:t>字节</a:t>
              </a:r>
              <a:endParaRPr lang="en-US" altLang="zh-CN" sz="3600" b="1"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5" name="组合 80"/>
          <p:cNvGrpSpPr>
            <a:grpSpLocks/>
          </p:cNvGrpSpPr>
          <p:nvPr/>
        </p:nvGrpSpPr>
        <p:grpSpPr bwMode="auto">
          <a:xfrm>
            <a:off x="4008438" y="695325"/>
            <a:ext cx="2716212" cy="1023938"/>
            <a:chOff x="1563778" y="696036"/>
            <a:chExt cx="3622863" cy="1023582"/>
          </a:xfrm>
        </p:grpSpPr>
        <p:sp>
          <p:nvSpPr>
            <p:cNvPr id="82" name="双大括号 81"/>
            <p:cNvSpPr/>
            <p:nvPr/>
          </p:nvSpPr>
          <p:spPr>
            <a:xfrm>
              <a:off x="1563778" y="696036"/>
              <a:ext cx="3622863" cy="1023582"/>
            </a:xfrm>
            <a:prstGeom prst="bracePair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9474" name="Rectangle 7"/>
            <p:cNvSpPr txBox="1">
              <a:spLocks noChangeArrowheads="1"/>
            </p:cNvSpPr>
            <p:nvPr/>
          </p:nvSpPr>
          <p:spPr bwMode="auto">
            <a:xfrm>
              <a:off x="2554134" y="891745"/>
              <a:ext cx="2569252" cy="7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</a:pPr>
              <a:r>
                <a:rPr lang="en-US" altLang="zh-CN" sz="3600" b="1">
                  <a:latin typeface="Microsoft YaHei UI" pitchFamily="34" charset="-122"/>
                  <a:ea typeface="微软雅黑" pitchFamily="34" charset="-122"/>
                </a:rPr>
                <a:t>1</a:t>
              </a:r>
              <a:r>
                <a:rPr lang="zh-CN" altLang="en-US" sz="3600" b="1">
                  <a:latin typeface="Microsoft YaHei UI" pitchFamily="34" charset="-122"/>
                  <a:ea typeface="微软雅黑" pitchFamily="34" charset="-122"/>
                </a:rPr>
                <a:t>字节</a:t>
              </a:r>
              <a:endParaRPr lang="en-US" altLang="zh-CN" sz="3600" b="1"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sp>
        <p:nvSpPr>
          <p:cNvPr id="84" name="Rectangle 7"/>
          <p:cNvSpPr txBox="1">
            <a:spLocks noChangeArrowheads="1"/>
          </p:cNvSpPr>
          <p:nvPr/>
        </p:nvSpPr>
        <p:spPr bwMode="auto">
          <a:xfrm>
            <a:off x="1258888" y="4097338"/>
            <a:ext cx="44196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KB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（千字节）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MB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（兆字节）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KB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GB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（千兆字节）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MB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TB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（太字节）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GB</a:t>
            </a:r>
          </a:p>
        </p:txBody>
      </p:sp>
      <p:pic>
        <p:nvPicPr>
          <p:cNvPr id="19470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7613" y="5278438"/>
            <a:ext cx="1471612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图片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24513" y="4643438"/>
            <a:ext cx="1346200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图片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92888" y="4003675"/>
            <a:ext cx="2247900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971550" y="1341438"/>
            <a:ext cx="5868988" cy="588962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隶书" pitchFamily="49" charset="-122"/>
                <a:ea typeface="隶书" pitchFamily="49" charset="-122"/>
              </a:rPr>
              <a:t>计算机采用二进制：用 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0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和 </a:t>
            </a:r>
            <a:r>
              <a:rPr lang="zh-CN" altLang="en-US" b="1">
                <a:latin typeface="隶书" pitchFamily="49" charset="-122"/>
                <a:ea typeface="隶书" pitchFamily="49" charset="-122"/>
              </a:rPr>
              <a:t>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存储信息。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84138" y="36782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042988" y="2276475"/>
            <a:ext cx="5761037" cy="1001713"/>
          </a:xfrm>
          <a:prstGeom prst="rect">
            <a:avLst/>
          </a:prstGeom>
          <a:noFill/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隶书" pitchFamily="49" charset="-122"/>
                <a:ea typeface="隶书" pitchFamily="49" charset="-122"/>
              </a:rPr>
              <a:t>计算机</a:t>
            </a:r>
            <a:r>
              <a:rPr lang="zh-CN" altLang="en-US" sz="2800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最小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的存储单位为</a:t>
            </a:r>
            <a:r>
              <a:rPr lang="zh-CN" altLang="en-US" sz="3200" b="1" dirty="0">
                <a:solidFill>
                  <a:schemeClr val="folHlink"/>
                </a:solidFill>
                <a:ea typeface="隶书" pitchFamily="49" charset="-122"/>
              </a:rPr>
              <a:t>“</a:t>
            </a:r>
            <a:r>
              <a:rPr lang="zh-CN" altLang="en-US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位</a:t>
            </a:r>
            <a:r>
              <a:rPr lang="zh-CN" altLang="en-US" sz="3200" b="1" dirty="0">
                <a:solidFill>
                  <a:schemeClr val="folHlink"/>
                </a:solidFill>
                <a:ea typeface="隶书" pitchFamily="49" charset="-122"/>
              </a:rPr>
              <a:t>”</a:t>
            </a:r>
            <a:r>
              <a:rPr lang="zh-CN" altLang="en-US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bit</a:t>
            </a:r>
            <a:r>
              <a:rPr lang="zh-CN" altLang="en-US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）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个</a:t>
            </a:r>
            <a:r>
              <a:rPr lang="en-US" altLang="zh-CN" dirty="0">
                <a:latin typeface="隶书" pitchFamily="49" charset="-122"/>
                <a:ea typeface="隶书" pitchFamily="49" charset="-122"/>
              </a:rPr>
              <a:t>bit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可以有两种状态，</a:t>
            </a:r>
            <a:r>
              <a:rPr lang="en-US" altLang="zh-CN" dirty="0">
                <a:latin typeface="隶书" pitchFamily="49" charset="-122"/>
                <a:ea typeface="隶书" pitchFamily="49" charset="-122"/>
              </a:rPr>
              <a:t>0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或</a:t>
            </a:r>
            <a:r>
              <a:rPr lang="en-US" altLang="zh-CN" dirty="0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1116013" y="3716338"/>
            <a:ext cx="5616575" cy="1230312"/>
          </a:xfrm>
          <a:prstGeom prst="rect">
            <a:avLst/>
          </a:prstGeom>
          <a:noFill/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8 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个 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bit</a:t>
            </a: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组成 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en-US" altLang="zh-CN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个字节（</a:t>
            </a:r>
            <a:r>
              <a:rPr lang="en-US" altLang="zh-CN" sz="3200" b="1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Byte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），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隶书" pitchFamily="49" charset="-122"/>
                <a:ea typeface="隶书" pitchFamily="49" charset="-122"/>
              </a:rPr>
              <a:t>字节是存储器的</a:t>
            </a:r>
            <a:r>
              <a:rPr lang="zh-CN" altLang="en-US" sz="2800" dirty="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基本</a:t>
            </a:r>
            <a:r>
              <a:rPr lang="zh-CN" altLang="en-US" dirty="0">
                <a:latin typeface="隶书" pitchFamily="49" charset="-122"/>
                <a:ea typeface="隶书" pitchFamily="49" charset="-122"/>
              </a:rPr>
              <a:t>计算单位。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28600" y="1524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kumimoji="1" lang="zh-CN" altLang="en-US" sz="4000" b="1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计算机中的信息表示方法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nimBg="1"/>
      <p:bldP spid="98308" grpId="0" animBg="1"/>
      <p:bldP spid="9830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1547813" y="2349500"/>
            <a:ext cx="5545137" cy="16557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84213" y="1196975"/>
            <a:ext cx="48958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Verdana" pitchFamily="34" charset="0"/>
                <a:ea typeface="宋体" pitchFamily="2" charset="-122"/>
              </a:rPr>
              <a:t>衡量存储器容量的大小用字节表示 ：</a:t>
            </a:r>
            <a:r>
              <a:rPr lang="en-US" altLang="zh-CN">
                <a:latin typeface="Verdana" pitchFamily="34" charset="0"/>
                <a:ea typeface="宋体" pitchFamily="2" charset="-122"/>
              </a:rPr>
              <a:t>B(byte)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28600" y="1524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kumimoji="1" lang="zh-CN" altLang="en-US" sz="4000" b="1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存储容量单位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539750" y="4186238"/>
            <a:ext cx="7812088" cy="11874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>
            <a:spAutoFit/>
          </a:bodyPr>
          <a:lstStyle/>
          <a:p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KB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MB(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GB(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千兆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TB(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兆兆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等：</a:t>
            </a:r>
          </a:p>
          <a:p>
            <a:endParaRPr kumimoji="1" lang="zh-CN" altLang="en-US" sz="2400" b="1">
              <a:solidFill>
                <a:schemeClr val="hlink"/>
              </a:solidFill>
              <a:latin typeface="Times New Roman" pitchFamily="18" charset="0"/>
              <a:ea typeface="宋体" pitchFamily="2" charset="-122"/>
            </a:endParaRPr>
          </a:p>
          <a:p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 </a:t>
            </a:r>
            <a:r>
              <a:rPr kumimoji="1" lang="zh-CN" altLang="en-US" sz="2400" b="1">
                <a:solidFill>
                  <a:schemeClr val="hlink"/>
                </a:solidFill>
                <a:latin typeface="Times New Roman" pitchFamily="18" charset="0"/>
                <a:ea typeface="宋体" pitchFamily="2" charset="-122"/>
              </a:rPr>
              <a:t>即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：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T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B=1024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G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2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M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3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K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4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1619250" y="2420938"/>
            <a:ext cx="6607175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 dirty="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KB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千字节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)      =  1024 </a:t>
            </a:r>
            <a:r>
              <a:rPr lang="en-US" altLang="zh-CN" sz="3200" dirty="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B</a:t>
            </a:r>
          </a:p>
          <a:p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 dirty="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MB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兆字节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)     =  1024 </a:t>
            </a:r>
            <a:r>
              <a:rPr lang="en-US" altLang="zh-CN" sz="3200" dirty="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KB</a:t>
            </a:r>
          </a:p>
          <a:p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 dirty="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GB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千兆字节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)   =  1024 </a:t>
            </a:r>
            <a:r>
              <a:rPr lang="en-US" altLang="zh-CN" sz="3200" dirty="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MB</a:t>
            </a:r>
          </a:p>
        </p:txBody>
      </p:sp>
      <p:sp>
        <p:nvSpPr>
          <p:cNvPr id="99335" name="Rectangle 7"/>
          <p:cNvSpPr>
            <a:spLocks noChangeArrowheads="1"/>
          </p:cNvSpPr>
          <p:nvPr/>
        </p:nvSpPr>
        <p:spPr bwMode="auto">
          <a:xfrm>
            <a:off x="2555875" y="5661025"/>
            <a:ext cx="5070475" cy="83185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一个英文字符占用一个字节（</a:t>
            </a:r>
            <a:r>
              <a:rPr lang="en-US" altLang="zh-CN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B</a:t>
            </a:r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）。</a:t>
            </a:r>
          </a:p>
          <a:p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一个汉文字符占用两个字节（</a:t>
            </a:r>
            <a:r>
              <a:rPr lang="en-US" altLang="zh-CN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2B</a:t>
            </a:r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）。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250825" y="1989138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latin typeface="Comic Sans MS" pitchFamily="66" charset="0"/>
                <a:ea typeface="宋体" pitchFamily="2" charset="-122"/>
              </a:rPr>
              <a:t>最基本单位</a:t>
            </a: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7019925" y="1909763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latin typeface="Comic Sans MS" pitchFamily="66" charset="0"/>
                <a:ea typeface="宋体" pitchFamily="2" charset="-122"/>
              </a:rPr>
              <a:t>最小单位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690688" y="1773238"/>
            <a:ext cx="5761037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1B(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字节</a:t>
            </a:r>
            <a:r>
              <a:rPr lang="en-US" altLang="zh-CN" sz="3200" dirty="0">
                <a:latin typeface="Comic Sans MS" pitchFamily="66" charset="0"/>
                <a:ea typeface="宋体" pitchFamily="2" charset="-122"/>
              </a:rPr>
              <a:t>)            =8 bit</a:t>
            </a:r>
            <a:r>
              <a:rPr lang="zh-CN" altLang="en-US" sz="3200" dirty="0">
                <a:latin typeface="Comic Sans MS" pitchFamily="66" charset="0"/>
                <a:ea typeface="宋体" pitchFamily="2" charset="-122"/>
              </a:rPr>
              <a:t>（位）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animBg="1"/>
      <p:bldP spid="99330" grpId="1" animBg="1"/>
      <p:bldP spid="99333" grpId="0" animBg="1"/>
      <p:bldP spid="99334" grpId="0"/>
      <p:bldP spid="99335" grpId="0" animBg="1"/>
      <p:bldP spid="99336" grpId="0"/>
      <p:bldP spid="993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>
                <a:ea typeface="宋体" pitchFamily="2" charset="-122"/>
              </a:rPr>
              <a:t>一张光盘的存储容量为</a:t>
            </a:r>
            <a:r>
              <a:rPr lang="en-US" altLang="zh-CN" dirty="0" smtClean="0">
                <a:ea typeface="宋体" pitchFamily="2" charset="-122"/>
              </a:rPr>
              <a:t>650MB</a:t>
            </a:r>
            <a:r>
              <a:rPr lang="zh-CN" altLang="en-US" dirty="0" smtClean="0">
                <a:ea typeface="宋体" pitchFamily="2" charset="-122"/>
              </a:rPr>
              <a:t>，那么这张光盘可以存储（    ）字节的信息。</a:t>
            </a:r>
          </a:p>
          <a:p>
            <a:pPr>
              <a:buFontTx/>
              <a:buNone/>
            </a:pPr>
            <a:r>
              <a:rPr lang="en-US" altLang="zh-CN" dirty="0" smtClean="0">
                <a:ea typeface="宋体" pitchFamily="2" charset="-122"/>
              </a:rPr>
              <a:t>A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650           </a:t>
            </a:r>
          </a:p>
          <a:p>
            <a:pPr>
              <a:buFontTx/>
              <a:buNone/>
            </a:pPr>
            <a:r>
              <a:rPr lang="en-US" altLang="zh-CN" dirty="0" smtClean="0">
                <a:ea typeface="宋体" pitchFamily="2" charset="-122"/>
              </a:rPr>
              <a:t>B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650×1024</a:t>
            </a:r>
          </a:p>
          <a:p>
            <a:pPr>
              <a:buFontTx/>
              <a:buNone/>
            </a:pPr>
            <a:r>
              <a:rPr lang="en-US" altLang="zh-CN" dirty="0" smtClean="0">
                <a:ea typeface="宋体" pitchFamily="2" charset="-122"/>
              </a:rPr>
              <a:t>C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650 ×1024 ×1024</a:t>
            </a:r>
          </a:p>
          <a:p>
            <a:pPr>
              <a:buFontTx/>
              <a:buNone/>
            </a:pPr>
            <a:r>
              <a:rPr lang="en-US" altLang="zh-CN" dirty="0" smtClean="0">
                <a:ea typeface="宋体" pitchFamily="2" charset="-122"/>
              </a:rPr>
              <a:t>D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650 ×1024 ×1024 ×1024</a:t>
            </a:r>
          </a:p>
        </p:txBody>
      </p:sp>
      <p:sp>
        <p:nvSpPr>
          <p:cNvPr id="100355" name="WordArt 3"/>
          <p:cNvSpPr>
            <a:spLocks noChangeArrowheads="1" noChangeShapeType="1" noTextEdit="1"/>
          </p:cNvSpPr>
          <p:nvPr/>
        </p:nvSpPr>
        <p:spPr bwMode="auto">
          <a:xfrm>
            <a:off x="3924300" y="2205038"/>
            <a:ext cx="228600" cy="457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C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Microsoft YaHei UI" pitchFamily="34" charset="-122"/>
                <a:ea typeface="微软雅黑" pitchFamily="34" charset="-122"/>
              </a:rPr>
              <a:t>十进制转二进制：</a:t>
            </a:r>
            <a:r>
              <a:rPr lang="en-US" altLang="zh-CN" sz="3200" b="1" dirty="0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 dirty="0">
              <a:latin typeface="Microsoft YaHei UI" pitchFamily="34" charset="-122"/>
              <a:ea typeface="微软雅黑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554163" y="6380163"/>
            <a:ext cx="3062287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556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  <p:sp>
        <p:nvSpPr>
          <p:cNvPr id="23557" name="AutoShape 2" descr="http://redirect02.sogou.com/proxy?url=aHR0cDovL2YuaGlwaG90b3MuYmFpZHUuY29tL2V4cC93PTUwMC9zaWduPWQ3NTNhZjMzMGEyNGFiMThlMDE2ZTEzNzA1ZmFlNjlhLzRiOTBmNjAzNzM4ZGE5NzdiYzI3Y2MzZWIzNTFmODE5ODYxOGUzOWYuanBn&amp;md5=b8afa89223045c148d250703973661f8"/>
          <p:cNvSpPr>
            <a:spLocks noChangeAspect="1" noChangeArrowheads="1"/>
          </p:cNvSpPr>
          <p:nvPr/>
        </p:nvSpPr>
        <p:spPr bwMode="auto">
          <a:xfrm>
            <a:off x="211138" y="-5080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13" name="文本框 13"/>
          <p:cNvSpPr txBox="1">
            <a:spLocks noChangeArrowheads="1"/>
          </p:cNvSpPr>
          <p:nvPr/>
        </p:nvSpPr>
        <p:spPr bwMode="auto">
          <a:xfrm>
            <a:off x="1423988" y="1951038"/>
            <a:ext cx="20431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42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grpSp>
        <p:nvGrpSpPr>
          <p:cNvPr id="2" name="组合 2"/>
          <p:cNvGrpSpPr>
            <a:grpSpLocks/>
          </p:cNvGrpSpPr>
          <p:nvPr/>
        </p:nvGrpSpPr>
        <p:grpSpPr bwMode="auto">
          <a:xfrm>
            <a:off x="3697288" y="615950"/>
            <a:ext cx="5014912" cy="4941888"/>
            <a:chOff x="3697796" y="615425"/>
            <a:chExt cx="5014912" cy="4941888"/>
          </a:xfrm>
        </p:grpSpPr>
        <p:grpSp>
          <p:nvGrpSpPr>
            <p:cNvPr id="23564" name="组合 12"/>
            <p:cNvGrpSpPr>
              <a:grpSpLocks/>
            </p:cNvGrpSpPr>
            <p:nvPr/>
          </p:nvGrpSpPr>
          <p:grpSpPr bwMode="auto">
            <a:xfrm>
              <a:off x="5145088" y="949325"/>
              <a:ext cx="2106612" cy="2333625"/>
              <a:chOff x="6395999" y="987576"/>
              <a:chExt cx="2808287" cy="2333625"/>
            </a:xfrm>
          </p:grpSpPr>
          <p:sp>
            <p:nvSpPr>
              <p:cNvPr id="23576" name="文本框 4"/>
              <p:cNvSpPr txBox="1">
                <a:spLocks noChangeArrowheads="1"/>
              </p:cNvSpPr>
              <p:nvPr/>
            </p:nvSpPr>
            <p:spPr bwMode="auto">
              <a:xfrm>
                <a:off x="8915361" y="1562251"/>
                <a:ext cx="288925" cy="4619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7" name="文本框 5"/>
              <p:cNvSpPr txBox="1">
                <a:spLocks noChangeArrowheads="1"/>
              </p:cNvSpPr>
              <p:nvPr/>
            </p:nvSpPr>
            <p:spPr bwMode="auto">
              <a:xfrm>
                <a:off x="8366086" y="1268563"/>
                <a:ext cx="288925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2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8" name="文本框 6"/>
              <p:cNvSpPr txBox="1">
                <a:spLocks noChangeArrowheads="1"/>
              </p:cNvSpPr>
              <p:nvPr/>
            </p:nvSpPr>
            <p:spPr bwMode="auto">
              <a:xfrm>
                <a:off x="7762836" y="987576"/>
                <a:ext cx="288925" cy="4603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4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9" name="文本框 7"/>
              <p:cNvSpPr txBox="1">
                <a:spLocks noChangeArrowheads="1"/>
              </p:cNvSpPr>
              <p:nvPr/>
            </p:nvSpPr>
            <p:spPr bwMode="auto">
              <a:xfrm>
                <a:off x="7188161" y="1274913"/>
                <a:ext cx="287338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8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80" name="文本框 8"/>
              <p:cNvSpPr txBox="1">
                <a:spLocks noChangeArrowheads="1"/>
              </p:cNvSpPr>
              <p:nvPr/>
            </p:nvSpPr>
            <p:spPr bwMode="auto">
              <a:xfrm>
                <a:off x="6395999" y="2859238"/>
                <a:ext cx="719137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16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</p:grpSp>
        <p:pic>
          <p:nvPicPr>
            <p:cNvPr id="23565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3697796" y="642413"/>
              <a:ext cx="2695575" cy="4914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6" name="文本框 4"/>
            <p:cNvSpPr txBox="1">
              <a:spLocks noChangeArrowheads="1"/>
            </p:cNvSpPr>
            <p:nvPr/>
          </p:nvSpPr>
          <p:spPr bwMode="auto">
            <a:xfrm>
              <a:off x="5666296" y="1753663"/>
              <a:ext cx="420687" cy="33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6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32</a:t>
              </a:r>
              <a:endParaRPr lang="zh-CN" altLang="en-US" sz="16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3567" name="文本框 5"/>
            <p:cNvSpPr txBox="1">
              <a:spLocks noChangeArrowheads="1"/>
            </p:cNvSpPr>
            <p:nvPr/>
          </p:nvSpPr>
          <p:spPr bwMode="auto">
            <a:xfrm>
              <a:off x="5259896" y="1436163"/>
              <a:ext cx="454025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64</a:t>
              </a:r>
              <a:endParaRPr lang="zh-CN" altLang="en-US" sz="1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3568" name="文本框 6"/>
            <p:cNvSpPr txBox="1">
              <a:spLocks noChangeArrowheads="1"/>
            </p:cNvSpPr>
            <p:nvPr/>
          </p:nvSpPr>
          <p:spPr bwMode="auto">
            <a:xfrm>
              <a:off x="4869371" y="1201213"/>
              <a:ext cx="46355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128</a:t>
              </a:r>
              <a:endParaRPr lang="zh-CN" altLang="en-US" sz="12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pic>
          <p:nvPicPr>
            <p:cNvPr id="23569" name="图片 32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634" t="4849" r="31853" b="2751"/>
            <a:stretch>
              <a:fillRect/>
            </a:stretch>
          </p:blipFill>
          <p:spPr bwMode="auto">
            <a:xfrm>
              <a:off x="5739321" y="615425"/>
              <a:ext cx="2973387" cy="4941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570" name="组合 18"/>
            <p:cNvGrpSpPr>
              <a:grpSpLocks/>
            </p:cNvGrpSpPr>
            <p:nvPr/>
          </p:nvGrpSpPr>
          <p:grpSpPr bwMode="auto">
            <a:xfrm>
              <a:off x="6147308" y="1218675"/>
              <a:ext cx="2052638" cy="1935163"/>
              <a:chOff x="3929212" y="1251429"/>
              <a:chExt cx="2736505" cy="1933957"/>
            </a:xfrm>
          </p:grpSpPr>
          <p:sp>
            <p:nvSpPr>
              <p:cNvPr id="23571" name="文本框 4"/>
              <p:cNvSpPr txBox="1">
                <a:spLocks noChangeArrowheads="1"/>
              </p:cNvSpPr>
              <p:nvPr/>
            </p:nvSpPr>
            <p:spPr bwMode="auto">
              <a:xfrm flipH="1">
                <a:off x="6381684" y="2723819"/>
                <a:ext cx="284033" cy="46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2" name="文本框 5"/>
              <p:cNvSpPr txBox="1">
                <a:spLocks noChangeArrowheads="1"/>
              </p:cNvSpPr>
              <p:nvPr/>
            </p:nvSpPr>
            <p:spPr bwMode="auto">
              <a:xfrm flipH="1">
                <a:off x="5711654" y="1489263"/>
                <a:ext cx="284033" cy="46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2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3" name="文本框 6"/>
              <p:cNvSpPr txBox="1">
                <a:spLocks noChangeArrowheads="1"/>
              </p:cNvSpPr>
              <p:nvPr/>
            </p:nvSpPr>
            <p:spPr bwMode="auto">
              <a:xfrm flipH="1">
                <a:off x="5199947" y="1251429"/>
                <a:ext cx="28403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4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4" name="文本框 7"/>
              <p:cNvSpPr txBox="1">
                <a:spLocks noChangeArrowheads="1"/>
              </p:cNvSpPr>
              <p:nvPr/>
            </p:nvSpPr>
            <p:spPr bwMode="auto">
              <a:xfrm flipH="1">
                <a:off x="4636175" y="1450666"/>
                <a:ext cx="282473" cy="46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8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5" name="文本框 8"/>
              <p:cNvSpPr txBox="1">
                <a:spLocks noChangeArrowheads="1"/>
              </p:cNvSpPr>
              <p:nvPr/>
            </p:nvSpPr>
            <p:spPr bwMode="auto">
              <a:xfrm flipH="1">
                <a:off x="3929212" y="1746892"/>
                <a:ext cx="706963" cy="3692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16</a:t>
                </a:r>
                <a:endParaRPr lang="zh-CN" altLang="en-US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</p:grpSp>
      </p:grpSp>
      <p:sp>
        <p:nvSpPr>
          <p:cNvPr id="4" name="椭圆 3"/>
          <p:cNvSpPr/>
          <p:nvPr/>
        </p:nvSpPr>
        <p:spPr>
          <a:xfrm>
            <a:off x="5645150" y="1604963"/>
            <a:ext cx="463550" cy="6270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572250" y="1281113"/>
            <a:ext cx="461963" cy="6270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7466013" y="1357313"/>
            <a:ext cx="461962" cy="6286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29" name="文本框 6"/>
          <p:cNvSpPr txBox="1">
            <a:spLocks noChangeArrowheads="1"/>
          </p:cNvSpPr>
          <p:nvPr/>
        </p:nvSpPr>
        <p:spPr bwMode="auto">
          <a:xfrm>
            <a:off x="900113" y="3716338"/>
            <a:ext cx="3340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101010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  <p:bldP spid="27" grpId="0" animBg="1"/>
      <p:bldP spid="28" grpId="0" animBg="1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5145088" y="949325"/>
            <a:ext cx="2106612" cy="2333625"/>
            <a:chOff x="6395999" y="987576"/>
            <a:chExt cx="2808287" cy="2333625"/>
          </a:xfrm>
        </p:grpSpPr>
        <p:sp>
          <p:nvSpPr>
            <p:cNvPr id="24584" name="文本框 4"/>
            <p:cNvSpPr txBox="1">
              <a:spLocks noChangeArrowheads="1"/>
            </p:cNvSpPr>
            <p:nvPr/>
          </p:nvSpPr>
          <p:spPr bwMode="auto">
            <a:xfrm>
              <a:off x="8915361" y="1562251"/>
              <a:ext cx="288925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5" name="文本框 5"/>
            <p:cNvSpPr txBox="1">
              <a:spLocks noChangeArrowheads="1"/>
            </p:cNvSpPr>
            <p:nvPr/>
          </p:nvSpPr>
          <p:spPr bwMode="auto">
            <a:xfrm>
              <a:off x="8366086" y="1268563"/>
              <a:ext cx="288925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6" name="文本框 6"/>
            <p:cNvSpPr txBox="1">
              <a:spLocks noChangeArrowheads="1"/>
            </p:cNvSpPr>
            <p:nvPr/>
          </p:nvSpPr>
          <p:spPr bwMode="auto">
            <a:xfrm>
              <a:off x="7762836" y="987576"/>
              <a:ext cx="28892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7" name="文本框 7"/>
            <p:cNvSpPr txBox="1">
              <a:spLocks noChangeArrowheads="1"/>
            </p:cNvSpPr>
            <p:nvPr/>
          </p:nvSpPr>
          <p:spPr bwMode="auto">
            <a:xfrm>
              <a:off x="7188161" y="1274913"/>
              <a:ext cx="287338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8" name="文本框 8"/>
            <p:cNvSpPr txBox="1">
              <a:spLocks noChangeArrowheads="1"/>
            </p:cNvSpPr>
            <p:nvPr/>
          </p:nvSpPr>
          <p:spPr bwMode="auto">
            <a:xfrm>
              <a:off x="6395999" y="2859238"/>
              <a:ext cx="719137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sp>
        <p:nvSpPr>
          <p:cNvPr id="20485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Microsoft YaHei UI" pitchFamily="34" charset="-122"/>
                <a:ea typeface="微软雅黑" pitchFamily="34" charset="-122"/>
              </a:rPr>
              <a:t>十进制转二进制：</a:t>
            </a:r>
            <a:r>
              <a:rPr lang="en-US" altLang="zh-CN" sz="3200" b="1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554163" y="6380163"/>
            <a:ext cx="3062287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581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  <p:sp>
        <p:nvSpPr>
          <p:cNvPr id="24582" name="AutoShape 2" descr="http://redirect02.sogou.com/proxy?url=aHR0cDovL2YuaGlwaG90b3MuYmFpZHUuY29tL2V4cC93PTUwMC9zaWduPWQ3NTNhZjMzMGEyNGFiMThlMDE2ZTEzNzA1ZmFlNjlhLzRiOTBmNjAzNzM4ZGE5NzdiYzI3Y2MzZWIzNTFmODE5ODYxOGUzOWYuanBn&amp;md5=b8afa89223045c148d250703973661f8"/>
          <p:cNvSpPr>
            <a:spLocks noChangeAspect="1" noChangeArrowheads="1"/>
          </p:cNvSpPr>
          <p:nvPr/>
        </p:nvSpPr>
        <p:spPr bwMode="auto">
          <a:xfrm>
            <a:off x="211138" y="-5080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pic>
        <p:nvPicPr>
          <p:cNvPr id="24583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1263" y="1612900"/>
            <a:ext cx="3906837" cy="390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"/>
          <p:cNvSpPr>
            <a:spLocks noChangeArrowheads="1"/>
          </p:cNvSpPr>
          <p:nvPr/>
        </p:nvSpPr>
        <p:spPr bwMode="auto">
          <a:xfrm>
            <a:off x="2286000" y="-14057313"/>
            <a:ext cx="457200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1</a:t>
            </a:r>
            <a:r>
              <a:rPr lang="zh-CN" altLang="en-US" sz="1400">
                <a:ea typeface="宋体" pitchFamily="2" charset="-122"/>
              </a:rPr>
              <a:t>）技术实现简单，计算机是由</a:t>
            </a:r>
            <a:r>
              <a:rPr lang="zh-CN" altLang="en-US" sz="1400">
                <a:ea typeface="宋体" pitchFamily="2" charset="-122"/>
                <a:hlinkClick r:id="rId3" action="ppaction://hlinkfile"/>
              </a:rPr>
              <a:t>逻辑电路</a:t>
            </a:r>
            <a:r>
              <a:rPr lang="zh-CN" altLang="en-US" sz="1400">
                <a:ea typeface="宋体" pitchFamily="2" charset="-122"/>
              </a:rPr>
              <a:t>组成，逻辑电路通常只有两个状态，开关的接通与断开，这两种状态正好可以用“</a:t>
            </a:r>
            <a:r>
              <a:rPr lang="en-US" altLang="zh-CN" sz="1400">
                <a:ea typeface="宋体" pitchFamily="2" charset="-122"/>
              </a:rPr>
              <a:t>1”</a:t>
            </a:r>
            <a:r>
              <a:rPr lang="zh-CN" altLang="en-US" sz="1400">
                <a:ea typeface="宋体" pitchFamily="2" charset="-122"/>
              </a:rPr>
              <a:t>和“</a:t>
            </a:r>
            <a:r>
              <a:rPr lang="en-US" altLang="zh-CN" sz="1400">
                <a:ea typeface="宋体" pitchFamily="2" charset="-122"/>
              </a:rPr>
              <a:t>0”</a:t>
            </a:r>
            <a:r>
              <a:rPr lang="zh-CN" altLang="en-US" sz="1400">
                <a:ea typeface="宋体" pitchFamily="2" charset="-122"/>
              </a:rPr>
              <a:t>表示。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2</a:t>
            </a:r>
            <a:r>
              <a:rPr lang="zh-CN" altLang="en-US" sz="1400">
                <a:ea typeface="宋体" pitchFamily="2" charset="-122"/>
              </a:rPr>
              <a:t>）简化运算规则：两个二进制数和、积运算组合各有三种，运算规则简单，有利于简化计算机内部结构，提高</a:t>
            </a:r>
            <a:r>
              <a:rPr lang="zh-CN" altLang="en-US" sz="1400">
                <a:ea typeface="宋体" pitchFamily="2" charset="-122"/>
                <a:hlinkClick r:id="rId4" action="ppaction://hlinkfile"/>
              </a:rPr>
              <a:t>运算速度</a:t>
            </a:r>
            <a:r>
              <a:rPr lang="zh-CN" altLang="en-US" sz="1400">
                <a:ea typeface="宋体" pitchFamily="2" charset="-122"/>
              </a:rPr>
              <a:t>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3</a:t>
            </a:r>
            <a:r>
              <a:rPr lang="zh-CN" altLang="en-US" sz="1400">
                <a:ea typeface="宋体" pitchFamily="2" charset="-122"/>
              </a:rPr>
              <a:t>）适合</a:t>
            </a:r>
            <a:r>
              <a:rPr lang="zh-CN" altLang="en-US" sz="1400">
                <a:ea typeface="宋体" pitchFamily="2" charset="-122"/>
                <a:hlinkClick r:id="rId5" action="ppaction://hlinkfile"/>
              </a:rPr>
              <a:t>逻辑运算</a:t>
            </a:r>
            <a:r>
              <a:rPr lang="zh-CN" altLang="en-US" sz="1400">
                <a:ea typeface="宋体" pitchFamily="2" charset="-122"/>
              </a:rPr>
              <a:t>：逻辑代数是逻辑运算的理论依据，二进制只有两个数码，正好与逻辑代数中的“真”和“假”相吻合。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4</a:t>
            </a:r>
            <a:r>
              <a:rPr lang="zh-CN" altLang="en-US" sz="1400">
                <a:ea typeface="宋体" pitchFamily="2" charset="-122"/>
              </a:rPr>
              <a:t>）易于进行转换，二进制与十进制数易于互相转换。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5</a:t>
            </a:r>
            <a:r>
              <a:rPr lang="zh-CN" altLang="en-US" sz="1400">
                <a:ea typeface="宋体" pitchFamily="2" charset="-122"/>
              </a:rPr>
              <a:t>）用二进制表示数据具有抗干扰能力强，可靠性高等优点。因为每位数据只有高低两个状态，当受到一定程度的干扰时，仍能可靠地分辨出它是高还是低。</a:t>
            </a:r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08225" y="3808413"/>
            <a:ext cx="3679825" cy="304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图片 3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2263" y="1693863"/>
            <a:ext cx="86804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标题 1"/>
          <p:cNvSpPr>
            <a:spLocks/>
          </p:cNvSpPr>
          <p:nvPr/>
        </p:nvSpPr>
        <p:spPr bwMode="auto">
          <a:xfrm>
            <a:off x="1270000" y="647700"/>
            <a:ext cx="6689725" cy="453548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lnSpc>
                <a:spcPts val="4000"/>
              </a:lnSpc>
              <a:defRPr/>
            </a:pPr>
            <a:r>
              <a:rPr lang="zh-CN" altLang="en-US" sz="240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crosoft YaHei UI" pitchFamily="34" charset="-122"/>
                <a:ea typeface="Microsoft YaHei UI" pitchFamily="34" charset="-122"/>
              </a:rPr>
              <a:t>告诉我，你的生日出现在那几张卡片上？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80TGp_general_light">
  <a:themeElements>
    <a:clrScheme name="580TGp_general_light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580TGp_gene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80TGp_general_light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580TGp_general_light</Template>
  <TotalTime>1490</TotalTime>
  <Words>949</Words>
  <Application>Microsoft Office PowerPoint</Application>
  <PresentationFormat>全屏显示(4:3)</PresentationFormat>
  <Paragraphs>182</Paragraphs>
  <Slides>19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580TGp_general_light</vt:lpstr>
      <vt:lpstr>计算机与二进制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www.pptbz.com</dc:title>
  <dc:creator>微软用户</dc:creator>
  <cp:lastModifiedBy>l</cp:lastModifiedBy>
  <cp:revision>52</cp:revision>
  <dcterms:created xsi:type="dcterms:W3CDTF">2009-12-11T08:42:25Z</dcterms:created>
  <dcterms:modified xsi:type="dcterms:W3CDTF">2020-01-17T05:13:04Z</dcterms:modified>
</cp:coreProperties>
</file>