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2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</p:sldIdLst>
  <p:sldSz cx="12192000" cy="6858000"/>
  <p:notesSz cx="6858000" cy="9144000"/>
  <p:custDataLst>
    <p:tags r:id="rId17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1E9"/>
    <a:srgbClr val="0066CC"/>
    <a:srgbClr val="019FE8"/>
    <a:srgbClr val="FFF100"/>
    <a:srgbClr val="17B7FF"/>
    <a:srgbClr val="02B0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333" autoAdjust="0"/>
  </p:normalViewPr>
  <p:slideViewPr>
    <p:cSldViewPr snapToGrid="0">
      <p:cViewPr varScale="1">
        <p:scale>
          <a:sx n="72" d="100"/>
          <a:sy n="72" d="100"/>
        </p:scale>
        <p:origin x="-108" y="-486"/>
      </p:cViewPr>
      <p:guideLst>
        <p:guide orient="horz" pos="214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gs" Target="tags/tag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999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999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165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2565" indent="0" algn="ctr">
              <a:buNone/>
              <a:defRPr sz="1600"/>
            </a:lvl7pPr>
            <a:lvl8pPr marL="3199765" indent="0" algn="ctr">
              <a:buNone/>
              <a:defRPr sz="1600"/>
            </a:lvl8pPr>
            <a:lvl9pPr marL="3656965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章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/>
          <p:cNvSpPr/>
          <p:nvPr userDrawn="1"/>
        </p:nvSpPr>
        <p:spPr>
          <a:xfrm>
            <a:off x="0" y="2387600"/>
            <a:ext cx="12192000" cy="1841500"/>
          </a:xfrm>
          <a:prstGeom prst="rect">
            <a:avLst/>
          </a:prstGeom>
          <a:solidFill>
            <a:srgbClr val="00A1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4" name="标题 1"/>
          <p:cNvSpPr>
            <a:spLocks noGrp="1"/>
          </p:cNvSpPr>
          <p:nvPr>
            <p:ph type="ctrTitle"/>
          </p:nvPr>
        </p:nvSpPr>
        <p:spPr>
          <a:xfrm>
            <a:off x="0" y="2387600"/>
            <a:ext cx="12192000" cy="1841500"/>
          </a:xfrm>
          <a:prstGeom prst="rect">
            <a:avLst/>
          </a:prstGeom>
        </p:spPr>
        <p:txBody>
          <a:bodyPr anchor="ctr"/>
          <a:lstStyle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栏目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栏目四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同侧圆角矩形 7">
            <a:hlinkClick r:id="rId2" action="ppaction://hlinksldjump"/>
          </p:cNvPr>
          <p:cNvSpPr/>
          <p:nvPr userDrawn="1"/>
        </p:nvSpPr>
        <p:spPr>
          <a:xfrm>
            <a:off x="7695686" y="94310"/>
            <a:ext cx="1523265" cy="504000"/>
          </a:xfrm>
          <a:prstGeom prst="roundRect">
            <a:avLst/>
          </a:prstGeom>
          <a:gradFill flip="none" rotWithShape="1">
            <a:gsLst>
              <a:gs pos="0">
                <a:srgbClr val="FFFF00"/>
              </a:gs>
              <a:gs pos="100000">
                <a:srgbClr val="FFC000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教材知识网络</a:t>
            </a:r>
            <a:endParaRPr lang="zh-CN" altLang="en-US" sz="160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同侧圆角矩形 7">
            <a:hlinkClick r:id="rId2" action="ppaction://hlinksldjump"/>
          </p:cNvPr>
          <p:cNvSpPr/>
          <p:nvPr userDrawn="1"/>
        </p:nvSpPr>
        <p:spPr>
          <a:xfrm>
            <a:off x="9374585" y="94310"/>
            <a:ext cx="1523265" cy="504000"/>
          </a:xfrm>
          <a:prstGeom prst="roundRect">
            <a:avLst/>
          </a:prstGeom>
          <a:gradFill flip="none" rotWithShape="1">
            <a:gsLst>
              <a:gs pos="0">
                <a:srgbClr val="FFFF00"/>
              </a:gs>
              <a:gs pos="100000">
                <a:srgbClr val="FFC000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重难考点突破</a:t>
            </a:r>
            <a:endParaRPr lang="zh-CN" altLang="en-US" sz="160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1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9"/>
            <a:ext cx="4873574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165" indent="0">
              <a:buNone/>
              <a:defRPr sz="1800"/>
            </a:lvl5pPr>
            <a:lvl6pPr marL="2286000" indent="0">
              <a:buNone/>
              <a:defRPr sz="1800"/>
            </a:lvl6pPr>
            <a:lvl7pPr marL="2742565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7" y="1778439"/>
            <a:ext cx="489757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165" indent="0">
              <a:buNone/>
              <a:defRPr sz="1800"/>
            </a:lvl5pPr>
            <a:lvl6pPr marL="2286000" indent="0">
              <a:buNone/>
              <a:defRPr sz="1800"/>
            </a:lvl6pPr>
            <a:lvl7pPr marL="2742565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7" y="2665379"/>
            <a:ext cx="489757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165" indent="0">
              <a:buNone/>
              <a:defRPr sz="1000"/>
            </a:lvl5pPr>
            <a:lvl6pPr marL="2286000" indent="0">
              <a:buNone/>
              <a:defRPr sz="1000"/>
            </a:lvl6pPr>
            <a:lvl7pPr marL="2742565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416534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165" indent="0">
              <a:buNone/>
              <a:defRPr sz="2000"/>
            </a:lvl5pPr>
            <a:lvl6pPr marL="2286000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41653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165" indent="0">
              <a:buNone/>
              <a:defRPr sz="1400"/>
            </a:lvl5pPr>
            <a:lvl6pPr marL="2286000" indent="0">
              <a:buNone/>
              <a:defRPr sz="1400"/>
            </a:lvl6pPr>
            <a:lvl7pPr marL="2742565" indent="0">
              <a:buNone/>
              <a:defRPr sz="1400"/>
            </a:lvl7pPr>
            <a:lvl8pPr marL="3199765" indent="0">
              <a:buNone/>
              <a:defRPr sz="1400"/>
            </a:lvl8pPr>
            <a:lvl9pPr marL="3656965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83783" y="1693499"/>
            <a:ext cx="8708091" cy="479018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 userDrawn="1"/>
        </p:nvSpPr>
        <p:spPr>
          <a:xfrm>
            <a:off x="-1" y="-1"/>
            <a:ext cx="12192001" cy="685793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-1" y="6738379"/>
            <a:ext cx="12209381" cy="128253"/>
          </a:xfrm>
          <a:prstGeom prst="rect">
            <a:avLst/>
          </a:prstGeom>
          <a:solidFill>
            <a:srgbClr val="00A1E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4" name="矩形 3"/>
          <p:cNvSpPr/>
          <p:nvPr userDrawn="1"/>
        </p:nvSpPr>
        <p:spPr>
          <a:xfrm>
            <a:off x="10896533" y="271432"/>
            <a:ext cx="1295467" cy="4413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灯片编号占位符 3"/>
          <p:cNvSpPr txBox="1"/>
          <p:nvPr userDrawn="1"/>
        </p:nvSpPr>
        <p:spPr>
          <a:xfrm>
            <a:off x="10968141" y="295437"/>
            <a:ext cx="1223860" cy="401006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C000"/>
                </a:solidFill>
                <a:latin typeface="+mj-ea"/>
                <a:ea typeface="+mj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fld id="{4BF17FCF-D4DA-449D-A468-DDB7E43619E6}" type="slidenum">
              <a:rPr lang="zh-CN" altLang="en-US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r>
              <a:rPr lang="en-US" altLang="zh-CN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4" name="直接连接符 13"/>
          <p:cNvCxnSpPr/>
          <p:nvPr userDrawn="1"/>
        </p:nvCxnSpPr>
        <p:spPr>
          <a:xfrm>
            <a:off x="-1" y="685796"/>
            <a:ext cx="12209381" cy="0"/>
          </a:xfrm>
          <a:prstGeom prst="line">
            <a:avLst/>
          </a:prstGeom>
          <a:ln>
            <a:solidFill>
              <a:srgbClr val="019FE8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 userDrawn="1"/>
        </p:nvGrpSpPr>
        <p:grpSpPr>
          <a:xfrm>
            <a:off x="269121" y="66182"/>
            <a:ext cx="4252426" cy="607079"/>
            <a:chOff x="465063" y="180485"/>
            <a:chExt cx="4252426" cy="607079"/>
          </a:xfrm>
        </p:grpSpPr>
        <p:grpSp>
          <p:nvGrpSpPr>
            <p:cNvPr id="19" name="组合 18"/>
            <p:cNvGrpSpPr/>
            <p:nvPr userDrawn="1"/>
          </p:nvGrpSpPr>
          <p:grpSpPr>
            <a:xfrm>
              <a:off x="465063" y="197014"/>
              <a:ext cx="801913" cy="590550"/>
              <a:chOff x="26913" y="-19050"/>
              <a:chExt cx="801913" cy="590550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26913" y="152400"/>
                <a:ext cx="324000" cy="32400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矩形 23"/>
              <p:cNvSpPr/>
              <p:nvPr userDrawn="1"/>
            </p:nvSpPr>
            <p:spPr>
              <a:xfrm>
                <a:off x="171601" y="-19050"/>
                <a:ext cx="438150" cy="396000"/>
              </a:xfrm>
              <a:prstGeom prst="rect">
                <a:avLst/>
              </a:prstGeom>
              <a:solidFill>
                <a:srgbClr val="00A1E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矩形 24"/>
              <p:cNvSpPr/>
              <p:nvPr userDrawn="1"/>
            </p:nvSpPr>
            <p:spPr>
              <a:xfrm>
                <a:off x="390676" y="190500"/>
                <a:ext cx="438150" cy="38100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48000">
                    <a:schemeClr val="bg1">
                      <a:lumMod val="8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" name="标题 2"/>
            <p:cNvSpPr txBox="1"/>
            <p:nvPr/>
          </p:nvSpPr>
          <p:spPr>
            <a:xfrm>
              <a:off x="1009801" y="180485"/>
              <a:ext cx="3707688" cy="55245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2800" b="1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240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正弦定理与余弦定理</a:t>
              </a:r>
              <a:endParaRPr lang="zh-CN" altLang="en-US" sz="24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655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83870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67740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450975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934845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62585" indent="-36258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385" kern="1200">
          <a:solidFill>
            <a:schemeClr val="tx1"/>
          </a:solidFill>
          <a:latin typeface="+mn-lt"/>
          <a:ea typeface="+mn-ea"/>
          <a:cs typeface="+mn-cs"/>
        </a:defRPr>
      </a:lvl1pPr>
      <a:lvl2pPr marL="786130" lvl="1" indent="-30226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965" kern="1200">
          <a:solidFill>
            <a:schemeClr val="tx1"/>
          </a:solidFill>
          <a:latin typeface="+mn-lt"/>
          <a:ea typeface="+mn-ea"/>
          <a:cs typeface="+mn-cs"/>
        </a:defRPr>
      </a:lvl2pPr>
      <a:lvl3pPr marL="1209675" lvl="2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540" kern="1200">
          <a:solidFill>
            <a:schemeClr val="tx1"/>
          </a:solidFill>
          <a:latin typeface="+mn-lt"/>
          <a:ea typeface="+mn-ea"/>
          <a:cs typeface="+mn-cs"/>
        </a:defRPr>
      </a:lvl3pPr>
      <a:lvl4pPr marL="1692910" lvl="3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15" kern="1200">
          <a:solidFill>
            <a:schemeClr val="tx1"/>
          </a:solidFill>
          <a:latin typeface="+mn-lt"/>
          <a:ea typeface="+mn-ea"/>
          <a:cs typeface="+mn-cs"/>
        </a:defRPr>
      </a:lvl4pPr>
      <a:lvl5pPr marL="2176780" lvl="4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kern="1200">
          <a:solidFill>
            <a:schemeClr val="tx1"/>
          </a:solidFill>
          <a:latin typeface="+mn-lt"/>
          <a:ea typeface="+mn-ea"/>
          <a:cs typeface="+mn-cs"/>
        </a:defRPr>
      </a:lvl5pPr>
      <a:lvl6pPr marL="2660650" lvl="5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144520" lvl="6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628390" lvl="7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112260" lvl="8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90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83870" lvl="1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2pPr>
      <a:lvl3pPr marL="967740" lvl="2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3pPr>
      <a:lvl4pPr marL="1450975" lvl="3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4pPr>
      <a:lvl5pPr marL="1934845" lvl="4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5pPr>
      <a:lvl6pPr marL="2418715" lvl="5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6pPr>
      <a:lvl7pPr marL="2902585" lvl="6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7pPr>
      <a:lvl8pPr marL="3386455" lvl="7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8pPr>
      <a:lvl9pPr marL="3870325" lvl="8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package" Target="../embeddings/Document1.docx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5.emf"/><Relationship Id="rId2" Type="http://schemas.openxmlformats.org/officeDocument/2006/relationships/package" Target="../embeddings/Document2.docx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7.jpeg"/><Relationship Id="rId2" Type="http://schemas.openxmlformats.org/officeDocument/2006/relationships/image" Target="../media/image6.emf"/><Relationship Id="rId1" Type="http://schemas.openxmlformats.org/officeDocument/2006/relationships/package" Target="../embeddings/Document3.docx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8.emf"/><Relationship Id="rId1" Type="http://schemas.openxmlformats.org/officeDocument/2006/relationships/package" Target="../embeddings/Document4.docx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5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package" Target="../embeddings/Document5.docx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6.vml"/><Relationship Id="rId6" Type="http://schemas.openxmlformats.org/officeDocument/2006/relationships/slideLayout" Target="../slideLayouts/slideLayout3.xml"/><Relationship Id="rId5" Type="http://schemas.openxmlformats.org/officeDocument/2006/relationships/image" Target="../media/image12.emf"/><Relationship Id="rId4" Type="http://schemas.openxmlformats.org/officeDocument/2006/relationships/package" Target="../embeddings/Document7.docx"/><Relationship Id="rId3" Type="http://schemas.openxmlformats.org/officeDocument/2006/relationships/image" Target="../media/image10.jpeg"/><Relationship Id="rId2" Type="http://schemas.openxmlformats.org/officeDocument/2006/relationships/image" Target="../media/image11.emf"/><Relationship Id="rId1" Type="http://schemas.openxmlformats.org/officeDocument/2006/relationships/package" Target="../embeddings/Document6.docx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7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3.emf"/><Relationship Id="rId1" Type="http://schemas.openxmlformats.org/officeDocument/2006/relationships/package" Target="../embeddings/Document8.docx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zh-CN" altLang="zh-CN"/>
              <a:t>正弦定理与余弦定理</a:t>
            </a:r>
            <a:endParaRPr lang="zh-CN" altLang="zh-CN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703529"/>
            <a:ext cx="2770310" cy="672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教材原题呈现</a:t>
            </a:r>
            <a:r>
              <a:rPr lang="en-US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zh-CN" altLang="zh-CN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679450" y="1655524"/>
          <a:ext cx="10833100" cy="29502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文档" r:id="rId1" imgW="3800475" imgH="1257300" progId="Word.Document.12">
                  <p:embed/>
                </p:oleObj>
              </mc:Choice>
              <mc:Fallback>
                <p:oleObj name="文档" r:id="rId1" imgW="3800475" imgH="12573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655524"/>
                        <a:ext cx="10833100" cy="295021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image467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3688686" y="4679734"/>
            <a:ext cx="4814628" cy="1755991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2960313"/>
            <a:ext cx="10833100" cy="13183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余弦定理的内容是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b="1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b="1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b="1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-2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·cos 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b="1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b="1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b="1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-2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·cos 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en-US" altLang="zh-CN" b="1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b="1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b="1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b="1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-2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·cos 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2642886"/>
            <a:ext cx="10833100" cy="19532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教材文化延伸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80670"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这两个定理在中考中是没有直接应用的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但是有些中考题若用其来解题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会有意想不到的效果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下面举两例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673881"/>
            <a:ext cx="10833100" cy="26511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典例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一艘海轮位于灯塔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的南偏东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45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方向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距离灯塔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60 n mile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处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它沿正北方向航行一段时间后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到达位于灯塔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的北偏东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30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方向上的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处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这时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处与灯塔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的距离为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469.jpeg"/>
          <p:cNvPicPr/>
          <p:nvPr/>
        </p:nvPicPr>
        <p:blipFill>
          <a:blip r:embed="rId1"/>
          <a:stretch>
            <a:fillRect/>
          </a:stretch>
        </p:blipFill>
        <p:spPr>
          <a:xfrm>
            <a:off x="8566306" y="2687696"/>
            <a:ext cx="1881838" cy="3496423"/>
          </a:xfrm>
          <a:prstGeom prst="rect">
            <a:avLst/>
          </a:prstGeom>
        </p:spPr>
      </p:pic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679450" y="4234621"/>
          <a:ext cx="10833100" cy="13180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文档" r:id="rId2" imgW="3800475" imgH="476250" progId="Word.Document.12">
                  <p:embed/>
                </p:oleObj>
              </mc:Choice>
              <mc:Fallback>
                <p:oleObj name="文档" r:id="rId2" imgW="3800475" imgH="47625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9450" y="4234621"/>
                        <a:ext cx="10833100" cy="1318086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spect="1"/>
          </p:cNvSpPr>
          <p:nvPr/>
        </p:nvSpPr>
        <p:spPr>
          <a:xfrm>
            <a:off x="984250" y="4888749"/>
            <a:ext cx="2311851" cy="672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【答案】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B 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85800" y="777875"/>
          <a:ext cx="10820400" cy="4281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文档" r:id="rId1" imgW="3800475" imgH="1352550" progId="Word.Document.12">
                  <p:embed/>
                </p:oleObj>
              </mc:Choice>
              <mc:Fallback>
                <p:oleObj name="文档" r:id="rId1" imgW="3800475" imgH="135255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85800" y="777875"/>
                        <a:ext cx="10820400" cy="428148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470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9780509" y="3558504"/>
            <a:ext cx="1357182" cy="252162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2322799"/>
            <a:ext cx="10833100" cy="259340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【如何思考】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思路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1: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初中阶段的解法是过点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作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PE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于点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将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PAB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转化为两个直角三角形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分别解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Rt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PAE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en-US" altLang="zh-CN" b="1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Rt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PBE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可求出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PB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的长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思路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2: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本题已知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=45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en-US" altLang="zh-CN" b="1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=30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PA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=60</a:t>
            </a:r>
            <a:r>
              <a:rPr lang="en-US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lang="en-US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mile,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根据正弦定理即可求出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PB.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53415" y="2922270"/>
          <a:ext cx="10885170" cy="13944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Document" r:id="rId1" imgW="3857625" imgH="495300" progId="Word.Document.12">
                  <p:embed/>
                </p:oleObj>
              </mc:Choice>
              <mc:Fallback>
                <p:oleObj name="Document" r:id="rId1" imgW="3857625" imgH="4953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53415" y="2922270"/>
                        <a:ext cx="10885170" cy="139446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679450" y="781409"/>
          <a:ext cx="10833100" cy="38473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文档" r:id="rId1" imgW="3762375" imgH="1381125" progId="Word.Document.12">
                  <p:embed/>
                </p:oleObj>
              </mc:Choice>
              <mc:Fallback>
                <p:oleObj name="文档" r:id="rId1" imgW="3762375" imgH="138112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781409"/>
                        <a:ext cx="10833100" cy="384738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image472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3149050" y="4628791"/>
            <a:ext cx="5893899" cy="1964633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788124"/>
          <a:ext cx="10833100" cy="43735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文档" r:id="rId1" imgW="3762375" imgH="1562100" progId="Word.Document.12">
                  <p:embed/>
                </p:oleObj>
              </mc:Choice>
              <mc:Fallback>
                <p:oleObj name="文档" r:id="rId1" imgW="3762375" imgH="15621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788124"/>
                        <a:ext cx="10833100" cy="437359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472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6779036" y="4629898"/>
            <a:ext cx="4319934" cy="1439978"/>
          </a:xfrm>
          <a:prstGeom prst="rect">
            <a:avLst/>
          </a:prstGeom>
        </p:spPr>
      </p:pic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679450" y="5442850"/>
          <a:ext cx="10833100" cy="6982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Document" r:id="rId4" imgW="3839210" imgH="248285" progId="Word.Document.12">
                  <p:embed/>
                </p:oleObj>
              </mc:Choice>
              <mc:Fallback>
                <p:oleObj name="Document" r:id="rId4" imgW="3839210" imgH="24828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79450" y="5442850"/>
                        <a:ext cx="10833100" cy="698229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938561"/>
          <a:ext cx="10833100" cy="33618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Document" r:id="rId1" imgW="3839210" imgH="1191895" progId="Word.Document.12">
                  <p:embed/>
                </p:oleObj>
              </mc:Choice>
              <mc:Fallback>
                <p:oleObj name="Document" r:id="rId1" imgW="3839210" imgH="119189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938561"/>
                        <a:ext cx="10833100" cy="3361879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相邻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358</Words>
  <Application>WPS 演示</Application>
  <PresentationFormat/>
  <Paragraphs>18</Paragraphs>
  <Slides>11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8</vt:i4>
      </vt:variant>
      <vt:variant>
        <vt:lpstr>幻灯片标题</vt:lpstr>
      </vt:variant>
      <vt:variant>
        <vt:i4>11</vt:i4>
      </vt:variant>
    </vt:vector>
  </HeadingPairs>
  <TitlesOfParts>
    <vt:vector size="32" baseType="lpstr">
      <vt:lpstr>Arial</vt:lpstr>
      <vt:lpstr>宋体</vt:lpstr>
      <vt:lpstr>Wingdings</vt:lpstr>
      <vt:lpstr>Times New Roman</vt:lpstr>
      <vt:lpstr>黑体</vt:lpstr>
      <vt:lpstr>微软雅黑</vt:lpstr>
      <vt:lpstr>Calibri</vt:lpstr>
      <vt:lpstr>仿宋</vt:lpstr>
      <vt:lpstr>楷体</vt:lpstr>
      <vt:lpstr>Segoe UI Symbol</vt:lpstr>
      <vt:lpstr>Arial Unicode MS</vt:lpstr>
      <vt:lpstr>Cambria</vt:lpstr>
      <vt:lpstr>相邻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正弦定理与余弦定理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Emrys</cp:lastModifiedBy>
  <cp:revision>2</cp:revision>
  <cp:lastPrinted>2020-12-18T18:22:00Z</cp:lastPrinted>
  <dcterms:created xsi:type="dcterms:W3CDTF">2020-12-18T18:22:00Z</dcterms:created>
  <dcterms:modified xsi:type="dcterms:W3CDTF">2021-03-10T02:40:45Z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2052-11.1.0.10314</vt:lpwstr>
  </property>
</Properties>
</file>