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JPG" ContentType="image/.jpg"/>
  <Default Extension="png" ContentType="image/png"/>
  <Default Extension="gif" ContentType="image/gi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76" r:id="rId3"/>
    <p:sldId id="283" r:id="rId4"/>
    <p:sldId id="281" r:id="rId5"/>
    <p:sldId id="282" r:id="rId6"/>
    <p:sldId id="284" r:id="rId7"/>
    <p:sldId id="285" r:id="rId9"/>
    <p:sldId id="349" r:id="rId10"/>
    <p:sldId id="286" r:id="rId11"/>
    <p:sldId id="350" r:id="rId12"/>
    <p:sldId id="318" r:id="rId13"/>
    <p:sldId id="337" r:id="rId14"/>
    <p:sldId id="293" r:id="rId15"/>
    <p:sldId id="294" r:id="rId16"/>
    <p:sldId id="320" r:id="rId17"/>
    <p:sldId id="321" r:id="rId18"/>
    <p:sldId id="298" r:id="rId19"/>
    <p:sldId id="300" r:id="rId20"/>
    <p:sldId id="301" r:id="rId21"/>
    <p:sldId id="303" r:id="rId22"/>
    <p:sldId id="307" r:id="rId23"/>
    <p:sldId id="308" r:id="rId24"/>
    <p:sldId id="309" r:id="rId25"/>
  </p:sldIdLst>
  <p:sldSz cx="9144000" cy="6858000" type="screen4x3"/>
  <p:notesSz cx="6735445" cy="9865995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0000"/>
    <a:srgbClr val="9C14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1386" y="60"/>
      </p:cViewPr>
      <p:guideLst>
        <p:guide orient="horz" pos="2160"/>
        <p:guide pos="2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7763" y="1233488"/>
            <a:ext cx="4440237" cy="3330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2048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2048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2048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e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e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GIF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图片 4097" descr="中大附中校园文化形象—PPT模板系列3"/>
          <p:cNvPicPr>
            <a:picLocks noChangeAspect="1"/>
          </p:cNvPicPr>
          <p:nvPr/>
        </p:nvPicPr>
        <p:blipFill>
          <a:blip r:embed="rId1"/>
          <a:srcRect l="488" b="28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文本框 1"/>
          <p:cNvSpPr txBox="1"/>
          <p:nvPr/>
        </p:nvSpPr>
        <p:spPr>
          <a:xfrm>
            <a:off x="2184424" y="1610321"/>
            <a:ext cx="4932363" cy="9223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54907" y="3356992"/>
            <a:ext cx="7929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0033CC"/>
                </a:solidFill>
              </a:rPr>
              <a:t>       </a:t>
            </a:r>
            <a:r>
              <a:rPr lang="zh-CN" altLang="en-US" sz="2800" b="1" dirty="0" smtClean="0">
                <a:solidFill>
                  <a:srgbClr val="0033CC"/>
                </a:solidFill>
              </a:rPr>
              <a:t>生活是数学的源泉 </a:t>
            </a:r>
            <a:endParaRPr lang="en-US" altLang="zh-CN" sz="2800" b="1" dirty="0" smtClean="0">
              <a:solidFill>
                <a:srgbClr val="0033CC"/>
              </a:solidFill>
            </a:endParaRPr>
          </a:p>
          <a:p>
            <a:r>
              <a:rPr lang="en-US" altLang="zh-CN" sz="2800" b="1" dirty="0" smtClean="0">
                <a:solidFill>
                  <a:srgbClr val="0033CC"/>
                </a:solidFill>
              </a:rPr>
              <a:t>        </a:t>
            </a:r>
            <a:r>
              <a:rPr lang="zh-CN" altLang="en-US" sz="2800" b="1" dirty="0" smtClean="0">
                <a:solidFill>
                  <a:srgbClr val="0033CC"/>
                </a:solidFill>
              </a:rPr>
              <a:t>我们是数学学习的主人</a:t>
            </a:r>
            <a:endParaRPr lang="zh-CN" altLang="en-US" sz="2800" b="1" dirty="0">
              <a:solidFill>
                <a:srgbClr val="0033CC"/>
              </a:solidFill>
            </a:endParaRPr>
          </a:p>
        </p:txBody>
      </p:sp>
      <p:sp>
        <p:nvSpPr>
          <p:cNvPr id="3074" name="Rectangle 5"/>
          <p:cNvSpPr/>
          <p:nvPr/>
        </p:nvSpPr>
        <p:spPr>
          <a:xfrm>
            <a:off x="467544" y="2204864"/>
            <a:ext cx="8366125" cy="7699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altLang="zh-CN" sz="4400" dirty="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13.4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4400" dirty="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课题学习  最短路径问题 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825" y="576263"/>
            <a:ext cx="8642350" cy="177279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 </a:t>
            </a: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如图，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设点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A,B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分别是直线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异侧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的两个点，如何</a:t>
            </a:r>
            <a:r>
              <a:rPr kumimoji="0" lang="zh-CN" altLang="en-US" sz="2800" kern="1200" cap="none" spc="0" normalizeH="0" baseline="0" noProof="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在直线</a:t>
            </a:r>
            <a:r>
              <a:rPr kumimoji="0" lang="en-US" altLang="zh-CN" sz="2800" b="1" i="1" kern="1200" cap="none" spc="0" normalizeH="0" baseline="0" noProof="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上找到一个点，使得这个点到点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，点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的距离的和最短？</a:t>
            </a:r>
            <a:endParaRPr kumimoji="0" lang="zh-CN" altLang="en-US" sz="2800" kern="1200" cap="none" spc="0" normalizeH="0" baseline="0" noProof="0" dirty="0"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</p:txBody>
      </p:sp>
      <p:cxnSp>
        <p:nvCxnSpPr>
          <p:cNvPr id="6146" name="直接连接符 5"/>
          <p:cNvCxnSpPr/>
          <p:nvPr/>
        </p:nvCxnSpPr>
        <p:spPr>
          <a:xfrm>
            <a:off x="4716463" y="3962400"/>
            <a:ext cx="3887787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6147" name="组合 9"/>
          <p:cNvGrpSpPr/>
          <p:nvPr/>
        </p:nvGrpSpPr>
        <p:grpSpPr>
          <a:xfrm>
            <a:off x="5029200" y="2954338"/>
            <a:ext cx="550863" cy="461962"/>
            <a:chOff x="4932040" y="3573016"/>
            <a:chExt cx="551500" cy="461665"/>
          </a:xfrm>
        </p:grpSpPr>
        <p:sp>
          <p:nvSpPr>
            <p:cNvPr id="6148" name="椭圆 11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49" name="TextBox 12"/>
            <p:cNvSpPr txBox="1"/>
            <p:nvPr/>
          </p:nvSpPr>
          <p:spPr>
            <a:xfrm>
              <a:off x="5076056" y="357301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sp>
        <p:nvSpPr>
          <p:cNvPr id="6150" name="TextBox 8"/>
          <p:cNvSpPr txBox="1"/>
          <p:nvPr/>
        </p:nvSpPr>
        <p:spPr>
          <a:xfrm>
            <a:off x="8172450" y="3962400"/>
            <a:ext cx="215900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i="1" dirty="0">
                <a:latin typeface="Times New Roman" panose="02020603050405020304" pitchFamily="2" charset="0"/>
                <a:ea typeface="宋体" panose="02010600030101010101" pitchFamily="2" charset="-122"/>
              </a:rPr>
              <a:t>l</a:t>
            </a:r>
            <a:endParaRPr lang="zh-CN" altLang="en-US" sz="2400" b="1" i="1" dirty="0"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grpSp>
        <p:nvGrpSpPr>
          <p:cNvPr id="6151" name="组合 12"/>
          <p:cNvGrpSpPr/>
          <p:nvPr/>
        </p:nvGrpSpPr>
        <p:grpSpPr>
          <a:xfrm>
            <a:off x="7466013" y="4941888"/>
            <a:ext cx="533400" cy="460375"/>
            <a:chOff x="4932040" y="3573016"/>
            <a:chExt cx="533866" cy="461665"/>
          </a:xfrm>
        </p:grpSpPr>
        <p:sp>
          <p:nvSpPr>
            <p:cNvPr id="6152" name="椭圆 14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53" name="TextBox 15"/>
            <p:cNvSpPr txBox="1"/>
            <p:nvPr/>
          </p:nvSpPr>
          <p:spPr>
            <a:xfrm>
              <a:off x="5076056" y="3573016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cxnSp>
        <p:nvCxnSpPr>
          <p:cNvPr id="18" name="直接连接符 17"/>
          <p:cNvCxnSpPr/>
          <p:nvPr/>
        </p:nvCxnSpPr>
        <p:spPr bwMode="auto">
          <a:xfrm>
            <a:off x="5075238" y="3217863"/>
            <a:ext cx="2436813" cy="1985963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5" name="组合 12"/>
          <p:cNvGrpSpPr/>
          <p:nvPr/>
        </p:nvGrpSpPr>
        <p:grpSpPr>
          <a:xfrm>
            <a:off x="5910263" y="3543300"/>
            <a:ext cx="438150" cy="504825"/>
            <a:chOff x="4932040" y="3429000"/>
            <a:chExt cx="437294" cy="504056"/>
          </a:xfrm>
        </p:grpSpPr>
        <p:sp>
          <p:nvSpPr>
            <p:cNvPr id="6156" name="椭圆 19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57" name="TextBox 20"/>
            <p:cNvSpPr txBox="1"/>
            <p:nvPr/>
          </p:nvSpPr>
          <p:spPr>
            <a:xfrm>
              <a:off x="4961850" y="3429000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sp>
        <p:nvSpPr>
          <p:cNvPr id="3" name="TextBox 21"/>
          <p:cNvSpPr txBox="1"/>
          <p:nvPr/>
        </p:nvSpPr>
        <p:spPr>
          <a:xfrm>
            <a:off x="323850" y="3170238"/>
            <a:ext cx="4249738" cy="17700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根据是“</a:t>
            </a:r>
            <a:r>
              <a:rPr lang="zh-CN" altLang="en-US" sz="2800" dirty="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两点之间，线段最短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”，可知这个交点即为所求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02" name="TextBox 22"/>
          <p:cNvSpPr txBox="1"/>
          <p:nvPr/>
        </p:nvSpPr>
        <p:spPr>
          <a:xfrm>
            <a:off x="323850" y="2432050"/>
            <a:ext cx="472757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连接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AB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与直线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l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相交于一点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.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grpSp>
        <p:nvGrpSpPr>
          <p:cNvPr id="6160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6161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62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2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9" name="组合 6147"/>
          <p:cNvGrpSpPr/>
          <p:nvPr/>
        </p:nvGrpSpPr>
        <p:grpSpPr>
          <a:xfrm>
            <a:off x="3112576" y="594678"/>
            <a:ext cx="2646632" cy="858862"/>
            <a:chOff x="877" y="0"/>
            <a:chExt cx="4167" cy="1351"/>
          </a:xfrm>
        </p:grpSpPr>
        <p:sp>
          <p:nvSpPr>
            <p:cNvPr id="7170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rect l="0" t="0" r="0" b="0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3" name="文本框 6151"/>
            <p:cNvSpPr txBox="1"/>
            <p:nvPr/>
          </p:nvSpPr>
          <p:spPr>
            <a:xfrm>
              <a:off x="877" y="431"/>
              <a:ext cx="4167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l"/>
              <a:r>
                <a:rPr lang="zh-CN" altLang="en-US" sz="3200" b="1" dirty="0" smtClean="0">
                  <a:solidFill>
                    <a:srgbClr val="006666"/>
                  </a:solidFill>
                  <a:latin typeface="微软雅黑" panose="020B0503020204020204" pitchFamily="2" charset="-122"/>
                  <a:ea typeface="微软雅黑" panose="020B0503020204020204" pitchFamily="2" charset="-122"/>
                  <a:sym typeface="宋体" panose="02010600030101010101" pitchFamily="2" charset="-122"/>
                </a:rPr>
                <a:t>最短路径问题</a:t>
              </a:r>
              <a:endParaRPr lang="zh-CN" altLang="en-US" sz="3200" b="1" dirty="0">
                <a:solidFill>
                  <a:srgbClr val="006666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" name="TextBox 8"/>
          <p:cNvSpPr txBox="1"/>
          <p:nvPr/>
        </p:nvSpPr>
        <p:spPr>
          <a:xfrm>
            <a:off x="-11112" y="1581755"/>
            <a:ext cx="8453438" cy="1210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现实生活中经常涉及到选择最短路径问题，本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节课我们将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探究“将军饮马问题”及“造桥选址问题”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7213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7214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215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13" y="3151604"/>
            <a:ext cx="3236913" cy="2652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组合 9"/>
          <p:cNvGrpSpPr/>
          <p:nvPr/>
        </p:nvGrpSpPr>
        <p:grpSpPr>
          <a:xfrm>
            <a:off x="4886702" y="3027739"/>
            <a:ext cx="3106117" cy="2729955"/>
            <a:chOff x="963" y="4720"/>
            <a:chExt cx="5572" cy="5006"/>
          </a:xfrm>
        </p:grpSpPr>
        <p:pic>
          <p:nvPicPr>
            <p:cNvPr id="14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63" y="4720"/>
              <a:ext cx="5572" cy="50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" name="Text Box 10"/>
            <p:cNvSpPr txBox="1"/>
            <p:nvPr/>
          </p:nvSpPr>
          <p:spPr>
            <a:xfrm>
              <a:off x="1984" y="4947"/>
              <a:ext cx="567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16" name="Text Box 9"/>
            <p:cNvSpPr txBox="1"/>
            <p:nvPr/>
          </p:nvSpPr>
          <p:spPr>
            <a:xfrm>
              <a:off x="4365" y="8801"/>
              <a:ext cx="567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17" name="Text Box 9"/>
            <p:cNvSpPr txBox="1"/>
            <p:nvPr/>
          </p:nvSpPr>
          <p:spPr>
            <a:xfrm>
              <a:off x="3345" y="8121"/>
              <a:ext cx="567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N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18" name="Text Box 9"/>
            <p:cNvSpPr txBox="1"/>
            <p:nvPr/>
          </p:nvSpPr>
          <p:spPr>
            <a:xfrm>
              <a:off x="3232" y="6193"/>
              <a:ext cx="567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M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cxnSp>
          <p:nvCxnSpPr>
            <p:cNvPr id="19" name="直接连接符 6"/>
            <p:cNvCxnSpPr/>
            <p:nvPr/>
          </p:nvCxnSpPr>
          <p:spPr>
            <a:xfrm>
              <a:off x="2402" y="5426"/>
              <a:ext cx="1056" cy="1222"/>
            </a:xfrm>
            <a:prstGeom prst="line">
              <a:avLst/>
            </a:prstGeom>
            <a:ln w="31750" cap="flat" cmpd="sng">
              <a:solidFill>
                <a:srgbClr val="CC006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" name="直接连接符 7"/>
            <p:cNvCxnSpPr/>
            <p:nvPr/>
          </p:nvCxnSpPr>
          <p:spPr>
            <a:xfrm>
              <a:off x="3571" y="6761"/>
              <a:ext cx="341" cy="1588"/>
            </a:xfrm>
            <a:prstGeom prst="line">
              <a:avLst/>
            </a:prstGeom>
            <a:ln w="31750" cap="flat" cmpd="sng">
              <a:solidFill>
                <a:srgbClr val="CC006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1" name="直接连接符 8"/>
            <p:cNvCxnSpPr/>
            <p:nvPr/>
          </p:nvCxnSpPr>
          <p:spPr>
            <a:xfrm>
              <a:off x="3798" y="8235"/>
              <a:ext cx="794" cy="908"/>
            </a:xfrm>
            <a:prstGeom prst="line">
              <a:avLst/>
            </a:prstGeom>
            <a:ln w="31750" cap="flat" cmpd="sng">
              <a:solidFill>
                <a:srgbClr val="CC00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" name="矩形 2"/>
          <p:cNvSpPr/>
          <p:nvPr/>
        </p:nvSpPr>
        <p:spPr>
          <a:xfrm>
            <a:off x="1115616" y="5680723"/>
            <a:ext cx="1440160" cy="412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476224" y="5680724"/>
            <a:ext cx="35702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i="1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数学源于生活</a:t>
            </a:r>
            <a:endParaRPr lang="zh-CN" altLang="en-US" sz="4400" b="1" i="1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5"/>
          <p:cNvSpPr txBox="1"/>
          <p:nvPr/>
        </p:nvSpPr>
        <p:spPr>
          <a:xfrm>
            <a:off x="211138" y="590550"/>
            <a:ext cx="8640762" cy="13849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如图，一名将军从点</a:t>
            </a:r>
            <a:r>
              <a:rPr lang="en-US" altLang="zh-CN" sz="28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地出发，到一条笔直的河边</a:t>
            </a:r>
            <a:r>
              <a:rPr lang="en-US" altLang="zh-CN" sz="28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l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饮马，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然后回到</a:t>
            </a:r>
            <a:r>
              <a:rPr lang="en-US" altLang="zh-CN" sz="28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地，将军到河边的什么地方饮马，可使所走的路径最短？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 bwMode="auto">
          <a:xfrm>
            <a:off x="5419725" y="3598863"/>
            <a:ext cx="1487488" cy="720725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" name="直接连接符 20"/>
          <p:cNvCxnSpPr/>
          <p:nvPr/>
        </p:nvCxnSpPr>
        <p:spPr bwMode="auto">
          <a:xfrm flipV="1">
            <a:off x="6907213" y="2755900"/>
            <a:ext cx="981075" cy="15636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" name="组合 29"/>
          <p:cNvGrpSpPr/>
          <p:nvPr/>
        </p:nvGrpSpPr>
        <p:grpSpPr>
          <a:xfrm>
            <a:off x="6762750" y="4217988"/>
            <a:ext cx="409575" cy="561975"/>
            <a:chOff x="4860991" y="3789040"/>
            <a:chExt cx="407484" cy="563550"/>
          </a:xfrm>
        </p:grpSpPr>
        <p:sp>
          <p:nvSpPr>
            <p:cNvPr id="8197" name="椭圆 30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8" name="TextBox 31"/>
            <p:cNvSpPr txBox="1"/>
            <p:nvPr/>
          </p:nvSpPr>
          <p:spPr>
            <a:xfrm>
              <a:off x="4860991" y="3890925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grpSp>
        <p:nvGrpSpPr>
          <p:cNvPr id="3" name="组合 37"/>
          <p:cNvGrpSpPr/>
          <p:nvPr/>
        </p:nvGrpSpPr>
        <p:grpSpPr>
          <a:xfrm>
            <a:off x="4025901" y="3164472"/>
            <a:ext cx="1108075" cy="647700"/>
            <a:chOff x="3923928" y="3212976"/>
            <a:chExt cx="1107996" cy="648072"/>
          </a:xfrm>
        </p:grpSpPr>
        <p:sp>
          <p:nvSpPr>
            <p:cNvPr id="7" name="右箭头 6"/>
            <p:cNvSpPr/>
            <p:nvPr/>
          </p:nvSpPr>
          <p:spPr bwMode="auto">
            <a:xfrm>
              <a:off x="3995361" y="3573545"/>
              <a:ext cx="936558" cy="287503"/>
            </a:xfrm>
            <a:prstGeom prst="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201" name="TextBox 32"/>
            <p:cNvSpPr txBox="1"/>
            <p:nvPr/>
          </p:nvSpPr>
          <p:spPr>
            <a:xfrm>
              <a:off x="3923928" y="3212976"/>
              <a:ext cx="1107996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抽象成</a:t>
              </a:r>
              <a:endPara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4" name="组合 39"/>
          <p:cNvGrpSpPr/>
          <p:nvPr/>
        </p:nvGrpSpPr>
        <p:grpSpPr>
          <a:xfrm>
            <a:off x="5035550" y="2489200"/>
            <a:ext cx="3887788" cy="2724150"/>
            <a:chOff x="5076056" y="2535287"/>
            <a:chExt cx="3888432" cy="2723530"/>
          </a:xfrm>
        </p:grpSpPr>
        <p:grpSp>
          <p:nvGrpSpPr>
            <p:cNvPr id="8203" name="组合 38"/>
            <p:cNvGrpSpPr/>
            <p:nvPr/>
          </p:nvGrpSpPr>
          <p:grpSpPr>
            <a:xfrm>
              <a:off x="5076056" y="2535287"/>
              <a:ext cx="3888432" cy="2291482"/>
              <a:chOff x="5076056" y="2535287"/>
              <a:chExt cx="3888432" cy="2291482"/>
            </a:xfrm>
          </p:grpSpPr>
          <p:cxnSp>
            <p:nvCxnSpPr>
              <p:cNvPr id="8204" name="直接连接符 8"/>
              <p:cNvCxnSpPr/>
              <p:nvPr/>
            </p:nvCxnSpPr>
            <p:spPr>
              <a:xfrm>
                <a:off x="5076056" y="4365104"/>
                <a:ext cx="3888432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8205" name="组合 9"/>
              <p:cNvGrpSpPr/>
              <p:nvPr/>
            </p:nvGrpSpPr>
            <p:grpSpPr>
              <a:xfrm>
                <a:off x="5388652" y="3356992"/>
                <a:ext cx="551500" cy="461665"/>
                <a:chOff x="4932040" y="3573016"/>
                <a:chExt cx="551500" cy="461665"/>
              </a:xfrm>
            </p:grpSpPr>
            <p:sp>
              <p:nvSpPr>
                <p:cNvPr id="8206" name="椭圆 10"/>
                <p:cNvSpPr/>
                <p:nvPr/>
              </p:nvSpPr>
              <p:spPr>
                <a:xfrm>
                  <a:off x="4932040" y="3789040"/>
                  <a:ext cx="144016" cy="14401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07" name="TextBox 11"/>
                <p:cNvSpPr txBox="1"/>
                <p:nvPr/>
              </p:nvSpPr>
              <p:spPr>
                <a:xfrm>
                  <a:off x="5076056" y="3573016"/>
                  <a:ext cx="407484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en-US" altLang="zh-CN" sz="2400" b="1" i="1" dirty="0">
                      <a:latin typeface="Times New Roman" panose="02020603050405020304" pitchFamily="2" charset="0"/>
                      <a:ea typeface="宋体" panose="02010600030101010101" pitchFamily="2" charset="-122"/>
                    </a:rPr>
                    <a:t>A</a:t>
                  </a:r>
                  <a:endParaRPr lang="zh-CN" altLang="en-US" sz="2400" b="1" i="1" dirty="0">
                    <a:latin typeface="Times New Roman" panose="02020603050405020304" pitchFamily="2" charset="0"/>
                    <a:ea typeface="Times New Roman" panose="02020603050405020304" pitchFamily="2" charset="0"/>
                  </a:endParaRPr>
                </a:p>
              </p:txBody>
            </p:sp>
          </p:grpSp>
          <p:grpSp>
            <p:nvGrpSpPr>
              <p:cNvPr id="8208" name="组合 12"/>
              <p:cNvGrpSpPr/>
              <p:nvPr/>
            </p:nvGrpSpPr>
            <p:grpSpPr>
              <a:xfrm>
                <a:off x="7836924" y="2535287"/>
                <a:ext cx="533866" cy="461665"/>
                <a:chOff x="4932040" y="3573016"/>
                <a:chExt cx="533866" cy="461665"/>
              </a:xfrm>
            </p:grpSpPr>
            <p:sp>
              <p:nvSpPr>
                <p:cNvPr id="8209" name="椭圆 13"/>
                <p:cNvSpPr/>
                <p:nvPr/>
              </p:nvSpPr>
              <p:spPr>
                <a:xfrm>
                  <a:off x="4932040" y="3789040"/>
                  <a:ext cx="144016" cy="14401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10" name="TextBox 14"/>
                <p:cNvSpPr txBox="1"/>
                <p:nvPr/>
              </p:nvSpPr>
              <p:spPr>
                <a:xfrm>
                  <a:off x="5076056" y="3573016"/>
                  <a:ext cx="389850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en-US" altLang="zh-CN" sz="2400" b="1" i="1" dirty="0">
                      <a:latin typeface="Times New Roman" panose="02020603050405020304" pitchFamily="2" charset="0"/>
                      <a:ea typeface="宋体" panose="02010600030101010101" pitchFamily="2" charset="-122"/>
                    </a:rPr>
                    <a:t>B</a:t>
                  </a:r>
                  <a:endParaRPr lang="zh-CN" altLang="en-US" sz="2400" b="1" i="1" dirty="0">
                    <a:latin typeface="Times New Roman" panose="02020603050405020304" pitchFamily="2" charset="0"/>
                    <a:ea typeface="Times New Roman" panose="02020603050405020304" pitchFamily="2" charset="0"/>
                  </a:endParaRPr>
                </a:p>
              </p:txBody>
            </p:sp>
          </p:grpSp>
          <p:sp>
            <p:nvSpPr>
              <p:cNvPr id="8211" name="TextBox 15"/>
              <p:cNvSpPr txBox="1"/>
              <p:nvPr/>
            </p:nvSpPr>
            <p:spPr>
              <a:xfrm>
                <a:off x="8532440" y="4365104"/>
                <a:ext cx="21602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l</a:t>
                </a:r>
                <a:endParaRPr lang="zh-CN" altLang="en-US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sp>
          <p:nvSpPr>
            <p:cNvPr id="8212" name="TextBox 35"/>
            <p:cNvSpPr txBox="1"/>
            <p:nvPr/>
          </p:nvSpPr>
          <p:spPr>
            <a:xfrm>
              <a:off x="6252572" y="4797152"/>
              <a:ext cx="1415772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rPr>
                <a:t>数学问题</a:t>
              </a:r>
              <a:endPara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59488" y="5416748"/>
            <a:ext cx="6261651" cy="95410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zh-CN" altLang="en-US" sz="2800" kern="1200" cap="none" spc="0" normalizeH="0" baseline="0" noProof="0" dirty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已知：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直线</a:t>
            </a:r>
            <a:r>
              <a:rPr lang="en-US" altLang="zh-CN" sz="2800" b="1" i="1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lang="zh-CN" altLang="en-US" sz="280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以及同侧两点</a:t>
            </a:r>
            <a:r>
              <a:rPr lang="en-US" altLang="zh-CN" sz="280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A,B</a:t>
            </a:r>
            <a:endParaRPr lang="en-US" altLang="zh-CN" sz="2800" dirty="0" smtClean="0"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  <a:p>
            <a:pPr>
              <a:defRPr/>
            </a:pPr>
            <a:r>
              <a:rPr lang="zh-CN" altLang="en-US" sz="280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求：</a:t>
            </a:r>
            <a:r>
              <a:rPr kumimoji="0" lang="zh-CN" altLang="en-US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在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直线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kumimoji="0" lang="zh-CN" altLang="en-US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上找一点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</a:t>
            </a:r>
            <a:r>
              <a:rPr kumimoji="0" lang="en-US" altLang="zh-CN" sz="2800" b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,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使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AC</a:t>
            </a:r>
            <a:r>
              <a:rPr kumimoji="0" lang="en-US" altLang="zh-CN" sz="2800" b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+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BC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最</a:t>
            </a:r>
            <a:r>
              <a:rPr kumimoji="0" lang="zh-CN" altLang="en-US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短</a:t>
            </a:r>
            <a:r>
              <a:rPr kumimoji="0" lang="en-US" altLang="zh-CN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.</a:t>
            </a:r>
            <a:endParaRPr kumimoji="0" lang="en-US" altLang="zh-CN" sz="2800" kern="1200" cap="none" spc="0" normalizeH="0" baseline="0" noProof="0" dirty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9" name="组合 53"/>
          <p:cNvGrpSpPr/>
          <p:nvPr/>
        </p:nvGrpSpPr>
        <p:grpSpPr>
          <a:xfrm>
            <a:off x="642938" y="2735263"/>
            <a:ext cx="3095625" cy="2519362"/>
            <a:chOff x="683568" y="2780928"/>
            <a:chExt cx="3096344" cy="2520280"/>
          </a:xfrm>
        </p:grpSpPr>
        <p:grpSp>
          <p:nvGrpSpPr>
            <p:cNvPr id="8215" name="组合 36"/>
            <p:cNvGrpSpPr/>
            <p:nvPr/>
          </p:nvGrpSpPr>
          <p:grpSpPr>
            <a:xfrm>
              <a:off x="683568" y="2780928"/>
              <a:ext cx="3067050" cy="2520280"/>
              <a:chOff x="683568" y="2780928"/>
              <a:chExt cx="3067050" cy="2520280"/>
            </a:xfrm>
          </p:grpSpPr>
          <p:pic>
            <p:nvPicPr>
              <p:cNvPr id="8216" name="Picture 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683568" y="2780928"/>
                <a:ext cx="3067050" cy="207645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217" name="TextBox 34"/>
              <p:cNvSpPr txBox="1"/>
              <p:nvPr/>
            </p:nvSpPr>
            <p:spPr>
              <a:xfrm>
                <a:off x="1475656" y="4839543"/>
                <a:ext cx="1415772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zh-CN" altLang="en-US" sz="2400" dirty="0">
                    <a:latin typeface="黑体" panose="02010609060101010101" pitchFamily="2" charset="-122"/>
                    <a:ea typeface="黑体" panose="02010609060101010101" pitchFamily="2" charset="-122"/>
                  </a:rPr>
                  <a:t>实际问题</a:t>
                </a:r>
                <a:endPara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8218" name="组合 42"/>
            <p:cNvGrpSpPr/>
            <p:nvPr/>
          </p:nvGrpSpPr>
          <p:grpSpPr>
            <a:xfrm>
              <a:off x="899592" y="3645024"/>
              <a:ext cx="551500" cy="461665"/>
              <a:chOff x="4932040" y="3573016"/>
              <a:chExt cx="551500" cy="461665"/>
            </a:xfrm>
          </p:grpSpPr>
          <p:sp>
            <p:nvSpPr>
              <p:cNvPr id="8219" name="椭圆 43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20" name="TextBox 44"/>
              <p:cNvSpPr txBox="1"/>
              <p:nvPr/>
            </p:nvSpPr>
            <p:spPr>
              <a:xfrm>
                <a:off x="5076056" y="3573016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solidFill>
                      <a:srgbClr val="FF0000"/>
                    </a:solidFill>
                    <a:latin typeface="Times New Roman" panose="02020603050405020304" pitchFamily="2" charset="0"/>
                    <a:ea typeface="宋体" panose="02010600030101010101" pitchFamily="2" charset="-122"/>
                  </a:rPr>
                  <a:t>A</a:t>
                </a:r>
                <a:endParaRPr lang="zh-CN" altLang="en-US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grpSp>
          <p:nvGrpSpPr>
            <p:cNvPr id="8221" name="组合 45"/>
            <p:cNvGrpSpPr/>
            <p:nvPr/>
          </p:nvGrpSpPr>
          <p:grpSpPr>
            <a:xfrm>
              <a:off x="3102030" y="3140968"/>
              <a:ext cx="533866" cy="461665"/>
              <a:chOff x="4932040" y="3573016"/>
              <a:chExt cx="533866" cy="461665"/>
            </a:xfrm>
          </p:grpSpPr>
          <p:sp>
            <p:nvSpPr>
              <p:cNvPr id="8222" name="椭圆 46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23" name="TextBox 47"/>
              <p:cNvSpPr txBox="1"/>
              <p:nvPr/>
            </p:nvSpPr>
            <p:spPr>
              <a:xfrm>
                <a:off x="5076056" y="3573016"/>
                <a:ext cx="389850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solidFill>
                      <a:srgbClr val="FF0000"/>
                    </a:solidFill>
                    <a:latin typeface="Times New Roman" panose="02020603050405020304" pitchFamily="2" charset="0"/>
                    <a:ea typeface="宋体" panose="02010600030101010101" pitchFamily="2" charset="-122"/>
                  </a:rPr>
                  <a:t>B</a:t>
                </a:r>
                <a:endParaRPr lang="zh-CN" altLang="en-US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cxnSp>
          <p:nvCxnSpPr>
            <p:cNvPr id="8224" name="直接连接符 48"/>
            <p:cNvCxnSpPr/>
            <p:nvPr/>
          </p:nvCxnSpPr>
          <p:spPr>
            <a:xfrm>
              <a:off x="683568" y="4437112"/>
              <a:ext cx="3096344" cy="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8225" name="TextBox 52"/>
            <p:cNvSpPr txBox="1"/>
            <p:nvPr/>
          </p:nvSpPr>
          <p:spPr>
            <a:xfrm>
              <a:off x="3419872" y="4365104"/>
              <a:ext cx="216024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en-US" altLang="zh-CN" sz="36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l</a:t>
              </a:r>
              <a:endParaRPr lang="zh-CN" altLang="en-US" sz="36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grpSp>
        <p:nvGrpSpPr>
          <p:cNvPr id="8226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8227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28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cxnSp>
        <p:nvCxnSpPr>
          <p:cNvPr id="38" name="直接连接符 37"/>
          <p:cNvCxnSpPr/>
          <p:nvPr/>
        </p:nvCxnSpPr>
        <p:spPr bwMode="auto">
          <a:xfrm>
            <a:off x="1002895" y="3921185"/>
            <a:ext cx="1727193" cy="440417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" name="直接连接符 39"/>
          <p:cNvCxnSpPr/>
          <p:nvPr/>
        </p:nvCxnSpPr>
        <p:spPr bwMode="auto">
          <a:xfrm flipH="1">
            <a:off x="2730088" y="3412499"/>
            <a:ext cx="385519" cy="978345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" name="直接连接符 42"/>
          <p:cNvCxnSpPr/>
          <p:nvPr/>
        </p:nvCxnSpPr>
        <p:spPr bwMode="auto">
          <a:xfrm>
            <a:off x="923611" y="3924687"/>
            <a:ext cx="282978" cy="440417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4" name="直接连接符 43"/>
          <p:cNvCxnSpPr/>
          <p:nvPr/>
        </p:nvCxnSpPr>
        <p:spPr bwMode="auto">
          <a:xfrm flipH="1">
            <a:off x="1206589" y="3412499"/>
            <a:ext cx="1868797" cy="978345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5" name="TextBox 44"/>
          <p:cNvSpPr txBox="1"/>
          <p:nvPr/>
        </p:nvSpPr>
        <p:spPr>
          <a:xfrm>
            <a:off x="2301483" y="2035355"/>
            <a:ext cx="5096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数学抽象        建立数学模型</a:t>
            </a:r>
            <a:endParaRPr lang="zh-CN" altLang="en-US" sz="3200" b="1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6" name="右箭头 45"/>
          <p:cNvSpPr/>
          <p:nvPr/>
        </p:nvSpPr>
        <p:spPr>
          <a:xfrm>
            <a:off x="4168842" y="2224228"/>
            <a:ext cx="642942" cy="214314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42" grpId="0" animBg="1"/>
      <p:bldP spid="4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19" name="直接连接符 9"/>
          <p:cNvCxnSpPr/>
          <p:nvPr/>
        </p:nvCxnSpPr>
        <p:spPr>
          <a:xfrm>
            <a:off x="5076825" y="3717032"/>
            <a:ext cx="3887788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9220" name="组合 9"/>
          <p:cNvGrpSpPr/>
          <p:nvPr/>
        </p:nvGrpSpPr>
        <p:grpSpPr>
          <a:xfrm>
            <a:off x="5387975" y="2664816"/>
            <a:ext cx="552450" cy="461963"/>
            <a:chOff x="4932040" y="3573016"/>
            <a:chExt cx="551500" cy="461665"/>
          </a:xfrm>
        </p:grpSpPr>
        <p:sp>
          <p:nvSpPr>
            <p:cNvPr id="9221" name="椭圆 15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2" name="TextBox 16"/>
            <p:cNvSpPr txBox="1"/>
            <p:nvPr/>
          </p:nvSpPr>
          <p:spPr>
            <a:xfrm>
              <a:off x="5076056" y="357301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grpSp>
        <p:nvGrpSpPr>
          <p:cNvPr id="3" name="组合 12"/>
          <p:cNvGrpSpPr/>
          <p:nvPr/>
        </p:nvGrpSpPr>
        <p:grpSpPr>
          <a:xfrm>
            <a:off x="7894638" y="1844079"/>
            <a:ext cx="534987" cy="460375"/>
            <a:chOff x="4932040" y="3573016"/>
            <a:chExt cx="533866" cy="461665"/>
          </a:xfrm>
        </p:grpSpPr>
        <p:sp>
          <p:nvSpPr>
            <p:cNvPr id="9224" name="椭圆 13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5" name="TextBox 14"/>
            <p:cNvSpPr txBox="1"/>
            <p:nvPr/>
          </p:nvSpPr>
          <p:spPr>
            <a:xfrm>
              <a:off x="5076056" y="3573016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sp>
        <p:nvSpPr>
          <p:cNvPr id="9226" name="TextBox 12"/>
          <p:cNvSpPr txBox="1"/>
          <p:nvPr/>
        </p:nvSpPr>
        <p:spPr>
          <a:xfrm>
            <a:off x="8532813" y="3672879"/>
            <a:ext cx="215900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i="1" dirty="0">
                <a:latin typeface="Times New Roman" panose="02020603050405020304" pitchFamily="2" charset="0"/>
                <a:ea typeface="宋体" panose="02010600030101010101" pitchFamily="2" charset="-122"/>
              </a:rPr>
              <a:t>l</a:t>
            </a:r>
            <a:endParaRPr lang="zh-CN" altLang="en-US" sz="2400" b="1" i="1" dirty="0"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cxnSp>
        <p:nvCxnSpPr>
          <p:cNvPr id="29" name="直接连接符 28"/>
          <p:cNvCxnSpPr/>
          <p:nvPr/>
        </p:nvCxnSpPr>
        <p:spPr bwMode="auto">
          <a:xfrm>
            <a:off x="5438775" y="2910879"/>
            <a:ext cx="2566988" cy="2246313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extBox 14"/>
          <p:cNvSpPr txBox="1"/>
          <p:nvPr/>
        </p:nvSpPr>
        <p:spPr>
          <a:xfrm>
            <a:off x="1031875" y="5373216"/>
            <a:ext cx="70802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利用轴对称，作出点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关于直线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l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的对称点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′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9229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9230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31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" name="TextBox 16"/>
          <p:cNvSpPr txBox="1"/>
          <p:nvPr/>
        </p:nvSpPr>
        <p:spPr>
          <a:xfrm>
            <a:off x="110545" y="2333367"/>
            <a:ext cx="4776470" cy="138366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zh-CN" altLang="en-US" sz="2800" kern="1200" cap="none" spc="0" normalizeH="0" baseline="0" noProof="0" dirty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已知：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直线</a:t>
            </a:r>
            <a:r>
              <a:rPr lang="en-US" altLang="zh-CN" sz="2800" b="1" i="1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lang="zh-CN" altLang="en-US" sz="280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以及同侧两点</a:t>
            </a:r>
            <a:r>
              <a:rPr lang="en-US" altLang="zh-CN" sz="280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A,B</a:t>
            </a:r>
            <a:endParaRPr lang="en-US" altLang="zh-CN" sz="2800" dirty="0" smtClean="0"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  <a:p>
            <a:pPr>
              <a:defRPr/>
            </a:pPr>
            <a:r>
              <a:rPr lang="zh-CN" altLang="en-US" sz="2800" dirty="0" smtClean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求：</a:t>
            </a:r>
            <a:r>
              <a:rPr kumimoji="0" lang="zh-CN" altLang="en-US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在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直线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kumimoji="0" lang="zh-CN" altLang="en-US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上找一点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</a:t>
            </a:r>
            <a:r>
              <a:rPr kumimoji="0" lang="en-US" altLang="zh-CN" sz="2800" b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,  </a:t>
            </a:r>
            <a:endParaRPr kumimoji="0" lang="en-US" altLang="zh-CN" sz="2800" b="1" kern="1200" cap="none" spc="0" normalizeH="0" baseline="0" noProof="0" dirty="0"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  <a:p>
            <a:pPr>
              <a:defRPr/>
            </a:pPr>
            <a:r>
              <a:rPr kumimoji="0" lang="en-US" altLang="zh-CN" sz="2800" b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       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使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AC</a:t>
            </a:r>
            <a:r>
              <a:rPr kumimoji="0" lang="en-US" altLang="zh-CN" sz="2800" b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+</a:t>
            </a:r>
            <a:r>
              <a:rPr kumimoji="0" lang="en-US" altLang="zh-CN" sz="2800" b="1" i="1" kern="1200" cap="none" spc="0" normalizeH="0" baseline="0" noProof="0" dirty="0"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BC</a:t>
            </a:r>
            <a:r>
              <a:rPr kumimoji="0" lang="zh-CN" altLang="en-US" sz="2800" kern="1200" cap="none" spc="0" normalizeH="0" baseline="0" noProof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最</a:t>
            </a:r>
            <a:r>
              <a:rPr kumimoji="0" lang="zh-CN" altLang="en-US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短</a:t>
            </a:r>
            <a:r>
              <a:rPr kumimoji="0" lang="en-US" altLang="zh-CN" sz="2800" kern="1200" cap="none" spc="0" normalizeH="0" baseline="0" noProof="0" dirty="0" smtClean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.</a:t>
            </a:r>
            <a:endParaRPr kumimoji="0" lang="en-US" altLang="zh-CN" sz="2800" kern="1200" cap="none" spc="0" normalizeH="0" baseline="0" noProof="0" dirty="0"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18" name="组合 12"/>
          <p:cNvGrpSpPr/>
          <p:nvPr/>
        </p:nvGrpSpPr>
        <p:grpSpPr>
          <a:xfrm>
            <a:off x="7884377" y="1844824"/>
            <a:ext cx="545470" cy="461665"/>
            <a:chOff x="4932040" y="3590742"/>
            <a:chExt cx="544326" cy="462959"/>
          </a:xfrm>
        </p:grpSpPr>
        <p:sp>
          <p:nvSpPr>
            <p:cNvPr id="19" name="椭圆 13"/>
            <p:cNvSpPr/>
            <p:nvPr/>
          </p:nvSpPr>
          <p:spPr>
            <a:xfrm>
              <a:off x="4932040" y="3806018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" name="TextBox 14"/>
            <p:cNvSpPr txBox="1"/>
            <p:nvPr/>
          </p:nvSpPr>
          <p:spPr>
            <a:xfrm>
              <a:off x="5087334" y="3590742"/>
              <a:ext cx="389032" cy="4629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 smtClean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6012160" y="3571725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dirty="0">
                <a:latin typeface="Times New Roman" panose="02020603050405020304" pitchFamily="2" charset="0"/>
              </a:rPr>
              <a:t>C</a:t>
            </a:r>
            <a:endParaRPr lang="zh-CN" altLang="en-US" sz="2400" b="1" i="1" dirty="0">
              <a:latin typeface="Times New Roman" panose="02020603050405020304" pitchFamily="2" charset="0"/>
            </a:endParaRPr>
          </a:p>
        </p:txBody>
      </p:sp>
      <p:cxnSp>
        <p:nvCxnSpPr>
          <p:cNvPr id="8" name="直接连接符 7"/>
          <p:cNvCxnSpPr>
            <a:stCxn id="19" idx="7"/>
          </p:cNvCxnSpPr>
          <p:nvPr/>
        </p:nvCxnSpPr>
        <p:spPr>
          <a:xfrm flipH="1">
            <a:off x="6372200" y="2080534"/>
            <a:ext cx="1635351" cy="1620116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0" y="582940"/>
            <a:ext cx="9144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0033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数学建模</a:t>
            </a:r>
            <a:endParaRPr lang="en-US" altLang="zh-CN" sz="4400" b="1" dirty="0" smtClean="0">
              <a:solidFill>
                <a:srgbClr val="0033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r>
              <a:rPr lang="en-US" altLang="zh-CN" sz="3200" b="1" dirty="0" smtClean="0">
                <a:solidFill>
                  <a:srgbClr val="0033CC"/>
                </a:solidFill>
              </a:rPr>
              <a:t>     ----</a:t>
            </a:r>
            <a:r>
              <a:rPr lang="zh-CN" altLang="en-US" sz="3200" b="1" dirty="0" smtClean="0">
                <a:solidFill>
                  <a:srgbClr val="0033CC"/>
                </a:solidFill>
              </a:rPr>
              <a:t>通过抽象，把实际问题转化为数学问题</a:t>
            </a:r>
            <a:endParaRPr lang="zh-CN" altLang="en-US" sz="32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17919E-6 L 0.00122 0.4383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bldLvl="0" animBg="1"/>
      <p:bldP spid="4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圆角矩形 31"/>
          <p:cNvSpPr/>
          <p:nvPr/>
        </p:nvSpPr>
        <p:spPr>
          <a:xfrm>
            <a:off x="179388" y="620713"/>
            <a:ext cx="1716087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方法揭晓</a:t>
            </a:r>
            <a:endParaRPr lang="zh-CN" altLang="en-US" sz="24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79388" y="1049338"/>
            <a:ext cx="6376988" cy="2462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作法：</a:t>
            </a:r>
            <a:endParaRPr kumimoji="0" lang="zh-CN" altLang="en-US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（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1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）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作点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关于直线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的对称点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′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；</a:t>
            </a:r>
            <a:endParaRPr kumimoji="0" lang="zh-CN" altLang="en-US" sz="2800" kern="1200" cap="none" spc="0" normalizeH="0" baseline="0" noProof="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（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2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）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连接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AB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′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，与直线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kumimoji="0" lang="en-US" altLang="zh-CN" sz="2800" i="1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相交于点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．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  <a:p>
            <a:pPr marR="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则点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即为所求． </a:t>
            </a:r>
            <a:endParaRPr kumimoji="0" lang="en-US" altLang="zh-CN" sz="2800" kern="1200" cap="none" spc="0" normalizeH="0" baseline="0" noProof="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10243" name="组合 38"/>
          <p:cNvGrpSpPr/>
          <p:nvPr/>
        </p:nvGrpSpPr>
        <p:grpSpPr>
          <a:xfrm>
            <a:off x="4572000" y="2636838"/>
            <a:ext cx="3887788" cy="2292350"/>
            <a:chOff x="5076056" y="2535287"/>
            <a:chExt cx="3888432" cy="2291482"/>
          </a:xfrm>
        </p:grpSpPr>
        <p:cxnSp>
          <p:nvCxnSpPr>
            <p:cNvPr id="10244" name="直接连接符 6"/>
            <p:cNvCxnSpPr/>
            <p:nvPr/>
          </p:nvCxnSpPr>
          <p:spPr>
            <a:xfrm>
              <a:off x="5076056" y="4365104"/>
              <a:ext cx="3888432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0245" name="组合 9"/>
            <p:cNvGrpSpPr/>
            <p:nvPr/>
          </p:nvGrpSpPr>
          <p:grpSpPr>
            <a:xfrm>
              <a:off x="5388652" y="3356992"/>
              <a:ext cx="551500" cy="461665"/>
              <a:chOff x="4932040" y="3573016"/>
              <a:chExt cx="551500" cy="461665"/>
            </a:xfrm>
          </p:grpSpPr>
          <p:sp>
            <p:nvSpPr>
              <p:cNvPr id="10246" name="椭圆 12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7" name="TextBox 13"/>
              <p:cNvSpPr txBox="1"/>
              <p:nvPr/>
            </p:nvSpPr>
            <p:spPr>
              <a:xfrm>
                <a:off x="5076056" y="3573016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A</a:t>
                </a:r>
                <a:endParaRPr lang="en-US" altLang="zh-CN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grpSp>
          <p:nvGrpSpPr>
            <p:cNvPr id="10248" name="组合 12"/>
            <p:cNvGrpSpPr/>
            <p:nvPr/>
          </p:nvGrpSpPr>
          <p:grpSpPr>
            <a:xfrm>
              <a:off x="7836924" y="2535287"/>
              <a:ext cx="533866" cy="461665"/>
              <a:chOff x="4932040" y="3573016"/>
              <a:chExt cx="533866" cy="461665"/>
            </a:xfrm>
          </p:grpSpPr>
          <p:sp>
            <p:nvSpPr>
              <p:cNvPr id="10249" name="椭圆 10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0" name="TextBox 11"/>
              <p:cNvSpPr txBox="1"/>
              <p:nvPr/>
            </p:nvSpPr>
            <p:spPr>
              <a:xfrm>
                <a:off x="5076056" y="3573016"/>
                <a:ext cx="389850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B</a:t>
                </a:r>
                <a:endParaRPr lang="zh-CN" altLang="en-US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sp>
          <p:nvSpPr>
            <p:cNvPr id="10251" name="TextBox 9"/>
            <p:cNvSpPr txBox="1"/>
            <p:nvPr/>
          </p:nvSpPr>
          <p:spPr>
            <a:xfrm>
              <a:off x="8532440" y="4365104"/>
              <a:ext cx="21602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l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grpSp>
        <p:nvGrpSpPr>
          <p:cNvPr id="6" name="组合 14"/>
          <p:cNvGrpSpPr/>
          <p:nvPr/>
        </p:nvGrpSpPr>
        <p:grpSpPr>
          <a:xfrm>
            <a:off x="7404100" y="2997200"/>
            <a:ext cx="220663" cy="1454150"/>
            <a:chOff x="4999584" y="3356992"/>
            <a:chExt cx="220488" cy="1454112"/>
          </a:xfrm>
        </p:grpSpPr>
        <p:cxnSp>
          <p:nvCxnSpPr>
            <p:cNvPr id="10253" name="直接连接符 15"/>
            <p:cNvCxnSpPr>
              <a:stCxn id="10249" idx="4"/>
            </p:cNvCxnSpPr>
            <p:nvPr/>
          </p:nvCxnSpPr>
          <p:spPr>
            <a:xfrm>
              <a:off x="4999584" y="3356992"/>
              <a:ext cx="4464" cy="144016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</p:spPr>
        </p:cxnSp>
        <p:sp>
          <p:nvSpPr>
            <p:cNvPr id="10254" name="矩形 16"/>
            <p:cNvSpPr/>
            <p:nvPr/>
          </p:nvSpPr>
          <p:spPr>
            <a:xfrm>
              <a:off x="5004048" y="4595080"/>
              <a:ext cx="216024" cy="21602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19" name="直接连接符 18"/>
          <p:cNvCxnSpPr>
            <a:stCxn id="10249" idx="4"/>
          </p:cNvCxnSpPr>
          <p:nvPr/>
        </p:nvCxnSpPr>
        <p:spPr>
          <a:xfrm>
            <a:off x="7408863" y="4465638"/>
            <a:ext cx="4762" cy="14414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grpSp>
        <p:nvGrpSpPr>
          <p:cNvPr id="7" name="组合 19"/>
          <p:cNvGrpSpPr/>
          <p:nvPr/>
        </p:nvGrpSpPr>
        <p:grpSpPr>
          <a:xfrm>
            <a:off x="7331075" y="5630863"/>
            <a:ext cx="696913" cy="461962"/>
            <a:chOff x="4932040" y="3573016"/>
            <a:chExt cx="697373" cy="461665"/>
          </a:xfrm>
        </p:grpSpPr>
        <p:sp>
          <p:nvSpPr>
            <p:cNvPr id="10257" name="椭圆 20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58" name="TextBox 21"/>
            <p:cNvSpPr txBox="1"/>
            <p:nvPr/>
          </p:nvSpPr>
          <p:spPr>
            <a:xfrm>
              <a:off x="5076056" y="3573016"/>
              <a:ext cx="55335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B ′</a:t>
              </a:r>
              <a:endPara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cxnSp>
        <p:nvCxnSpPr>
          <p:cNvPr id="24" name="直接连接符 23"/>
          <p:cNvCxnSpPr>
            <a:stCxn id="10249" idx="4"/>
          </p:cNvCxnSpPr>
          <p:nvPr/>
        </p:nvCxnSpPr>
        <p:spPr>
          <a:xfrm>
            <a:off x="5002213" y="3783013"/>
            <a:ext cx="746125" cy="6826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8" name="组合 24"/>
          <p:cNvGrpSpPr/>
          <p:nvPr/>
        </p:nvGrpSpPr>
        <p:grpSpPr>
          <a:xfrm>
            <a:off x="5689600" y="4178300"/>
            <a:ext cx="550863" cy="461963"/>
            <a:chOff x="4932040" y="3573016"/>
            <a:chExt cx="551500" cy="461665"/>
          </a:xfrm>
        </p:grpSpPr>
        <p:sp>
          <p:nvSpPr>
            <p:cNvPr id="10261" name="椭圆 25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2" name="TextBox 26"/>
            <p:cNvSpPr txBox="1"/>
            <p:nvPr/>
          </p:nvSpPr>
          <p:spPr>
            <a:xfrm>
              <a:off x="5076056" y="357301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cxnSp>
        <p:nvCxnSpPr>
          <p:cNvPr id="26" name="直接连接符 25"/>
          <p:cNvCxnSpPr>
            <a:stCxn id="10261" idx="5"/>
            <a:endCxn id="10261" idx="1"/>
          </p:cNvCxnSpPr>
          <p:nvPr/>
        </p:nvCxnSpPr>
        <p:spPr>
          <a:xfrm>
            <a:off x="5811838" y="4518025"/>
            <a:ext cx="1546225" cy="1408113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cxnSp>
        <p:nvCxnSpPr>
          <p:cNvPr id="28" name="直接连接符 27"/>
          <p:cNvCxnSpPr>
            <a:stCxn id="10261" idx="5"/>
            <a:endCxn id="10261" idx="1"/>
          </p:cNvCxnSpPr>
          <p:nvPr/>
        </p:nvCxnSpPr>
        <p:spPr>
          <a:xfrm flipV="1">
            <a:off x="5805488" y="2940050"/>
            <a:ext cx="1576387" cy="15049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0266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0267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68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06170" y="5513547"/>
          <a:ext cx="2048510" cy="57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2501900" imgH="723900" progId="Package">
                  <p:embed/>
                </p:oleObj>
              </mc:Choice>
              <mc:Fallback>
                <p:oleObj name="" r:id="rId3" imgW="2501900" imgH="723900" progId="Packag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06170" y="5513547"/>
                        <a:ext cx="2048510" cy="5791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179388" y="3601953"/>
            <a:ext cx="4536628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</a:t>
            </a:r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数学思想</a:t>
            </a:r>
            <a:r>
              <a:rPr lang="en-US" altLang="zh-CN" sz="4000" b="1" dirty="0">
                <a:solidFill>
                  <a:schemeClr val="bg1"/>
                </a:solidFill>
                <a:latin typeface="+mn-ea"/>
                <a:ea typeface="+mn-ea"/>
              </a:rPr>
              <a:t>——</a:t>
            </a:r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转化</a:t>
            </a:r>
            <a:endParaRPr lang="zh-CN" altLang="en-US" sz="4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9388" y="4714884"/>
            <a:ext cx="4777152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</a:rPr>
              <a:t>数学方法</a:t>
            </a:r>
            <a:r>
              <a:rPr lang="en-US" altLang="zh-CN" sz="4000" b="1" dirty="0">
                <a:solidFill>
                  <a:schemeClr val="bg1"/>
                </a:solidFill>
              </a:rPr>
              <a:t>——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轴对称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ldLvl="0" animBg="1"/>
      <p:bldP spid="3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圆角矩形 31"/>
          <p:cNvSpPr/>
          <p:nvPr/>
        </p:nvSpPr>
        <p:spPr>
          <a:xfrm>
            <a:off x="179388" y="620713"/>
            <a:ext cx="1716087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方法揭晓</a:t>
            </a:r>
            <a:endParaRPr lang="zh-CN" altLang="en-US" sz="24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79388" y="1049338"/>
            <a:ext cx="6376988" cy="2462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作法：</a:t>
            </a:r>
            <a:endParaRPr kumimoji="0" lang="zh-CN" altLang="en-US" sz="2800" kern="1200" cap="none" spc="0" normalizeH="0" baseline="0" noProof="0" dirty="0">
              <a:solidFill>
                <a:schemeClr val="accent6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（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1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）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作点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关于直线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的对称点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′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；</a:t>
            </a:r>
            <a:endParaRPr kumimoji="0" lang="zh-CN" altLang="en-US" sz="2800" kern="1200" cap="none" spc="0" normalizeH="0" baseline="0" noProof="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（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2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）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连接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AB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′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，与直线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</a:t>
            </a:r>
            <a:r>
              <a:rPr kumimoji="0" lang="en-US" altLang="zh-CN" sz="2800" i="1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相交于点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．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  <a:p>
            <a:pPr marR="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则点</a:t>
            </a:r>
            <a:r>
              <a:rPr kumimoji="0" lang="en-US" altLang="zh-CN" sz="2800" b="1" i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 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即为所求． </a:t>
            </a:r>
            <a:endParaRPr kumimoji="0" lang="en-US" altLang="zh-CN" sz="2800" kern="1200" cap="none" spc="0" normalizeH="0" baseline="0" noProof="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10243" name="组合 38"/>
          <p:cNvGrpSpPr/>
          <p:nvPr/>
        </p:nvGrpSpPr>
        <p:grpSpPr>
          <a:xfrm>
            <a:off x="4572000" y="2636838"/>
            <a:ext cx="3887788" cy="2292350"/>
            <a:chOff x="5076056" y="2535287"/>
            <a:chExt cx="3888432" cy="2291482"/>
          </a:xfrm>
        </p:grpSpPr>
        <p:cxnSp>
          <p:nvCxnSpPr>
            <p:cNvPr id="10244" name="直接连接符 6"/>
            <p:cNvCxnSpPr/>
            <p:nvPr/>
          </p:nvCxnSpPr>
          <p:spPr>
            <a:xfrm>
              <a:off x="5076056" y="4365104"/>
              <a:ext cx="3888432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0245" name="组合 9"/>
            <p:cNvGrpSpPr/>
            <p:nvPr/>
          </p:nvGrpSpPr>
          <p:grpSpPr>
            <a:xfrm>
              <a:off x="5388652" y="3356992"/>
              <a:ext cx="551500" cy="461665"/>
              <a:chOff x="4932040" y="3573016"/>
              <a:chExt cx="551500" cy="461665"/>
            </a:xfrm>
          </p:grpSpPr>
          <p:sp>
            <p:nvSpPr>
              <p:cNvPr id="10246" name="椭圆 12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47" name="TextBox 13"/>
              <p:cNvSpPr txBox="1"/>
              <p:nvPr/>
            </p:nvSpPr>
            <p:spPr>
              <a:xfrm>
                <a:off x="5076056" y="3573016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A</a:t>
                </a:r>
                <a:endParaRPr lang="en-US" altLang="zh-CN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grpSp>
          <p:nvGrpSpPr>
            <p:cNvPr id="10248" name="组合 12"/>
            <p:cNvGrpSpPr/>
            <p:nvPr/>
          </p:nvGrpSpPr>
          <p:grpSpPr>
            <a:xfrm>
              <a:off x="7836924" y="2535287"/>
              <a:ext cx="533866" cy="461665"/>
              <a:chOff x="4932040" y="3573016"/>
              <a:chExt cx="533866" cy="461665"/>
            </a:xfrm>
          </p:grpSpPr>
          <p:sp>
            <p:nvSpPr>
              <p:cNvPr id="10249" name="椭圆 10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50" name="TextBox 11"/>
              <p:cNvSpPr txBox="1"/>
              <p:nvPr/>
            </p:nvSpPr>
            <p:spPr>
              <a:xfrm>
                <a:off x="5076056" y="3573016"/>
                <a:ext cx="389850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B</a:t>
                </a:r>
                <a:endParaRPr lang="zh-CN" altLang="en-US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sp>
          <p:nvSpPr>
            <p:cNvPr id="10251" name="TextBox 9"/>
            <p:cNvSpPr txBox="1"/>
            <p:nvPr/>
          </p:nvSpPr>
          <p:spPr>
            <a:xfrm>
              <a:off x="8532440" y="4365104"/>
              <a:ext cx="21602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l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grpSp>
        <p:nvGrpSpPr>
          <p:cNvPr id="6" name="组合 14"/>
          <p:cNvGrpSpPr/>
          <p:nvPr/>
        </p:nvGrpSpPr>
        <p:grpSpPr>
          <a:xfrm>
            <a:off x="7404100" y="2997200"/>
            <a:ext cx="220663" cy="1454150"/>
            <a:chOff x="4999584" y="3356992"/>
            <a:chExt cx="220488" cy="1454112"/>
          </a:xfrm>
        </p:grpSpPr>
        <p:cxnSp>
          <p:nvCxnSpPr>
            <p:cNvPr id="10253" name="直接连接符 15"/>
            <p:cNvCxnSpPr>
              <a:stCxn id="10249" idx="4"/>
            </p:cNvCxnSpPr>
            <p:nvPr/>
          </p:nvCxnSpPr>
          <p:spPr>
            <a:xfrm>
              <a:off x="4999584" y="3356992"/>
              <a:ext cx="4464" cy="144016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</p:spPr>
        </p:cxnSp>
        <p:sp>
          <p:nvSpPr>
            <p:cNvPr id="10254" name="矩形 16"/>
            <p:cNvSpPr/>
            <p:nvPr/>
          </p:nvSpPr>
          <p:spPr>
            <a:xfrm>
              <a:off x="5004048" y="4595080"/>
              <a:ext cx="216024" cy="21602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19" name="直接连接符 18"/>
          <p:cNvCxnSpPr>
            <a:stCxn id="10249" idx="4"/>
          </p:cNvCxnSpPr>
          <p:nvPr/>
        </p:nvCxnSpPr>
        <p:spPr>
          <a:xfrm>
            <a:off x="7408863" y="4465638"/>
            <a:ext cx="4762" cy="14414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grpSp>
        <p:nvGrpSpPr>
          <p:cNvPr id="7" name="组合 19"/>
          <p:cNvGrpSpPr/>
          <p:nvPr/>
        </p:nvGrpSpPr>
        <p:grpSpPr>
          <a:xfrm>
            <a:off x="7331075" y="5630863"/>
            <a:ext cx="696913" cy="461962"/>
            <a:chOff x="4932040" y="3573016"/>
            <a:chExt cx="697373" cy="461665"/>
          </a:xfrm>
        </p:grpSpPr>
        <p:sp>
          <p:nvSpPr>
            <p:cNvPr id="10257" name="椭圆 20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58" name="TextBox 21"/>
            <p:cNvSpPr txBox="1"/>
            <p:nvPr/>
          </p:nvSpPr>
          <p:spPr>
            <a:xfrm>
              <a:off x="5076056" y="3573016"/>
              <a:ext cx="55335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B ′</a:t>
              </a:r>
              <a:endPara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cxnSp>
        <p:nvCxnSpPr>
          <p:cNvPr id="24" name="直接连接符 23"/>
          <p:cNvCxnSpPr>
            <a:stCxn id="10249" idx="4"/>
          </p:cNvCxnSpPr>
          <p:nvPr/>
        </p:nvCxnSpPr>
        <p:spPr>
          <a:xfrm>
            <a:off x="5002213" y="3783013"/>
            <a:ext cx="746125" cy="6826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8" name="组合 24"/>
          <p:cNvGrpSpPr/>
          <p:nvPr/>
        </p:nvGrpSpPr>
        <p:grpSpPr>
          <a:xfrm>
            <a:off x="5689600" y="4178300"/>
            <a:ext cx="550863" cy="461963"/>
            <a:chOff x="4932040" y="3573016"/>
            <a:chExt cx="551500" cy="461665"/>
          </a:xfrm>
        </p:grpSpPr>
        <p:sp>
          <p:nvSpPr>
            <p:cNvPr id="10261" name="椭圆 25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2" name="TextBox 26"/>
            <p:cNvSpPr txBox="1"/>
            <p:nvPr/>
          </p:nvSpPr>
          <p:spPr>
            <a:xfrm>
              <a:off x="5076056" y="357301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cxnSp>
        <p:nvCxnSpPr>
          <p:cNvPr id="26" name="直接连接符 25"/>
          <p:cNvCxnSpPr>
            <a:stCxn id="10261" idx="5"/>
            <a:endCxn id="10261" idx="1"/>
          </p:cNvCxnSpPr>
          <p:nvPr/>
        </p:nvCxnSpPr>
        <p:spPr>
          <a:xfrm>
            <a:off x="5811838" y="4518025"/>
            <a:ext cx="1546225" cy="1408113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cxnSp>
        <p:nvCxnSpPr>
          <p:cNvPr id="28" name="直接连接符 27"/>
          <p:cNvCxnSpPr>
            <a:stCxn id="10261" idx="5"/>
            <a:endCxn id="10261" idx="1"/>
          </p:cNvCxnSpPr>
          <p:nvPr/>
        </p:nvCxnSpPr>
        <p:spPr>
          <a:xfrm flipV="1">
            <a:off x="5805488" y="2940050"/>
            <a:ext cx="1576387" cy="15049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0266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0267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68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06170" y="5513547"/>
          <a:ext cx="2048510" cy="57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2501900" imgH="723900" progId="Package">
                  <p:embed/>
                </p:oleObj>
              </mc:Choice>
              <mc:Fallback>
                <p:oleObj name="" r:id="rId3" imgW="2501900" imgH="723900" progId="Packag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06170" y="5513547"/>
                        <a:ext cx="2048510" cy="5791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29"/>
          <p:cNvSpPr txBox="1"/>
          <p:nvPr/>
        </p:nvSpPr>
        <p:spPr>
          <a:xfrm>
            <a:off x="179388" y="3601953"/>
            <a:ext cx="4536628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p>
            <a:r>
              <a:rPr lang="zh-CN" altLang="en-US" sz="4000" b="1" dirty="0" smtClean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</a:t>
            </a:r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数学思想</a:t>
            </a:r>
            <a:r>
              <a:rPr lang="en-US" altLang="zh-CN" sz="4000" b="1" dirty="0">
                <a:solidFill>
                  <a:schemeClr val="bg1"/>
                </a:solidFill>
                <a:latin typeface="+mn-ea"/>
                <a:ea typeface="+mn-ea"/>
              </a:rPr>
              <a:t>——</a:t>
            </a:r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转化</a:t>
            </a:r>
            <a:endParaRPr lang="zh-CN" altLang="en-US" sz="4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TextBox 30"/>
          <p:cNvSpPr txBox="1"/>
          <p:nvPr/>
        </p:nvSpPr>
        <p:spPr>
          <a:xfrm>
            <a:off x="179388" y="4714884"/>
            <a:ext cx="4777152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p>
            <a:r>
              <a:rPr lang="zh-CN" altLang="en-US" sz="4000" b="1" dirty="0" smtClean="0">
                <a:solidFill>
                  <a:schemeClr val="bg1"/>
                </a:solidFill>
              </a:rPr>
              <a:t>数学方法</a:t>
            </a:r>
            <a:r>
              <a:rPr lang="en-US" altLang="zh-CN" sz="4000" b="1" dirty="0">
                <a:solidFill>
                  <a:schemeClr val="bg1"/>
                </a:solidFill>
              </a:rPr>
              <a:t>——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轴对称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322263" y="608013"/>
            <a:ext cx="7958138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如何证明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AC +BC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最短？ 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4" name="Text Box 41"/>
          <p:cNvSpPr txBox="1">
            <a:spLocks noChangeArrowheads="1"/>
          </p:cNvSpPr>
          <p:nvPr/>
        </p:nvSpPr>
        <p:spPr bwMode="auto">
          <a:xfrm>
            <a:off x="336550" y="1117600"/>
            <a:ext cx="8620125" cy="2760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证明：</a:t>
            </a:r>
            <a:r>
              <a:rPr kumimoji="0" lang="zh-CN" altLang="en-US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如图，在直线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l </a:t>
            </a:r>
            <a:r>
              <a:rPr kumimoji="0" lang="zh-CN" altLang="en-US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上任取一点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</a:t>
            </a:r>
            <a:r>
              <a:rPr kumimoji="0" lang="en-US" altLang="zh-CN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′</a:t>
            </a:r>
            <a:r>
              <a:rPr kumimoji="0" lang="en-US" altLang="zh-CN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</a:t>
            </a:r>
            <a:r>
              <a:rPr kumimoji="0" lang="zh-CN" altLang="en-US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与点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C</a:t>
            </a:r>
            <a:r>
              <a:rPr kumimoji="0" lang="en-US" altLang="zh-CN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</a:t>
            </a:r>
            <a:r>
              <a:rPr kumimoji="0" lang="zh-CN" altLang="en-US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不重合</a:t>
            </a:r>
            <a:r>
              <a:rPr kumimoji="0" lang="en-US" altLang="zh-CN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)</a:t>
            </a:r>
            <a:r>
              <a:rPr kumimoji="0" lang="zh-CN" altLang="en-US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，连接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AC′</a:t>
            </a:r>
            <a:r>
              <a:rPr kumimoji="0" lang="zh-CN" altLang="en-US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，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BC′</a:t>
            </a:r>
            <a:r>
              <a:rPr kumimoji="0" lang="zh-CN" altLang="en-US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，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B′C′</a:t>
            </a:r>
            <a:r>
              <a:rPr kumimoji="0" lang="zh-CN" altLang="en-US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．</a:t>
            </a:r>
            <a:r>
              <a:rPr kumimoji="0" lang="zh-CN" altLang="en-US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由轴对称的性质知，</a:t>
            </a:r>
            <a:endParaRPr kumimoji="0" lang="zh-CN" altLang="en-US" sz="2800" kern="1200" cap="none" spc="0" normalizeH="0" baseline="0" noProof="0" dirty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lnSpc>
                <a:spcPct val="120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</a:t>
            </a:r>
            <a:r>
              <a:rPr kumimoji="0" lang="en-US" altLang="zh-CN" sz="2800" i="1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BC =B′C</a:t>
            </a:r>
            <a:r>
              <a:rPr kumimoji="0" lang="zh-CN" altLang="en-US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，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BC′=B′C′</a:t>
            </a:r>
            <a:r>
              <a:rPr kumimoji="0" lang="zh-CN" altLang="en-US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．</a:t>
            </a:r>
            <a:endParaRPr kumimoji="0" lang="zh-CN" altLang="en-US" sz="2800" b="1" kern="1200" cap="none" spc="0" normalizeH="0" baseline="0" noProof="0" dirty="0">
              <a:solidFill>
                <a:srgbClr val="0070C0"/>
              </a:solidFill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∴</a:t>
            </a:r>
            <a:r>
              <a:rPr kumimoji="0" lang="zh-CN" altLang="en-US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　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AC +BC</a:t>
            </a:r>
            <a:r>
              <a:rPr kumimoji="0" lang="en-US" altLang="zh-CN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= 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AC +B′C = AB′</a:t>
            </a:r>
            <a:r>
              <a:rPr kumimoji="0" lang="zh-CN" altLang="en-US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，</a:t>
            </a:r>
            <a:endParaRPr kumimoji="0" lang="zh-CN" altLang="en-US" sz="2800" b="1" i="1" kern="1200" cap="none" spc="0" normalizeH="0" baseline="0" noProof="0" dirty="0">
              <a:solidFill>
                <a:srgbClr val="0070C0"/>
              </a:solidFill>
              <a:latin typeface="Times New Roman" panose="02020603050405020304" pitchFamily="2" charset="0"/>
              <a:ea typeface="黑体" panose="02010609060101010101" pitchFamily="2" charset="-122"/>
              <a:cs typeface="Times New Roman" panose="02020603050405020304" pitchFamily="2" charset="0"/>
            </a:endParaRPr>
          </a:p>
          <a:p>
            <a:pPr marR="0" defTabSz="914400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</a:t>
            </a:r>
            <a:r>
              <a:rPr kumimoji="0" lang="zh-CN" altLang="en-US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∴</a:t>
            </a:r>
            <a:r>
              <a:rPr kumimoji="0" lang="en-US" altLang="zh-CN" sz="2800" b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 </a:t>
            </a: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Times New Roman" panose="02020603050405020304" pitchFamily="2" charset="0"/>
              </a:rPr>
              <a:t>AC′+BC′= AC′+B′C′</a:t>
            </a:r>
            <a:r>
              <a:rPr kumimoji="0" lang="zh-CN" altLang="en-US" sz="2800" kern="1200" cap="none" spc="0" normalizeH="0" baseline="0" noProof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．</a:t>
            </a:r>
            <a:endParaRPr kumimoji="0" lang="zh-CN" altLang="en-US" sz="2800" kern="1200" cap="none" spc="0" normalizeH="0" baseline="0" noProof="0" dirty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2263" y="3908425"/>
            <a:ext cx="4572000" cy="2416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△</a:t>
            </a: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AB′C′</a:t>
            </a: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</a:t>
            </a:r>
            <a:endParaRPr lang="zh-CN" altLang="en-US" sz="2800" b="1" dirty="0">
              <a:solidFill>
                <a:srgbClr val="0070C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AB′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＜</a:t>
            </a: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AC′+B′C′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</a:t>
            </a:r>
            <a:endParaRPr lang="zh-CN" altLang="en-US" sz="2800" b="1" dirty="0">
              <a:solidFill>
                <a:srgbClr val="0070C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∴　</a:t>
            </a: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AC +BC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＜</a:t>
            </a: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AC′+BC′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．</a:t>
            </a:r>
            <a:endParaRPr lang="zh-CN" altLang="en-US" sz="2800" b="1" dirty="0">
              <a:solidFill>
                <a:srgbClr val="0070C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即</a:t>
            </a: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　</a:t>
            </a: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AC +BC</a:t>
            </a:r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最短．</a:t>
            </a:r>
            <a:endParaRPr lang="zh-CN" altLang="en-US" sz="2800" dirty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1268" name="组合 25"/>
          <p:cNvGrpSpPr/>
          <p:nvPr/>
        </p:nvGrpSpPr>
        <p:grpSpPr>
          <a:xfrm>
            <a:off x="4691063" y="2493963"/>
            <a:ext cx="3887787" cy="3455987"/>
            <a:chOff x="4572000" y="2636912"/>
            <a:chExt cx="3888432" cy="3456384"/>
          </a:xfrm>
        </p:grpSpPr>
        <p:grpSp>
          <p:nvGrpSpPr>
            <p:cNvPr id="11269" name="组合 38"/>
            <p:cNvGrpSpPr/>
            <p:nvPr/>
          </p:nvGrpSpPr>
          <p:grpSpPr>
            <a:xfrm>
              <a:off x="4572000" y="2636912"/>
              <a:ext cx="3888432" cy="2291482"/>
              <a:chOff x="5076056" y="2535287"/>
              <a:chExt cx="3888432" cy="2291482"/>
            </a:xfrm>
          </p:grpSpPr>
          <p:cxnSp>
            <p:nvCxnSpPr>
              <p:cNvPr id="11270" name="直接连接符 6"/>
              <p:cNvCxnSpPr/>
              <p:nvPr/>
            </p:nvCxnSpPr>
            <p:spPr>
              <a:xfrm>
                <a:off x="5076056" y="4365104"/>
                <a:ext cx="3888432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1271" name="组合 9"/>
              <p:cNvGrpSpPr/>
              <p:nvPr/>
            </p:nvGrpSpPr>
            <p:grpSpPr>
              <a:xfrm>
                <a:off x="5388652" y="3356992"/>
                <a:ext cx="551500" cy="461665"/>
                <a:chOff x="4932040" y="3573016"/>
                <a:chExt cx="551500" cy="461665"/>
              </a:xfrm>
            </p:grpSpPr>
            <p:sp>
              <p:nvSpPr>
                <p:cNvPr id="11272" name="椭圆 12"/>
                <p:cNvSpPr/>
                <p:nvPr/>
              </p:nvSpPr>
              <p:spPr>
                <a:xfrm>
                  <a:off x="4932040" y="3789040"/>
                  <a:ext cx="144016" cy="14401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3" name="TextBox 13"/>
                <p:cNvSpPr txBox="1"/>
                <p:nvPr/>
              </p:nvSpPr>
              <p:spPr>
                <a:xfrm>
                  <a:off x="5076056" y="3573016"/>
                  <a:ext cx="407484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en-US" altLang="zh-CN" sz="2400" b="1" i="1" dirty="0">
                      <a:latin typeface="Times New Roman" panose="02020603050405020304" pitchFamily="2" charset="0"/>
                      <a:ea typeface="宋体" panose="02010600030101010101" pitchFamily="2" charset="-122"/>
                    </a:rPr>
                    <a:t>A</a:t>
                  </a:r>
                  <a:endParaRPr lang="zh-CN" altLang="en-US" sz="2400" b="1" i="1" dirty="0">
                    <a:latin typeface="Times New Roman" panose="02020603050405020304" pitchFamily="2" charset="0"/>
                    <a:ea typeface="Times New Roman" panose="02020603050405020304" pitchFamily="2" charset="0"/>
                  </a:endParaRPr>
                </a:p>
              </p:txBody>
            </p:sp>
          </p:grpSp>
          <p:grpSp>
            <p:nvGrpSpPr>
              <p:cNvPr id="11274" name="组合 12"/>
              <p:cNvGrpSpPr/>
              <p:nvPr/>
            </p:nvGrpSpPr>
            <p:grpSpPr>
              <a:xfrm>
                <a:off x="7836924" y="2535287"/>
                <a:ext cx="533866" cy="461665"/>
                <a:chOff x="4932040" y="3573016"/>
                <a:chExt cx="533866" cy="461665"/>
              </a:xfrm>
            </p:grpSpPr>
            <p:sp>
              <p:nvSpPr>
                <p:cNvPr id="11275" name="椭圆 10"/>
                <p:cNvSpPr/>
                <p:nvPr/>
              </p:nvSpPr>
              <p:spPr>
                <a:xfrm>
                  <a:off x="4932040" y="3789040"/>
                  <a:ext cx="144016" cy="14401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6" name="TextBox 11"/>
                <p:cNvSpPr txBox="1"/>
                <p:nvPr/>
              </p:nvSpPr>
              <p:spPr>
                <a:xfrm>
                  <a:off x="5076056" y="3573016"/>
                  <a:ext cx="389850" cy="4616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en-US" altLang="zh-CN" sz="2400" b="1" i="1" dirty="0">
                      <a:latin typeface="Times New Roman" panose="02020603050405020304" pitchFamily="2" charset="0"/>
                      <a:ea typeface="宋体" panose="02010600030101010101" pitchFamily="2" charset="-122"/>
                    </a:rPr>
                    <a:t>B</a:t>
                  </a:r>
                  <a:endParaRPr lang="en-US" altLang="zh-CN" sz="2400" b="1" i="1" dirty="0">
                    <a:latin typeface="Times New Roman" panose="02020603050405020304" pitchFamily="2" charset="0"/>
                    <a:ea typeface="Times New Roman" panose="02020603050405020304" pitchFamily="2" charset="0"/>
                  </a:endParaRPr>
                </a:p>
              </p:txBody>
            </p:sp>
          </p:grpSp>
          <p:sp>
            <p:nvSpPr>
              <p:cNvPr id="11277" name="TextBox 9"/>
              <p:cNvSpPr txBox="1"/>
              <p:nvPr/>
            </p:nvSpPr>
            <p:spPr>
              <a:xfrm>
                <a:off x="8532440" y="4365104"/>
                <a:ext cx="21602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l</a:t>
                </a:r>
                <a:endParaRPr lang="zh-CN" altLang="en-US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grpSp>
          <p:nvGrpSpPr>
            <p:cNvPr id="11278" name="组合 14"/>
            <p:cNvGrpSpPr/>
            <p:nvPr/>
          </p:nvGrpSpPr>
          <p:grpSpPr>
            <a:xfrm>
              <a:off x="7404876" y="2996952"/>
              <a:ext cx="220488" cy="1454112"/>
              <a:chOff x="4999584" y="3356992"/>
              <a:chExt cx="220488" cy="1454112"/>
            </a:xfrm>
          </p:grpSpPr>
          <p:cxnSp>
            <p:nvCxnSpPr>
              <p:cNvPr id="11279" name="直接连接符 15"/>
              <p:cNvCxnSpPr>
                <a:stCxn id="11275" idx="4"/>
              </p:cNvCxnSpPr>
              <p:nvPr/>
            </p:nvCxnSpPr>
            <p:spPr>
              <a:xfrm>
                <a:off x="4999584" y="3356992"/>
                <a:ext cx="4464" cy="1440160"/>
              </a:xfrm>
              <a:prstGeom prst="line">
                <a:avLst/>
              </a:prstGeom>
              <a:ln w="25400" cap="flat" cmpd="sng">
                <a:solidFill>
                  <a:srgbClr val="FF0000"/>
                </a:solidFill>
                <a:prstDash val="sysDash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11280" name="矩形 16"/>
              <p:cNvSpPr/>
              <p:nvPr/>
            </p:nvSpPr>
            <p:spPr>
              <a:xfrm>
                <a:off x="5004048" y="4595080"/>
                <a:ext cx="216024" cy="216024"/>
              </a:xfrm>
              <a:prstGeom prst="rect">
                <a:avLst/>
              </a:prstGeom>
              <a:solidFill>
                <a:schemeClr val="accent1"/>
              </a:solidFill>
              <a:ln w="254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11281" name="直接连接符 17"/>
            <p:cNvCxnSpPr>
              <a:stCxn id="11275" idx="4"/>
            </p:cNvCxnSpPr>
            <p:nvPr/>
          </p:nvCxnSpPr>
          <p:spPr>
            <a:xfrm>
              <a:off x="7409340" y="4466140"/>
              <a:ext cx="4464" cy="144016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</p:spPr>
        </p:cxnSp>
        <p:grpSp>
          <p:nvGrpSpPr>
            <p:cNvPr id="11282" name="组合 18"/>
            <p:cNvGrpSpPr/>
            <p:nvPr/>
          </p:nvGrpSpPr>
          <p:grpSpPr>
            <a:xfrm>
              <a:off x="7330370" y="5631631"/>
              <a:ext cx="697373" cy="461665"/>
              <a:chOff x="4932040" y="3573016"/>
              <a:chExt cx="697373" cy="461665"/>
            </a:xfrm>
          </p:grpSpPr>
          <p:sp>
            <p:nvSpPr>
              <p:cNvPr id="11283" name="椭圆 19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284" name="TextBox 20"/>
              <p:cNvSpPr txBox="1"/>
              <p:nvPr/>
            </p:nvSpPr>
            <p:spPr>
              <a:xfrm>
                <a:off x="5076056" y="3573016"/>
                <a:ext cx="553357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solidFill>
                      <a:srgbClr val="FF0000"/>
                    </a:solidFill>
                    <a:latin typeface="Times New Roman" panose="02020603050405020304" pitchFamily="2" charset="0"/>
                    <a:ea typeface="宋体" panose="02010600030101010101" pitchFamily="2" charset="-122"/>
                  </a:rPr>
                  <a:t>B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Times New Roman" panose="02020603050405020304" pitchFamily="2" charset="0"/>
                    <a:ea typeface="宋体" panose="02010600030101010101" pitchFamily="2" charset="-122"/>
                  </a:rPr>
                  <a:t> ′</a:t>
                </a:r>
                <a:endParaRPr lang="zh-CN" altLang="en-US" sz="2400" b="1" dirty="0">
                  <a:solidFill>
                    <a:srgbClr val="FF0000"/>
                  </a:solidFill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cxnSp>
          <p:nvCxnSpPr>
            <p:cNvPr id="11285" name="直接连接符 21"/>
            <p:cNvCxnSpPr>
              <a:stCxn id="11275" idx="4"/>
            </p:cNvCxnSpPr>
            <p:nvPr/>
          </p:nvCxnSpPr>
          <p:spPr>
            <a:xfrm>
              <a:off x="5796339" y="4509409"/>
              <a:ext cx="1562497" cy="1416242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</p:spPr>
        </p:cxnSp>
        <p:grpSp>
          <p:nvGrpSpPr>
            <p:cNvPr id="11286" name="组合 22"/>
            <p:cNvGrpSpPr/>
            <p:nvPr/>
          </p:nvGrpSpPr>
          <p:grpSpPr>
            <a:xfrm>
              <a:off x="5689341" y="4178108"/>
              <a:ext cx="530160" cy="457253"/>
              <a:chOff x="4932040" y="3573016"/>
              <a:chExt cx="530160" cy="457253"/>
            </a:xfrm>
          </p:grpSpPr>
          <p:sp>
            <p:nvSpPr>
              <p:cNvPr id="11287" name="椭圆 23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288" name="TextBox 24"/>
              <p:cNvSpPr txBox="1"/>
              <p:nvPr/>
            </p:nvSpPr>
            <p:spPr>
              <a:xfrm>
                <a:off x="5076056" y="3573016"/>
                <a:ext cx="386144" cy="4572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solidFill>
                      <a:srgbClr val="FF0000"/>
                    </a:solidFill>
                    <a:latin typeface="Times New Roman" panose="02020603050405020304" pitchFamily="2" charset="0"/>
                    <a:ea typeface="宋体" panose="02010600030101010101" pitchFamily="2" charset="-122"/>
                  </a:rPr>
                  <a:t>C</a:t>
                </a:r>
                <a:endParaRPr lang="zh-CN" altLang="en-US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</p:grpSp>
      <p:cxnSp>
        <p:nvCxnSpPr>
          <p:cNvPr id="11289" name="直接连接符 27"/>
          <p:cNvCxnSpPr>
            <a:stCxn id="11275" idx="4"/>
          </p:cNvCxnSpPr>
          <p:nvPr/>
        </p:nvCxnSpPr>
        <p:spPr>
          <a:xfrm flipV="1">
            <a:off x="5954713" y="2847975"/>
            <a:ext cx="1541462" cy="143827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2" name="组合 12"/>
          <p:cNvGrpSpPr/>
          <p:nvPr/>
        </p:nvGrpSpPr>
        <p:grpSpPr>
          <a:xfrm>
            <a:off x="4859338" y="4251325"/>
            <a:ext cx="569912" cy="619125"/>
            <a:chOff x="4644008" y="3789040"/>
            <a:chExt cx="570990" cy="619044"/>
          </a:xfrm>
        </p:grpSpPr>
        <p:sp>
          <p:nvSpPr>
            <p:cNvPr id="30" name="椭圆 29"/>
            <p:cNvSpPr/>
            <p:nvPr/>
          </p:nvSpPr>
          <p:spPr bwMode="auto">
            <a:xfrm>
              <a:off x="4931889" y="3789040"/>
              <a:ext cx="144736" cy="144444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644008" y="3946182"/>
              <a:ext cx="570990" cy="46190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400" b="1" i="1" kern="1200" cap="none" spc="0" normalizeH="0" baseline="0" noProof="0" dirty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2" charset="0"/>
                  <a:ea typeface="宋体" panose="02010600030101010101" pitchFamily="2" charset="-122"/>
                  <a:cs typeface="Times New Roman" panose="02020603050405020304" pitchFamily="2" charset="0"/>
                </a:rPr>
                <a:t>C</a:t>
              </a:r>
              <a:r>
                <a:rPr kumimoji="0" lang="en-US" altLang="zh-CN" sz="2400" b="1" kern="1200" cap="none" spc="0" normalizeH="0" baseline="0" noProof="0" dirty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2" charset="0"/>
                  <a:ea typeface="宋体" panose="02010600030101010101" pitchFamily="2" charset="-122"/>
                  <a:cs typeface="Times New Roman" panose="02020603050405020304" pitchFamily="2" charset="0"/>
                </a:rPr>
                <a:t> ′</a:t>
              </a:r>
              <a:endParaRPr kumimoji="0" lang="zh-CN" altLang="en-US" sz="2400" b="1" kern="1200" cap="none" spc="0" normalizeH="0" baseline="0" noProof="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Times New Roman" panose="02020603050405020304" pitchFamily="2" charset="0"/>
              </a:endParaRPr>
            </a:p>
          </p:txBody>
        </p:sp>
      </p:grpSp>
      <p:cxnSp>
        <p:nvCxnSpPr>
          <p:cNvPr id="33" name="直接连接符 32"/>
          <p:cNvCxnSpPr>
            <a:stCxn id="11275" idx="4"/>
          </p:cNvCxnSpPr>
          <p:nvPr/>
        </p:nvCxnSpPr>
        <p:spPr bwMode="auto">
          <a:xfrm>
            <a:off x="5091113" y="3581400"/>
            <a:ext cx="128588" cy="7127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75000"/>
              </a:schemeClr>
            </a:solidFill>
            <a:prstDash val="sysDash"/>
            <a:round/>
            <a:headEnd type="none" w="med" len="med"/>
            <a:tailEnd type="none" w="med" len="med"/>
          </a:ln>
        </p:spPr>
      </p:cxnSp>
      <p:cxnSp>
        <p:nvCxnSpPr>
          <p:cNvPr id="37" name="直接连接符 36"/>
          <p:cNvCxnSpPr>
            <a:stCxn id="11275" idx="4"/>
          </p:cNvCxnSpPr>
          <p:nvPr/>
        </p:nvCxnSpPr>
        <p:spPr bwMode="auto">
          <a:xfrm flipV="1">
            <a:off x="5194300" y="2725738"/>
            <a:ext cx="2400300" cy="157003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75000"/>
              </a:schemeClr>
            </a:solidFill>
            <a:prstDash val="sysDash"/>
            <a:round/>
            <a:headEnd type="none" w="med" len="med"/>
            <a:tailEnd type="none" w="med" len="med"/>
          </a:ln>
        </p:spPr>
      </p:cxnSp>
      <p:cxnSp>
        <p:nvCxnSpPr>
          <p:cNvPr id="39" name="直接连接符 38"/>
          <p:cNvCxnSpPr>
            <a:stCxn id="11275" idx="4"/>
          </p:cNvCxnSpPr>
          <p:nvPr/>
        </p:nvCxnSpPr>
        <p:spPr bwMode="auto">
          <a:xfrm>
            <a:off x="5233988" y="4332288"/>
            <a:ext cx="2274888" cy="1474788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6">
                <a:lumMod val="75000"/>
              </a:schemeClr>
            </a:solidFill>
            <a:prstDash val="sysDash"/>
            <a:round/>
            <a:headEnd type="none" w="med" len="med"/>
            <a:tailEnd type="none" w="med" len="med"/>
          </a:ln>
        </p:spPr>
      </p:cxnSp>
      <p:cxnSp>
        <p:nvCxnSpPr>
          <p:cNvPr id="11296" name="直接连接符 21"/>
          <p:cNvCxnSpPr>
            <a:stCxn id="11275" idx="4"/>
          </p:cNvCxnSpPr>
          <p:nvPr/>
        </p:nvCxnSpPr>
        <p:spPr>
          <a:xfrm>
            <a:off x="5083175" y="3587750"/>
            <a:ext cx="847725" cy="785813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1297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1298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99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8" name="TextBox 37"/>
          <p:cNvSpPr txBox="1"/>
          <p:nvPr/>
        </p:nvSpPr>
        <p:spPr>
          <a:xfrm>
            <a:off x="4067944" y="5929330"/>
            <a:ext cx="4888731" cy="707886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</a:rPr>
              <a:t>  数学方法</a:t>
            </a:r>
            <a:r>
              <a:rPr lang="en-US" altLang="zh-CN" sz="4000" b="1" dirty="0" smtClean="0">
                <a:solidFill>
                  <a:schemeClr val="bg1"/>
                </a:solidFill>
              </a:rPr>
              <a:t>---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轴对称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75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charRg st="75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charRg st="104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23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charRg st="23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charRg st="45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38" grpId="1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9" name="组合 6147"/>
          <p:cNvGrpSpPr/>
          <p:nvPr/>
        </p:nvGrpSpPr>
        <p:grpSpPr>
          <a:xfrm>
            <a:off x="-4762" y="373063"/>
            <a:ext cx="5384089" cy="858862"/>
            <a:chOff x="0" y="0"/>
            <a:chExt cx="8477" cy="1351"/>
          </a:xfrm>
        </p:grpSpPr>
        <p:sp>
          <p:nvSpPr>
            <p:cNvPr id="7170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rect l="0" t="0" r="0" b="0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1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rect l="0" t="0" r="0" b="0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2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  <p:sp>
          <p:nvSpPr>
            <p:cNvPr id="7173" name="文本框 6151"/>
            <p:cNvSpPr txBox="1"/>
            <p:nvPr/>
          </p:nvSpPr>
          <p:spPr>
            <a:xfrm>
              <a:off x="877" y="431"/>
              <a:ext cx="7600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006666"/>
                  </a:solidFill>
                  <a:latin typeface="微软雅黑" panose="020B0503020204020204" pitchFamily="2" charset="-122"/>
                  <a:ea typeface="微软雅黑" panose="020B0503020204020204" pitchFamily="2" charset="-122"/>
                  <a:sym typeface="宋体" panose="02010600030101010101" pitchFamily="2" charset="-122"/>
                </a:rPr>
                <a:t>最短路径问题</a:t>
              </a:r>
              <a:r>
                <a:rPr lang="en-US" altLang="zh-CN" sz="3200" b="1" dirty="0" smtClean="0">
                  <a:solidFill>
                    <a:srgbClr val="006666"/>
                  </a:solidFill>
                  <a:latin typeface="微软雅黑" panose="020B0503020204020204" pitchFamily="2" charset="-122"/>
                  <a:ea typeface="微软雅黑" panose="020B0503020204020204" pitchFamily="2" charset="-122"/>
                  <a:sym typeface="宋体" panose="02010600030101010101" pitchFamily="2" charset="-122"/>
                </a:rPr>
                <a:t>---</a:t>
              </a:r>
              <a:r>
                <a:rPr lang="zh-CN" altLang="en-US" sz="3200" b="1" dirty="0" smtClean="0">
                  <a:solidFill>
                    <a:srgbClr val="006666"/>
                  </a:solidFill>
                  <a:latin typeface="微软雅黑" panose="020B0503020204020204" pitchFamily="2" charset="-122"/>
                  <a:ea typeface="微软雅黑" panose="020B0503020204020204" pitchFamily="2" charset="-122"/>
                  <a:sym typeface="宋体" panose="02010600030101010101" pitchFamily="2" charset="-122"/>
                </a:rPr>
                <a:t>将军饮马</a:t>
              </a:r>
              <a:endParaRPr lang="zh-CN" altLang="en-US" sz="3200" b="1" dirty="0">
                <a:solidFill>
                  <a:srgbClr val="006666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4" name="文本框 6152"/>
            <p:cNvSpPr txBox="1"/>
            <p:nvPr/>
          </p:nvSpPr>
          <p:spPr>
            <a:xfrm>
              <a:off x="0" y="453"/>
              <a:ext cx="87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2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grpSp>
        <p:nvGrpSpPr>
          <p:cNvPr id="7213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7214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215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90" y="2564904"/>
            <a:ext cx="3749230" cy="3072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115616" y="5099857"/>
            <a:ext cx="1440160" cy="412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38"/>
          <p:cNvGrpSpPr/>
          <p:nvPr/>
        </p:nvGrpSpPr>
        <p:grpSpPr>
          <a:xfrm>
            <a:off x="4572000" y="2636838"/>
            <a:ext cx="3887788" cy="2292350"/>
            <a:chOff x="5076056" y="2535287"/>
            <a:chExt cx="3888432" cy="2291482"/>
          </a:xfrm>
        </p:grpSpPr>
        <p:cxnSp>
          <p:nvCxnSpPr>
            <p:cNvPr id="24" name="直接连接符 6"/>
            <p:cNvCxnSpPr/>
            <p:nvPr/>
          </p:nvCxnSpPr>
          <p:spPr>
            <a:xfrm>
              <a:off x="5076056" y="4365104"/>
              <a:ext cx="3888432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5" name="组合 9"/>
            <p:cNvGrpSpPr/>
            <p:nvPr/>
          </p:nvGrpSpPr>
          <p:grpSpPr>
            <a:xfrm>
              <a:off x="5388652" y="3356992"/>
              <a:ext cx="551500" cy="461665"/>
              <a:chOff x="4932040" y="3573016"/>
              <a:chExt cx="551500" cy="461665"/>
            </a:xfrm>
          </p:grpSpPr>
          <p:sp>
            <p:nvSpPr>
              <p:cNvPr id="30" name="椭圆 12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" name="TextBox 13"/>
              <p:cNvSpPr txBox="1"/>
              <p:nvPr/>
            </p:nvSpPr>
            <p:spPr>
              <a:xfrm>
                <a:off x="5076056" y="3573016"/>
                <a:ext cx="407484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A</a:t>
                </a:r>
                <a:endParaRPr lang="en-US" altLang="zh-CN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grpSp>
          <p:nvGrpSpPr>
            <p:cNvPr id="26" name="组合 12"/>
            <p:cNvGrpSpPr/>
            <p:nvPr/>
          </p:nvGrpSpPr>
          <p:grpSpPr>
            <a:xfrm>
              <a:off x="7836924" y="2535287"/>
              <a:ext cx="533866" cy="461665"/>
              <a:chOff x="4932040" y="3573016"/>
              <a:chExt cx="533866" cy="461665"/>
            </a:xfrm>
          </p:grpSpPr>
          <p:sp>
            <p:nvSpPr>
              <p:cNvPr id="28" name="椭圆 10"/>
              <p:cNvSpPr/>
              <p:nvPr/>
            </p:nvSpPr>
            <p:spPr>
              <a:xfrm>
                <a:off x="4932040" y="3789040"/>
                <a:ext cx="144016" cy="14401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" name="TextBox 11"/>
              <p:cNvSpPr txBox="1"/>
              <p:nvPr/>
            </p:nvSpPr>
            <p:spPr>
              <a:xfrm>
                <a:off x="5076056" y="3573016"/>
                <a:ext cx="389850" cy="4616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400" b="1" i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B</a:t>
                </a:r>
                <a:endParaRPr lang="zh-CN" altLang="en-US" sz="2400" b="1" i="1" dirty="0">
                  <a:latin typeface="Times New Roman" panose="02020603050405020304" pitchFamily="2" charset="0"/>
                  <a:ea typeface="Times New Roman" panose="02020603050405020304" pitchFamily="2" charset="0"/>
                </a:endParaRPr>
              </a:p>
            </p:txBody>
          </p:sp>
        </p:grpSp>
        <p:sp>
          <p:nvSpPr>
            <p:cNvPr id="27" name="TextBox 9"/>
            <p:cNvSpPr txBox="1"/>
            <p:nvPr/>
          </p:nvSpPr>
          <p:spPr>
            <a:xfrm>
              <a:off x="8532440" y="4365104"/>
              <a:ext cx="21602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l</a:t>
              </a:r>
              <a:endParaRPr lang="zh-CN" altLang="en-US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grpSp>
        <p:nvGrpSpPr>
          <p:cNvPr id="32" name="组合 14"/>
          <p:cNvGrpSpPr/>
          <p:nvPr/>
        </p:nvGrpSpPr>
        <p:grpSpPr>
          <a:xfrm>
            <a:off x="7404100" y="2997200"/>
            <a:ext cx="220663" cy="1454150"/>
            <a:chOff x="4999584" y="3356992"/>
            <a:chExt cx="220488" cy="1454112"/>
          </a:xfrm>
        </p:grpSpPr>
        <p:cxnSp>
          <p:nvCxnSpPr>
            <p:cNvPr id="33" name="直接连接符 15"/>
            <p:cNvCxnSpPr>
              <a:stCxn id="28" idx="4"/>
            </p:cNvCxnSpPr>
            <p:nvPr/>
          </p:nvCxnSpPr>
          <p:spPr>
            <a:xfrm>
              <a:off x="4999584" y="3356992"/>
              <a:ext cx="4464" cy="144016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</p:spPr>
        </p:cxnSp>
        <p:sp>
          <p:nvSpPr>
            <p:cNvPr id="34" name="矩形 16"/>
            <p:cNvSpPr/>
            <p:nvPr/>
          </p:nvSpPr>
          <p:spPr>
            <a:xfrm>
              <a:off x="5004048" y="4595080"/>
              <a:ext cx="216024" cy="21602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35" name="直接连接符 34"/>
          <p:cNvCxnSpPr>
            <a:stCxn id="28" idx="4"/>
          </p:cNvCxnSpPr>
          <p:nvPr/>
        </p:nvCxnSpPr>
        <p:spPr>
          <a:xfrm>
            <a:off x="7408863" y="4465638"/>
            <a:ext cx="4762" cy="14414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grpSp>
        <p:nvGrpSpPr>
          <p:cNvPr id="36" name="组合 19"/>
          <p:cNvGrpSpPr/>
          <p:nvPr/>
        </p:nvGrpSpPr>
        <p:grpSpPr>
          <a:xfrm>
            <a:off x="7331075" y="5630863"/>
            <a:ext cx="696913" cy="461962"/>
            <a:chOff x="4932040" y="3573016"/>
            <a:chExt cx="697373" cy="461665"/>
          </a:xfrm>
        </p:grpSpPr>
        <p:sp>
          <p:nvSpPr>
            <p:cNvPr id="37" name="椭圆 20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8" name="TextBox 21"/>
            <p:cNvSpPr txBox="1"/>
            <p:nvPr/>
          </p:nvSpPr>
          <p:spPr>
            <a:xfrm>
              <a:off x="5076056" y="3573016"/>
              <a:ext cx="55335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B ′</a:t>
              </a:r>
              <a:endPara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cxnSp>
        <p:nvCxnSpPr>
          <p:cNvPr id="39" name="直接连接符 38"/>
          <p:cNvCxnSpPr>
            <a:stCxn id="28" idx="4"/>
          </p:cNvCxnSpPr>
          <p:nvPr/>
        </p:nvCxnSpPr>
        <p:spPr>
          <a:xfrm>
            <a:off x="5002213" y="3783013"/>
            <a:ext cx="746125" cy="6826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40" name="组合 24"/>
          <p:cNvGrpSpPr/>
          <p:nvPr/>
        </p:nvGrpSpPr>
        <p:grpSpPr>
          <a:xfrm>
            <a:off x="5689600" y="4178300"/>
            <a:ext cx="550863" cy="461963"/>
            <a:chOff x="4932040" y="3573016"/>
            <a:chExt cx="551500" cy="461665"/>
          </a:xfrm>
        </p:grpSpPr>
        <p:sp>
          <p:nvSpPr>
            <p:cNvPr id="41" name="椭圆 25"/>
            <p:cNvSpPr/>
            <p:nvPr/>
          </p:nvSpPr>
          <p:spPr>
            <a:xfrm>
              <a:off x="4932040" y="3789040"/>
              <a:ext cx="144016" cy="144016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" name="TextBox 26"/>
            <p:cNvSpPr txBox="1"/>
            <p:nvPr/>
          </p:nvSpPr>
          <p:spPr>
            <a:xfrm>
              <a:off x="5076056" y="3573016"/>
              <a:ext cx="407484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cxnSp>
        <p:nvCxnSpPr>
          <p:cNvPr id="43" name="直接连接符 42"/>
          <p:cNvCxnSpPr>
            <a:stCxn id="30" idx="5"/>
            <a:endCxn id="37" idx="0"/>
          </p:cNvCxnSpPr>
          <p:nvPr/>
        </p:nvCxnSpPr>
        <p:spPr>
          <a:xfrm>
            <a:off x="5007449" y="3797932"/>
            <a:ext cx="2395587" cy="2049094"/>
          </a:xfrm>
          <a:prstGeom prst="line">
            <a:avLst/>
          </a:prstGeom>
          <a:ln w="254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cxnSp>
      <p:cxnSp>
        <p:nvCxnSpPr>
          <p:cNvPr id="44" name="直接连接符 43"/>
          <p:cNvCxnSpPr>
            <a:stCxn id="41" idx="5"/>
            <a:endCxn id="41" idx="1"/>
          </p:cNvCxnSpPr>
          <p:nvPr/>
        </p:nvCxnSpPr>
        <p:spPr>
          <a:xfrm flipV="1">
            <a:off x="5805488" y="2940050"/>
            <a:ext cx="1576387" cy="15049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" name="TextBox 48"/>
          <p:cNvSpPr txBox="1"/>
          <p:nvPr/>
        </p:nvSpPr>
        <p:spPr>
          <a:xfrm>
            <a:off x="214282" y="6000768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dirty="0" smtClean="0"/>
              <a:t>将军饮马问题</a:t>
            </a:r>
            <a:r>
              <a:rPr lang="en-US" altLang="zh-CN" sz="4000" b="1" dirty="0" smtClean="0"/>
              <a:t>----</a:t>
            </a:r>
            <a:r>
              <a:rPr lang="zh-CN" altLang="en-US" sz="4000" b="1" dirty="0" smtClean="0"/>
              <a:t>“一线（同侧）两点”</a:t>
            </a:r>
            <a:endParaRPr lang="zh-CN" altLang="en-US" sz="4000" b="1" dirty="0"/>
          </a:p>
        </p:txBody>
      </p:sp>
      <p:sp>
        <p:nvSpPr>
          <p:cNvPr id="2" name="TextBox 44"/>
          <p:cNvSpPr txBox="1"/>
          <p:nvPr/>
        </p:nvSpPr>
        <p:spPr>
          <a:xfrm>
            <a:off x="214282" y="1357298"/>
            <a:ext cx="4141694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p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数学思想</a:t>
            </a:r>
            <a:r>
              <a:rPr lang="en-US" altLang="zh-CN" sz="4000" b="1" dirty="0" smtClean="0">
                <a:solidFill>
                  <a:schemeClr val="bg1"/>
                </a:solidFill>
                <a:latin typeface="+mn-ea"/>
                <a:ea typeface="+mn-ea"/>
              </a:rPr>
              <a:t>---</a:t>
            </a:r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转化</a:t>
            </a:r>
            <a:endParaRPr lang="zh-CN" altLang="en-US" sz="4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" name="TextBox 45"/>
          <p:cNvSpPr txBox="1"/>
          <p:nvPr/>
        </p:nvSpPr>
        <p:spPr>
          <a:xfrm>
            <a:off x="4854043" y="1357298"/>
            <a:ext cx="4289957" cy="707886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p>
            <a:r>
              <a:rPr lang="zh-CN" altLang="en-US" sz="4000" b="1" dirty="0" smtClean="0">
                <a:solidFill>
                  <a:schemeClr val="bg1"/>
                </a:solidFill>
              </a:rPr>
              <a:t>数学方法</a:t>
            </a:r>
            <a:r>
              <a:rPr lang="en-US" altLang="zh-CN" sz="4000" b="1" dirty="0" smtClean="0">
                <a:solidFill>
                  <a:schemeClr val="bg1"/>
                </a:solidFill>
              </a:rPr>
              <a:t>---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轴对称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9" grpId="0"/>
      <p:bldP spid="2" grpId="0" bldLvl="0" animBg="1"/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Box 7"/>
          <p:cNvSpPr txBox="1"/>
          <p:nvPr/>
        </p:nvSpPr>
        <p:spPr>
          <a:xfrm>
            <a:off x="295275" y="1263015"/>
            <a:ext cx="8545195" cy="3138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1.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如图，在平面直角坐标系中，点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A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(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－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4)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B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(4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2)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，在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x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轴上取一点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P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，使点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P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到点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和点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的距离之和最小，则点</a:t>
            </a:r>
            <a:r>
              <a:rPr lang="en-US" altLang="zh-CN" sz="2200" b="1" i="1" dirty="0">
                <a:solidFill>
                  <a:srgbClr val="000000"/>
                </a:solidFill>
                <a:latin typeface="Times New Roman" panose="02020603050405020304" pitchFamily="2" charset="0"/>
              </a:rPr>
              <a:t>P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的坐标是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(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　　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)</a:t>
            </a:r>
            <a:endParaRPr lang="en-US" altLang="zh-CN" sz="2200" b="1" dirty="0">
              <a:solidFill>
                <a:srgbClr val="0000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．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(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－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2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0)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　　                    </a:t>
            </a:r>
            <a:endParaRPr lang="en-US" altLang="zh-CN" sz="2200" b="1" dirty="0">
              <a:solidFill>
                <a:srgbClr val="0000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．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(4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0)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　　</a:t>
            </a:r>
            <a:endParaRPr lang="en-US" altLang="zh-CN" sz="2200" b="1" dirty="0">
              <a:solidFill>
                <a:srgbClr val="0000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．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(2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0)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　　                        </a:t>
            </a:r>
            <a:endParaRPr lang="en-US" altLang="zh-CN" sz="2200" b="1" dirty="0">
              <a:solidFill>
                <a:srgbClr val="000000"/>
              </a:solidFill>
              <a:latin typeface="Times New Roman" panose="02020603050405020304" pitchFamily="2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D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．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(0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，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2" charset="0"/>
              </a:rPr>
              <a:t>0)</a:t>
            </a:r>
            <a:endParaRPr lang="en-US" altLang="zh-CN" sz="2200" b="1" dirty="0">
              <a:solidFill>
                <a:srgbClr val="000000"/>
              </a:solidFill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pic>
        <p:nvPicPr>
          <p:cNvPr id="24582" name="Picture 2" descr="L3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9465" y="2372360"/>
            <a:ext cx="3263265" cy="350266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346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4347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8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" name="文本框 6"/>
          <p:cNvSpPr txBox="1"/>
          <p:nvPr/>
        </p:nvSpPr>
        <p:spPr>
          <a:xfrm>
            <a:off x="7872413" y="1850073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rPr>
              <a:t>C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503545" y="2861945"/>
            <a:ext cx="2021205" cy="1994535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524750" y="4719320"/>
            <a:ext cx="711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FF0000"/>
                </a:solidFill>
              </a:rPr>
              <a:t>B'</a:t>
            </a:r>
            <a:endParaRPr lang="en-US" altLang="zh-CN" sz="2400" i="1" dirty="0">
              <a:solidFill>
                <a:srgbClr val="FF0000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609465" y="4149080"/>
            <a:ext cx="3058879" cy="0"/>
          </a:xfrm>
          <a:prstGeom prst="line">
            <a:avLst/>
          </a:prstGeom>
          <a:ln w="5715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7380312" y="3429000"/>
            <a:ext cx="181480" cy="194320"/>
          </a:xfrm>
          <a:prstGeom prst="ellipse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98632" y="2708920"/>
            <a:ext cx="181480" cy="194320"/>
          </a:xfrm>
          <a:prstGeom prst="ellipse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434010" y="4764400"/>
            <a:ext cx="181480" cy="194320"/>
          </a:xfrm>
          <a:prstGeom prst="ellipse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6514146" y="4149080"/>
            <a:ext cx="578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</a:rPr>
              <a:t>P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文本框 19"/>
          <p:cNvSpPr/>
          <p:nvPr/>
        </p:nvSpPr>
        <p:spPr>
          <a:xfrm>
            <a:off x="214282" y="714356"/>
            <a:ext cx="5802844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微软雅黑" panose="020B0503020204020204" pitchFamily="2" charset="-122"/>
              </a:rPr>
              <a:t>应用探究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微软雅黑" panose="020B0503020204020204" pitchFamily="2" charset="-122"/>
              </a:rPr>
              <a:t>---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微软雅黑" panose="020B0503020204020204" pitchFamily="2" charset="-122"/>
              </a:rPr>
              <a:t>会用了才是真懂了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2" charset="-122"/>
              <a:ea typeface="微软雅黑" panose="020B0503020204020204" pitchFamily="2" charset="-122"/>
              <a:sym typeface="微软雅黑" panose="020B0503020204020204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9" grpId="0" animBg="1"/>
      <p:bldP spid="17" grpId="0" animBg="1"/>
      <p:bldP spid="18" grpId="0" animBg="1"/>
      <p:bldP spid="10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"/>
          <p:cNvSpPr txBox="1"/>
          <p:nvPr/>
        </p:nvSpPr>
        <p:spPr>
          <a:xfrm>
            <a:off x="383232" y="1102360"/>
            <a:ext cx="8077200" cy="3321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2. 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如图，已知点D、点E分别是等边三角形ABC中BC、AB边的中点，AD=5，点F是AD边上的动点，则BF+EF的最小值为（　　）</a:t>
            </a:r>
            <a:endParaRPr lang="zh-CN" altLang="en-US" sz="28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A．7.5           B．5    </a:t>
            </a:r>
            <a:endParaRPr lang="zh-CN" altLang="en-US" sz="28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C．4              D．不能确定 </a:t>
            </a:r>
            <a:endParaRPr lang="zh-CN" altLang="en-US" sz="28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endParaRPr lang="zh-CN" altLang="en-US" sz="2800" dirty="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pic>
        <p:nvPicPr>
          <p:cNvPr id="14341" name="图片 2" descr="[0{{BIWR@R4Z8L$FERG}1O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27738" y="2503488"/>
            <a:ext cx="2295525" cy="22764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346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4347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8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文本框 19"/>
          <p:cNvSpPr/>
          <p:nvPr/>
        </p:nvSpPr>
        <p:spPr>
          <a:xfrm>
            <a:off x="214282" y="714356"/>
            <a:ext cx="5802844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微软雅黑" panose="020B0503020204020204" pitchFamily="2" charset="-122"/>
              </a:rPr>
              <a:t>应用探究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微软雅黑" panose="020B0503020204020204" pitchFamily="2" charset="-122"/>
              </a:rPr>
              <a:t>---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微软雅黑" panose="020B0503020204020204" pitchFamily="2" charset="-122"/>
              </a:rPr>
              <a:t>会用了才是真懂了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2" charset="-122"/>
              <a:ea typeface="微软雅黑" panose="020B0503020204020204" pitchFamily="2" charset="-122"/>
              <a:sym typeface="微软雅黑" panose="020B0503020204020204" pitchFamily="2" charset="-122"/>
            </a:endParaRPr>
          </a:p>
        </p:txBody>
      </p:sp>
      <p:cxnSp>
        <p:nvCxnSpPr>
          <p:cNvPr id="8" name="直接连接符 7"/>
          <p:cNvCxnSpPr>
            <a:endCxn id="3" idx="3"/>
          </p:cNvCxnSpPr>
          <p:nvPr/>
        </p:nvCxnSpPr>
        <p:spPr>
          <a:xfrm>
            <a:off x="2074728" y="4149080"/>
            <a:ext cx="0" cy="2200867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3555159" y="3789040"/>
            <a:ext cx="3519858" cy="2971492"/>
            <a:chOff x="3563888" y="3789040"/>
            <a:chExt cx="3519858" cy="2971492"/>
          </a:xfrm>
        </p:grpSpPr>
        <p:sp>
          <p:nvSpPr>
            <p:cNvPr id="12" name="等腰三角形 11"/>
            <p:cNvSpPr/>
            <p:nvPr/>
          </p:nvSpPr>
          <p:spPr>
            <a:xfrm>
              <a:off x="3969944" y="4149080"/>
              <a:ext cx="2690288" cy="2200867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6"/>
            <p:cNvSpPr txBox="1"/>
            <p:nvPr/>
          </p:nvSpPr>
          <p:spPr>
            <a:xfrm>
              <a:off x="4932040" y="3789040"/>
              <a:ext cx="444352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A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" name="文本框 6"/>
            <p:cNvSpPr txBox="1"/>
            <p:nvPr/>
          </p:nvSpPr>
          <p:spPr>
            <a:xfrm>
              <a:off x="3563888" y="6072889"/>
              <a:ext cx="423514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B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" name="文本框 6"/>
            <p:cNvSpPr txBox="1"/>
            <p:nvPr/>
          </p:nvSpPr>
          <p:spPr>
            <a:xfrm>
              <a:off x="6660232" y="6074132"/>
              <a:ext cx="423514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C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5315088" y="4133632"/>
              <a:ext cx="0" cy="2200867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6"/>
            <p:cNvSpPr txBox="1"/>
            <p:nvPr/>
          </p:nvSpPr>
          <p:spPr>
            <a:xfrm>
              <a:off x="5148064" y="6237312"/>
              <a:ext cx="444352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D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572000" y="5211807"/>
              <a:ext cx="181480" cy="194320"/>
            </a:xfrm>
            <a:prstGeom prst="ellipse">
              <a:avLst/>
            </a:prstGeom>
            <a:solidFill>
              <a:srgbClr val="0033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6"/>
            <p:cNvSpPr txBox="1"/>
            <p:nvPr/>
          </p:nvSpPr>
          <p:spPr>
            <a:xfrm>
              <a:off x="4240395" y="4950197"/>
              <a:ext cx="404278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E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566836" y="6252787"/>
            <a:ext cx="181480" cy="194320"/>
          </a:xfrm>
          <a:prstGeom prst="ellipse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3888564" y="6225278"/>
            <a:ext cx="181480" cy="194320"/>
          </a:xfrm>
          <a:prstGeom prst="ellipse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2" name="直接连接符 31"/>
          <p:cNvCxnSpPr/>
          <p:nvPr/>
        </p:nvCxnSpPr>
        <p:spPr>
          <a:xfrm>
            <a:off x="2074728" y="4149813"/>
            <a:ext cx="0" cy="2200867"/>
          </a:xfrm>
          <a:prstGeom prst="line">
            <a:avLst/>
          </a:prstGeom>
          <a:ln w="3810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323528" y="3803651"/>
            <a:ext cx="3456384" cy="3054068"/>
            <a:chOff x="251520" y="3803651"/>
            <a:chExt cx="3456384" cy="3054068"/>
          </a:xfrm>
        </p:grpSpPr>
        <p:sp>
          <p:nvSpPr>
            <p:cNvPr id="3" name="等腰三角形 2"/>
            <p:cNvSpPr/>
            <p:nvPr/>
          </p:nvSpPr>
          <p:spPr>
            <a:xfrm>
              <a:off x="657576" y="4149080"/>
              <a:ext cx="2690288" cy="2200867"/>
            </a:xfrm>
            <a:prstGeom prst="triangle">
              <a:avLst/>
            </a:prstGeom>
            <a:noFill/>
            <a:ln w="285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6"/>
            <p:cNvSpPr txBox="1"/>
            <p:nvPr/>
          </p:nvSpPr>
          <p:spPr>
            <a:xfrm>
              <a:off x="1582033" y="3803651"/>
              <a:ext cx="444352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A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文本框 6"/>
            <p:cNvSpPr txBox="1"/>
            <p:nvPr/>
          </p:nvSpPr>
          <p:spPr>
            <a:xfrm>
              <a:off x="3284390" y="6088337"/>
              <a:ext cx="423514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C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文本框 6"/>
            <p:cNvSpPr txBox="1"/>
            <p:nvPr/>
          </p:nvSpPr>
          <p:spPr>
            <a:xfrm>
              <a:off x="251520" y="6088337"/>
              <a:ext cx="423514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B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" name="文本框 6"/>
            <p:cNvSpPr txBox="1"/>
            <p:nvPr/>
          </p:nvSpPr>
          <p:spPr>
            <a:xfrm>
              <a:off x="1804209" y="6334499"/>
              <a:ext cx="444352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D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268748" y="5152353"/>
              <a:ext cx="181480" cy="194320"/>
            </a:xfrm>
            <a:prstGeom prst="ellipse">
              <a:avLst/>
            </a:prstGeom>
            <a:solidFill>
              <a:srgbClr val="0033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6"/>
            <p:cNvSpPr txBox="1"/>
            <p:nvPr/>
          </p:nvSpPr>
          <p:spPr>
            <a:xfrm>
              <a:off x="915136" y="4826013"/>
              <a:ext cx="404278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2" charset="0"/>
                  <a:ea typeface="黑体" panose="02010609060101010101" pitchFamily="2" charset="-122"/>
                  <a:sym typeface="宋体" panose="02010600030101010101" pitchFamily="2" charset="-122"/>
                </a:rPr>
                <a:t>E</a:t>
              </a:r>
              <a:endPara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7" name="直接连接符 36"/>
          <p:cNvCxnSpPr>
            <a:stCxn id="25" idx="5"/>
            <a:endCxn id="3" idx="4"/>
          </p:cNvCxnSpPr>
          <p:nvPr/>
        </p:nvCxnSpPr>
        <p:spPr>
          <a:xfrm>
            <a:off x="1495659" y="5318215"/>
            <a:ext cx="1924213" cy="103173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TextBox 14341"/>
          <p:cNvSpPr txBox="1"/>
          <p:nvPr/>
        </p:nvSpPr>
        <p:spPr>
          <a:xfrm>
            <a:off x="2032537" y="530120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33CC"/>
                </a:solidFill>
              </a:rPr>
              <a:t>F</a:t>
            </a:r>
            <a:endParaRPr lang="zh-CN" altLang="en-US" sz="2400" b="1" dirty="0">
              <a:solidFill>
                <a:srgbClr val="0033CC"/>
              </a:solidFill>
            </a:endParaRPr>
          </a:p>
        </p:txBody>
      </p:sp>
      <p:cxnSp>
        <p:nvCxnSpPr>
          <p:cNvPr id="45" name="直接连接符 44"/>
          <p:cNvCxnSpPr>
            <a:stCxn id="15" idx="3"/>
          </p:cNvCxnSpPr>
          <p:nvPr/>
        </p:nvCxnSpPr>
        <p:spPr>
          <a:xfrm flipV="1">
            <a:off x="747042" y="5661248"/>
            <a:ext cx="1327686" cy="688699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1374124" y="5221526"/>
            <a:ext cx="724269" cy="439722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椭圆 50"/>
          <p:cNvSpPr/>
          <p:nvPr/>
        </p:nvSpPr>
        <p:spPr>
          <a:xfrm>
            <a:off x="5891033" y="5223615"/>
            <a:ext cx="181480" cy="194320"/>
          </a:xfrm>
          <a:prstGeom prst="ellipse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2" name="直接连接符 51"/>
          <p:cNvCxnSpPr/>
          <p:nvPr/>
        </p:nvCxnSpPr>
        <p:spPr>
          <a:xfrm>
            <a:off x="5315088" y="4123181"/>
            <a:ext cx="0" cy="2200867"/>
          </a:xfrm>
          <a:prstGeom prst="line">
            <a:avLst/>
          </a:prstGeom>
          <a:ln w="38100">
            <a:solidFill>
              <a:srgbClr val="00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>
            <a:endCxn id="51" idx="6"/>
          </p:cNvCxnSpPr>
          <p:nvPr/>
        </p:nvCxnSpPr>
        <p:spPr>
          <a:xfrm>
            <a:off x="4598343" y="5308967"/>
            <a:ext cx="1474170" cy="11808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1" name="TextBox 14350"/>
          <p:cNvSpPr txBox="1"/>
          <p:nvPr/>
        </p:nvSpPr>
        <p:spPr>
          <a:xfrm>
            <a:off x="6017126" y="5115840"/>
            <a:ext cx="94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33CC"/>
                </a:solidFill>
              </a:rPr>
              <a:t>E’</a:t>
            </a:r>
            <a:endParaRPr lang="zh-CN" altLang="en-US" sz="2400" b="1" dirty="0">
              <a:solidFill>
                <a:srgbClr val="0033CC"/>
              </a:solidFill>
            </a:endParaRPr>
          </a:p>
        </p:txBody>
      </p:sp>
      <p:cxnSp>
        <p:nvCxnSpPr>
          <p:cNvPr id="56" name="直接连接符 55"/>
          <p:cNvCxnSpPr>
            <a:endCxn id="51" idx="3"/>
          </p:cNvCxnSpPr>
          <p:nvPr/>
        </p:nvCxnSpPr>
        <p:spPr>
          <a:xfrm flipV="1">
            <a:off x="3990168" y="5389477"/>
            <a:ext cx="1927442" cy="93296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5295655" y="565717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33CC"/>
                </a:solidFill>
              </a:rPr>
              <a:t>F</a:t>
            </a:r>
            <a:endParaRPr lang="zh-CN" altLang="en-US" sz="2400" b="1" dirty="0">
              <a:solidFill>
                <a:srgbClr val="0033CC"/>
              </a:solidFill>
            </a:endParaRPr>
          </a:p>
        </p:txBody>
      </p:sp>
      <p:cxnSp>
        <p:nvCxnSpPr>
          <p:cNvPr id="59" name="直接连接符 58"/>
          <p:cNvCxnSpPr/>
          <p:nvPr/>
        </p:nvCxnSpPr>
        <p:spPr>
          <a:xfrm flipV="1">
            <a:off x="3987402" y="5663417"/>
            <a:ext cx="1327686" cy="688699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>
            <a:endCxn id="26" idx="5"/>
          </p:cNvCxnSpPr>
          <p:nvPr/>
        </p:nvCxnSpPr>
        <p:spPr>
          <a:xfrm flipH="1" flipV="1">
            <a:off x="4718174" y="5377669"/>
            <a:ext cx="577482" cy="285748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4342" grpId="0"/>
      <p:bldP spid="51" grpId="0" animBg="1"/>
      <p:bldP spid="14351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3"/>
          <p:cNvSpPr txBox="1"/>
          <p:nvPr/>
        </p:nvSpPr>
        <p:spPr>
          <a:xfrm>
            <a:off x="258763" y="1190625"/>
            <a:ext cx="8729662" cy="17716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如图，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两地在一条河的两岸，现要在河上造一座桥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桥造在何处可使从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的路径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AMNB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最短（</a:t>
            </a:r>
            <a:r>
              <a:rPr lang="zh-CN" altLang="en-US" sz="28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假定河的两岸是平行的直线，桥要与河垂直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4356100" y="3132138"/>
            <a:ext cx="3311525" cy="2478087"/>
            <a:chOff x="0" y="0"/>
            <a:chExt cx="2086" cy="1561"/>
          </a:xfrm>
        </p:grpSpPr>
        <p:sp>
          <p:nvSpPr>
            <p:cNvPr id="18435" name="Line 5"/>
            <p:cNvSpPr/>
            <p:nvPr/>
          </p:nvSpPr>
          <p:spPr>
            <a:xfrm>
              <a:off x="226" y="635"/>
              <a:ext cx="1815" cy="0"/>
            </a:xfrm>
            <a:prstGeom prst="line">
              <a:avLst/>
            </a:prstGeom>
            <a:ln w="28575" cap="flat" cmpd="sng">
              <a:solidFill>
                <a:srgbClr val="99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36" name="Line 6"/>
            <p:cNvSpPr/>
            <p:nvPr/>
          </p:nvSpPr>
          <p:spPr>
            <a:xfrm>
              <a:off x="226" y="953"/>
              <a:ext cx="1860" cy="0"/>
            </a:xfrm>
            <a:prstGeom prst="line">
              <a:avLst/>
            </a:prstGeom>
            <a:ln w="28575" cap="flat" cmpd="sng">
              <a:solidFill>
                <a:srgbClr val="99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37" name="Oval 7"/>
            <p:cNvSpPr/>
            <p:nvPr/>
          </p:nvSpPr>
          <p:spPr>
            <a:xfrm>
              <a:off x="227" y="136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38" name="Oval 8"/>
            <p:cNvSpPr/>
            <p:nvPr/>
          </p:nvSpPr>
          <p:spPr>
            <a:xfrm>
              <a:off x="1361" y="1270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39" name="Text Box 9"/>
            <p:cNvSpPr txBox="1"/>
            <p:nvPr/>
          </p:nvSpPr>
          <p:spPr>
            <a:xfrm>
              <a:off x="1452" y="1270"/>
              <a:ext cx="22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18440" name="Text Box 10"/>
            <p:cNvSpPr txBox="1"/>
            <p:nvPr/>
          </p:nvSpPr>
          <p:spPr>
            <a:xfrm>
              <a:off x="0" y="0"/>
              <a:ext cx="22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grpSp>
        <p:nvGrpSpPr>
          <p:cNvPr id="18441" name="组合 9"/>
          <p:cNvGrpSpPr/>
          <p:nvPr/>
        </p:nvGrpSpPr>
        <p:grpSpPr>
          <a:xfrm>
            <a:off x="620713" y="2962275"/>
            <a:ext cx="3538537" cy="3178175"/>
            <a:chOff x="963" y="4720"/>
            <a:chExt cx="5572" cy="5006"/>
          </a:xfrm>
        </p:grpSpPr>
        <p:pic>
          <p:nvPicPr>
            <p:cNvPr id="18442" name="Picture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63" y="4720"/>
              <a:ext cx="5572" cy="50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43" name="Text Box 10"/>
            <p:cNvSpPr txBox="1"/>
            <p:nvPr/>
          </p:nvSpPr>
          <p:spPr>
            <a:xfrm>
              <a:off x="1984" y="4947"/>
              <a:ext cx="567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18444" name="Text Box 9"/>
            <p:cNvSpPr txBox="1"/>
            <p:nvPr/>
          </p:nvSpPr>
          <p:spPr>
            <a:xfrm>
              <a:off x="4365" y="8801"/>
              <a:ext cx="567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18445" name="Text Box 9"/>
            <p:cNvSpPr txBox="1"/>
            <p:nvPr/>
          </p:nvSpPr>
          <p:spPr>
            <a:xfrm>
              <a:off x="3345" y="8121"/>
              <a:ext cx="567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N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18446" name="Text Box 9"/>
            <p:cNvSpPr txBox="1"/>
            <p:nvPr/>
          </p:nvSpPr>
          <p:spPr>
            <a:xfrm>
              <a:off x="3232" y="6193"/>
              <a:ext cx="567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M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cxnSp>
          <p:nvCxnSpPr>
            <p:cNvPr id="18447" name="直接连接符 6"/>
            <p:cNvCxnSpPr/>
            <p:nvPr/>
          </p:nvCxnSpPr>
          <p:spPr>
            <a:xfrm>
              <a:off x="2402" y="5426"/>
              <a:ext cx="1056" cy="1222"/>
            </a:xfrm>
            <a:prstGeom prst="line">
              <a:avLst/>
            </a:prstGeom>
            <a:ln w="31750" cap="flat" cmpd="sng">
              <a:solidFill>
                <a:srgbClr val="CC006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448" name="直接连接符 7"/>
            <p:cNvCxnSpPr/>
            <p:nvPr/>
          </p:nvCxnSpPr>
          <p:spPr>
            <a:xfrm>
              <a:off x="3571" y="6761"/>
              <a:ext cx="341" cy="1588"/>
            </a:xfrm>
            <a:prstGeom prst="line">
              <a:avLst/>
            </a:prstGeom>
            <a:ln w="31750" cap="flat" cmpd="sng">
              <a:solidFill>
                <a:srgbClr val="CC006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449" name="直接连接符 8"/>
            <p:cNvCxnSpPr/>
            <p:nvPr/>
          </p:nvCxnSpPr>
          <p:spPr>
            <a:xfrm>
              <a:off x="3798" y="8235"/>
              <a:ext cx="794" cy="908"/>
            </a:xfrm>
            <a:prstGeom prst="line">
              <a:avLst/>
            </a:prstGeom>
            <a:ln w="31750" cap="flat" cmpd="sng">
              <a:solidFill>
                <a:srgbClr val="CC00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8450" name="组合 6147"/>
          <p:cNvGrpSpPr/>
          <p:nvPr/>
        </p:nvGrpSpPr>
        <p:grpSpPr>
          <a:xfrm>
            <a:off x="258763" y="354013"/>
            <a:ext cx="2873375" cy="836612"/>
            <a:chOff x="0" y="0"/>
            <a:chExt cx="4524" cy="1316"/>
          </a:xfrm>
        </p:grpSpPr>
        <p:sp>
          <p:nvSpPr>
            <p:cNvPr id="18451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rect l="0" t="0" r="0" b="0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2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rect l="0" t="0" r="0" b="0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  <p:sp>
          <p:nvSpPr>
            <p:cNvPr id="18454" name="文本框 6151"/>
            <p:cNvSpPr txBox="1"/>
            <p:nvPr/>
          </p:nvSpPr>
          <p:spPr>
            <a:xfrm>
              <a:off x="877" y="431"/>
              <a:ext cx="3647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2" charset="-122"/>
                  <a:ea typeface="微软雅黑" panose="020B0503020204020204" pitchFamily="2" charset="-122"/>
                  <a:sym typeface="宋体" panose="02010600030101010101" pitchFamily="2" charset="-122"/>
                </a:rPr>
                <a:t>造桥选址问题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5" name="文本框 6152"/>
            <p:cNvSpPr txBox="1"/>
            <p:nvPr/>
          </p:nvSpPr>
          <p:spPr>
            <a:xfrm>
              <a:off x="0" y="453"/>
              <a:ext cx="87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2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grpSp>
        <p:nvGrpSpPr>
          <p:cNvPr id="18456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8457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8458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8" name="Line 26"/>
          <p:cNvSpPr/>
          <p:nvPr/>
        </p:nvSpPr>
        <p:spPr>
          <a:xfrm>
            <a:off x="4752182" y="3419475"/>
            <a:ext cx="1835944" cy="176450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" name="TextBox 28"/>
          <p:cNvSpPr txBox="1"/>
          <p:nvPr/>
        </p:nvSpPr>
        <p:spPr>
          <a:xfrm>
            <a:off x="1269059" y="6140147"/>
            <a:ext cx="250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实际问题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8"/>
          <p:cNvSpPr txBox="1"/>
          <p:nvPr/>
        </p:nvSpPr>
        <p:spPr>
          <a:xfrm>
            <a:off x="4932040" y="6178629"/>
            <a:ext cx="250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数学问题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46" name="右箭头 45"/>
          <p:cNvSpPr/>
          <p:nvPr/>
        </p:nvSpPr>
        <p:spPr>
          <a:xfrm>
            <a:off x="3769995" y="6338570"/>
            <a:ext cx="946785" cy="38227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" grpId="0"/>
      <p:bldP spid="4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7"/>
          <p:cNvSpPr txBox="1"/>
          <p:nvPr/>
        </p:nvSpPr>
        <p:spPr>
          <a:xfrm>
            <a:off x="6516688" y="5445125"/>
            <a:ext cx="6492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8" name="Text Box 8"/>
          <p:cNvSpPr txBox="1"/>
          <p:nvPr/>
        </p:nvSpPr>
        <p:spPr>
          <a:xfrm>
            <a:off x="2989263" y="1989138"/>
            <a:ext cx="64928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9459" name="Group 11"/>
          <p:cNvGrpSpPr/>
          <p:nvPr/>
        </p:nvGrpSpPr>
        <p:grpSpPr>
          <a:xfrm>
            <a:off x="2627313" y="2060575"/>
            <a:ext cx="3941762" cy="3822700"/>
            <a:chOff x="1655" y="1298"/>
            <a:chExt cx="2483" cy="2408"/>
          </a:xfrm>
        </p:grpSpPr>
        <p:sp>
          <p:nvSpPr>
            <p:cNvPr id="19460" name="Rectangle 14"/>
            <p:cNvSpPr/>
            <p:nvPr/>
          </p:nvSpPr>
          <p:spPr>
            <a:xfrm>
              <a:off x="1655" y="1298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●</a:t>
              </a:r>
              <a:endPara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1" name="Rectangle 17"/>
            <p:cNvSpPr/>
            <p:nvPr/>
          </p:nvSpPr>
          <p:spPr>
            <a:xfrm>
              <a:off x="3878" y="3475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●</a:t>
              </a:r>
              <a:endPara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462" name="Group 18"/>
          <p:cNvGrpSpPr/>
          <p:nvPr/>
        </p:nvGrpSpPr>
        <p:grpSpPr>
          <a:xfrm>
            <a:off x="1187450" y="4005263"/>
            <a:ext cx="6769100" cy="574675"/>
            <a:chOff x="748" y="1979"/>
            <a:chExt cx="4264" cy="362"/>
          </a:xfrm>
        </p:grpSpPr>
        <p:sp>
          <p:nvSpPr>
            <p:cNvPr id="19463" name="Line 20"/>
            <p:cNvSpPr/>
            <p:nvPr/>
          </p:nvSpPr>
          <p:spPr>
            <a:xfrm>
              <a:off x="748" y="1979"/>
              <a:ext cx="42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64" name="Line 23"/>
            <p:cNvSpPr/>
            <p:nvPr/>
          </p:nvSpPr>
          <p:spPr>
            <a:xfrm>
              <a:off x="748" y="2341"/>
              <a:ext cx="42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8" name="Group 48"/>
          <p:cNvGrpSpPr/>
          <p:nvPr/>
        </p:nvGrpSpPr>
        <p:grpSpPr>
          <a:xfrm>
            <a:off x="1244600" y="3409950"/>
            <a:ext cx="520700" cy="1660525"/>
            <a:chOff x="431" y="695"/>
            <a:chExt cx="328" cy="1007"/>
          </a:xfrm>
        </p:grpSpPr>
        <p:sp>
          <p:nvSpPr>
            <p:cNvPr id="19469" name="Line 49"/>
            <p:cNvSpPr/>
            <p:nvPr/>
          </p:nvSpPr>
          <p:spPr>
            <a:xfrm flipV="1">
              <a:off x="567" y="1026"/>
              <a:ext cx="0" cy="363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70" name="Rectangle 50"/>
            <p:cNvSpPr/>
            <p:nvPr/>
          </p:nvSpPr>
          <p:spPr>
            <a:xfrm>
              <a:off x="431" y="1351"/>
              <a:ext cx="300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3200" b="1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N</a:t>
              </a:r>
              <a:endPara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1" name="Rectangle 51"/>
            <p:cNvSpPr/>
            <p:nvPr/>
          </p:nvSpPr>
          <p:spPr>
            <a:xfrm>
              <a:off x="431" y="695"/>
              <a:ext cx="328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3200" b="1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endPara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Group 52"/>
          <p:cNvGrpSpPr/>
          <p:nvPr/>
        </p:nvGrpSpPr>
        <p:grpSpPr>
          <a:xfrm>
            <a:off x="1460500" y="2330450"/>
            <a:ext cx="4826000" cy="3311525"/>
            <a:chOff x="793" y="1389"/>
            <a:chExt cx="3040" cy="2086"/>
          </a:xfrm>
        </p:grpSpPr>
        <p:sp>
          <p:nvSpPr>
            <p:cNvPr id="19473" name="Line 53"/>
            <p:cNvSpPr/>
            <p:nvPr/>
          </p:nvSpPr>
          <p:spPr>
            <a:xfrm flipH="1">
              <a:off x="793" y="1389"/>
              <a:ext cx="817" cy="1043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74" name="Line 54"/>
            <p:cNvSpPr/>
            <p:nvPr/>
          </p:nvSpPr>
          <p:spPr>
            <a:xfrm flipH="1" flipV="1">
              <a:off x="793" y="2795"/>
              <a:ext cx="3040" cy="680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1" name="Group 55"/>
          <p:cNvGrpSpPr/>
          <p:nvPr/>
        </p:nvGrpSpPr>
        <p:grpSpPr>
          <a:xfrm>
            <a:off x="2843530" y="2361565"/>
            <a:ext cx="3529013" cy="3282950"/>
            <a:chOff x="1655" y="1407"/>
            <a:chExt cx="2223" cy="2068"/>
          </a:xfrm>
        </p:grpSpPr>
        <p:sp>
          <p:nvSpPr>
            <p:cNvPr id="19476" name="Line 56"/>
            <p:cNvSpPr/>
            <p:nvPr/>
          </p:nvSpPr>
          <p:spPr>
            <a:xfrm>
              <a:off x="1655" y="1407"/>
              <a:ext cx="545" cy="1035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77" name="Line 57"/>
            <p:cNvSpPr/>
            <p:nvPr/>
          </p:nvSpPr>
          <p:spPr>
            <a:xfrm>
              <a:off x="2218" y="2804"/>
              <a:ext cx="1660" cy="671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2" name="Group 58"/>
          <p:cNvGrpSpPr/>
          <p:nvPr/>
        </p:nvGrpSpPr>
        <p:grpSpPr>
          <a:xfrm>
            <a:off x="1250950" y="3429123"/>
            <a:ext cx="492125" cy="1663823"/>
            <a:chOff x="431" y="697"/>
            <a:chExt cx="310" cy="1009"/>
          </a:xfrm>
        </p:grpSpPr>
        <p:sp>
          <p:nvSpPr>
            <p:cNvPr id="19479" name="Line 59"/>
            <p:cNvSpPr/>
            <p:nvPr/>
          </p:nvSpPr>
          <p:spPr>
            <a:xfrm flipH="1" flipV="1">
              <a:off x="563" y="1046"/>
              <a:ext cx="4" cy="343"/>
            </a:xfrm>
            <a:prstGeom prst="line">
              <a:avLst/>
            </a:prstGeom>
            <a:ln w="3810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80" name="Rectangle 60"/>
            <p:cNvSpPr/>
            <p:nvPr/>
          </p:nvSpPr>
          <p:spPr>
            <a:xfrm>
              <a:off x="431" y="1351"/>
              <a:ext cx="303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3200" b="1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N</a:t>
              </a:r>
              <a:endParaRPr lang="en-US" altLang="zh-CN" sz="3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1" name="Rectangle 61"/>
            <p:cNvSpPr/>
            <p:nvPr/>
          </p:nvSpPr>
          <p:spPr>
            <a:xfrm>
              <a:off x="436" y="697"/>
              <a:ext cx="305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b="1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endParaRPr lang="en-US" altLang="zh-CN" sz="28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" name="Group 62"/>
          <p:cNvGrpSpPr/>
          <p:nvPr/>
        </p:nvGrpSpPr>
        <p:grpSpPr>
          <a:xfrm>
            <a:off x="3521077" y="3555060"/>
            <a:ext cx="546101" cy="1459350"/>
            <a:chOff x="431" y="783"/>
            <a:chExt cx="344" cy="885"/>
          </a:xfrm>
        </p:grpSpPr>
        <p:sp>
          <p:nvSpPr>
            <p:cNvPr id="19483" name="Line 63"/>
            <p:cNvSpPr/>
            <p:nvPr/>
          </p:nvSpPr>
          <p:spPr>
            <a:xfrm flipH="1" flipV="1">
              <a:off x="549" y="1056"/>
              <a:ext cx="18" cy="333"/>
            </a:xfrm>
            <a:prstGeom prst="line">
              <a:avLst/>
            </a:prstGeom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84" name="Rectangle 64"/>
            <p:cNvSpPr/>
            <p:nvPr/>
          </p:nvSpPr>
          <p:spPr>
            <a:xfrm>
              <a:off x="431" y="1351"/>
              <a:ext cx="280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b="1" dirty="0">
                  <a:solidFill>
                    <a:srgbClr val="00B05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N</a:t>
              </a:r>
              <a:endParaRPr lang="en-US" altLang="zh-CN" sz="2800" b="1" dirty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5" name="Rectangle 65"/>
            <p:cNvSpPr/>
            <p:nvPr/>
          </p:nvSpPr>
          <p:spPr>
            <a:xfrm>
              <a:off x="470" y="783"/>
              <a:ext cx="305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b="1" dirty="0">
                  <a:solidFill>
                    <a:srgbClr val="00B05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endParaRPr lang="en-US" altLang="zh-CN" sz="2800" b="1" dirty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Group 66"/>
          <p:cNvGrpSpPr/>
          <p:nvPr/>
        </p:nvGrpSpPr>
        <p:grpSpPr>
          <a:xfrm>
            <a:off x="2901950" y="2320925"/>
            <a:ext cx="3484563" cy="3324226"/>
            <a:chOff x="1701" y="1383"/>
            <a:chExt cx="2195" cy="2094"/>
          </a:xfrm>
        </p:grpSpPr>
        <p:sp>
          <p:nvSpPr>
            <p:cNvPr id="19487" name="Line 67"/>
            <p:cNvSpPr/>
            <p:nvPr/>
          </p:nvSpPr>
          <p:spPr>
            <a:xfrm>
              <a:off x="1701" y="1383"/>
              <a:ext cx="1986" cy="1071"/>
            </a:xfrm>
            <a:prstGeom prst="line">
              <a:avLst/>
            </a:prstGeom>
            <a:ln w="38100" cap="flat" cmpd="sng">
              <a:solidFill>
                <a:srgbClr val="9C148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88" name="Line 68"/>
            <p:cNvSpPr/>
            <p:nvPr/>
          </p:nvSpPr>
          <p:spPr>
            <a:xfrm>
              <a:off x="3696" y="2795"/>
              <a:ext cx="200" cy="682"/>
            </a:xfrm>
            <a:prstGeom prst="line">
              <a:avLst/>
            </a:prstGeom>
            <a:ln w="38100" cap="flat" cmpd="sng">
              <a:solidFill>
                <a:srgbClr val="9C1482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9" name="Text Box 10"/>
          <p:cNvSpPr txBox="1"/>
          <p:nvPr/>
        </p:nvSpPr>
        <p:spPr>
          <a:xfrm>
            <a:off x="239713" y="504825"/>
            <a:ext cx="8664575" cy="169334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如图假定任选位置造桥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，连接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BN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，从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的路径是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AM+MN+BN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，那么怎样确定桥</a:t>
            </a:r>
            <a:r>
              <a:rPr lang="en-US" altLang="zh-CN" sz="2800" b="1" dirty="0" smtClean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800" dirty="0" smtClean="0">
                <a:latin typeface="Times New Roman" panose="02020603050405020304" pitchFamily="2" charset="0"/>
                <a:ea typeface="黑体" panose="02010609060101010101" pitchFamily="2" charset="-122"/>
              </a:rPr>
              <a:t>的位置使得路径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最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短呢？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9490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9491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492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8" name="Line 63"/>
          <p:cNvSpPr/>
          <p:nvPr/>
        </p:nvSpPr>
        <p:spPr>
          <a:xfrm flipH="1" flipV="1">
            <a:off x="6054725" y="4021108"/>
            <a:ext cx="28575" cy="549111"/>
          </a:xfrm>
          <a:prstGeom prst="line">
            <a:avLst/>
          </a:prstGeom>
          <a:ln w="38100" cap="flat" cmpd="sng">
            <a:solidFill>
              <a:srgbClr val="9C148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" name="Rectangle 65"/>
          <p:cNvSpPr/>
          <p:nvPr/>
        </p:nvSpPr>
        <p:spPr>
          <a:xfrm>
            <a:off x="5985669" y="3555060"/>
            <a:ext cx="484188" cy="52272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dirty="0">
                <a:solidFill>
                  <a:srgbClr val="9C148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endParaRPr lang="en-US" altLang="zh-CN" sz="2800" b="1" dirty="0">
              <a:solidFill>
                <a:srgbClr val="9C148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" name="Rectangle 65"/>
          <p:cNvSpPr/>
          <p:nvPr/>
        </p:nvSpPr>
        <p:spPr>
          <a:xfrm>
            <a:off x="6084168" y="4509120"/>
            <a:ext cx="444352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dirty="0" smtClean="0">
                <a:solidFill>
                  <a:srgbClr val="9C148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endParaRPr lang="en-US" altLang="zh-CN" sz="2800" b="1" dirty="0">
              <a:solidFill>
                <a:srgbClr val="9C148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1" name="Picture 7" descr="http://image.tianjimedia.com/uploadImages/2010/151/04K2RGM943Q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643050"/>
            <a:ext cx="2000232" cy="24196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Line 56"/>
          <p:cNvSpPr/>
          <p:nvPr/>
        </p:nvSpPr>
        <p:spPr>
          <a:xfrm>
            <a:off x="3776187" y="4579938"/>
            <a:ext cx="2586513" cy="1120141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57" name="Text Box 7"/>
          <p:cNvSpPr txBox="1"/>
          <p:nvPr/>
        </p:nvSpPr>
        <p:spPr>
          <a:xfrm>
            <a:off x="6516688" y="5445125"/>
            <a:ext cx="6492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8" name="Text Box 8"/>
          <p:cNvSpPr txBox="1"/>
          <p:nvPr/>
        </p:nvSpPr>
        <p:spPr>
          <a:xfrm>
            <a:off x="2209801" y="2434296"/>
            <a:ext cx="649287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9459" name="Group 11"/>
          <p:cNvGrpSpPr/>
          <p:nvPr/>
        </p:nvGrpSpPr>
        <p:grpSpPr>
          <a:xfrm>
            <a:off x="2446338" y="2563813"/>
            <a:ext cx="4122737" cy="3319463"/>
            <a:chOff x="1541" y="1615"/>
            <a:chExt cx="2597" cy="2091"/>
          </a:xfrm>
        </p:grpSpPr>
        <p:sp>
          <p:nvSpPr>
            <p:cNvPr id="19460" name="Rectangle 14"/>
            <p:cNvSpPr/>
            <p:nvPr/>
          </p:nvSpPr>
          <p:spPr>
            <a:xfrm>
              <a:off x="1541" y="1615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●</a:t>
              </a:r>
              <a:endPara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1" name="Rectangle 17"/>
            <p:cNvSpPr/>
            <p:nvPr/>
          </p:nvSpPr>
          <p:spPr>
            <a:xfrm>
              <a:off x="3878" y="3475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●</a:t>
              </a:r>
              <a:endPara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462" name="Group 18"/>
          <p:cNvGrpSpPr/>
          <p:nvPr/>
        </p:nvGrpSpPr>
        <p:grpSpPr>
          <a:xfrm>
            <a:off x="1187450" y="4005263"/>
            <a:ext cx="6769100" cy="574675"/>
            <a:chOff x="748" y="1979"/>
            <a:chExt cx="4264" cy="362"/>
          </a:xfrm>
        </p:grpSpPr>
        <p:sp>
          <p:nvSpPr>
            <p:cNvPr id="19463" name="Line 20"/>
            <p:cNvSpPr/>
            <p:nvPr/>
          </p:nvSpPr>
          <p:spPr>
            <a:xfrm>
              <a:off x="748" y="1979"/>
              <a:ext cx="42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64" name="Line 23"/>
            <p:cNvSpPr/>
            <p:nvPr/>
          </p:nvSpPr>
          <p:spPr>
            <a:xfrm>
              <a:off x="748" y="2341"/>
              <a:ext cx="42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9476" name="Line 56"/>
          <p:cNvSpPr/>
          <p:nvPr/>
        </p:nvSpPr>
        <p:spPr>
          <a:xfrm>
            <a:off x="2681605" y="2826703"/>
            <a:ext cx="1027113" cy="1177925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7" name="Line 57"/>
          <p:cNvSpPr/>
          <p:nvPr/>
        </p:nvSpPr>
        <p:spPr>
          <a:xfrm>
            <a:off x="3737293" y="4579304"/>
            <a:ext cx="2625725" cy="1120775"/>
          </a:xfrm>
          <a:prstGeom prst="line">
            <a:avLst/>
          </a:prstGeom>
          <a:ln w="571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13" name="Group 62"/>
          <p:cNvGrpSpPr/>
          <p:nvPr/>
        </p:nvGrpSpPr>
        <p:grpSpPr>
          <a:xfrm>
            <a:off x="3521077" y="3555060"/>
            <a:ext cx="546101" cy="1459350"/>
            <a:chOff x="431" y="783"/>
            <a:chExt cx="344" cy="885"/>
          </a:xfrm>
        </p:grpSpPr>
        <p:sp>
          <p:nvSpPr>
            <p:cNvPr id="19483" name="Line 63"/>
            <p:cNvSpPr/>
            <p:nvPr/>
          </p:nvSpPr>
          <p:spPr>
            <a:xfrm flipH="1" flipV="1">
              <a:off x="549" y="1056"/>
              <a:ext cx="18" cy="333"/>
            </a:xfrm>
            <a:prstGeom prst="line">
              <a:avLst/>
            </a:prstGeom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84" name="Rectangle 64"/>
            <p:cNvSpPr/>
            <p:nvPr/>
          </p:nvSpPr>
          <p:spPr>
            <a:xfrm>
              <a:off x="431" y="1351"/>
              <a:ext cx="280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b="1" dirty="0">
                  <a:solidFill>
                    <a:srgbClr val="00B05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N</a:t>
              </a:r>
              <a:endParaRPr lang="en-US" altLang="zh-CN" sz="2800" b="1" dirty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5" name="Rectangle 65"/>
            <p:cNvSpPr/>
            <p:nvPr/>
          </p:nvSpPr>
          <p:spPr>
            <a:xfrm>
              <a:off x="470" y="783"/>
              <a:ext cx="305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800" b="1" dirty="0">
                  <a:solidFill>
                    <a:srgbClr val="00B05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M</a:t>
              </a:r>
              <a:endParaRPr lang="en-US" altLang="zh-CN" sz="2800" b="1" dirty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" name="Text Box 10"/>
          <p:cNvSpPr txBox="1"/>
          <p:nvPr/>
        </p:nvSpPr>
        <p:spPr>
          <a:xfrm>
            <a:off x="239713" y="504825"/>
            <a:ext cx="8664575" cy="169334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如图假定任选位置造桥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，连接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BN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，从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的路径是</a:t>
            </a:r>
            <a:r>
              <a:rPr lang="en-US" altLang="zh-CN" sz="2800" b="1" dirty="0">
                <a:latin typeface="Times New Roman" panose="02020603050405020304" pitchFamily="2" charset="0"/>
                <a:ea typeface="黑体" panose="02010609060101010101" pitchFamily="2" charset="-122"/>
              </a:rPr>
              <a:t>AM+MN+BN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，那么怎样确定桥</a:t>
            </a:r>
            <a:r>
              <a:rPr lang="en-US" altLang="zh-CN" sz="2800" b="1" dirty="0" smtClean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800" dirty="0" smtClean="0">
                <a:latin typeface="Times New Roman" panose="02020603050405020304" pitchFamily="2" charset="0"/>
                <a:ea typeface="黑体" panose="02010609060101010101" pitchFamily="2" charset="-122"/>
              </a:rPr>
              <a:t>的位置使得路径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最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短呢？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9490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9491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492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1" name="Line 56"/>
          <p:cNvSpPr/>
          <p:nvPr/>
        </p:nvSpPr>
        <p:spPr>
          <a:xfrm>
            <a:off x="2680814" y="3429000"/>
            <a:ext cx="1017268" cy="1114312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" name="Line 63"/>
          <p:cNvSpPr/>
          <p:nvPr/>
        </p:nvSpPr>
        <p:spPr>
          <a:xfrm flipH="1" flipV="1">
            <a:off x="3708402" y="4022160"/>
            <a:ext cx="28575" cy="549111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3" name="Line 63"/>
          <p:cNvSpPr/>
          <p:nvPr/>
        </p:nvSpPr>
        <p:spPr>
          <a:xfrm flipH="1" flipV="1">
            <a:off x="2638425" y="2827020"/>
            <a:ext cx="635" cy="550545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44" name="Text Box 8"/>
          <p:cNvSpPr txBox="1"/>
          <p:nvPr/>
        </p:nvSpPr>
        <p:spPr>
          <a:xfrm>
            <a:off x="2123728" y="3136446"/>
            <a:ext cx="649287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sz="16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1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" name="Rectangle 14"/>
          <p:cNvSpPr/>
          <p:nvPr/>
        </p:nvSpPr>
        <p:spPr>
          <a:xfrm rot="21060000">
            <a:off x="2432968" y="3212976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" name="Line 56"/>
          <p:cNvSpPr/>
          <p:nvPr/>
        </p:nvSpPr>
        <p:spPr>
          <a:xfrm>
            <a:off x="2695101" y="3429000"/>
            <a:ext cx="1017268" cy="1114312"/>
          </a:xfrm>
          <a:prstGeom prst="line">
            <a:avLst/>
          </a:prstGeom>
          <a:ln w="5715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" name="TextBox 25"/>
          <p:cNvSpPr txBox="1"/>
          <p:nvPr/>
        </p:nvSpPr>
        <p:spPr>
          <a:xfrm>
            <a:off x="4505322" y="2002144"/>
            <a:ext cx="4398965" cy="707886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数学思想</a:t>
            </a:r>
            <a:r>
              <a:rPr lang="en-US" altLang="zh-CN" sz="4000" b="1" dirty="0" smtClean="0">
                <a:solidFill>
                  <a:schemeClr val="bg1"/>
                </a:solidFill>
                <a:latin typeface="+mn-ea"/>
                <a:ea typeface="+mn-ea"/>
              </a:rPr>
              <a:t>----</a:t>
            </a:r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转化</a:t>
            </a:r>
            <a:endParaRPr lang="zh-CN" altLang="en-US" sz="4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9552" y="5572140"/>
            <a:ext cx="4472767" cy="707886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+mn-ea"/>
                <a:ea typeface="+mn-ea"/>
              </a:rPr>
              <a:t>数学方法</a:t>
            </a:r>
            <a:r>
              <a:rPr lang="en-US" altLang="zh-CN" sz="4000" b="1" dirty="0">
                <a:solidFill>
                  <a:schemeClr val="bg1"/>
                </a:solidFill>
                <a:latin typeface="+mn-ea"/>
                <a:ea typeface="+mn-ea"/>
              </a:rPr>
              <a:t>——</a:t>
            </a:r>
            <a:r>
              <a:rPr lang="zh-CN" altLang="en-US" sz="4000" b="1" dirty="0">
                <a:solidFill>
                  <a:schemeClr val="bg1"/>
                </a:solidFill>
                <a:latin typeface="+mn-ea"/>
                <a:ea typeface="+mn-ea"/>
              </a:rPr>
              <a:t>平移</a:t>
            </a:r>
            <a:endParaRPr lang="zh-CN" altLang="en-US" sz="4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26" grpId="0" bldLvl="0" animBg="1"/>
      <p:bldP spid="27" grpId="0" bldLvl="0" animBg="1"/>
      <p:bldP spid="27" grpId="1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7"/>
          <p:cNvSpPr txBox="1"/>
          <p:nvPr/>
        </p:nvSpPr>
        <p:spPr>
          <a:xfrm>
            <a:off x="6516688" y="5445125"/>
            <a:ext cx="6492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8" name="Text Box 8"/>
          <p:cNvSpPr txBox="1"/>
          <p:nvPr/>
        </p:nvSpPr>
        <p:spPr>
          <a:xfrm>
            <a:off x="2209801" y="2434296"/>
            <a:ext cx="649287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9459" name="Group 11"/>
          <p:cNvGrpSpPr/>
          <p:nvPr/>
        </p:nvGrpSpPr>
        <p:grpSpPr>
          <a:xfrm>
            <a:off x="2446338" y="2563813"/>
            <a:ext cx="4122737" cy="3319463"/>
            <a:chOff x="1541" y="1615"/>
            <a:chExt cx="2597" cy="2091"/>
          </a:xfrm>
        </p:grpSpPr>
        <p:sp>
          <p:nvSpPr>
            <p:cNvPr id="19460" name="Rectangle 14"/>
            <p:cNvSpPr/>
            <p:nvPr/>
          </p:nvSpPr>
          <p:spPr>
            <a:xfrm>
              <a:off x="1541" y="1615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●</a:t>
              </a:r>
              <a:endPara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1" name="Rectangle 17"/>
            <p:cNvSpPr/>
            <p:nvPr/>
          </p:nvSpPr>
          <p:spPr>
            <a:xfrm>
              <a:off x="3878" y="3475"/>
              <a:ext cx="26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dirty="0">
                  <a:solidFill>
                    <a:srgbClr val="0033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●</a:t>
              </a:r>
              <a:endPara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462" name="Group 18"/>
          <p:cNvGrpSpPr/>
          <p:nvPr/>
        </p:nvGrpSpPr>
        <p:grpSpPr>
          <a:xfrm>
            <a:off x="1187450" y="4005263"/>
            <a:ext cx="6769100" cy="574675"/>
            <a:chOff x="748" y="1979"/>
            <a:chExt cx="4264" cy="362"/>
          </a:xfrm>
        </p:grpSpPr>
        <p:sp>
          <p:nvSpPr>
            <p:cNvPr id="19463" name="Line 20"/>
            <p:cNvSpPr/>
            <p:nvPr/>
          </p:nvSpPr>
          <p:spPr>
            <a:xfrm>
              <a:off x="748" y="1979"/>
              <a:ext cx="42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64" name="Line 23"/>
            <p:cNvSpPr/>
            <p:nvPr/>
          </p:nvSpPr>
          <p:spPr>
            <a:xfrm>
              <a:off x="748" y="2341"/>
              <a:ext cx="42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9" name="Text Box 10"/>
          <p:cNvSpPr txBox="1"/>
          <p:nvPr/>
        </p:nvSpPr>
        <p:spPr>
          <a:xfrm>
            <a:off x="239713" y="504825"/>
            <a:ext cx="8664575" cy="1052596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如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图假定任选位置造桥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，连接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BN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，从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的路径是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AM+MN+BN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，那么怎样确定桥</a:t>
            </a:r>
            <a:r>
              <a:rPr lang="en-US" altLang="zh-CN" sz="2400" b="1" dirty="0" smtClean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400" dirty="0" smtClean="0">
                <a:latin typeface="Times New Roman" panose="02020603050405020304" pitchFamily="2" charset="0"/>
                <a:ea typeface="黑体" panose="02010609060101010101" pitchFamily="2" charset="-122"/>
              </a:rPr>
              <a:t>的位置使得路径</a:t>
            </a:r>
            <a:r>
              <a:rPr lang="zh-CN" altLang="en-US" sz="2400" dirty="0" smtClean="0">
                <a:latin typeface="黑体" panose="02010609060101010101" pitchFamily="2" charset="-122"/>
                <a:ea typeface="黑体" panose="02010609060101010101" pitchFamily="2" charset="-122"/>
              </a:rPr>
              <a:t>最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短呢？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9490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19491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492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3" name="Line 63"/>
          <p:cNvSpPr/>
          <p:nvPr/>
        </p:nvSpPr>
        <p:spPr>
          <a:xfrm flipH="1" flipV="1">
            <a:off x="2652712" y="2826702"/>
            <a:ext cx="21194" cy="569630"/>
          </a:xfrm>
          <a:prstGeom prst="line">
            <a:avLst/>
          </a:prstGeom>
          <a:ln w="3810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</p:sp>
      <p:sp>
        <p:nvSpPr>
          <p:cNvPr id="44" name="Text Box 8"/>
          <p:cNvSpPr txBox="1"/>
          <p:nvPr/>
        </p:nvSpPr>
        <p:spPr>
          <a:xfrm>
            <a:off x="2171702" y="3241755"/>
            <a:ext cx="649287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A</a:t>
            </a:r>
            <a:r>
              <a:rPr lang="en-US" altLang="zh-CN" sz="1600" b="1" dirty="0"/>
              <a:t>1</a:t>
            </a:r>
            <a:endParaRPr lang="en-US" altLang="zh-CN" sz="1600" b="1" dirty="0"/>
          </a:p>
        </p:txBody>
      </p:sp>
      <p:sp>
        <p:nvSpPr>
          <p:cNvPr id="45" name="Rectangle 14"/>
          <p:cNvSpPr/>
          <p:nvPr/>
        </p:nvSpPr>
        <p:spPr>
          <a:xfrm>
            <a:off x="2483768" y="3212976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Line 57"/>
          <p:cNvSpPr/>
          <p:nvPr/>
        </p:nvSpPr>
        <p:spPr>
          <a:xfrm>
            <a:off x="2730089" y="3398056"/>
            <a:ext cx="3632930" cy="2302023"/>
          </a:xfrm>
          <a:prstGeom prst="line">
            <a:avLst/>
          </a:prstGeom>
          <a:ln w="57150" cap="flat" cmpd="sng">
            <a:solidFill>
              <a:srgbClr val="0033CC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27" name="Text Box 7"/>
          <p:cNvSpPr txBox="1"/>
          <p:nvPr/>
        </p:nvSpPr>
        <p:spPr>
          <a:xfrm>
            <a:off x="4354761" y="4581128"/>
            <a:ext cx="649287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Text Box 7"/>
          <p:cNvSpPr txBox="1"/>
          <p:nvPr/>
        </p:nvSpPr>
        <p:spPr>
          <a:xfrm>
            <a:off x="4348956" y="3482043"/>
            <a:ext cx="649287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M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Line 63"/>
          <p:cNvSpPr/>
          <p:nvPr/>
        </p:nvSpPr>
        <p:spPr>
          <a:xfrm flipH="1" flipV="1">
            <a:off x="4561402" y="4010308"/>
            <a:ext cx="21194" cy="56963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" name="Line 57"/>
          <p:cNvSpPr/>
          <p:nvPr/>
        </p:nvSpPr>
        <p:spPr>
          <a:xfrm>
            <a:off x="2690143" y="2784793"/>
            <a:ext cx="1871259" cy="122551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" name="Rectangle 17"/>
          <p:cNvSpPr/>
          <p:nvPr/>
        </p:nvSpPr>
        <p:spPr>
          <a:xfrm>
            <a:off x="4375274" y="4437112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Line 57"/>
          <p:cNvSpPr/>
          <p:nvPr/>
        </p:nvSpPr>
        <p:spPr>
          <a:xfrm>
            <a:off x="4601568" y="4579938"/>
            <a:ext cx="1761451" cy="1119981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" name="Text Box 18"/>
          <p:cNvSpPr txBox="1"/>
          <p:nvPr/>
        </p:nvSpPr>
        <p:spPr>
          <a:xfrm>
            <a:off x="3774108" y="1511641"/>
            <a:ext cx="5478412" cy="1845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解：</a:t>
            </a:r>
            <a:r>
              <a:rPr lang="zh-CN" altLang="en-US" sz="24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如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图，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平移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en-US" altLang="zh-CN" sz="2400" b="1" baseline="-25000" dirty="0"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，使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AA</a:t>
            </a:r>
            <a:r>
              <a:rPr lang="en-US" altLang="zh-CN" sz="2400" b="1" baseline="-25000" dirty="0"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等于河宽，连接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en-US" altLang="zh-CN" sz="2400" b="1" baseline="-25000" dirty="0"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交河岸于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作桥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，此时路径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+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+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最短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52712" y="5883276"/>
            <a:ext cx="4498209" cy="707886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</a:rPr>
              <a:t>数学方法</a:t>
            </a:r>
            <a:r>
              <a:rPr lang="en-US" altLang="zh-CN" sz="4000" dirty="0" smtClean="0">
                <a:solidFill>
                  <a:schemeClr val="bg1"/>
                </a:solidFill>
              </a:rPr>
              <a:t>——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平移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27" grpId="0"/>
      <p:bldP spid="28" grpId="0"/>
      <p:bldP spid="31" grpId="0"/>
      <p:bldP spid="25" grpId="0" bldLvl="0" animBg="1"/>
      <p:bldP spid="25" grpId="1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/>
          <p:nvPr/>
        </p:nvSpPr>
        <p:spPr>
          <a:xfrm>
            <a:off x="285115" y="674688"/>
            <a:ext cx="2390775" cy="52197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问题解决</a:t>
            </a:r>
            <a:endParaRPr kumimoji="0" lang="zh-CN" altLang="en-US" sz="2800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859338" y="549275"/>
            <a:ext cx="3311525" cy="2478088"/>
            <a:chOff x="0" y="0"/>
            <a:chExt cx="2086" cy="1561"/>
          </a:xfrm>
        </p:grpSpPr>
        <p:sp>
          <p:nvSpPr>
            <p:cNvPr id="24579" name="Line 4"/>
            <p:cNvSpPr/>
            <p:nvPr/>
          </p:nvSpPr>
          <p:spPr>
            <a:xfrm>
              <a:off x="226" y="635"/>
              <a:ext cx="1815" cy="0"/>
            </a:xfrm>
            <a:prstGeom prst="line">
              <a:avLst/>
            </a:prstGeom>
            <a:ln w="28575" cap="flat" cmpd="sng">
              <a:solidFill>
                <a:srgbClr val="99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4580" name="Line 5"/>
            <p:cNvSpPr/>
            <p:nvPr/>
          </p:nvSpPr>
          <p:spPr>
            <a:xfrm>
              <a:off x="226" y="953"/>
              <a:ext cx="1860" cy="0"/>
            </a:xfrm>
            <a:prstGeom prst="line">
              <a:avLst/>
            </a:prstGeom>
            <a:ln w="28575" cap="flat" cmpd="sng">
              <a:solidFill>
                <a:srgbClr val="99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4581" name="Oval 6"/>
            <p:cNvSpPr/>
            <p:nvPr/>
          </p:nvSpPr>
          <p:spPr>
            <a:xfrm>
              <a:off x="227" y="136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582" name="Oval 7"/>
            <p:cNvSpPr/>
            <p:nvPr/>
          </p:nvSpPr>
          <p:spPr>
            <a:xfrm>
              <a:off x="1361" y="1270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583" name="Text Box 8"/>
            <p:cNvSpPr txBox="1"/>
            <p:nvPr/>
          </p:nvSpPr>
          <p:spPr>
            <a:xfrm>
              <a:off x="1452" y="1270"/>
              <a:ext cx="22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24584" name="Text Box 9"/>
            <p:cNvSpPr txBox="1"/>
            <p:nvPr/>
          </p:nvSpPr>
          <p:spPr>
            <a:xfrm>
              <a:off x="0" y="0"/>
              <a:ext cx="227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2400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</p:grpSp>
      <p:sp>
        <p:nvSpPr>
          <p:cNvPr id="10" name="Line 10"/>
          <p:cNvSpPr/>
          <p:nvPr/>
        </p:nvSpPr>
        <p:spPr>
          <a:xfrm>
            <a:off x="5267325" y="836613"/>
            <a:ext cx="0" cy="504825"/>
          </a:xfrm>
          <a:prstGeom prst="line">
            <a:avLst/>
          </a:prstGeom>
          <a:ln w="28575" cap="flat" cmpd="sng">
            <a:solidFill>
              <a:schemeClr val="hlink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1" name="Text Box 11"/>
          <p:cNvSpPr txBox="1"/>
          <p:nvPr/>
        </p:nvSpPr>
        <p:spPr>
          <a:xfrm>
            <a:off x="4859338" y="1052513"/>
            <a:ext cx="7921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 dirty="0"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r>
              <a:rPr lang="en-US" altLang="zh-CN" sz="2400" b="1" baseline="-25000" dirty="0"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endParaRPr lang="en-US" altLang="zh-CN" sz="2400" b="1" baseline="-25000" dirty="0"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sp>
        <p:nvSpPr>
          <p:cNvPr id="12" name="Line 12"/>
          <p:cNvSpPr/>
          <p:nvPr/>
        </p:nvSpPr>
        <p:spPr>
          <a:xfrm>
            <a:off x="5292725" y="1341438"/>
            <a:ext cx="1800225" cy="129540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13" name="Line 13"/>
          <p:cNvSpPr/>
          <p:nvPr/>
        </p:nvSpPr>
        <p:spPr>
          <a:xfrm flipV="1">
            <a:off x="6300788" y="1557338"/>
            <a:ext cx="0" cy="50323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" name="Line 14"/>
          <p:cNvSpPr/>
          <p:nvPr/>
        </p:nvSpPr>
        <p:spPr>
          <a:xfrm>
            <a:off x="5267325" y="777875"/>
            <a:ext cx="1033463" cy="7794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" name="Line 15"/>
          <p:cNvSpPr/>
          <p:nvPr/>
        </p:nvSpPr>
        <p:spPr>
          <a:xfrm>
            <a:off x="6300788" y="2060575"/>
            <a:ext cx="792162" cy="5762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" name="Text Box 16"/>
          <p:cNvSpPr txBox="1"/>
          <p:nvPr/>
        </p:nvSpPr>
        <p:spPr>
          <a:xfrm>
            <a:off x="6156325" y="1196975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 dirty="0">
                <a:latin typeface="Times New Roman" panose="02020603050405020304" pitchFamily="2" charset="0"/>
                <a:ea typeface="宋体" panose="02010600030101010101" pitchFamily="2" charset="-122"/>
              </a:rPr>
              <a:t>M</a:t>
            </a:r>
            <a:endParaRPr lang="en-US" altLang="zh-CN" sz="2400" b="1" i="1" dirty="0"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sp>
        <p:nvSpPr>
          <p:cNvPr id="17" name="Text Box 17"/>
          <p:cNvSpPr txBox="1"/>
          <p:nvPr/>
        </p:nvSpPr>
        <p:spPr>
          <a:xfrm>
            <a:off x="6084888" y="2205038"/>
            <a:ext cx="3587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 dirty="0">
                <a:latin typeface="Times New Roman" panose="02020603050405020304" pitchFamily="2" charset="0"/>
                <a:ea typeface="宋体" panose="02010600030101010101" pitchFamily="2" charset="-122"/>
              </a:rPr>
              <a:t>N</a:t>
            </a:r>
            <a:endParaRPr lang="en-US" altLang="zh-CN" sz="2400" b="1" i="1" dirty="0"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sp>
        <p:nvSpPr>
          <p:cNvPr id="18" name="Text Box 18"/>
          <p:cNvSpPr txBox="1"/>
          <p:nvPr/>
        </p:nvSpPr>
        <p:spPr>
          <a:xfrm>
            <a:off x="323850" y="1123950"/>
            <a:ext cx="4740275" cy="18453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如图，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平移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en-US" altLang="zh-CN" sz="2400" b="1" baseline="-25000" dirty="0"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，使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AA</a:t>
            </a:r>
            <a:r>
              <a:rPr lang="en-US" altLang="zh-CN" sz="2400" b="1" baseline="-25000" dirty="0"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等于河宽，连接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en-US" altLang="zh-CN" sz="2400" b="1" baseline="-25000" dirty="0"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交河岸于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作桥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，此时路径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+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2" charset="-122"/>
              </a:rPr>
              <a:t>+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BN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最短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" name="Text Box 19"/>
          <p:cNvSpPr txBox="1"/>
          <p:nvPr/>
        </p:nvSpPr>
        <p:spPr>
          <a:xfrm>
            <a:off x="179388" y="3187700"/>
            <a:ext cx="79152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理由</a:t>
            </a:r>
            <a:r>
              <a:rPr lang="en-US" altLang="zh-CN" sz="24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另任作桥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M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，连接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BN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.</a:t>
            </a:r>
            <a:endParaRPr lang="en-US" altLang="zh-CN" sz="2400" b="1" baseline="-25000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20" name="Line 20"/>
          <p:cNvSpPr/>
          <p:nvPr/>
        </p:nvSpPr>
        <p:spPr>
          <a:xfrm>
            <a:off x="6948488" y="1557338"/>
            <a:ext cx="0" cy="503237"/>
          </a:xfrm>
          <a:prstGeom prst="line">
            <a:avLst/>
          </a:prstGeom>
          <a:ln w="38100" cap="flat" cmpd="sng">
            <a:solidFill>
              <a:schemeClr val="tx2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" name="Line 21"/>
          <p:cNvSpPr/>
          <p:nvPr/>
        </p:nvSpPr>
        <p:spPr>
          <a:xfrm>
            <a:off x="5267325" y="777875"/>
            <a:ext cx="1681163" cy="779463"/>
          </a:xfrm>
          <a:prstGeom prst="line">
            <a:avLst/>
          </a:prstGeom>
          <a:ln w="38100" cap="flat" cmpd="sng">
            <a:solidFill>
              <a:schemeClr val="tx2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" name="Line 22"/>
          <p:cNvSpPr/>
          <p:nvPr/>
        </p:nvSpPr>
        <p:spPr>
          <a:xfrm>
            <a:off x="6948488" y="2060575"/>
            <a:ext cx="144462" cy="576263"/>
          </a:xfrm>
          <a:prstGeom prst="line">
            <a:avLst/>
          </a:prstGeom>
          <a:ln w="38100" cap="flat" cmpd="sng">
            <a:solidFill>
              <a:schemeClr val="tx2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" name="Line 23"/>
          <p:cNvSpPr/>
          <p:nvPr/>
        </p:nvSpPr>
        <p:spPr>
          <a:xfrm>
            <a:off x="5292725" y="1341438"/>
            <a:ext cx="1655763" cy="719137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24" name="Text Box 24"/>
          <p:cNvSpPr txBox="1"/>
          <p:nvPr/>
        </p:nvSpPr>
        <p:spPr>
          <a:xfrm>
            <a:off x="6862762" y="1988840"/>
            <a:ext cx="100806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i="1" dirty="0">
                <a:latin typeface="Times New Roman" panose="02020603050405020304" pitchFamily="2" charset="0"/>
                <a:ea typeface="宋体" panose="02010600030101010101" pitchFamily="2" charset="-122"/>
              </a:rPr>
              <a:t>Ｎ</a:t>
            </a:r>
            <a:r>
              <a:rPr lang="zh-CN" altLang="en-US" sz="2400" b="1" baseline="-25000" dirty="0"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endParaRPr lang="zh-CN" altLang="en-US" sz="2400" b="1" baseline="-25000" dirty="0"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sp>
        <p:nvSpPr>
          <p:cNvPr id="25" name="Text Box 25"/>
          <p:cNvSpPr txBox="1"/>
          <p:nvPr/>
        </p:nvSpPr>
        <p:spPr>
          <a:xfrm>
            <a:off x="6877050" y="1123950"/>
            <a:ext cx="122396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i="1" dirty="0">
                <a:latin typeface="Times New Roman" panose="02020603050405020304" pitchFamily="2" charset="0"/>
                <a:ea typeface="宋体" panose="02010600030101010101" pitchFamily="2" charset="-122"/>
              </a:rPr>
              <a:t>Ｍ</a:t>
            </a:r>
            <a:r>
              <a:rPr lang="zh-CN" altLang="en-US" sz="2400" b="1" baseline="-25000" dirty="0"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endParaRPr lang="zh-CN" altLang="en-US" sz="2400" b="1" baseline="-25000" dirty="0"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sp>
        <p:nvSpPr>
          <p:cNvPr id="26" name="Text Box 26"/>
          <p:cNvSpPr txBox="1"/>
          <p:nvPr/>
        </p:nvSpPr>
        <p:spPr>
          <a:xfrm>
            <a:off x="93663" y="3673475"/>
            <a:ext cx="9474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由平移性质可知，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＝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AA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＝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MN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＝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M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AM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＝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27" name="Text Box 27"/>
          <p:cNvSpPr txBox="1"/>
          <p:nvPr/>
        </p:nvSpPr>
        <p:spPr>
          <a:xfrm>
            <a:off x="165100" y="4257675"/>
            <a:ext cx="8745538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AM+MN+BN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转化为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ＡＡ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＋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Ａ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Ｂ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而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ＡＭ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＋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Ｍ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Ｎ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＋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ＢＮ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转化为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ＡＡ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＋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Ａ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Ｎ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＋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ＢＮ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１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.</a:t>
            </a:r>
            <a:endParaRPr lang="en-US" altLang="zh-CN" sz="2400" b="1" baseline="-25000" dirty="0">
              <a:solidFill>
                <a:srgbClr val="FF0000"/>
              </a:solidFill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sp>
        <p:nvSpPr>
          <p:cNvPr id="28" name="Text Box 28"/>
          <p:cNvSpPr txBox="1"/>
          <p:nvPr/>
        </p:nvSpPr>
        <p:spPr>
          <a:xfrm>
            <a:off x="165100" y="5081588"/>
            <a:ext cx="77057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△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，因为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N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BN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＞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1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B.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29" name="Text Box 29"/>
          <p:cNvSpPr txBox="1"/>
          <p:nvPr/>
        </p:nvSpPr>
        <p:spPr>
          <a:xfrm>
            <a:off x="165100" y="5637213"/>
            <a:ext cx="66960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因此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ＡＭ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＋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Ｍ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Ｎ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＋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ＢＮ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１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＞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AM+MN+BN.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grpSp>
        <p:nvGrpSpPr>
          <p:cNvPr id="24605" name="组合 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24606" name="图片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460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文本框 3"/>
          <p:cNvSpPr txBox="1"/>
          <p:nvPr/>
        </p:nvSpPr>
        <p:spPr>
          <a:xfrm>
            <a:off x="227330" y="6158230"/>
            <a:ext cx="3552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+mn-ea"/>
              </a:rPr>
              <a:t>AM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+mn-ea"/>
              </a:rPr>
              <a:t>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+mn-ea"/>
              </a:rPr>
              <a:t>MN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+mn-ea"/>
              </a:rPr>
              <a:t>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  <a:sym typeface="+mn-ea"/>
              </a:rPr>
              <a:t>BN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最短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500826" y="5429264"/>
            <a:ext cx="2646878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zh-CN" altLang="en-US" sz="4800" b="1" dirty="0" smtClean="0"/>
              <a:t>平移转化</a:t>
            </a:r>
            <a:endParaRPr lang="zh-CN" alt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6" grpId="0"/>
      <p:bldP spid="17" grpId="0"/>
      <p:bldP spid="19" grpId="0"/>
      <p:bldP spid="24" grpId="0"/>
      <p:bldP spid="25" grpId="0"/>
      <p:bldP spid="26" grpId="0"/>
      <p:bldP spid="27" grpId="0"/>
      <p:bldP spid="28" grpId="0"/>
      <p:bldP spid="29" grpId="0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17"/>
          <p:cNvGrpSpPr/>
          <p:nvPr/>
        </p:nvGrpSpPr>
        <p:grpSpPr>
          <a:xfrm>
            <a:off x="368300" y="920750"/>
            <a:ext cx="1565275" cy="536575"/>
            <a:chOff x="0" y="1"/>
            <a:chExt cx="4104456" cy="498070"/>
          </a:xfrm>
        </p:grpSpPr>
        <p:sp>
          <p:nvSpPr>
            <p:cNvPr id="26626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 eaLnBrk="0" hangingPunct="0"/>
              <a:endParaRPr lang="zh-CN" altLang="en-US" sz="2400" b="1" dirty="0">
                <a:solidFill>
                  <a:srgbClr val="00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27" name="文本框 19"/>
            <p:cNvSpPr/>
            <p:nvPr/>
          </p:nvSpPr>
          <p:spPr>
            <a:xfrm>
              <a:off x="72437" y="48978"/>
              <a:ext cx="4032016" cy="4490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400" b="1" dirty="0">
                  <a:latin typeface="微软雅黑" panose="020B0503020204020204" pitchFamily="2" charset="-122"/>
                  <a:ea typeface="微软雅黑" panose="020B0503020204020204" pitchFamily="2" charset="-122"/>
                  <a:sym typeface="微软雅黑" panose="020B0503020204020204" pitchFamily="2" charset="-122"/>
                </a:rPr>
                <a:t>方法归纳</a:t>
              </a:r>
              <a:endParaRPr lang="zh-CN" altLang="en-US" sz="2400" b="1" dirty="0">
                <a:latin typeface="微软雅黑" panose="020B0503020204020204" pitchFamily="2" charset="-122"/>
                <a:ea typeface="微软雅黑" panose="020B0503020204020204" pitchFamily="2" charset="-122"/>
                <a:sym typeface="微软雅黑" panose="020B0503020204020204" pitchFamily="2" charset="-122"/>
              </a:endParaRPr>
            </a:p>
          </p:txBody>
        </p:sp>
      </p:grpSp>
      <p:sp>
        <p:nvSpPr>
          <p:cNvPr id="19460" name="TextBox 6"/>
          <p:cNvSpPr txBox="1"/>
          <p:nvPr/>
        </p:nvSpPr>
        <p:spPr>
          <a:xfrm>
            <a:off x="607378" y="3551555"/>
            <a:ext cx="7929562" cy="20304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在解决最短路径问题时，我们通常利用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轴对称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平移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等变换把未知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问题进行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转化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从而作出最短路径的选择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6630" name="组合 13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26631" name="图片 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32" name="图片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1500166" y="1709856"/>
            <a:ext cx="48173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本节课数学思想：转化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0166" y="2428868"/>
            <a:ext cx="62071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本课数学方法：轴对称、平移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矩形 80"/>
          <p:cNvSpPr/>
          <p:nvPr/>
        </p:nvSpPr>
        <p:spPr>
          <a:xfrm>
            <a:off x="147638" y="676275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课堂检测</a:t>
            </a:r>
            <a:endParaRPr lang="zh-CN" altLang="en-US" sz="32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4" name="文本框 2"/>
          <p:cNvSpPr txBox="1"/>
          <p:nvPr/>
        </p:nvSpPr>
        <p:spPr>
          <a:xfrm>
            <a:off x="147638" y="1076325"/>
            <a:ext cx="8174037" cy="17703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1.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如图，直线m同侧有A、B两点，A、A′关于直线m对称，A、B关于直线n对称，直线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  <a:sym typeface="+mn-ea"/>
              </a:rPr>
              <a:t>m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与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  <a:sym typeface="+mn-ea"/>
              </a:rPr>
              <a:t>A′B</a:t>
            </a: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和n分别交于P、Q，下面的说法正确的是（　　）</a:t>
            </a:r>
            <a:endParaRPr lang="zh-CN" altLang="en-US" sz="2800" dirty="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28675" name="文本框 1"/>
          <p:cNvSpPr txBox="1"/>
          <p:nvPr/>
        </p:nvSpPr>
        <p:spPr>
          <a:xfrm>
            <a:off x="147638" y="2898775"/>
            <a:ext cx="6205537" cy="2968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2" charset="-122"/>
              </a:rPr>
              <a:t>A．P是m上到A、B距离之和最短的点，</a:t>
            </a:r>
            <a:endParaRPr lang="zh-CN" altLang="en-US" sz="24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2" charset="-122"/>
              </a:rPr>
              <a:t>      Q是m上到A、B距离相等的点 </a:t>
            </a:r>
            <a:endParaRPr lang="zh-CN" altLang="en-US" sz="24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2" charset="-122"/>
              </a:rPr>
              <a:t>B．Q是m上到A、B距离之和最短的点，</a:t>
            </a:r>
            <a:endParaRPr lang="zh-CN" altLang="en-US" sz="24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2" charset="-122"/>
              </a:rPr>
              <a:t>       P是m上到A、B距离相等的点 </a:t>
            </a:r>
            <a:endParaRPr lang="zh-CN" altLang="en-US" sz="24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2" charset="-122"/>
              </a:rPr>
              <a:t>C．P、Q都是m上到A、B距离之和最短的点 </a:t>
            </a:r>
            <a:endParaRPr lang="zh-CN" altLang="en-US" sz="2400" dirty="0"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2" charset="-122"/>
              </a:rPr>
              <a:t>D．P、Q都是m上到A、B距离相等的点 </a:t>
            </a:r>
            <a:endParaRPr lang="zh-CN" altLang="en-US" sz="2400" dirty="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83263" y="2312988"/>
            <a:ext cx="439737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grpSp>
        <p:nvGrpSpPr>
          <p:cNvPr id="28678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28679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80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2738120"/>
            <a:ext cx="2381250" cy="261874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0" y="2738120"/>
            <a:ext cx="2461260" cy="2782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Box 1"/>
          <p:cNvSpPr txBox="1"/>
          <p:nvPr/>
        </p:nvSpPr>
        <p:spPr>
          <a:xfrm>
            <a:off x="-11112" y="657225"/>
            <a:ext cx="9037637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2" charset="0"/>
                <a:ea typeface="黑体" panose="02010609060101010101" pitchFamily="2" charset="-122"/>
              </a:rPr>
              <a:t>2.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如图，牧童在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处放马，其家在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  <a:sym typeface="Arial" panose="020B0604020202020204" pitchFamily="34" charset="0"/>
              </a:rPr>
              <a:t>B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处，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、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到河岸的距离分别为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AC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BD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，且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AC</a:t>
            </a:r>
            <a:r>
              <a:rPr lang="en-US" altLang="zh-CN" sz="3200" b="1" dirty="0">
                <a:latin typeface="Times New Roman" panose="02020603050405020304" pitchFamily="2" charset="0"/>
                <a:ea typeface="黑体" panose="02010609060101010101" pitchFamily="2" charset="-122"/>
              </a:rPr>
              <a:t>=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BD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若点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到河岸</a:t>
            </a:r>
            <a:r>
              <a:rPr lang="en-US" altLang="zh-CN" sz="3200" b="1" i="1" dirty="0">
                <a:latin typeface="Times New Roman" panose="02020603050405020304" pitchFamily="2" charset="0"/>
                <a:ea typeface="黑体" panose="02010609060101010101" pitchFamily="2" charset="-122"/>
              </a:rPr>
              <a:t>CD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的中点的距离为</a:t>
            </a:r>
            <a:r>
              <a:rPr lang="en-US" altLang="zh-CN" sz="3200" b="1" dirty="0">
                <a:latin typeface="Times New Roman" panose="02020603050405020304" pitchFamily="2" charset="0"/>
                <a:ea typeface="黑体" panose="02010609060101010101" pitchFamily="2" charset="-122"/>
              </a:rPr>
              <a:t>500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米，则牧童从</a:t>
            </a:r>
            <a:r>
              <a:rPr lang="en-US" altLang="zh-CN" sz="3200" b="1" dirty="0">
                <a:latin typeface="Times New Roman" panose="02020603050405020304" pitchFamily="2" charset="0"/>
                <a:ea typeface="黑体" panose="02010609060101010101" pitchFamily="2" charset="-122"/>
              </a:rPr>
              <a:t>A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处把马牵到河边饮水再回家，所走的最短距离是 </a:t>
            </a:r>
            <a:r>
              <a:rPr lang="zh-CN" altLang="en-US" sz="3200" u="sng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米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0722" name="组合 13"/>
          <p:cNvGrpSpPr/>
          <p:nvPr/>
        </p:nvGrpSpPr>
        <p:grpSpPr>
          <a:xfrm>
            <a:off x="3341688" y="4313238"/>
            <a:ext cx="3001962" cy="1524000"/>
            <a:chOff x="1115616" y="3111351"/>
            <a:chExt cx="4005123" cy="2032858"/>
          </a:xfrm>
        </p:grpSpPr>
        <p:grpSp>
          <p:nvGrpSpPr>
            <p:cNvPr id="30723" name="组合 7"/>
            <p:cNvGrpSpPr/>
            <p:nvPr/>
          </p:nvGrpSpPr>
          <p:grpSpPr>
            <a:xfrm>
              <a:off x="1115616" y="3573016"/>
              <a:ext cx="3312368" cy="1080120"/>
              <a:chOff x="1115616" y="3573016"/>
              <a:chExt cx="3312368" cy="1080120"/>
            </a:xfrm>
          </p:grpSpPr>
          <p:cxnSp>
            <p:nvCxnSpPr>
              <p:cNvPr id="30724" name="直接连接符 3"/>
              <p:cNvCxnSpPr/>
              <p:nvPr/>
            </p:nvCxnSpPr>
            <p:spPr>
              <a:xfrm>
                <a:off x="1115616" y="3573016"/>
                <a:ext cx="3312368" cy="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725" name="直接连接符 5"/>
              <p:cNvCxnSpPr/>
              <p:nvPr/>
            </p:nvCxnSpPr>
            <p:spPr>
              <a:xfrm>
                <a:off x="1475656" y="3573016"/>
                <a:ext cx="0" cy="108012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726" name="直接连接符 6"/>
              <p:cNvCxnSpPr/>
              <p:nvPr/>
            </p:nvCxnSpPr>
            <p:spPr>
              <a:xfrm>
                <a:off x="3923928" y="3573016"/>
                <a:ext cx="0" cy="108012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30727" name="TextBox 8"/>
            <p:cNvSpPr txBox="1"/>
            <p:nvPr/>
          </p:nvSpPr>
          <p:spPr>
            <a:xfrm>
              <a:off x="1187624" y="4653136"/>
              <a:ext cx="447121" cy="4910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zh-CN" altLang="en-US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30728" name="TextBox 9"/>
            <p:cNvSpPr txBox="1"/>
            <p:nvPr/>
          </p:nvSpPr>
          <p:spPr>
            <a:xfrm>
              <a:off x="1187624" y="3140968"/>
              <a:ext cx="447121" cy="4910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en-US" altLang="zh-CN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30729" name="TextBox 10"/>
            <p:cNvSpPr txBox="1"/>
            <p:nvPr/>
          </p:nvSpPr>
          <p:spPr>
            <a:xfrm>
              <a:off x="3707904" y="4653136"/>
              <a:ext cx="447121" cy="4910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zh-CN" altLang="en-US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30730" name="TextBox 11"/>
            <p:cNvSpPr txBox="1"/>
            <p:nvPr/>
          </p:nvSpPr>
          <p:spPr>
            <a:xfrm>
              <a:off x="3732468" y="3111351"/>
              <a:ext cx="464057" cy="4910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 dirty="0">
                  <a:latin typeface="Times New Roman" panose="02020603050405020304" pitchFamily="2" charset="0"/>
                  <a:ea typeface="宋体" panose="02010600030101010101" pitchFamily="2" charset="-122"/>
                </a:rPr>
                <a:t>D</a:t>
              </a:r>
              <a:endParaRPr lang="en-US" altLang="zh-CN" b="1" i="1" dirty="0">
                <a:latin typeface="Times New Roman" panose="02020603050405020304" pitchFamily="2" charset="0"/>
                <a:ea typeface="Times New Roman" panose="02020603050405020304" pitchFamily="2" charset="0"/>
              </a:endParaRPr>
            </a:p>
          </p:txBody>
        </p:sp>
        <p:sp>
          <p:nvSpPr>
            <p:cNvPr id="30731" name="TextBox 12"/>
            <p:cNvSpPr txBox="1"/>
            <p:nvPr/>
          </p:nvSpPr>
          <p:spPr>
            <a:xfrm>
              <a:off x="4572000" y="3356992"/>
              <a:ext cx="548739" cy="4910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dirty="0">
                  <a:latin typeface="黑体" panose="02010609060101010101" pitchFamily="2" charset="-122"/>
                  <a:ea typeface="黑体" panose="02010609060101010101" pitchFamily="2" charset="-122"/>
                </a:rPr>
                <a:t>河</a:t>
              </a:r>
              <a:endParaRPr lang="zh-CN" altLang="en-US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280275" y="3011488"/>
            <a:ext cx="99536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1000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2" charset="0"/>
              <a:ea typeface="Times New Roman" panose="02020603050405020304" pitchFamily="2" charset="0"/>
            </a:endParaRPr>
          </a:p>
        </p:txBody>
      </p:sp>
      <p:grpSp>
        <p:nvGrpSpPr>
          <p:cNvPr id="30733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30734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35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570" y="3713480"/>
            <a:ext cx="3270250" cy="23609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22513" y="1808163"/>
            <a:ext cx="601662" cy="646112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原理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5" name="左大括号 9"/>
          <p:cNvSpPr/>
          <p:nvPr/>
        </p:nvSpPr>
        <p:spPr>
          <a:xfrm>
            <a:off x="2166938" y="2105025"/>
            <a:ext cx="107950" cy="2646363"/>
          </a:xfrm>
          <a:prstGeom prst="leftBrace">
            <a:avLst>
              <a:gd name="adj1" fmla="val 7831"/>
              <a:gd name="adj2" fmla="val 50000"/>
            </a:avLst>
          </a:prstGeom>
          <a:noFill/>
          <a:ln w="25400" cap="flat" cmpd="sng">
            <a:solidFill>
              <a:srgbClr val="0070C0">
                <a:alpha val="6196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03588" y="1755775"/>
            <a:ext cx="2671762" cy="507831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线段公理</a:t>
            </a:r>
            <a:endParaRPr lang="en-US" altLang="zh-CN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74888" y="3021013"/>
            <a:ext cx="1055687" cy="646331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dirty="0" smtClean="0">
                <a:latin typeface="黑体" panose="02010609060101010101" pitchFamily="2" charset="-122"/>
                <a:ea typeface="黑体" panose="02010609060101010101" pitchFamily="2" charset="-122"/>
              </a:rPr>
              <a:t>将军饮马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问题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" name="右箭头 32"/>
          <p:cNvSpPr/>
          <p:nvPr/>
        </p:nvSpPr>
        <p:spPr bwMode="auto">
          <a:xfrm>
            <a:off x="3005138" y="1863725"/>
            <a:ext cx="217488" cy="21590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54425" y="3063875"/>
            <a:ext cx="1219200" cy="507831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解题方法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9" name="右箭头 38"/>
          <p:cNvSpPr/>
          <p:nvPr/>
        </p:nvSpPr>
        <p:spPr bwMode="auto">
          <a:xfrm>
            <a:off x="3384550" y="3159125"/>
            <a:ext cx="215900" cy="21590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428875" y="4403725"/>
            <a:ext cx="901700" cy="646113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造桥选址问题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" name="右箭头 40"/>
          <p:cNvSpPr/>
          <p:nvPr/>
        </p:nvSpPr>
        <p:spPr bwMode="auto">
          <a:xfrm>
            <a:off x="3448050" y="4564063"/>
            <a:ext cx="217488" cy="21590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57775" y="4403408"/>
            <a:ext cx="2397125" cy="922337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关键是将固定线段“桥”平移</a:t>
            </a:r>
            <a:endParaRPr lang="zh-CN" altLang="en-US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25563" y="2963863"/>
            <a:ext cx="781050" cy="922337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最短路径问题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右箭头 14"/>
          <p:cNvSpPr/>
          <p:nvPr/>
        </p:nvSpPr>
        <p:spPr bwMode="auto">
          <a:xfrm>
            <a:off x="4860156" y="3190875"/>
            <a:ext cx="215900" cy="21748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57775" y="3055938"/>
            <a:ext cx="2374900" cy="506412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轴对称知识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+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线段公理</a:t>
            </a:r>
            <a:endParaRPr lang="zh-CN" altLang="en-US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86175" y="4505325"/>
            <a:ext cx="1155700" cy="507831"/>
          </a:xfrm>
          <a:prstGeom prst="rect">
            <a:avLst/>
          </a:prstGeom>
          <a:noFill/>
          <a:ln w="25400" cap="flat" cmpd="sng">
            <a:solidFill>
              <a:srgbClr val="0070C0">
                <a:alpha val="54117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解题方法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右箭头 17"/>
          <p:cNvSpPr/>
          <p:nvPr/>
        </p:nvSpPr>
        <p:spPr bwMode="auto">
          <a:xfrm>
            <a:off x="4841875" y="4573588"/>
            <a:ext cx="215900" cy="21590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TextBox 127"/>
          <p:cNvSpPr txBox="1"/>
          <p:nvPr/>
        </p:nvSpPr>
        <p:spPr>
          <a:xfrm>
            <a:off x="6246186" y="836712"/>
            <a:ext cx="1635435" cy="5067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0" dirty="0">
                <a:solidFill>
                  <a:srgbClr val="0070C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Times New Roman" panose="02020603050405020304" pitchFamily="2" charset="0"/>
              </a:rPr>
              <a:t>课堂总结</a:t>
            </a:r>
            <a:endParaRPr kumimoji="0" lang="zh-CN" altLang="en-US" sz="2700" b="1" kern="1200" cap="none" spc="0" normalizeH="0" baseline="0" noProof="0" dirty="0">
              <a:solidFill>
                <a:srgbClr val="0070C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Times New Roman" panose="02020603050405020304" pitchFamily="2" charset="0"/>
              <a:ea typeface="宋体" panose="02010600030101010101" pitchFamily="2" charset="-122"/>
              <a:cs typeface="Times New Roman" panose="02020603050405020304" pitchFamily="2" charset="0"/>
            </a:endParaRPr>
          </a:p>
        </p:txBody>
      </p:sp>
      <p:grpSp>
        <p:nvGrpSpPr>
          <p:cNvPr id="27665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27666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7667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5365" grpId="0" bldLvl="0" animBg="1"/>
      <p:bldP spid="27" grpId="0" bldLvl="0" animBg="1"/>
      <p:bldP spid="31" grpId="0" bldLvl="0" animBg="1"/>
      <p:bldP spid="33" grpId="0" bldLvl="0" animBg="1"/>
      <p:bldP spid="34" grpId="0" bldLvl="0" animBg="1"/>
      <p:bldP spid="39" grpId="0" bldLvl="0" animBg="1"/>
      <p:bldP spid="40" grpId="0" bldLvl="0" animBg="1"/>
      <p:bldP spid="41" grpId="0" bldLvl="0" animBg="1"/>
      <p:bldP spid="42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7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34818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4819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73742850" name="文本框 1073742849"/>
          <p:cNvSpPr txBox="1"/>
          <p:nvPr/>
        </p:nvSpPr>
        <p:spPr>
          <a:xfrm>
            <a:off x="6671310" y="608965"/>
            <a:ext cx="514350" cy="638746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square"/>
          <a:lstStyle/>
          <a:p>
            <a:r>
              <a:rPr lang="zh-CN" altLang="en-US" sz="3000" b="1">
                <a:solidFill>
                  <a:srgbClr val="FF0000"/>
                </a:solidFill>
              </a:rPr>
              <a:t>将军饮马造桥选址最短距离省时省力</a:t>
            </a:r>
            <a:endParaRPr lang="zh-CN" altLang="en-US" sz="3000" b="1">
              <a:solidFill>
                <a:srgbClr val="FF0000"/>
              </a:solidFill>
            </a:endParaRPr>
          </a:p>
        </p:txBody>
      </p:sp>
      <p:sp>
        <p:nvSpPr>
          <p:cNvPr id="1073742851" name="文本框 1073742850"/>
          <p:cNvSpPr txBox="1"/>
          <p:nvPr/>
        </p:nvSpPr>
        <p:spPr>
          <a:xfrm>
            <a:off x="2216150" y="608330"/>
            <a:ext cx="514350" cy="638746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square"/>
          <a:lstStyle/>
          <a:p>
            <a:r>
              <a:rPr lang="zh-CN" altLang="en-US" sz="3000" b="1">
                <a:solidFill>
                  <a:srgbClr val="FF0000"/>
                </a:solidFill>
              </a:rPr>
              <a:t>数学建模思想方法极为重要学好用好</a:t>
            </a:r>
            <a:endParaRPr lang="zh-CN" altLang="en-US" sz="3000" b="1">
              <a:solidFill>
                <a:srgbClr val="FF0000"/>
              </a:solidFill>
            </a:endParaRPr>
          </a:p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296920" y="608965"/>
            <a:ext cx="28981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</a:rPr>
              <a:t>学以致用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857232"/>
            <a:ext cx="923925" cy="4724400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>
              <a:defRPr/>
            </a:pPr>
            <a:r>
              <a:rPr lang="zh-CN" altLang="en-US" sz="4800" b="1" dirty="0">
                <a:solidFill>
                  <a:schemeClr val="accent6">
                    <a:lumMod val="50000"/>
                  </a:schemeClr>
                </a:solidFill>
              </a:rPr>
              <a:t>课堂赠言－－</a:t>
            </a:r>
            <a:endParaRPr lang="zh-CN" altLang="en-US" sz="4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3200400" y="2362200"/>
            <a:ext cx="2362200" cy="12954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zh-CN" altLang="en-US" sz="4800" b="1" dirty="0">
                <a:solidFill>
                  <a:srgbClr val="0000FF"/>
                </a:solidFill>
              </a:rPr>
              <a:t>下课啦</a:t>
            </a:r>
            <a:endParaRPr lang="zh-CN" altLang="en-US" sz="4800" b="1" dirty="0">
              <a:solidFill>
                <a:srgbClr val="0000FF"/>
              </a:solidFill>
            </a:endParaRPr>
          </a:p>
        </p:txBody>
      </p:sp>
      <p:pic>
        <p:nvPicPr>
          <p:cNvPr id="10" name="Picture 5" descr="3163223212009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41148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073742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3742850" grpId="0" animBg="1"/>
      <p:bldP spid="1073742851" grpId="0" animBg="1"/>
      <p:bldP spid="2" grpId="0"/>
      <p:bldP spid="8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1" name="组合 1"/>
          <p:cNvGrpSpPr/>
          <p:nvPr/>
        </p:nvGrpSpPr>
        <p:grpSpPr>
          <a:xfrm>
            <a:off x="-11112" y="-44450"/>
            <a:ext cx="9148762" cy="652463"/>
            <a:chOff x="-18" y="-8"/>
            <a:chExt cx="14408" cy="1028"/>
          </a:xfrm>
        </p:grpSpPr>
        <p:pic>
          <p:nvPicPr>
            <p:cNvPr id="35842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" y="-8"/>
              <a:ext cx="4317" cy="10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43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14" y="-8"/>
              <a:ext cx="10177" cy="1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1" name="TextBox 40"/>
          <p:cNvSpPr txBox="1"/>
          <p:nvPr/>
        </p:nvSpPr>
        <p:spPr>
          <a:xfrm>
            <a:off x="2924175" y="2559050"/>
            <a:ext cx="2971800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谢谢！</a:t>
            </a:r>
            <a:endParaRPr lang="zh-CN" altLang="en-US" sz="8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2324</Words>
  <Application>WPS 演示</Application>
  <PresentationFormat>全屏显示(4:3)</PresentationFormat>
  <Paragraphs>411</Paragraphs>
  <Slides>22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Arial</vt:lpstr>
      <vt:lpstr>宋体</vt:lpstr>
      <vt:lpstr>Wingdings</vt:lpstr>
      <vt:lpstr>黑体</vt:lpstr>
      <vt:lpstr>Times New Roman</vt:lpstr>
      <vt:lpstr>微软雅黑</vt:lpstr>
      <vt:lpstr>华文琥珀</vt:lpstr>
      <vt:lpstr>Arial Unicode MS</vt:lpstr>
      <vt:lpstr>Calibri</vt:lpstr>
      <vt:lpstr>默认设计模板</vt:lpstr>
      <vt:lpstr>Package</vt:lpstr>
      <vt:lpstr>Package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官田民</cp:lastModifiedBy>
  <cp:revision>80</cp:revision>
  <dcterms:created xsi:type="dcterms:W3CDTF">2012-06-06T01:30:00Z</dcterms:created>
  <dcterms:modified xsi:type="dcterms:W3CDTF">2021-10-26T08:35:07Z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2052-11.1.0.11045</vt:lpwstr>
  </property>
  <property fmtid="{D5CDD505-2E9C-101B-9397-08002B2CF9AE}" pid="3" name="ICV">
    <vt:lpwstr>148F8259CCFB42379DA1525235E1E192</vt:lpwstr>
  </property>
</Properties>
</file>