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&#24037;&#20316;&#31807;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>
        <c:manualLayout>
          <c:layoutTarget val="inner"/>
          <c:xMode val="edge"/>
          <c:yMode val="edge"/>
          <c:x val="9.168985126859143E-2"/>
          <c:y val="0.19090296004666082"/>
          <c:w val="0.87015048118985128"/>
          <c:h val="0.72800087489063869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v</c:v>
                </c:pt>
              </c:strCache>
            </c:strRef>
          </c:tx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xVal>
            <c:numRef>
              <c:f>Sheet1!$B$1:$E$1</c:f>
              <c:numCache>
                <c:formatCode>General</c:formatCode>
                <c:ptCount val="4"/>
                <c:pt idx="0">
                  <c:v>0.1</c:v>
                </c:pt>
                <c:pt idx="1">
                  <c:v>0.2</c:v>
                </c:pt>
                <c:pt idx="2">
                  <c:v>0.3</c:v>
                </c:pt>
                <c:pt idx="3">
                  <c:v>0.4</c:v>
                </c:pt>
              </c:numCache>
            </c:numRef>
          </c:xVal>
          <c:yVal>
            <c:numRef>
              <c:f>Sheet1!$B$2:$E$2</c:f>
              <c:numCache>
                <c:formatCode>General</c:formatCode>
                <c:ptCount val="4"/>
                <c:pt idx="0">
                  <c:v>54.5</c:v>
                </c:pt>
                <c:pt idx="1">
                  <c:v>63.5</c:v>
                </c:pt>
                <c:pt idx="2">
                  <c:v>73</c:v>
                </c:pt>
                <c:pt idx="3">
                  <c:v>88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0-F439-415A-8D95-29C1FA865A7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820576"/>
        <c:axId val="209820904"/>
      </c:scatterChart>
      <c:valAx>
        <c:axId val="2098205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9820904"/>
        <c:crosses val="autoZero"/>
        <c:crossBetween val="midCat"/>
      </c:valAx>
      <c:valAx>
        <c:axId val="2098209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0982057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2063115" y="630937"/>
            <a:ext cx="5230368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8892" y="1098388"/>
            <a:ext cx="7738814" cy="4394988"/>
          </a:xfrm>
        </p:spPr>
        <p:txBody>
          <a:bodyPr anchor="ctr">
            <a:noAutofit/>
          </a:bodyPr>
          <a:lstStyle>
            <a:lvl1pPr algn="ctr">
              <a:defRPr sz="7500" spc="600" baseline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61284" y="5979197"/>
            <a:ext cx="6034030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1500" b="1" i="0" cap="all" spc="300" baseline="0">
                <a:solidFill>
                  <a:schemeClr val="tx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8892" y="6375679"/>
            <a:ext cx="174729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5249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00414" y="6375679"/>
            <a:ext cx="1747292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79499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2188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2110979" cy="6858000"/>
          </a:xfrm>
          <a:custGeom>
            <a:avLst/>
            <a:gdLst/>
            <a:ahLst/>
            <a:cxnLst/>
            <a:rect l="0" t="0" r="r" b="b"/>
            <a:pathLst>
              <a:path w="1773" h="4320">
                <a:moveTo>
                  <a:pt x="0" y="0"/>
                </a:moveTo>
                <a:lnTo>
                  <a:pt x="891" y="0"/>
                </a:lnTo>
                <a:lnTo>
                  <a:pt x="906" y="56"/>
                </a:lnTo>
                <a:lnTo>
                  <a:pt x="921" y="111"/>
                </a:lnTo>
                <a:lnTo>
                  <a:pt x="938" y="165"/>
                </a:lnTo>
                <a:lnTo>
                  <a:pt x="957" y="217"/>
                </a:lnTo>
                <a:lnTo>
                  <a:pt x="980" y="266"/>
                </a:lnTo>
                <a:lnTo>
                  <a:pt x="1007" y="312"/>
                </a:lnTo>
                <a:lnTo>
                  <a:pt x="1036" y="351"/>
                </a:lnTo>
                <a:lnTo>
                  <a:pt x="1069" y="387"/>
                </a:lnTo>
                <a:lnTo>
                  <a:pt x="1105" y="422"/>
                </a:lnTo>
                <a:lnTo>
                  <a:pt x="1145" y="456"/>
                </a:lnTo>
                <a:lnTo>
                  <a:pt x="1185" y="487"/>
                </a:lnTo>
                <a:lnTo>
                  <a:pt x="1227" y="520"/>
                </a:lnTo>
                <a:lnTo>
                  <a:pt x="1270" y="551"/>
                </a:lnTo>
                <a:lnTo>
                  <a:pt x="1311" y="584"/>
                </a:lnTo>
                <a:lnTo>
                  <a:pt x="1352" y="617"/>
                </a:lnTo>
                <a:lnTo>
                  <a:pt x="1390" y="651"/>
                </a:lnTo>
                <a:lnTo>
                  <a:pt x="1425" y="687"/>
                </a:lnTo>
                <a:lnTo>
                  <a:pt x="1456" y="725"/>
                </a:lnTo>
                <a:lnTo>
                  <a:pt x="1484" y="765"/>
                </a:lnTo>
                <a:lnTo>
                  <a:pt x="1505" y="808"/>
                </a:lnTo>
                <a:lnTo>
                  <a:pt x="1521" y="856"/>
                </a:lnTo>
                <a:lnTo>
                  <a:pt x="1530" y="907"/>
                </a:lnTo>
                <a:lnTo>
                  <a:pt x="1534" y="960"/>
                </a:lnTo>
                <a:lnTo>
                  <a:pt x="1534" y="1013"/>
                </a:lnTo>
                <a:lnTo>
                  <a:pt x="1530" y="1068"/>
                </a:lnTo>
                <a:lnTo>
                  <a:pt x="1523" y="1125"/>
                </a:lnTo>
                <a:lnTo>
                  <a:pt x="1515" y="1181"/>
                </a:lnTo>
                <a:lnTo>
                  <a:pt x="1508" y="1237"/>
                </a:lnTo>
                <a:lnTo>
                  <a:pt x="1501" y="1293"/>
                </a:lnTo>
                <a:lnTo>
                  <a:pt x="1496" y="1350"/>
                </a:lnTo>
                <a:lnTo>
                  <a:pt x="1494" y="1405"/>
                </a:lnTo>
                <a:lnTo>
                  <a:pt x="1497" y="1458"/>
                </a:lnTo>
                <a:lnTo>
                  <a:pt x="1504" y="1511"/>
                </a:lnTo>
                <a:lnTo>
                  <a:pt x="1517" y="1560"/>
                </a:lnTo>
                <a:lnTo>
                  <a:pt x="1535" y="1610"/>
                </a:lnTo>
                <a:lnTo>
                  <a:pt x="1557" y="1659"/>
                </a:lnTo>
                <a:lnTo>
                  <a:pt x="1583" y="1708"/>
                </a:lnTo>
                <a:lnTo>
                  <a:pt x="1611" y="1757"/>
                </a:lnTo>
                <a:lnTo>
                  <a:pt x="1640" y="1807"/>
                </a:lnTo>
                <a:lnTo>
                  <a:pt x="1669" y="1855"/>
                </a:lnTo>
                <a:lnTo>
                  <a:pt x="1696" y="1905"/>
                </a:lnTo>
                <a:lnTo>
                  <a:pt x="1721" y="1954"/>
                </a:lnTo>
                <a:lnTo>
                  <a:pt x="1742" y="2006"/>
                </a:lnTo>
                <a:lnTo>
                  <a:pt x="1759" y="2057"/>
                </a:lnTo>
                <a:lnTo>
                  <a:pt x="1769" y="2108"/>
                </a:lnTo>
                <a:lnTo>
                  <a:pt x="1773" y="2160"/>
                </a:lnTo>
                <a:lnTo>
                  <a:pt x="1769" y="2212"/>
                </a:lnTo>
                <a:lnTo>
                  <a:pt x="1759" y="2263"/>
                </a:lnTo>
                <a:lnTo>
                  <a:pt x="1742" y="2314"/>
                </a:lnTo>
                <a:lnTo>
                  <a:pt x="1721" y="2366"/>
                </a:lnTo>
                <a:lnTo>
                  <a:pt x="1696" y="2415"/>
                </a:lnTo>
                <a:lnTo>
                  <a:pt x="1669" y="2465"/>
                </a:lnTo>
                <a:lnTo>
                  <a:pt x="1640" y="2513"/>
                </a:lnTo>
                <a:lnTo>
                  <a:pt x="1611" y="2563"/>
                </a:lnTo>
                <a:lnTo>
                  <a:pt x="1583" y="2612"/>
                </a:lnTo>
                <a:lnTo>
                  <a:pt x="1557" y="2661"/>
                </a:lnTo>
                <a:lnTo>
                  <a:pt x="1535" y="2710"/>
                </a:lnTo>
                <a:lnTo>
                  <a:pt x="1517" y="2760"/>
                </a:lnTo>
                <a:lnTo>
                  <a:pt x="1504" y="2809"/>
                </a:lnTo>
                <a:lnTo>
                  <a:pt x="1497" y="2862"/>
                </a:lnTo>
                <a:lnTo>
                  <a:pt x="1494" y="2915"/>
                </a:lnTo>
                <a:lnTo>
                  <a:pt x="1496" y="2970"/>
                </a:lnTo>
                <a:lnTo>
                  <a:pt x="1501" y="3027"/>
                </a:lnTo>
                <a:lnTo>
                  <a:pt x="1508" y="3083"/>
                </a:lnTo>
                <a:lnTo>
                  <a:pt x="1515" y="3139"/>
                </a:lnTo>
                <a:lnTo>
                  <a:pt x="1523" y="3195"/>
                </a:lnTo>
                <a:lnTo>
                  <a:pt x="1530" y="3252"/>
                </a:lnTo>
                <a:lnTo>
                  <a:pt x="1534" y="3307"/>
                </a:lnTo>
                <a:lnTo>
                  <a:pt x="1534" y="3360"/>
                </a:lnTo>
                <a:lnTo>
                  <a:pt x="1530" y="3413"/>
                </a:lnTo>
                <a:lnTo>
                  <a:pt x="1521" y="3464"/>
                </a:lnTo>
                <a:lnTo>
                  <a:pt x="1505" y="3512"/>
                </a:lnTo>
                <a:lnTo>
                  <a:pt x="1484" y="3555"/>
                </a:lnTo>
                <a:lnTo>
                  <a:pt x="1456" y="3595"/>
                </a:lnTo>
                <a:lnTo>
                  <a:pt x="1425" y="3633"/>
                </a:lnTo>
                <a:lnTo>
                  <a:pt x="1390" y="3669"/>
                </a:lnTo>
                <a:lnTo>
                  <a:pt x="1352" y="3703"/>
                </a:lnTo>
                <a:lnTo>
                  <a:pt x="1311" y="3736"/>
                </a:lnTo>
                <a:lnTo>
                  <a:pt x="1270" y="3769"/>
                </a:lnTo>
                <a:lnTo>
                  <a:pt x="1227" y="3800"/>
                </a:lnTo>
                <a:lnTo>
                  <a:pt x="1185" y="3833"/>
                </a:lnTo>
                <a:lnTo>
                  <a:pt x="1145" y="3864"/>
                </a:lnTo>
                <a:lnTo>
                  <a:pt x="1105" y="3898"/>
                </a:lnTo>
                <a:lnTo>
                  <a:pt x="1069" y="3933"/>
                </a:lnTo>
                <a:lnTo>
                  <a:pt x="1036" y="3969"/>
                </a:lnTo>
                <a:lnTo>
                  <a:pt x="1007" y="4008"/>
                </a:lnTo>
                <a:lnTo>
                  <a:pt x="980" y="4054"/>
                </a:lnTo>
                <a:lnTo>
                  <a:pt x="957" y="4103"/>
                </a:lnTo>
                <a:lnTo>
                  <a:pt x="938" y="4155"/>
                </a:lnTo>
                <a:lnTo>
                  <a:pt x="921" y="4209"/>
                </a:lnTo>
                <a:lnTo>
                  <a:pt x="906" y="4264"/>
                </a:lnTo>
                <a:lnTo>
                  <a:pt x="891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2197" y="1073889"/>
            <a:ext cx="6140303" cy="4064627"/>
          </a:xfrm>
        </p:spPr>
        <p:txBody>
          <a:bodyPr anchor="b">
            <a:normAutofit/>
          </a:bodyPr>
          <a:lstStyle>
            <a:lvl1pPr>
              <a:defRPr sz="6300" spc="600" baseline="0">
                <a:solidFill>
                  <a:schemeClr val="tx2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32198" y="5159782"/>
            <a:ext cx="5263116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1500" b="1" i="0" cap="all" spc="300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27410" y="6375679"/>
            <a:ext cx="1120460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298" y="6375679"/>
            <a:ext cx="30861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56825" y="6375679"/>
            <a:ext cx="1115675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6" name="Freeform 11"/>
          <p:cNvSpPr/>
          <p:nvPr/>
        </p:nvSpPr>
        <p:spPr bwMode="auto">
          <a:xfrm>
            <a:off x="655786" y="0"/>
            <a:ext cx="1234679" cy="6858000"/>
          </a:xfrm>
          <a:custGeom>
            <a:avLst/>
            <a:gdLst/>
            <a:ahLst/>
            <a:cxnLst/>
            <a:rect l="0" t="0" r="r" b="b"/>
            <a:pathLst>
              <a:path w="1037" h="4320">
                <a:moveTo>
                  <a:pt x="0" y="0"/>
                </a:moveTo>
                <a:lnTo>
                  <a:pt x="171" y="0"/>
                </a:lnTo>
                <a:lnTo>
                  <a:pt x="188" y="55"/>
                </a:lnTo>
                <a:lnTo>
                  <a:pt x="204" y="110"/>
                </a:lnTo>
                <a:lnTo>
                  <a:pt x="220" y="166"/>
                </a:lnTo>
                <a:lnTo>
                  <a:pt x="234" y="223"/>
                </a:lnTo>
                <a:lnTo>
                  <a:pt x="251" y="278"/>
                </a:lnTo>
                <a:lnTo>
                  <a:pt x="269" y="331"/>
                </a:lnTo>
                <a:lnTo>
                  <a:pt x="292" y="381"/>
                </a:lnTo>
                <a:lnTo>
                  <a:pt x="319" y="427"/>
                </a:lnTo>
                <a:lnTo>
                  <a:pt x="349" y="466"/>
                </a:lnTo>
                <a:lnTo>
                  <a:pt x="382" y="503"/>
                </a:lnTo>
                <a:lnTo>
                  <a:pt x="420" y="537"/>
                </a:lnTo>
                <a:lnTo>
                  <a:pt x="460" y="571"/>
                </a:lnTo>
                <a:lnTo>
                  <a:pt x="502" y="603"/>
                </a:lnTo>
                <a:lnTo>
                  <a:pt x="544" y="635"/>
                </a:lnTo>
                <a:lnTo>
                  <a:pt x="587" y="668"/>
                </a:lnTo>
                <a:lnTo>
                  <a:pt x="628" y="700"/>
                </a:lnTo>
                <a:lnTo>
                  <a:pt x="667" y="734"/>
                </a:lnTo>
                <a:lnTo>
                  <a:pt x="703" y="771"/>
                </a:lnTo>
                <a:lnTo>
                  <a:pt x="736" y="808"/>
                </a:lnTo>
                <a:lnTo>
                  <a:pt x="763" y="848"/>
                </a:lnTo>
                <a:lnTo>
                  <a:pt x="786" y="893"/>
                </a:lnTo>
                <a:lnTo>
                  <a:pt x="800" y="937"/>
                </a:lnTo>
                <a:lnTo>
                  <a:pt x="809" y="986"/>
                </a:lnTo>
                <a:lnTo>
                  <a:pt x="813" y="1034"/>
                </a:lnTo>
                <a:lnTo>
                  <a:pt x="812" y="1085"/>
                </a:lnTo>
                <a:lnTo>
                  <a:pt x="808" y="1136"/>
                </a:lnTo>
                <a:lnTo>
                  <a:pt x="803" y="1189"/>
                </a:lnTo>
                <a:lnTo>
                  <a:pt x="796" y="1242"/>
                </a:lnTo>
                <a:lnTo>
                  <a:pt x="788" y="1295"/>
                </a:lnTo>
                <a:lnTo>
                  <a:pt x="782" y="1348"/>
                </a:lnTo>
                <a:lnTo>
                  <a:pt x="778" y="1401"/>
                </a:lnTo>
                <a:lnTo>
                  <a:pt x="775" y="1452"/>
                </a:lnTo>
                <a:lnTo>
                  <a:pt x="778" y="1502"/>
                </a:lnTo>
                <a:lnTo>
                  <a:pt x="784" y="1551"/>
                </a:lnTo>
                <a:lnTo>
                  <a:pt x="797" y="1602"/>
                </a:lnTo>
                <a:lnTo>
                  <a:pt x="817" y="1652"/>
                </a:lnTo>
                <a:lnTo>
                  <a:pt x="841" y="1702"/>
                </a:lnTo>
                <a:lnTo>
                  <a:pt x="868" y="1752"/>
                </a:lnTo>
                <a:lnTo>
                  <a:pt x="896" y="1801"/>
                </a:lnTo>
                <a:lnTo>
                  <a:pt x="926" y="1851"/>
                </a:lnTo>
                <a:lnTo>
                  <a:pt x="953" y="1901"/>
                </a:lnTo>
                <a:lnTo>
                  <a:pt x="980" y="1952"/>
                </a:lnTo>
                <a:lnTo>
                  <a:pt x="1003" y="2003"/>
                </a:lnTo>
                <a:lnTo>
                  <a:pt x="1021" y="2054"/>
                </a:lnTo>
                <a:lnTo>
                  <a:pt x="1031" y="2106"/>
                </a:lnTo>
                <a:lnTo>
                  <a:pt x="1037" y="2160"/>
                </a:lnTo>
                <a:lnTo>
                  <a:pt x="1031" y="2214"/>
                </a:lnTo>
                <a:lnTo>
                  <a:pt x="1021" y="2266"/>
                </a:lnTo>
                <a:lnTo>
                  <a:pt x="1003" y="2317"/>
                </a:lnTo>
                <a:lnTo>
                  <a:pt x="980" y="2368"/>
                </a:lnTo>
                <a:lnTo>
                  <a:pt x="953" y="2419"/>
                </a:lnTo>
                <a:lnTo>
                  <a:pt x="926" y="2469"/>
                </a:lnTo>
                <a:lnTo>
                  <a:pt x="896" y="2519"/>
                </a:lnTo>
                <a:lnTo>
                  <a:pt x="868" y="2568"/>
                </a:lnTo>
                <a:lnTo>
                  <a:pt x="841" y="2618"/>
                </a:lnTo>
                <a:lnTo>
                  <a:pt x="817" y="2668"/>
                </a:lnTo>
                <a:lnTo>
                  <a:pt x="797" y="2718"/>
                </a:lnTo>
                <a:lnTo>
                  <a:pt x="784" y="2769"/>
                </a:lnTo>
                <a:lnTo>
                  <a:pt x="778" y="2818"/>
                </a:lnTo>
                <a:lnTo>
                  <a:pt x="775" y="2868"/>
                </a:lnTo>
                <a:lnTo>
                  <a:pt x="778" y="2919"/>
                </a:lnTo>
                <a:lnTo>
                  <a:pt x="782" y="2972"/>
                </a:lnTo>
                <a:lnTo>
                  <a:pt x="788" y="3025"/>
                </a:lnTo>
                <a:lnTo>
                  <a:pt x="796" y="3078"/>
                </a:lnTo>
                <a:lnTo>
                  <a:pt x="803" y="3131"/>
                </a:lnTo>
                <a:lnTo>
                  <a:pt x="808" y="3184"/>
                </a:lnTo>
                <a:lnTo>
                  <a:pt x="812" y="3235"/>
                </a:lnTo>
                <a:lnTo>
                  <a:pt x="813" y="3286"/>
                </a:lnTo>
                <a:lnTo>
                  <a:pt x="809" y="3334"/>
                </a:lnTo>
                <a:lnTo>
                  <a:pt x="800" y="3383"/>
                </a:lnTo>
                <a:lnTo>
                  <a:pt x="786" y="3427"/>
                </a:lnTo>
                <a:lnTo>
                  <a:pt x="763" y="3472"/>
                </a:lnTo>
                <a:lnTo>
                  <a:pt x="736" y="3512"/>
                </a:lnTo>
                <a:lnTo>
                  <a:pt x="703" y="3549"/>
                </a:lnTo>
                <a:lnTo>
                  <a:pt x="667" y="3586"/>
                </a:lnTo>
                <a:lnTo>
                  <a:pt x="628" y="3620"/>
                </a:lnTo>
                <a:lnTo>
                  <a:pt x="587" y="3652"/>
                </a:lnTo>
                <a:lnTo>
                  <a:pt x="544" y="3685"/>
                </a:lnTo>
                <a:lnTo>
                  <a:pt x="502" y="3717"/>
                </a:lnTo>
                <a:lnTo>
                  <a:pt x="460" y="3749"/>
                </a:lnTo>
                <a:lnTo>
                  <a:pt x="420" y="3783"/>
                </a:lnTo>
                <a:lnTo>
                  <a:pt x="382" y="3817"/>
                </a:lnTo>
                <a:lnTo>
                  <a:pt x="349" y="3854"/>
                </a:lnTo>
                <a:lnTo>
                  <a:pt x="319" y="3893"/>
                </a:lnTo>
                <a:lnTo>
                  <a:pt x="292" y="3939"/>
                </a:lnTo>
                <a:lnTo>
                  <a:pt x="269" y="3989"/>
                </a:lnTo>
                <a:lnTo>
                  <a:pt x="251" y="4042"/>
                </a:lnTo>
                <a:lnTo>
                  <a:pt x="234" y="4097"/>
                </a:lnTo>
                <a:lnTo>
                  <a:pt x="220" y="4154"/>
                </a:lnTo>
                <a:lnTo>
                  <a:pt x="204" y="4210"/>
                </a:lnTo>
                <a:lnTo>
                  <a:pt x="188" y="4265"/>
                </a:lnTo>
                <a:lnTo>
                  <a:pt x="171" y="4320"/>
                </a:lnTo>
                <a:lnTo>
                  <a:pt x="0" y="4320"/>
                </a:lnTo>
                <a:lnTo>
                  <a:pt x="17" y="4278"/>
                </a:lnTo>
                <a:lnTo>
                  <a:pt x="33" y="4232"/>
                </a:lnTo>
                <a:lnTo>
                  <a:pt x="46" y="4183"/>
                </a:lnTo>
                <a:lnTo>
                  <a:pt x="60" y="4131"/>
                </a:lnTo>
                <a:lnTo>
                  <a:pt x="75" y="4075"/>
                </a:lnTo>
                <a:lnTo>
                  <a:pt x="90" y="4019"/>
                </a:lnTo>
                <a:lnTo>
                  <a:pt x="109" y="3964"/>
                </a:lnTo>
                <a:lnTo>
                  <a:pt x="129" y="3909"/>
                </a:lnTo>
                <a:lnTo>
                  <a:pt x="156" y="3855"/>
                </a:lnTo>
                <a:lnTo>
                  <a:pt x="186" y="3804"/>
                </a:lnTo>
                <a:lnTo>
                  <a:pt x="222" y="3756"/>
                </a:lnTo>
                <a:lnTo>
                  <a:pt x="261" y="3713"/>
                </a:lnTo>
                <a:lnTo>
                  <a:pt x="303" y="3672"/>
                </a:lnTo>
                <a:lnTo>
                  <a:pt x="348" y="3634"/>
                </a:lnTo>
                <a:lnTo>
                  <a:pt x="392" y="3599"/>
                </a:lnTo>
                <a:lnTo>
                  <a:pt x="438" y="3565"/>
                </a:lnTo>
                <a:lnTo>
                  <a:pt x="482" y="3531"/>
                </a:lnTo>
                <a:lnTo>
                  <a:pt x="523" y="3499"/>
                </a:lnTo>
                <a:lnTo>
                  <a:pt x="561" y="3466"/>
                </a:lnTo>
                <a:lnTo>
                  <a:pt x="594" y="3434"/>
                </a:lnTo>
                <a:lnTo>
                  <a:pt x="620" y="3400"/>
                </a:lnTo>
                <a:lnTo>
                  <a:pt x="638" y="3367"/>
                </a:lnTo>
                <a:lnTo>
                  <a:pt x="647" y="3336"/>
                </a:lnTo>
                <a:lnTo>
                  <a:pt x="652" y="3302"/>
                </a:lnTo>
                <a:lnTo>
                  <a:pt x="654" y="3265"/>
                </a:lnTo>
                <a:lnTo>
                  <a:pt x="651" y="3224"/>
                </a:lnTo>
                <a:lnTo>
                  <a:pt x="647" y="3181"/>
                </a:lnTo>
                <a:lnTo>
                  <a:pt x="642" y="3137"/>
                </a:lnTo>
                <a:lnTo>
                  <a:pt x="637" y="3091"/>
                </a:lnTo>
                <a:lnTo>
                  <a:pt x="626" y="3021"/>
                </a:lnTo>
                <a:lnTo>
                  <a:pt x="620" y="2952"/>
                </a:lnTo>
                <a:lnTo>
                  <a:pt x="616" y="2881"/>
                </a:lnTo>
                <a:lnTo>
                  <a:pt x="618" y="2809"/>
                </a:lnTo>
                <a:lnTo>
                  <a:pt x="628" y="2737"/>
                </a:lnTo>
                <a:lnTo>
                  <a:pt x="642" y="2681"/>
                </a:lnTo>
                <a:lnTo>
                  <a:pt x="661" y="2626"/>
                </a:lnTo>
                <a:lnTo>
                  <a:pt x="685" y="2574"/>
                </a:lnTo>
                <a:lnTo>
                  <a:pt x="711" y="2521"/>
                </a:lnTo>
                <a:lnTo>
                  <a:pt x="739" y="2472"/>
                </a:lnTo>
                <a:lnTo>
                  <a:pt x="767" y="2423"/>
                </a:lnTo>
                <a:lnTo>
                  <a:pt x="791" y="2381"/>
                </a:lnTo>
                <a:lnTo>
                  <a:pt x="813" y="2342"/>
                </a:lnTo>
                <a:lnTo>
                  <a:pt x="834" y="2303"/>
                </a:lnTo>
                <a:lnTo>
                  <a:pt x="851" y="2265"/>
                </a:lnTo>
                <a:lnTo>
                  <a:pt x="864" y="2228"/>
                </a:lnTo>
                <a:lnTo>
                  <a:pt x="873" y="2194"/>
                </a:lnTo>
                <a:lnTo>
                  <a:pt x="876" y="2160"/>
                </a:lnTo>
                <a:lnTo>
                  <a:pt x="873" y="2126"/>
                </a:lnTo>
                <a:lnTo>
                  <a:pt x="864" y="2092"/>
                </a:lnTo>
                <a:lnTo>
                  <a:pt x="851" y="2055"/>
                </a:lnTo>
                <a:lnTo>
                  <a:pt x="834" y="2017"/>
                </a:lnTo>
                <a:lnTo>
                  <a:pt x="813" y="1978"/>
                </a:lnTo>
                <a:lnTo>
                  <a:pt x="791" y="1939"/>
                </a:lnTo>
                <a:lnTo>
                  <a:pt x="767" y="1897"/>
                </a:lnTo>
                <a:lnTo>
                  <a:pt x="739" y="1848"/>
                </a:lnTo>
                <a:lnTo>
                  <a:pt x="711" y="1799"/>
                </a:lnTo>
                <a:lnTo>
                  <a:pt x="685" y="1746"/>
                </a:lnTo>
                <a:lnTo>
                  <a:pt x="661" y="1694"/>
                </a:lnTo>
                <a:lnTo>
                  <a:pt x="642" y="1639"/>
                </a:lnTo>
                <a:lnTo>
                  <a:pt x="628" y="1583"/>
                </a:lnTo>
                <a:lnTo>
                  <a:pt x="618" y="1511"/>
                </a:lnTo>
                <a:lnTo>
                  <a:pt x="616" y="1439"/>
                </a:lnTo>
                <a:lnTo>
                  <a:pt x="620" y="1368"/>
                </a:lnTo>
                <a:lnTo>
                  <a:pt x="626" y="1299"/>
                </a:lnTo>
                <a:lnTo>
                  <a:pt x="637" y="1229"/>
                </a:lnTo>
                <a:lnTo>
                  <a:pt x="642" y="1183"/>
                </a:lnTo>
                <a:lnTo>
                  <a:pt x="647" y="1139"/>
                </a:lnTo>
                <a:lnTo>
                  <a:pt x="651" y="1096"/>
                </a:lnTo>
                <a:lnTo>
                  <a:pt x="654" y="1055"/>
                </a:lnTo>
                <a:lnTo>
                  <a:pt x="652" y="1018"/>
                </a:lnTo>
                <a:lnTo>
                  <a:pt x="647" y="984"/>
                </a:lnTo>
                <a:lnTo>
                  <a:pt x="638" y="953"/>
                </a:lnTo>
                <a:lnTo>
                  <a:pt x="620" y="920"/>
                </a:lnTo>
                <a:lnTo>
                  <a:pt x="594" y="886"/>
                </a:lnTo>
                <a:lnTo>
                  <a:pt x="561" y="854"/>
                </a:lnTo>
                <a:lnTo>
                  <a:pt x="523" y="822"/>
                </a:lnTo>
                <a:lnTo>
                  <a:pt x="482" y="789"/>
                </a:lnTo>
                <a:lnTo>
                  <a:pt x="438" y="755"/>
                </a:lnTo>
                <a:lnTo>
                  <a:pt x="392" y="721"/>
                </a:lnTo>
                <a:lnTo>
                  <a:pt x="348" y="686"/>
                </a:lnTo>
                <a:lnTo>
                  <a:pt x="303" y="648"/>
                </a:lnTo>
                <a:lnTo>
                  <a:pt x="261" y="607"/>
                </a:lnTo>
                <a:lnTo>
                  <a:pt x="222" y="564"/>
                </a:lnTo>
                <a:lnTo>
                  <a:pt x="186" y="516"/>
                </a:lnTo>
                <a:lnTo>
                  <a:pt x="156" y="465"/>
                </a:lnTo>
                <a:lnTo>
                  <a:pt x="129" y="411"/>
                </a:lnTo>
                <a:lnTo>
                  <a:pt x="109" y="356"/>
                </a:lnTo>
                <a:lnTo>
                  <a:pt x="90" y="301"/>
                </a:lnTo>
                <a:lnTo>
                  <a:pt x="75" y="245"/>
                </a:lnTo>
                <a:lnTo>
                  <a:pt x="60" y="189"/>
                </a:lnTo>
                <a:lnTo>
                  <a:pt x="46" y="137"/>
                </a:lnTo>
                <a:lnTo>
                  <a:pt x="33" y="88"/>
                </a:lnTo>
                <a:lnTo>
                  <a:pt x="17" y="4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110979" cy="6858000"/>
            <a:chOff x="0" y="0"/>
            <a:chExt cx="2110979" cy="6858000"/>
          </a:xfrm>
        </p:grpSpPr>
        <p:sp>
          <p:nvSpPr>
            <p:cNvPr id="9" name="Freeform 8" title="left scallop shape"/>
            <p:cNvSpPr/>
            <p:nvPr/>
          </p:nvSpPr>
          <p:spPr bwMode="auto">
            <a:xfrm>
              <a:off x="0" y="0"/>
              <a:ext cx="2110979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0" name="Freeform 11" title="left scallop inline"/>
            <p:cNvSpPr/>
            <p:nvPr/>
          </p:nvSpPr>
          <p:spPr bwMode="auto">
            <a:xfrm>
              <a:off x="655786" y="0"/>
              <a:ext cx="1234679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24175523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2975" y="2286000"/>
            <a:ext cx="3593592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85846" y="2286000"/>
            <a:ext cx="3593592" cy="3619500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5585212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2975" y="381001"/>
            <a:ext cx="7629525" cy="149351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1832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1832" y="2909102"/>
            <a:ext cx="361188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398" y="2199634"/>
            <a:ext cx="361188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cap="all" spc="150" baseline="0">
                <a:solidFill>
                  <a:schemeClr val="tx2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75398" y="2909102"/>
            <a:ext cx="3611880" cy="299639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0688114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6633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2436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4" y="457200"/>
            <a:ext cx="2319086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cap="all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3788" y="920377"/>
            <a:ext cx="4618814" cy="4985124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4" y="1741336"/>
            <a:ext cx="2319086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3789" y="6375679"/>
            <a:ext cx="925016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68261" y="6375679"/>
            <a:ext cx="924342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15310588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12598" y="1"/>
            <a:ext cx="5516689" cy="685799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5542359" y="0"/>
            <a:ext cx="3601641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3413" y="457200"/>
            <a:ext cx="2319088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800" b="1" i="0" spc="225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53413" y="1741336"/>
            <a:ext cx="2319088" cy="416416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1200"/>
              </a:spcBef>
              <a:buNone/>
              <a:defRPr sz="1400" baseline="0">
                <a:solidFill>
                  <a:schemeClr val="bg2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4463" y="6375679"/>
            <a:ext cx="924342" cy="348462"/>
          </a:xfrm>
        </p:spPr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77716" y="6375679"/>
            <a:ext cx="2611634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256153" y="6375679"/>
            <a:ext cx="947460" cy="345796"/>
          </a:xfrm>
        </p:spPr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782873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840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911" y="382386"/>
            <a:ext cx="1771930" cy="5600404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42974" y="382386"/>
            <a:ext cx="5809517" cy="5600404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smtClean="0"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92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8758" y="382385"/>
            <a:ext cx="763374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8758" y="2286002"/>
            <a:ext cx="763374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8758" y="6375679"/>
            <a:ext cx="174729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smtClean="0"/>
              <a:pPr/>
              <a:t>9/26/2018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75679"/>
            <a:ext cx="30861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1" y="6375679"/>
            <a:ext cx="211454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 title="right edge border"/>
          <p:cNvSpPr/>
          <p:nvPr/>
        </p:nvSpPr>
        <p:spPr>
          <a:xfrm>
            <a:off x="8931402" y="0"/>
            <a:ext cx="21259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Freeform 5"/>
          <p:cNvSpPr/>
          <p:nvPr/>
        </p:nvSpPr>
        <p:spPr bwMode="auto">
          <a:xfrm>
            <a:off x="1" y="0"/>
            <a:ext cx="679090" cy="6858000"/>
          </a:xfrm>
          <a:custGeom>
            <a:avLst/>
            <a:gdLst/>
            <a:ahLst/>
            <a:cxnLst/>
            <a:rect l="0" t="0" r="r" b="b"/>
            <a:pathLst>
              <a:path w="211" h="2160">
                <a:moveTo>
                  <a:pt x="155" y="1728"/>
                </a:moveTo>
                <a:cubicBezTo>
                  <a:pt x="155" y="1620"/>
                  <a:pt x="211" y="1620"/>
                  <a:pt x="211" y="1512"/>
                </a:cubicBezTo>
                <a:cubicBezTo>
                  <a:pt x="211" y="1404"/>
                  <a:pt x="155" y="1404"/>
                  <a:pt x="155" y="1296"/>
                </a:cubicBezTo>
                <a:cubicBezTo>
                  <a:pt x="155" y="1188"/>
                  <a:pt x="211" y="1188"/>
                  <a:pt x="211" y="1080"/>
                </a:cubicBezTo>
                <a:cubicBezTo>
                  <a:pt x="211" y="972"/>
                  <a:pt x="155" y="972"/>
                  <a:pt x="155" y="864"/>
                </a:cubicBezTo>
                <a:cubicBezTo>
                  <a:pt x="155" y="756"/>
                  <a:pt x="211" y="756"/>
                  <a:pt x="211" y="648"/>
                </a:cubicBezTo>
                <a:cubicBezTo>
                  <a:pt x="211" y="540"/>
                  <a:pt x="155" y="540"/>
                  <a:pt x="155" y="432"/>
                </a:cubicBezTo>
                <a:cubicBezTo>
                  <a:pt x="155" y="324"/>
                  <a:pt x="211" y="324"/>
                  <a:pt x="211" y="216"/>
                </a:cubicBezTo>
                <a:cubicBezTo>
                  <a:pt x="211" y="108"/>
                  <a:pt x="155" y="108"/>
                  <a:pt x="15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160"/>
                  <a:pt x="0" y="2160"/>
                  <a:pt x="0" y="2160"/>
                </a:cubicBezTo>
                <a:cubicBezTo>
                  <a:pt x="155" y="2160"/>
                  <a:pt x="155" y="2160"/>
                  <a:pt x="155" y="2160"/>
                </a:cubicBezTo>
                <a:cubicBezTo>
                  <a:pt x="155" y="2052"/>
                  <a:pt x="211" y="2052"/>
                  <a:pt x="211" y="1944"/>
                </a:cubicBezTo>
                <a:cubicBezTo>
                  <a:pt x="211" y="1836"/>
                  <a:pt x="155" y="1836"/>
                  <a:pt x="155" y="1728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195805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5100" kern="1200" cap="all" spc="15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6858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8" pos="594" userDrawn="1">
          <p15:clr>
            <a:srgbClr val="F26B43"/>
          </p15:clr>
        </p15:guide>
        <p15:guide id="9" pos="5400" userDrawn="1">
          <p15:clr>
            <a:srgbClr val="F26B43"/>
          </p15:clr>
        </p15:guide>
        <p15:guide id="10" orient="horz" pos="4008" userDrawn="1">
          <p15:clr>
            <a:srgbClr val="F26B43"/>
          </p15:clr>
        </p15:guide>
        <p15:guide id="11" orient="horz" pos="1440" userDrawn="1">
          <p15:clr>
            <a:srgbClr val="F26B43"/>
          </p15:clr>
        </p15:guide>
        <p15:guide id="12" orient="horz" pos="3720" userDrawn="1">
          <p15:clr>
            <a:srgbClr val="F26B43"/>
          </p15:clr>
        </p15:guide>
        <p15:guide id="13" orient="horz" pos="2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4D5B14-8BE0-4E43-8B2B-3EBC7FABF6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/>
              <a:t>纸带处理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45BD567C-2BB5-4A1B-826C-740A5610644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338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44B40E-965E-44CC-90EF-11A5961104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5" name="内容占位符 4">
            <a:extLst>
              <a:ext uri="{FF2B5EF4-FFF2-40B4-BE49-F238E27FC236}">
                <a16:creationId xmlns:a16="http://schemas.microsoft.com/office/drawing/2014/main" id="{40D6C9CC-F5DF-4CE6-AC6E-910316041B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2757" r="42063"/>
          <a:stretch/>
        </p:blipFill>
        <p:spPr>
          <a:xfrm rot="16200000">
            <a:off x="4383275" y="-1751154"/>
            <a:ext cx="931653" cy="8182996"/>
          </a:xfrm>
        </p:spPr>
      </p:pic>
      <p:grpSp>
        <p:nvGrpSpPr>
          <p:cNvPr id="26" name="组合 25">
            <a:extLst>
              <a:ext uri="{FF2B5EF4-FFF2-40B4-BE49-F238E27FC236}">
                <a16:creationId xmlns:a16="http://schemas.microsoft.com/office/drawing/2014/main" id="{EE86DAC0-006C-434B-9B7B-40CB6F083A49}"/>
              </a:ext>
            </a:extLst>
          </p:cNvPr>
          <p:cNvGrpSpPr/>
          <p:nvPr/>
        </p:nvGrpSpPr>
        <p:grpSpPr>
          <a:xfrm>
            <a:off x="1242204" y="2581021"/>
            <a:ext cx="1860430" cy="1206991"/>
            <a:chOff x="1242204" y="2581021"/>
            <a:chExt cx="1860430" cy="1206991"/>
          </a:xfrm>
        </p:grpSpPr>
        <p:grpSp>
          <p:nvGrpSpPr>
            <p:cNvPr id="12" name="组合 11">
              <a:extLst>
                <a:ext uri="{FF2B5EF4-FFF2-40B4-BE49-F238E27FC236}">
                  <a16:creationId xmlns:a16="http://schemas.microsoft.com/office/drawing/2014/main" id="{931BF133-138D-4FE2-9663-A42C38E8EAB2}"/>
                </a:ext>
              </a:extLst>
            </p:cNvPr>
            <p:cNvGrpSpPr/>
            <p:nvPr/>
          </p:nvGrpSpPr>
          <p:grpSpPr>
            <a:xfrm>
              <a:off x="1242204" y="2581021"/>
              <a:ext cx="1860430" cy="1161981"/>
              <a:chOff x="1242204" y="2581021"/>
              <a:chExt cx="1860430" cy="1161981"/>
            </a:xfrm>
          </p:grpSpPr>
          <p:cxnSp>
            <p:nvCxnSpPr>
              <p:cNvPr id="7" name="直接箭头连接符 6">
                <a:extLst>
                  <a:ext uri="{FF2B5EF4-FFF2-40B4-BE49-F238E27FC236}">
                    <a16:creationId xmlns:a16="http://schemas.microsoft.com/office/drawing/2014/main" id="{10A0854F-5FB9-42E6-871C-95C3BCAD2A1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42204" y="3036498"/>
                <a:ext cx="1860430" cy="0"/>
              </a:xfrm>
              <a:prstGeom prst="straightConnector1">
                <a:avLst/>
              </a:prstGeom>
              <a:ln w="38100">
                <a:headEnd type="triangle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直接连接符 8">
                <a:extLst>
                  <a:ext uri="{FF2B5EF4-FFF2-40B4-BE49-F238E27FC236}">
                    <a16:creationId xmlns:a16="http://schemas.microsoft.com/office/drawing/2014/main" id="{C66609B8-E2F0-4815-888F-5684888132C5}"/>
                  </a:ext>
                </a:extLst>
              </p:cNvPr>
              <p:cNvCxnSpPr/>
              <p:nvPr/>
            </p:nvCxnSpPr>
            <p:spPr>
              <a:xfrm>
                <a:off x="1242204" y="2654346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直接连接符 9">
                <a:extLst>
                  <a:ext uri="{FF2B5EF4-FFF2-40B4-BE49-F238E27FC236}">
                    <a16:creationId xmlns:a16="http://schemas.microsoft.com/office/drawing/2014/main" id="{681EF826-F85B-4861-93E7-0407C846C850}"/>
                  </a:ext>
                </a:extLst>
              </p:cNvPr>
              <p:cNvCxnSpPr/>
              <p:nvPr/>
            </p:nvCxnSpPr>
            <p:spPr>
              <a:xfrm>
                <a:off x="3102634" y="2581021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3" name="文本框 22">
                  <a:extLst>
                    <a:ext uri="{FF2B5EF4-FFF2-40B4-BE49-F238E27FC236}">
                      <a16:creationId xmlns:a16="http://schemas.microsoft.com/office/drawing/2014/main" id="{84923FE5-7A88-4DCC-90B6-CA456E5D61DD}"/>
                    </a:ext>
                  </a:extLst>
                </p:cNvPr>
                <p:cNvSpPr txBox="1"/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01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3" name="文本框 22">
                  <a:extLst>
                    <a:ext uri="{FF2B5EF4-FFF2-40B4-BE49-F238E27FC236}">
                      <a16:creationId xmlns:a16="http://schemas.microsoft.com/office/drawing/2014/main" id="{84923FE5-7A88-4DCC-90B6-CA456E5D61DD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blipFill>
                  <a:blip r:embed="rId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id="{A109712E-C280-4E5B-A0B2-D9C1BB444729}"/>
              </a:ext>
            </a:extLst>
          </p:cNvPr>
          <p:cNvGrpSpPr/>
          <p:nvPr/>
        </p:nvGrpSpPr>
        <p:grpSpPr>
          <a:xfrm>
            <a:off x="3102634" y="2581021"/>
            <a:ext cx="2179607" cy="1149287"/>
            <a:chOff x="3102634" y="2581021"/>
            <a:chExt cx="2179607" cy="1149287"/>
          </a:xfrm>
        </p:grpSpPr>
        <p:grpSp>
          <p:nvGrpSpPr>
            <p:cNvPr id="13" name="组合 12">
              <a:extLst>
                <a:ext uri="{FF2B5EF4-FFF2-40B4-BE49-F238E27FC236}">
                  <a16:creationId xmlns:a16="http://schemas.microsoft.com/office/drawing/2014/main" id="{B3B854F6-852A-4F18-A879-6B952A769564}"/>
                </a:ext>
              </a:extLst>
            </p:cNvPr>
            <p:cNvGrpSpPr/>
            <p:nvPr/>
          </p:nvGrpSpPr>
          <p:grpSpPr>
            <a:xfrm>
              <a:off x="3102634" y="2581021"/>
              <a:ext cx="2179607" cy="1125318"/>
              <a:chOff x="1242204" y="2617684"/>
              <a:chExt cx="2179607" cy="1125318"/>
            </a:xfrm>
          </p:grpSpPr>
          <p:cxnSp>
            <p:nvCxnSpPr>
              <p:cNvPr id="14" name="直接箭头连接符 13">
                <a:extLst>
                  <a:ext uri="{FF2B5EF4-FFF2-40B4-BE49-F238E27FC236}">
                    <a16:creationId xmlns:a16="http://schemas.microsoft.com/office/drawing/2014/main" id="{C2DBDC46-3C75-466F-93E7-2B70DDFAE2B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42204" y="3036498"/>
                <a:ext cx="2179607" cy="0"/>
              </a:xfrm>
              <a:prstGeom prst="straightConnector1">
                <a:avLst/>
              </a:prstGeom>
              <a:ln w="38100">
                <a:headEnd type="triangle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直接连接符 14">
                <a:extLst>
                  <a:ext uri="{FF2B5EF4-FFF2-40B4-BE49-F238E27FC236}">
                    <a16:creationId xmlns:a16="http://schemas.microsoft.com/office/drawing/2014/main" id="{7A1C8836-E474-4420-B415-14E51B5D98C7}"/>
                  </a:ext>
                </a:extLst>
              </p:cNvPr>
              <p:cNvCxnSpPr/>
              <p:nvPr/>
            </p:nvCxnSpPr>
            <p:spPr>
              <a:xfrm>
                <a:off x="1242204" y="2654346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直接连接符 15">
                <a:extLst>
                  <a:ext uri="{FF2B5EF4-FFF2-40B4-BE49-F238E27FC236}">
                    <a16:creationId xmlns:a16="http://schemas.microsoft.com/office/drawing/2014/main" id="{531BF31B-AC4C-427E-A0BD-AD3AF8E15632}"/>
                  </a:ext>
                </a:extLst>
              </p:cNvPr>
              <p:cNvCxnSpPr/>
              <p:nvPr/>
            </p:nvCxnSpPr>
            <p:spPr>
              <a:xfrm>
                <a:off x="3421811" y="2617684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4" name="文本框 23">
                  <a:extLst>
                    <a:ext uri="{FF2B5EF4-FFF2-40B4-BE49-F238E27FC236}">
                      <a16:creationId xmlns:a16="http://schemas.microsoft.com/office/drawing/2014/main" id="{497642B2-2744-45BF-B096-05831CB59BF3}"/>
                    </a:ext>
                  </a:extLst>
                </p:cNvPr>
                <p:cNvSpPr txBox="1"/>
                <p:nvPr/>
              </p:nvSpPr>
              <p:spPr>
                <a:xfrm>
                  <a:off x="3881213" y="3083977"/>
                  <a:ext cx="70736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12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4" name="文本框 23">
                  <a:extLst>
                    <a:ext uri="{FF2B5EF4-FFF2-40B4-BE49-F238E27FC236}">
                      <a16:creationId xmlns:a16="http://schemas.microsoft.com/office/drawing/2014/main" id="{497642B2-2744-45BF-B096-05831CB59BF3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81213" y="3083977"/>
                  <a:ext cx="707364" cy="646331"/>
                </a:xfrm>
                <a:prstGeom prst="rect">
                  <a:avLst/>
                </a:prstGeom>
                <a:blipFill>
                  <a:blip r:embed="rId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A2F54E26-E05D-499E-BA71-BAA3F0C33D99}"/>
              </a:ext>
            </a:extLst>
          </p:cNvPr>
          <p:cNvGrpSpPr/>
          <p:nvPr/>
        </p:nvGrpSpPr>
        <p:grpSpPr>
          <a:xfrm>
            <a:off x="5282240" y="2505539"/>
            <a:ext cx="2464279" cy="1200800"/>
            <a:chOff x="5282240" y="2505539"/>
            <a:chExt cx="2464279" cy="1200800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62313F6B-7A50-4230-B884-9109A0A58743}"/>
                </a:ext>
              </a:extLst>
            </p:cNvPr>
            <p:cNvGrpSpPr/>
            <p:nvPr/>
          </p:nvGrpSpPr>
          <p:grpSpPr>
            <a:xfrm>
              <a:off x="5282240" y="2505539"/>
              <a:ext cx="2464279" cy="1200800"/>
              <a:chOff x="1242204" y="2542202"/>
              <a:chExt cx="2464279" cy="1200800"/>
            </a:xfrm>
          </p:grpSpPr>
          <p:cxnSp>
            <p:nvCxnSpPr>
              <p:cNvPr id="19" name="直接箭头连接符 18">
                <a:extLst>
                  <a:ext uri="{FF2B5EF4-FFF2-40B4-BE49-F238E27FC236}">
                    <a16:creationId xmlns:a16="http://schemas.microsoft.com/office/drawing/2014/main" id="{4FA7AF88-E5BD-4752-9082-0FA0F7D3AF7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42204" y="3036498"/>
                <a:ext cx="2464279" cy="0"/>
              </a:xfrm>
              <a:prstGeom prst="straightConnector1">
                <a:avLst/>
              </a:prstGeom>
              <a:ln w="38100">
                <a:headEnd type="triangle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0" name="直接连接符 19">
                <a:extLst>
                  <a:ext uri="{FF2B5EF4-FFF2-40B4-BE49-F238E27FC236}">
                    <a16:creationId xmlns:a16="http://schemas.microsoft.com/office/drawing/2014/main" id="{A3797E3F-5B38-4591-8721-22D3DB2EB1AD}"/>
                  </a:ext>
                </a:extLst>
              </p:cNvPr>
              <p:cNvCxnSpPr/>
              <p:nvPr/>
            </p:nvCxnSpPr>
            <p:spPr>
              <a:xfrm>
                <a:off x="1242204" y="2654346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1" name="直接连接符 20">
                <a:extLst>
                  <a:ext uri="{FF2B5EF4-FFF2-40B4-BE49-F238E27FC236}">
                    <a16:creationId xmlns:a16="http://schemas.microsoft.com/office/drawing/2014/main" id="{0B318348-C1AD-4B5D-9D2A-DE62CD093E24}"/>
                  </a:ext>
                </a:extLst>
              </p:cNvPr>
              <p:cNvCxnSpPr/>
              <p:nvPr/>
            </p:nvCxnSpPr>
            <p:spPr>
              <a:xfrm>
                <a:off x="3706483" y="2542202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id="{8D0412F2-58FE-45DA-A972-D0385A562289}"/>
                    </a:ext>
                  </a:extLst>
                </p:cNvPr>
                <p:cNvSpPr txBox="1"/>
                <p:nvPr/>
              </p:nvSpPr>
              <p:spPr>
                <a:xfrm>
                  <a:off x="6198757" y="3043483"/>
                  <a:ext cx="70736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𝑙</m:t>
                            </m:r>
                          </m:e>
                          <m:sub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23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25" name="文本框 24">
                  <a:extLst>
                    <a:ext uri="{FF2B5EF4-FFF2-40B4-BE49-F238E27FC236}">
                      <a16:creationId xmlns:a16="http://schemas.microsoft.com/office/drawing/2014/main" id="{8D0412F2-58FE-45DA-A972-D0385A562289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198757" y="3043483"/>
                  <a:ext cx="707364" cy="646331"/>
                </a:xfrm>
                <a:prstGeom prst="rect">
                  <a:avLst/>
                </a:prstGeom>
                <a:blipFill>
                  <a:blip r:embed="rId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6A1B50C8-5C09-40CD-9041-088BA75D67E3}"/>
              </a:ext>
            </a:extLst>
          </p:cNvPr>
          <p:cNvGrpSpPr/>
          <p:nvPr/>
        </p:nvGrpSpPr>
        <p:grpSpPr>
          <a:xfrm>
            <a:off x="1242204" y="3886635"/>
            <a:ext cx="1860430" cy="1206991"/>
            <a:chOff x="1242204" y="2581021"/>
            <a:chExt cx="1860430" cy="1206991"/>
          </a:xfrm>
        </p:grpSpPr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id="{C6237EB4-F6A6-4B19-805B-356B4A732EB0}"/>
                </a:ext>
              </a:extLst>
            </p:cNvPr>
            <p:cNvGrpSpPr/>
            <p:nvPr/>
          </p:nvGrpSpPr>
          <p:grpSpPr>
            <a:xfrm>
              <a:off x="1242204" y="2581021"/>
              <a:ext cx="1860430" cy="1161981"/>
              <a:chOff x="1242204" y="2581021"/>
              <a:chExt cx="1860430" cy="1161981"/>
            </a:xfrm>
          </p:grpSpPr>
          <p:cxnSp>
            <p:nvCxnSpPr>
              <p:cNvPr id="32" name="直接箭头连接符 31">
                <a:extLst>
                  <a:ext uri="{FF2B5EF4-FFF2-40B4-BE49-F238E27FC236}">
                    <a16:creationId xmlns:a16="http://schemas.microsoft.com/office/drawing/2014/main" id="{280D08B4-182E-4CE1-A42C-CBBC1209E2E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42204" y="3036498"/>
                <a:ext cx="1860430" cy="0"/>
              </a:xfrm>
              <a:prstGeom prst="straightConnector1">
                <a:avLst/>
              </a:prstGeom>
              <a:ln w="38100">
                <a:headEnd type="triangle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>
                <a:extLst>
                  <a:ext uri="{FF2B5EF4-FFF2-40B4-BE49-F238E27FC236}">
                    <a16:creationId xmlns:a16="http://schemas.microsoft.com/office/drawing/2014/main" id="{70DCB94D-F695-45ED-8D81-E4BF74580C64}"/>
                  </a:ext>
                </a:extLst>
              </p:cNvPr>
              <p:cNvCxnSpPr/>
              <p:nvPr/>
            </p:nvCxnSpPr>
            <p:spPr>
              <a:xfrm>
                <a:off x="1242204" y="2654346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>
                <a:extLst>
                  <a:ext uri="{FF2B5EF4-FFF2-40B4-BE49-F238E27FC236}">
                    <a16:creationId xmlns:a16="http://schemas.microsoft.com/office/drawing/2014/main" id="{C5ACEC64-67DB-4C14-90B1-74324D7B9FED}"/>
                  </a:ext>
                </a:extLst>
              </p:cNvPr>
              <p:cNvCxnSpPr/>
              <p:nvPr/>
            </p:nvCxnSpPr>
            <p:spPr>
              <a:xfrm>
                <a:off x="3102634" y="2581021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1" name="文本框 30">
                  <a:extLst>
                    <a:ext uri="{FF2B5EF4-FFF2-40B4-BE49-F238E27FC236}">
                      <a16:creationId xmlns:a16="http://schemas.microsoft.com/office/drawing/2014/main" id="{A1C93991-DB87-478D-9481-01D1B05F97A2}"/>
                    </a:ext>
                  </a:extLst>
                </p:cNvPr>
                <p:cNvSpPr txBox="1"/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01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31" name="文本框 30">
                  <a:extLst>
                    <a:ext uri="{FF2B5EF4-FFF2-40B4-BE49-F238E27FC236}">
                      <a16:creationId xmlns:a16="http://schemas.microsoft.com/office/drawing/2014/main" id="{A1C93991-DB87-478D-9481-01D1B05F97A2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blipFill>
                  <a:blip r:embed="rId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F29B3A39-911F-4BA4-A272-1123BA9CD195}"/>
              </a:ext>
            </a:extLst>
          </p:cNvPr>
          <p:cNvGrpSpPr/>
          <p:nvPr/>
        </p:nvGrpSpPr>
        <p:grpSpPr>
          <a:xfrm>
            <a:off x="1242205" y="4447295"/>
            <a:ext cx="4040035" cy="1206991"/>
            <a:chOff x="1242204" y="2581021"/>
            <a:chExt cx="1860430" cy="1206991"/>
          </a:xfrm>
        </p:grpSpPr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id="{4DB708AE-5F5B-4656-AB35-5B5C70681702}"/>
                </a:ext>
              </a:extLst>
            </p:cNvPr>
            <p:cNvGrpSpPr/>
            <p:nvPr/>
          </p:nvGrpSpPr>
          <p:grpSpPr>
            <a:xfrm>
              <a:off x="1242204" y="2581021"/>
              <a:ext cx="1860430" cy="1161981"/>
              <a:chOff x="1242204" y="2581021"/>
              <a:chExt cx="1860430" cy="1161981"/>
            </a:xfrm>
          </p:grpSpPr>
          <p:cxnSp>
            <p:nvCxnSpPr>
              <p:cNvPr id="38" name="直接箭头连接符 37">
                <a:extLst>
                  <a:ext uri="{FF2B5EF4-FFF2-40B4-BE49-F238E27FC236}">
                    <a16:creationId xmlns:a16="http://schemas.microsoft.com/office/drawing/2014/main" id="{FFFFC45B-A3E1-454A-8799-E15EC5A8F2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42204" y="3036498"/>
                <a:ext cx="1860430" cy="0"/>
              </a:xfrm>
              <a:prstGeom prst="straightConnector1">
                <a:avLst/>
              </a:prstGeom>
              <a:ln w="38100">
                <a:headEnd type="triangle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>
                <a:extLst>
                  <a:ext uri="{FF2B5EF4-FFF2-40B4-BE49-F238E27FC236}">
                    <a16:creationId xmlns:a16="http://schemas.microsoft.com/office/drawing/2014/main" id="{438EAFA5-69F2-408D-AC58-64349A920847}"/>
                  </a:ext>
                </a:extLst>
              </p:cNvPr>
              <p:cNvCxnSpPr/>
              <p:nvPr/>
            </p:nvCxnSpPr>
            <p:spPr>
              <a:xfrm>
                <a:off x="1242204" y="2654346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>
                <a:extLst>
                  <a:ext uri="{FF2B5EF4-FFF2-40B4-BE49-F238E27FC236}">
                    <a16:creationId xmlns:a16="http://schemas.microsoft.com/office/drawing/2014/main" id="{5EB356AB-37A9-44BE-9B0F-71E1D4BF2DCB}"/>
                  </a:ext>
                </a:extLst>
              </p:cNvPr>
              <p:cNvCxnSpPr/>
              <p:nvPr/>
            </p:nvCxnSpPr>
            <p:spPr>
              <a:xfrm>
                <a:off x="3102634" y="2581021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37" name="文本框 36">
                  <a:extLst>
                    <a:ext uri="{FF2B5EF4-FFF2-40B4-BE49-F238E27FC236}">
                      <a16:creationId xmlns:a16="http://schemas.microsoft.com/office/drawing/2014/main" id="{0D7AC617-81E9-4E1A-86E7-42FBED2DB66B}"/>
                    </a:ext>
                  </a:extLst>
                </p:cNvPr>
                <p:cNvSpPr txBox="1"/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02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37" name="文本框 36">
                  <a:extLst>
                    <a:ext uri="{FF2B5EF4-FFF2-40B4-BE49-F238E27FC236}">
                      <a16:creationId xmlns:a16="http://schemas.microsoft.com/office/drawing/2014/main" id="{0D7AC617-81E9-4E1A-86E7-42FBED2DB66B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blipFill>
                  <a:blip r:embed="rId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796C588A-FC66-4A7A-8C81-F39D34FA0F5F}"/>
              </a:ext>
            </a:extLst>
          </p:cNvPr>
          <p:cNvGrpSpPr/>
          <p:nvPr/>
        </p:nvGrpSpPr>
        <p:grpSpPr>
          <a:xfrm>
            <a:off x="1242203" y="5387932"/>
            <a:ext cx="6504299" cy="1206991"/>
            <a:chOff x="1242204" y="2581021"/>
            <a:chExt cx="1860430" cy="1206991"/>
          </a:xfrm>
        </p:grpSpPr>
        <p:grpSp>
          <p:nvGrpSpPr>
            <p:cNvPr id="42" name="组合 41">
              <a:extLst>
                <a:ext uri="{FF2B5EF4-FFF2-40B4-BE49-F238E27FC236}">
                  <a16:creationId xmlns:a16="http://schemas.microsoft.com/office/drawing/2014/main" id="{29881FF3-5C51-4C32-B06D-41E7E3E02D10}"/>
                </a:ext>
              </a:extLst>
            </p:cNvPr>
            <p:cNvGrpSpPr/>
            <p:nvPr/>
          </p:nvGrpSpPr>
          <p:grpSpPr>
            <a:xfrm>
              <a:off x="1242204" y="2581021"/>
              <a:ext cx="1860430" cy="1161981"/>
              <a:chOff x="1242204" y="2581021"/>
              <a:chExt cx="1860430" cy="1161981"/>
            </a:xfrm>
          </p:grpSpPr>
          <p:cxnSp>
            <p:nvCxnSpPr>
              <p:cNvPr id="44" name="直接箭头连接符 43">
                <a:extLst>
                  <a:ext uri="{FF2B5EF4-FFF2-40B4-BE49-F238E27FC236}">
                    <a16:creationId xmlns:a16="http://schemas.microsoft.com/office/drawing/2014/main" id="{638FFF22-D5EA-4EA9-9EEE-A81319274C6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242204" y="3036498"/>
                <a:ext cx="1860430" cy="0"/>
              </a:xfrm>
              <a:prstGeom prst="straightConnector1">
                <a:avLst/>
              </a:prstGeom>
              <a:ln w="38100">
                <a:headEnd type="triangle"/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5" name="直接连接符 44">
                <a:extLst>
                  <a:ext uri="{FF2B5EF4-FFF2-40B4-BE49-F238E27FC236}">
                    <a16:creationId xmlns:a16="http://schemas.microsoft.com/office/drawing/2014/main" id="{ECDEEAD5-8B14-48D2-8577-8C2640E4ABF1}"/>
                  </a:ext>
                </a:extLst>
              </p:cNvPr>
              <p:cNvCxnSpPr/>
              <p:nvPr/>
            </p:nvCxnSpPr>
            <p:spPr>
              <a:xfrm>
                <a:off x="1242204" y="2654346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6" name="直接连接符 45">
                <a:extLst>
                  <a:ext uri="{FF2B5EF4-FFF2-40B4-BE49-F238E27FC236}">
                    <a16:creationId xmlns:a16="http://schemas.microsoft.com/office/drawing/2014/main" id="{2F7A7333-4729-45B5-868D-DD5811A8D09F}"/>
                  </a:ext>
                </a:extLst>
              </p:cNvPr>
              <p:cNvCxnSpPr/>
              <p:nvPr/>
            </p:nvCxnSpPr>
            <p:spPr>
              <a:xfrm>
                <a:off x="3102634" y="2581021"/>
                <a:ext cx="0" cy="108865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mc:AlternateContent xmlns:mc="http://schemas.openxmlformats.org/markup-compatibility/2006">
          <mc:Choice xmlns:a14="http://schemas.microsoft.com/office/drawing/2010/main" Requires="a14">
            <p:sp>
              <p:nvSpPr>
                <p:cNvPr id="43" name="文本框 42">
                  <a:extLst>
                    <a:ext uri="{FF2B5EF4-FFF2-40B4-BE49-F238E27FC236}">
                      <a16:creationId xmlns:a16="http://schemas.microsoft.com/office/drawing/2014/main" id="{12CC997F-48E6-4A9E-97DA-1816794C7EBC}"/>
                    </a:ext>
                  </a:extLst>
                </p:cNvPr>
                <p:cNvSpPr txBox="1"/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sSub>
                          <m:sSubPr>
                            <m:ctrlPr>
                              <a:rPr lang="en-US" altLang="zh-CN" sz="360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𝑆</m:t>
                            </m:r>
                          </m:e>
                          <m:sub>
                            <m:r>
                              <a:rPr lang="en-US" altLang="zh-CN" sz="3600" b="0" i="1" smtClean="0">
                                <a:latin typeface="Cambria Math" panose="02040503050406030204" pitchFamily="18" charset="0"/>
                              </a:rPr>
                              <m:t>03</m:t>
                            </m:r>
                          </m:sub>
                        </m:sSub>
                      </m:oMath>
                    </m:oMathPara>
                  </a14:m>
                  <a:endParaRPr lang="zh-CN" altLang="en-US" dirty="0"/>
                </a:p>
              </p:txBody>
            </p:sp>
          </mc:Choice>
          <mc:Fallback>
            <p:sp>
              <p:nvSpPr>
                <p:cNvPr id="43" name="文本框 42">
                  <a:extLst>
                    <a:ext uri="{FF2B5EF4-FFF2-40B4-BE49-F238E27FC236}">
                      <a16:creationId xmlns:a16="http://schemas.microsoft.com/office/drawing/2014/main" id="{12CC997F-48E6-4A9E-97DA-1816794C7EBC}"/>
                    </a:ext>
                  </a:extLst>
                </p:cNvPr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26806" y="3141681"/>
                  <a:ext cx="707364" cy="646331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zh-CN" alt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44908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5" name="内容占位符 4">
                <a:extLst>
                  <a:ext uri="{FF2B5EF4-FFF2-40B4-BE49-F238E27FC236}">
                    <a16:creationId xmlns:a16="http://schemas.microsoft.com/office/drawing/2014/main" id="{60A6E23B-32D6-4F0F-AE56-DE13AEEDB9B4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232858550"/>
                  </p:ext>
                </p:extLst>
              </p:nvPr>
            </p:nvGraphicFramePr>
            <p:xfrm>
              <a:off x="754858" y="336430"/>
              <a:ext cx="7634284" cy="1854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0612">
                      <a:extLst>
                        <a:ext uri="{9D8B030D-6E8A-4147-A177-3AD203B41FA5}">
                          <a16:colId xmlns:a16="http://schemas.microsoft.com/office/drawing/2014/main" val="55291343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394864304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255169416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81701158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16003117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43405723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83445365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/>
                            <a:t>标号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003399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S(cm)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4.9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10.9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17.6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25.5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35.2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324402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i="1" dirty="0"/>
                            <a:t>l</a:t>
                          </a:r>
                          <a:endParaRPr lang="zh-CN" altLang="en-US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altLang="zh-CN" sz="1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zh-CN" sz="1400" b="0" i="1" smtClean="0">
                                        <a:latin typeface="Cambria Math" panose="02040503050406030204" pitchFamily="18" charset="0"/>
                                      </a:rPr>
                                      <m:t>𝑙</m:t>
                                    </m:r>
                                  </m:e>
                                  <m:sub>
                                    <m:r>
                                      <a:rPr lang="en-US" altLang="zh-CN" sz="14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  <m:r>
                                      <a:rPr lang="en-US" altLang="zh-CN" sz="1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altLang="zh-CN" sz="1400" b="0" i="1" smtClean="0">
                                    <a:latin typeface="Cambria Math" panose="02040503050406030204" pitchFamily="18" charset="0"/>
                                  </a:rPr>
                                  <m:t>=10.9</m:t>
                                </m:r>
                              </m:oMath>
                            </m:oMathPara>
                          </a14:m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sub>
                              </m:sSub>
                              <m:r>
                                <a:rPr lang="en-US" altLang="zh-CN" sz="12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altLang="zh-CN" dirty="0"/>
                            <a:t>12.7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en-US" altLang="zh-CN" sz="12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altLang="zh-CN" dirty="0"/>
                            <a:t>14.6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35</m:t>
                                  </m:r>
                                </m:sub>
                              </m:sSub>
                              <m:r>
                                <a:rPr lang="en-US" altLang="zh-CN" sz="12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altLang="zh-CN" dirty="0"/>
                            <a:t>17.6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400548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T(s)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059371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v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54.5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63.5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73.0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88.0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37822827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5" name="内容占位符 4">
                <a:extLst>
                  <a:ext uri="{FF2B5EF4-FFF2-40B4-BE49-F238E27FC236}">
                    <a16:creationId xmlns:a16="http://schemas.microsoft.com/office/drawing/2014/main" id="{60A6E23B-32D6-4F0F-AE56-DE13AEEDB9B4}"/>
                  </a:ext>
                </a:extLst>
              </p:cNvPr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2232858550"/>
                  </p:ext>
                </p:extLst>
              </p:nvPr>
            </p:nvGraphicFramePr>
            <p:xfrm>
              <a:off x="754858" y="336430"/>
              <a:ext cx="7634284" cy="1854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0612">
                      <a:extLst>
                        <a:ext uri="{9D8B030D-6E8A-4147-A177-3AD203B41FA5}">
                          <a16:colId xmlns:a16="http://schemas.microsoft.com/office/drawing/2014/main" val="55291343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394864304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255169416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81701158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16003117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43405723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83445365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/>
                            <a:t>标号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003399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S(cm)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4.9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10.9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17.6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25.5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35.2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324402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i="1" dirty="0"/>
                            <a:t>l</a:t>
                          </a:r>
                          <a:endParaRPr lang="zh-CN" altLang="en-US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2"/>
                          <a:stretch>
                            <a:fillRect l="-200559" t="-203279" r="-402793" b="-2032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2"/>
                          <a:stretch>
                            <a:fillRect l="-298889" t="-203279" r="-300556" b="-2032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2"/>
                          <a:stretch>
                            <a:fillRect l="-401117" t="-203279" r="-202235" b="-2032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2"/>
                          <a:stretch>
                            <a:fillRect l="-501117" t="-203279" r="-102235" b="-20327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400548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T(s)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059371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v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54.5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63.5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73.0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88.0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37822827"/>
                      </a:ext>
                    </a:extLst>
                  </a:tr>
                </a:tbl>
              </a:graphicData>
            </a:graphic>
          </p:graphicFrame>
        </mc:Fallback>
      </mc:AlternateContent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内容占位符 4">
                <a:extLst>
                  <a:ext uri="{FF2B5EF4-FFF2-40B4-BE49-F238E27FC236}">
                    <a16:creationId xmlns:a16="http://schemas.microsoft.com/office/drawing/2014/main" id="{CB54E51F-2100-426F-9639-1EC614F97F87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649573213"/>
                  </p:ext>
                </p:extLst>
              </p:nvPr>
            </p:nvGraphicFramePr>
            <p:xfrm>
              <a:off x="754858" y="2291750"/>
              <a:ext cx="7634284" cy="1854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0612">
                      <a:extLst>
                        <a:ext uri="{9D8B030D-6E8A-4147-A177-3AD203B41FA5}">
                          <a16:colId xmlns:a16="http://schemas.microsoft.com/office/drawing/2014/main" val="55291343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394864304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255169416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81701158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16003117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43405723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83445365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/>
                            <a:t>标号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003399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S(cm)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4.90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10.90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17.60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25.50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35.20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324402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i="1" dirty="0"/>
                            <a:t>l</a:t>
                          </a:r>
                          <a:endParaRPr lang="zh-CN" altLang="en-US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4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4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US" altLang="zh-CN" sz="1400" b="0" i="1" smtClean="0">
                                      <a:latin typeface="Cambria Math" panose="02040503050406030204" pitchFamily="18" charset="0"/>
                                    </a:rPr>
                                    <m:t>0</m:t>
                                  </m:r>
                                  <m:r>
                                    <a:rPr lang="en-US" altLang="zh-CN" sz="1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altLang="zh-CN" sz="1400" b="0" i="1" smtClean="0">
                                  <a:latin typeface="Cambria Math" panose="02040503050406030204" pitchFamily="18" charset="0"/>
                                </a:rPr>
                                <m:t>=10.9</m:t>
                              </m:r>
                            </m:oMath>
                          </a14:m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13</m:t>
                                  </m:r>
                                </m:sub>
                              </m:sSub>
                              <m:r>
                                <a:rPr lang="en-US" altLang="zh-CN" sz="12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altLang="zh-CN" dirty="0"/>
                            <a:t>12.70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sub>
                              </m:sSub>
                              <m:r>
                                <a:rPr lang="en-US" altLang="zh-CN" sz="12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altLang="zh-CN" dirty="0"/>
                            <a:t>14.60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altLang="zh-CN" sz="1200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𝑙</m:t>
                                  </m:r>
                                </m:e>
                                <m:sub>
                                  <m:r>
                                    <a:rPr lang="en-US" altLang="zh-CN" sz="1200" b="0" i="1" smtClean="0">
                                      <a:latin typeface="Cambria Math" panose="02040503050406030204" pitchFamily="18" charset="0"/>
                                    </a:rPr>
                                    <m:t>35</m:t>
                                  </m:r>
                                </m:sub>
                              </m:sSub>
                              <m:r>
                                <a:rPr lang="en-US" altLang="zh-CN" sz="1200" b="0" i="1" smtClean="0"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</m:oMath>
                          </a14:m>
                          <a:r>
                            <a:rPr lang="en-US" altLang="zh-CN" dirty="0"/>
                            <a:t>17.60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400548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T(s)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059371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v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54.5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63.5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73.0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88.0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37822827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内容占位符 4">
                <a:extLst>
                  <a:ext uri="{FF2B5EF4-FFF2-40B4-BE49-F238E27FC236}">
                    <a16:creationId xmlns:a16="http://schemas.microsoft.com/office/drawing/2014/main" id="{CB54E51F-2100-426F-9639-1EC614F97F87}"/>
                  </a:ext>
                </a:extLst>
              </p:cNvPr>
              <p:cNvGraphicFramePr>
                <a:graphicFrameLocks/>
              </p:cNvGraphicFramePr>
              <p:nvPr>
                <p:extLst>
                  <p:ext uri="{D42A27DB-BD31-4B8C-83A1-F6EECF244321}">
                    <p14:modId xmlns:p14="http://schemas.microsoft.com/office/powerpoint/2010/main" val="649573213"/>
                  </p:ext>
                </p:extLst>
              </p:nvPr>
            </p:nvGraphicFramePr>
            <p:xfrm>
              <a:off x="754858" y="2291750"/>
              <a:ext cx="7634284" cy="18542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090612">
                      <a:extLst>
                        <a:ext uri="{9D8B030D-6E8A-4147-A177-3AD203B41FA5}">
                          <a16:colId xmlns:a16="http://schemas.microsoft.com/office/drawing/2014/main" val="55291343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394864304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2551694161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81701158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316003117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434057233"/>
                        </a:ext>
                      </a:extLst>
                    </a:gridCol>
                    <a:gridCol w="1090612">
                      <a:extLst>
                        <a:ext uri="{9D8B030D-6E8A-4147-A177-3AD203B41FA5}">
                          <a16:colId xmlns:a16="http://schemas.microsoft.com/office/drawing/2014/main" val="1834453651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r>
                            <a:rPr lang="zh-CN" altLang="en-US" dirty="0"/>
                            <a:t>标号</a:t>
                          </a: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60033990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S(cm)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4.90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10.90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17.60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25.50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35.20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324402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i="1" dirty="0"/>
                            <a:t>l</a:t>
                          </a:r>
                          <a:endParaRPr lang="zh-CN" altLang="en-US" i="1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3"/>
                          <a:stretch>
                            <a:fillRect l="-200559" t="-200000" r="-402793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3"/>
                          <a:stretch>
                            <a:fillRect l="-298889" t="-200000" r="-300556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3"/>
                          <a:stretch>
                            <a:fillRect l="-401117" t="-200000" r="-202235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/>
                        </a:p>
                      </a:txBody>
                      <a:tcPr>
                        <a:blipFill>
                          <a:blip r:embed="rId3"/>
                          <a:stretch>
                            <a:fillRect l="-501117" t="-200000" r="-102235" b="-2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400548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T(s)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0.1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0.2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0.3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0.4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0.5</a:t>
                          </a:r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0593714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v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54.5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63.5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73.0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altLang="zh-CN" dirty="0"/>
                            <a:t>88.0</a:t>
                          </a:r>
                          <a:endParaRPr lang="zh-CN" altLang="en-US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zh-CN" altLang="en-US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37822827"/>
                      </a:ext>
                    </a:extLst>
                  </a:tr>
                </a:tbl>
              </a:graphicData>
            </a:graphic>
          </p:graphicFrame>
        </mc:Fallback>
      </mc:AlternateContent>
      <p:graphicFrame>
        <p:nvGraphicFramePr>
          <p:cNvPr id="7" name="图表 6">
            <a:extLst>
              <a:ext uri="{FF2B5EF4-FFF2-40B4-BE49-F238E27FC236}">
                <a16:creationId xmlns:a16="http://schemas.microsoft.com/office/drawing/2014/main" id="{E7F16526-CFCE-4D9B-BEF3-B4703D16B3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9940435"/>
              </p:ext>
            </p:extLst>
          </p:nvPr>
        </p:nvGraphicFramePr>
        <p:xfrm>
          <a:off x="3942271" y="3778370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5605F7C7-AAFE-4451-90B9-E44DB32ECDEC}"/>
              </a:ext>
            </a:extLst>
          </p:cNvPr>
          <p:cNvCxnSpPr>
            <a:cxnSpLocks/>
          </p:cNvCxnSpPr>
          <p:nvPr/>
        </p:nvCxnSpPr>
        <p:spPr>
          <a:xfrm flipV="1">
            <a:off x="4675517" y="4416726"/>
            <a:ext cx="3623094" cy="10179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1614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theme/theme1.xml><?xml version="1.0" encoding="utf-8"?>
<a:theme xmlns:a="http://schemas.openxmlformats.org/drawingml/2006/main" name="徽章">
  <a:themeElements>
    <a:clrScheme name="徽章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徽章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徽章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徽章</Template>
  <TotalTime>17</TotalTime>
  <Words>99</Words>
  <Application>Microsoft Office PowerPoint</Application>
  <PresentationFormat>全屏显示(4:3)</PresentationFormat>
  <Paragraphs>70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华文中宋</vt:lpstr>
      <vt:lpstr>宋体</vt:lpstr>
      <vt:lpstr>Arial</vt:lpstr>
      <vt:lpstr>Cambria Math</vt:lpstr>
      <vt:lpstr>Gill Sans MT</vt:lpstr>
      <vt:lpstr>Impact</vt:lpstr>
      <vt:lpstr>徽章</vt:lpstr>
      <vt:lpstr>纸带处理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4</cp:revision>
  <dcterms:created xsi:type="dcterms:W3CDTF">2018-09-26T03:29:54Z</dcterms:created>
  <dcterms:modified xsi:type="dcterms:W3CDTF">2018-09-26T03:47:32Z</dcterms:modified>
</cp:coreProperties>
</file>