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36.xml" ContentType="application/vnd.openxmlformats-officedocument.presentationml.slide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tags/tag49.xml" ContentType="application/vnd.openxmlformats-officedocument.presentationml.tags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tags/tag45.xml" ContentType="application/vnd.openxmlformats-officedocument.presentationml.tags+xml"/>
  <Override PartName="/ppt/notesSlides/notesSlide52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notesSlides/notesSlide42.xml" ContentType="application/vnd.openxmlformats-officedocument.presentationml.notesSlide+xml"/>
  <Override PartName="/ppt/tags/tag4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31.xml" ContentType="application/vnd.openxmlformats-officedocument.presentationml.notesSlide+xml"/>
  <Override PartName="/ppt/tags/tag53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notesSlides/notesSlide43.xml" ContentType="application/vnd.openxmlformats-officedocument.presentationml.notesSlide+xml"/>
  <Override PartName="/ppt/tags/tag47.xml" ContentType="application/vnd.openxmlformats-officedocument.presentationml.tags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50.xml" ContentType="application/vnd.openxmlformats-officedocument.presentationml.notesSlide+xml"/>
  <Override PartName="/ppt/tags/tag61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tags/tag59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44.xml" ContentType="application/vnd.openxmlformats-officedocument.presentationml.notesSlide+xml"/>
  <Override PartName="/ppt/tags/tag48.xml" ContentType="application/vnd.openxmlformats-officedocument.presentationml.tags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tags/tag55.xml" ContentType="application/vnd.openxmlformats-officedocument.presentationml.tags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notesSlides/notesSlide40.xml" ContentType="application/vnd.openxmlformats-officedocument.presentationml.notesSlide+xml"/>
  <Override PartName="/ppt/tags/tag44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slides/slide2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0"/>
  </p:notesMasterIdLst>
  <p:sldIdLst>
    <p:sldId id="256" r:id="rId2"/>
    <p:sldId id="593" r:id="rId3"/>
    <p:sldId id="594" r:id="rId4"/>
    <p:sldId id="595" r:id="rId5"/>
    <p:sldId id="596" r:id="rId6"/>
    <p:sldId id="597" r:id="rId7"/>
    <p:sldId id="573" r:id="rId8"/>
    <p:sldId id="598" r:id="rId9"/>
    <p:sldId id="599" r:id="rId10"/>
    <p:sldId id="600" r:id="rId11"/>
    <p:sldId id="601" r:id="rId12"/>
    <p:sldId id="602" r:id="rId13"/>
    <p:sldId id="603" r:id="rId14"/>
    <p:sldId id="604" r:id="rId15"/>
    <p:sldId id="605" r:id="rId16"/>
    <p:sldId id="606" r:id="rId17"/>
    <p:sldId id="607" r:id="rId18"/>
    <p:sldId id="608" r:id="rId19"/>
    <p:sldId id="609" r:id="rId20"/>
    <p:sldId id="610" r:id="rId21"/>
    <p:sldId id="611" r:id="rId22"/>
    <p:sldId id="612" r:id="rId23"/>
    <p:sldId id="613" r:id="rId24"/>
    <p:sldId id="614" r:id="rId25"/>
    <p:sldId id="615" r:id="rId26"/>
    <p:sldId id="616" r:id="rId27"/>
    <p:sldId id="617" r:id="rId28"/>
    <p:sldId id="618" r:id="rId29"/>
    <p:sldId id="619" r:id="rId30"/>
    <p:sldId id="620" r:id="rId31"/>
    <p:sldId id="621" r:id="rId32"/>
    <p:sldId id="622" r:id="rId33"/>
    <p:sldId id="623" r:id="rId34"/>
    <p:sldId id="624" r:id="rId35"/>
    <p:sldId id="625" r:id="rId36"/>
    <p:sldId id="626" r:id="rId37"/>
    <p:sldId id="627" r:id="rId38"/>
    <p:sldId id="628" r:id="rId39"/>
    <p:sldId id="629" r:id="rId40"/>
    <p:sldId id="630" r:id="rId41"/>
    <p:sldId id="631" r:id="rId42"/>
    <p:sldId id="632" r:id="rId43"/>
    <p:sldId id="633" r:id="rId44"/>
    <p:sldId id="634" r:id="rId45"/>
    <p:sldId id="635" r:id="rId46"/>
    <p:sldId id="636" r:id="rId47"/>
    <p:sldId id="637" r:id="rId48"/>
    <p:sldId id="638" r:id="rId49"/>
    <p:sldId id="639" r:id="rId50"/>
    <p:sldId id="661" r:id="rId51"/>
    <p:sldId id="640" r:id="rId52"/>
    <p:sldId id="662" r:id="rId53"/>
    <p:sldId id="641" r:id="rId54"/>
    <p:sldId id="642" r:id="rId55"/>
    <p:sldId id="643" r:id="rId56"/>
    <p:sldId id="644" r:id="rId57"/>
    <p:sldId id="645" r:id="rId58"/>
    <p:sldId id="646" r:id="rId59"/>
  </p:sldIdLst>
  <p:sldSz cx="12801600" cy="9601200" type="A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C7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60" autoAdjust="0"/>
    <p:restoredTop sz="94660" autoAdjust="0"/>
  </p:normalViewPr>
  <p:slideViewPr>
    <p:cSldViewPr snapToGrid="0">
      <p:cViewPr varScale="1">
        <p:scale>
          <a:sx n="75" d="100"/>
          <a:sy n="75" d="100"/>
        </p:scale>
        <p:origin x="-1404" y="-8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39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49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58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600274" y="2595879"/>
            <a:ext cx="9601646" cy="2318068"/>
          </a:xfrm>
        </p:spPr>
        <p:txBody>
          <a:bodyPr anchor="b">
            <a:normAutofit/>
          </a:bodyPr>
          <a:lstStyle>
            <a:lvl1pPr algn="ctr">
              <a:defRPr sz="1008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00274" y="5042853"/>
            <a:ext cx="9601646" cy="2318067"/>
          </a:xfrm>
        </p:spPr>
        <p:txBody>
          <a:bodyPr>
            <a:normAutofit/>
          </a:bodyPr>
          <a:lstStyle>
            <a:lvl1pPr marL="0" indent="0" algn="ctr">
              <a:buNone/>
              <a:defRPr sz="252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360"/>
            </a:lvl1pPr>
            <a:lvl2pPr>
              <a:defRPr sz="2800"/>
            </a:lvl2pPr>
            <a:lvl3pPr>
              <a:defRPr sz="2520"/>
            </a:lvl3pPr>
            <a:lvl4pPr>
              <a:defRPr sz="2520"/>
            </a:lvl4pPr>
            <a:lvl5pPr>
              <a:defRPr sz="252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80151" y="3062420"/>
            <a:ext cx="11041893" cy="3476361"/>
          </a:xfrm>
        </p:spPr>
        <p:txBody>
          <a:bodyPr>
            <a:normAutofit/>
          </a:bodyPr>
          <a:lstStyle>
            <a:lvl1pPr algn="ctr">
              <a:defRPr sz="84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8015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481111" y="2555875"/>
            <a:ext cx="5440933" cy="6091873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1818" y="511175"/>
            <a:ext cx="11041893" cy="1855788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1818" y="2442945"/>
            <a:ext cx="5415928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81818" y="3661853"/>
            <a:ext cx="5415928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81111" y="2442945"/>
            <a:ext cx="5442600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81111" y="3661853"/>
            <a:ext cx="5442600" cy="5003676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400583" y="3022600"/>
            <a:ext cx="6001029" cy="1935430"/>
          </a:xfrm>
        </p:spPr>
        <p:txBody>
          <a:bodyPr anchor="b" anchorCtr="0">
            <a:normAutofit/>
          </a:bodyPr>
          <a:lstStyle>
            <a:lvl1pPr algn="ctr">
              <a:defRPr sz="112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400583" y="5226481"/>
            <a:ext cx="6001029" cy="1660312"/>
          </a:xfrm>
        </p:spPr>
        <p:txBody>
          <a:bodyPr>
            <a:normAutofit/>
          </a:bodyPr>
          <a:lstStyle>
            <a:lvl1pPr marL="0" indent="0" algn="ctr">
              <a:buNone/>
              <a:defRPr sz="448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80151" y="999142"/>
            <a:ext cx="4915965" cy="1999425"/>
          </a:xfrm>
        </p:spPr>
        <p:txBody>
          <a:bodyPr anchor="t" anchorCtr="0">
            <a:normAutofit/>
          </a:bodyPr>
          <a:lstStyle>
            <a:lvl1pPr>
              <a:defRPr sz="504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924918" y="999142"/>
            <a:ext cx="5997755" cy="7565040"/>
          </a:xfrm>
        </p:spPr>
        <p:txBody>
          <a:bodyPr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80151" y="3239422"/>
            <a:ext cx="4915965" cy="5336223"/>
          </a:xfrm>
        </p:spPr>
        <p:txBody>
          <a:bodyPr>
            <a:normAutofit/>
          </a:bodyPr>
          <a:lstStyle>
            <a:lvl1pPr marL="0" indent="0">
              <a:buNone/>
              <a:defRPr sz="252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967653" y="511175"/>
            <a:ext cx="954390" cy="8136573"/>
          </a:xfrm>
        </p:spPr>
        <p:txBody>
          <a:bodyPr vert="eaVert">
            <a:normAutofit/>
          </a:bodyPr>
          <a:lstStyle>
            <a:lvl1pPr>
              <a:defRPr sz="616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80150" y="511175"/>
            <a:ext cx="9919226" cy="8136573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2019/12/24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80151" y="772160"/>
            <a:ext cx="11041893" cy="7782559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80151" y="511175"/>
            <a:ext cx="11041893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80151" y="2555875"/>
            <a:ext cx="11041893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80151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2019/12/24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40727" y="8898890"/>
            <a:ext cx="4320741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41550" y="8898890"/>
            <a:ext cx="2880494" cy="5111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68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9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4" Type="http://schemas.openxmlformats.org/officeDocument/2006/relationships/image" Target="../media/image4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4" Type="http://schemas.openxmlformats.org/officeDocument/2006/relationships/image" Target="../media/image4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4" Type="http://schemas.openxmlformats.org/officeDocument/2006/relationships/image" Target="../media/image5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6.xml"/><Relationship Id="rId4" Type="http://schemas.openxmlformats.org/officeDocument/2006/relationships/image" Target="../media/image6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7.xml"/><Relationship Id="rId4" Type="http://schemas.openxmlformats.org/officeDocument/2006/relationships/image" Target="../media/image6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8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6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1.xml"/><Relationship Id="rId4" Type="http://schemas.openxmlformats.org/officeDocument/2006/relationships/image" Target="../media/image7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2.xml"/><Relationship Id="rId4" Type="http://schemas.openxmlformats.org/officeDocument/2006/relationships/image" Target="../media/image7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5.xml"/><Relationship Id="rId4" Type="http://schemas.openxmlformats.org/officeDocument/2006/relationships/image" Target="../media/image7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7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8.xml"/><Relationship Id="rId4" Type="http://schemas.openxmlformats.org/officeDocument/2006/relationships/image" Target="../media/image7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Relationship Id="rId4" Type="http://schemas.openxmlformats.org/officeDocument/2006/relationships/image" Target="../media/image7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0.xml"/><Relationship Id="rId4" Type="http://schemas.openxmlformats.org/officeDocument/2006/relationships/image" Target="../media/image8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1.xml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056"/>
          <p:cNvSpPr/>
          <p:nvPr/>
        </p:nvSpPr>
        <p:spPr>
          <a:xfrm>
            <a:off x="-46355" y="270510"/>
            <a:ext cx="12894945" cy="97980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/>
          <a:lstStyle/>
          <a:p>
            <a:endParaRPr lang="zh-CN" altLang="en-US" sz="189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2058"/>
          <p:cNvSpPr/>
          <p:nvPr/>
        </p:nvSpPr>
        <p:spPr>
          <a:xfrm>
            <a:off x="9482656" y="133352"/>
            <a:ext cx="3183566" cy="118342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r>
              <a:rPr lang="zh-CN" altLang="en-US" sz="378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新势力中考</a:t>
            </a:r>
            <a:endParaRPr lang="zh-CN" altLang="en-US" sz="378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7995" y="3243608"/>
            <a:ext cx="109532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专题十三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辅助圆――</a:t>
            </a:r>
            <a:r>
              <a:rPr lang="en-US" altLang="zh-CN" sz="5400" b="1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°圆</a:t>
            </a: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周角所对直径的妙用</a:t>
            </a:r>
            <a:endParaRPr lang="zh-CN" altLang="zh-CN" sz="5400" b="1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427334"/>
            <a:ext cx="113411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专题导入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【导例】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A(3, 0),B(1,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的直角顶点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280275" y="4316413"/>
            <a:ext cx="3883025" cy="4193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33388" y="392113"/>
            <a:ext cx="12024008" cy="505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963739" y="5556251"/>
            <a:ext cx="8704261" cy="364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376534"/>
            <a:ext cx="117221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方法点睛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我们知道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如下图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为斜边的直角三角形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有个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数为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个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顶点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的轨迹是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18325" y="4546600"/>
            <a:ext cx="401955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1000" y="457538"/>
            <a:ext cx="12077700" cy="722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解直角三角形的存在性问题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一般分三步走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第一步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寻找分类标准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第二步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尝试作圆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第三步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依据勾股或相似来列方程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(4)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第四步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解方程并确定解的合理性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方法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见直角→找斜边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定长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→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直径→定外心→现“圆”形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2600" y="205939"/>
            <a:ext cx="11938000" cy="8747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典例精讲</a:t>
            </a:r>
          </a:p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类型一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确定直角三角形的个数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A(-8,0),B(2,0),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-   x+4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则使△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是直角三角形的点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的个数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                          (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</a:t>
            </a:r>
            <a:endParaRPr lang="zh-CN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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A.1       B.2      C.3        D.4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804988" y="3460749"/>
            <a:ext cx="557212" cy="1135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606925" y="4603750"/>
            <a:ext cx="4130675" cy="289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706099" y="4691063"/>
            <a:ext cx="609601" cy="72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6452" y="234434"/>
            <a:ext cx="1197144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【分析】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根据点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B,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为直角顶点三种情况来进行分析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49263" y="2074863"/>
            <a:ext cx="12009437" cy="439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39100" y="5622926"/>
            <a:ext cx="4051300" cy="3553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4988" y="393700"/>
            <a:ext cx="11670511" cy="730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66738" y="676275"/>
            <a:ext cx="11614632" cy="3170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9125" y="4030663"/>
            <a:ext cx="11583544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0" y="541635"/>
            <a:ext cx="116967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类型二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利用直径所对圆周角为</a:t>
            </a:r>
            <a:r>
              <a:rPr lang="en-US" altLang="zh-CN" sz="4400" b="1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°来</a:t>
            </a:r>
            <a:r>
              <a:rPr lang="zh-CN" altLang="zh-CN" sz="4400" b="1" dirty="0" smtClean="0">
                <a:latin typeface="宋体" pitchFamily="2" charset="-122"/>
                <a:ea typeface="宋体" pitchFamily="2" charset="-122"/>
              </a:rPr>
              <a:t>解决相应问题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【例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】已知抛物线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1)x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kx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的左侧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4200" y="484138"/>
            <a:ext cx="1179830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直接写出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分析】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当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k=1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时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联立抛物线与直线的解析式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解方程求得点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A,B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45375" y="2817813"/>
            <a:ext cx="382905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4850" y="8310563"/>
            <a:ext cx="731577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2600" y="337740"/>
            <a:ext cx="11976100" cy="5212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1)x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－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k(k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＞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0)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的左侧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kx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＋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上是否存在唯一一点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OQC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请求出此时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en-US" altLang="zh-CN" sz="4400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40639" y="4479925"/>
            <a:ext cx="4090052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0700" y="585738"/>
            <a:ext cx="11823700" cy="559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【分析</a:t>
            </a:r>
            <a:r>
              <a:rPr lang="zh-CN" altLang="zh-CN" sz="4000" b="1" dirty="0" smtClean="0">
                <a:latin typeface="宋体" pitchFamily="2" charset="-122"/>
                <a:ea typeface="宋体" pitchFamily="2" charset="-122"/>
              </a:rPr>
              <a:t>】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2)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“存在唯一一点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OQC=90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°”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的含义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为直径的圆与直线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相切于点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由圆周角定理可知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此时∠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OQC=90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°且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为唯一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以此为基础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构造相似三角形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利用比例式列出方程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求得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k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需要另外注意一点是考虑直线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是否与抛物线交于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此时亦存在唯一一点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OQC=90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0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0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0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4375" y="620713"/>
            <a:ext cx="11321805" cy="172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82625" y="2560638"/>
            <a:ext cx="11362175" cy="420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8638" y="365125"/>
            <a:ext cx="11599862" cy="8773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81025" y="215900"/>
            <a:ext cx="8796231" cy="819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1663" y="8382000"/>
            <a:ext cx="9993699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4838" y="609599"/>
            <a:ext cx="11447462" cy="51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276136"/>
            <a:ext cx="118237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5400" b="1" dirty="0" smtClean="0">
                <a:latin typeface="宋体" pitchFamily="2" charset="-122"/>
                <a:ea typeface="宋体" pitchFamily="2" charset="-122"/>
              </a:rPr>
              <a:t>专题过关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</a:t>
            </a:r>
            <a:r>
              <a:rPr lang="en-US" altLang="zh-CN" sz="4400" dirty="0" err="1" smtClean="0">
                <a:latin typeface="宋体" pitchFamily="2" charset="-122"/>
                <a:ea typeface="宋体" pitchFamily="2" charset="-122"/>
              </a:rPr>
              <a:t>Rt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4,D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为线段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H,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AH,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的最小值为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___________.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92514" y="4727575"/>
            <a:ext cx="4718878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80388" y="3594099"/>
            <a:ext cx="2106611" cy="73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337235"/>
            <a:ext cx="11887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的内接锐角三角形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,AH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H,OD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:AH=2OD.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359900" y="2400300"/>
            <a:ext cx="2705100" cy="2885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1013" y="5505449"/>
            <a:ext cx="10491787" cy="3748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85838" y="722313"/>
            <a:ext cx="9595141" cy="569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8800" y="426135"/>
            <a:ext cx="116332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的外接圆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E,AD,FC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31225" y="1625600"/>
            <a:ext cx="38004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530406" y="2641600"/>
            <a:ext cx="11585394" cy="9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:EF=EM;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7550" y="3995738"/>
            <a:ext cx="4280454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54074" y="5319713"/>
            <a:ext cx="3730625" cy="3653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19150" y="573088"/>
            <a:ext cx="10250185" cy="683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0109" y="448881"/>
            <a:ext cx="118626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   =(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34),AC=8,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sin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AME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2150745" y="448084"/>
            <a:ext cx="8191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03275" y="1973263"/>
            <a:ext cx="11223625" cy="692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9300" y="538163"/>
            <a:ext cx="11257115" cy="757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3400" y="290036"/>
            <a:ext cx="118745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学习与探究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请在图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作出使∠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所有点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并简要说明作法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我们可以这样解决问题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利用直径所对的圆周角等于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90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为直径的圆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则正方形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内部的半圆上所有点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(A,B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除外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为所求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829675" y="5199064"/>
            <a:ext cx="2498725" cy="3345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4824" y="8575674"/>
            <a:ext cx="11636375" cy="722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2300" y="540435"/>
            <a:ext cx="11557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请在图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的正方形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内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含边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画出使∠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所有的点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尺规作图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不写作法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保留痕迹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35875" y="2954338"/>
            <a:ext cx="3108326" cy="409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71475" y="439738"/>
            <a:ext cx="11736955" cy="235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21413" y="3494088"/>
            <a:ext cx="3305175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400" y="527735"/>
            <a:ext cx="113284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已知矩形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,AB=4,AC=3,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请在矩形内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含边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画出∠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APB=60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°的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所有的点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尺规作图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不写作法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保留痕迹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32688" y="3579813"/>
            <a:ext cx="3897312" cy="404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039813" y="587374"/>
            <a:ext cx="8463884" cy="762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3700" y="605134"/>
            <a:ext cx="121412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5.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抛物线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＝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en-US" altLang="zh-CN" sz="4400" baseline="30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+bx+c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A(1,0),B(0,2),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是抛物线对称轴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上任意一点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M,B,C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三点不在同一直线上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729663" y="4075429"/>
            <a:ext cx="3648075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8638" y="1958974"/>
            <a:ext cx="11647623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468468" y="514558"/>
            <a:ext cx="117616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求该抛物线所表示的二次函数的解析式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6100" y="540435"/>
            <a:ext cx="12001500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在抛物线上找出两点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△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MCB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全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等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并求出点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,P</a:t>
            </a:r>
            <a:r>
              <a:rPr lang="en-US" altLang="zh-CN" sz="4400" baseline="-25000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9124" y="2700338"/>
            <a:ext cx="3940715" cy="672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1825" y="3451225"/>
            <a:ext cx="10043924" cy="635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278438" y="4476749"/>
            <a:ext cx="4246562" cy="4187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3413" y="671513"/>
            <a:ext cx="11395901" cy="437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52438" y="282575"/>
            <a:ext cx="11546410" cy="848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927100" y="588964"/>
            <a:ext cx="10134600" cy="445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52450" y="415925"/>
            <a:ext cx="10709988" cy="1324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6275" y="4418013"/>
            <a:ext cx="10690225" cy="5089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96363" y="1112839"/>
            <a:ext cx="2591999" cy="3205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51535"/>
            <a:ext cx="11823700" cy="3231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在对称轴上是否存在点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使得∠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BQC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为直角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Q(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用尺规作图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保留作图痕迹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),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并求出点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Q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98474" y="3790950"/>
            <a:ext cx="3311525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617913" y="4989514"/>
            <a:ext cx="3455987" cy="400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20713" y="466724"/>
            <a:ext cx="11357728" cy="614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2000" y="612774"/>
            <a:ext cx="1110985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5300" y="425000"/>
            <a:ext cx="119507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6.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1,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在平面直角坐标系中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轴分别交于点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A(4,0),B(0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   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两点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BAO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的角平分线交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l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为直径的⊙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经过点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D,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且与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x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轴交于另一点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438900" y="1470025"/>
            <a:ext cx="647700" cy="1113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316788" y="4535489"/>
            <a:ext cx="4552013" cy="477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976" y="463034"/>
            <a:ext cx="11985524" cy="1137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求证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:y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轴是⊙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的切线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5638" y="2216150"/>
            <a:ext cx="11515820" cy="668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54050" y="3255963"/>
            <a:ext cx="8159750" cy="4091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7497" y="422756"/>
            <a:ext cx="11469807" cy="9492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的半径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r,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并直接写出点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的坐标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8434" y="1738313"/>
            <a:ext cx="10669496" cy="411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909277" y="5920060"/>
            <a:ext cx="334327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1460500" y="525463"/>
            <a:ext cx="8839200" cy="808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700" y="451535"/>
            <a:ext cx="116967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(3)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2,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上的一点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且满足∠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FEA=45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°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请求出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57988" y="2481263"/>
            <a:ext cx="515302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33400" y="414338"/>
            <a:ext cx="11483717" cy="71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818063" y="1312863"/>
            <a:ext cx="3883076" cy="3617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87400" y="5130799"/>
            <a:ext cx="7345762" cy="2832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79450" y="336550"/>
            <a:ext cx="10981426" cy="805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19138" y="393700"/>
            <a:ext cx="10851423" cy="3462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54063" y="4057650"/>
            <a:ext cx="9188691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1500" y="479336"/>
            <a:ext cx="11633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7.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如图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ABCD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AB=3cm,AD=4cm,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出发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沿射线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AD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为直径作⊙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F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为圆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的公共点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EF,CF,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过点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作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EF,EG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相交于点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连接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CG.</a:t>
            </a:r>
            <a:endParaRPr lang="zh-CN" altLang="en-US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077075" y="4725988"/>
            <a:ext cx="47434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7680" y="437634"/>
            <a:ext cx="12001820" cy="1111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(1)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试说明四边形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EFCG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是矩形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69950" y="1870074"/>
            <a:ext cx="9709150" cy="5244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1800" y="492036"/>
            <a:ext cx="120142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(2)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当⊙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O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与射线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BD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相切时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停止移动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在点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移动的过程中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</a:p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①矩形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EFCG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的面积是否存在最大值或最小值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?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求出这个最大值或最小值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若不存在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说明理由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;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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06424" y="339724"/>
            <a:ext cx="7406869" cy="451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627938" y="5195888"/>
            <a:ext cx="3894455" cy="360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12775" y="406400"/>
            <a:ext cx="11241918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38175" y="427038"/>
            <a:ext cx="11794289" cy="825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506413" y="498475"/>
            <a:ext cx="10696044" cy="157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479425" y="2465388"/>
            <a:ext cx="9363075" cy="4978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9788" y="368300"/>
            <a:ext cx="8964612" cy="8911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836613" y="847724"/>
            <a:ext cx="10834609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3992" y="424934"/>
            <a:ext cx="11641508" cy="1124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②求点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G</a:t>
            </a:r>
            <a:r>
              <a:rPr lang="zh-CN" altLang="zh-CN" sz="4400" dirty="0" smtClean="0">
                <a:latin typeface="宋体" pitchFamily="2" charset="-122"/>
                <a:ea typeface="宋体" pitchFamily="2" charset="-122"/>
              </a:rPr>
              <a:t>移动路线的长</a:t>
            </a:r>
            <a:r>
              <a:rPr lang="en-US" altLang="zh-CN" sz="4400" dirty="0" smtClean="0">
                <a:latin typeface="宋体" pitchFamily="2" charset="-122"/>
                <a:ea typeface="宋体" pitchFamily="2" charset="-122"/>
              </a:rPr>
              <a:t>.</a:t>
            </a:r>
            <a:endParaRPr lang="zh-CN" altLang="zh-CN" sz="4400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695325" y="1860550"/>
            <a:ext cx="1161955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749300" y="552450"/>
            <a:ext cx="10223500" cy="79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1629</Words>
  <Application>Microsoft Office PowerPoint</Application>
  <PresentationFormat>A3 纸张(297x420 毫米)</PresentationFormat>
  <Paragraphs>108</Paragraphs>
  <Slides>58</Slides>
  <Notes>58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58</vt:i4>
      </vt:variant>
    </vt:vector>
  </HeadingPairs>
  <TitlesOfParts>
    <vt:vector size="5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  <vt:lpstr>幻灯片 44</vt:lpstr>
      <vt:lpstr>幻灯片 45</vt:lpstr>
      <vt:lpstr>幻灯片 46</vt:lpstr>
      <vt:lpstr>幻灯片 47</vt:lpstr>
      <vt:lpstr>幻灯片 48</vt:lpstr>
      <vt:lpstr>幻灯片 49</vt:lpstr>
      <vt:lpstr>幻灯片 50</vt:lpstr>
      <vt:lpstr>幻灯片 51</vt:lpstr>
      <vt:lpstr>幻灯片 52</vt:lpstr>
      <vt:lpstr>幻灯片 53</vt:lpstr>
      <vt:lpstr>幻灯片 54</vt:lpstr>
      <vt:lpstr>幻灯片 55</vt:lpstr>
      <vt:lpstr>幻灯片 56</vt:lpstr>
      <vt:lpstr>幻灯片 57</vt:lpstr>
      <vt:lpstr>幻灯片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12</cp:revision>
  <dcterms:created xsi:type="dcterms:W3CDTF">2018-03-01T02:03:00Z</dcterms:created>
  <dcterms:modified xsi:type="dcterms:W3CDTF">2019-12-24T03:49:24Z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