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9" r:id="rId3"/>
    <p:sldId id="256" r:id="rId4"/>
    <p:sldId id="257" r:id="rId5"/>
    <p:sldId id="258" r:id="rId6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tableStyles" Target="tableStyles.xml"/><Relationship Id="rId8" Type="http://schemas.openxmlformats.org/officeDocument/2006/relationships/viewProps" Target="viewProps.xml"/><Relationship Id="rId7" Type="http://schemas.openxmlformats.org/officeDocument/2006/relationships/presProps" Target="presProps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" Type="http://schemas.openxmlformats.org/officeDocument/2006/relationships/theme" Target="theme/theme1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203065" y="-109855"/>
            <a:ext cx="10515600" cy="1325563"/>
          </a:xfrm>
        </p:spPr>
        <p:txBody>
          <a:bodyPr/>
          <a:p>
            <a:r>
              <a:rPr lang="zh-CN" altLang="en-US"/>
              <a:t>精神的三间小屋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-101600" y="1398905"/>
            <a:ext cx="12395200" cy="5130800"/>
          </a:xfrm>
        </p:spPr>
        <p:txBody>
          <a:bodyPr/>
          <a:p>
            <a:r>
              <a:rPr lang="zh-CN" altLang="en-US" sz="3200"/>
              <a:t>广</a:t>
            </a:r>
            <a:r>
              <a:rPr lang="zh-CN" altLang="en-US" sz="3200">
                <a:solidFill>
                  <a:srgbClr val="FF0000"/>
                </a:solidFill>
              </a:rPr>
              <a:t>袤</a:t>
            </a:r>
            <a:r>
              <a:rPr lang="zh-CN" altLang="en-US" sz="3200"/>
              <a:t>（       ）    积</a:t>
            </a:r>
            <a:r>
              <a:rPr lang="zh-CN" altLang="en-US" sz="3200">
                <a:solidFill>
                  <a:srgbClr val="FF0000"/>
                </a:solidFill>
              </a:rPr>
              <a:t>攒</a:t>
            </a:r>
            <a:r>
              <a:rPr lang="zh-CN" altLang="en-US" sz="3200"/>
              <a:t>（         ） 宽</a:t>
            </a:r>
            <a:r>
              <a:rPr lang="zh-CN" altLang="en-US" sz="32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宥</a:t>
            </a:r>
            <a:r>
              <a:rPr lang="zh-CN" altLang="en-US" sz="3200"/>
              <a:t>（        ） 游</a:t>
            </a:r>
            <a:r>
              <a:rPr lang="zh-CN" altLang="en-US" sz="3200">
                <a:solidFill>
                  <a:srgbClr val="FF0000"/>
                </a:solidFill>
              </a:rPr>
              <a:t>弋</a:t>
            </a:r>
            <a:r>
              <a:rPr lang="zh-CN" altLang="en-US" sz="3200"/>
              <a:t>（        ）</a:t>
            </a:r>
            <a:endParaRPr lang="zh-CN" altLang="en-US" sz="3200"/>
          </a:p>
          <a:p>
            <a:r>
              <a:rPr lang="zh-CN" altLang="en-US" sz="3200"/>
              <a:t>困</a:t>
            </a:r>
            <a:r>
              <a:rPr lang="zh-CN" altLang="en-US" sz="3200">
                <a:solidFill>
                  <a:srgbClr val="FF0000"/>
                </a:solidFill>
              </a:rPr>
              <a:t>厄</a:t>
            </a:r>
            <a:r>
              <a:rPr lang="zh-CN" altLang="en-US" sz="3200"/>
              <a:t>（       ）    </a:t>
            </a:r>
            <a:r>
              <a:rPr lang="zh-CN" altLang="en-US" sz="3200">
                <a:solidFill>
                  <a:srgbClr val="FF0000"/>
                </a:solidFill>
              </a:rPr>
              <a:t>濡</a:t>
            </a:r>
            <a:r>
              <a:rPr lang="zh-CN" altLang="en-US" sz="3200"/>
              <a:t>养（         ） </a:t>
            </a:r>
            <a:r>
              <a:rPr lang="zh-CN" altLang="en-US" sz="3200">
                <a:solidFill>
                  <a:srgbClr val="FF0000"/>
                </a:solidFill>
              </a:rPr>
              <a:t>麾</a:t>
            </a:r>
            <a:r>
              <a:rPr lang="zh-CN" altLang="en-US" sz="3200"/>
              <a:t>下（        ） </a:t>
            </a:r>
            <a:r>
              <a:rPr lang="zh-CN" altLang="en-US" sz="3200">
                <a:solidFill>
                  <a:srgbClr val="FF0000"/>
                </a:solidFill>
              </a:rPr>
              <a:t>嘟囔</a:t>
            </a:r>
            <a:r>
              <a:rPr lang="zh-CN" altLang="en-US" sz="3200"/>
              <a:t>（                    ）</a:t>
            </a:r>
            <a:endParaRPr lang="zh-CN" altLang="en-US" sz="3200"/>
          </a:p>
          <a:p>
            <a:r>
              <a:rPr lang="zh-CN" altLang="en-US" sz="3200"/>
              <a:t>自惭形</a:t>
            </a:r>
            <a:r>
              <a:rPr lang="zh-CN" altLang="en-US" sz="3200">
                <a:solidFill>
                  <a:srgbClr val="FF0000"/>
                </a:solidFill>
              </a:rPr>
              <a:t>秽</a:t>
            </a:r>
            <a:r>
              <a:rPr lang="zh-CN" altLang="en-US" sz="3200"/>
              <a:t>（         ）  </a:t>
            </a:r>
            <a:r>
              <a:rPr lang="zh-CN" altLang="en-US" sz="3200">
                <a:solidFill>
                  <a:srgbClr val="FF0000"/>
                </a:solidFill>
              </a:rPr>
              <a:t>间</a:t>
            </a:r>
            <a:r>
              <a:rPr lang="zh-CN" altLang="en-US" sz="3200"/>
              <a:t>不容</a:t>
            </a:r>
            <a:r>
              <a:rPr lang="zh-CN" altLang="en-US" sz="3200">
                <a:solidFill>
                  <a:srgbClr val="FF0000"/>
                </a:solidFill>
              </a:rPr>
              <a:t>发</a:t>
            </a:r>
            <a:r>
              <a:rPr lang="zh-CN" altLang="en-US" sz="3200"/>
              <a:t>（          ）（          ）抽丝</a:t>
            </a:r>
            <a:r>
              <a:rPr lang="zh-CN" altLang="en-US" sz="3200">
                <a:solidFill>
                  <a:srgbClr val="FF0000"/>
                </a:solidFill>
              </a:rPr>
              <a:t>剥</a:t>
            </a:r>
            <a:r>
              <a:rPr lang="zh-CN" altLang="en-US" sz="3200"/>
              <a:t>茧（        ）</a:t>
            </a:r>
            <a:endParaRPr lang="zh-CN" altLang="en-US" sz="3200"/>
          </a:p>
          <a:p>
            <a:r>
              <a:rPr lang="zh-CN" altLang="en-US" sz="3200"/>
              <a:t>轻</a:t>
            </a:r>
            <a:r>
              <a:rPr lang="zh-CN" altLang="en-US" sz="3200">
                <a:solidFill>
                  <a:srgbClr val="FF0000"/>
                </a:solidFill>
              </a:rPr>
              <a:t>觑</a:t>
            </a:r>
            <a:r>
              <a:rPr lang="zh-CN" altLang="en-US" sz="3200"/>
              <a:t>（     ）      腐</a:t>
            </a:r>
            <a:r>
              <a:rPr lang="zh-CN" altLang="en-US" sz="3200">
                <a:solidFill>
                  <a:srgbClr val="FF0000"/>
                </a:solidFill>
              </a:rPr>
              <a:t>蚀</a:t>
            </a:r>
            <a:r>
              <a:rPr lang="zh-CN" altLang="en-US" sz="3200"/>
              <a:t>（      ）    </a:t>
            </a:r>
            <a:r>
              <a:rPr lang="zh-CN" altLang="en-US" sz="3200">
                <a:solidFill>
                  <a:srgbClr val="FF0000"/>
                </a:solidFill>
              </a:rPr>
              <a:t>挟</a:t>
            </a:r>
            <a:r>
              <a:rPr lang="zh-CN" altLang="en-US" sz="3200"/>
              <a:t>持（        ）    灰</a:t>
            </a:r>
            <a:r>
              <a:rPr lang="zh-CN" altLang="en-US" sz="3200">
                <a:solidFill>
                  <a:srgbClr val="FF0000"/>
                </a:solidFill>
              </a:rPr>
              <a:t>烬</a:t>
            </a:r>
            <a:r>
              <a:rPr lang="zh-CN" altLang="en-US" sz="3200"/>
              <a:t>（        ）</a:t>
            </a:r>
            <a:endParaRPr lang="zh-CN" altLang="en-US" sz="3200"/>
          </a:p>
          <a:p>
            <a:r>
              <a:rPr lang="zh-CN" altLang="en-US" sz="3200"/>
              <a:t>金（       ）铁马       形（      ）骨立    鸠占（       ）巢    李代桃（       ）</a:t>
            </a:r>
            <a:endParaRPr lang="zh-CN" altLang="en-US" sz="3200"/>
          </a:p>
          <a:p>
            <a:r>
              <a:rPr lang="zh-CN" altLang="en-US" sz="3200"/>
              <a:t>间不容发：</a:t>
            </a:r>
            <a:endParaRPr lang="zh-CN" altLang="en-US" sz="3200"/>
          </a:p>
          <a:p>
            <a:r>
              <a:rPr lang="zh-CN" altLang="en-US" sz="3200"/>
              <a:t>抽丝剥茧：</a:t>
            </a:r>
            <a:endParaRPr lang="zh-CN" altLang="en-US" sz="3200"/>
          </a:p>
          <a:p>
            <a:r>
              <a:rPr lang="zh-CN" altLang="en-US" sz="3200"/>
              <a:t>李代桃僵：</a:t>
            </a:r>
            <a:endParaRPr lang="zh-CN" altLang="en-US" sz="3200"/>
          </a:p>
          <a:p>
            <a:r>
              <a:rPr lang="zh-CN" altLang="en-US" sz="3200"/>
              <a:t>相得益彰：</a:t>
            </a:r>
            <a:endParaRPr lang="zh-CN" altLang="en-US" sz="3200"/>
          </a:p>
        </p:txBody>
      </p:sp>
      <p:sp>
        <p:nvSpPr>
          <p:cNvPr id="4" name="文本框 3"/>
          <p:cNvSpPr txBox="1"/>
          <p:nvPr/>
        </p:nvSpPr>
        <p:spPr>
          <a:xfrm>
            <a:off x="1306830" y="1338580"/>
            <a:ext cx="8731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mào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030345" y="1338580"/>
            <a:ext cx="94932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>
                <a:solidFill>
                  <a:srgbClr val="FF0000"/>
                </a:solidFill>
              </a:rPr>
              <a:t>zǎn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6576695" y="1338580"/>
            <a:ext cx="7810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yòu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9155430" y="1338580"/>
            <a:ext cx="82613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yì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1415415" y="1928495"/>
            <a:ext cx="58293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è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4203065" y="1860550"/>
            <a:ext cx="85725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rú</a:t>
            </a:r>
            <a:r>
              <a:rPr lang="zh-CN" altLang="en-US"/>
              <a:t> 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629400" y="1928495"/>
            <a:ext cx="8274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huī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9048750" y="1928495"/>
            <a:ext cx="273431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dū     nang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2179955" y="2524760"/>
            <a:ext cx="9029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huì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5629275" y="2450465"/>
            <a:ext cx="9029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jiān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456805" y="2524760"/>
            <a:ext cx="82740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/>
              <a:t> </a:t>
            </a:r>
            <a:r>
              <a:rPr lang="zh-CN" altLang="en-US" sz="2800">
                <a:solidFill>
                  <a:srgbClr val="FF0000"/>
                </a:solidFill>
              </a:rPr>
              <a:t>fà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10746105" y="2450465"/>
            <a:ext cx="25400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bō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415415" y="3046730"/>
            <a:ext cx="120967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qù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030345" y="3091180"/>
            <a:ext cx="6743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shí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576695" y="3046730"/>
            <a:ext cx="8255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xié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93225" y="3091180"/>
            <a:ext cx="8255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>
                <a:solidFill>
                  <a:srgbClr val="FF0000"/>
                </a:solidFill>
              </a:rPr>
              <a:t>jìn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86155" y="3626485"/>
            <a:ext cx="8255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>
                <a:solidFill>
                  <a:srgbClr val="FF0000"/>
                </a:solidFill>
              </a:rPr>
              <a:t>戈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229100" y="3613150"/>
            <a:ext cx="551815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销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609840" y="3626485"/>
            <a:ext cx="67437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800">
                <a:solidFill>
                  <a:srgbClr val="FF0000"/>
                </a:solidFill>
              </a:rPr>
              <a:t>鹊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11129010" y="3626485"/>
            <a:ext cx="825500" cy="52197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800">
                <a:solidFill>
                  <a:srgbClr val="FF0000"/>
                </a:solidFill>
              </a:rPr>
              <a:t>僵</a:t>
            </a:r>
            <a:endParaRPr lang="zh-CN" altLang="en-US" sz="2800">
              <a:solidFill>
                <a:srgbClr val="FF0000"/>
              </a:solidFill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998345" y="4832985"/>
            <a:ext cx="978471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形容分析事物极为细致，而且一步一步很有层次。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906905" y="5293360"/>
            <a:ext cx="10248900" cy="46037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pPr algn="l"/>
            <a:r>
              <a:rPr lang="zh-CN" altLang="en-US" sz="2400" b="1">
                <a:solidFill>
                  <a:srgbClr val="FF0000"/>
                </a:solidFill>
              </a:rPr>
              <a:t>原比喻兄弟互相爱护互相帮助。后转用来比喻互相顶替或代人受过。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906905" y="5753735"/>
            <a:ext cx="10403205" cy="829945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互相配合、映衬；益：更加；彰：显著。指两个人或两件事物互相配合，双方的能力和作用更能显示出来。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1998345" y="4260215"/>
            <a:ext cx="84594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rgbClr val="FF0000"/>
                </a:solidFill>
              </a:rPr>
              <a:t>形容事物之间距离极小，也形容情势极其危急。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3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4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5" fill="hold">
                      <p:stCondLst>
                        <p:cond delay="indefinite"/>
                      </p:stCondLst>
                      <p:childTnLst>
                        <p:par>
                          <p:cTn id="166" fill="hold">
                            <p:stCondLst>
                              <p:cond delay="0"/>
                            </p:stCondLst>
                            <p:childTnLst>
                              <p:par>
                                <p:cTn id="16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1" fill="hold">
                      <p:stCondLst>
                        <p:cond delay="indefinite"/>
                      </p:stCondLst>
                      <p:childTnLst>
                        <p:par>
                          <p:cTn id="172" fill="hold">
                            <p:stCondLst>
                              <p:cond delay="0"/>
                            </p:stCondLst>
                            <p:childTnLst>
                              <p:par>
                                <p:cTn id="17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5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84960" y="-635635"/>
            <a:ext cx="9296400" cy="1546225"/>
          </a:xfrm>
        </p:spPr>
        <p:txBody>
          <a:bodyPr>
            <a:normAutofit/>
          </a:bodyPr>
          <a:p>
            <a:r>
              <a:rPr lang="zh-CN" altLang="en-US" sz="4400"/>
              <a:t>精神的三间小屋</a:t>
            </a:r>
            <a:endParaRPr lang="zh-CN" altLang="en-US" sz="440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9220" y="1508760"/>
            <a:ext cx="11729085" cy="5415915"/>
          </a:xfrm>
        </p:spPr>
        <p:txBody>
          <a:bodyPr>
            <a:normAutofit lnSpcReduction="10000"/>
          </a:bodyPr>
          <a:p>
            <a:pPr algn="l"/>
            <a:r>
              <a:rPr lang="en-US" altLang="zh-CN"/>
              <a:t>1</a:t>
            </a:r>
            <a:r>
              <a:rPr lang="zh-CN" altLang="en-US"/>
              <a:t>、从全文看，作者所说的修建三间精神小屋的实际含义是什么？为什么要修建精神小屋？</a:t>
            </a:r>
            <a:endParaRPr lang="zh-CN" altLang="en-US"/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实际含义：（</a:t>
            </a:r>
            <a:r>
              <a:rPr lang="en-US" altLang="zh-CN" b="1">
                <a:solidFill>
                  <a:srgbClr val="FF0000"/>
                </a:solidFill>
              </a:rPr>
              <a:t>1</a:t>
            </a:r>
            <a:r>
              <a:rPr lang="zh-CN" altLang="en-US" b="1">
                <a:solidFill>
                  <a:srgbClr val="FF0000"/>
                </a:solidFill>
              </a:rPr>
              <a:t>）给爱留下足够的容量，使希望永恒在前。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                      （</a:t>
            </a:r>
            <a:r>
              <a:rPr lang="en-US" altLang="zh-CN" b="1">
                <a:solidFill>
                  <a:srgbClr val="FF0000"/>
                </a:solidFill>
              </a:rPr>
              <a:t>2</a:t>
            </a:r>
            <a:r>
              <a:rPr lang="zh-CN" altLang="en-US" b="1">
                <a:solidFill>
                  <a:srgbClr val="FF0000"/>
                </a:solidFill>
              </a:rPr>
              <a:t>）使事业和人生，呈现缤纷和谐相得益彰的局面。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                       （</a:t>
            </a:r>
            <a:r>
              <a:rPr lang="en-US" altLang="zh-CN" b="1">
                <a:solidFill>
                  <a:srgbClr val="FF0000"/>
                </a:solidFill>
              </a:rPr>
              <a:t>3</a:t>
            </a:r>
            <a:r>
              <a:rPr lang="zh-CN" altLang="en-US" b="1">
                <a:solidFill>
                  <a:srgbClr val="FF0000"/>
                </a:solidFill>
              </a:rPr>
              <a:t>）完善自我、独立自主。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原因：为了给精神建立栖息地，以使人生健康、庄严、努力、真诚，开拓我们的精神旷野。</a:t>
            </a:r>
            <a:endParaRPr lang="zh-CN" altLang="en-US"/>
          </a:p>
          <a:p>
            <a:pPr algn="l"/>
            <a:r>
              <a:rPr lang="en-US" altLang="zh-CN"/>
              <a:t>2</a:t>
            </a:r>
            <a:r>
              <a:rPr lang="zh-CN" altLang="en-US"/>
              <a:t>、赏析</a:t>
            </a:r>
            <a:r>
              <a:rPr lang="en-US" altLang="zh-CN"/>
              <a:t>A</a:t>
            </a:r>
            <a:r>
              <a:rPr lang="zh-CN" altLang="en-US"/>
              <a:t>、</a:t>
            </a:r>
            <a:r>
              <a:rPr lang="en-US" altLang="zh-CN"/>
              <a:t>B</a:t>
            </a:r>
            <a:r>
              <a:rPr lang="zh-CN" altLang="en-US"/>
              <a:t>两处的句子所蕴含的思想感情。</a:t>
            </a:r>
            <a:endParaRPr lang="zh-CN" altLang="en-US"/>
          </a:p>
          <a:p>
            <a:pPr algn="l"/>
            <a:r>
              <a:rPr lang="en-US" altLang="zh-CN" b="1">
                <a:solidFill>
                  <a:srgbClr val="FF0000"/>
                </a:solidFill>
              </a:rPr>
              <a:t>A</a:t>
            </a:r>
            <a:r>
              <a:rPr lang="zh-CN" altLang="en-US" b="1">
                <a:solidFill>
                  <a:srgbClr val="FF0000"/>
                </a:solidFill>
              </a:rPr>
              <a:t>、比喻句，把有爱的小屋比作金色的池塘，生动形象地写出了有爱的精神世界的光明温暖、幸福美好。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en-US" altLang="zh-CN" b="1">
                <a:solidFill>
                  <a:srgbClr val="FF0000"/>
                </a:solidFill>
              </a:rPr>
              <a:t>B</a:t>
            </a:r>
            <a:r>
              <a:rPr lang="zh-CN" altLang="en-US" b="1">
                <a:solidFill>
                  <a:srgbClr val="FF0000"/>
                </a:solidFill>
              </a:rPr>
              <a:t>、鸠占鹊巢，比喻强占他人的居处；李代桃僵，比喻以此代彼或代人受过。这里指事业以外的赘生物占据了事业，使事业不得发展或荒废。如果事业以外的赘生物占据了事业的位置，或者事业为其他方面所替代，精神世界将不会安宁。</a:t>
            </a:r>
            <a:endParaRPr lang="zh-CN" altLang="en-US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246370" y="910590"/>
            <a:ext cx="38398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毕淑敏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69720" y="-635635"/>
            <a:ext cx="9296400" cy="1546225"/>
          </a:xfrm>
        </p:spPr>
        <p:txBody>
          <a:bodyPr>
            <a:normAutofit/>
          </a:bodyPr>
          <a:p>
            <a:r>
              <a:rPr lang="zh-CN" altLang="en-US" sz="4800"/>
              <a:t>精神的三间小屋</a:t>
            </a:r>
            <a:endParaRPr lang="zh-CN" altLang="en-US" sz="480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9220" y="1508760"/>
            <a:ext cx="11972925" cy="4850765"/>
          </a:xfrm>
        </p:spPr>
        <p:txBody>
          <a:bodyPr>
            <a:normAutofit/>
          </a:bodyPr>
          <a:p>
            <a:pPr algn="l"/>
            <a:r>
              <a:rPr lang="en-US" altLang="zh-CN"/>
              <a:t>3</a:t>
            </a:r>
            <a:r>
              <a:rPr lang="zh-CN" altLang="en-US"/>
              <a:t>、依据对文意和句式的理解，请在文中空缺的甲、乙、丙、丁四处分别填上一个恰当的双音节词。</a:t>
            </a:r>
            <a:endParaRPr lang="zh-CN" altLang="en-US"/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甲：对万物的（慈爱）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乙：对生命的（珍爱）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丙：对虚伪的（憎恶）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丁：对卑劣的（蔑视）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en-US" altLang="zh-CN"/>
              <a:t>4</a:t>
            </a:r>
            <a:r>
              <a:rPr lang="zh-CN" altLang="en-US"/>
              <a:t>、读到第</a:t>
            </a:r>
            <a:r>
              <a:rPr lang="en-US" altLang="zh-CN"/>
              <a:t>4</a:t>
            </a:r>
            <a:r>
              <a:rPr lang="zh-CN" altLang="en-US"/>
              <a:t>段中</a:t>
            </a:r>
            <a:r>
              <a:rPr lang="en-US" altLang="zh-CN"/>
              <a:t>“</a:t>
            </a:r>
            <a:r>
              <a:rPr lang="zh-CN" altLang="en-US"/>
              <a:t>在某一个金戈铁马之夜</a:t>
            </a:r>
            <a:r>
              <a:rPr lang="en-US" altLang="zh-CN"/>
              <a:t>”</a:t>
            </a:r>
            <a:r>
              <a:rPr lang="zh-CN" altLang="en-US"/>
              <a:t>一句，人们会不由得想起宋代一位著名诗人的名句。请你把这位诗人的名字和他的诗句写下来。</a:t>
            </a:r>
            <a:endParaRPr lang="zh-CN" altLang="en-US"/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辛弃疾：</a:t>
            </a:r>
            <a:r>
              <a:rPr lang="en-US" altLang="zh-CN" b="1">
                <a:solidFill>
                  <a:srgbClr val="FF0000"/>
                </a:solidFill>
              </a:rPr>
              <a:t>“</a:t>
            </a:r>
            <a:r>
              <a:rPr lang="zh-CN" altLang="en-US" b="1">
                <a:solidFill>
                  <a:srgbClr val="FF0000"/>
                </a:solidFill>
              </a:rPr>
              <a:t>想当年，金戈铁马，气吞万里如虎。</a:t>
            </a:r>
            <a:r>
              <a:rPr lang="en-US" altLang="zh-CN" b="1">
                <a:solidFill>
                  <a:srgbClr val="FF0000"/>
                </a:solidFill>
              </a:rPr>
              <a:t>”</a:t>
            </a:r>
            <a:endParaRPr lang="en-US" altLang="zh-CN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</a:rPr>
              <a:t>陆游：</a:t>
            </a:r>
            <a:r>
              <a:rPr lang="en-US" altLang="zh-CN" b="1">
                <a:solidFill>
                  <a:srgbClr val="FF0000"/>
                </a:solidFill>
              </a:rPr>
              <a:t>“</a:t>
            </a:r>
            <a:r>
              <a:rPr lang="zh-CN" altLang="en-US" b="1">
                <a:solidFill>
                  <a:srgbClr val="FF0000"/>
                </a:solidFill>
              </a:rPr>
              <a:t>夜阑卧听风吹雨，铁马冰河入梦来。</a:t>
            </a:r>
            <a:r>
              <a:rPr lang="en-US" altLang="zh-CN" b="1">
                <a:solidFill>
                  <a:srgbClr val="FF0000"/>
                </a:solidFill>
              </a:rPr>
              <a:t>”</a:t>
            </a:r>
            <a:endParaRPr lang="en-US" altLang="zh-CN" b="1">
              <a:solidFill>
                <a:srgbClr val="FF0000"/>
              </a:solidFill>
            </a:endParaRPr>
          </a:p>
          <a:p>
            <a:pPr algn="l"/>
            <a:endParaRPr lang="en-US" altLang="zh-CN" b="1">
              <a:solidFill>
                <a:srgbClr val="FF0000"/>
              </a:solidFill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5199380" y="819150"/>
            <a:ext cx="38398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毕淑敏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01955" y="1275080"/>
            <a:ext cx="11631930" cy="5253355"/>
          </a:xfrm>
        </p:spPr>
        <p:txBody>
          <a:bodyPr/>
          <a:p>
            <a:pPr algn="l"/>
            <a:endParaRPr lang="en-US" altLang="zh-CN">
              <a:sym typeface="+mn-ea"/>
            </a:endParaRPr>
          </a:p>
          <a:p>
            <a:pPr algn="l"/>
            <a:r>
              <a:rPr lang="en-US" altLang="zh-CN">
                <a:sym typeface="+mn-ea"/>
              </a:rPr>
              <a:t>6</a:t>
            </a:r>
            <a:r>
              <a:rPr lang="zh-CN" altLang="en-US">
                <a:sym typeface="+mn-ea"/>
              </a:rPr>
              <a:t>、理解第</a:t>
            </a:r>
            <a:r>
              <a:rPr lang="en-US" altLang="zh-CN">
                <a:sym typeface="+mn-ea"/>
              </a:rPr>
              <a:t>10</a:t>
            </a:r>
            <a:r>
              <a:rPr lang="zh-CN" altLang="en-US">
                <a:sym typeface="+mn-ea"/>
              </a:rPr>
              <a:t>段加线句子的意思和句式特点，在下面横线上添加相关内容，重新造一个句子，使之适合全文的语境。</a:t>
            </a:r>
            <a:endParaRPr lang="zh-CN" altLang="en-US">
              <a:sym typeface="+mn-ea"/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  <a:sym typeface="+mn-ea"/>
              </a:rPr>
              <a:t>我们把自己的头脑，变成一本收录中外艺术大成的作品集，却不给自己的幻想留下一张薄薄的纸。</a:t>
            </a:r>
            <a:endParaRPr lang="zh-CN" altLang="en-US" b="1">
              <a:solidFill>
                <a:srgbClr val="FF0000"/>
              </a:solidFill>
            </a:endParaRPr>
          </a:p>
          <a:p>
            <a:pPr algn="l"/>
            <a:r>
              <a:rPr lang="zh-CN" altLang="en-US" b="1">
                <a:solidFill>
                  <a:srgbClr val="FF0000"/>
                </a:solidFill>
                <a:sym typeface="+mn-ea"/>
              </a:rPr>
              <a:t>我们把自己的头脑，变成播种他人思想种子的田野，却不给自己的萌芽，留下一块窄窄的空地。</a:t>
            </a:r>
            <a:endParaRPr lang="en-US" altLang="zh-CN" b="1">
              <a:solidFill>
                <a:srgbClr val="FF0000"/>
              </a:solidFill>
            </a:endParaRPr>
          </a:p>
          <a:p>
            <a:r>
              <a:rPr lang="en-US" altLang="zh-CN">
                <a:solidFill>
                  <a:schemeClr val="tx1"/>
                </a:solidFill>
              </a:rPr>
              <a:t>7</a:t>
            </a:r>
            <a:r>
              <a:rPr lang="zh-CN" altLang="en-US">
                <a:solidFill>
                  <a:schemeClr val="tx1"/>
                </a:solidFill>
              </a:rPr>
              <a:t>、对作者在文中表达的一些看法你同意吗</a:t>
            </a:r>
            <a:r>
              <a:rPr lang="zh-CN" altLang="en-US"/>
              <a:t>？请就一个方面，写一段话，举例说明你同意或不同意的理由。</a:t>
            </a:r>
            <a:endParaRPr lang="zh-CN" altLang="en-US"/>
          </a:p>
          <a:p>
            <a:endParaRPr lang="zh-CN" altLang="en-US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1569720" y="-528320"/>
            <a:ext cx="9296400" cy="1546225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60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5400"/>
              <a:t>精神的三间小屋</a:t>
            </a:r>
            <a:endParaRPr lang="zh-CN" altLang="en-US" sz="5400"/>
          </a:p>
        </p:txBody>
      </p:sp>
      <p:sp>
        <p:nvSpPr>
          <p:cNvPr id="5" name="文本框 4"/>
          <p:cNvSpPr txBox="1"/>
          <p:nvPr/>
        </p:nvSpPr>
        <p:spPr>
          <a:xfrm>
            <a:off x="5322570" y="1017905"/>
            <a:ext cx="3839845" cy="52197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/>
              <a:t>毕淑敏</a:t>
            </a:r>
            <a:endParaRPr lang="zh-CN" altLang="en-US" sz="280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1264</Words>
  <Application>WPS 演示</Application>
  <PresentationFormat>宽屏</PresentationFormat>
  <Paragraphs>97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2" baseType="lpstr">
      <vt:lpstr>Arial</vt:lpstr>
      <vt:lpstr>宋体</vt:lpstr>
      <vt:lpstr>Wingdings</vt:lpstr>
      <vt:lpstr>Calibri Light</vt:lpstr>
      <vt:lpstr>Calibri</vt:lpstr>
      <vt:lpstr>微软雅黑</vt:lpstr>
      <vt:lpstr>Arial Unicode MS</vt:lpstr>
      <vt:lpstr>Office 主题</vt:lpstr>
      <vt:lpstr>精神的三间小屋</vt:lpstr>
      <vt:lpstr>精神的三间小屋</vt:lpstr>
      <vt:lpstr>精神的三间小屋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Administrator</dc:creator>
  <cp:lastModifiedBy>向日葵</cp:lastModifiedBy>
  <cp:revision>8</cp:revision>
  <dcterms:created xsi:type="dcterms:W3CDTF">2018-10-21T01:46:00Z</dcterms:created>
  <dcterms:modified xsi:type="dcterms:W3CDTF">2018-10-22T00:14:56Z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2052-10.1.0.7521</vt:lpwstr>
  </property>
</Properties>
</file>