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3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3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C7200-7FCB-4D36-B840-8F0452E55E93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BCB57-633A-4EA4-9089-48E9E480005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C7200-7FCB-4D36-B840-8F0452E55E93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BCB57-633A-4EA4-9089-48E9E480005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C7200-7FCB-4D36-B840-8F0452E55E93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BCB57-633A-4EA4-9089-48E9E480005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C7200-7FCB-4D36-B840-8F0452E55E93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BCB57-633A-4EA4-9089-48E9E480005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C7200-7FCB-4D36-B840-8F0452E55E93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BCB57-633A-4EA4-9089-48E9E480005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C7200-7FCB-4D36-B840-8F0452E55E93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BCB57-633A-4EA4-9089-48E9E480005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C7200-7FCB-4D36-B840-8F0452E55E93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BCB57-633A-4EA4-9089-48E9E480005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C7200-7FCB-4D36-B840-8F0452E55E93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BCB57-633A-4EA4-9089-48E9E480005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C7200-7FCB-4D36-B840-8F0452E55E93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BCB57-633A-4EA4-9089-48E9E480005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C7200-7FCB-4D36-B840-8F0452E55E93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BCB57-633A-4EA4-9089-48E9E480005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C7200-7FCB-4D36-B840-8F0452E55E93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BCB57-633A-4EA4-9089-48E9E480005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C7200-7FCB-4D36-B840-8F0452E55E93}" type="datetimeFigureOut">
              <a:rPr lang="zh-CN" altLang="en-US" smtClean="0"/>
              <a:pPr/>
              <a:t>2017/12/29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9BCB57-633A-4EA4-9089-48E9E480005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1071522"/>
            <a:ext cx="584775" cy="578647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600" b="1" dirty="0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第四课   了解基本国策与发展战略</a:t>
            </a:r>
            <a:endParaRPr lang="en-US" altLang="zh-CN" sz="2600" b="1" dirty="0" smtClean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左大括号 4"/>
          <p:cNvSpPr/>
          <p:nvPr/>
        </p:nvSpPr>
        <p:spPr>
          <a:xfrm>
            <a:off x="642910" y="928670"/>
            <a:ext cx="285752" cy="492922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7224" y="1142984"/>
            <a:ext cx="1928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基本国策</a:t>
            </a:r>
            <a:endParaRPr lang="zh-CN" altLang="en-US" sz="240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左大括号 6"/>
          <p:cNvSpPr/>
          <p:nvPr/>
        </p:nvSpPr>
        <p:spPr>
          <a:xfrm>
            <a:off x="2143108" y="428604"/>
            <a:ext cx="214314" cy="407196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357422" y="285728"/>
            <a:ext cx="1500198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对外开放</a:t>
            </a:r>
            <a:endParaRPr lang="en-US" altLang="zh-CN" sz="2200" b="1" dirty="0" smtClean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 smtClean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 smtClean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计划生育</a:t>
            </a:r>
            <a:endParaRPr lang="en-US" altLang="zh-CN" sz="2200" b="1" dirty="0" smtClean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 smtClean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 smtClean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 smtClean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保护环境</a:t>
            </a:r>
            <a:endParaRPr lang="en-US" altLang="zh-CN" sz="2200" b="1" dirty="0" smtClean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 smtClean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 smtClean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 smtClean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2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节约</a:t>
            </a:r>
            <a:r>
              <a:rPr lang="zh-CN" altLang="en-US" sz="22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资源</a:t>
            </a:r>
          </a:p>
        </p:txBody>
      </p:sp>
      <p:sp>
        <p:nvSpPr>
          <p:cNvPr id="9" name="左大括号 8"/>
          <p:cNvSpPr/>
          <p:nvPr/>
        </p:nvSpPr>
        <p:spPr>
          <a:xfrm>
            <a:off x="3571868" y="285728"/>
            <a:ext cx="214314" cy="57150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3714744" y="214290"/>
            <a:ext cx="27860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原因</a:t>
            </a: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怎样实施</a:t>
            </a:r>
            <a:r>
              <a:rPr lang="en-US" altLang="zh-CN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H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（可改为</a:t>
            </a:r>
            <a:r>
              <a:rPr lang="en-US" altLang="zh-CN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Y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endParaRPr lang="zh-CN" altLang="en-US" sz="2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左大括号 10"/>
          <p:cNvSpPr/>
          <p:nvPr/>
        </p:nvSpPr>
        <p:spPr>
          <a:xfrm>
            <a:off x="3571868" y="1071546"/>
            <a:ext cx="214314" cy="85725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3714744" y="928670"/>
            <a:ext cx="407196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人口国情</a:t>
            </a:r>
            <a:endParaRPr lang="en-US" altLang="zh-CN" sz="2000" b="1" dirty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人口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现状（基本特点、其他特点）</a:t>
            </a:r>
            <a:endParaRPr lang="en-US" altLang="zh-CN" sz="2000" b="1" dirty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计划生育目的、具体要求</a:t>
            </a:r>
            <a:endParaRPr lang="en-US" altLang="zh-CN" sz="2000" b="1" dirty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为什么要全面实施二孩政策？</a:t>
            </a:r>
          </a:p>
        </p:txBody>
      </p:sp>
      <p:sp>
        <p:nvSpPr>
          <p:cNvPr id="13" name="左大括号 12"/>
          <p:cNvSpPr/>
          <p:nvPr/>
        </p:nvSpPr>
        <p:spPr>
          <a:xfrm>
            <a:off x="3500430" y="2285992"/>
            <a:ext cx="285752" cy="107157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3786182" y="2214554"/>
            <a:ext cx="42862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环境国情</a:t>
            </a:r>
            <a:endParaRPr lang="en-US" altLang="zh-CN" sz="2000" b="1" dirty="0"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000" b="1" dirty="0"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000" b="1" dirty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环境</a:t>
            </a:r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问题</a:t>
            </a:r>
            <a:endParaRPr lang="en-US" altLang="zh-CN" sz="20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左大括号 14"/>
          <p:cNvSpPr/>
          <p:nvPr/>
        </p:nvSpPr>
        <p:spPr>
          <a:xfrm>
            <a:off x="4786314" y="2571744"/>
            <a:ext cx="214314" cy="150019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4929190" y="2357430"/>
            <a:ext cx="28575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具体表现</a:t>
            </a:r>
            <a:endParaRPr lang="en-US" altLang="zh-CN" sz="20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原因</a:t>
            </a:r>
            <a:endParaRPr lang="en-US" altLang="zh-CN" sz="20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危害</a:t>
            </a:r>
            <a:endParaRPr lang="en-US" altLang="zh-CN" sz="20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为什么要治理</a:t>
            </a:r>
            <a:endParaRPr lang="en-US" altLang="zh-CN" sz="20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怎样治理（政府、企业、公民）</a:t>
            </a:r>
            <a:endParaRPr lang="zh-CN" altLang="en-US" sz="2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左大括号 16"/>
          <p:cNvSpPr/>
          <p:nvPr/>
        </p:nvSpPr>
        <p:spPr>
          <a:xfrm>
            <a:off x="3571868" y="4214818"/>
            <a:ext cx="142876" cy="85725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3714744" y="4071942"/>
            <a:ext cx="21431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资源国情</a:t>
            </a:r>
            <a:endParaRPr lang="en-US" altLang="zh-CN" sz="2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资源问题</a:t>
            </a:r>
            <a:endParaRPr lang="en-US" altLang="zh-CN" sz="2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人与自然的关系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28662" y="5429264"/>
            <a:ext cx="2714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发展战略</a:t>
            </a:r>
          </a:p>
        </p:txBody>
      </p:sp>
      <p:sp>
        <p:nvSpPr>
          <p:cNvPr id="20" name="右大括号 19"/>
          <p:cNvSpPr/>
          <p:nvPr/>
        </p:nvSpPr>
        <p:spPr>
          <a:xfrm>
            <a:off x="7429520" y="1142984"/>
            <a:ext cx="500066" cy="392909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7858148" y="1857364"/>
            <a:ext cx="553998" cy="34290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可持续发展战略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286776" y="2357430"/>
            <a:ext cx="8572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含义</a:t>
            </a:r>
            <a:endParaRPr lang="en-US" altLang="zh-CN" sz="2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原因</a:t>
            </a:r>
            <a:endParaRPr lang="en-US" altLang="zh-CN" sz="2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目的</a:t>
            </a:r>
            <a:endParaRPr lang="en-US" altLang="zh-CN" sz="2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左大括号 22"/>
          <p:cNvSpPr/>
          <p:nvPr/>
        </p:nvSpPr>
        <p:spPr>
          <a:xfrm>
            <a:off x="2285984" y="5357826"/>
            <a:ext cx="214314" cy="71438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2428860" y="5357826"/>
            <a:ext cx="28575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可持续发展战略</a:t>
            </a:r>
            <a:endParaRPr lang="en-US" altLang="zh-CN" sz="22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2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科教兴国战略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714876" y="5214950"/>
            <a:ext cx="42862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注意：环境问题、资源问题、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可持续发展，三个问题的</a:t>
            </a:r>
            <a:r>
              <a:rPr lang="zh-CN" altLang="en-US" sz="20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怎么</a:t>
            </a:r>
            <a:r>
              <a:rPr lang="zh-CN" altLang="en-US" sz="20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做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大同小异，注意某些具体提法的改变即可，都一定要联系具体的材料！</a:t>
            </a:r>
            <a:endParaRPr lang="zh-CN" altLang="en-US" sz="20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2" grpId="0"/>
      <p:bldP spid="14" grpId="0"/>
      <p:bldP spid="16" grpId="0"/>
      <p:bldP spid="18" grpId="0"/>
      <p:bldP spid="19" grpId="0"/>
      <p:bldP spid="20" grpId="0" animBg="1"/>
      <p:bldP spid="21" grpId="0"/>
      <p:bldP spid="22" grpId="0"/>
      <p:bldP spid="23" grpId="0" animBg="1"/>
      <p:bldP spid="24" grpId="0"/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785950"/>
            <a:ext cx="300039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科教兴国战略</a:t>
            </a:r>
            <a:endParaRPr lang="en-US" altLang="zh-CN" sz="260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6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人才强国战略</a:t>
            </a:r>
            <a:endParaRPr lang="en-US" altLang="zh-CN" sz="2600" b="1" dirty="0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6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创新驱动发展战略</a:t>
            </a:r>
          </a:p>
        </p:txBody>
      </p:sp>
      <p:sp>
        <p:nvSpPr>
          <p:cNvPr id="5" name="左大括号 4"/>
          <p:cNvSpPr/>
          <p:nvPr/>
        </p:nvSpPr>
        <p:spPr>
          <a:xfrm>
            <a:off x="2571736" y="500066"/>
            <a:ext cx="571504" cy="400052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071802" y="0"/>
            <a:ext cx="192882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2200" b="1" dirty="0" smtClean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2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科学技术</a:t>
            </a:r>
            <a:r>
              <a:rPr lang="zh-CN" altLang="en-US" sz="220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是第一生产力</a:t>
            </a:r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（可做角度知识）</a:t>
            </a:r>
            <a:endParaRPr lang="en-US" altLang="zh-CN" sz="22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2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科技</a:t>
            </a:r>
            <a:r>
              <a:rPr lang="zh-CN" altLang="en-US" sz="22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国情</a:t>
            </a:r>
            <a:endParaRPr lang="en-US" altLang="zh-CN" sz="2200" b="1" dirty="0" smtClean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 smtClean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2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教育</a:t>
            </a:r>
            <a:r>
              <a:rPr lang="zh-CN" altLang="en-US" sz="22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优先发展战略地位</a:t>
            </a:r>
            <a:endParaRPr lang="en-US" altLang="zh-CN" sz="22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20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2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怎样实施</a:t>
            </a:r>
            <a:r>
              <a:rPr lang="en-US" altLang="zh-CN" sz="2200" b="1" dirty="0" smtClean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H</a:t>
            </a:r>
          </a:p>
          <a:p>
            <a:endParaRPr lang="en-US" altLang="zh-CN" sz="2200" b="1" dirty="0" smtClean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左大括号 6"/>
          <p:cNvSpPr/>
          <p:nvPr/>
        </p:nvSpPr>
        <p:spPr>
          <a:xfrm>
            <a:off x="4929190" y="214314"/>
            <a:ext cx="285752" cy="121444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214942" y="142876"/>
            <a:ext cx="34290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作用</a:t>
            </a:r>
            <a:endParaRPr lang="en-US" altLang="zh-CN" sz="2000" b="1" dirty="0" smtClean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0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000" b="1" dirty="0" smtClean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发展科学技术重要性</a:t>
            </a:r>
            <a:r>
              <a:rPr lang="en-US" altLang="zh-CN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Y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（笔记）</a:t>
            </a:r>
            <a:endParaRPr lang="zh-CN" altLang="en-US" sz="20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左大括号 8"/>
          <p:cNvSpPr/>
          <p:nvPr/>
        </p:nvSpPr>
        <p:spPr>
          <a:xfrm>
            <a:off x="4357686" y="1571636"/>
            <a:ext cx="214314" cy="71438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4572000" y="1428760"/>
            <a:ext cx="7143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成就</a:t>
            </a:r>
            <a:endParaRPr lang="en-US" altLang="zh-CN" sz="20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0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不足</a:t>
            </a:r>
          </a:p>
        </p:txBody>
      </p:sp>
      <p:sp>
        <p:nvSpPr>
          <p:cNvPr id="11" name="左大括号 10"/>
          <p:cNvSpPr/>
          <p:nvPr/>
        </p:nvSpPr>
        <p:spPr>
          <a:xfrm>
            <a:off x="4643438" y="3857652"/>
            <a:ext cx="214314" cy="64294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4929190" y="3857628"/>
            <a:ext cx="23574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国家（都可改为</a:t>
            </a:r>
            <a:r>
              <a:rPr lang="en-US" altLang="zh-CN" sz="20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H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endParaRPr lang="en-US" altLang="zh-CN" sz="20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公民</a:t>
            </a:r>
          </a:p>
        </p:txBody>
      </p:sp>
      <p:sp>
        <p:nvSpPr>
          <p:cNvPr id="13" name="左大括号 12"/>
          <p:cNvSpPr/>
          <p:nvPr/>
        </p:nvSpPr>
        <p:spPr>
          <a:xfrm>
            <a:off x="4786314" y="2500330"/>
            <a:ext cx="285752" cy="121444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5072066" y="2428892"/>
            <a:ext cx="235745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各国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竞争</a:t>
            </a:r>
            <a:r>
              <a:rPr lang="en-US" altLang="zh-CN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…</a:t>
            </a:r>
            <a:endParaRPr lang="en-US" altLang="zh-CN" sz="20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国情现代化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建设</a:t>
            </a:r>
            <a:r>
              <a:rPr lang="en-US" altLang="zh-CN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…</a:t>
            </a:r>
            <a:endParaRPr lang="en-US" altLang="zh-CN" sz="20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个人</a:t>
            </a:r>
            <a:r>
              <a:rPr lang="en-US" altLang="zh-CN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…</a:t>
            </a:r>
            <a:endParaRPr lang="en-US" altLang="zh-CN" sz="20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 b="1" dirty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综合</a:t>
            </a:r>
            <a:r>
              <a:rPr lang="zh-CN" altLang="en-US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概括</a:t>
            </a:r>
            <a:r>
              <a:rPr lang="en-US" altLang="zh-CN" sz="2000" b="1" dirty="0" smtClean="0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…</a:t>
            </a:r>
            <a:endParaRPr lang="en-US" altLang="zh-CN" sz="20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zh-CN" altLang="en-US" sz="2000" b="1" dirty="0">
              <a:solidFill>
                <a:srgbClr val="00206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0034" y="4572008"/>
            <a:ext cx="82868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注意：本课有很多提法都可作为选择题来考，如：</a:t>
            </a: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000" b="1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教育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决定一个国家和民族的未来，是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民族振兴和社会进步的基石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000" b="1" dirty="0" smtClean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、在现代化建设过程中，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教育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处于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优先发展的战略地位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000" b="1" dirty="0" smtClean="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科技创新能力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，已越来越成为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综合国力竞争的决定性因素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000" b="1" dirty="0" smtClean="0"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、提高科技创新能力，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首要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的是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提高教育创新能力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20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000" b="1" dirty="0" smtClean="0"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、发展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科技、教育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，是实现社会主义现代化的</a:t>
            </a:r>
            <a:r>
              <a:rPr lang="zh-CN" altLang="en-US" sz="20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根本大计</a:t>
            </a:r>
            <a:r>
              <a:rPr lang="zh-CN" altLang="en-US" sz="2000" b="1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2000" b="1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2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81000" y="228600"/>
            <a:ext cx="373531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500" b="1" dirty="0">
                <a:solidFill>
                  <a:srgbClr val="FF0000"/>
                </a:solidFill>
                <a:latin typeface="+mj-lt"/>
                <a:ea typeface="黑体" pitchFamily="49" charset="-122"/>
                <a:cs typeface="+mj-cs"/>
              </a:rPr>
              <a:t>1</a:t>
            </a:r>
            <a:r>
              <a:rPr lang="zh-CN" altLang="en-US" sz="2500" b="1" dirty="0" smtClean="0">
                <a:solidFill>
                  <a:srgbClr val="FF0000"/>
                </a:solidFill>
                <a:latin typeface="+mj-lt"/>
                <a:ea typeface="黑体" pitchFamily="49" charset="-122"/>
                <a:cs typeface="+mj-cs"/>
              </a:rPr>
              <a:t>、对外开放的原因？</a:t>
            </a:r>
            <a:r>
              <a:rPr lang="en-US" altLang="zh-CN" sz="2500" b="1" dirty="0">
                <a:solidFill>
                  <a:srgbClr val="FF0000"/>
                </a:solidFill>
                <a:latin typeface="+mj-lt"/>
                <a:ea typeface="黑体" pitchFamily="49" charset="-122"/>
                <a:cs typeface="+mj-cs"/>
              </a:rPr>
              <a:t>Y</a:t>
            </a:r>
            <a:r>
              <a:rPr lang="zh-CN" altLang="en-US" sz="2500" b="1" dirty="0">
                <a:solidFill>
                  <a:srgbClr val="FF0000"/>
                </a:solidFill>
                <a:latin typeface="+mj-lt"/>
                <a:ea typeface="黑体" pitchFamily="49" charset="-122"/>
                <a:cs typeface="+mj-cs"/>
              </a:rPr>
              <a:t>因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-381000" y="762000"/>
            <a:ext cx="9525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rtl="1"/>
            <a:r>
              <a:rPr lang="en-US" altLang="zh-CN" sz="2800" b="1">
                <a:latin typeface="华文仿宋" pitchFamily="2" charset="-122"/>
                <a:ea typeface="华文仿宋" pitchFamily="2" charset="-122"/>
              </a:rPr>
              <a:t>   Y①</a:t>
            </a:r>
            <a:r>
              <a:rPr lang="zh-CN" altLang="en-US" sz="2800" b="1">
                <a:latin typeface="华文仿宋" pitchFamily="2" charset="-122"/>
                <a:ea typeface="华文仿宋" pitchFamily="2" charset="-122"/>
              </a:rPr>
              <a:t>经济全球化特别是现代科技发展，增进了世界各国人民的交往，国家之间联系日益紧密，世界变得更加开放。</a:t>
            </a:r>
            <a:r>
              <a:rPr lang="zh-CN" altLang="en-US" sz="2800" b="1">
                <a:latin typeface="华文中宋" pitchFamily="2" charset="-122"/>
                <a:ea typeface="华文中宋" pitchFamily="2" charset="-122"/>
              </a:rPr>
              <a:t> 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2895600"/>
            <a:ext cx="91440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华文仿宋" pitchFamily="2" charset="-122"/>
                <a:ea typeface="华文仿宋" pitchFamily="2" charset="-122"/>
              </a:rPr>
              <a:t>Y③</a:t>
            </a:r>
            <a:r>
              <a:rPr lang="zh-CN" altLang="en-US" sz="2800" b="1">
                <a:latin typeface="华文仿宋" pitchFamily="2" charset="-122"/>
                <a:ea typeface="华文仿宋" pitchFamily="2" charset="-122"/>
              </a:rPr>
              <a:t>实行对外开放，符合当今时代特征和世界经济技术发展规律，是加快我国现代化建设的必然选择。</a:t>
            </a:r>
            <a:r>
              <a:rPr lang="zh-CN" altLang="en-US" sz="2800" b="1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是我国必须长期坚持的基本国策。 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0" y="4191000"/>
            <a:ext cx="89916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华文仿宋" pitchFamily="2" charset="-122"/>
                <a:ea typeface="华文仿宋" pitchFamily="2" charset="-122"/>
              </a:rPr>
              <a:t>Y</a:t>
            </a:r>
            <a:r>
              <a:rPr lang="en-US" altLang="zh-CN" b="1"/>
              <a:t>④</a:t>
            </a:r>
            <a:r>
              <a:rPr lang="zh-CN" altLang="en-US" sz="2800" b="1">
                <a:latin typeface="华文仿宋" pitchFamily="2" charset="-122"/>
                <a:ea typeface="华文仿宋" pitchFamily="2" charset="-122"/>
              </a:rPr>
              <a:t>对外开放能使中国逐渐融入世界，与世界各国相互取长补短，在竞争与合作中加快自己的发展步伐。</a:t>
            </a:r>
            <a:r>
              <a:rPr lang="en-US" altLang="zh-CN" sz="2800" b="1">
                <a:latin typeface="华文仿宋" pitchFamily="2" charset="-122"/>
                <a:ea typeface="华文仿宋" pitchFamily="2" charset="-122"/>
              </a:rPr>
              <a:t>P49</a:t>
            </a:r>
            <a:r>
              <a:rPr lang="zh-CN" altLang="en-US" sz="2800" b="1">
                <a:latin typeface="华文仿宋" pitchFamily="2" charset="-122"/>
                <a:ea typeface="华文仿宋" pitchFamily="2" charset="-122"/>
              </a:rPr>
              <a:t>（</a:t>
            </a:r>
            <a:r>
              <a:rPr lang="en-US" altLang="zh-CN" sz="2800" b="1">
                <a:latin typeface="华文仿宋" pitchFamily="2" charset="-122"/>
                <a:ea typeface="华文仿宋" pitchFamily="2" charset="-122"/>
              </a:rPr>
              <a:t>1</a:t>
            </a:r>
            <a:r>
              <a:rPr lang="zh-CN" altLang="en-US" sz="2800" b="1">
                <a:latin typeface="华文仿宋" pitchFamily="2" charset="-122"/>
                <a:ea typeface="华文仿宋" pitchFamily="2" charset="-122"/>
              </a:rPr>
              <a:t>）</a:t>
            </a:r>
            <a:endParaRPr lang="en-US" altLang="zh-CN" sz="2800" b="1">
              <a:latin typeface="华文仿宋" pitchFamily="2" charset="-122"/>
              <a:ea typeface="华文仿宋" pitchFamily="2" charset="-122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1600200"/>
            <a:ext cx="91440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华文仿宋" pitchFamily="2" charset="-122"/>
                <a:ea typeface="华文仿宋" pitchFamily="2" charset="-122"/>
              </a:rPr>
              <a:t>Y②</a:t>
            </a:r>
            <a:r>
              <a:rPr lang="zh-CN" altLang="en-US" sz="2800" b="1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中国要发展、要进步、要富强</a:t>
            </a:r>
            <a:r>
              <a:rPr lang="zh-CN" altLang="en-US" sz="2800" b="1">
                <a:latin typeface="华文仿宋" pitchFamily="2" charset="-122"/>
                <a:ea typeface="华文仿宋" pitchFamily="2" charset="-122"/>
              </a:rPr>
              <a:t>，就必须把自己融入到世界发展的大潮中去，关起门来搞建设都是不能成功的，闭关自守只能导致落后。</a:t>
            </a:r>
            <a:r>
              <a:rPr lang="zh-CN" altLang="en-US" sz="2800" b="1">
                <a:latin typeface="华文中宋" pitchFamily="2" charset="-122"/>
                <a:ea typeface="华文中宋" pitchFamily="2" charset="-122"/>
              </a:rPr>
              <a:t> 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357158" y="214290"/>
            <a:ext cx="3568606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500" b="1" dirty="0">
                <a:solidFill>
                  <a:srgbClr val="FF0000"/>
                </a:solidFill>
                <a:latin typeface="+mj-lt"/>
                <a:ea typeface="黑体" pitchFamily="49" charset="-122"/>
                <a:cs typeface="+mj-cs"/>
              </a:rPr>
              <a:t>2</a:t>
            </a:r>
            <a:r>
              <a:rPr lang="zh-CN" altLang="en-US" sz="2500" b="1" dirty="0">
                <a:solidFill>
                  <a:srgbClr val="FF0000"/>
                </a:solidFill>
                <a:latin typeface="+mj-lt"/>
                <a:ea typeface="黑体" pitchFamily="49" charset="-122"/>
                <a:cs typeface="+mj-cs"/>
              </a:rPr>
              <a:t>、怎样实施对外开放？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69925" y="17748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zh-CN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69925" y="18510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zh-CN"/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746125" y="17748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zh-CN"/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0" y="762000"/>
            <a:ext cx="9144000" cy="649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chemeClr val="accent2"/>
                </a:solidFill>
              </a:rPr>
              <a:t>H</a:t>
            </a:r>
            <a:r>
              <a:rPr lang="zh-CN" altLang="en-US" sz="2800" b="1" dirty="0">
                <a:solidFill>
                  <a:schemeClr val="accent2"/>
                </a:solidFill>
              </a:rPr>
              <a:t>或</a:t>
            </a:r>
            <a:r>
              <a:rPr lang="en-US" altLang="zh-CN" sz="2800" b="1" dirty="0">
                <a:solidFill>
                  <a:schemeClr val="accent2"/>
                </a:solidFill>
              </a:rPr>
              <a:t>Y</a:t>
            </a:r>
            <a:r>
              <a:rPr lang="zh-CN" altLang="zh-CN" sz="2800" dirty="0"/>
              <a:t> </a:t>
            </a:r>
            <a:r>
              <a:rPr lang="zh-CN" altLang="zh-CN" sz="2800" b="1" dirty="0">
                <a:solidFill>
                  <a:schemeClr val="accent2"/>
                </a:solidFill>
                <a:latin typeface="华文仿宋" pitchFamily="2" charset="-122"/>
                <a:ea typeface="华文仿宋" pitchFamily="2" charset="-122"/>
              </a:rPr>
              <a:t>①</a:t>
            </a:r>
            <a:r>
              <a:rPr lang="zh-CN" altLang="en-US" sz="2800" b="1" dirty="0">
                <a:solidFill>
                  <a:schemeClr val="accent2"/>
                </a:solidFill>
                <a:latin typeface="华文仿宋" pitchFamily="2" charset="-122"/>
                <a:ea typeface="华文仿宋" pitchFamily="2" charset="-122"/>
              </a:rPr>
              <a:t>坚持开放发展。</a:t>
            </a:r>
            <a:r>
              <a:rPr lang="zh-CN" altLang="en-US" sz="2800" b="1" dirty="0">
                <a:latin typeface="华文仿宋" pitchFamily="2" charset="-122"/>
                <a:ea typeface="华文仿宋" pitchFamily="2" charset="-122"/>
              </a:rPr>
              <a:t>坚持对外开放的基本国策，坚持“引进来” 与“走出去”相结合，全面提高对外开放水平。</a:t>
            </a:r>
          </a:p>
          <a:p>
            <a:r>
              <a:rPr lang="en-US" altLang="zh-CN" sz="2800" b="1" dirty="0">
                <a:solidFill>
                  <a:schemeClr val="accent2"/>
                </a:solidFill>
              </a:rPr>
              <a:t>H</a:t>
            </a:r>
            <a:r>
              <a:rPr lang="zh-CN" altLang="en-US" sz="2800" b="1" dirty="0">
                <a:solidFill>
                  <a:schemeClr val="accent2"/>
                </a:solidFill>
              </a:rPr>
              <a:t>或</a:t>
            </a:r>
            <a:r>
              <a:rPr lang="en-US" altLang="zh-CN" sz="2800" b="1" dirty="0">
                <a:solidFill>
                  <a:schemeClr val="accent2"/>
                </a:solidFill>
              </a:rPr>
              <a:t>Y</a:t>
            </a:r>
            <a:r>
              <a:rPr lang="zh-CN" altLang="zh-CN" sz="2800" dirty="0"/>
              <a:t> </a:t>
            </a:r>
            <a:r>
              <a:rPr lang="zh-CN" altLang="zh-CN" sz="2800" b="1" dirty="0">
                <a:latin typeface="华文仿宋" pitchFamily="2" charset="-122"/>
                <a:ea typeface="华文仿宋" pitchFamily="2" charset="-122"/>
              </a:rPr>
              <a:t>②</a:t>
            </a:r>
            <a:r>
              <a:rPr lang="zh-CN" altLang="en-US" sz="2800" b="1" dirty="0">
                <a:latin typeface="华文仿宋" pitchFamily="2" charset="-122"/>
                <a:ea typeface="华文仿宋" pitchFamily="2" charset="-122"/>
              </a:rPr>
              <a:t>我国要对世界上所有国家开放，经济、政治、文化等各方面都要开放。 </a:t>
            </a:r>
            <a:endParaRPr lang="zh-CN" altLang="en-US" sz="2800" dirty="0">
              <a:latin typeface="华文仿宋" pitchFamily="2" charset="-122"/>
              <a:ea typeface="华文仿宋" pitchFamily="2" charset="-122"/>
            </a:endParaRPr>
          </a:p>
          <a:p>
            <a:r>
              <a:rPr lang="en-US" altLang="zh-CN" sz="2800" b="1" dirty="0">
                <a:solidFill>
                  <a:schemeClr val="accent2"/>
                </a:solidFill>
                <a:latin typeface="华文仿宋" pitchFamily="2" charset="-122"/>
                <a:ea typeface="华文仿宋" pitchFamily="2" charset="-122"/>
              </a:rPr>
              <a:t>H</a:t>
            </a:r>
            <a:r>
              <a:rPr kumimoji="1" lang="en-US" altLang="zh-CN" sz="2800" b="1" dirty="0">
                <a:latin typeface="华文仿宋" pitchFamily="2" charset="-122"/>
                <a:ea typeface="华文仿宋" pitchFamily="2" charset="-122"/>
              </a:rPr>
              <a:t>③</a:t>
            </a:r>
            <a:r>
              <a:rPr lang="zh-CN" altLang="en-US" sz="2800" b="1" dirty="0">
                <a:latin typeface="华文仿宋" pitchFamily="2" charset="-122"/>
                <a:ea typeface="华文仿宋" pitchFamily="2" charset="-122"/>
              </a:rPr>
              <a:t>正确处理对外开放和独立自主的关系。</a:t>
            </a:r>
            <a:r>
              <a:rPr kumimoji="1" lang="zh-CN" altLang="en-US" sz="2800" b="1" dirty="0">
                <a:latin typeface="华文仿宋" pitchFamily="2" charset="-122"/>
                <a:ea typeface="华文仿宋" pitchFamily="2" charset="-122"/>
              </a:rPr>
              <a:t>任何时候都不能依靠别人搞建设，</a:t>
            </a:r>
            <a:r>
              <a:rPr lang="zh-CN" altLang="en-US" sz="2800" b="1" dirty="0">
                <a:latin typeface="华文仿宋" pitchFamily="2" charset="-122"/>
                <a:ea typeface="华文仿宋" pitchFamily="2" charset="-122"/>
              </a:rPr>
              <a:t>必须始终把独立自主、自力更生作为自己发展的根本基点。</a:t>
            </a:r>
            <a:r>
              <a:rPr kumimoji="1" lang="zh-CN" altLang="en-US" sz="2800" b="1" dirty="0">
                <a:latin typeface="华文仿宋" pitchFamily="2" charset="-122"/>
                <a:ea typeface="华文仿宋" pitchFamily="2" charset="-122"/>
              </a:rPr>
              <a:t>任何时候都要坚持我们自己选择的社会制度和发展道路。</a:t>
            </a:r>
            <a:r>
              <a:rPr lang="zh-CN" altLang="en-US" sz="2800" b="1" dirty="0">
                <a:latin typeface="华文仿宋" pitchFamily="2" charset="-122"/>
                <a:ea typeface="华文仿宋" pitchFamily="2" charset="-122"/>
              </a:rPr>
              <a:t>  </a:t>
            </a:r>
          </a:p>
          <a:p>
            <a:r>
              <a:rPr lang="en-US" altLang="zh-CN" sz="2800" b="1" dirty="0">
                <a:solidFill>
                  <a:schemeClr val="accent2"/>
                </a:solidFill>
                <a:latin typeface="华文仿宋" pitchFamily="2" charset="-122"/>
                <a:ea typeface="华文仿宋" pitchFamily="2" charset="-122"/>
              </a:rPr>
              <a:t>H</a:t>
            </a:r>
            <a:r>
              <a:rPr lang="zh-CN" altLang="en-US" sz="2800" b="1" dirty="0">
                <a:solidFill>
                  <a:schemeClr val="accent2"/>
                </a:solidFill>
                <a:latin typeface="华文仿宋" pitchFamily="2" charset="-122"/>
                <a:ea typeface="华文仿宋" pitchFamily="2" charset="-122"/>
              </a:rPr>
              <a:t>或</a:t>
            </a:r>
            <a:r>
              <a:rPr lang="en-US" altLang="zh-CN" sz="2800" b="1" dirty="0">
                <a:solidFill>
                  <a:schemeClr val="accent2"/>
                </a:solidFill>
                <a:latin typeface="华文仿宋" pitchFamily="2" charset="-122"/>
                <a:ea typeface="华文仿宋" pitchFamily="2" charset="-122"/>
              </a:rPr>
              <a:t>Y</a:t>
            </a:r>
            <a:r>
              <a:rPr kumimoji="1" lang="en-US" altLang="zh-CN" sz="2800" b="1" dirty="0">
                <a:latin typeface="华文仿宋" pitchFamily="2" charset="-122"/>
                <a:ea typeface="华文仿宋" pitchFamily="2" charset="-122"/>
              </a:rPr>
              <a:t>④</a:t>
            </a:r>
            <a:r>
              <a:rPr lang="zh-CN" altLang="en-US" sz="2800" b="1" dirty="0">
                <a:latin typeface="华文仿宋" pitchFamily="2" charset="-122"/>
                <a:ea typeface="华文仿宋" pitchFamily="2" charset="-122"/>
              </a:rPr>
              <a:t>我们要坚定不移地坚持对外开放的基本国策，既要积极敞开国门又要维护自身安全，既要借鉴、吸收一切先进的东西又要抵制一切腐朽的东西。      </a:t>
            </a:r>
          </a:p>
          <a:p>
            <a:r>
              <a:rPr lang="zh-CN" altLang="en-US" sz="2800" b="1" dirty="0">
                <a:solidFill>
                  <a:schemeClr val="accent2"/>
                </a:solidFill>
                <a:latin typeface="华文仿宋" pitchFamily="2" charset="-122"/>
                <a:ea typeface="华文仿宋" pitchFamily="2" charset="-122"/>
              </a:rPr>
              <a:t>⑤针对材料的具体做法</a:t>
            </a:r>
            <a:r>
              <a:rPr lang="zh-CN" altLang="en-US" sz="2800" b="1" dirty="0">
                <a:latin typeface="华文仿宋" pitchFamily="2" charset="-122"/>
                <a:ea typeface="华文仿宋" pitchFamily="2" charset="-122"/>
              </a:rPr>
              <a:t>   </a:t>
            </a:r>
          </a:p>
          <a:p>
            <a:endParaRPr lang="zh-CN" altLang="en-US" sz="2800" b="1" dirty="0"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285728"/>
            <a:ext cx="8229600" cy="633412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altLang="zh-CN" sz="2800" b="1" dirty="0" smtClean="0">
                <a:solidFill>
                  <a:srgbClr val="FF0000"/>
                </a:solidFill>
                <a:ea typeface="黑体" pitchFamily="49" charset="-122"/>
              </a:rPr>
              <a:t>3</a:t>
            </a:r>
            <a:r>
              <a:rPr lang="zh-CN" altLang="en-US" sz="2800" b="1" dirty="0" smtClean="0">
                <a:solidFill>
                  <a:srgbClr val="FF0000"/>
                </a:solidFill>
                <a:ea typeface="黑体" pitchFamily="49" charset="-122"/>
              </a:rPr>
              <a:t>、为什么要实施全面二孩政策？</a:t>
            </a:r>
            <a:r>
              <a:rPr lang="en-US" altLang="zh-CN" sz="2800" b="1" dirty="0" smtClean="0">
                <a:solidFill>
                  <a:srgbClr val="FF0000"/>
                </a:solidFill>
                <a:ea typeface="黑体" pitchFamily="49" charset="-122"/>
              </a:rPr>
              <a:t/>
            </a:r>
            <a:br>
              <a:rPr lang="en-US" altLang="zh-CN" sz="2800" b="1" dirty="0" smtClean="0">
                <a:solidFill>
                  <a:srgbClr val="FF0000"/>
                </a:solidFill>
                <a:ea typeface="黑体" pitchFamily="49" charset="-122"/>
              </a:rPr>
            </a:br>
            <a:r>
              <a:rPr lang="en-US" altLang="zh-CN" sz="2800" b="1" dirty="0">
                <a:solidFill>
                  <a:srgbClr val="FF0000"/>
                </a:solidFill>
                <a:ea typeface="黑体" pitchFamily="49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ea typeface="黑体" pitchFamily="49" charset="-122"/>
              </a:rPr>
              <a:t>      </a:t>
            </a:r>
            <a:r>
              <a:rPr lang="zh-CN" altLang="en-US" sz="2200" b="1" dirty="0" smtClean="0">
                <a:solidFill>
                  <a:srgbClr val="FF0000"/>
                </a:solidFill>
                <a:ea typeface="黑体" pitchFamily="49" charset="-122"/>
              </a:rPr>
              <a:t>角度由小到大：对人口、对经济、对国际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14282" y="1000109"/>
            <a:ext cx="8642350" cy="464347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①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老龄化人口现状：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当前人口结构失衡，人口老龄化现象凸显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……</a:t>
            </a: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仿宋" pitchFamily="2" charset="-122"/>
              <a:ea typeface="华文仿宋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②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必要性、紧迫性：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是积极应对人口老龄化的必然要求和举措，是对我国计划生育基本国策的调整和完善。 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③意义（危害）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：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对人口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—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 1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、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符合我国人口发展实际，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能够优化人口结构，缓解人口老龄化带来的压力 ，增加劳动力供给，促进人口均衡发展；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对经济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—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2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、有利于促进人口发展与经济社会发展相适应，保证社会主义现代化宏伟大业的顺利实现；</a:t>
            </a: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有利于发展社会主义的生产力，有利于增强国家的综合国力。</a:t>
            </a: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仿宋" pitchFamily="2" charset="-122"/>
              <a:ea typeface="华文仿宋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 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对国家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—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3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、有利于提升我国的国际竞争力；有利于实现全面建成小康社会的目标；有利于更好地落实计划生育基本国策，促进家庭幸福与社会和谐。</a:t>
            </a:r>
          </a:p>
        </p:txBody>
      </p:sp>
      <p:sp>
        <p:nvSpPr>
          <p:cNvPr id="6" name="矩形 5"/>
          <p:cNvSpPr/>
          <p:nvPr/>
        </p:nvSpPr>
        <p:spPr>
          <a:xfrm>
            <a:off x="357158" y="5214950"/>
            <a:ext cx="85725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、怎样实行计划生育？</a:t>
            </a:r>
            <a:r>
              <a:rPr lang="en-US" altLang="zh-CN" sz="24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H</a:t>
            </a:r>
          </a:p>
          <a:p>
            <a:r>
              <a:rPr lang="zh-CN" altLang="en-US" sz="2400" b="1" dirty="0" smtClean="0">
                <a:latin typeface="华文仿宋" pitchFamily="2" charset="-122"/>
                <a:ea typeface="华文仿宋" pitchFamily="2" charset="-122"/>
              </a:rPr>
              <a:t>         计划生育是我国的一项基本国策，必须毫不动摇地长期坚持下去。要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控制人口数量，提高人口素质</a:t>
            </a:r>
            <a:r>
              <a:rPr lang="zh-CN" altLang="en-US" sz="2400" b="1" dirty="0" smtClean="0">
                <a:latin typeface="华文仿宋" pitchFamily="2" charset="-122"/>
                <a:ea typeface="华文仿宋" pitchFamily="2" charset="-122"/>
              </a:rPr>
              <a:t>；要提倡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晚婚、晚育、少生、优生</a:t>
            </a:r>
            <a:r>
              <a:rPr lang="zh-CN" altLang="en-US" b="1" dirty="0" smtClean="0">
                <a:latin typeface="华文仿宋" pitchFamily="2" charset="-122"/>
                <a:ea typeface="华文仿宋" pitchFamily="2" charset="-122"/>
              </a:rPr>
              <a:t>。</a:t>
            </a:r>
            <a:endParaRPr lang="zh-CN" altLang="en-US" b="1" dirty="0">
              <a:latin typeface="华文仿宋" pitchFamily="2" charset="-122"/>
              <a:ea typeface="华文仿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229600" cy="639763"/>
          </a:xfrm>
        </p:spPr>
        <p:txBody>
          <a:bodyPr>
            <a:normAutofit/>
          </a:bodyPr>
          <a:lstStyle/>
          <a:p>
            <a:pPr algn="l" eaLnBrk="1" hangingPunct="1"/>
            <a:r>
              <a:rPr lang="en-US" altLang="zh-CN" sz="2500" b="1" dirty="0" smtClean="0">
                <a:solidFill>
                  <a:srgbClr val="FF0000"/>
                </a:solidFill>
                <a:ea typeface="黑体" pitchFamily="49" charset="-122"/>
              </a:rPr>
              <a:t>5</a:t>
            </a:r>
            <a:r>
              <a:rPr lang="zh-CN" altLang="en-US" sz="2500" b="1" dirty="0" smtClean="0">
                <a:solidFill>
                  <a:srgbClr val="FF0000"/>
                </a:solidFill>
                <a:ea typeface="黑体" pitchFamily="49" charset="-122"/>
              </a:rPr>
              <a:t>、造成</a:t>
            </a:r>
            <a:r>
              <a:rPr lang="zh-CN" altLang="en-US" sz="2500" b="1" dirty="0">
                <a:solidFill>
                  <a:srgbClr val="FF0000"/>
                </a:solidFill>
                <a:ea typeface="黑体" pitchFamily="49" charset="-122"/>
              </a:rPr>
              <a:t>环境污染的原因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81000" y="1066800"/>
            <a:ext cx="83820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①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国家：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环保法律法规不健全，执法和监督管理不严，地方政府唯</a:t>
            </a:r>
            <a:r>
              <a: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GDP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论，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366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存在着“先污染后治理”的现象，没有做到经济建设同保护环境协调发展；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②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企业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社会责任感的缺失 ，为谋取短期利益而不重视安全生产、忽视环境责任、社会责任；生产技术落后，节能减排技术落后，偷排（废水、废气、废渣，要依据材料）， 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③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公民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环保观念意识淡薄，存在着破坏环境的行为。可以结合材料具体表述。如滥砍滥伐、围湖造田等，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④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人口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过多过快增长，给资源环境带来压力。</a:t>
            </a:r>
            <a:endParaRPr kumimoji="0" lang="zh-CN" alt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仿宋" pitchFamily="2" charset="-122"/>
              <a:ea typeface="华文仿宋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ts val="32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366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　 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仿宋" pitchFamily="2" charset="-122"/>
              <a:ea typeface="华文仿宋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533400"/>
          </a:xfrm>
        </p:spPr>
        <p:txBody>
          <a:bodyPr>
            <a:normAutofit/>
          </a:bodyPr>
          <a:lstStyle/>
          <a:p>
            <a:pPr algn="l" eaLnBrk="1" hangingPunct="1"/>
            <a:r>
              <a:rPr lang="en-US" altLang="zh-CN" sz="2500" b="1" dirty="0" smtClean="0">
                <a:solidFill>
                  <a:srgbClr val="FF0000"/>
                </a:solidFill>
                <a:ea typeface="黑体" pitchFamily="49" charset="-122"/>
              </a:rPr>
              <a:t>6</a:t>
            </a:r>
            <a:r>
              <a:rPr lang="zh-CN" altLang="en-US" sz="2500" b="1" dirty="0" smtClean="0">
                <a:solidFill>
                  <a:srgbClr val="FF0000"/>
                </a:solidFill>
                <a:ea typeface="黑体" pitchFamily="49" charset="-122"/>
              </a:rPr>
              <a:t>、环境污染</a:t>
            </a:r>
            <a:r>
              <a:rPr lang="zh-CN" altLang="en-US" sz="2500" b="1" dirty="0">
                <a:solidFill>
                  <a:srgbClr val="FF0000"/>
                </a:solidFill>
                <a:ea typeface="黑体" pitchFamily="49" charset="-122"/>
              </a:rPr>
              <a:t>的危害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52400" y="914400"/>
            <a:ext cx="87630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①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环境的恶化、生态的危机，已经威胁到我们和子孙后代的生存。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②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对公民：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……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影响居住环境，危害人们的生活和生命健康；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③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对生态：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……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使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……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受到污染，导致生态失衡，威胁生态环境安全，给生态环境造成了不可逆转的损失；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④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对社会：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影响城市和国家形象，（对旅游业带来冲击），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直接制约着我国经济和社会的可持续发展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⑤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自己发挥：针对材料的具体危害，可以具体一些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华文仿宋" pitchFamily="2" charset="-122"/>
                <a:cs typeface="+mn-cs"/>
              </a:rPr>
              <a:t>     如土壤污染影响农产品安全和出口，雾霾可能会导致交通事故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639763"/>
          </a:xfrm>
        </p:spPr>
        <p:txBody>
          <a:bodyPr>
            <a:normAutofit/>
          </a:bodyPr>
          <a:lstStyle/>
          <a:p>
            <a:pPr algn="l" eaLnBrk="1" hangingPunct="1"/>
            <a:r>
              <a:rPr lang="en-US" altLang="zh-CN" sz="2500" b="1" dirty="0" smtClean="0">
                <a:solidFill>
                  <a:srgbClr val="FF0000"/>
                </a:solidFill>
                <a:ea typeface="黑体" pitchFamily="49" charset="-122"/>
              </a:rPr>
              <a:t>7</a:t>
            </a:r>
            <a:r>
              <a:rPr lang="zh-CN" altLang="en-US" sz="2500" b="1" dirty="0" smtClean="0">
                <a:solidFill>
                  <a:srgbClr val="FF0000"/>
                </a:solidFill>
                <a:ea typeface="黑体" pitchFamily="49" charset="-122"/>
              </a:rPr>
              <a:t>、为什么</a:t>
            </a:r>
            <a:r>
              <a:rPr lang="zh-CN" altLang="en-US" sz="2500" b="1" dirty="0">
                <a:solidFill>
                  <a:srgbClr val="FF0000"/>
                </a:solidFill>
                <a:ea typeface="黑体" pitchFamily="49" charset="-122"/>
              </a:rPr>
              <a:t>要保护和治理环境？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609600"/>
            <a:ext cx="9144000" cy="610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en-US" sz="2300" b="1" dirty="0">
                <a:ea typeface="华文仿宋" pitchFamily="2" charset="-122"/>
              </a:rPr>
              <a:t>①</a:t>
            </a:r>
            <a:r>
              <a:rPr lang="zh-CN" altLang="en-US" sz="2300" b="1" dirty="0">
                <a:ea typeface="华文仿宋" pitchFamily="2" charset="-122"/>
              </a:rPr>
              <a:t>我国严峻的环境现状</a:t>
            </a:r>
            <a:r>
              <a:rPr lang="zh-CN" altLang="en-US" sz="2300" b="1" dirty="0">
                <a:solidFill>
                  <a:srgbClr val="FF0000"/>
                </a:solidFill>
                <a:ea typeface="华文仿宋" pitchFamily="2" charset="-122"/>
                <a:sym typeface="Wingdings" pitchFamily="2" charset="2"/>
              </a:rPr>
              <a:t>（保护和治理的紧迫性、必要性）环境恶化、生态危机威胁着我们和子孙后代的生存与发展，影响居住环境，危害人们的生活和生命健康，破坏生态环境，制约着经济和社会发展。</a:t>
            </a:r>
            <a:endParaRPr lang="zh-CN" altLang="en-US" sz="2300" b="1" dirty="0">
              <a:solidFill>
                <a:srgbClr val="FF0000"/>
              </a:solidFill>
              <a:ea typeface="华文仿宋" pitchFamily="2" charset="-122"/>
            </a:endParaRPr>
          </a:p>
          <a:p>
            <a:r>
              <a:rPr lang="en-US" altLang="en-US" sz="2300" b="1" dirty="0">
                <a:ea typeface="华文仿宋" pitchFamily="2" charset="-122"/>
              </a:rPr>
              <a:t>②</a:t>
            </a:r>
            <a:r>
              <a:rPr lang="zh-CN" altLang="en-US" sz="23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对公民</a:t>
            </a:r>
            <a:r>
              <a:rPr lang="en-US" sz="23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：</a:t>
            </a:r>
            <a:r>
              <a:rPr lang="zh-CN" altLang="en-US" sz="23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保护和治理环境</a:t>
            </a:r>
            <a:r>
              <a:rPr lang="zh-CN" altLang="en-US" sz="2300" b="1" dirty="0">
                <a:latin typeface="华文仿宋" pitchFamily="2" charset="-122"/>
                <a:ea typeface="华文仿宋" pitchFamily="2" charset="-122"/>
              </a:rPr>
              <a:t>能够维护人民群众的生命健康，增强人民群众的幸福感和获得感。</a:t>
            </a:r>
          </a:p>
          <a:p>
            <a:r>
              <a:rPr lang="zh-CN" altLang="en-US" sz="2300" b="1" dirty="0">
                <a:ea typeface="华文仿宋" pitchFamily="2" charset="-122"/>
              </a:rPr>
              <a:t>③</a:t>
            </a:r>
            <a:r>
              <a:rPr lang="zh-CN" altLang="en-US" sz="23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对经济：</a:t>
            </a:r>
            <a:r>
              <a:rPr lang="zh-CN" altLang="en-US" sz="2300" b="1" dirty="0">
                <a:ea typeface="华文仿宋" pitchFamily="2" charset="-122"/>
              </a:rPr>
              <a:t>保护和改善环境也是保护和发展生产力，保护好环境就能增强投资吸引力和经济竞争力，直接关系到我们每个人的切身利益和中华民族的复兴；</a:t>
            </a:r>
            <a:endParaRPr lang="zh-CN" altLang="en-US" sz="2300" b="1" dirty="0"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300" b="1" dirty="0">
                <a:ea typeface="华文仿宋" pitchFamily="2" charset="-122"/>
              </a:rPr>
              <a:t>④</a:t>
            </a:r>
            <a:r>
              <a:rPr lang="zh-CN" altLang="en-US" sz="23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对生态：能够</a:t>
            </a:r>
            <a:r>
              <a:rPr lang="zh-CN" altLang="en-US" sz="2300" b="1" dirty="0">
                <a:latin typeface="华文仿宋" pitchFamily="2" charset="-122"/>
                <a:ea typeface="华文仿宋" pitchFamily="2" charset="-122"/>
              </a:rPr>
              <a:t>保护生态环境和生态平衡 。</a:t>
            </a:r>
          </a:p>
          <a:p>
            <a:r>
              <a:rPr lang="zh-CN" altLang="en-US" sz="2300" b="1" dirty="0">
                <a:ea typeface="华文仿宋" pitchFamily="2" charset="-122"/>
              </a:rPr>
              <a:t>⑤</a:t>
            </a:r>
            <a:r>
              <a:rPr lang="zh-CN" altLang="en-US" sz="23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对国家社会</a:t>
            </a:r>
            <a:r>
              <a:rPr lang="en-US" sz="23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：</a:t>
            </a:r>
            <a:r>
              <a:rPr lang="zh-CN" altLang="en-US" sz="2300" b="1" dirty="0">
                <a:solidFill>
                  <a:srgbClr val="FF0000"/>
                </a:solidFill>
              </a:rPr>
              <a:t>有利于</a:t>
            </a:r>
            <a:r>
              <a:rPr lang="zh-CN" altLang="en-US" sz="2300" b="1" dirty="0"/>
              <a:t>贯彻</a:t>
            </a:r>
            <a:r>
              <a:rPr lang="zh-CN" altLang="en-US" sz="2300" b="1" dirty="0" smtClean="0"/>
              <a:t>落实 “绿色发展” </a:t>
            </a:r>
            <a:r>
              <a:rPr lang="zh-CN" altLang="en-US" sz="2300" b="1" dirty="0"/>
              <a:t>理念；</a:t>
            </a:r>
            <a:r>
              <a:rPr lang="zh-CN" altLang="en-US" sz="2300" b="1" dirty="0">
                <a:solidFill>
                  <a:srgbClr val="FF0000"/>
                </a:solidFill>
                <a:sym typeface="宋体" pitchFamily="2" charset="-122"/>
              </a:rPr>
              <a:t>有利于</a:t>
            </a:r>
            <a:r>
              <a:rPr lang="zh-CN" altLang="en-US" sz="2300" b="1" dirty="0">
                <a:sym typeface="宋体" pitchFamily="2" charset="-122"/>
              </a:rPr>
              <a:t>贯彻落实保护环境的基本国策和可持续发展战略，努力把我国建设成为</a:t>
            </a:r>
            <a:r>
              <a:rPr lang="zh-CN" altLang="en-US" sz="2300" b="1" dirty="0">
                <a:solidFill>
                  <a:srgbClr val="FF0000"/>
                </a:solidFill>
                <a:sym typeface="宋体" pitchFamily="2" charset="-122"/>
              </a:rPr>
              <a:t>环境友好</a:t>
            </a:r>
            <a:r>
              <a:rPr lang="zh-CN" altLang="en-US" sz="2300" b="1" dirty="0" smtClean="0">
                <a:solidFill>
                  <a:srgbClr val="FF0000"/>
                </a:solidFill>
                <a:sym typeface="宋体" pitchFamily="2" charset="-122"/>
              </a:rPr>
              <a:t>型、资源节约型</a:t>
            </a:r>
            <a:r>
              <a:rPr lang="zh-CN" altLang="en-US" sz="2300" b="1" dirty="0" smtClean="0">
                <a:sym typeface="宋体" pitchFamily="2" charset="-122"/>
              </a:rPr>
              <a:t>社会，</a:t>
            </a:r>
            <a:r>
              <a:rPr lang="zh-CN" altLang="en-US" sz="2300" b="1" dirty="0">
                <a:sym typeface="宋体" pitchFamily="2" charset="-122"/>
              </a:rPr>
              <a:t>推动整个社会走上</a:t>
            </a:r>
            <a:r>
              <a:rPr lang="zh-CN" altLang="en-US" sz="2300" b="1" dirty="0">
                <a:solidFill>
                  <a:srgbClr val="FF0000"/>
                </a:solidFill>
                <a:sym typeface="宋体" pitchFamily="2" charset="-122"/>
              </a:rPr>
              <a:t>生产发展、生活富裕、生态良好</a:t>
            </a:r>
            <a:r>
              <a:rPr lang="zh-CN" altLang="en-US" sz="2300" b="1" dirty="0">
                <a:sym typeface="宋体" pitchFamily="2" charset="-122"/>
              </a:rPr>
              <a:t>的</a:t>
            </a:r>
            <a:r>
              <a:rPr lang="zh-CN" altLang="en-US" sz="2300" b="1" dirty="0">
                <a:solidFill>
                  <a:srgbClr val="FF0000"/>
                </a:solidFill>
                <a:sym typeface="宋体" pitchFamily="2" charset="-122"/>
              </a:rPr>
              <a:t>文明发展</a:t>
            </a:r>
            <a:r>
              <a:rPr lang="zh-CN" altLang="en-US" sz="2300" b="1" dirty="0" smtClean="0">
                <a:solidFill>
                  <a:srgbClr val="FF0000"/>
                </a:solidFill>
                <a:sym typeface="宋体" pitchFamily="2" charset="-122"/>
              </a:rPr>
              <a:t>道路</a:t>
            </a:r>
            <a:r>
              <a:rPr lang="zh-CN" altLang="en-US" sz="2300" b="1" dirty="0" smtClean="0">
                <a:sym typeface="宋体" pitchFamily="2" charset="-122"/>
              </a:rPr>
              <a:t>；</a:t>
            </a:r>
            <a:r>
              <a:rPr lang="zh-CN" altLang="en-US" sz="2300" b="1" dirty="0">
                <a:solidFill>
                  <a:srgbClr val="FF0000"/>
                </a:solidFill>
                <a:sym typeface="宋体" pitchFamily="2" charset="-122"/>
              </a:rPr>
              <a:t>有利于</a:t>
            </a:r>
            <a:r>
              <a:rPr lang="zh-CN" altLang="en-US" sz="2300" b="1" dirty="0">
                <a:sym typeface="宋体" pitchFamily="2" charset="-122"/>
              </a:rPr>
              <a:t>建设美丽中国，实现中华民族的永续发展；</a:t>
            </a:r>
            <a:r>
              <a:rPr lang="zh-CN" altLang="en-US" sz="2300" b="1" dirty="0">
                <a:solidFill>
                  <a:srgbClr val="FF0000"/>
                </a:solidFill>
              </a:rPr>
              <a:t>有利于</a:t>
            </a:r>
            <a:r>
              <a:rPr lang="zh-CN" altLang="en-US" sz="2300" b="1" dirty="0"/>
              <a:t>促进我国经济社会的可持续发展，转变经济发展方式，贯彻落实科学发展观</a:t>
            </a:r>
            <a:r>
              <a:rPr lang="zh-CN" altLang="en-US" sz="2300" b="1" dirty="0" smtClean="0"/>
              <a:t>；</a:t>
            </a:r>
            <a:r>
              <a:rPr lang="zh-CN" altLang="en-US" sz="2300" b="1" dirty="0" smtClean="0">
                <a:solidFill>
                  <a:srgbClr val="FF0000"/>
                </a:solidFill>
              </a:rPr>
              <a:t>有利于</a:t>
            </a:r>
            <a:r>
              <a:rPr lang="zh-CN" altLang="en-US" sz="2300" b="1" dirty="0" smtClean="0">
                <a:sym typeface="宋体" pitchFamily="2" charset="-122"/>
              </a:rPr>
              <a:t>提升</a:t>
            </a:r>
            <a:r>
              <a:rPr lang="zh-CN" altLang="en-US" sz="2300" b="1" dirty="0">
                <a:sym typeface="宋体" pitchFamily="2" charset="-122"/>
              </a:rPr>
              <a:t>人们的环保意识，引导人们践行低碳、绿色的生产生活方式，促使人们树立尊重自然、顺应自然、保护自然的生态文明理念。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71472" y="285728"/>
            <a:ext cx="8382000" cy="2257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rtl="1" eaLnBrk="0" hangingPunct="0">
              <a:spcBef>
                <a:spcPct val="20000"/>
              </a:spcBef>
            </a:pPr>
            <a:r>
              <a:rPr lang="en-US" altLang="zh-CN" sz="24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8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、我们应如何应对和整治环境污染问题？</a:t>
            </a:r>
            <a:endParaRPr lang="en-US" altLang="zh-CN" sz="2400" b="1" dirty="0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 marL="342900" indent="-342900" rtl="1" eaLnBrk="0" hangingPunct="0">
              <a:spcBef>
                <a:spcPct val="20000"/>
              </a:spcBef>
            </a:pPr>
            <a:r>
              <a:rPr lang="zh-CN" altLang="en-US" sz="24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我们应如何节约资源？如何走可持续发展道路？</a:t>
            </a:r>
            <a:endParaRPr lang="en-US" altLang="zh-CN" sz="2400" b="1" dirty="0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 marL="342900" indent="-342900" eaLnBrk="0" hangingPunct="0">
              <a:spcBef>
                <a:spcPct val="20000"/>
              </a:spcBef>
            </a:pPr>
            <a:endParaRPr lang="en-US" altLang="zh-CN" sz="2400" b="1" dirty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  <a:p>
            <a:pPr marL="342900" indent="-342900" eaLnBrk="0" hangingPunct="0">
              <a:spcBef>
                <a:spcPct val="20000"/>
              </a:spcBef>
            </a:pPr>
            <a:r>
              <a:rPr lang="zh-CN" altLang="en-US" sz="3200" b="1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          </a:t>
            </a:r>
            <a:endParaRPr lang="en-US" altLang="zh-CN" sz="3200" b="1" dirty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857224" y="1285860"/>
            <a:ext cx="55707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chemeClr val="accent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注意：“我们”包括政府、企业、公民三个角度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71472" y="2214554"/>
            <a:ext cx="17526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C00000"/>
                </a:solidFill>
              </a:rPr>
              <a:t>政府？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33400" y="3505200"/>
            <a:ext cx="17287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rgbClr val="C00000"/>
                </a:solidFill>
              </a:rPr>
              <a:t>企业？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00034" y="4857760"/>
            <a:ext cx="17287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rgbClr val="C00000"/>
                </a:solidFill>
              </a:rPr>
              <a:t>公民？</a:t>
            </a:r>
          </a:p>
        </p:txBody>
      </p:sp>
      <p:sp>
        <p:nvSpPr>
          <p:cNvPr id="12" name="左大括号 11"/>
          <p:cNvSpPr/>
          <p:nvPr/>
        </p:nvSpPr>
        <p:spPr>
          <a:xfrm>
            <a:off x="2071670" y="2143116"/>
            <a:ext cx="357190" cy="857256"/>
          </a:xfrm>
          <a:prstGeom prst="leftBrac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2428860" y="2000240"/>
            <a:ext cx="6357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宏观：</a:t>
            </a:r>
            <a:r>
              <a:rPr lang="zh-CN" altLang="en-US" sz="2000" b="1" dirty="0"/>
              <a:t>一战略、两国策</a:t>
            </a:r>
            <a:r>
              <a:rPr lang="zh-CN" altLang="en-US" sz="2000" b="1" dirty="0" smtClean="0"/>
              <a:t>、一理念、“</a:t>
            </a:r>
            <a:r>
              <a:rPr lang="zh-CN" altLang="en-US" sz="2000" b="1" dirty="0"/>
              <a:t>两型三生一文明”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00298" y="2714620"/>
            <a:ext cx="6000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</a:rPr>
              <a:t>微观：</a:t>
            </a:r>
            <a:r>
              <a:rPr lang="zh-CN" altLang="en-US" sz="2000" b="1" dirty="0"/>
              <a:t>立法、执法力度、增强人民意识</a:t>
            </a:r>
          </a:p>
        </p:txBody>
      </p:sp>
      <p:sp>
        <p:nvSpPr>
          <p:cNvPr id="15" name="左大括号 14"/>
          <p:cNvSpPr/>
          <p:nvPr/>
        </p:nvSpPr>
        <p:spPr>
          <a:xfrm>
            <a:off x="2071670" y="3429000"/>
            <a:ext cx="357190" cy="857256"/>
          </a:xfrm>
          <a:prstGeom prst="leftBrac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左大括号 16"/>
          <p:cNvSpPr/>
          <p:nvPr/>
        </p:nvSpPr>
        <p:spPr>
          <a:xfrm>
            <a:off x="2000232" y="4714884"/>
            <a:ext cx="357190" cy="857256"/>
          </a:xfrm>
          <a:prstGeom prst="leftBrac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2428860" y="3286124"/>
            <a:ext cx="52864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意识：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428860" y="4000504"/>
            <a:ext cx="5715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行动：</a:t>
            </a:r>
            <a:r>
              <a:rPr lang="zh-CN" altLang="en-US" sz="2000" b="1" dirty="0"/>
              <a:t>技术、设备、资金、责任管理</a:t>
            </a:r>
          </a:p>
        </p:txBody>
      </p:sp>
      <p:sp>
        <p:nvSpPr>
          <p:cNvPr id="20" name="矩形 19"/>
          <p:cNvSpPr/>
          <p:nvPr/>
        </p:nvSpPr>
        <p:spPr>
          <a:xfrm>
            <a:off x="2500298" y="4643446"/>
            <a:ext cx="1112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意识：</a:t>
            </a:r>
            <a:endParaRPr lang="zh-CN" altLang="en-US" sz="20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2500298" y="5214950"/>
            <a:ext cx="6072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行动：</a:t>
            </a:r>
            <a:r>
              <a:rPr lang="zh-CN" altLang="en-US" sz="2000" b="1" dirty="0"/>
              <a:t>具体行为、建议、举报监督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1123097"/>
            <a:ext cx="8643998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200"/>
              </a:lnSpc>
            </a:pPr>
            <a:r>
              <a:rPr lang="zh-CN" altLang="en-US" sz="2400" b="1" dirty="0" smtClean="0">
                <a:solidFill>
                  <a:srgbClr val="0070C0"/>
                </a:solidFill>
                <a:latin typeface="华文仿宋" pitchFamily="2" charset="-122"/>
                <a:ea typeface="华文仿宋" pitchFamily="2" charset="-122"/>
              </a:rPr>
              <a:t>（宏观） </a:t>
            </a:r>
            <a:r>
              <a:rPr lang="en-US" altLang="zh-CN" sz="2400" b="1" dirty="0" smtClean="0">
                <a:latin typeface="华文仿宋" pitchFamily="2" charset="-122"/>
                <a:ea typeface="华文仿宋" pitchFamily="2" charset="-122"/>
              </a:rPr>
              <a:t>1</a:t>
            </a:r>
            <a:r>
              <a:rPr lang="zh-CN" altLang="en-US" sz="2400" b="1" dirty="0" smtClean="0">
                <a:latin typeface="华文仿宋" pitchFamily="2" charset="-122"/>
                <a:ea typeface="华文仿宋" pitchFamily="2" charset="-122"/>
              </a:rPr>
              <a:t>、面对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环境、资源方面的问题，在社会主义现代化建设的全过程中必须坚持节约资源和保护环境的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基本国策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，实施可持续发展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战略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，牢固树立并切实贯彻绿色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发展理念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，努力把我国建设成为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资源节约型、环境友好型社会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，坚定走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生产发展、生活富裕、生态良好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的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文明发展道路</a:t>
            </a:r>
            <a:r>
              <a:rPr lang="zh-CN" altLang="en-US" sz="2400" b="1" dirty="0" smtClean="0">
                <a:latin typeface="华文仿宋" pitchFamily="2" charset="-122"/>
                <a:ea typeface="华文仿宋" pitchFamily="2" charset="-122"/>
              </a:rPr>
              <a:t>。（必答）</a:t>
            </a:r>
            <a:endParaRPr lang="en-US" altLang="zh-CN" sz="2400" b="1" dirty="0">
              <a:latin typeface="华文仿宋" pitchFamily="2" charset="-122"/>
              <a:ea typeface="华文仿宋" pitchFamily="2" charset="-122"/>
            </a:endParaRPr>
          </a:p>
          <a:p>
            <a:pPr>
              <a:lnSpc>
                <a:spcPts val="3200"/>
              </a:lnSpc>
            </a:pPr>
            <a:r>
              <a:rPr lang="zh-CN" altLang="en-US" sz="2400" b="1" dirty="0" smtClean="0">
                <a:solidFill>
                  <a:srgbClr val="0070C0"/>
                </a:solidFill>
                <a:latin typeface="华文仿宋" pitchFamily="2" charset="-122"/>
                <a:ea typeface="华文仿宋" pitchFamily="2" charset="-122"/>
              </a:rPr>
              <a:t>（微观） </a:t>
            </a:r>
            <a:r>
              <a:rPr lang="en-US" altLang="zh-CN" sz="2400" b="1" dirty="0" smtClean="0">
                <a:latin typeface="华文仿宋" pitchFamily="2" charset="-122"/>
                <a:ea typeface="华文仿宋" pitchFamily="2" charset="-122"/>
              </a:rPr>
              <a:t>2</a:t>
            </a:r>
            <a:r>
              <a:rPr lang="zh-CN" altLang="en-US" sz="2400" b="1" dirty="0" smtClean="0">
                <a:latin typeface="华文仿宋" pitchFamily="2" charset="-122"/>
                <a:ea typeface="华文仿宋" pitchFamily="2" charset="-122"/>
              </a:rPr>
              <a:t>、政府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应完善</a:t>
            </a:r>
            <a:r>
              <a:rPr lang="en-US" altLang="zh-CN" sz="2400" b="1" dirty="0">
                <a:latin typeface="华文仿宋" pitchFamily="2" charset="-122"/>
                <a:ea typeface="华文仿宋" pitchFamily="2" charset="-122"/>
              </a:rPr>
              <a:t>……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环境保护法律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法规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，加大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执法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力度，严厉打击破坏环境的违法行为；</a:t>
            </a:r>
            <a:endParaRPr lang="en-US" altLang="zh-CN" sz="2400" b="1" dirty="0">
              <a:latin typeface="华文仿宋" pitchFamily="2" charset="-122"/>
              <a:ea typeface="华文仿宋" pitchFamily="2" charset="-122"/>
            </a:endParaRPr>
          </a:p>
          <a:p>
            <a:pPr>
              <a:lnSpc>
                <a:spcPts val="3200"/>
              </a:lnSpc>
              <a:defRPr/>
            </a:pPr>
            <a:r>
              <a:rPr lang="en-US" altLang="zh-CN" sz="2400" b="1" dirty="0">
                <a:latin typeface="华文仿宋" pitchFamily="2" charset="-122"/>
                <a:ea typeface="华文仿宋" pitchFamily="2" charset="-122"/>
              </a:rPr>
              <a:t>3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、政府应加强</a:t>
            </a:r>
            <a:r>
              <a:rPr lang="en-US" altLang="zh-CN" sz="2400" b="1" dirty="0">
                <a:latin typeface="华文仿宋" pitchFamily="2" charset="-122"/>
                <a:ea typeface="华文仿宋" pitchFamily="2" charset="-122"/>
              </a:rPr>
              <a:t>……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环境保护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宣传教育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，提高人民环境保护意识。 设立举报电话，鼓励人民监督。 </a:t>
            </a:r>
            <a:endParaRPr lang="en-US" altLang="zh-CN" sz="2400" b="1" dirty="0">
              <a:latin typeface="华文仿宋" pitchFamily="2" charset="-122"/>
              <a:ea typeface="华文仿宋" pitchFamily="2" charset="-122"/>
            </a:endParaRPr>
          </a:p>
          <a:p>
            <a:pPr>
              <a:lnSpc>
                <a:spcPts val="3200"/>
              </a:lnSpc>
              <a:defRPr/>
            </a:pPr>
            <a:r>
              <a:rPr lang="en-US" altLang="zh-CN" sz="2400" b="1" dirty="0">
                <a:latin typeface="华文仿宋" pitchFamily="2" charset="-122"/>
                <a:ea typeface="华文仿宋" pitchFamily="2" charset="-122"/>
              </a:rPr>
              <a:t>4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、政府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治理</a:t>
            </a:r>
            <a:r>
              <a:rPr lang="en-US" altLang="zh-CN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……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措施，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应增强科学性，标本兼治，综合治理，科学治理，精准治理，从源头上治理。 </a:t>
            </a:r>
            <a:endParaRPr lang="en-US" altLang="zh-CN" sz="2400" b="1" dirty="0">
              <a:latin typeface="华文仿宋" pitchFamily="2" charset="-122"/>
              <a:ea typeface="华文仿宋" pitchFamily="2" charset="-122"/>
            </a:endParaRPr>
          </a:p>
          <a:p>
            <a:pPr>
              <a:lnSpc>
                <a:spcPts val="3200"/>
              </a:lnSpc>
              <a:defRPr/>
            </a:pPr>
            <a:r>
              <a:rPr lang="en-US" altLang="zh-CN" sz="2400" b="1" dirty="0">
                <a:latin typeface="华文仿宋" pitchFamily="2" charset="-122"/>
                <a:ea typeface="华文仿宋" pitchFamily="2" charset="-122"/>
              </a:rPr>
              <a:t>5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、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自己发挥：针对材料的具体做法</a:t>
            </a:r>
          </a:p>
          <a:p>
            <a:pPr>
              <a:defRPr/>
            </a:pPr>
            <a:endParaRPr lang="zh-CN" altLang="en-US" sz="2000" b="1" dirty="0">
              <a:latin typeface="+mn-ea"/>
            </a:endParaRPr>
          </a:p>
        </p:txBody>
      </p:sp>
      <p:sp>
        <p:nvSpPr>
          <p:cNvPr id="5" name="TextBox 10"/>
          <p:cNvSpPr txBox="1">
            <a:spLocks noChangeArrowheads="1"/>
          </p:cNvSpPr>
          <p:nvPr/>
        </p:nvSpPr>
        <p:spPr bwMode="auto">
          <a:xfrm>
            <a:off x="642910" y="285728"/>
            <a:ext cx="792961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8</a:t>
            </a: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）、政府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治理环境</a:t>
            </a:r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问题有效举措</a:t>
            </a:r>
            <a:r>
              <a:rPr lang="en-US" altLang="zh-CN" sz="2400" b="1" dirty="0" smtClean="0">
                <a:latin typeface="黑体" pitchFamily="49" charset="-122"/>
                <a:ea typeface="黑体" pitchFamily="49" charset="-122"/>
              </a:rPr>
              <a:t>      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（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必须结合材料答）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1"/>
          <p:cNvSpPr txBox="1">
            <a:spLocks noChangeArrowheads="1"/>
          </p:cNvSpPr>
          <p:nvPr/>
        </p:nvSpPr>
        <p:spPr bwMode="auto">
          <a:xfrm>
            <a:off x="357158" y="2928934"/>
            <a:ext cx="8610600" cy="83099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华文仿宋" pitchFamily="2" charset="-122"/>
                <a:ea typeface="华文仿宋" pitchFamily="2" charset="-122"/>
              </a:rPr>
              <a:t>H2.</a:t>
            </a:r>
            <a:r>
              <a:rPr lang="zh-CN" altLang="en-US" sz="2400" b="1" dirty="0">
                <a:solidFill>
                  <a:srgbClr val="FF3300"/>
                </a:solidFill>
                <a:latin typeface="华文仿宋" pitchFamily="2" charset="-122"/>
                <a:ea typeface="华文仿宋" pitchFamily="2" charset="-122"/>
              </a:rPr>
              <a:t>企业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应加大资金投入，加强</a:t>
            </a:r>
            <a:r>
              <a:rPr lang="zh-CN" altLang="en-US" sz="2400" b="1" dirty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技术创新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，积极改进</a:t>
            </a:r>
            <a:r>
              <a:rPr lang="en-US" altLang="zh-CN" sz="2400" b="1" dirty="0">
                <a:latin typeface="华文仿宋" pitchFamily="2" charset="-122"/>
                <a:ea typeface="华文仿宋" pitchFamily="2" charset="-122"/>
              </a:rPr>
              <a:t>---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提高</a:t>
            </a:r>
            <a:r>
              <a:rPr lang="zh-CN" altLang="en-US" sz="2400" b="1" dirty="0" smtClean="0">
                <a:latin typeface="华文仿宋" pitchFamily="2" charset="-122"/>
                <a:ea typeface="华文仿宋" pitchFamily="2" charset="-122"/>
              </a:rPr>
              <a:t>环境保护的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技术能力和设备，降低能耗，减少对环境的</a:t>
            </a:r>
            <a:r>
              <a:rPr lang="zh-CN" altLang="en-US" sz="2400" b="1" dirty="0" smtClean="0">
                <a:latin typeface="华文仿宋" pitchFamily="2" charset="-122"/>
                <a:ea typeface="华文仿宋" pitchFamily="2" charset="-122"/>
              </a:rPr>
              <a:t>污染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。</a:t>
            </a:r>
            <a:r>
              <a:rPr lang="zh-CN" altLang="en-US" sz="2400" b="1" dirty="0" smtClean="0">
                <a:latin typeface="华文仿宋" pitchFamily="2" charset="-122"/>
                <a:ea typeface="华文仿宋" pitchFamily="2" charset="-122"/>
              </a:rPr>
              <a:t>                              </a:t>
            </a:r>
            <a:endParaRPr lang="zh-CN" altLang="en-US" sz="2800" b="1" dirty="0">
              <a:solidFill>
                <a:srgbClr val="C00000"/>
              </a:solidFill>
              <a:latin typeface="华文仿宋" pitchFamily="2" charset="-122"/>
              <a:ea typeface="华文仿宋" pitchFamily="2" charset="-122"/>
            </a:endParaRPr>
          </a:p>
        </p:txBody>
      </p:sp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571472" y="357166"/>
            <a:ext cx="670562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8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）、企业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治理环境问题的有效举措</a:t>
            </a:r>
            <a:endParaRPr lang="en-US" altLang="zh-CN" sz="2400" b="1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400" b="1" dirty="0" smtClean="0">
                <a:latin typeface="黑体" pitchFamily="49" charset="-122"/>
                <a:ea typeface="黑体" pitchFamily="49" charset="-122"/>
              </a:rPr>
              <a:t>（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必须结合材料答）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57158" y="1643050"/>
            <a:ext cx="8610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华文仿宋" pitchFamily="2" charset="-122"/>
                <a:ea typeface="华文仿宋" pitchFamily="2" charset="-122"/>
              </a:rPr>
              <a:t>H1.</a:t>
            </a:r>
            <a:r>
              <a:rPr lang="zh-CN" altLang="en-US" sz="2400" b="1" dirty="0" smtClean="0">
                <a:latin typeface="华文仿宋" pitchFamily="2" charset="-122"/>
                <a:ea typeface="华文仿宋" pitchFamily="2" charset="-122"/>
              </a:rPr>
              <a:t>企业应增强保护环境的社会责任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意识</a:t>
            </a:r>
            <a:r>
              <a:rPr lang="zh-CN" altLang="en-US" sz="2400" b="1" dirty="0" smtClean="0">
                <a:latin typeface="华文仿宋" pitchFamily="2" charset="-122"/>
                <a:ea typeface="华文仿宋" pitchFamily="2" charset="-122"/>
              </a:rPr>
              <a:t>，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自觉遵守国家</a:t>
            </a:r>
            <a:r>
              <a:rPr lang="zh-CN" altLang="en-US" sz="2400" b="1" dirty="0" smtClean="0">
                <a:latin typeface="华文仿宋" pitchFamily="2" charset="-122"/>
                <a:ea typeface="华文仿宋" pitchFamily="2" charset="-122"/>
              </a:rPr>
              <a:t>环境保护法律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法规和政策要求，依法经营，树立良好的企业形象</a:t>
            </a:r>
            <a:r>
              <a:rPr lang="zh-CN" altLang="en-US" sz="2400" b="1" dirty="0" smtClean="0">
                <a:latin typeface="华文仿宋" pitchFamily="2" charset="-122"/>
                <a:ea typeface="华文仿宋" pitchFamily="2" charset="-122"/>
              </a:rPr>
              <a:t>。</a:t>
            </a:r>
            <a:endParaRPr lang="zh-CN" altLang="en-US" sz="2400" b="1" dirty="0">
              <a:solidFill>
                <a:srgbClr val="C00000"/>
              </a:solidFill>
              <a:latin typeface="华文仿宋" pitchFamily="2" charset="-122"/>
              <a:ea typeface="华文仿宋" pitchFamily="2" charset="-122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28596" y="4071942"/>
            <a:ext cx="8534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华文仿宋" pitchFamily="2" charset="-122"/>
                <a:ea typeface="华文仿宋" pitchFamily="2" charset="-122"/>
              </a:rPr>
              <a:t>H3.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企业可实行</a:t>
            </a:r>
            <a:r>
              <a:rPr lang="zh-CN" altLang="en-US" sz="2400" b="1" dirty="0" smtClean="0">
                <a:latin typeface="华文仿宋" pitchFamily="2" charset="-122"/>
                <a:ea typeface="华文仿宋" pitchFamily="2" charset="-122"/>
              </a:rPr>
              <a:t>环境保护责任制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，加强内部管理</a:t>
            </a:r>
            <a:r>
              <a:rPr lang="zh-CN" altLang="en-US" sz="2800" b="1" dirty="0">
                <a:latin typeface="华文仿宋" pitchFamily="2" charset="-122"/>
                <a:ea typeface="华文仿宋" pitchFamily="2" charset="-122"/>
              </a:rPr>
              <a:t>。</a:t>
            </a:r>
            <a:endParaRPr lang="zh-CN" altLang="en-US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/>
          <p:cNvSpPr txBox="1">
            <a:spLocks noChangeArrowheads="1"/>
          </p:cNvSpPr>
          <p:nvPr/>
        </p:nvSpPr>
        <p:spPr bwMode="auto">
          <a:xfrm>
            <a:off x="642910" y="285728"/>
            <a:ext cx="6477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8</a:t>
            </a: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）、公民</a:t>
            </a:r>
            <a:r>
              <a:rPr lang="zh-CN" altLang="en-US" sz="2400" b="1" dirty="0">
                <a:latin typeface="黑体" pitchFamily="49" charset="-122"/>
                <a:ea typeface="黑体" pitchFamily="49" charset="-122"/>
              </a:rPr>
              <a:t>治理环境问题的有效举措</a:t>
            </a:r>
            <a:endParaRPr lang="en-US" altLang="zh-CN" sz="2400" b="1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600" b="1" dirty="0"/>
              <a:t>            </a:t>
            </a:r>
            <a:r>
              <a:rPr lang="zh-CN" altLang="en-US" sz="2400" b="1" dirty="0"/>
              <a:t>（必须结合材料答）</a:t>
            </a:r>
          </a:p>
        </p:txBody>
      </p:sp>
      <p:sp>
        <p:nvSpPr>
          <p:cNvPr id="5" name="Text Box 12"/>
          <p:cNvSpPr txBox="1">
            <a:spLocks noChangeArrowheads="1"/>
          </p:cNvSpPr>
          <p:nvPr/>
        </p:nvSpPr>
        <p:spPr bwMode="auto">
          <a:xfrm>
            <a:off x="214282" y="1214422"/>
            <a:ext cx="8686800" cy="12001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  <a:extLst>
            <a:ext uri="{AF507438-7753-43E0-B8FC-AC1667EBCBE1}"/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defRPr/>
            </a:pPr>
            <a:r>
              <a:rPr kumimoji="1" lang="en-US" altLang="zh-CN" sz="2400" dirty="0" smtClean="0">
                <a:solidFill>
                  <a:srgbClr val="C00000"/>
                </a:solidFill>
                <a:latin typeface="华文仿宋" pitchFamily="2" charset="-122"/>
                <a:ea typeface="华文仿宋" pitchFamily="2" charset="-122"/>
              </a:rPr>
              <a:t>H</a:t>
            </a:r>
            <a:r>
              <a:rPr lang="en-US" altLang="zh-CN" sz="2400" dirty="0" smtClean="0">
                <a:solidFill>
                  <a:srgbClr val="C00000"/>
                </a:solidFill>
                <a:latin typeface="华文仿宋" pitchFamily="2" charset="-122"/>
                <a:ea typeface="华文仿宋" pitchFamily="2" charset="-122"/>
              </a:rPr>
              <a:t>1</a:t>
            </a:r>
            <a:r>
              <a:rPr kumimoji="1" lang="en-US" altLang="zh-CN" sz="2400" dirty="0" smtClean="0">
                <a:solidFill>
                  <a:srgbClr val="C00000"/>
                </a:solidFill>
                <a:latin typeface="华文仿宋" pitchFamily="2" charset="-122"/>
                <a:ea typeface="华文仿宋" pitchFamily="2" charset="-122"/>
              </a:rPr>
              <a:t> y</a:t>
            </a:r>
            <a:r>
              <a:rPr kumimoji="1" lang="zh-CN" altLang="en-US" sz="2400" dirty="0" smtClean="0">
                <a:solidFill>
                  <a:srgbClr val="C00000"/>
                </a:solidFill>
                <a:latin typeface="华文仿宋" pitchFamily="2" charset="-122"/>
                <a:ea typeface="华文仿宋" pitchFamily="2" charset="-122"/>
              </a:rPr>
              <a:t>意</a:t>
            </a:r>
            <a:r>
              <a:rPr kumimoji="1" lang="en-US" altLang="zh-CN" sz="2400" dirty="0" smtClean="0">
                <a:solidFill>
                  <a:srgbClr val="C00000"/>
                </a:solidFill>
                <a:latin typeface="华文仿宋" pitchFamily="2" charset="-122"/>
                <a:ea typeface="华文仿宋" pitchFamily="2" charset="-122"/>
              </a:rPr>
              <a:t>.</a:t>
            </a:r>
            <a:r>
              <a:rPr kumimoji="1"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文仿宋" pitchFamily="2" charset="-122"/>
                <a:ea typeface="华文仿宋" pitchFamily="2" charset="-122"/>
              </a:rPr>
              <a:t> 我们要增强节约资源和保护环境的意识，形成节约资源和保护环境的</a:t>
            </a:r>
            <a:r>
              <a:rPr kumimoji="1" lang="zh-CN" altLang="en-US" sz="2400" dirty="0" smtClean="0">
                <a:solidFill>
                  <a:srgbClr val="0070C0"/>
                </a:solidFill>
                <a:latin typeface="华文仿宋" pitchFamily="2" charset="-122"/>
                <a:ea typeface="华文仿宋" pitchFamily="2" charset="-122"/>
              </a:rPr>
              <a:t>生活</a:t>
            </a:r>
            <a:r>
              <a:rPr kumimoji="1"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文仿宋" pitchFamily="2" charset="-122"/>
                <a:ea typeface="华文仿宋" pitchFamily="2" charset="-122"/>
              </a:rPr>
              <a:t>方式和</a:t>
            </a:r>
            <a:r>
              <a:rPr kumimoji="1" lang="zh-CN" altLang="en-US" sz="2400" dirty="0" smtClean="0">
                <a:solidFill>
                  <a:srgbClr val="0070C0"/>
                </a:solidFill>
                <a:latin typeface="华文仿宋" pitchFamily="2" charset="-122"/>
                <a:ea typeface="华文仿宋" pitchFamily="2" charset="-122"/>
              </a:rPr>
              <a:t>生产</a:t>
            </a:r>
            <a:r>
              <a:rPr kumimoji="1"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文仿宋" pitchFamily="2" charset="-122"/>
                <a:ea typeface="华文仿宋" pitchFamily="2" charset="-122"/>
              </a:rPr>
              <a:t>方式，坚持节约资源和保护环境的基本国策，共同建设美丽中国</a:t>
            </a:r>
            <a:r>
              <a:rPr kumimoji="1" lang="zh-CN" altLang="en-US" sz="2400" dirty="0" smtClean="0">
                <a:solidFill>
                  <a:srgbClr val="C00000"/>
                </a:solidFill>
                <a:latin typeface="华文仿宋" pitchFamily="2" charset="-122"/>
                <a:ea typeface="华文仿宋" pitchFamily="2" charset="-122"/>
              </a:rPr>
              <a:t>。</a:t>
            </a:r>
            <a:r>
              <a:rPr kumimoji="1" lang="en-US" altLang="zh-CN" sz="2400" dirty="0" smtClean="0">
                <a:solidFill>
                  <a:srgbClr val="C00000"/>
                </a:solidFill>
                <a:latin typeface="华文仿宋" pitchFamily="2" charset="-122"/>
                <a:ea typeface="华文仿宋" pitchFamily="2" charset="-122"/>
              </a:rPr>
              <a:t>P54</a:t>
            </a:r>
            <a:r>
              <a:rPr kumimoji="1" lang="zh-CN" altLang="en-US" sz="2400" dirty="0" smtClean="0">
                <a:solidFill>
                  <a:srgbClr val="C00000"/>
                </a:solidFill>
                <a:latin typeface="华文仿宋" pitchFamily="2" charset="-122"/>
                <a:ea typeface="华文仿宋" pitchFamily="2" charset="-122"/>
              </a:rPr>
              <a:t>底                    </a:t>
            </a: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214282" y="2500306"/>
            <a:ext cx="8686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H</a:t>
            </a:r>
            <a:r>
              <a:rPr kumimoji="1" lang="en-US" altLang="zh-CN" sz="2400" dirty="0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en-US" altLang="zh-CN" sz="2400" b="1" dirty="0">
                <a:solidFill>
                  <a:srgbClr val="C00000"/>
                </a:solidFill>
                <a:latin typeface="华文仿宋" pitchFamily="2" charset="-122"/>
                <a:ea typeface="华文仿宋" pitchFamily="2" charset="-122"/>
              </a:rPr>
              <a:t>.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我们应树立保护</a:t>
            </a:r>
            <a:r>
              <a:rPr lang="en-US" altLang="zh-CN" sz="2400" b="1" dirty="0">
                <a:latin typeface="华文仿宋" pitchFamily="2" charset="-122"/>
                <a:ea typeface="华文仿宋" pitchFamily="2" charset="-122"/>
              </a:rPr>
              <a:t>-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 </a:t>
            </a:r>
            <a:r>
              <a:rPr lang="en-US" altLang="zh-CN" sz="2400" b="1" dirty="0">
                <a:latin typeface="华文仿宋" pitchFamily="2" charset="-122"/>
                <a:ea typeface="华文仿宋" pitchFamily="2" charset="-122"/>
              </a:rPr>
              <a:t>-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 </a:t>
            </a:r>
            <a:r>
              <a:rPr lang="en-US" altLang="zh-CN" sz="2400" b="1" dirty="0">
                <a:latin typeface="华文仿宋" pitchFamily="2" charset="-122"/>
                <a:ea typeface="华文仿宋" pitchFamily="2" charset="-122"/>
              </a:rPr>
              <a:t>-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环境的理念和可持续发展意识，学习宣传有关法律法规和政策文件，积极参加环保公益宣传志愿者活动</a:t>
            </a:r>
            <a:r>
              <a:rPr lang="zh-CN" altLang="en-US" sz="2400" b="1" dirty="0" smtClean="0">
                <a:latin typeface="华文仿宋" pitchFamily="2" charset="-122"/>
                <a:ea typeface="华文仿宋" pitchFamily="2" charset="-122"/>
              </a:rPr>
              <a:t>。</a:t>
            </a:r>
            <a:endParaRPr lang="zh-CN" altLang="en-US" sz="2400" b="1" dirty="0">
              <a:solidFill>
                <a:srgbClr val="FF3300"/>
              </a:solidFill>
              <a:latin typeface="华文仿宋" pitchFamily="2" charset="-122"/>
              <a:ea typeface="华文仿宋" pitchFamily="2" charset="-122"/>
            </a:endParaRPr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228600" y="4714884"/>
            <a:ext cx="89154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smtClean="0">
                <a:latin typeface="华文仿宋" pitchFamily="2" charset="-122"/>
                <a:ea typeface="华文仿宋" pitchFamily="2" charset="-122"/>
              </a:rPr>
              <a:t>H4.</a:t>
            </a:r>
            <a:r>
              <a:rPr lang="zh-CN" altLang="en-US" sz="2400" b="1" dirty="0" smtClean="0">
                <a:latin typeface="华文仿宋" pitchFamily="2" charset="-122"/>
                <a:ea typeface="华文仿宋" pitchFamily="2" charset="-122"/>
              </a:rPr>
              <a:t>要从我做起，从身边做起，将保护环境、节约资源基本国策、实施可持续发展战略落实到自己可以做的具体行动上，努力使自己的生活与消费方式符合生态文明的要求。如</a:t>
            </a:r>
            <a:r>
              <a:rPr lang="zh-CN" altLang="en-US" sz="2400" b="1" dirty="0" smtClean="0">
                <a:solidFill>
                  <a:srgbClr val="0070C0"/>
                </a:solidFill>
                <a:latin typeface="华文仿宋" pitchFamily="2" charset="-122"/>
                <a:ea typeface="华文仿宋" pitchFamily="2" charset="-122"/>
              </a:rPr>
              <a:t>避免</a:t>
            </a:r>
            <a:r>
              <a:rPr lang="zh-CN" altLang="en-US" sz="2400" b="1" dirty="0">
                <a:solidFill>
                  <a:srgbClr val="0070C0"/>
                </a:solidFill>
                <a:latin typeface="华文仿宋" pitchFamily="2" charset="-122"/>
                <a:ea typeface="华文仿宋" pitchFamily="2" charset="-122"/>
              </a:rPr>
              <a:t>使用一次性餐具、塑料袋等，减少白色污染</a:t>
            </a:r>
            <a:r>
              <a:rPr lang="zh-CN" altLang="en-US" sz="2400" b="1" dirty="0" smtClean="0">
                <a:solidFill>
                  <a:srgbClr val="0070C0"/>
                </a:solidFill>
                <a:latin typeface="华文仿宋" pitchFamily="2" charset="-122"/>
                <a:ea typeface="华文仿宋" pitchFamily="2" charset="-122"/>
              </a:rPr>
              <a:t>；减少</a:t>
            </a:r>
            <a:r>
              <a:rPr lang="zh-CN" altLang="en-US" sz="2400" b="1" dirty="0">
                <a:solidFill>
                  <a:srgbClr val="0070C0"/>
                </a:solidFill>
                <a:latin typeface="华文仿宋" pitchFamily="2" charset="-122"/>
                <a:ea typeface="华文仿宋" pitchFamily="2" charset="-122"/>
              </a:rPr>
              <a:t>生活污染，处理好重金属废弃物。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------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不能死抄，根据材料选择具体做法</a:t>
            </a:r>
            <a:endParaRPr lang="zh-CN" altLang="en-US" sz="2400" b="1" dirty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14282" y="3429000"/>
            <a:ext cx="86868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华文仿宋" pitchFamily="2" charset="-122"/>
                <a:ea typeface="华文仿宋" pitchFamily="2" charset="-122"/>
              </a:rPr>
              <a:t>H3.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我们应关注国家和本地区建设，关注城市、社区、学校的建设，提出与可持续发展战略相关的建议，</a:t>
            </a:r>
            <a:r>
              <a:rPr lang="zh-CN" altLang="en-US" sz="2400" b="1" dirty="0" smtClean="0">
                <a:latin typeface="华文仿宋" pitchFamily="2" charset="-122"/>
                <a:ea typeface="华文仿宋" pitchFamily="2" charset="-122"/>
              </a:rPr>
              <a:t>如保护环境、节约资源等。</a:t>
            </a:r>
            <a:endParaRPr lang="zh-CN" altLang="en-US" sz="2400" b="1" dirty="0">
              <a:solidFill>
                <a:srgbClr val="C00000"/>
              </a:solidFill>
              <a:latin typeface="华文仿宋" pitchFamily="2" charset="-122"/>
              <a:ea typeface="华文仿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/>
      <p:bldP spid="9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2910" y="1000108"/>
            <a:ext cx="807249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注意：</a:t>
            </a:r>
            <a:endParaRPr lang="en-US" altLang="zh-CN" sz="2400" b="1" dirty="0" smtClean="0"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4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400" b="1" dirty="0" smtClean="0"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我们应如何保护环境、节约资源、走可持续发展道路？这里三个问题的“我们”都包括了“政府”、“企业”、“公民”，三者的做法大体上一致，但在具体表述上要根据材料问题而改变。</a:t>
            </a:r>
            <a:endParaRPr lang="en-US" altLang="zh-CN" sz="2400" b="1" dirty="0" smtClean="0">
              <a:latin typeface="微软雅黑" pitchFamily="34" charset="-122"/>
              <a:ea typeface="微软雅黑" pitchFamily="34" charset="-122"/>
            </a:endParaRPr>
          </a:p>
          <a:p>
            <a:endParaRPr lang="en-US" altLang="zh-CN" sz="2400" b="1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    在答怎么做的题目时，一定不能统称为“我们”，而要具体指明是政府还是企业抑或是公民！</a:t>
            </a:r>
            <a:endParaRPr lang="zh-CN" altLang="en-US" sz="24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0" y="152400"/>
            <a:ext cx="9144000" cy="6858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lnSpc>
                <a:spcPct val="90000"/>
              </a:lnSpc>
              <a:spcBef>
                <a:spcPct val="20000"/>
              </a:spcBef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 </a:t>
            </a:r>
            <a:r>
              <a:rPr lang="en-US" altLang="zh-CN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9</a:t>
            </a: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、发展科学技术重要性 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？ 创新重要性？ </a:t>
            </a:r>
            <a:r>
              <a:rPr lang="en-US" altLang="zh-CN" sz="24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Y</a:t>
            </a:r>
            <a:endParaRPr lang="zh-CN" altLang="en-US" sz="24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“科技创新国情”依据材料和设问考虑要不要写，一般是单独写</a:t>
            </a: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华文仿宋" pitchFamily="2" charset="-122"/>
              <a:ea typeface="华文仿宋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y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①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科技发展的每一次突破，都会引起经济的深刻变革和人类社会的巨大进步。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科技让生活更美好。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科技日益渗透到经济发展、社会进步和人类生活的各个领域，科技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成为生产力中最活跃的因素，科学技术是第一生产力。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  </a:t>
            </a: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仿宋" pitchFamily="2" charset="-122"/>
              <a:ea typeface="华文仿宋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②科技创新能力，已越来越成为综合国力竞争的决定性因素。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创新是引领发展的第一动力，是建设现代化经济体系的战略支撑。   （十九大报告表述） 抄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③有利于实施创新驱动发展战略、科教兴国和人才强国战略，有利于提高自主创新能力，建设创新型国家，提高综合国力。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抄</a:t>
            </a: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仿宋" pitchFamily="2" charset="-122"/>
              <a:ea typeface="华文仿宋" pitchFamily="2" charset="-122"/>
              <a:cs typeface="+mn-cs"/>
            </a:endParaRPr>
          </a:p>
          <a:p>
            <a:pPr marL="342900" marR="0" lvl="0" indent="-342900" algn="l" defTabSz="914400" rtl="1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课本改④有利于迅速提高我国的生产力水平，缩小与发达国家的差距。  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课本改⑤有利于实现生产力快速发展和社会全面进步。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1" i="0" u="none" strike="noStrike" kern="120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8915400" cy="487363"/>
          </a:xfrm>
        </p:spPr>
        <p:txBody>
          <a:bodyPr>
            <a:normAutofit/>
          </a:bodyPr>
          <a:lstStyle/>
          <a:p>
            <a:pPr algn="l" eaLnBrk="1" hangingPunct="1"/>
            <a:r>
              <a:rPr lang="en-US" altLang="zh-CN" sz="24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+mn-cs"/>
              </a:rPr>
              <a:t>10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+mn-cs"/>
              </a:rPr>
              <a:t>、</a:t>
            </a: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+mn-cs"/>
              </a:rPr>
              <a:t>教育的重要性 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52400" y="533400"/>
            <a:ext cx="8763000" cy="6096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</a:rPr>
              <a:t>Y①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</a:rPr>
              <a:t>各国之间激烈的经济竞争和科技竞争，归根到底是教育的竞争、人才的竞争。教育决定一个国家和民族的未来，是民族振兴和社会进步的基石。（国际竞争角度） 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</a:rPr>
              <a:t>Y②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</a:rPr>
              <a:t>实现社会主义现代化，就要把经济建设转到依靠科技进步和提高劳动者素质的轨道上来。（现代化建设角度）</a:t>
            </a:r>
          </a:p>
          <a:p>
            <a:pPr marL="342900" lvl="0" indent="-342900">
              <a:lnSpc>
                <a:spcPct val="80000"/>
              </a:lnSpc>
              <a:spcBef>
                <a:spcPct val="20000"/>
              </a:spcBef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</a:rPr>
              <a:t>Y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</a:rPr>
              <a:t>可改为有利于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</a:rPr>
              <a:t>③中华民族伟大复兴，关键靠人才，基础在教育。能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</a:rPr>
              <a:t>（有利于）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</a:rPr>
              <a:t>化人口大国为人才强国，化人口压力为人才优势，能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</a:rPr>
              <a:t>（有利于）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</a:rPr>
              <a:t>从根本上提高中华民族的整体素质，增强我国的综合国力，能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</a:rPr>
              <a:t>（有利于）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</a:rPr>
              <a:t>在激烈的国际竞争中取得战略主动</a:t>
            </a:r>
            <a:r>
              <a:rPr lang="zh-CN" altLang="en-US" sz="2400" b="1" dirty="0">
                <a:latin typeface="华文仿宋" pitchFamily="2" charset="-122"/>
                <a:ea typeface="华文仿宋" pitchFamily="2" charset="-122"/>
              </a:rPr>
              <a:t>地位。 （对国家</a:t>
            </a:r>
            <a:r>
              <a:rPr lang="zh-CN" altLang="en-US" sz="2400" b="1" dirty="0" smtClean="0">
                <a:latin typeface="华文仿宋" pitchFamily="2" charset="-122"/>
                <a:ea typeface="华文仿宋" pitchFamily="2" charset="-122"/>
              </a:rPr>
              <a:t>社会总概括） </a:t>
            </a: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仿宋" pitchFamily="2" charset="-122"/>
              <a:ea typeface="华文仿宋" pitchFamily="2" charset="-12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</a:rPr>
              <a:t>④有利于实施科教兴国和人才强国战略，加强科技创新和教育创新，建设创新型国家，提高综合国力。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</a:rPr>
              <a:t>Y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</a:rPr>
              <a:t>⑤接受良好的教育，已成为人们生存发展的第一需要和终身受益的财富，甚至决定其一生的命运。 （个人角度）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仿宋" pitchFamily="2" charset="-122"/>
              <a:ea typeface="华文仿宋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763000" cy="1214422"/>
          </a:xfrm>
        </p:spPr>
        <p:txBody>
          <a:bodyPr>
            <a:noAutofit/>
          </a:bodyPr>
          <a:lstStyle/>
          <a:p>
            <a:pPr algn="l"/>
            <a:r>
              <a:rPr lang="en-US" altLang="zh-CN" sz="24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+mn-cs"/>
              </a:rPr>
              <a:t>11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+mn-cs"/>
              </a:rPr>
              <a:t>、</a:t>
            </a: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cs typeface="+mn-cs"/>
              </a:rPr>
              <a:t>怎样实施科教兴国、人才强国、创新驱动发展战略？如何提高科技创新能力？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0" y="1285860"/>
            <a:ext cx="9144000" cy="60007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政府、国家角度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（学评</a:t>
            </a: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P114 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四 实施科教兴国战略 </a:t>
            </a: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2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答案）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全部可改为</a:t>
            </a: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Y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有利于</a:t>
            </a: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——H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或</a:t>
            </a: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Y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都要根据材料和设问选用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必答</a:t>
            </a: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——</a:t>
            </a: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H1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或</a:t>
            </a: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Y1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有利于：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坚持创新发展。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实施创新驱动发展战略、科教兴国和人才强国战略，提高自主创新能力，建设创新型国家。</a:t>
            </a:r>
          </a:p>
          <a:p>
            <a:pPr marL="342900" lvl="0" indent="-342900">
              <a:lnSpc>
                <a:spcPct val="80000"/>
              </a:lnSpc>
              <a:spcBef>
                <a:spcPct val="20000"/>
              </a:spcBef>
              <a:defRPr/>
            </a:pP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H2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或</a:t>
            </a: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Y2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有利于：</a:t>
            </a:r>
            <a:r>
              <a:rPr lang="zh-CN" altLang="en-US" sz="2200" b="1" dirty="0" smtClean="0">
                <a:latin typeface="华文仿宋" pitchFamily="2" charset="-122"/>
                <a:ea typeface="华文仿宋" pitchFamily="2" charset="-122"/>
              </a:rPr>
              <a:t>要加大对自主创新的投入，把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增强自主创新能力贯彻到现代化建设的各个方面。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defRPr/>
            </a:pP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H3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或</a:t>
            </a: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Y3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有利于：</a:t>
            </a:r>
            <a:r>
              <a:rPr lang="zh-CN" altLang="en-US" sz="2200" b="1" dirty="0" smtClean="0">
                <a:latin typeface="华文仿宋" pitchFamily="2" charset="-122"/>
                <a:ea typeface="华文仿宋" pitchFamily="2" charset="-122"/>
              </a:rPr>
              <a:t>深化教育体制改革，全面实施素质教育，培养学生的创新精神和实践能力，为实施创新驱动提供人力资源保障。</a:t>
            </a:r>
            <a:endParaRPr kumimoji="0" lang="zh-CN" altLang="en-US" sz="2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仿宋" pitchFamily="2" charset="-122"/>
              <a:ea typeface="华文仿宋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H4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或</a:t>
            </a: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Y4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有利于：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要全面深化科技体制改革，积极推进科技、教育和经济社会发展相结合。 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H5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或</a:t>
            </a: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Y5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有利于：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要在全社会营造鼓励创新的环境，尊重劳动、尊重知识、尊重人才、尊重创造，使全社会创新智慧迸发、各方面创新人才涌现。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H6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或</a:t>
            </a: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Y6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有利于：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要实施知识产权战略，加强知识产权保护。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H7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或</a:t>
            </a: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Y7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有利于：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坚持对外开放的基本国策，学习借鉴外国先进技术。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H8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：加大投入对</a:t>
            </a: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…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企业的扶持，出台与完善对</a:t>
            </a: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…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企业的优惠政策，推动</a:t>
            </a: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…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成果的现实转化，提高</a:t>
            </a:r>
            <a:r>
              <a:rPr kumimoji="0" lang="en-US" altLang="zh-CN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…</a:t>
            </a:r>
            <a:r>
              <a:rPr kumimoji="0" lang="zh-CN" altLang="en-US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技术对产业经济的贡献率。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228600" y="381000"/>
            <a:ext cx="8686800" cy="6324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青少年、公民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角度：</a:t>
            </a:r>
            <a:endParaRPr lang="zh-CN" altLang="en-US" sz="24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①要树立远大理想，发扬艰苦奋斗精神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②刻苦学习，努力探索，善于思考、敢于质疑，树立“敢为人先”的精神。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③培养创新精神、合作意识、团队精神和批判性思维，培养自主探究的学习能力；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④积极参加小发明、小制作等活动，多动脑、多动手，提高创新能力，使自己成为全面建设小康社会的有用之才，为建设创新型国家而奋斗；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⑤要了解知识经济时代的特征及对人才需求的特点，立志成才。 树立终身学习的观念，养成终身学习的习惯，努力学习，提高应对未来社会人才需求的本领。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仿宋" pitchFamily="2" charset="-122"/>
              <a:ea typeface="华文仿宋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2704</Words>
  <Application>Microsoft Office PowerPoint</Application>
  <PresentationFormat>全屏显示(4:3)</PresentationFormat>
  <Paragraphs>177</Paragraphs>
  <Slides>17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8" baseType="lpstr">
      <vt:lpstr>Office 主题</vt:lpstr>
      <vt:lpstr>幻灯片 1</vt:lpstr>
      <vt:lpstr>幻灯片 2</vt:lpstr>
      <vt:lpstr>幻灯片 3</vt:lpstr>
      <vt:lpstr>幻灯片 4</vt:lpstr>
      <vt:lpstr>3、为什么要实施全面二孩政策？        角度由小到大：对人口、对经济、对国际</vt:lpstr>
      <vt:lpstr>5、造成环境污染的原因</vt:lpstr>
      <vt:lpstr>6、环境污染的危害</vt:lpstr>
      <vt:lpstr>7、为什么要保护和治理环境？</vt:lpstr>
      <vt:lpstr>幻灯片 9</vt:lpstr>
      <vt:lpstr>幻灯片 10</vt:lpstr>
      <vt:lpstr>幻灯片 11</vt:lpstr>
      <vt:lpstr>幻灯片 12</vt:lpstr>
      <vt:lpstr>幻灯片 13</vt:lpstr>
      <vt:lpstr>幻灯片 14</vt:lpstr>
      <vt:lpstr>10、教育的重要性 </vt:lpstr>
      <vt:lpstr>11、怎样实施科教兴国、人才强国、创新驱动发展战略？如何提高科技创新能力？</vt:lpstr>
      <vt:lpstr>幻灯片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lenovo</dc:creator>
  <cp:lastModifiedBy>lenovo</cp:lastModifiedBy>
  <cp:revision>13</cp:revision>
  <dcterms:created xsi:type="dcterms:W3CDTF">2017-11-01T05:30:26Z</dcterms:created>
  <dcterms:modified xsi:type="dcterms:W3CDTF">2017-12-29T10:52:09Z</dcterms:modified>
</cp:coreProperties>
</file>