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</p:sldIdLst>
  <p:sldSz cx="12192000" cy="6858000"/>
  <p:notesSz cx="6858000" cy="9144000"/>
  <p:custDataLst>
    <p:tags r:id="rId2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9"/>
    <a:srgbClr val="0066CC"/>
    <a:srgbClr val="019FE8"/>
    <a:srgbClr val="FFF100"/>
    <a:srgbClr val="17B7FF"/>
    <a:srgbClr val="02B0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3" autoAdjust="0"/>
    <p:restoredTop sz="94333" autoAdjust="0"/>
  </p:normalViewPr>
  <p:slideViewPr>
    <p:cSldViewPr snapToGrid="0">
      <p:cViewPr varScale="1">
        <p:scale>
          <a:sx n="64" d="100"/>
          <a:sy n="64" d="100"/>
        </p:scale>
        <p:origin x="90" y="696"/>
      </p:cViewPr>
      <p:guideLst>
        <p:guide orient="horz" pos="214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gs" Target="tags/tag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999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165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2565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章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 userDrawn="1"/>
        </p:nvSpPr>
        <p:spPr>
          <a:xfrm>
            <a:off x="0" y="2387600"/>
            <a:ext cx="12192000" cy="1841500"/>
          </a:xfrm>
          <a:prstGeom prst="rect">
            <a:avLst/>
          </a:prstGeom>
          <a:solidFill>
            <a:srgbClr val="00A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4" name="标题 1"/>
          <p:cNvSpPr>
            <a:spLocks noGrp="1"/>
          </p:cNvSpPr>
          <p:nvPr>
            <p:ph type="ctrTitle"/>
          </p:nvPr>
        </p:nvSpPr>
        <p:spPr>
          <a:xfrm>
            <a:off x="0" y="2387600"/>
            <a:ext cx="12192000" cy="1841500"/>
          </a:xfrm>
          <a:prstGeom prst="rect">
            <a:avLst/>
          </a:prstGeom>
        </p:spPr>
        <p:txBody>
          <a:bodyPr anchor="ctr"/>
          <a:lstStyle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栏目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栏目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侧圆角矩形 7">
            <a:hlinkClick r:id="rId2" action="ppaction://hlinksldjump"/>
          </p:cNvPr>
          <p:cNvSpPr/>
          <p:nvPr userDrawn="1"/>
        </p:nvSpPr>
        <p:spPr>
          <a:xfrm>
            <a:off x="7695686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教材知识网络</a:t>
            </a:r>
            <a:endParaRPr lang="zh-CN" altLang="en-US" sz="160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同侧圆角矩形 7">
            <a:hlinkClick r:id="rId2" action="ppaction://hlinksldjump"/>
          </p:cNvPr>
          <p:cNvSpPr/>
          <p:nvPr userDrawn="1"/>
        </p:nvSpPr>
        <p:spPr>
          <a:xfrm>
            <a:off x="9374585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重难考点突破</a:t>
            </a:r>
            <a:endParaRPr lang="zh-CN" altLang="en-US" sz="160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9"/>
            <a:ext cx="4873574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7" y="1778439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7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165" indent="0">
              <a:buNone/>
              <a:defRPr sz="1000"/>
            </a:lvl5pPr>
            <a:lvl6pPr marL="2286000" indent="0">
              <a:buNone/>
              <a:defRPr sz="1000"/>
            </a:lvl6pPr>
            <a:lvl7pPr marL="2742565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165" indent="0">
              <a:buNone/>
              <a:defRPr sz="2000"/>
            </a:lvl5pPr>
            <a:lvl6pPr marL="2286000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165" indent="0">
              <a:buNone/>
              <a:defRPr sz="1400"/>
            </a:lvl5pPr>
            <a:lvl6pPr marL="2286000" indent="0">
              <a:buNone/>
              <a:defRPr sz="1400"/>
            </a:lvl6pPr>
            <a:lvl7pPr marL="2742565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83783" y="1693499"/>
            <a:ext cx="8708091" cy="479018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 userDrawn="1"/>
        </p:nvSpPr>
        <p:spPr>
          <a:xfrm>
            <a:off x="-1" y="-1"/>
            <a:ext cx="12192001" cy="685793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-1" y="6738379"/>
            <a:ext cx="12209381" cy="128253"/>
          </a:xfrm>
          <a:prstGeom prst="rect">
            <a:avLst/>
          </a:prstGeom>
          <a:solidFill>
            <a:srgbClr val="00A1E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4" name="矩形 3"/>
          <p:cNvSpPr/>
          <p:nvPr userDrawn="1"/>
        </p:nvSpPr>
        <p:spPr>
          <a:xfrm>
            <a:off x="10896533" y="271432"/>
            <a:ext cx="1295467" cy="441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灯片编号占位符 3"/>
          <p:cNvSpPr txBox="1"/>
          <p:nvPr userDrawn="1"/>
        </p:nvSpPr>
        <p:spPr>
          <a:xfrm>
            <a:off x="10968141" y="295437"/>
            <a:ext cx="1223860" cy="401006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C000"/>
                </a:solidFill>
                <a:latin typeface="+mj-ea"/>
                <a:ea typeface="+mj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fld id="{4BF17FCF-D4DA-449D-A468-DDB7E43619E6}" type="slidenum">
              <a:rPr lang="zh-CN" altLang="en-US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 userDrawn="1"/>
        </p:nvCxnSpPr>
        <p:spPr>
          <a:xfrm>
            <a:off x="-1" y="685796"/>
            <a:ext cx="12209381" cy="0"/>
          </a:xfrm>
          <a:prstGeom prst="line">
            <a:avLst/>
          </a:prstGeom>
          <a:ln>
            <a:solidFill>
              <a:srgbClr val="019FE8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 userDrawn="1"/>
        </p:nvGrpSpPr>
        <p:grpSpPr>
          <a:xfrm>
            <a:off x="269121" y="66670"/>
            <a:ext cx="8108327" cy="606591"/>
            <a:chOff x="465063" y="180973"/>
            <a:chExt cx="8108327" cy="606591"/>
          </a:xfrm>
        </p:grpSpPr>
        <p:grpSp>
          <p:nvGrpSpPr>
            <p:cNvPr id="19" name="组合 18"/>
            <p:cNvGrpSpPr/>
            <p:nvPr userDrawn="1"/>
          </p:nvGrpSpPr>
          <p:grpSpPr>
            <a:xfrm>
              <a:off x="465063" y="197014"/>
              <a:ext cx="801913" cy="590550"/>
              <a:chOff x="26913" y="-19050"/>
              <a:chExt cx="801913" cy="590550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26913" y="152400"/>
                <a:ext cx="324000" cy="324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矩形 23"/>
              <p:cNvSpPr/>
              <p:nvPr userDrawn="1"/>
            </p:nvSpPr>
            <p:spPr>
              <a:xfrm>
                <a:off x="171601" y="-19050"/>
                <a:ext cx="438150" cy="396000"/>
              </a:xfrm>
              <a:prstGeom prst="rect">
                <a:avLst/>
              </a:prstGeom>
              <a:solidFill>
                <a:srgbClr val="00A1E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 24"/>
              <p:cNvSpPr/>
              <p:nvPr userDrawn="1"/>
            </p:nvSpPr>
            <p:spPr>
              <a:xfrm>
                <a:off x="390676" y="190500"/>
                <a:ext cx="438150" cy="381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48000">
                    <a:schemeClr val="bg1">
                      <a:lumMod val="8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标题 2"/>
            <p:cNvSpPr txBox="1"/>
            <p:nvPr/>
          </p:nvSpPr>
          <p:spPr>
            <a:xfrm>
              <a:off x="1247590" y="180973"/>
              <a:ext cx="7325800" cy="55245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800" b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>
                <a:lnSpc>
                  <a:spcPct val="120000"/>
                </a:lnSpc>
              </a:pPr>
              <a:r>
                <a:rPr lang="zh-CN" altLang="en-US" sz="260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用反比例函数解决图形问题</a:t>
              </a:r>
              <a:endParaRPr lang="zh-CN" altLang="en-US" sz="26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65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8387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6774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45097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93484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62585" indent="-36258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85" kern="1200">
          <a:solidFill>
            <a:schemeClr val="tx1"/>
          </a:solidFill>
          <a:latin typeface="+mn-lt"/>
          <a:ea typeface="+mn-ea"/>
          <a:cs typeface="+mn-cs"/>
        </a:defRPr>
      </a:lvl1pPr>
      <a:lvl2pPr marL="786130" lvl="1" indent="-30226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65" kern="1200">
          <a:solidFill>
            <a:schemeClr val="tx1"/>
          </a:solidFill>
          <a:latin typeface="+mn-lt"/>
          <a:ea typeface="+mn-ea"/>
          <a:cs typeface="+mn-cs"/>
        </a:defRPr>
      </a:lvl2pPr>
      <a:lvl3pPr marL="1209675" lvl="2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3pPr>
      <a:lvl4pPr marL="1692910" lvl="3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15" kern="1200">
          <a:solidFill>
            <a:schemeClr val="tx1"/>
          </a:solidFill>
          <a:latin typeface="+mn-lt"/>
          <a:ea typeface="+mn-ea"/>
          <a:cs typeface="+mn-cs"/>
        </a:defRPr>
      </a:lvl4pPr>
      <a:lvl5pPr marL="2176780" lvl="4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kern="1200">
          <a:solidFill>
            <a:schemeClr val="tx1"/>
          </a:solidFill>
          <a:latin typeface="+mn-lt"/>
          <a:ea typeface="+mn-ea"/>
          <a:cs typeface="+mn-cs"/>
        </a:defRPr>
      </a:lvl5pPr>
      <a:lvl6pPr marL="2660650" lvl="5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144520" lvl="6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628390" lvl="7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12260" lvl="8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90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83870" lvl="1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2pPr>
      <a:lvl3pPr marL="967740" lvl="2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3pPr>
      <a:lvl4pPr marL="1450975" lvl="3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4pPr>
      <a:lvl5pPr marL="1934845" lvl="4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5pPr>
      <a:lvl6pPr marL="2418715" lvl="5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6pPr>
      <a:lvl7pPr marL="2902585" lvl="6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7pPr>
      <a:lvl8pPr marL="3386455" lvl="7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8pPr>
      <a:lvl9pPr marL="3870325" lvl="8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package" Target="../embeddings/Document1.docx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4.emf"/><Relationship Id="rId1" Type="http://schemas.openxmlformats.org/officeDocument/2006/relationships/package" Target="../embeddings/Document2.docx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5.emf"/><Relationship Id="rId1" Type="http://schemas.openxmlformats.org/officeDocument/2006/relationships/package" Target="../embeddings/Document3.docx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7.emf"/><Relationship Id="rId3" Type="http://schemas.openxmlformats.org/officeDocument/2006/relationships/package" Target="../embeddings/Document5.docx"/><Relationship Id="rId2" Type="http://schemas.openxmlformats.org/officeDocument/2006/relationships/image" Target="../media/image6.emf"/><Relationship Id="rId1" Type="http://schemas.openxmlformats.org/officeDocument/2006/relationships/package" Target="../embeddings/Document4.docx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8.emf"/><Relationship Id="rId1" Type="http://schemas.openxmlformats.org/officeDocument/2006/relationships/package" Target="../embeddings/Document6.docx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9.emf"/><Relationship Id="rId1" Type="http://schemas.openxmlformats.org/officeDocument/2006/relationships/package" Target="../embeddings/Document7.docx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1.jpeg"/><Relationship Id="rId2" Type="http://schemas.openxmlformats.org/officeDocument/2006/relationships/image" Target="../media/image10.emf"/><Relationship Id="rId1" Type="http://schemas.openxmlformats.org/officeDocument/2006/relationships/package" Target="../embeddings/Document8.docx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8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2.emf"/><Relationship Id="rId1" Type="http://schemas.openxmlformats.org/officeDocument/2006/relationships/package" Target="../embeddings/Document9.docx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9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4.jpeg"/><Relationship Id="rId2" Type="http://schemas.openxmlformats.org/officeDocument/2006/relationships/image" Target="../media/image13.emf"/><Relationship Id="rId1" Type="http://schemas.openxmlformats.org/officeDocument/2006/relationships/package" Target="../embeddings/Document10.docx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5.emf"/><Relationship Id="rId1" Type="http://schemas.openxmlformats.org/officeDocument/2006/relationships/package" Target="../embeddings/Document11.docx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1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6.emf"/><Relationship Id="rId1" Type="http://schemas.openxmlformats.org/officeDocument/2006/relationships/package" Target="../embeddings/Document12.docx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2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7.emf"/><Relationship Id="rId1" Type="http://schemas.openxmlformats.org/officeDocument/2006/relationships/package" Target="../embeddings/Document13.docx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3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8.emf"/><Relationship Id="rId1" Type="http://schemas.openxmlformats.org/officeDocument/2006/relationships/package" Target="../embeddings/Document14.docx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4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0.jpeg"/><Relationship Id="rId2" Type="http://schemas.openxmlformats.org/officeDocument/2006/relationships/image" Target="../media/image19.emf"/><Relationship Id="rId1" Type="http://schemas.openxmlformats.org/officeDocument/2006/relationships/package" Target="../embeddings/Document15.docx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5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22.emf"/><Relationship Id="rId3" Type="http://schemas.openxmlformats.org/officeDocument/2006/relationships/package" Target="../embeddings/Document17.docx"/><Relationship Id="rId2" Type="http://schemas.openxmlformats.org/officeDocument/2006/relationships/image" Target="../media/image21.emf"/><Relationship Id="rId1" Type="http://schemas.openxmlformats.org/officeDocument/2006/relationships/package" Target="../embeddings/Document16.docx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6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4.jpeg"/><Relationship Id="rId2" Type="http://schemas.openxmlformats.org/officeDocument/2006/relationships/image" Target="../media/image23.emf"/><Relationship Id="rId1" Type="http://schemas.openxmlformats.org/officeDocument/2006/relationships/package" Target="../embeddings/Document18.docx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7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5.emf"/><Relationship Id="rId1" Type="http://schemas.openxmlformats.org/officeDocument/2006/relationships/package" Target="../embeddings/Document19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zh-CN"/>
              <a:t>用反比例函数解决图形问题</a:t>
            </a:r>
            <a:endParaRPr lang="zh-CN" altLang="zh-CN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962974"/>
            <a:ext cx="10833100" cy="13130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反比例函数问题中的一些难题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常会与几何图形结合在一起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巧用反比例函数中比例函数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的几何意义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往往能柳暗花明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815965"/>
          <a:ext cx="10833100" cy="35084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Document" r:id="rId1" imgW="3839210" imgH="1245235" progId="Word.Document.12">
                  <p:embed/>
                </p:oleObj>
              </mc:Choice>
              <mc:Fallback>
                <p:oleObj name="Document" r:id="rId1" imgW="3839210" imgH="124523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815965"/>
                        <a:ext cx="10833100" cy="35084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195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4449575" y="4324412"/>
            <a:ext cx="4064839" cy="233319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2110064"/>
          <a:ext cx="10833100" cy="30188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Document" r:id="rId1" imgW="3839210" imgH="1071245" progId="Word.Document.12">
                  <p:embed/>
                </p:oleObj>
              </mc:Choice>
              <mc:Fallback>
                <p:oleObj name="Document" r:id="rId1" imgW="3839210" imgH="107124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2110064"/>
                        <a:ext cx="10833100" cy="30188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336516"/>
          <a:ext cx="10833100" cy="45659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Document" r:id="rId1" imgW="3839210" imgH="1618615" progId="Word.Document.12">
                  <p:embed/>
                </p:oleObj>
              </mc:Choice>
              <mc:Fallback>
                <p:oleObj name="Document" r:id="rId1" imgW="3839210" imgH="161861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336516"/>
                        <a:ext cx="10833100" cy="45659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785091"/>
          <a:ext cx="10833100" cy="23410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Document" r:id="rId1" imgW="3839210" imgH="830580" progId="Word.Document.12">
                  <p:embed/>
                </p:oleObj>
              </mc:Choice>
              <mc:Fallback>
                <p:oleObj name="Document" r:id="rId1" imgW="3839210" imgH="83058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785091"/>
                        <a:ext cx="10833100" cy="23410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1466486" y="3126092"/>
          <a:ext cx="9259028" cy="3421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Document" r:id="rId3" imgW="3839210" imgH="1420495" progId="Word.Document.12">
                  <p:embed/>
                </p:oleObj>
              </mc:Choice>
              <mc:Fallback>
                <p:oleObj name="Document" r:id="rId3" imgW="3839210" imgH="142049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66486" y="3126092"/>
                        <a:ext cx="9259028" cy="3421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322799"/>
            <a:ext cx="10833100" cy="259340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的坐标为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(-1,0)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的面积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的坐标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连接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OC.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的坐标为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,0)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OAC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的面积是否随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值的变化而变化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请说明理由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600405"/>
          <a:ext cx="10833100" cy="6257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Document" r:id="rId1" imgW="3839210" imgH="2218690" progId="Word.Document.12">
                  <p:embed/>
                </p:oleObj>
              </mc:Choice>
              <mc:Fallback>
                <p:oleObj name="Document" r:id="rId1" imgW="3839210" imgH="22186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600405"/>
                        <a:ext cx="10833100" cy="62575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856117"/>
          <a:ext cx="10833100" cy="35267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Document" r:id="rId1" imgW="3839210" imgH="1250950" progId="Word.Document.12">
                  <p:embed/>
                </p:oleObj>
              </mc:Choice>
              <mc:Fallback>
                <p:oleObj name="Document" r:id="rId1" imgW="3839210" imgH="12509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856117"/>
                        <a:ext cx="10833100" cy="35267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722979"/>
          <a:ext cx="10833100" cy="4174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Document" r:id="rId1" imgW="3839210" imgH="1479550" progId="Word.Document.12">
                  <p:embed/>
                </p:oleObj>
              </mc:Choice>
              <mc:Fallback>
                <p:oleObj name="Document" r:id="rId1" imgW="3839210" imgH="14795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722979"/>
                        <a:ext cx="10833100" cy="41741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197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4711291" y="4818238"/>
            <a:ext cx="2364066" cy="191650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937020"/>
          <a:ext cx="10833100" cy="53649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Document" r:id="rId1" imgW="3839210" imgH="1901825" progId="Word.Document.12">
                  <p:embed/>
                </p:oleObj>
              </mc:Choice>
              <mc:Fallback>
                <p:oleObj name="Document" r:id="rId1" imgW="3839210" imgH="19018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937020"/>
                        <a:ext cx="10833100" cy="53649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750660"/>
          <a:ext cx="10833100" cy="15104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Document" r:id="rId1" imgW="3839210" imgH="536575" progId="Word.Document.12">
                  <p:embed/>
                </p:oleObj>
              </mc:Choice>
              <mc:Fallback>
                <p:oleObj name="Document" r:id="rId1" imgW="3839210" imgH="5365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750660"/>
                        <a:ext cx="10833100" cy="15104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198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9498678" y="2382373"/>
            <a:ext cx="2013872" cy="2336489"/>
          </a:xfrm>
          <a:prstGeom prst="rect">
            <a:avLst/>
          </a:prstGeom>
        </p:spPr>
      </p:pic>
      <p:sp>
        <p:nvSpPr>
          <p:cNvPr id="4" name="矩形 3"/>
          <p:cNvSpPr>
            <a:spLocks noChangeAspect="1"/>
          </p:cNvSpPr>
          <p:nvPr/>
        </p:nvSpPr>
        <p:spPr>
          <a:xfrm>
            <a:off x="679450" y="3841886"/>
            <a:ext cx="10833100" cy="259340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的值与点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的坐标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连接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的面积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在平面内有一点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使得以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四点为顶点的四边形为平行四边形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试写出符合条件的所有点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的坐标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693772"/>
          <a:ext cx="10833100" cy="38514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Document" r:id="rId1" imgW="3839210" imgH="1365250" progId="Word.Document.12">
                  <p:embed/>
                </p:oleObj>
              </mc:Choice>
              <mc:Fallback>
                <p:oleObj name="Document" r:id="rId1" imgW="3839210" imgH="13652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693772"/>
                        <a:ext cx="10833100" cy="38514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1537028"/>
          <a:ext cx="10833100" cy="41649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Document" r:id="rId1" imgW="3839210" imgH="1477010" progId="Word.Document.12">
                  <p:embed/>
                </p:oleObj>
              </mc:Choice>
              <mc:Fallback>
                <p:oleObj name="Document" r:id="rId1" imgW="3839210" imgH="147701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537028"/>
                        <a:ext cx="10833100" cy="41649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845924"/>
          <a:ext cx="10833100" cy="5547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Document" r:id="rId1" imgW="3839210" imgH="1965960" progId="Word.Document.12">
                  <p:embed/>
                </p:oleObj>
              </mc:Choice>
              <mc:Fallback>
                <p:oleObj name="Document" r:id="rId1" imgW="3839210" imgH="196596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845924"/>
                        <a:ext cx="10833100" cy="55471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1362536"/>
            <a:ext cx="10833100" cy="45139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当四边形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ACD</a:t>
            </a:r>
            <a:r>
              <a:rPr lang="en-US" altLang="zh-CN" b="1" i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为平行四边形时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BD</a:t>
            </a:r>
            <a:r>
              <a:rPr lang="en-US" altLang="zh-CN" b="1" i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″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BD</a:t>
            </a:r>
            <a:r>
              <a:rPr lang="en-US" altLang="zh-CN" b="1" i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的坐标为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(3,4),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的坐标为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(6,2),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的坐标为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(6,0),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i="1" baseline="-25000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b="1" i="1" baseline="-25000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″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b="1" i="1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i="1" baseline="-25000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i="1" baseline="-25000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b="1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b="1" i="1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i="1" baseline="-25000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即</a:t>
            </a:r>
            <a:r>
              <a:rPr lang="en-US" altLang="zh-CN" b="1" i="1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i="1" baseline="-25000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b="1" i="1" baseline="-25000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″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-6=6-3,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b="1" i="1" baseline="-25000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b="1" i="1" baseline="-25000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″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=9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1" i="1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 i="1" baseline="-25000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b="1" i="1" baseline="-25000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″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b="1" i="1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 i="1" baseline="-25000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 i="1" baseline="-25000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b="1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b="1" i="1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 i="1" baseline="-25000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即</a:t>
            </a:r>
            <a:r>
              <a:rPr lang="en-US" altLang="zh-CN" b="1" i="1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 i="1" baseline="-25000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b="1" i="1" baseline="-25000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″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-2=0-4,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b="1" i="1" baseline="-25000" err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b="1" i="1" baseline="-25000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″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=-2,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b="1" i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″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的坐标为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(9,-2)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综上所述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符合条件的点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的坐标是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(3,2)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或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(3,6)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或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(9,-2)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243471" y="1003538"/>
          <a:ext cx="11705058" cy="6378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Document" r:id="rId1" imgW="3839210" imgH="210185" progId="Word.Document.12">
                  <p:embed/>
                </p:oleObj>
              </mc:Choice>
              <mc:Fallback>
                <p:oleObj name="Document" r:id="rId1" imgW="3839210" imgH="21018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3471" y="1003538"/>
                        <a:ext cx="11705058" cy="6378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>
            <a:spLocks noChangeAspect="1"/>
          </p:cNvSpPr>
          <p:nvPr/>
        </p:nvSpPr>
        <p:spPr>
          <a:xfrm>
            <a:off x="679450" y="2642886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反比例函数与四边形的结合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常涉及的知识点有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利用待定系数法确定函数表达式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平行四边形的判定与性质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有时还需要采用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数形结合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分类讨论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的数学思想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848990"/>
          <a:ext cx="10833100" cy="28427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Document" r:id="rId1" imgW="3839210" imgH="1009015" progId="Word.Document.12">
                  <p:embed/>
                </p:oleObj>
              </mc:Choice>
              <mc:Fallback>
                <p:oleObj name="Document" r:id="rId1" imgW="3839210" imgH="100901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848990"/>
                        <a:ext cx="10833100" cy="28427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201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4693264" y="3797665"/>
            <a:ext cx="2805472" cy="261093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632034"/>
          <a:ext cx="10833100" cy="2176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Document" r:id="rId1" imgW="3839210" imgH="772795" progId="Word.Document.12">
                  <p:embed/>
                </p:oleObj>
              </mc:Choice>
              <mc:Fallback>
                <p:oleObj name="Document" r:id="rId1" imgW="3839210" imgH="77279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632034"/>
                        <a:ext cx="10833100" cy="21761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3966181"/>
          <a:ext cx="10833100" cy="8356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Document" r:id="rId3" imgW="3839210" imgH="297180" progId="Word.Document.12">
                  <p:embed/>
                </p:oleObj>
              </mc:Choice>
              <mc:Fallback>
                <p:oleObj name="Document" r:id="rId3" imgW="3839210" imgH="29718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9450" y="3966181"/>
                        <a:ext cx="10833100" cy="8356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411163" y="731838"/>
          <a:ext cx="11125200" cy="6278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Document" r:id="rId1" imgW="5269865" imgH="2987040" progId="Word.Document.12">
                  <p:embed/>
                </p:oleObj>
              </mc:Choice>
              <mc:Fallback>
                <p:oleObj name="Document" r:id="rId1" imgW="5269865" imgH="298704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11163" y="731838"/>
                        <a:ext cx="11125200" cy="62785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204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8227288" y="2433559"/>
            <a:ext cx="2790481" cy="259698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390599"/>
          <a:ext cx="10833100" cy="5903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Document" r:id="rId1" imgW="3839210" imgH="210185" progId="Word.Document.12">
                  <p:embed/>
                </p:oleObj>
              </mc:Choice>
              <mc:Fallback>
                <p:oleObj name="Document" r:id="rId1" imgW="3839210" imgH="21018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390599"/>
                        <a:ext cx="10833100" cy="59033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>
            <a:spLocks noChangeAspect="1"/>
          </p:cNvSpPr>
          <p:nvPr/>
        </p:nvSpPr>
        <p:spPr>
          <a:xfrm>
            <a:off x="679450" y="2642886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反比例函数与几何变换的结合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有时会涉及相似三角形的判定与性质、几何变换的性质等知识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巧妙地转化点的坐标是解决问题的关键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相邻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564</Words>
  <Application>WPS 演示</Application>
  <PresentationFormat/>
  <Paragraphs>23</Paragraphs>
  <Slides>21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19</vt:i4>
      </vt:variant>
      <vt:variant>
        <vt:lpstr>幻灯片标题</vt:lpstr>
      </vt:variant>
      <vt:variant>
        <vt:i4>21</vt:i4>
      </vt:variant>
    </vt:vector>
  </HeadingPairs>
  <TitlesOfParts>
    <vt:vector size="53" baseType="lpstr">
      <vt:lpstr>Arial</vt:lpstr>
      <vt:lpstr>宋体</vt:lpstr>
      <vt:lpstr>Wingdings</vt:lpstr>
      <vt:lpstr>Times New Roman</vt:lpstr>
      <vt:lpstr>黑体</vt:lpstr>
      <vt:lpstr>微软雅黑</vt:lpstr>
      <vt:lpstr>Calibri</vt:lpstr>
      <vt:lpstr>仿宋</vt:lpstr>
      <vt:lpstr>楷体</vt:lpstr>
      <vt:lpstr>Arial Unicode MS</vt:lpstr>
      <vt:lpstr>Segoe UI Symbol</vt:lpstr>
      <vt:lpstr>Cambria</vt:lpstr>
      <vt:lpstr>相邻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用反比例函数解决图形问题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Emrys</cp:lastModifiedBy>
  <cp:revision>2</cp:revision>
  <cp:lastPrinted>2020-12-18T18:22:00Z</cp:lastPrinted>
  <dcterms:created xsi:type="dcterms:W3CDTF">2020-12-18T18:22:00Z</dcterms:created>
  <dcterms:modified xsi:type="dcterms:W3CDTF">2021-03-10T06:34:32Z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2052-11.1.0.10314</vt:lpwstr>
  </property>
</Properties>
</file>