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ext Box 2"/>
          <p:cNvSpPr txBox="1">
            <a:spLocks noChangeArrowheads="1"/>
          </p:cNvSpPr>
          <p:nvPr/>
        </p:nvSpPr>
        <p:spPr bwMode="auto">
          <a:xfrm>
            <a:off x="395536" y="332656"/>
            <a:ext cx="5279504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</a:rPr>
              <a:t>酶的特性：</a:t>
            </a:r>
          </a:p>
          <a:p>
            <a:r>
              <a:rPr lang="zh-CN" altLang="en-US" sz="3600" b="1" dirty="0">
                <a:solidFill>
                  <a:srgbClr val="0000FF"/>
                </a:solidFill>
              </a:rPr>
              <a:t>具有高效性</a:t>
            </a:r>
          </a:p>
          <a:p>
            <a:endParaRPr lang="zh-CN" altLang="en-US" sz="3600" b="1" dirty="0">
              <a:solidFill>
                <a:srgbClr val="0000FF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具有专一性</a:t>
            </a:r>
          </a:p>
          <a:p>
            <a:endParaRPr lang="zh-CN" altLang="en-US" sz="3600" b="1" dirty="0">
              <a:solidFill>
                <a:srgbClr val="0000FF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作用条件较温和</a:t>
            </a:r>
          </a:p>
          <a:p>
            <a:r>
              <a:rPr lang="zh-CN" altLang="en-US" sz="3600" b="1" dirty="0">
                <a:solidFill>
                  <a:srgbClr val="FF0000"/>
                </a:solidFill>
              </a:rPr>
              <a:t>          要有合适的温度</a:t>
            </a:r>
          </a:p>
          <a:p>
            <a:endParaRPr lang="zh-CN" altLang="en-US" sz="3600" b="1" dirty="0">
              <a:solidFill>
                <a:srgbClr val="FF0000"/>
              </a:solidFill>
            </a:endParaRPr>
          </a:p>
          <a:p>
            <a:r>
              <a:rPr lang="zh-CN" altLang="en-US" sz="3600" b="1" dirty="0">
                <a:solidFill>
                  <a:srgbClr val="FF0000"/>
                </a:solidFill>
              </a:rPr>
              <a:t>          要有合适的</a:t>
            </a:r>
            <a:r>
              <a:rPr lang="en-US" altLang="zh-CN" sz="3600" b="1" dirty="0">
                <a:solidFill>
                  <a:srgbClr val="FF0000"/>
                </a:solidFill>
              </a:rPr>
              <a:t>pH</a:t>
            </a:r>
          </a:p>
          <a:p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914400" y="1822450"/>
            <a:ext cx="7924800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比较过氧化氢酶和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Fe</a:t>
            </a:r>
            <a:r>
              <a:rPr lang="en-US" altLang="zh-CN" sz="3600" b="1" baseline="30000">
                <a:latin typeface="楷体_GB2312" pitchFamily="49" charset="-122"/>
                <a:ea typeface="楷体_GB2312" pitchFamily="49" charset="-122"/>
              </a:rPr>
              <a:t>3＋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的催化效率</a:t>
            </a:r>
          </a:p>
          <a:p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淀粉酶对淀粉和蔗糖的水解作用</a:t>
            </a:r>
          </a:p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  </a:t>
            </a:r>
          </a:p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       </a:t>
            </a:r>
          </a:p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温度对</a:t>
            </a:r>
            <a:r>
              <a:rPr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淀粉酶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活性的影响</a:t>
            </a:r>
          </a:p>
          <a:p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pH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对过</a:t>
            </a:r>
            <a:r>
              <a:rPr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氧化氢酶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活性的影响</a:t>
            </a:r>
          </a:p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194796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78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78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78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178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178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1781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78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781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78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78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781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81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781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 build="p" autoUpdateAnimBg="0"/>
      <p:bldP spid="178180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Text Box 2"/>
          <p:cNvSpPr txBox="1">
            <a:spLocks noChangeArrowheads="1"/>
          </p:cNvSpPr>
          <p:nvPr/>
        </p:nvSpPr>
        <p:spPr bwMode="auto">
          <a:xfrm>
            <a:off x="174409" y="542835"/>
            <a:ext cx="4392612" cy="3416320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  <a:latin typeface="Arial" pitchFamily="34" charset="0"/>
              </a:rPr>
              <a:t>酶活性：</a:t>
            </a:r>
            <a:r>
              <a:rPr lang="zh-CN" altLang="en-US" sz="3600" b="1" dirty="0" smtClean="0">
                <a:solidFill>
                  <a:srgbClr val="0000FF"/>
                </a:solidFill>
                <a:latin typeface="Arial" pitchFamily="34" charset="0"/>
              </a:rPr>
              <a:t>酶对化学反应的催化效率。</a:t>
            </a:r>
            <a:endParaRPr lang="en-US" altLang="zh-CN" sz="3600" b="1" dirty="0" smtClean="0">
              <a:solidFill>
                <a:srgbClr val="0000FF"/>
              </a:solidFill>
              <a:latin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kumimoji="0" lang="zh-CN" altLang="en-US" sz="3600" b="1" dirty="0">
                <a:solidFill>
                  <a:srgbClr val="0000FF"/>
                </a:solidFill>
                <a:latin typeface="Arial" pitchFamily="34" charset="0"/>
              </a:rPr>
              <a:t>（反应速率：单位时间反应物的消耗量</a:t>
            </a:r>
            <a:r>
              <a:rPr kumimoji="0" lang="zh-CN" altLang="en-US" sz="3600" b="1" dirty="0" smtClean="0">
                <a:solidFill>
                  <a:srgbClr val="0000FF"/>
                </a:solidFill>
                <a:latin typeface="Arial" pitchFamily="34" charset="0"/>
              </a:rPr>
              <a:t>或</a:t>
            </a:r>
            <a:endParaRPr kumimoji="0" lang="en-US" altLang="zh-CN" sz="3600" b="1" dirty="0" smtClean="0">
              <a:solidFill>
                <a:srgbClr val="0000FF"/>
              </a:solidFill>
              <a:latin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itchFamily="34" charset="0"/>
              </a:rPr>
              <a:t>生成物的增加量。</a:t>
            </a:r>
            <a:endParaRPr kumimoji="0" lang="zh-CN" altLang="en-US" sz="3600" b="1" dirty="0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199683" name="Text Box 3"/>
          <p:cNvSpPr txBox="1">
            <a:spLocks noChangeArrowheads="1"/>
          </p:cNvSpPr>
          <p:nvPr/>
        </p:nvSpPr>
        <p:spPr bwMode="auto">
          <a:xfrm>
            <a:off x="6559947" y="3511689"/>
            <a:ext cx="1205706" cy="400110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2000" b="1" dirty="0" smtClean="0">
                <a:solidFill>
                  <a:srgbClr val="0000FF"/>
                </a:solidFill>
                <a:latin typeface="Arial" pitchFamily="34" charset="0"/>
              </a:rPr>
              <a:t>最适温度</a:t>
            </a:r>
            <a:endParaRPr kumimoji="0" lang="zh-CN" altLang="en-US" sz="2000" dirty="0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5700331" y="4437112"/>
            <a:ext cx="3276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zh-CN" altLang="en-US" sz="3600" b="1" dirty="0">
                <a:solidFill>
                  <a:srgbClr val="006600"/>
                </a:solidFill>
                <a:latin typeface="Arial" pitchFamily="34" charset="0"/>
                <a:ea typeface="黑体" pitchFamily="49" charset="-122"/>
              </a:rPr>
              <a:t>酶活性受温度影响示意图</a:t>
            </a: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179388" y="4653136"/>
            <a:ext cx="4392612" cy="1739900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3600" b="1">
                <a:solidFill>
                  <a:srgbClr val="FF0066"/>
                </a:solidFill>
                <a:latin typeface="Arial" pitchFamily="34" charset="0"/>
              </a:rPr>
              <a:t>温度过高</a:t>
            </a:r>
            <a:r>
              <a:rPr kumimoji="0" lang="zh-CN" altLang="en-US" sz="3600" b="1">
                <a:solidFill>
                  <a:srgbClr val="0000FF"/>
                </a:solidFill>
                <a:latin typeface="Arial" pitchFamily="34" charset="0"/>
              </a:rPr>
              <a:t>会使酶的空间结构遭到破坏，使</a:t>
            </a:r>
            <a:r>
              <a:rPr kumimoji="0" lang="zh-CN" altLang="en-US" sz="3600" b="1">
                <a:solidFill>
                  <a:srgbClr val="FF0066"/>
                </a:solidFill>
                <a:latin typeface="Arial" pitchFamily="34" charset="0"/>
              </a:rPr>
              <a:t>酶永久失活</a:t>
            </a:r>
          </a:p>
        </p:txBody>
      </p:sp>
      <p:sp>
        <p:nvSpPr>
          <p:cNvPr id="199687" name="Line 7"/>
          <p:cNvSpPr>
            <a:spLocks noChangeShapeType="1"/>
          </p:cNvSpPr>
          <p:nvPr/>
        </p:nvSpPr>
        <p:spPr bwMode="auto">
          <a:xfrm flipV="1">
            <a:off x="6019800" y="1143000"/>
            <a:ext cx="0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9688" name="Line 8"/>
          <p:cNvSpPr>
            <a:spLocks noChangeShapeType="1"/>
          </p:cNvSpPr>
          <p:nvPr/>
        </p:nvSpPr>
        <p:spPr bwMode="auto">
          <a:xfrm flipV="1">
            <a:off x="6019800" y="3429000"/>
            <a:ext cx="2819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9689" name="Freeform 9"/>
          <p:cNvSpPr>
            <a:spLocks/>
          </p:cNvSpPr>
          <p:nvPr/>
        </p:nvSpPr>
        <p:spPr bwMode="auto">
          <a:xfrm>
            <a:off x="6324600" y="1752600"/>
            <a:ext cx="2133600" cy="1651000"/>
          </a:xfrm>
          <a:custGeom>
            <a:avLst/>
            <a:gdLst>
              <a:gd name="T0" fmla="*/ 0 w 1344"/>
              <a:gd name="T1" fmla="*/ 848 h 1040"/>
              <a:gd name="T2" fmla="*/ 144 w 1344"/>
              <a:gd name="T3" fmla="*/ 512 h 1040"/>
              <a:gd name="T4" fmla="*/ 528 w 1344"/>
              <a:gd name="T5" fmla="*/ 32 h 1040"/>
              <a:gd name="T6" fmla="*/ 1104 w 1344"/>
              <a:gd name="T7" fmla="*/ 704 h 1040"/>
              <a:gd name="T8" fmla="*/ 1344 w 1344"/>
              <a:gd name="T9" fmla="*/ 1040 h 10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4" h="1040">
                <a:moveTo>
                  <a:pt x="0" y="848"/>
                </a:moveTo>
                <a:cubicBezTo>
                  <a:pt x="28" y="748"/>
                  <a:pt x="56" y="648"/>
                  <a:pt x="144" y="512"/>
                </a:cubicBezTo>
                <a:cubicBezTo>
                  <a:pt x="232" y="376"/>
                  <a:pt x="368" y="0"/>
                  <a:pt x="528" y="32"/>
                </a:cubicBezTo>
                <a:cubicBezTo>
                  <a:pt x="688" y="64"/>
                  <a:pt x="968" y="536"/>
                  <a:pt x="1104" y="704"/>
                </a:cubicBezTo>
                <a:cubicBezTo>
                  <a:pt x="1240" y="872"/>
                  <a:pt x="1292" y="956"/>
                  <a:pt x="1344" y="1040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9690" name="Line 10"/>
          <p:cNvSpPr>
            <a:spLocks noChangeShapeType="1"/>
          </p:cNvSpPr>
          <p:nvPr/>
        </p:nvSpPr>
        <p:spPr bwMode="auto">
          <a:xfrm>
            <a:off x="7162800" y="1828800"/>
            <a:ext cx="0" cy="1600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9691" name="Text Box 11"/>
          <p:cNvSpPr txBox="1">
            <a:spLocks noChangeArrowheads="1"/>
          </p:cNvSpPr>
          <p:nvPr/>
        </p:nvSpPr>
        <p:spPr bwMode="auto">
          <a:xfrm>
            <a:off x="4724400" y="1219200"/>
            <a:ext cx="12192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CN" sz="1800" b="1" dirty="0" smtClean="0">
                <a:latin typeface="Verdana" pitchFamily="34" charset="0"/>
              </a:rPr>
              <a:t>v/</a:t>
            </a:r>
            <a:r>
              <a:rPr kumimoji="0" lang="en-US" altLang="zh-CN" sz="1800" b="1" dirty="0" err="1" smtClean="0">
                <a:latin typeface="Verdana" pitchFamily="34" charset="0"/>
              </a:rPr>
              <a:t>mmol</a:t>
            </a:r>
            <a:endParaRPr kumimoji="0" lang="en-US" altLang="zh-CN" sz="1800" b="1" dirty="0" smtClean="0">
              <a:latin typeface="Verdana" pitchFamily="34" charset="0"/>
            </a:endParaRPr>
          </a:p>
          <a:p>
            <a:pPr>
              <a:spcBef>
                <a:spcPct val="50000"/>
              </a:spcBef>
            </a:pPr>
            <a:endParaRPr kumimoji="0" lang="en-US" altLang="zh-CN" sz="1800" b="1" dirty="0" smtClean="0">
              <a:latin typeface="Verdana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b="1" dirty="0">
              <a:latin typeface="Verdana" pitchFamily="34" charset="0"/>
            </a:endParaRPr>
          </a:p>
          <a:p>
            <a:pPr>
              <a:spcBef>
                <a:spcPct val="50000"/>
              </a:spcBef>
            </a:pPr>
            <a:endParaRPr kumimoji="0" lang="en-US" altLang="zh-CN" sz="1800" b="1" dirty="0">
              <a:latin typeface="Verdana" pitchFamily="34" charset="0"/>
            </a:endParaRPr>
          </a:p>
        </p:txBody>
      </p:sp>
      <p:sp>
        <p:nvSpPr>
          <p:cNvPr id="199692" name="Text Box 12"/>
          <p:cNvSpPr txBox="1">
            <a:spLocks noChangeArrowheads="1"/>
          </p:cNvSpPr>
          <p:nvPr/>
        </p:nvSpPr>
        <p:spPr bwMode="auto">
          <a:xfrm>
            <a:off x="8314025" y="3509710"/>
            <a:ext cx="838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CN" sz="1800" b="1" dirty="0">
                <a:latin typeface="Verdana" pitchFamily="34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162931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9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9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2" grpId="0" animBg="1"/>
      <p:bldP spid="199683" grpId="0" animBg="1"/>
      <p:bldP spid="1996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5890" name="Group 2"/>
          <p:cNvGrpSpPr>
            <a:grpSpLocks/>
          </p:cNvGrpSpPr>
          <p:nvPr/>
        </p:nvGrpSpPr>
        <p:grpSpPr bwMode="auto">
          <a:xfrm>
            <a:off x="304800" y="1981200"/>
            <a:ext cx="4329113" cy="4419600"/>
            <a:chOff x="0" y="0"/>
            <a:chExt cx="2256" cy="2356"/>
          </a:xfrm>
        </p:grpSpPr>
        <p:sp>
          <p:nvSpPr>
            <p:cNvPr id="165891" name="Rectangle 3"/>
            <p:cNvSpPr>
              <a:spLocks noChangeArrowheads="1"/>
            </p:cNvSpPr>
            <p:nvPr/>
          </p:nvSpPr>
          <p:spPr bwMode="auto">
            <a:xfrm>
              <a:off x="240" y="240"/>
              <a:ext cx="1632" cy="1536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50000">
                  <a:schemeClr val="bg1">
                    <a:alpha val="12000"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5892" name="未知"/>
            <p:cNvSpPr>
              <a:spLocks/>
            </p:cNvSpPr>
            <p:nvPr/>
          </p:nvSpPr>
          <p:spPr bwMode="auto">
            <a:xfrm>
              <a:off x="546" y="576"/>
              <a:ext cx="1134" cy="1200"/>
            </a:xfrm>
            <a:custGeom>
              <a:avLst/>
              <a:gdLst>
                <a:gd name="T0" fmla="*/ 0 w 2404"/>
                <a:gd name="T1" fmla="*/ 1905 h 1905"/>
                <a:gd name="T2" fmla="*/ 136 w 2404"/>
                <a:gd name="T3" fmla="*/ 1860 h 1905"/>
                <a:gd name="T4" fmla="*/ 272 w 2404"/>
                <a:gd name="T5" fmla="*/ 1769 h 1905"/>
                <a:gd name="T6" fmla="*/ 363 w 2404"/>
                <a:gd name="T7" fmla="*/ 1633 h 1905"/>
                <a:gd name="T8" fmla="*/ 499 w 2404"/>
                <a:gd name="T9" fmla="*/ 1406 h 1905"/>
                <a:gd name="T10" fmla="*/ 590 w 2404"/>
                <a:gd name="T11" fmla="*/ 1089 h 1905"/>
                <a:gd name="T12" fmla="*/ 680 w 2404"/>
                <a:gd name="T13" fmla="*/ 681 h 1905"/>
                <a:gd name="T14" fmla="*/ 816 w 2404"/>
                <a:gd name="T15" fmla="*/ 318 h 1905"/>
                <a:gd name="T16" fmla="*/ 998 w 2404"/>
                <a:gd name="T17" fmla="*/ 91 h 1905"/>
                <a:gd name="T18" fmla="*/ 1179 w 2404"/>
                <a:gd name="T19" fmla="*/ 0 h 1905"/>
                <a:gd name="T20" fmla="*/ 1361 w 2404"/>
                <a:gd name="T21" fmla="*/ 91 h 1905"/>
                <a:gd name="T22" fmla="*/ 1542 w 2404"/>
                <a:gd name="T23" fmla="*/ 318 h 1905"/>
                <a:gd name="T24" fmla="*/ 1724 w 2404"/>
                <a:gd name="T25" fmla="*/ 726 h 1905"/>
                <a:gd name="T26" fmla="*/ 1860 w 2404"/>
                <a:gd name="T27" fmla="*/ 1134 h 1905"/>
                <a:gd name="T28" fmla="*/ 1950 w 2404"/>
                <a:gd name="T29" fmla="*/ 1452 h 1905"/>
                <a:gd name="T30" fmla="*/ 2086 w 2404"/>
                <a:gd name="T31" fmla="*/ 1679 h 1905"/>
                <a:gd name="T32" fmla="*/ 2313 w 2404"/>
                <a:gd name="T33" fmla="*/ 1860 h 1905"/>
                <a:gd name="T34" fmla="*/ 2404 w 2404"/>
                <a:gd name="T35" fmla="*/ 1905 h 1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04" h="1905">
                  <a:moveTo>
                    <a:pt x="0" y="1905"/>
                  </a:moveTo>
                  <a:cubicBezTo>
                    <a:pt x="45" y="1894"/>
                    <a:pt x="91" y="1883"/>
                    <a:pt x="136" y="1860"/>
                  </a:cubicBezTo>
                  <a:cubicBezTo>
                    <a:pt x="181" y="1837"/>
                    <a:pt x="234" y="1807"/>
                    <a:pt x="272" y="1769"/>
                  </a:cubicBezTo>
                  <a:cubicBezTo>
                    <a:pt x="310" y="1731"/>
                    <a:pt x="325" y="1693"/>
                    <a:pt x="363" y="1633"/>
                  </a:cubicBezTo>
                  <a:cubicBezTo>
                    <a:pt x="401" y="1573"/>
                    <a:pt x="461" y="1497"/>
                    <a:pt x="499" y="1406"/>
                  </a:cubicBezTo>
                  <a:cubicBezTo>
                    <a:pt x="537" y="1315"/>
                    <a:pt x="560" y="1210"/>
                    <a:pt x="590" y="1089"/>
                  </a:cubicBezTo>
                  <a:cubicBezTo>
                    <a:pt x="620" y="968"/>
                    <a:pt x="642" y="809"/>
                    <a:pt x="680" y="681"/>
                  </a:cubicBezTo>
                  <a:cubicBezTo>
                    <a:pt x="718" y="553"/>
                    <a:pt x="763" y="416"/>
                    <a:pt x="816" y="318"/>
                  </a:cubicBezTo>
                  <a:cubicBezTo>
                    <a:pt x="869" y="220"/>
                    <a:pt x="938" y="144"/>
                    <a:pt x="998" y="91"/>
                  </a:cubicBezTo>
                  <a:cubicBezTo>
                    <a:pt x="1058" y="38"/>
                    <a:pt x="1119" y="0"/>
                    <a:pt x="1179" y="0"/>
                  </a:cubicBezTo>
                  <a:cubicBezTo>
                    <a:pt x="1239" y="0"/>
                    <a:pt x="1301" y="38"/>
                    <a:pt x="1361" y="91"/>
                  </a:cubicBezTo>
                  <a:cubicBezTo>
                    <a:pt x="1421" y="144"/>
                    <a:pt x="1482" y="212"/>
                    <a:pt x="1542" y="318"/>
                  </a:cubicBezTo>
                  <a:cubicBezTo>
                    <a:pt x="1602" y="424"/>
                    <a:pt x="1671" y="590"/>
                    <a:pt x="1724" y="726"/>
                  </a:cubicBezTo>
                  <a:cubicBezTo>
                    <a:pt x="1777" y="862"/>
                    <a:pt x="1822" y="1013"/>
                    <a:pt x="1860" y="1134"/>
                  </a:cubicBezTo>
                  <a:cubicBezTo>
                    <a:pt x="1898" y="1255"/>
                    <a:pt x="1912" y="1361"/>
                    <a:pt x="1950" y="1452"/>
                  </a:cubicBezTo>
                  <a:cubicBezTo>
                    <a:pt x="1988" y="1543"/>
                    <a:pt x="2026" y="1611"/>
                    <a:pt x="2086" y="1679"/>
                  </a:cubicBezTo>
                  <a:cubicBezTo>
                    <a:pt x="2146" y="1747"/>
                    <a:pt x="2260" y="1822"/>
                    <a:pt x="2313" y="1860"/>
                  </a:cubicBezTo>
                  <a:cubicBezTo>
                    <a:pt x="2366" y="1898"/>
                    <a:pt x="2389" y="1898"/>
                    <a:pt x="2404" y="1905"/>
                  </a:cubicBezTo>
                </a:path>
              </a:pathLst>
            </a:custGeom>
            <a:noFill/>
            <a:ln w="38100" cap="flat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65893" name="Line 5"/>
            <p:cNvSpPr>
              <a:spLocks noChangeShapeType="1"/>
            </p:cNvSpPr>
            <p:nvPr/>
          </p:nvSpPr>
          <p:spPr bwMode="auto">
            <a:xfrm>
              <a:off x="1104" y="576"/>
              <a:ext cx="0" cy="12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894" name="Line 6"/>
            <p:cNvSpPr>
              <a:spLocks noChangeShapeType="1"/>
            </p:cNvSpPr>
            <p:nvPr/>
          </p:nvSpPr>
          <p:spPr bwMode="auto">
            <a:xfrm>
              <a:off x="240" y="1776"/>
              <a:ext cx="17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895" name="Line 7"/>
            <p:cNvSpPr>
              <a:spLocks noChangeShapeType="1"/>
            </p:cNvSpPr>
            <p:nvPr/>
          </p:nvSpPr>
          <p:spPr bwMode="auto">
            <a:xfrm flipV="1">
              <a:off x="240" y="96"/>
              <a:ext cx="0" cy="1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896" name="Text Box 8"/>
            <p:cNvSpPr txBox="1">
              <a:spLocks noChangeArrowheads="1"/>
            </p:cNvSpPr>
            <p:nvPr/>
          </p:nvSpPr>
          <p:spPr bwMode="auto">
            <a:xfrm>
              <a:off x="192" y="0"/>
              <a:ext cx="115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0" lang="el-GR" altLang="en-US" sz="2000" b="1">
                  <a:latin typeface="华文隶书" pitchFamily="2" charset="-122"/>
                  <a:ea typeface="华文隶书" pitchFamily="2" charset="-122"/>
                </a:rPr>
                <a:t>υ</a:t>
              </a:r>
              <a:r>
                <a:rPr kumimoji="0" lang="en-US" altLang="zh-CN" sz="2000" b="1">
                  <a:latin typeface="华文隶书" pitchFamily="2" charset="-122"/>
                  <a:ea typeface="华文隶书" pitchFamily="2" charset="-122"/>
                </a:rPr>
                <a:t>/mmol. s</a:t>
              </a:r>
              <a:r>
                <a:rPr kumimoji="0" lang="en-US" altLang="zh-CN" sz="2000" b="1" baseline="30000">
                  <a:latin typeface="华文隶书" pitchFamily="2" charset="-122"/>
                  <a:ea typeface="华文隶书" pitchFamily="2" charset="-122"/>
                </a:rPr>
                <a:t>-1</a:t>
              </a:r>
              <a:endParaRPr kumimoji="0" lang="el-GR" altLang="en-US" sz="2000" b="1" baseline="30000">
                <a:latin typeface="华文隶书" pitchFamily="2" charset="-122"/>
                <a:ea typeface="华文隶书" pitchFamily="2" charset="-122"/>
              </a:endParaRPr>
            </a:p>
          </p:txBody>
        </p:sp>
        <p:sp>
          <p:nvSpPr>
            <p:cNvPr id="165897" name="Text Box 9"/>
            <p:cNvSpPr txBox="1">
              <a:spLocks noChangeArrowheads="1"/>
            </p:cNvSpPr>
            <p:nvPr/>
          </p:nvSpPr>
          <p:spPr bwMode="auto">
            <a:xfrm>
              <a:off x="720" y="1814"/>
              <a:ext cx="105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0" lang="zh-CN" altLang="en-US" sz="2000" b="1">
                  <a:solidFill>
                    <a:srgbClr val="FF0000"/>
                  </a:solidFill>
                  <a:ea typeface="黑体" pitchFamily="49" charset="-122"/>
                </a:rPr>
                <a:t>最适</a:t>
              </a:r>
              <a:r>
                <a:rPr kumimoji="0" lang="en-US" altLang="zh-CN" sz="2000" b="1">
                  <a:solidFill>
                    <a:srgbClr val="FF0000"/>
                  </a:solidFill>
                  <a:ea typeface="黑体" pitchFamily="49" charset="-122"/>
                </a:rPr>
                <a:t>pH</a:t>
              </a:r>
            </a:p>
          </p:txBody>
        </p:sp>
        <p:sp>
          <p:nvSpPr>
            <p:cNvPr id="165898" name="Text Box 10"/>
            <p:cNvSpPr txBox="1">
              <a:spLocks noChangeArrowheads="1"/>
            </p:cNvSpPr>
            <p:nvPr/>
          </p:nvSpPr>
          <p:spPr bwMode="auto">
            <a:xfrm>
              <a:off x="48" y="1680"/>
              <a:ext cx="240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0" lang="en-US" altLang="zh-CN"/>
                <a:t>0</a:t>
              </a:r>
            </a:p>
          </p:txBody>
        </p:sp>
        <p:sp>
          <p:nvSpPr>
            <p:cNvPr id="165899" name="Text Box 11"/>
            <p:cNvSpPr txBox="1">
              <a:spLocks noChangeArrowheads="1"/>
            </p:cNvSpPr>
            <p:nvPr/>
          </p:nvSpPr>
          <p:spPr bwMode="auto">
            <a:xfrm>
              <a:off x="1824" y="1776"/>
              <a:ext cx="38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0" lang="en-US" altLang="zh-CN" sz="2000" b="1"/>
                <a:t>pH</a:t>
              </a:r>
            </a:p>
          </p:txBody>
        </p:sp>
        <p:sp>
          <p:nvSpPr>
            <p:cNvPr id="165900" name="Text Box 12"/>
            <p:cNvSpPr txBox="1">
              <a:spLocks noChangeArrowheads="1"/>
            </p:cNvSpPr>
            <p:nvPr/>
          </p:nvSpPr>
          <p:spPr bwMode="auto">
            <a:xfrm>
              <a:off x="0" y="2112"/>
              <a:ext cx="2256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0" lang="zh-CN" altLang="en-US" b="1">
                  <a:latin typeface="黑体" pitchFamily="49" charset="-122"/>
                  <a:ea typeface="黑体" pitchFamily="49" charset="-122"/>
                </a:rPr>
                <a:t>酶活性受</a:t>
              </a:r>
              <a:r>
                <a:rPr kumimoji="0" lang="en-US" altLang="zh-CN" b="1">
                  <a:latin typeface="黑体" pitchFamily="49" charset="-122"/>
                  <a:ea typeface="黑体" pitchFamily="49" charset="-122"/>
                </a:rPr>
                <a:t>pH</a:t>
              </a:r>
              <a:r>
                <a:rPr kumimoji="0" lang="zh-CN" altLang="en-US" b="1">
                  <a:latin typeface="黑体" pitchFamily="49" charset="-122"/>
                  <a:ea typeface="黑体" pitchFamily="49" charset="-122"/>
                </a:rPr>
                <a:t>影响示意图</a:t>
              </a:r>
            </a:p>
          </p:txBody>
        </p:sp>
      </p:grpSp>
      <p:sp>
        <p:nvSpPr>
          <p:cNvPr id="165901" name="Text Box 13"/>
          <p:cNvSpPr txBox="1">
            <a:spLocks noChangeArrowheads="1"/>
          </p:cNvSpPr>
          <p:nvPr/>
        </p:nvSpPr>
        <p:spPr bwMode="auto">
          <a:xfrm>
            <a:off x="4356100" y="3276600"/>
            <a:ext cx="47879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  一般地，动物体内的酶最适</a:t>
            </a:r>
            <a:r>
              <a:rPr kumimoji="0" lang="en-US" altLang="zh-CN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pH</a:t>
            </a:r>
            <a:r>
              <a:rPr kumimoji="0" lang="zh-CN" altLang="en-US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在</a:t>
            </a:r>
            <a:r>
              <a:rPr kumimoji="0" lang="en-US" altLang="zh-CN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6.5</a:t>
            </a:r>
            <a:r>
              <a:rPr kumimoji="0" lang="zh-CN" altLang="en-US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－</a:t>
            </a:r>
            <a:r>
              <a:rPr kumimoji="0" lang="en-US" altLang="zh-CN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8.0</a:t>
            </a:r>
            <a:r>
              <a:rPr kumimoji="0"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之间；但是</a:t>
            </a:r>
            <a:r>
              <a:rPr kumimoji="0" lang="zh-CN" altLang="en-US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胃蛋白酶的最适</a:t>
            </a:r>
            <a:r>
              <a:rPr kumimoji="0" lang="en-US" altLang="zh-CN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pH</a:t>
            </a:r>
            <a:r>
              <a:rPr kumimoji="0" lang="zh-CN" altLang="en-US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为</a:t>
            </a:r>
            <a:r>
              <a:rPr kumimoji="0" lang="en-US" altLang="zh-CN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1.5</a:t>
            </a:r>
            <a:r>
              <a:rPr kumimoji="0" lang="en-US" altLang="zh-CN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;</a:t>
            </a:r>
          </a:p>
          <a:p>
            <a:r>
              <a:rPr kumimoji="0" lang="en-US" altLang="zh-CN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0"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植物体内的酶最适</a:t>
            </a:r>
            <a:r>
              <a:rPr kumimoji="0" lang="en-US" altLang="zh-CN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pH</a:t>
            </a:r>
            <a:r>
              <a:rPr kumimoji="0"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在</a:t>
            </a:r>
            <a:r>
              <a:rPr kumimoji="0" lang="en-US" altLang="zh-CN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4.5</a:t>
            </a:r>
            <a:r>
              <a:rPr kumimoji="0" lang="zh-CN" altLang="en-US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－</a:t>
            </a:r>
            <a:r>
              <a:rPr kumimoji="0" lang="en-US" altLang="zh-CN" sz="2800" b="1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6.5</a:t>
            </a:r>
            <a:r>
              <a:rPr kumimoji="0"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之间；</a:t>
            </a:r>
          </a:p>
        </p:txBody>
      </p:sp>
      <p:sp>
        <p:nvSpPr>
          <p:cNvPr id="165902" name="Rectangle 14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50900"/>
          </a:xfrm>
          <a:noFill/>
          <a:ln/>
        </p:spPr>
        <p:txBody>
          <a:bodyPr/>
          <a:lstStyle/>
          <a:p>
            <a:r>
              <a:rPr lang="en-US" altLang="zh-CN" sz="3600" b="1">
                <a:solidFill>
                  <a:srgbClr val="0000FF"/>
                </a:solidFill>
                <a:ea typeface="华文新魏" pitchFamily="2" charset="-122"/>
              </a:rPr>
              <a:t>pH</a:t>
            </a:r>
            <a:r>
              <a:rPr lang="zh-CN" altLang="en-US" sz="3600" b="1">
                <a:solidFill>
                  <a:srgbClr val="0000FF"/>
                </a:solidFill>
                <a:ea typeface="华文新魏" pitchFamily="2" charset="-122"/>
              </a:rPr>
              <a:t>对酶活性的影响</a:t>
            </a:r>
          </a:p>
        </p:txBody>
      </p:sp>
      <p:sp>
        <p:nvSpPr>
          <p:cNvPr id="165903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0" y="836613"/>
            <a:ext cx="8964613" cy="1008062"/>
          </a:xfrm>
          <a:noFill/>
          <a:ln/>
        </p:spPr>
        <p:txBody>
          <a:bodyPr>
            <a:normAutofit fontScale="92500" lnSpcReduction="10000"/>
          </a:bodyPr>
          <a:lstStyle/>
          <a:p>
            <a:pPr>
              <a:lnSpc>
                <a:spcPct val="105000"/>
              </a:lnSpc>
            </a:pPr>
            <a:r>
              <a:rPr lang="zh-CN" altLang="en-US" b="1">
                <a:ea typeface="隶书" pitchFamily="49" charset="-122"/>
              </a:rPr>
              <a:t>酶促反应速率最快时的环境</a:t>
            </a:r>
            <a:r>
              <a:rPr lang="en-US" altLang="zh-CN" b="1">
                <a:ea typeface="隶书" pitchFamily="49" charset="-122"/>
              </a:rPr>
              <a:t>pH</a:t>
            </a:r>
            <a:r>
              <a:rPr lang="zh-CN" altLang="en-US" b="1">
                <a:ea typeface="隶书" pitchFamily="49" charset="-122"/>
              </a:rPr>
              <a:t>称为该酶促反应的</a:t>
            </a:r>
            <a:r>
              <a:rPr lang="zh-CN" altLang="en-US" b="1">
                <a:solidFill>
                  <a:srgbClr val="FF0000"/>
                </a:solidFill>
                <a:ea typeface="隶书" pitchFamily="49" charset="-122"/>
              </a:rPr>
              <a:t>最适</a:t>
            </a:r>
            <a:r>
              <a:rPr lang="en-US" altLang="zh-CN" b="1">
                <a:solidFill>
                  <a:srgbClr val="FF0000"/>
                </a:solidFill>
                <a:ea typeface="隶书" pitchFamily="49" charset="-122"/>
              </a:rPr>
              <a:t>pH</a:t>
            </a:r>
            <a:r>
              <a:rPr lang="zh-CN" altLang="en-US" sz="2800" b="1"/>
              <a:t>。</a:t>
            </a:r>
          </a:p>
        </p:txBody>
      </p:sp>
      <p:sp>
        <p:nvSpPr>
          <p:cNvPr id="165904" name="Text Box 16"/>
          <p:cNvSpPr txBox="1">
            <a:spLocks noChangeArrowheads="1"/>
          </p:cNvSpPr>
          <p:nvPr/>
        </p:nvSpPr>
        <p:spPr bwMode="auto">
          <a:xfrm>
            <a:off x="4572000" y="2057400"/>
            <a:ext cx="3960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PH</a:t>
            </a:r>
            <a:r>
              <a:rPr kumimoji="0"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过高、过低酶失活</a:t>
            </a:r>
          </a:p>
        </p:txBody>
      </p:sp>
    </p:spTree>
    <p:extLst>
      <p:ext uri="{BB962C8B-B14F-4D97-AF65-F5344CB8AC3E}">
        <p14:creationId xmlns:p14="http://schemas.microsoft.com/office/powerpoint/2010/main" val="144356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5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5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01" grpId="0" autoUpdateAnimBg="0"/>
      <p:bldP spid="16590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455613" y="614363"/>
            <a:ext cx="72786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影响</a:t>
            </a:r>
            <a:r>
              <a:rPr lang="zh-CN" altLang="en-US" sz="2800" b="1" dirty="0">
                <a:solidFill>
                  <a:srgbClr val="2212EE"/>
                </a:solidFill>
                <a:latin typeface="宋体" pitchFamily="2" charset="-122"/>
              </a:rPr>
              <a:t>酶促反应速率的因素：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482013" y="1485900"/>
            <a:ext cx="4614862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lnSpc>
                <a:spcPct val="140000"/>
              </a:lnSpc>
              <a:spcBef>
                <a:spcPct val="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酶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的浓度：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</a:rPr>
              <a:t>反应速率随酶</a:t>
            </a:r>
          </a:p>
          <a:p>
            <a:pPr algn="l" eaLnBrk="1" hangingPunct="1">
              <a:lnSpc>
                <a:spcPct val="140000"/>
              </a:lnSpc>
              <a:spcBef>
                <a:spcPct val="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</a:rPr>
              <a:t>浓度的升高而加快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23528" y="3273425"/>
            <a:ext cx="457517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lnSpc>
                <a:spcPct val="140000"/>
              </a:lnSpc>
              <a:spcBef>
                <a:spcPct val="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底物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浓度：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</a:rPr>
              <a:t>在一定浓度范围内，反应速率随浓度的升高而加快；但达到一定浓度后，反应速率不再变化</a:t>
            </a:r>
          </a:p>
        </p:txBody>
      </p: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5546725" y="577850"/>
            <a:ext cx="3590925" cy="2832100"/>
            <a:chOff x="0" y="0"/>
            <a:chExt cx="2262" cy="1784"/>
          </a:xfrm>
        </p:grpSpPr>
        <p:sp>
          <p:nvSpPr>
            <p:cNvPr id="32775" name="Line 7"/>
            <p:cNvSpPr>
              <a:spLocks noChangeShapeType="1"/>
            </p:cNvSpPr>
            <p:nvPr/>
          </p:nvSpPr>
          <p:spPr bwMode="auto">
            <a:xfrm rot="19097869">
              <a:off x="105" y="872"/>
              <a:ext cx="1728" cy="1"/>
            </a:xfrm>
            <a:prstGeom prst="line">
              <a:avLst/>
            </a:prstGeom>
            <a:noFill/>
            <a:ln w="38100" cmpd="sng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2776" name="Group 8"/>
            <p:cNvGrpSpPr>
              <a:grpSpLocks/>
            </p:cNvGrpSpPr>
            <p:nvPr/>
          </p:nvGrpSpPr>
          <p:grpSpPr bwMode="auto">
            <a:xfrm>
              <a:off x="303" y="237"/>
              <a:ext cx="1891" cy="1248"/>
              <a:chOff x="0" y="0"/>
              <a:chExt cx="1488" cy="1248"/>
            </a:xfrm>
          </p:grpSpPr>
          <p:sp>
            <p:nvSpPr>
              <p:cNvPr id="32777" name="Line 9"/>
              <p:cNvSpPr>
                <a:spLocks noChangeShapeType="1"/>
              </p:cNvSpPr>
              <p:nvPr/>
            </p:nvSpPr>
            <p:spPr bwMode="auto">
              <a:xfrm flipV="1">
                <a:off x="0" y="0"/>
                <a:ext cx="0" cy="1248"/>
              </a:xfrm>
              <a:prstGeom prst="line">
                <a:avLst/>
              </a:prstGeom>
              <a:noFill/>
              <a:ln w="38100" cmpd="sng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778" name="Line 10"/>
              <p:cNvSpPr>
                <a:spLocks noChangeShapeType="1"/>
              </p:cNvSpPr>
              <p:nvPr/>
            </p:nvSpPr>
            <p:spPr bwMode="auto">
              <a:xfrm>
                <a:off x="0" y="1248"/>
                <a:ext cx="1488" cy="0"/>
              </a:xfrm>
              <a:prstGeom prst="line">
                <a:avLst/>
              </a:prstGeom>
              <a:noFill/>
              <a:ln w="38100" cmpd="sng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2779" name="Text Box 11"/>
            <p:cNvSpPr txBox="1">
              <a:spLocks noChangeArrowheads="1"/>
            </p:cNvSpPr>
            <p:nvPr/>
          </p:nvSpPr>
          <p:spPr bwMode="auto">
            <a:xfrm>
              <a:off x="0" y="0"/>
              <a:ext cx="385" cy="1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2800" b="1">
                  <a:solidFill>
                    <a:srgbClr val="0000FF"/>
                  </a:solidFill>
                  <a:latin typeface="宋体" pitchFamily="2" charset="-122"/>
                </a:rPr>
                <a:t>酶促反应速率</a:t>
              </a:r>
            </a:p>
          </p:txBody>
        </p:sp>
        <p:sp>
          <p:nvSpPr>
            <p:cNvPr id="32780" name="Rectangle 12"/>
            <p:cNvSpPr>
              <a:spLocks noChangeArrowheads="1"/>
            </p:cNvSpPr>
            <p:nvPr/>
          </p:nvSpPr>
          <p:spPr bwMode="auto">
            <a:xfrm>
              <a:off x="1246" y="1457"/>
              <a:ext cx="101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酶的浓度</a:t>
              </a:r>
            </a:p>
          </p:txBody>
        </p:sp>
      </p:grpSp>
      <p:grpSp>
        <p:nvGrpSpPr>
          <p:cNvPr id="32781" name="Group 13"/>
          <p:cNvGrpSpPr>
            <a:grpSpLocks/>
          </p:cNvGrpSpPr>
          <p:nvPr/>
        </p:nvGrpSpPr>
        <p:grpSpPr bwMode="auto">
          <a:xfrm>
            <a:off x="5283200" y="3254375"/>
            <a:ext cx="3603625" cy="2884488"/>
            <a:chOff x="0" y="0"/>
            <a:chExt cx="2270" cy="1817"/>
          </a:xfrm>
        </p:grpSpPr>
        <p:sp>
          <p:nvSpPr>
            <p:cNvPr id="32782" name="Freeform 14"/>
            <p:cNvSpPr>
              <a:spLocks/>
            </p:cNvSpPr>
            <p:nvPr/>
          </p:nvSpPr>
          <p:spPr bwMode="auto">
            <a:xfrm>
              <a:off x="332" y="576"/>
              <a:ext cx="1392" cy="864"/>
            </a:xfrm>
            <a:custGeom>
              <a:avLst/>
              <a:gdLst>
                <a:gd name="T0" fmla="*/ 0 w 1392"/>
                <a:gd name="T1" fmla="*/ 864 h 864"/>
                <a:gd name="T2" fmla="*/ 624 w 1392"/>
                <a:gd name="T3" fmla="*/ 144 h 864"/>
                <a:gd name="T4" fmla="*/ 1392 w 1392"/>
                <a:gd name="T5" fmla="*/ 0 h 864"/>
                <a:gd name="T6" fmla="*/ 0 w 1392"/>
                <a:gd name="T7" fmla="*/ 0 h 864"/>
                <a:gd name="T8" fmla="*/ 1392 w 1392"/>
                <a:gd name="T9" fmla="*/ 864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1392" h="864">
                  <a:moveTo>
                    <a:pt x="0" y="864"/>
                  </a:moveTo>
                  <a:cubicBezTo>
                    <a:pt x="196" y="576"/>
                    <a:pt x="392" y="288"/>
                    <a:pt x="624" y="144"/>
                  </a:cubicBezTo>
                  <a:cubicBezTo>
                    <a:pt x="856" y="0"/>
                    <a:pt x="1124" y="0"/>
                    <a:pt x="1392" y="0"/>
                  </a:cubicBezTo>
                </a:path>
              </a:pathLst>
            </a:custGeom>
            <a:noFill/>
            <a:ln w="38100" cap="flat" cmpd="sng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2783" name="Group 15"/>
            <p:cNvGrpSpPr>
              <a:grpSpLocks/>
            </p:cNvGrpSpPr>
            <p:nvPr/>
          </p:nvGrpSpPr>
          <p:grpSpPr bwMode="auto">
            <a:xfrm>
              <a:off x="304" y="260"/>
              <a:ext cx="1888" cy="1180"/>
              <a:chOff x="0" y="0"/>
              <a:chExt cx="1488" cy="1248"/>
            </a:xfrm>
          </p:grpSpPr>
          <p:sp>
            <p:nvSpPr>
              <p:cNvPr id="32784" name="Line 16"/>
              <p:cNvSpPr>
                <a:spLocks noChangeShapeType="1"/>
              </p:cNvSpPr>
              <p:nvPr/>
            </p:nvSpPr>
            <p:spPr bwMode="auto">
              <a:xfrm flipV="1">
                <a:off x="0" y="0"/>
                <a:ext cx="0" cy="1248"/>
              </a:xfrm>
              <a:prstGeom prst="line">
                <a:avLst/>
              </a:prstGeom>
              <a:noFill/>
              <a:ln w="38100" cmpd="sng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785" name="Line 17"/>
              <p:cNvSpPr>
                <a:spLocks noChangeShapeType="1"/>
              </p:cNvSpPr>
              <p:nvPr/>
            </p:nvSpPr>
            <p:spPr bwMode="auto">
              <a:xfrm>
                <a:off x="0" y="1248"/>
                <a:ext cx="1488" cy="0"/>
              </a:xfrm>
              <a:prstGeom prst="line">
                <a:avLst/>
              </a:prstGeom>
              <a:noFill/>
              <a:ln w="38100" cmpd="sng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2786" name="Text Box 18"/>
            <p:cNvSpPr txBox="1">
              <a:spLocks noChangeArrowheads="1"/>
            </p:cNvSpPr>
            <p:nvPr/>
          </p:nvSpPr>
          <p:spPr bwMode="auto">
            <a:xfrm>
              <a:off x="0" y="0"/>
              <a:ext cx="385" cy="1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2800" b="1">
                  <a:solidFill>
                    <a:srgbClr val="0000FF"/>
                  </a:solidFill>
                  <a:latin typeface="宋体" pitchFamily="2" charset="-122"/>
                </a:rPr>
                <a:t>酶促反应速率</a:t>
              </a:r>
            </a:p>
          </p:txBody>
        </p:sp>
        <p:sp>
          <p:nvSpPr>
            <p:cNvPr id="32787" name="Rectangle 19"/>
            <p:cNvSpPr>
              <a:spLocks noChangeArrowheads="1"/>
            </p:cNvSpPr>
            <p:nvPr/>
          </p:nvSpPr>
          <p:spPr bwMode="auto">
            <a:xfrm>
              <a:off x="1254" y="1490"/>
              <a:ext cx="101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底物浓度</a:t>
              </a:r>
            </a:p>
          </p:txBody>
        </p:sp>
      </p:grpSp>
      <p:sp>
        <p:nvSpPr>
          <p:cNvPr id="32788" name="Text Box 20"/>
          <p:cNvSpPr txBox="1">
            <a:spLocks noChangeArrowheads="1"/>
          </p:cNvSpPr>
          <p:nvPr/>
        </p:nvSpPr>
        <p:spPr bwMode="auto">
          <a:xfrm>
            <a:off x="6786563" y="4516438"/>
            <a:ext cx="1790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酶量一定</a:t>
            </a:r>
          </a:p>
        </p:txBody>
      </p:sp>
    </p:spTree>
    <p:extLst>
      <p:ext uri="{BB962C8B-B14F-4D97-AF65-F5344CB8AC3E}">
        <p14:creationId xmlns:p14="http://schemas.microsoft.com/office/powerpoint/2010/main" val="27900988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2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utoUpdateAnimBg="0"/>
      <p:bldP spid="32773" grpId="0" autoUpdateAnimBg="0"/>
      <p:bldP spid="32788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236</Words>
  <Application>Microsoft Office PowerPoint</Application>
  <PresentationFormat>全屏显示(4:3)</PresentationFormat>
  <Paragraphs>46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</vt:lpstr>
      <vt:lpstr>PowerPoint 演示文稿</vt:lpstr>
      <vt:lpstr>PowerPoint 演示文稿</vt:lpstr>
      <vt:lpstr>pH对酶活性的影响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8</cp:revision>
  <dcterms:created xsi:type="dcterms:W3CDTF">2017-12-11T06:48:56Z</dcterms:created>
  <dcterms:modified xsi:type="dcterms:W3CDTF">2017-12-11T08:57:53Z</dcterms:modified>
</cp:coreProperties>
</file>