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59" r:id="rId5"/>
    <p:sldId id="262" r:id="rId6"/>
    <p:sldId id="260" r:id="rId7"/>
    <p:sldId id="261" r:id="rId8"/>
    <p:sldId id="263" r:id="rId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0735" autoAdjust="0"/>
  </p:normalViewPr>
  <p:slideViewPr>
    <p:cSldViewPr>
      <p:cViewPr varScale="1">
        <p:scale>
          <a:sx n="62" d="100"/>
          <a:sy n="62" d="100"/>
        </p:scale>
        <p:origin x="-1396"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pic>
        <p:nvPicPr>
          <p:cNvPr id="7" name="Picture 2" descr="C:\Documents and Settings\zd\桌面\图片\1-0.jpg"/>
          <p:cNvPicPr>
            <a:picLocks noChangeAspect="1" noChangeArrowheads="1"/>
          </p:cNvPicPr>
          <p:nvPr userDrawn="1"/>
        </p:nvPicPr>
        <p:blipFill>
          <a:blip r:embed="rId2"/>
          <a:srcRect b="2985"/>
          <a:stretch>
            <a:fillRect/>
          </a:stretch>
        </p:blipFill>
        <p:spPr bwMode="auto">
          <a:xfrm>
            <a:off x="29281" y="0"/>
            <a:ext cx="9131619" cy="6858000"/>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pic>
        <p:nvPicPr>
          <p:cNvPr id="12"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1372433">
            <a:off x="1122508" y="394355"/>
            <a:ext cx="2360889" cy="1640158"/>
          </a:xfrm>
          <a:prstGeom prst="rect">
            <a:avLst/>
          </a:prstGeom>
          <a:noFill/>
        </p:spPr>
      </p:pic>
      <p:pic>
        <p:nvPicPr>
          <p:cNvPr id="18"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17753092">
            <a:off x="1226041" y="2608908"/>
            <a:ext cx="2360889" cy="1640158"/>
          </a:xfrm>
          <a:prstGeom prst="rect">
            <a:avLst/>
          </a:prstGeom>
          <a:noFill/>
        </p:spPr>
      </p:pic>
      <p:pic>
        <p:nvPicPr>
          <p:cNvPr id="19"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1372433">
            <a:off x="3583494" y="1680214"/>
            <a:ext cx="2360889" cy="1640158"/>
          </a:xfrm>
          <a:prstGeom prst="rect">
            <a:avLst/>
          </a:prstGeom>
          <a:noFill/>
        </p:spPr>
      </p:pic>
      <p:pic>
        <p:nvPicPr>
          <p:cNvPr id="20"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1372433">
            <a:off x="3654933" y="-105735"/>
            <a:ext cx="2360889" cy="1640158"/>
          </a:xfrm>
          <a:prstGeom prst="rect">
            <a:avLst/>
          </a:prstGeom>
          <a:noFill/>
        </p:spPr>
      </p:pic>
      <p:pic>
        <p:nvPicPr>
          <p:cNvPr id="21"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20711334">
            <a:off x="6226701" y="1037274"/>
            <a:ext cx="2360889" cy="1640158"/>
          </a:xfrm>
          <a:prstGeom prst="rect">
            <a:avLst/>
          </a:prstGeom>
          <a:noFill/>
        </p:spPr>
      </p:pic>
      <p:pic>
        <p:nvPicPr>
          <p:cNvPr id="22"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19538888">
            <a:off x="1685594" y="3523434"/>
            <a:ext cx="2360889" cy="1640158"/>
          </a:xfrm>
          <a:prstGeom prst="rect">
            <a:avLst/>
          </a:prstGeom>
          <a:noFill/>
        </p:spPr>
      </p:pic>
      <p:pic>
        <p:nvPicPr>
          <p:cNvPr id="23"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8150188">
            <a:off x="225942" y="3823355"/>
            <a:ext cx="2360889" cy="1640158"/>
          </a:xfrm>
          <a:prstGeom prst="rect">
            <a:avLst/>
          </a:prstGeom>
          <a:noFill/>
        </p:spPr>
      </p:pic>
      <p:pic>
        <p:nvPicPr>
          <p:cNvPr id="24"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18402199">
            <a:off x="3297743" y="4823488"/>
            <a:ext cx="2360889" cy="1640158"/>
          </a:xfrm>
          <a:prstGeom prst="rect">
            <a:avLst/>
          </a:prstGeom>
          <a:noFill/>
        </p:spPr>
      </p:pic>
      <p:pic>
        <p:nvPicPr>
          <p:cNvPr id="25"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3151057">
            <a:off x="5655198" y="2751785"/>
            <a:ext cx="2360889" cy="1640158"/>
          </a:xfrm>
          <a:prstGeom prst="rect">
            <a:avLst/>
          </a:prstGeom>
          <a:noFill/>
        </p:spPr>
      </p:pic>
      <p:pic>
        <p:nvPicPr>
          <p:cNvPr id="26" name="Picture 3" descr="C:\Documents and Settings\zd\桌面\图片\589.gif"/>
          <p:cNvPicPr>
            <a:picLocks noChangeAspect="1" noChangeArrowheads="1"/>
          </p:cNvPicPr>
          <p:nvPr userDrawn="1"/>
        </p:nvPicPr>
        <p:blipFill>
          <a:blip r:embed="rId2">
            <a:duotone>
              <a:schemeClr val="accent5">
                <a:shade val="45000"/>
                <a:satMod val="135000"/>
              </a:schemeClr>
              <a:prstClr val="white"/>
            </a:duotone>
          </a:blip>
          <a:srcRect r="4669" b="33771"/>
          <a:stretch>
            <a:fillRect/>
          </a:stretch>
        </p:blipFill>
        <p:spPr bwMode="auto">
          <a:xfrm rot="10800000">
            <a:off x="6012387" y="4680612"/>
            <a:ext cx="2360889" cy="1640158"/>
          </a:xfrm>
          <a:prstGeom prst="rect">
            <a:avLst/>
          </a:prstGeom>
          <a:noFill/>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2019/1/15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785786" y="1857364"/>
            <a:ext cx="7772400" cy="1470025"/>
          </a:xfrm>
        </p:spPr>
        <p:txBody>
          <a:bodyPr>
            <a:normAutofit/>
          </a:bodyPr>
          <a:lstStyle/>
          <a:p>
            <a:r>
              <a:rPr lang="zh-CN" altLang="en-US" sz="8000" b="1" dirty="0" smtClean="0">
                <a:latin typeface="变体美术字" pitchFamily="65" charset="-122"/>
                <a:ea typeface="变体美术字" pitchFamily="65" charset="-122"/>
              </a:rPr>
              <a:t>提 琴 世 界</a:t>
            </a:r>
            <a:endParaRPr lang="zh-CN" altLang="en-US" sz="8000" b="1" dirty="0">
              <a:latin typeface="变体美术字" pitchFamily="65" charset="-122"/>
              <a:ea typeface="变体美术字" pitchFamily="65"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2-1.jpg"/>
          <p:cNvPicPr>
            <a:picLocks noChangeAspect="1"/>
          </p:cNvPicPr>
          <p:nvPr/>
        </p:nvPicPr>
        <p:blipFill>
          <a:blip r:embed="rId2"/>
          <a:srcRect l="6754" r="14450"/>
          <a:stretch>
            <a:fillRect/>
          </a:stretch>
        </p:blipFill>
        <p:spPr>
          <a:xfrm>
            <a:off x="142844" y="0"/>
            <a:ext cx="2500298" cy="6786586"/>
          </a:xfrm>
          <a:prstGeom prst="rect">
            <a:avLst/>
          </a:prstGeom>
        </p:spPr>
      </p:pic>
      <p:sp>
        <p:nvSpPr>
          <p:cNvPr id="3" name="菱形 2"/>
          <p:cNvSpPr/>
          <p:nvPr/>
        </p:nvSpPr>
        <p:spPr>
          <a:xfrm>
            <a:off x="357158" y="285728"/>
            <a:ext cx="428628" cy="428628"/>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菱形 3"/>
          <p:cNvSpPr/>
          <p:nvPr/>
        </p:nvSpPr>
        <p:spPr>
          <a:xfrm>
            <a:off x="8429652" y="6143644"/>
            <a:ext cx="428628" cy="428628"/>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5429256" y="2571744"/>
            <a:ext cx="184731" cy="523220"/>
          </a:xfrm>
          <a:prstGeom prst="rect">
            <a:avLst/>
          </a:prstGeom>
          <a:noFill/>
        </p:spPr>
        <p:txBody>
          <a:bodyPr wrap="none" rtlCol="0">
            <a:spAutoFit/>
          </a:bodyPr>
          <a:lstStyle/>
          <a:p>
            <a:endParaRPr lang="zh-CN" altLang="en-US" sz="2800" b="1" dirty="0">
              <a:latin typeface="+mn-ea"/>
            </a:endParaRPr>
          </a:p>
        </p:txBody>
      </p:sp>
      <p:sp>
        <p:nvSpPr>
          <p:cNvPr id="8" name="矩形 7"/>
          <p:cNvSpPr/>
          <p:nvPr/>
        </p:nvSpPr>
        <p:spPr>
          <a:xfrm>
            <a:off x="3071802" y="428604"/>
            <a:ext cx="1571636" cy="830997"/>
          </a:xfrm>
          <a:prstGeom prst="rect">
            <a:avLst/>
          </a:prstGeom>
          <a:noFill/>
        </p:spPr>
        <p:txBody>
          <a:bodyPr wrap="square" lIns="91440" tIns="45720" rIns="91440" bIns="45720">
            <a:spAutoFit/>
          </a:bodyPr>
          <a:lstStyle/>
          <a:p>
            <a:pPr algn="ctr"/>
            <a:r>
              <a:rPr lang="zh-CN" altLang="en-US" sz="4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目录</a:t>
            </a:r>
            <a:endParaRPr lang="zh-CN" altLang="en-US" sz="4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2" name="矩形 11"/>
          <p:cNvSpPr/>
          <p:nvPr/>
        </p:nvSpPr>
        <p:spPr>
          <a:xfrm>
            <a:off x="2357422" y="1643050"/>
            <a:ext cx="3681245" cy="707886"/>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altLang="zh-CN" sz="4000" b="1" cap="all" spc="0"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1.</a:t>
            </a:r>
            <a:r>
              <a:rPr lang="zh-CN" altLang="en-US" sz="4000" b="1" cap="all" spc="0"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提琴的由来</a:t>
            </a:r>
            <a:endParaRPr lang="zh-CN" altLang="en-US" sz="4000" b="1" cap="all" spc="0" dirty="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endParaRPr>
          </a:p>
        </p:txBody>
      </p:sp>
      <p:sp>
        <p:nvSpPr>
          <p:cNvPr id="13" name="矩形 12"/>
          <p:cNvSpPr/>
          <p:nvPr/>
        </p:nvSpPr>
        <p:spPr>
          <a:xfrm>
            <a:off x="3000364" y="2588121"/>
            <a:ext cx="2857520" cy="707886"/>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altLang="zh-CN" sz="4000" b="1" cap="all"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2.</a:t>
            </a:r>
            <a:r>
              <a:rPr lang="zh-CN" altLang="en-US" sz="4000" b="1" cap="all"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小提琴</a:t>
            </a:r>
            <a:endParaRPr lang="zh-CN" altLang="en-US" sz="4000" b="1" cap="all" dirty="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endParaRPr>
          </a:p>
        </p:txBody>
      </p:sp>
      <p:sp>
        <p:nvSpPr>
          <p:cNvPr id="14" name="矩形 13"/>
          <p:cNvSpPr/>
          <p:nvPr/>
        </p:nvSpPr>
        <p:spPr>
          <a:xfrm>
            <a:off x="3500430" y="3516815"/>
            <a:ext cx="2643206" cy="707886"/>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altLang="zh-CN" sz="4000" b="1" cap="all"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3.</a:t>
            </a:r>
            <a:r>
              <a:rPr lang="zh-CN" altLang="en-US" sz="4000" b="1" cap="all"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中提琴</a:t>
            </a:r>
            <a:endParaRPr lang="zh-CN" altLang="en-US" sz="4000" b="1" cap="all" dirty="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endParaRPr>
          </a:p>
        </p:txBody>
      </p:sp>
      <p:sp>
        <p:nvSpPr>
          <p:cNvPr id="15" name="矩形 14"/>
          <p:cNvSpPr/>
          <p:nvPr/>
        </p:nvSpPr>
        <p:spPr>
          <a:xfrm>
            <a:off x="4071934" y="4445509"/>
            <a:ext cx="2571768" cy="707886"/>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altLang="zh-CN" sz="4000" b="1" cap="all"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4.</a:t>
            </a:r>
            <a:r>
              <a:rPr lang="zh-CN" altLang="en-US" sz="4000" b="1" cap="all"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大提琴</a:t>
            </a:r>
            <a:endParaRPr lang="zh-CN" altLang="en-US" sz="4000" b="1" cap="all" dirty="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endParaRPr>
          </a:p>
        </p:txBody>
      </p:sp>
      <p:sp>
        <p:nvSpPr>
          <p:cNvPr id="16" name="矩形 15"/>
          <p:cNvSpPr/>
          <p:nvPr/>
        </p:nvSpPr>
        <p:spPr>
          <a:xfrm>
            <a:off x="4670430" y="5357826"/>
            <a:ext cx="3116279" cy="707886"/>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altLang="zh-CN" sz="4000" b="1" cap="all"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5.</a:t>
            </a:r>
            <a:r>
              <a:rPr lang="zh-CN" altLang="en-US" sz="4000" b="1" cap="all" dirty="0" smtClean="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rPr>
              <a:t>低音提琴</a:t>
            </a:r>
            <a:endParaRPr lang="zh-CN" altLang="en-US" sz="4000" b="1" cap="all" dirty="0">
              <a:ln w="0"/>
              <a:solidFill>
                <a:schemeClr val="accent2">
                  <a:lumMod val="75000"/>
                </a:schemeClr>
              </a:solidFill>
              <a:effectLst>
                <a:glow rad="63500">
                  <a:schemeClr val="accent1">
                    <a:satMod val="175000"/>
                    <a:alpha val="40000"/>
                  </a:schemeClr>
                </a:glow>
                <a:outerShdw blurRad="50800" dist="38100" dir="18900000" algn="bl" rotWithShape="0">
                  <a:prstClr val="black">
                    <a:alpha val="40000"/>
                  </a:prstClr>
                </a:outerShdw>
              </a:effectLst>
              <a:latin typeface="变体美术字" pitchFamily="65" charset="-122"/>
              <a:ea typeface="变体美术字" pitchFamily="65" charset="-122"/>
            </a:endParaRPr>
          </a:p>
        </p:txBody>
      </p:sp>
      <p:pic>
        <p:nvPicPr>
          <p:cNvPr id="18" name="图片 17" descr="1-2.jpg"/>
          <p:cNvPicPr>
            <a:picLocks noChangeAspect="1"/>
          </p:cNvPicPr>
          <p:nvPr/>
        </p:nvPicPr>
        <p:blipFill>
          <a:blip r:embed="rId3"/>
          <a:stretch>
            <a:fillRect/>
          </a:stretch>
        </p:blipFill>
        <p:spPr>
          <a:xfrm>
            <a:off x="6357950" y="642918"/>
            <a:ext cx="2143140" cy="381050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9" name="图片 18" descr="4-1.jpg"/>
          <p:cNvPicPr>
            <a:picLocks noChangeAspect="1"/>
          </p:cNvPicPr>
          <p:nvPr/>
        </p:nvPicPr>
        <p:blipFill>
          <a:blip r:embed="rId4"/>
          <a:stretch>
            <a:fillRect/>
          </a:stretch>
        </p:blipFill>
        <p:spPr>
          <a:xfrm>
            <a:off x="1833560" y="4786322"/>
            <a:ext cx="2095498" cy="1477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 name="图片 57" descr="4-2.jpg"/>
          <p:cNvPicPr>
            <a:picLocks noChangeAspect="1"/>
          </p:cNvPicPr>
          <p:nvPr/>
        </p:nvPicPr>
        <p:blipFill>
          <a:blip r:embed="rId2"/>
          <a:srcRect r="21249"/>
          <a:stretch>
            <a:fillRect/>
          </a:stretch>
        </p:blipFill>
        <p:spPr>
          <a:xfrm>
            <a:off x="3500430" y="785794"/>
            <a:ext cx="1428760" cy="2857520"/>
          </a:xfrm>
          <a:prstGeom prst="rect">
            <a:avLst/>
          </a:prstGeom>
          <a:ln>
            <a:noFill/>
          </a:ln>
          <a:effectLst>
            <a:softEdge rad="112500"/>
          </a:effectLst>
        </p:spPr>
      </p:pic>
      <p:pic>
        <p:nvPicPr>
          <p:cNvPr id="54" name="图片 53" descr="1-1.jpg"/>
          <p:cNvPicPr>
            <a:picLocks noChangeAspect="1"/>
          </p:cNvPicPr>
          <p:nvPr/>
        </p:nvPicPr>
        <p:blipFill>
          <a:blip r:embed="rId3"/>
          <a:stretch>
            <a:fillRect/>
          </a:stretch>
        </p:blipFill>
        <p:spPr>
          <a:xfrm>
            <a:off x="7143768" y="3786190"/>
            <a:ext cx="1776409" cy="1289569"/>
          </a:xfrm>
          <a:prstGeom prst="rect">
            <a:avLst/>
          </a:prstGeom>
          <a:ln>
            <a:noFill/>
          </a:ln>
          <a:effectLst>
            <a:softEdge rad="112500"/>
          </a:effectLst>
        </p:spPr>
      </p:pic>
      <p:sp>
        <p:nvSpPr>
          <p:cNvPr id="45" name="矩形 44"/>
          <p:cNvSpPr/>
          <p:nvPr/>
        </p:nvSpPr>
        <p:spPr>
          <a:xfrm>
            <a:off x="571472" y="5000636"/>
            <a:ext cx="8429684" cy="1643074"/>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p>
        </p:txBody>
      </p:sp>
      <p:sp>
        <p:nvSpPr>
          <p:cNvPr id="50" name="矩形 49"/>
          <p:cNvSpPr/>
          <p:nvPr/>
        </p:nvSpPr>
        <p:spPr>
          <a:xfrm>
            <a:off x="0" y="0"/>
            <a:ext cx="1857388" cy="78581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221968" y="0"/>
            <a:ext cx="3278462" cy="830997"/>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48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提琴的由来</a:t>
            </a:r>
            <a:endParaRPr lang="zh-CN" altLang="en-US" sz="48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grpSp>
        <p:nvGrpSpPr>
          <p:cNvPr id="22" name="组合 21"/>
          <p:cNvGrpSpPr/>
          <p:nvPr/>
        </p:nvGrpSpPr>
        <p:grpSpPr>
          <a:xfrm>
            <a:off x="71406" y="928670"/>
            <a:ext cx="3429024" cy="4259925"/>
            <a:chOff x="428596" y="1857364"/>
            <a:chExt cx="3429024" cy="4259925"/>
          </a:xfrm>
        </p:grpSpPr>
        <p:sp>
          <p:nvSpPr>
            <p:cNvPr id="12" name="单圆角矩形 11"/>
            <p:cNvSpPr/>
            <p:nvPr/>
          </p:nvSpPr>
          <p:spPr>
            <a:xfrm>
              <a:off x="1071538" y="2143116"/>
              <a:ext cx="2714644" cy="3714776"/>
            </a:xfrm>
            <a:prstGeom prst="snip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28596" y="1857364"/>
              <a:ext cx="1357322" cy="1928826"/>
              <a:chOff x="571472" y="1500174"/>
              <a:chExt cx="1357322" cy="1928826"/>
            </a:xfrm>
            <a:solidFill>
              <a:schemeClr val="bg1"/>
            </a:solidFill>
          </p:grpSpPr>
          <p:sp>
            <p:nvSpPr>
              <p:cNvPr id="10" name="菱形 9"/>
              <p:cNvSpPr/>
              <p:nvPr/>
            </p:nvSpPr>
            <p:spPr>
              <a:xfrm>
                <a:off x="571472" y="2500306"/>
                <a:ext cx="928694" cy="928694"/>
              </a:xfrm>
              <a:prstGeom prst="diamond">
                <a:avLst/>
              </a:prstGeom>
              <a:grp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nvSpPr>
            <p:spPr>
              <a:xfrm>
                <a:off x="571472" y="1500174"/>
                <a:ext cx="928694" cy="928694"/>
              </a:xfrm>
              <a:prstGeom prst="diamond">
                <a:avLst/>
              </a:prstGeom>
              <a:grp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菱形 8"/>
              <p:cNvSpPr/>
              <p:nvPr/>
            </p:nvSpPr>
            <p:spPr>
              <a:xfrm>
                <a:off x="1000100" y="2000240"/>
                <a:ext cx="928694" cy="928694"/>
              </a:xfrm>
              <a:prstGeom prst="diamond">
                <a:avLst/>
              </a:prstGeom>
              <a:grp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571472" y="2000240"/>
              <a:ext cx="647934" cy="646331"/>
            </a:xfrm>
            <a:prstGeom prst="rect">
              <a:avLst/>
            </a:prstGeom>
            <a:noFill/>
          </p:spPr>
          <p:txBody>
            <a:bodyPr wrap="none" lIns="91440" tIns="45720" rIns="91440" bIns="45720">
              <a:spAutoFit/>
            </a:bodyPr>
            <a:lstStyle/>
            <a:p>
              <a:pPr algn="ctr"/>
              <a:r>
                <a:rPr lang="zh-CN" alt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起</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4" name="矩形 13"/>
            <p:cNvSpPr/>
            <p:nvPr/>
          </p:nvSpPr>
          <p:spPr>
            <a:xfrm>
              <a:off x="1000100" y="2500306"/>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源</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5" name="矩形 14"/>
            <p:cNvSpPr/>
            <p:nvPr/>
          </p:nvSpPr>
          <p:spPr>
            <a:xfrm>
              <a:off x="571472" y="3000372"/>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地</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21" name="TextBox 20"/>
            <p:cNvSpPr txBox="1"/>
            <p:nvPr/>
          </p:nvSpPr>
          <p:spPr>
            <a:xfrm>
              <a:off x="1071538" y="2214554"/>
              <a:ext cx="2786082" cy="3902735"/>
            </a:xfrm>
            <a:prstGeom prst="rect">
              <a:avLst/>
            </a:prstGeom>
            <a:noFill/>
          </p:spPr>
          <p:txBody>
            <a:bodyPr wrap="square" rtlCol="0">
              <a:spAutoFit/>
            </a:bodyPr>
            <a:lstStyle/>
            <a:p>
              <a:pPr>
                <a:lnSpc>
                  <a:spcPct val="110000"/>
                </a:lnSpc>
              </a:pPr>
              <a:r>
                <a:rPr lang="zh-CN" altLang="en-US" sz="1600" dirty="0" smtClean="0">
                  <a:latin typeface="+mn-ea"/>
                </a:rPr>
                <a:t>   提琴的制作大体是源起</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于意大利的北方，第一</a:t>
              </a:r>
              <a:endParaRPr lang="en-US" altLang="zh-CN" sz="1600" dirty="0" smtClean="0">
                <a:latin typeface="+mn-ea"/>
              </a:endParaRPr>
            </a:p>
            <a:p>
              <a:pPr>
                <a:lnSpc>
                  <a:spcPct val="110000"/>
                </a:lnSpc>
              </a:pPr>
              <a:r>
                <a:rPr lang="zh-CN" altLang="en-US" sz="1600" dirty="0" smtClean="0">
                  <a:latin typeface="+mn-ea"/>
                </a:rPr>
                <a:t>       个类似于小提琴的画</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   作出现在北意大利近米</a:t>
              </a:r>
              <a:endParaRPr lang="en-US" altLang="zh-CN" sz="1600" dirty="0" smtClean="0">
                <a:latin typeface="+mn-ea"/>
              </a:endParaRPr>
            </a:p>
            <a:p>
              <a:pPr lvl="0">
                <a:lnSpc>
                  <a:spcPct val="110000"/>
                </a:lnSpc>
              </a:pPr>
              <a:r>
                <a:rPr lang="zh-CN" altLang="en-US" sz="1600" dirty="0" smtClean="0">
                  <a:latin typeface="+mn-ea"/>
                </a:rPr>
                <a:t>   兰的一个小城市－维切里（</a:t>
              </a:r>
              <a:r>
                <a:rPr lang="en-US" altLang="zh-CN" sz="1600" dirty="0" smtClean="0">
                  <a:latin typeface="+mn-ea"/>
                </a:rPr>
                <a:t>Vercelli</a:t>
              </a:r>
              <a:r>
                <a:rPr lang="zh-CN" altLang="en-US" sz="1600" dirty="0" smtClean="0">
                  <a:latin typeface="+mn-ea"/>
                </a:rPr>
                <a:t>）的圣克里斯多福教堂。此画作是由费拉里（</a:t>
              </a:r>
              <a:r>
                <a:rPr lang="en-US" altLang="zh-CN" sz="1600" dirty="0" smtClean="0">
                  <a:latin typeface="+mn-ea"/>
                </a:rPr>
                <a:t>1480-1546)</a:t>
              </a:r>
              <a:r>
                <a:rPr lang="zh-CN" altLang="en-US" sz="1600" dirty="0" smtClean="0">
                  <a:latin typeface="+mn-ea"/>
                </a:rPr>
                <a:t>所画，画中的乐器具有和现代小提琴类似的琴头和</a:t>
              </a:r>
              <a:r>
                <a:rPr lang="en-US" altLang="zh-CN" sz="1600" dirty="0" smtClean="0">
                  <a:latin typeface="+mn-ea"/>
                </a:rPr>
                <a:t>ƒ</a:t>
              </a:r>
              <a:r>
                <a:rPr lang="zh-CN" altLang="en-US" sz="1600" dirty="0" smtClean="0">
                  <a:latin typeface="+mn-ea"/>
                </a:rPr>
                <a:t>孔，且琴身具有弧形，这个画作的出现，代表着现代提琴在</a:t>
              </a:r>
              <a:r>
                <a:rPr lang="en-US" sz="1600" dirty="0" smtClean="0">
                  <a:latin typeface="+mn-ea"/>
                </a:rPr>
                <a:t>1523</a:t>
              </a:r>
              <a:r>
                <a:rPr lang="zh-CN" altLang="en-US" sz="1600" dirty="0" smtClean="0">
                  <a:latin typeface="+mn-ea"/>
                </a:rPr>
                <a:t>年之前就已存在。</a:t>
              </a:r>
            </a:p>
            <a:p>
              <a:pPr>
                <a:lnSpc>
                  <a:spcPct val="110000"/>
                </a:lnSpc>
              </a:pPr>
              <a:endParaRPr lang="zh-CN" altLang="en-US" dirty="0"/>
            </a:p>
          </p:txBody>
        </p:sp>
      </p:grpSp>
      <p:grpSp>
        <p:nvGrpSpPr>
          <p:cNvPr id="42" name="组合 41"/>
          <p:cNvGrpSpPr/>
          <p:nvPr/>
        </p:nvGrpSpPr>
        <p:grpSpPr>
          <a:xfrm>
            <a:off x="5286380" y="142852"/>
            <a:ext cx="3214710" cy="1214446"/>
            <a:chOff x="5271497" y="1214422"/>
            <a:chExt cx="2879844" cy="1214446"/>
          </a:xfrm>
        </p:grpSpPr>
        <p:grpSp>
          <p:nvGrpSpPr>
            <p:cNvPr id="36" name="组合 35"/>
            <p:cNvGrpSpPr/>
            <p:nvPr/>
          </p:nvGrpSpPr>
          <p:grpSpPr>
            <a:xfrm>
              <a:off x="5271497" y="1214422"/>
              <a:ext cx="2879844" cy="1214446"/>
              <a:chOff x="5271497" y="1214422"/>
              <a:chExt cx="2879844" cy="1214446"/>
            </a:xfrm>
          </p:grpSpPr>
          <p:sp>
            <p:nvSpPr>
              <p:cNvPr id="29" name="椭圆 28"/>
              <p:cNvSpPr/>
              <p:nvPr/>
            </p:nvSpPr>
            <p:spPr>
              <a:xfrm>
                <a:off x="5975461" y="1571612"/>
                <a:ext cx="767957" cy="857256"/>
              </a:xfrm>
              <a:prstGeom prst="ellipse">
                <a:avLst/>
              </a:prstGeom>
              <a:solidFill>
                <a:schemeClr val="tx2">
                  <a:lumMod val="40000"/>
                  <a:lumOff val="60000"/>
                </a:schemeClr>
              </a:solidFill>
              <a:ln w="2857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5271497" y="1214422"/>
                <a:ext cx="767958" cy="857256"/>
              </a:xfrm>
              <a:prstGeom prst="ellipse">
                <a:avLst/>
              </a:prstGeom>
              <a:solidFill>
                <a:schemeClr val="tx2">
                  <a:lumMod val="40000"/>
                  <a:lumOff val="60000"/>
                </a:schemeClr>
              </a:solidFill>
              <a:ln w="2857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6679423" y="1214422"/>
                <a:ext cx="767957" cy="857256"/>
              </a:xfrm>
              <a:prstGeom prst="ellipse">
                <a:avLst/>
              </a:prstGeom>
              <a:solidFill>
                <a:schemeClr val="tx2">
                  <a:lumMod val="40000"/>
                  <a:lumOff val="60000"/>
                </a:schemeClr>
              </a:solidFill>
              <a:ln w="2857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7383383" y="1571612"/>
                <a:ext cx="767958" cy="857256"/>
              </a:xfrm>
              <a:prstGeom prst="ellipse">
                <a:avLst/>
              </a:prstGeom>
              <a:solidFill>
                <a:schemeClr val="tx2">
                  <a:lumMod val="40000"/>
                  <a:lumOff val="60000"/>
                </a:schemeClr>
              </a:solidFill>
              <a:ln w="2857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矩形 36"/>
            <p:cNvSpPr/>
            <p:nvPr/>
          </p:nvSpPr>
          <p:spPr>
            <a:xfrm>
              <a:off x="5335494" y="1285860"/>
              <a:ext cx="626393" cy="707886"/>
            </a:xfrm>
            <a:prstGeom prst="rect">
              <a:avLst/>
            </a:prstGeom>
            <a:noFill/>
          </p:spPr>
          <p:txBody>
            <a:bodyPr wrap="none" lIns="91440" tIns="45720" rIns="91440" bIns="45720">
              <a:spAutoFit/>
            </a:bodyPr>
            <a:lstStyle/>
            <a:p>
              <a:pPr algn="ctr"/>
              <a:r>
                <a:rPr lang="zh-CN" altLang="en-US" sz="40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弓</a:t>
              </a:r>
              <a:endParaRPr lang="zh-CN" altLang="en-US" sz="40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38" name="矩形 37"/>
            <p:cNvSpPr/>
            <p:nvPr/>
          </p:nvSpPr>
          <p:spPr>
            <a:xfrm>
              <a:off x="6039457" y="1643050"/>
              <a:ext cx="626393" cy="707886"/>
            </a:xfrm>
            <a:prstGeom prst="rect">
              <a:avLst/>
            </a:prstGeom>
            <a:noFill/>
          </p:spPr>
          <p:txBody>
            <a:bodyPr wrap="none" lIns="91440" tIns="45720" rIns="91440" bIns="45720">
              <a:spAutoFit/>
            </a:bodyPr>
            <a:lstStyle/>
            <a:p>
              <a:pPr algn="ctr"/>
              <a:r>
                <a:rPr lang="zh-CN" altLang="en-US" sz="40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弦</a:t>
              </a:r>
              <a:endParaRPr lang="zh-CN" altLang="en-US" sz="40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40" name="矩形 39"/>
            <p:cNvSpPr/>
            <p:nvPr/>
          </p:nvSpPr>
          <p:spPr>
            <a:xfrm>
              <a:off x="6743419" y="1285860"/>
              <a:ext cx="626393" cy="707886"/>
            </a:xfrm>
            <a:prstGeom prst="rect">
              <a:avLst/>
            </a:prstGeom>
            <a:noFill/>
          </p:spPr>
          <p:txBody>
            <a:bodyPr wrap="none" lIns="91440" tIns="45720" rIns="91440" bIns="45720">
              <a:spAutoFit/>
            </a:bodyPr>
            <a:lstStyle/>
            <a:p>
              <a:pPr algn="ctr"/>
              <a:r>
                <a:rPr lang="zh-CN" altLang="en-US" sz="40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乐</a:t>
              </a:r>
              <a:endParaRPr lang="zh-CN" altLang="en-US" sz="40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41" name="矩形 40"/>
            <p:cNvSpPr/>
            <p:nvPr/>
          </p:nvSpPr>
          <p:spPr>
            <a:xfrm>
              <a:off x="7447382" y="1643050"/>
              <a:ext cx="626393" cy="707886"/>
            </a:xfrm>
            <a:prstGeom prst="rect">
              <a:avLst/>
            </a:prstGeom>
            <a:noFill/>
          </p:spPr>
          <p:txBody>
            <a:bodyPr wrap="none" lIns="91440" tIns="45720" rIns="91440" bIns="45720">
              <a:spAutoFit/>
            </a:bodyPr>
            <a:lstStyle/>
            <a:p>
              <a:pPr algn="ctr"/>
              <a:r>
                <a:rPr lang="zh-CN" altLang="en-US" sz="40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器</a:t>
              </a:r>
              <a:endParaRPr lang="zh-CN" altLang="en-US" sz="40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grpSp>
      <p:cxnSp>
        <p:nvCxnSpPr>
          <p:cNvPr id="47" name="直接连接符 46"/>
          <p:cNvCxnSpPr/>
          <p:nvPr/>
        </p:nvCxnSpPr>
        <p:spPr>
          <a:xfrm rot="5400000">
            <a:off x="3606793" y="2464587"/>
            <a:ext cx="2501124" cy="794"/>
          </a:xfrm>
          <a:prstGeom prst="line">
            <a:avLst/>
          </a:prstGeom>
          <a:ln w="28575">
            <a:prstDash val="lg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4857752" y="3714752"/>
            <a:ext cx="4143404" cy="1588"/>
          </a:xfrm>
          <a:prstGeom prst="line">
            <a:avLst/>
          </a:prstGeom>
          <a:ln w="28575">
            <a:prstDash val="lgDash"/>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4929190" y="1428736"/>
            <a:ext cx="4357717" cy="2505301"/>
          </a:xfrm>
          <a:prstGeom prst="rect">
            <a:avLst/>
          </a:prstGeom>
          <a:noFill/>
        </p:spPr>
        <p:txBody>
          <a:bodyPr wrap="square" rtlCol="0">
            <a:spAutoFit/>
          </a:bodyPr>
          <a:lstStyle/>
          <a:p>
            <a:pPr>
              <a:lnSpc>
                <a:spcPct val="110000"/>
              </a:lnSpc>
            </a:pPr>
            <a:r>
              <a:rPr lang="zh-CN" altLang="en-US" sz="1600" dirty="0" smtClean="0">
                <a:latin typeface="+mn-ea"/>
              </a:rPr>
              <a:t>    其实所谓的弓弦乐器的发展，是经历了相当漫长的演变，现在我们所熟知的提琴乐器，其实是由两种古弦乐器：雷贝卡及上臂拉琴所演变而成的。雷贝卡基本上是一种</a:t>
            </a:r>
            <a:r>
              <a:rPr lang="en-US" sz="1600" dirty="0" smtClean="0">
                <a:latin typeface="+mn-ea"/>
              </a:rPr>
              <a:t>3</a:t>
            </a:r>
            <a:r>
              <a:rPr lang="zh-CN" altLang="en-US" sz="1600" dirty="0" smtClean="0">
                <a:latin typeface="+mn-ea"/>
              </a:rPr>
              <a:t>弦到</a:t>
            </a:r>
            <a:r>
              <a:rPr lang="en-US" sz="1600" dirty="0" smtClean="0">
                <a:latin typeface="+mn-ea"/>
              </a:rPr>
              <a:t>6</a:t>
            </a:r>
            <a:r>
              <a:rPr lang="zh-CN" altLang="en-US" sz="1600" dirty="0" smtClean="0">
                <a:latin typeface="+mn-ea"/>
              </a:rPr>
              <a:t>弦的乐器，根据历史记载，最早出现于</a:t>
            </a:r>
            <a:r>
              <a:rPr lang="en-US" sz="1600" dirty="0" smtClean="0">
                <a:latin typeface="+mn-ea"/>
              </a:rPr>
              <a:t>11</a:t>
            </a:r>
            <a:r>
              <a:rPr lang="zh-CN" altLang="en-US" sz="1600" dirty="0" smtClean="0">
                <a:latin typeface="+mn-ea"/>
              </a:rPr>
              <a:t>世纪，在</a:t>
            </a:r>
            <a:r>
              <a:rPr lang="en-US" sz="1600" dirty="0" smtClean="0">
                <a:latin typeface="+mn-ea"/>
              </a:rPr>
              <a:t>15</a:t>
            </a:r>
            <a:r>
              <a:rPr lang="zh-CN" altLang="en-US" sz="1600" dirty="0" smtClean="0">
                <a:latin typeface="+mn-ea"/>
              </a:rPr>
              <a:t>到</a:t>
            </a:r>
            <a:r>
              <a:rPr lang="en-US" sz="1600" dirty="0" smtClean="0">
                <a:latin typeface="+mn-ea"/>
              </a:rPr>
              <a:t>16</a:t>
            </a:r>
            <a:r>
              <a:rPr lang="zh-CN" altLang="en-US" sz="1600" dirty="0" smtClean="0">
                <a:latin typeface="+mn-ea"/>
              </a:rPr>
              <a:t>世纪发展成熟，它的外型呈现梨状，琴颈和琴身几乎没有区别，一般相信雷贝卡琴，就是出现于文艺复兴时代的大维拉琴的前身。</a:t>
            </a:r>
          </a:p>
          <a:p>
            <a:endParaRPr lang="zh-CN" altLang="en-US" sz="1600" dirty="0">
              <a:latin typeface="+mn-ea"/>
            </a:endParaRPr>
          </a:p>
        </p:txBody>
      </p:sp>
      <p:sp>
        <p:nvSpPr>
          <p:cNvPr id="53" name="TextBox 52"/>
          <p:cNvSpPr txBox="1"/>
          <p:nvPr/>
        </p:nvSpPr>
        <p:spPr>
          <a:xfrm>
            <a:off x="571472" y="5011341"/>
            <a:ext cx="8501154" cy="1846659"/>
          </a:xfrm>
          <a:prstGeom prst="rect">
            <a:avLst/>
          </a:prstGeom>
          <a:noFill/>
        </p:spPr>
        <p:txBody>
          <a:bodyPr wrap="square" rtlCol="0">
            <a:spAutoFit/>
          </a:bodyPr>
          <a:lstStyle/>
          <a:p>
            <a:pPr>
              <a:lnSpc>
                <a:spcPct val="120000"/>
              </a:lnSpc>
            </a:pPr>
            <a:r>
              <a:rPr lang="zh-CN" altLang="en-US" sz="1600" dirty="0" smtClean="0">
                <a:latin typeface="+mn-ea"/>
              </a:rPr>
              <a:t>    而和雷贝卡琴不同的，在</a:t>
            </a:r>
            <a:r>
              <a:rPr lang="en-US" sz="1600" dirty="0" smtClean="0">
                <a:latin typeface="+mn-ea"/>
              </a:rPr>
              <a:t>15</a:t>
            </a:r>
            <a:r>
              <a:rPr lang="zh-CN" altLang="en-US" sz="1600" dirty="0" smtClean="0">
                <a:latin typeface="+mn-ea"/>
              </a:rPr>
              <a:t>世纪才出现的上臂拉琴，则已具备了近代小提琴的雏形。它拥有有弧度的面板，同时也有音柱和延伸出来的边角，上臂拉琴是一种六弦乐器，其中</a:t>
            </a:r>
            <a:r>
              <a:rPr lang="en-US" sz="1600" dirty="0" smtClean="0">
                <a:latin typeface="+mn-ea"/>
              </a:rPr>
              <a:t>2</a:t>
            </a:r>
            <a:r>
              <a:rPr lang="zh-CN" altLang="en-US" sz="1600" dirty="0" smtClean="0">
                <a:latin typeface="+mn-ea"/>
              </a:rPr>
              <a:t>条是低音管弦（，另外</a:t>
            </a:r>
            <a:r>
              <a:rPr lang="en-US" sz="1600" dirty="0" smtClean="0">
                <a:latin typeface="+mn-ea"/>
              </a:rPr>
              <a:t>4</a:t>
            </a:r>
            <a:r>
              <a:rPr lang="zh-CN" altLang="en-US" sz="1600" dirty="0" smtClean="0">
                <a:latin typeface="+mn-ea"/>
              </a:rPr>
              <a:t>条弦的音高则分别为“</a:t>
            </a:r>
            <a:r>
              <a:rPr lang="en-US" sz="1600" dirty="0" smtClean="0">
                <a:latin typeface="+mn-ea"/>
              </a:rPr>
              <a:t>G</a:t>
            </a:r>
            <a:r>
              <a:rPr lang="zh-CN" altLang="en-US" sz="1600" dirty="0" smtClean="0">
                <a:latin typeface="+mn-ea"/>
              </a:rPr>
              <a:t>－</a:t>
            </a:r>
            <a:r>
              <a:rPr lang="en-US" sz="1600" dirty="0" smtClean="0">
                <a:latin typeface="+mn-ea"/>
              </a:rPr>
              <a:t>D</a:t>
            </a:r>
            <a:r>
              <a:rPr lang="zh-CN" altLang="en-US" sz="1600" dirty="0" smtClean="0">
                <a:latin typeface="+mn-ea"/>
              </a:rPr>
              <a:t>－</a:t>
            </a:r>
            <a:r>
              <a:rPr lang="en-US" sz="1600" dirty="0" smtClean="0">
                <a:latin typeface="+mn-ea"/>
              </a:rPr>
              <a:t>A</a:t>
            </a:r>
            <a:r>
              <a:rPr lang="zh-CN" altLang="en-US" sz="1600" dirty="0" smtClean="0">
                <a:latin typeface="+mn-ea"/>
              </a:rPr>
              <a:t>－</a:t>
            </a:r>
            <a:r>
              <a:rPr lang="en-US" sz="1600" dirty="0" smtClean="0">
                <a:latin typeface="+mn-ea"/>
              </a:rPr>
              <a:t>E</a:t>
            </a:r>
            <a:r>
              <a:rPr lang="zh-CN" altLang="en-US" sz="1600" dirty="0" smtClean="0">
                <a:latin typeface="+mn-ea"/>
              </a:rPr>
              <a:t>”，正如同现代小提琴的四弦格式。上臂拉琴共分为二种尺寸，一种为</a:t>
            </a:r>
            <a:r>
              <a:rPr lang="en-US" sz="1600" dirty="0" smtClean="0">
                <a:latin typeface="+mn-ea"/>
              </a:rPr>
              <a:t>70­75cm</a:t>
            </a:r>
            <a:r>
              <a:rPr lang="zh-CN" altLang="en-US" sz="1600" dirty="0" smtClean="0">
                <a:latin typeface="+mn-ea"/>
              </a:rPr>
              <a:t>（</a:t>
            </a:r>
            <a:r>
              <a:rPr lang="en-US" sz="1600" dirty="0" smtClean="0">
                <a:latin typeface="+mn-ea"/>
              </a:rPr>
              <a:t>27.5­~29.5inch</a:t>
            </a:r>
            <a:r>
              <a:rPr lang="zh-CN" altLang="en-US" sz="1600" dirty="0" smtClean="0">
                <a:latin typeface="+mn-ea"/>
              </a:rPr>
              <a:t>），演奏者在使用这种尺寸的乐器时，通常是放在肩上来演奏，另一种尺寸为</a:t>
            </a:r>
            <a:r>
              <a:rPr lang="en-US" sz="1600" dirty="0" smtClean="0">
                <a:latin typeface="+mn-ea"/>
              </a:rPr>
              <a:t>90cm</a:t>
            </a:r>
            <a:r>
              <a:rPr lang="zh-CN" altLang="en-US" sz="1600" dirty="0" smtClean="0">
                <a:latin typeface="+mn-ea"/>
              </a:rPr>
              <a:t>（</a:t>
            </a:r>
            <a:r>
              <a:rPr lang="en-US" sz="1600" dirty="0" smtClean="0">
                <a:latin typeface="+mn-ea"/>
              </a:rPr>
              <a:t>35.5inch</a:t>
            </a:r>
            <a:r>
              <a:rPr lang="zh-CN" altLang="en-US" sz="1600" dirty="0" smtClean="0">
                <a:latin typeface="+mn-ea"/>
              </a:rPr>
              <a:t>），则是要放在左臂下来演奏。</a:t>
            </a:r>
          </a:p>
          <a:p>
            <a:endParaRPr lang="zh-CN" altLang="en-US" dirty="0"/>
          </a:p>
        </p:txBody>
      </p:sp>
      <p:grpSp>
        <p:nvGrpSpPr>
          <p:cNvPr id="43" name="组合 42"/>
          <p:cNvGrpSpPr/>
          <p:nvPr/>
        </p:nvGrpSpPr>
        <p:grpSpPr>
          <a:xfrm>
            <a:off x="3767570" y="4059209"/>
            <a:ext cx="3233322" cy="655675"/>
            <a:chOff x="3643306" y="4071942"/>
            <a:chExt cx="3233322" cy="655675"/>
          </a:xfrm>
        </p:grpSpPr>
        <p:grpSp>
          <p:nvGrpSpPr>
            <p:cNvPr id="67" name="组合 66"/>
            <p:cNvGrpSpPr/>
            <p:nvPr/>
          </p:nvGrpSpPr>
          <p:grpSpPr>
            <a:xfrm>
              <a:off x="3643306" y="4071942"/>
              <a:ext cx="3233322" cy="655675"/>
              <a:chOff x="4135391" y="3995388"/>
              <a:chExt cx="3233322" cy="655675"/>
            </a:xfrm>
          </p:grpSpPr>
          <p:sp>
            <p:nvSpPr>
              <p:cNvPr id="55" name="流程图: 过程 54"/>
              <p:cNvSpPr/>
              <p:nvPr/>
            </p:nvSpPr>
            <p:spPr>
              <a:xfrm rot="18961767">
                <a:off x="4135391" y="3995390"/>
                <a:ext cx="661554" cy="655672"/>
              </a:xfrm>
              <a:prstGeom prst="flowChart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流程图: 过程 63"/>
              <p:cNvSpPr/>
              <p:nvPr/>
            </p:nvSpPr>
            <p:spPr>
              <a:xfrm rot="18961767">
                <a:off x="4992647" y="3995391"/>
                <a:ext cx="661554" cy="655672"/>
              </a:xfrm>
              <a:prstGeom prst="flowChart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流程图: 过程 64"/>
              <p:cNvSpPr/>
              <p:nvPr/>
            </p:nvSpPr>
            <p:spPr>
              <a:xfrm rot="18961767">
                <a:off x="5849903" y="3995390"/>
                <a:ext cx="661554" cy="655672"/>
              </a:xfrm>
              <a:prstGeom prst="flowChart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流程图: 过程 65"/>
              <p:cNvSpPr/>
              <p:nvPr/>
            </p:nvSpPr>
            <p:spPr>
              <a:xfrm rot="18961767">
                <a:off x="6707159" y="3995388"/>
                <a:ext cx="661554" cy="655672"/>
              </a:xfrm>
              <a:prstGeom prst="flowChart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p:cNvSpPr/>
            <p:nvPr/>
          </p:nvSpPr>
          <p:spPr>
            <a:xfrm>
              <a:off x="3643306" y="4071942"/>
              <a:ext cx="647934" cy="646331"/>
            </a:xfrm>
            <a:prstGeom prst="rect">
              <a:avLst/>
            </a:prstGeom>
            <a:noFill/>
          </p:spPr>
          <p:txBody>
            <a:bodyPr wrap="none" lIns="91440" tIns="45720" rIns="91440" bIns="45720">
              <a:spAutoFit/>
            </a:bodyPr>
            <a:lstStyle/>
            <a:p>
              <a:pPr algn="ctr"/>
              <a:r>
                <a:rPr lang="zh-CN" altLang="en-US" sz="3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上</a:t>
              </a:r>
              <a:endParaRPr lang="zh-CN" altLang="en-US" sz="3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52" name="矩形 51"/>
            <p:cNvSpPr/>
            <p:nvPr/>
          </p:nvSpPr>
          <p:spPr>
            <a:xfrm>
              <a:off x="4500562" y="4071942"/>
              <a:ext cx="647934" cy="646331"/>
            </a:xfrm>
            <a:prstGeom prst="rect">
              <a:avLst/>
            </a:prstGeom>
            <a:noFill/>
          </p:spPr>
          <p:txBody>
            <a:bodyPr wrap="none" lIns="91440" tIns="45720" rIns="91440" bIns="45720">
              <a:spAutoFit/>
            </a:bodyPr>
            <a:lstStyle/>
            <a:p>
              <a:pPr algn="ctr"/>
              <a:r>
                <a:rPr lang="zh-CN" altLang="en-US" sz="3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臂</a:t>
              </a:r>
              <a:endParaRPr lang="zh-CN" altLang="en-US" sz="3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57" name="矩形 56"/>
            <p:cNvSpPr/>
            <p:nvPr/>
          </p:nvSpPr>
          <p:spPr>
            <a:xfrm>
              <a:off x="5357818" y="4071942"/>
              <a:ext cx="647934" cy="646331"/>
            </a:xfrm>
            <a:prstGeom prst="rect">
              <a:avLst/>
            </a:prstGeom>
            <a:noFill/>
          </p:spPr>
          <p:txBody>
            <a:bodyPr wrap="none" lIns="91440" tIns="45720" rIns="91440" bIns="45720">
              <a:spAutoFit/>
            </a:bodyPr>
            <a:lstStyle/>
            <a:p>
              <a:pPr algn="ctr"/>
              <a:r>
                <a:rPr lang="zh-CN" altLang="en-US" sz="3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拉</a:t>
              </a:r>
              <a:endParaRPr lang="zh-CN" altLang="en-US" sz="3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59" name="矩形 58"/>
            <p:cNvSpPr/>
            <p:nvPr/>
          </p:nvSpPr>
          <p:spPr>
            <a:xfrm>
              <a:off x="6215074" y="4071942"/>
              <a:ext cx="647934" cy="646331"/>
            </a:xfrm>
            <a:prstGeom prst="rect">
              <a:avLst/>
            </a:prstGeom>
            <a:noFill/>
          </p:spPr>
          <p:txBody>
            <a:bodyPr wrap="none" lIns="91440" tIns="45720" rIns="91440" bIns="45720">
              <a:spAutoFit/>
            </a:bodyPr>
            <a:lstStyle/>
            <a:p>
              <a:pPr algn="ctr"/>
              <a:r>
                <a:rPr lang="zh-CN" altLang="en-US" sz="3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琴</a:t>
              </a:r>
              <a:endParaRPr lang="zh-CN" altLang="en-US" sz="3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857388" cy="78581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73602" y="0"/>
            <a:ext cx="2040944" cy="830997"/>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48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小提琴</a:t>
            </a:r>
            <a:endParaRPr lang="zh-CN" altLang="en-US" sz="48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grpSp>
        <p:nvGrpSpPr>
          <p:cNvPr id="15" name="组合 14"/>
          <p:cNvGrpSpPr/>
          <p:nvPr/>
        </p:nvGrpSpPr>
        <p:grpSpPr>
          <a:xfrm>
            <a:off x="214282" y="1070837"/>
            <a:ext cx="3714776" cy="5072807"/>
            <a:chOff x="142844" y="1071546"/>
            <a:chExt cx="3714776" cy="5072807"/>
          </a:xfrm>
          <a:solidFill>
            <a:schemeClr val="accent5">
              <a:lumMod val="20000"/>
              <a:lumOff val="80000"/>
            </a:schemeClr>
          </a:solidFill>
        </p:grpSpPr>
        <p:sp>
          <p:nvSpPr>
            <p:cNvPr id="9" name="单圆角矩形 8"/>
            <p:cNvSpPr/>
            <p:nvPr/>
          </p:nvSpPr>
          <p:spPr>
            <a:xfrm>
              <a:off x="571472" y="1071546"/>
              <a:ext cx="3286148" cy="4714908"/>
            </a:xfrm>
            <a:prstGeom prst="snip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571472" y="1142984"/>
              <a:ext cx="3286147" cy="5001369"/>
            </a:xfrm>
            <a:prstGeom prst="rect">
              <a:avLst/>
            </a:prstGeom>
            <a:grpFill/>
          </p:spPr>
          <p:txBody>
            <a:bodyPr wrap="square" rtlCol="0">
              <a:spAutoFit/>
            </a:bodyPr>
            <a:lstStyle/>
            <a:p>
              <a:pPr>
                <a:lnSpc>
                  <a:spcPct val="110000"/>
                </a:lnSpc>
              </a:pPr>
              <a:r>
                <a:rPr lang="zh-CN" altLang="en-US" sz="1600" dirty="0" smtClean="0">
                  <a:latin typeface="+mn-ea"/>
                </a:rPr>
                <a:t>   小提琴是一种擦奏弦鸣乐器。</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  它广泛流传于世界各国，是</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现代管弦乐队弦乐组中最</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主要的乐器。它在器乐中占</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有极重要的位置，是现代交响</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乐队的支柱，也是具有高度</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演奏技巧的独奏乐器。现</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代小提琴的出现已有</a:t>
              </a:r>
              <a:r>
                <a:rPr lang="en-US" sz="1600" dirty="0" smtClean="0">
                  <a:latin typeface="+mn-ea"/>
                </a:rPr>
                <a:t>300</a:t>
              </a:r>
              <a:r>
                <a:rPr lang="zh-CN" altLang="en-US" sz="1600" dirty="0" smtClean="0">
                  <a:latin typeface="+mn-ea"/>
                </a:rPr>
                <a:t>多</a:t>
              </a:r>
              <a:endParaRPr lang="en-US" altLang="zh-CN" sz="1600" dirty="0" smtClean="0">
                <a:latin typeface="+mn-ea"/>
              </a:endParaRPr>
            </a:p>
            <a:p>
              <a:pPr>
                <a:lnSpc>
                  <a:spcPct val="110000"/>
                </a:lnSpc>
              </a:pPr>
              <a:r>
                <a:rPr lang="zh-CN" altLang="en-US" sz="1600" dirty="0" smtClean="0">
                  <a:latin typeface="+mn-ea"/>
                </a:rPr>
                <a:t>年的历史</a:t>
              </a:r>
              <a:r>
                <a:rPr lang="en-US" sz="1600" dirty="0" smtClean="0">
                  <a:latin typeface="+mn-ea"/>
                </a:rPr>
                <a:t>,</a:t>
              </a:r>
              <a:r>
                <a:rPr lang="zh-CN" altLang="en-US" sz="1600" dirty="0" smtClean="0">
                  <a:latin typeface="+mn-ea"/>
                </a:rPr>
                <a:t>其制作本身是一门极为精致的工艺技术。它的发音近似人声，适于表现温柔、热烈、轻快、辉煌以至最富于戏剧性的强烈感情。几个世纪以来，世界各国的著名作曲家写作了大量的小提琴经典作品，小提琴演奏家在这种乐器上发展了精湛的演奏艺术。小提琴既可以合奏，又可以进行独奏。</a:t>
              </a:r>
            </a:p>
            <a:p>
              <a:pPr>
                <a:lnSpc>
                  <a:spcPct val="110000"/>
                </a:lnSpc>
              </a:pPr>
              <a:endParaRPr lang="zh-CN" altLang="en-US" dirty="0"/>
            </a:p>
          </p:txBody>
        </p:sp>
        <p:sp>
          <p:nvSpPr>
            <p:cNvPr id="12" name="矩形 11"/>
            <p:cNvSpPr/>
            <p:nvPr/>
          </p:nvSpPr>
          <p:spPr>
            <a:xfrm>
              <a:off x="571472" y="1571612"/>
              <a:ext cx="647934" cy="646331"/>
            </a:xfrm>
            <a:prstGeom prst="rect">
              <a:avLst/>
            </a:prstGeom>
            <a:grp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音</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3" name="矩形 12"/>
            <p:cNvSpPr/>
            <p:nvPr/>
          </p:nvSpPr>
          <p:spPr>
            <a:xfrm>
              <a:off x="142844" y="2071678"/>
              <a:ext cx="647934" cy="646331"/>
            </a:xfrm>
            <a:prstGeom prst="rect">
              <a:avLst/>
            </a:prstGeom>
            <a:grp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特</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1" name="矩形 10"/>
            <p:cNvSpPr/>
            <p:nvPr/>
          </p:nvSpPr>
          <p:spPr>
            <a:xfrm>
              <a:off x="571472" y="2571744"/>
              <a:ext cx="647934" cy="646331"/>
            </a:xfrm>
            <a:prstGeom prst="rect">
              <a:avLst/>
            </a:prstGeom>
            <a:grp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点</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0" name="矩形 9"/>
            <p:cNvSpPr/>
            <p:nvPr/>
          </p:nvSpPr>
          <p:spPr>
            <a:xfrm>
              <a:off x="142844" y="1071546"/>
              <a:ext cx="647933" cy="646331"/>
            </a:xfrm>
            <a:prstGeom prst="rect">
              <a:avLst/>
            </a:prstGeom>
            <a:grpFill/>
          </p:spPr>
          <p:txBody>
            <a:bodyPr wrap="none" lIns="91440" tIns="45720" rIns="91440" bIns="45720">
              <a:spAutoFit/>
            </a:bodyPr>
            <a:lstStyle/>
            <a:p>
              <a:pPr algn="ctr"/>
              <a:r>
                <a:rPr lang="zh-CN" alt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声</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grpSp>
      <p:grpSp>
        <p:nvGrpSpPr>
          <p:cNvPr id="8" name="组合 7"/>
          <p:cNvGrpSpPr/>
          <p:nvPr/>
        </p:nvGrpSpPr>
        <p:grpSpPr>
          <a:xfrm>
            <a:off x="71438" y="927961"/>
            <a:ext cx="1357290" cy="2428892"/>
            <a:chOff x="0" y="928670"/>
            <a:chExt cx="1357290" cy="2428892"/>
          </a:xfrm>
          <a:noFill/>
        </p:grpSpPr>
        <p:sp>
          <p:nvSpPr>
            <p:cNvPr id="4" name="菱形 3"/>
            <p:cNvSpPr/>
            <p:nvPr/>
          </p:nvSpPr>
          <p:spPr>
            <a:xfrm>
              <a:off x="0" y="928670"/>
              <a:ext cx="928694" cy="928694"/>
            </a:xfrm>
            <a:prstGeom prst="diamond">
              <a:avLst/>
            </a:prstGeom>
            <a:grp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菱形 4"/>
            <p:cNvSpPr/>
            <p:nvPr/>
          </p:nvSpPr>
          <p:spPr>
            <a:xfrm>
              <a:off x="428596" y="1428736"/>
              <a:ext cx="928694" cy="928694"/>
            </a:xfrm>
            <a:prstGeom prst="diamond">
              <a:avLst/>
            </a:prstGeom>
            <a:grp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菱形 5"/>
            <p:cNvSpPr/>
            <p:nvPr/>
          </p:nvSpPr>
          <p:spPr>
            <a:xfrm>
              <a:off x="428596" y="2428868"/>
              <a:ext cx="928694" cy="928694"/>
            </a:xfrm>
            <a:prstGeom prst="diamond">
              <a:avLst/>
            </a:prstGeom>
            <a:grp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0" y="1928802"/>
              <a:ext cx="928694" cy="928694"/>
            </a:xfrm>
            <a:prstGeom prst="diamond">
              <a:avLst/>
            </a:prstGeom>
            <a:grp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4929190" y="357166"/>
            <a:ext cx="4357717" cy="4128271"/>
            <a:chOff x="4929190" y="357166"/>
            <a:chExt cx="4357717" cy="4128271"/>
          </a:xfrm>
        </p:grpSpPr>
        <p:grpSp>
          <p:nvGrpSpPr>
            <p:cNvPr id="25" name="组合 24"/>
            <p:cNvGrpSpPr/>
            <p:nvPr/>
          </p:nvGrpSpPr>
          <p:grpSpPr>
            <a:xfrm>
              <a:off x="5929322" y="357166"/>
              <a:ext cx="2286016" cy="714380"/>
              <a:chOff x="6643702" y="214290"/>
              <a:chExt cx="2286016" cy="714380"/>
            </a:xfrm>
          </p:grpSpPr>
          <p:sp>
            <p:nvSpPr>
              <p:cNvPr id="19" name="六边形 18"/>
              <p:cNvSpPr/>
              <p:nvPr/>
            </p:nvSpPr>
            <p:spPr>
              <a:xfrm>
                <a:off x="6643702" y="214290"/>
                <a:ext cx="857256" cy="714380"/>
              </a:xfrm>
              <a:prstGeom prst="hexagon">
                <a:avLst/>
              </a:prstGeom>
              <a:solidFill>
                <a:schemeClr val="accent5">
                  <a:lumMod val="60000"/>
                  <a:lumOff val="4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p:cNvSpPr/>
              <p:nvPr/>
            </p:nvSpPr>
            <p:spPr>
              <a:xfrm>
                <a:off x="7358082" y="214290"/>
                <a:ext cx="857256" cy="714380"/>
              </a:xfrm>
              <a:prstGeom prst="hexagon">
                <a:avLst/>
              </a:prstGeom>
              <a:solidFill>
                <a:schemeClr val="accent5">
                  <a:lumMod val="60000"/>
                  <a:lumOff val="4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六边形 20"/>
              <p:cNvSpPr/>
              <p:nvPr/>
            </p:nvSpPr>
            <p:spPr>
              <a:xfrm>
                <a:off x="8072462" y="214290"/>
                <a:ext cx="857256" cy="714380"/>
              </a:xfrm>
              <a:prstGeom prst="hexagon">
                <a:avLst/>
              </a:prstGeom>
              <a:solidFill>
                <a:schemeClr val="accent5">
                  <a:lumMod val="60000"/>
                  <a:lumOff val="4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715140" y="214290"/>
                <a:ext cx="699230" cy="707886"/>
              </a:xfrm>
              <a:prstGeom prst="rect">
                <a:avLst/>
              </a:prstGeom>
              <a:noFill/>
            </p:spPr>
            <p:txBody>
              <a:bodyPr wrap="none" lIns="91440" tIns="45720" rIns="91440" bIns="45720">
                <a:spAutoFit/>
              </a:bodyPr>
              <a:lstStyle/>
              <a:p>
                <a:pPr algn="ctr"/>
                <a:r>
                  <a:rPr lang="zh-CN" altLang="en-US"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设</a:t>
                </a:r>
                <a:endParaRPr lang="zh-CN" altLang="en-US"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23" name="矩形 22"/>
              <p:cNvSpPr/>
              <p:nvPr/>
            </p:nvSpPr>
            <p:spPr>
              <a:xfrm>
                <a:off x="7429520" y="214290"/>
                <a:ext cx="699230" cy="707886"/>
              </a:xfrm>
              <a:prstGeom prst="rect">
                <a:avLst/>
              </a:prstGeom>
              <a:noFill/>
            </p:spPr>
            <p:txBody>
              <a:bodyPr wrap="none" lIns="91440" tIns="45720" rIns="91440" bIns="45720">
                <a:spAutoFit/>
              </a:bodyPr>
              <a:lstStyle/>
              <a:p>
                <a:pPr algn="ctr"/>
                <a:r>
                  <a:rPr lang="zh-CN" altLang="en-US"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计</a:t>
                </a:r>
                <a:endParaRPr lang="zh-CN" altLang="en-US"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24" name="矩形 23"/>
              <p:cNvSpPr/>
              <p:nvPr/>
            </p:nvSpPr>
            <p:spPr>
              <a:xfrm>
                <a:off x="8143900" y="214290"/>
                <a:ext cx="699230" cy="707886"/>
              </a:xfrm>
              <a:prstGeom prst="rect">
                <a:avLst/>
              </a:prstGeom>
              <a:noFill/>
            </p:spPr>
            <p:txBody>
              <a:bodyPr wrap="none" lIns="91440" tIns="45720" rIns="91440" bIns="45720">
                <a:spAutoFit/>
              </a:bodyPr>
              <a:lstStyle/>
              <a:p>
                <a:pPr algn="ctr"/>
                <a:r>
                  <a:rPr lang="zh-CN" altLang="en-US"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者</a:t>
                </a:r>
                <a:endParaRPr lang="zh-CN" altLang="en-US"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grpSp>
        <p:cxnSp>
          <p:nvCxnSpPr>
            <p:cNvPr id="26" name="直接连接符 25"/>
            <p:cNvCxnSpPr/>
            <p:nvPr/>
          </p:nvCxnSpPr>
          <p:spPr>
            <a:xfrm rot="5400000">
              <a:off x="3642909" y="2857099"/>
              <a:ext cx="3143272" cy="794"/>
            </a:xfrm>
            <a:prstGeom prst="line">
              <a:avLst/>
            </a:prstGeom>
            <a:ln w="19050">
              <a:prstDash val="soli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143504" y="4429132"/>
              <a:ext cx="4000496" cy="1588"/>
            </a:xfrm>
            <a:prstGeom prst="line">
              <a:avLst/>
            </a:prstGeom>
            <a:ln w="19050">
              <a:prstDash val="solid"/>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4929190" y="1428736"/>
              <a:ext cx="4357717" cy="330090"/>
            </a:xfrm>
            <a:prstGeom prst="rect">
              <a:avLst/>
            </a:prstGeom>
            <a:noFill/>
          </p:spPr>
          <p:txBody>
            <a:bodyPr wrap="square" rtlCol="0">
              <a:spAutoFit/>
            </a:bodyPr>
            <a:lstStyle/>
            <a:p>
              <a:pPr>
                <a:lnSpc>
                  <a:spcPct val="110000"/>
                </a:lnSpc>
              </a:pPr>
              <a:r>
                <a:rPr lang="zh-CN" altLang="en-US" sz="1600" dirty="0" smtClean="0">
                  <a:latin typeface="+mn-ea"/>
                </a:rPr>
                <a:t>    </a:t>
              </a:r>
              <a:endParaRPr lang="zh-CN" altLang="en-US" sz="1600" dirty="0">
                <a:latin typeface="+mn-ea"/>
              </a:endParaRPr>
            </a:p>
          </p:txBody>
        </p:sp>
        <p:sp>
          <p:nvSpPr>
            <p:cNvPr id="29" name="矩形 28"/>
            <p:cNvSpPr/>
            <p:nvPr/>
          </p:nvSpPr>
          <p:spPr>
            <a:xfrm>
              <a:off x="5214974" y="1142984"/>
              <a:ext cx="4000496" cy="3342453"/>
            </a:xfrm>
            <a:prstGeom prst="rect">
              <a:avLst/>
            </a:prstGeom>
          </p:spPr>
          <p:txBody>
            <a:bodyPr wrap="square">
              <a:spAutoFit/>
            </a:bodyPr>
            <a:lstStyle/>
            <a:p>
              <a:pPr>
                <a:lnSpc>
                  <a:spcPct val="110000"/>
                </a:lnSpc>
              </a:pPr>
              <a:r>
                <a:rPr lang="zh-CN" altLang="en-US" sz="1600" dirty="0" smtClean="0">
                  <a:latin typeface="+mn-ea"/>
                </a:rPr>
                <a:t>   小提琴的最早设计者是安德烈一阿玛蒂 </a:t>
              </a:r>
              <a:r>
                <a:rPr lang="en-US" sz="1600" dirty="0" smtClean="0">
                  <a:latin typeface="+mn-ea"/>
                </a:rPr>
                <a:t>(Andrea Amati,1525</a:t>
              </a:r>
              <a:r>
                <a:rPr lang="zh-CN" altLang="en-US" sz="1600" dirty="0" smtClean="0">
                  <a:latin typeface="+mn-ea"/>
                </a:rPr>
                <a:t>年</a:t>
              </a:r>
              <a:r>
                <a:rPr lang="en-US" sz="1600" dirty="0" smtClean="0">
                  <a:latin typeface="+mn-ea"/>
                </a:rPr>
                <a:t> ~1611</a:t>
              </a:r>
              <a:r>
                <a:rPr lang="zh-CN" altLang="en-US" sz="1600" dirty="0" smtClean="0">
                  <a:latin typeface="+mn-ea"/>
                </a:rPr>
                <a:t>年</a:t>
              </a:r>
              <a:r>
                <a:rPr lang="en-US" sz="1600" dirty="0" smtClean="0">
                  <a:latin typeface="+mn-ea"/>
                </a:rPr>
                <a:t>) </a:t>
              </a:r>
              <a:r>
                <a:rPr lang="zh-CN" altLang="en-US" sz="1600" dirty="0" smtClean="0">
                  <a:latin typeface="+mn-ea"/>
                </a:rPr>
                <a:t>和格斯帕罗</a:t>
              </a:r>
              <a:r>
                <a:rPr lang="en-US" sz="1600" dirty="0" smtClean="0">
                  <a:latin typeface="+mn-ea"/>
                </a:rPr>
                <a:t>-</a:t>
              </a:r>
              <a:r>
                <a:rPr lang="zh-CN" altLang="en-US" sz="1600" dirty="0" smtClean="0">
                  <a:latin typeface="+mn-ea"/>
                </a:rPr>
                <a:t>达</a:t>
              </a:r>
              <a:r>
                <a:rPr lang="en-US" sz="1600" dirty="0" smtClean="0">
                  <a:latin typeface="+mn-ea"/>
                </a:rPr>
                <a:t>-</a:t>
              </a:r>
              <a:r>
                <a:rPr lang="zh-CN" altLang="en-US" sz="1600" dirty="0" smtClean="0">
                  <a:latin typeface="+mn-ea"/>
                </a:rPr>
                <a:t>萨罗</a:t>
              </a:r>
              <a:r>
                <a:rPr lang="en-US" sz="1600" dirty="0" smtClean="0">
                  <a:latin typeface="+mn-ea"/>
                </a:rPr>
                <a:t> (1542</a:t>
              </a:r>
              <a:r>
                <a:rPr lang="zh-CN" altLang="en-US" sz="1600" dirty="0" smtClean="0">
                  <a:latin typeface="+mn-ea"/>
                </a:rPr>
                <a:t>年</a:t>
              </a:r>
              <a:r>
                <a:rPr lang="en-US" sz="1600" dirty="0" smtClean="0">
                  <a:latin typeface="+mn-ea"/>
                </a:rPr>
                <a:t>~1609 </a:t>
              </a:r>
              <a:r>
                <a:rPr lang="zh-CN" altLang="en-US" sz="1600" dirty="0" smtClean="0">
                  <a:latin typeface="+mn-ea"/>
                </a:rPr>
                <a:t>年</a:t>
              </a:r>
              <a:r>
                <a:rPr lang="en-US" sz="1600" dirty="0" smtClean="0">
                  <a:latin typeface="+mn-ea"/>
                </a:rPr>
                <a:t>) </a:t>
              </a:r>
              <a:r>
                <a:rPr lang="zh-CN" altLang="en-US" sz="1600" dirty="0" smtClean="0">
                  <a:latin typeface="+mn-ea"/>
                </a:rPr>
                <a:t>。由于他们两个曾在一起工作</a:t>
              </a:r>
              <a:r>
                <a:rPr lang="en-US" sz="1600" dirty="0" smtClean="0">
                  <a:latin typeface="+mn-ea"/>
                </a:rPr>
                <a:t>, </a:t>
              </a:r>
              <a:r>
                <a:rPr lang="zh-CN" altLang="en-US" sz="1600" dirty="0" smtClean="0">
                  <a:latin typeface="+mn-ea"/>
                </a:rPr>
                <a:t>不同的历史文献就有不同的观点：一种说法是，阿马蒂为主，达</a:t>
              </a:r>
              <a:r>
                <a:rPr lang="en-US" sz="1600" dirty="0" smtClean="0">
                  <a:latin typeface="+mn-ea"/>
                </a:rPr>
                <a:t>-</a:t>
              </a:r>
              <a:r>
                <a:rPr lang="zh-CN" altLang="en-US" sz="1600" dirty="0" smtClean="0">
                  <a:latin typeface="+mn-ea"/>
                </a:rPr>
                <a:t>萨罗是副手；而另一种观点则正好相反。如果我们考虑到安德烈</a:t>
              </a:r>
              <a:r>
                <a:rPr lang="en-US" sz="1600" dirty="0" smtClean="0">
                  <a:latin typeface="+mn-ea"/>
                </a:rPr>
                <a:t>-</a:t>
              </a:r>
              <a:r>
                <a:rPr lang="zh-CN" altLang="en-US" sz="1600" dirty="0" smtClean="0">
                  <a:latin typeface="+mn-ea"/>
                </a:rPr>
                <a:t>阿马蒂要比达</a:t>
              </a:r>
              <a:r>
                <a:rPr lang="en-US" sz="1600" dirty="0" smtClean="0">
                  <a:latin typeface="+mn-ea"/>
                </a:rPr>
                <a:t>-</a:t>
              </a:r>
              <a:r>
                <a:rPr lang="zh-CN" altLang="en-US" sz="1600" dirty="0" smtClean="0">
                  <a:latin typeface="+mn-ea"/>
                </a:rPr>
                <a:t>萨罗年长</a:t>
              </a:r>
              <a:r>
                <a:rPr lang="en-US" sz="1600" dirty="0" smtClean="0">
                  <a:latin typeface="+mn-ea"/>
                </a:rPr>
                <a:t> 17 </a:t>
              </a:r>
              <a:r>
                <a:rPr lang="zh-CN" altLang="en-US" sz="1600" dirty="0" smtClean="0">
                  <a:latin typeface="+mn-ea"/>
                </a:rPr>
                <a:t>岁，则似乎达</a:t>
              </a:r>
              <a:r>
                <a:rPr lang="en-US" sz="1600" dirty="0" smtClean="0">
                  <a:latin typeface="+mn-ea"/>
                </a:rPr>
                <a:t>-</a:t>
              </a:r>
              <a:r>
                <a:rPr lang="zh-CN" altLang="en-US" sz="1600" dirty="0" smtClean="0">
                  <a:latin typeface="+mn-ea"/>
                </a:rPr>
                <a:t>萨罗应是在阿马蒂的指导下工作过。因为在那个年代 ，年资也就代表了权威。不过 ，这只是猜测。以此推论，则小提琴的最初设计者应是安德烈</a:t>
              </a:r>
              <a:r>
                <a:rPr lang="en-US" sz="1600" dirty="0" smtClean="0">
                  <a:latin typeface="+mn-ea"/>
                </a:rPr>
                <a:t>-</a:t>
              </a:r>
              <a:r>
                <a:rPr lang="zh-CN" altLang="en-US" sz="1600" dirty="0" smtClean="0">
                  <a:latin typeface="+mn-ea"/>
                </a:rPr>
                <a:t>阿马蒂的观点更为可取。</a:t>
              </a:r>
              <a:endParaRPr lang="zh-CN" altLang="en-US" sz="1600" dirty="0">
                <a:latin typeface="+mn-ea"/>
              </a:endParaRPr>
            </a:p>
          </p:txBody>
        </p:sp>
      </p:grpSp>
      <p:grpSp>
        <p:nvGrpSpPr>
          <p:cNvPr id="55" name="组合 54"/>
          <p:cNvGrpSpPr/>
          <p:nvPr/>
        </p:nvGrpSpPr>
        <p:grpSpPr>
          <a:xfrm>
            <a:off x="714348" y="5857892"/>
            <a:ext cx="3000396" cy="857256"/>
            <a:chOff x="285720" y="5857892"/>
            <a:chExt cx="3000396" cy="857256"/>
          </a:xfrm>
        </p:grpSpPr>
        <p:sp>
          <p:nvSpPr>
            <p:cNvPr id="34" name="椭圆 33"/>
            <p:cNvSpPr/>
            <p:nvPr/>
          </p:nvSpPr>
          <p:spPr>
            <a:xfrm>
              <a:off x="285720" y="6000768"/>
              <a:ext cx="714380" cy="714380"/>
            </a:xfrm>
            <a:prstGeom prst="ellipse">
              <a:avLst/>
            </a:prstGeom>
            <a:noFill/>
            <a:ln w="285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857224" y="5857892"/>
              <a:ext cx="714380" cy="714380"/>
            </a:xfrm>
            <a:prstGeom prst="ellipse">
              <a:avLst/>
            </a:prstGeom>
            <a:noFill/>
            <a:ln w="285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428728" y="6000768"/>
              <a:ext cx="714380" cy="714380"/>
            </a:xfrm>
            <a:prstGeom prst="ellipse">
              <a:avLst/>
            </a:prstGeom>
            <a:noFill/>
            <a:ln w="285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2000232" y="5857892"/>
              <a:ext cx="714380" cy="714380"/>
            </a:xfrm>
            <a:prstGeom prst="ellipse">
              <a:avLst/>
            </a:prstGeom>
            <a:noFill/>
            <a:ln w="285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2571736" y="6000768"/>
              <a:ext cx="714380" cy="714380"/>
            </a:xfrm>
            <a:prstGeom prst="ellipse">
              <a:avLst/>
            </a:prstGeom>
            <a:noFill/>
            <a:ln w="285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6" name="圆角矩形 55"/>
          <p:cNvSpPr/>
          <p:nvPr/>
        </p:nvSpPr>
        <p:spPr>
          <a:xfrm>
            <a:off x="3929058" y="5000636"/>
            <a:ext cx="5072098" cy="1714512"/>
          </a:xfrm>
          <a:prstGeom prst="roundRect">
            <a:avLst/>
          </a:prstGeom>
          <a:noFill/>
          <a:ln w="285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3929090" y="4997755"/>
            <a:ext cx="5143504" cy="1717393"/>
          </a:xfrm>
          <a:prstGeom prst="rect">
            <a:avLst/>
          </a:prstGeom>
          <a:noFill/>
        </p:spPr>
        <p:txBody>
          <a:bodyPr wrap="square" rtlCol="0">
            <a:spAutoFit/>
          </a:bodyPr>
          <a:lstStyle/>
          <a:p>
            <a:pPr>
              <a:lnSpc>
                <a:spcPct val="110000"/>
              </a:lnSpc>
            </a:pPr>
            <a:r>
              <a:rPr lang="zh-CN" altLang="en-US" sz="1600" dirty="0" smtClean="0">
                <a:latin typeface="+mn-ea"/>
              </a:rPr>
              <a:t>    小提琴是一个四条弓弦乐器，是提琴家族中的主要和高音成员。现代小提琴起源于意大利的克瑞莫纳，在</a:t>
            </a:r>
            <a:r>
              <a:rPr lang="en-US" sz="1600" dirty="0" smtClean="0">
                <a:latin typeface="+mn-ea"/>
              </a:rPr>
              <a:t>1600-1750</a:t>
            </a:r>
            <a:r>
              <a:rPr lang="zh-CN" altLang="en-US" sz="1600" dirty="0" smtClean="0">
                <a:latin typeface="+mn-ea"/>
              </a:rPr>
              <a:t>年间成为最大的小提琴制作中心。著名的有：</a:t>
            </a:r>
            <a:r>
              <a:rPr lang="en-US" sz="1600" dirty="0" smtClean="0">
                <a:latin typeface="+mn-ea"/>
              </a:rPr>
              <a:t>Amati</a:t>
            </a:r>
            <a:r>
              <a:rPr lang="zh-CN" altLang="en-US" sz="1600" dirty="0" smtClean="0">
                <a:latin typeface="+mn-ea"/>
              </a:rPr>
              <a:t>，</a:t>
            </a:r>
            <a:r>
              <a:rPr lang="en-US" sz="1600" dirty="0" smtClean="0">
                <a:latin typeface="+mn-ea"/>
              </a:rPr>
              <a:t>Stradivari</a:t>
            </a:r>
            <a:r>
              <a:rPr lang="zh-CN" altLang="en-US" sz="1600" dirty="0" smtClean="0">
                <a:latin typeface="+mn-ea"/>
              </a:rPr>
              <a:t>，及</a:t>
            </a:r>
            <a:r>
              <a:rPr lang="en-US" sz="1600" dirty="0" smtClean="0">
                <a:latin typeface="+mn-ea"/>
              </a:rPr>
              <a:t> Guarneri</a:t>
            </a:r>
            <a:r>
              <a:rPr lang="zh-CN" altLang="en-US" sz="1600" dirty="0" smtClean="0">
                <a:latin typeface="+mn-ea"/>
              </a:rPr>
              <a:t>；他们制造的乐器现今都是无价之宝。小提琴的五度定弦为：</a:t>
            </a:r>
            <a:r>
              <a:rPr lang="en-US" sz="1600" dirty="0" smtClean="0">
                <a:latin typeface="+mn-ea"/>
              </a:rPr>
              <a:t>g, d1, a1,e2,</a:t>
            </a:r>
            <a:r>
              <a:rPr lang="zh-CN" altLang="en-US" sz="1600" dirty="0" smtClean="0">
                <a:latin typeface="+mn-ea"/>
              </a:rPr>
              <a:t>音域超过</a:t>
            </a:r>
            <a:r>
              <a:rPr lang="en-US" sz="1600" dirty="0" smtClean="0">
                <a:latin typeface="+mn-ea"/>
              </a:rPr>
              <a:t>3</a:t>
            </a:r>
            <a:r>
              <a:rPr lang="zh-CN" altLang="en-US" sz="1600" dirty="0" smtClean="0">
                <a:latin typeface="+mn-ea"/>
              </a:rPr>
              <a:t>个半组，是所有管弦乐团必不可少的正规乐器。</a:t>
            </a:r>
            <a:endParaRPr lang="zh-CN" altLang="en-US" sz="1600" dirty="0">
              <a:latin typeface="+mn-ea"/>
            </a:endParaRPr>
          </a:p>
        </p:txBody>
      </p:sp>
      <p:pic>
        <p:nvPicPr>
          <p:cNvPr id="66" name="图片 65" descr="7-1.jpg"/>
          <p:cNvPicPr>
            <a:picLocks noChangeAspect="1"/>
          </p:cNvPicPr>
          <p:nvPr/>
        </p:nvPicPr>
        <p:blipFill>
          <a:blip r:embed="rId2"/>
          <a:srcRect l="26000" t="3781" r="3500" b="4832"/>
          <a:stretch>
            <a:fillRect/>
          </a:stretch>
        </p:blipFill>
        <p:spPr>
          <a:xfrm>
            <a:off x="3929058" y="714356"/>
            <a:ext cx="1214446" cy="2500330"/>
          </a:xfrm>
          <a:prstGeom prst="rect">
            <a:avLst/>
          </a:prstGeom>
          <a:ln>
            <a:noFill/>
          </a:ln>
          <a:effectLst>
            <a:softEdge rad="112500"/>
          </a:effectLst>
        </p:spPr>
      </p:pic>
      <p:sp>
        <p:nvSpPr>
          <p:cNvPr id="43" name="菱形 42"/>
          <p:cNvSpPr/>
          <p:nvPr/>
        </p:nvSpPr>
        <p:spPr>
          <a:xfrm>
            <a:off x="2571736" y="28572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菱形 59"/>
          <p:cNvSpPr/>
          <p:nvPr/>
        </p:nvSpPr>
        <p:spPr>
          <a:xfrm>
            <a:off x="3286116" y="28572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菱形 61"/>
          <p:cNvSpPr/>
          <p:nvPr/>
        </p:nvSpPr>
        <p:spPr>
          <a:xfrm>
            <a:off x="4000496" y="28572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菱形 62"/>
          <p:cNvSpPr/>
          <p:nvPr/>
        </p:nvSpPr>
        <p:spPr>
          <a:xfrm>
            <a:off x="4714876" y="28572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菱形 63"/>
          <p:cNvSpPr/>
          <p:nvPr/>
        </p:nvSpPr>
        <p:spPr>
          <a:xfrm>
            <a:off x="5143504" y="457200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菱形 64"/>
          <p:cNvSpPr/>
          <p:nvPr/>
        </p:nvSpPr>
        <p:spPr>
          <a:xfrm>
            <a:off x="6000760" y="457200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菱形 66"/>
          <p:cNvSpPr/>
          <p:nvPr/>
        </p:nvSpPr>
        <p:spPr>
          <a:xfrm>
            <a:off x="6858016" y="457200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菱形 67"/>
          <p:cNvSpPr/>
          <p:nvPr/>
        </p:nvSpPr>
        <p:spPr>
          <a:xfrm>
            <a:off x="7715272" y="457200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714348" y="6000768"/>
            <a:ext cx="737702" cy="707886"/>
          </a:xfrm>
          <a:prstGeom prst="rect">
            <a:avLst/>
          </a:prstGeom>
          <a:noFill/>
        </p:spPr>
        <p:txBody>
          <a:bodyPr wrap="none" lIns="91440" tIns="45720" rIns="91440" bIns="45720">
            <a:spAutoFit/>
          </a:bodyPr>
          <a:lstStyle/>
          <a:p>
            <a:pPr algn="ctr"/>
            <a:r>
              <a:rPr lang="zh-CN" altLang="en-US" sz="4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小</a:t>
            </a:r>
            <a:endParaRPr lang="zh-CN" altLang="en-US" sz="4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70" name="矩形 69"/>
          <p:cNvSpPr/>
          <p:nvPr/>
        </p:nvSpPr>
        <p:spPr>
          <a:xfrm>
            <a:off x="1285852" y="5857892"/>
            <a:ext cx="737702" cy="707886"/>
          </a:xfrm>
          <a:prstGeom prst="rect">
            <a:avLst/>
          </a:prstGeom>
          <a:noFill/>
        </p:spPr>
        <p:txBody>
          <a:bodyPr wrap="none" lIns="91440" tIns="45720" rIns="91440" bIns="45720">
            <a:spAutoFit/>
          </a:bodyPr>
          <a:lstStyle/>
          <a:p>
            <a:pPr algn="ctr"/>
            <a:r>
              <a:rPr lang="zh-CN" altLang="en-US" sz="4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提</a:t>
            </a:r>
            <a:endParaRPr lang="zh-CN" altLang="en-US" sz="4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71" name="矩形 70"/>
          <p:cNvSpPr/>
          <p:nvPr/>
        </p:nvSpPr>
        <p:spPr>
          <a:xfrm>
            <a:off x="1857356" y="6000768"/>
            <a:ext cx="737702" cy="707886"/>
          </a:xfrm>
          <a:prstGeom prst="rect">
            <a:avLst/>
          </a:prstGeom>
          <a:noFill/>
        </p:spPr>
        <p:txBody>
          <a:bodyPr wrap="none" lIns="91440" tIns="45720" rIns="91440" bIns="45720">
            <a:spAutoFit/>
          </a:bodyPr>
          <a:lstStyle/>
          <a:p>
            <a:pPr algn="ctr"/>
            <a:r>
              <a:rPr lang="zh-CN" altLang="en-US" sz="4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琴</a:t>
            </a:r>
            <a:endParaRPr lang="zh-CN" altLang="en-US" sz="4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72" name="矩形 71"/>
          <p:cNvSpPr/>
          <p:nvPr/>
        </p:nvSpPr>
        <p:spPr>
          <a:xfrm>
            <a:off x="2428860" y="5857892"/>
            <a:ext cx="737702" cy="707886"/>
          </a:xfrm>
          <a:prstGeom prst="rect">
            <a:avLst/>
          </a:prstGeom>
          <a:noFill/>
        </p:spPr>
        <p:txBody>
          <a:bodyPr wrap="none" lIns="91440" tIns="45720" rIns="91440" bIns="45720">
            <a:spAutoFit/>
          </a:bodyPr>
          <a:lstStyle/>
          <a:p>
            <a:pPr algn="ctr"/>
            <a:r>
              <a:rPr lang="zh-CN" altLang="en-US" sz="4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的</a:t>
            </a:r>
            <a:endParaRPr lang="zh-CN" altLang="en-US" sz="4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74" name="矩形 73"/>
          <p:cNvSpPr/>
          <p:nvPr/>
        </p:nvSpPr>
        <p:spPr>
          <a:xfrm>
            <a:off x="3000364" y="6000768"/>
            <a:ext cx="737702" cy="707886"/>
          </a:xfrm>
          <a:prstGeom prst="rect">
            <a:avLst/>
          </a:prstGeom>
          <a:noFill/>
        </p:spPr>
        <p:txBody>
          <a:bodyPr wrap="none" lIns="91440" tIns="45720" rIns="91440" bIns="45720">
            <a:spAutoFit/>
          </a:bodyPr>
          <a:lstStyle/>
          <a:p>
            <a:pPr algn="ctr"/>
            <a:r>
              <a:rPr lang="zh-CN" altLang="en-US" sz="4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弦</a:t>
            </a:r>
            <a:endParaRPr lang="zh-CN" altLang="en-US" sz="4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pic>
        <p:nvPicPr>
          <p:cNvPr id="53" name="图片 52" descr="4-2.jpg"/>
          <p:cNvPicPr>
            <a:picLocks noChangeAspect="1"/>
          </p:cNvPicPr>
          <p:nvPr/>
        </p:nvPicPr>
        <p:blipFill>
          <a:blip r:embed="rId3"/>
          <a:srcRect r="29032"/>
          <a:stretch>
            <a:fillRect/>
          </a:stretch>
        </p:blipFill>
        <p:spPr>
          <a:xfrm>
            <a:off x="4000496" y="3214686"/>
            <a:ext cx="1071570" cy="1714512"/>
          </a:xfrm>
          <a:prstGeom prst="ellipse">
            <a:avLst/>
          </a:prstGeom>
          <a:ln w="76200">
            <a:solidFill>
              <a:schemeClr val="tx2">
                <a:lumMod val="50000"/>
              </a:schemeClr>
            </a:solidFill>
          </a:ln>
          <a:effectLst>
            <a:softEdge rad="63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图片 38" descr="2-2.jpg"/>
          <p:cNvPicPr>
            <a:picLocks noChangeAspect="1"/>
          </p:cNvPicPr>
          <p:nvPr/>
        </p:nvPicPr>
        <p:blipFill>
          <a:blip r:embed="rId2"/>
          <a:stretch>
            <a:fillRect/>
          </a:stretch>
        </p:blipFill>
        <p:spPr>
          <a:xfrm>
            <a:off x="3929058" y="3071810"/>
            <a:ext cx="2000264" cy="1443036"/>
          </a:xfrm>
          <a:prstGeom prst="ellipse">
            <a:avLst/>
          </a:prstGeom>
          <a:ln>
            <a:noFill/>
          </a:ln>
          <a:effectLst>
            <a:softEdge rad="112500"/>
          </a:effectLst>
        </p:spPr>
      </p:pic>
      <p:sp>
        <p:nvSpPr>
          <p:cNvPr id="2" name="矩形 1"/>
          <p:cNvSpPr/>
          <p:nvPr/>
        </p:nvSpPr>
        <p:spPr>
          <a:xfrm>
            <a:off x="0" y="0"/>
            <a:ext cx="1857388" cy="78581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73602" y="0"/>
            <a:ext cx="2040944" cy="830997"/>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48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中提琴</a:t>
            </a:r>
            <a:endParaRPr lang="zh-CN" altLang="en-US" sz="48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grpSp>
        <p:nvGrpSpPr>
          <p:cNvPr id="35" name="组合 34"/>
          <p:cNvGrpSpPr/>
          <p:nvPr/>
        </p:nvGrpSpPr>
        <p:grpSpPr>
          <a:xfrm>
            <a:off x="71438" y="1071546"/>
            <a:ext cx="3857620" cy="5200775"/>
            <a:chOff x="0" y="927961"/>
            <a:chExt cx="3857620" cy="5200775"/>
          </a:xfrm>
        </p:grpSpPr>
        <p:sp>
          <p:nvSpPr>
            <p:cNvPr id="13" name="单圆角矩形 12"/>
            <p:cNvSpPr/>
            <p:nvPr/>
          </p:nvSpPr>
          <p:spPr>
            <a:xfrm>
              <a:off x="500034" y="1070836"/>
              <a:ext cx="3286148" cy="4787055"/>
            </a:xfrm>
            <a:prstGeom prst="snip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菱形 3"/>
            <p:cNvSpPr/>
            <p:nvPr/>
          </p:nvSpPr>
          <p:spPr>
            <a:xfrm>
              <a:off x="0" y="927961"/>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42844" y="1070837"/>
              <a:ext cx="647933" cy="646331"/>
            </a:xfrm>
            <a:prstGeom prst="rect">
              <a:avLst/>
            </a:prstGeom>
            <a:noFill/>
          </p:spPr>
          <p:txBody>
            <a:bodyPr wrap="none" lIns="91440" tIns="45720" rIns="91440" bIns="45720">
              <a:spAutoFit/>
            </a:bodyPr>
            <a:lstStyle/>
            <a:p>
              <a:pPr algn="ctr"/>
              <a:r>
                <a:rPr lang="zh-CN" alt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声</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6" name="菱形 5"/>
            <p:cNvSpPr/>
            <p:nvPr/>
          </p:nvSpPr>
          <p:spPr>
            <a:xfrm>
              <a:off x="428596" y="1428027"/>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0" y="1928093"/>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nvSpPr>
          <p:spPr>
            <a:xfrm>
              <a:off x="428596" y="2428159"/>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571472" y="1570903"/>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音</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1" name="矩形 10"/>
            <p:cNvSpPr/>
            <p:nvPr/>
          </p:nvSpPr>
          <p:spPr>
            <a:xfrm>
              <a:off x="142844" y="2070969"/>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特</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2" name="矩形 11"/>
            <p:cNvSpPr/>
            <p:nvPr/>
          </p:nvSpPr>
          <p:spPr>
            <a:xfrm>
              <a:off x="571472" y="2571035"/>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点</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4" name="TextBox 13"/>
            <p:cNvSpPr txBox="1"/>
            <p:nvPr/>
          </p:nvSpPr>
          <p:spPr>
            <a:xfrm>
              <a:off x="571472" y="1155067"/>
              <a:ext cx="3286148" cy="4973669"/>
            </a:xfrm>
            <a:prstGeom prst="rect">
              <a:avLst/>
            </a:prstGeom>
            <a:noFill/>
          </p:spPr>
          <p:txBody>
            <a:bodyPr wrap="square" rtlCol="0">
              <a:spAutoFit/>
            </a:bodyPr>
            <a:lstStyle/>
            <a:p>
              <a:pPr>
                <a:lnSpc>
                  <a:spcPct val="110000"/>
                </a:lnSpc>
              </a:pPr>
              <a:r>
                <a:rPr lang="zh-CN" altLang="en-US" sz="1600" dirty="0" smtClean="0">
                  <a:latin typeface="+mn-ea"/>
                </a:rPr>
                <a:t>   提琴族中的中音乐器，外形</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及 结构与小提琴基本相同，</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 只是形体略大。五度定弦</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为</a:t>
              </a:r>
              <a:r>
                <a:rPr lang="en-US" sz="1600" dirty="0" smtClean="0">
                  <a:latin typeface="+mn-ea"/>
                </a:rPr>
                <a:t>c</a:t>
              </a:r>
              <a:r>
                <a:rPr lang="zh-CN" altLang="en-US" sz="1600" dirty="0" smtClean="0">
                  <a:latin typeface="+mn-ea"/>
                </a:rPr>
                <a:t>、</a:t>
              </a:r>
              <a:r>
                <a:rPr lang="en-US" sz="1600" dirty="0" smtClean="0">
                  <a:latin typeface="+mn-ea"/>
                </a:rPr>
                <a:t>g</a:t>
              </a:r>
              <a:r>
                <a:rPr lang="zh-CN" altLang="en-US" sz="1600" dirty="0" smtClean="0">
                  <a:latin typeface="+mn-ea"/>
                </a:rPr>
                <a:t>、</a:t>
              </a:r>
              <a:r>
                <a:rPr lang="en-US" sz="1600" dirty="0" smtClean="0">
                  <a:latin typeface="+mn-ea"/>
                </a:rPr>
                <a:t>d1,a1</a:t>
              </a:r>
              <a:r>
                <a:rPr lang="zh-CN" altLang="en-US" sz="1600" dirty="0" smtClean="0">
                  <a:latin typeface="+mn-ea"/>
                </a:rPr>
                <a:t>琴身长度一</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般为</a:t>
              </a:r>
              <a:r>
                <a:rPr lang="en-US" sz="1600" dirty="0" smtClean="0">
                  <a:latin typeface="+mn-ea"/>
                </a:rPr>
                <a:t>42.5</a:t>
              </a:r>
              <a:r>
                <a:rPr lang="zh-CN" altLang="en-US" sz="1600" dirty="0" smtClean="0">
                  <a:latin typeface="+mn-ea"/>
                </a:rPr>
                <a:t>厘米。中提琴的音色</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比小提琴更厚实、温暖而丰</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满，指法和运弓与小提琴</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基本相同。中提琴从比中央</a:t>
              </a:r>
              <a:r>
                <a:rPr lang="en-US" sz="1600" dirty="0" smtClean="0">
                  <a:latin typeface="+mn-ea"/>
                </a:rPr>
                <a:t>C</a:t>
              </a:r>
            </a:p>
            <a:p>
              <a:pPr>
                <a:lnSpc>
                  <a:spcPct val="110000"/>
                </a:lnSpc>
              </a:pPr>
              <a:r>
                <a:rPr lang="zh-CN" altLang="en-US" sz="1600" dirty="0" smtClean="0">
                  <a:latin typeface="+mn-ea"/>
                </a:rPr>
                <a:t>低八度音程的</a:t>
              </a:r>
              <a:r>
                <a:rPr lang="en-US" sz="1600" dirty="0" smtClean="0">
                  <a:latin typeface="+mn-ea"/>
                </a:rPr>
                <a:t>C</a:t>
              </a:r>
              <a:r>
                <a:rPr lang="zh-CN" altLang="en-US" sz="1600" dirty="0" smtClean="0">
                  <a:latin typeface="+mn-ea"/>
                </a:rPr>
                <a:t>开始，每根弦间隔五度音程，依次为</a:t>
              </a:r>
              <a:r>
                <a:rPr lang="en-US" sz="1600" dirty="0" smtClean="0">
                  <a:latin typeface="+mn-ea"/>
                </a:rPr>
                <a:t>C</a:t>
              </a:r>
              <a:r>
                <a:rPr lang="zh-CN" altLang="en-US" sz="1600" dirty="0" smtClean="0">
                  <a:latin typeface="+mn-ea"/>
                </a:rPr>
                <a:t>、</a:t>
              </a:r>
              <a:r>
                <a:rPr lang="en-US" sz="1600" dirty="0" smtClean="0">
                  <a:latin typeface="+mn-ea"/>
                </a:rPr>
                <a:t>G</a:t>
              </a:r>
              <a:r>
                <a:rPr lang="zh-CN" altLang="en-US" sz="1600" dirty="0" smtClean="0">
                  <a:latin typeface="+mn-ea"/>
                </a:rPr>
                <a:t>、</a:t>
              </a:r>
              <a:r>
                <a:rPr lang="en-US" sz="1600" dirty="0" smtClean="0">
                  <a:latin typeface="+mn-ea"/>
                </a:rPr>
                <a:t>D</a:t>
              </a:r>
              <a:r>
                <a:rPr lang="zh-CN" altLang="en-US" sz="1600" dirty="0" smtClean="0">
                  <a:latin typeface="+mn-ea"/>
                </a:rPr>
                <a:t>及</a:t>
              </a:r>
              <a:r>
                <a:rPr lang="en-US" sz="1600" dirty="0" smtClean="0">
                  <a:latin typeface="+mn-ea"/>
                </a:rPr>
                <a:t>A</a:t>
              </a:r>
              <a:r>
                <a:rPr lang="zh-CN" altLang="en-US" sz="1600" dirty="0" smtClean="0">
                  <a:latin typeface="+mn-ea"/>
                </a:rPr>
                <a:t>音，比小提琴低五度，而比大提琴高了八度。 作为独奏乐器，它缺少小提琴的辉煌性和大提琴的浑厚有力的音响，并且不如小提琴和大提琴那样在演奏协奏曲时可以和乐队进行较量。因此作曲家为中提琴写的协奏曲不多见（多见于小提琴）。</a:t>
              </a:r>
            </a:p>
            <a:p>
              <a:endParaRPr lang="zh-CN" altLang="en-US" dirty="0"/>
            </a:p>
          </p:txBody>
        </p:sp>
      </p:grpSp>
      <p:grpSp>
        <p:nvGrpSpPr>
          <p:cNvPr id="22" name="组合 21"/>
          <p:cNvGrpSpPr/>
          <p:nvPr/>
        </p:nvGrpSpPr>
        <p:grpSpPr>
          <a:xfrm>
            <a:off x="5600239" y="285728"/>
            <a:ext cx="2972289" cy="830997"/>
            <a:chOff x="5171611" y="428604"/>
            <a:chExt cx="2972289" cy="830997"/>
          </a:xfrm>
        </p:grpSpPr>
        <p:sp>
          <p:nvSpPr>
            <p:cNvPr id="15" name="椭圆 14"/>
            <p:cNvSpPr/>
            <p:nvPr/>
          </p:nvSpPr>
          <p:spPr>
            <a:xfrm>
              <a:off x="5286380" y="500042"/>
              <a:ext cx="785818" cy="7143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929322" y="500042"/>
              <a:ext cx="785818" cy="7143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43702" y="500042"/>
              <a:ext cx="785818" cy="7143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358082" y="500042"/>
              <a:ext cx="785818" cy="7143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171611" y="428604"/>
              <a:ext cx="2972289" cy="830997"/>
            </a:xfrm>
            <a:prstGeom prst="rect">
              <a:avLst/>
            </a:prstGeom>
            <a:noFill/>
          </p:spPr>
          <p:txBody>
            <a:bodyPr wrap="none" lIns="91440" tIns="45720" rIns="91440" bIns="45720">
              <a:spAutoFit/>
            </a:bodyPr>
            <a:lstStyle/>
            <a:p>
              <a:pPr algn="ctr"/>
              <a:r>
                <a:rPr lang="zh-CN" altLang="en-US" sz="4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r>
                <a:rPr lang="zh-CN" altLang="en-US" sz="4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名 称 由 来</a:t>
              </a:r>
              <a:endParaRPr lang="zh-CN" altLang="en-US" sz="4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grpSp>
      <p:sp>
        <p:nvSpPr>
          <p:cNvPr id="25" name="TextBox 24"/>
          <p:cNvSpPr txBox="1"/>
          <p:nvPr/>
        </p:nvSpPr>
        <p:spPr>
          <a:xfrm>
            <a:off x="5214910" y="1142984"/>
            <a:ext cx="3929090" cy="2571768"/>
          </a:xfrm>
          <a:prstGeom prst="rect">
            <a:avLst/>
          </a:prstGeom>
          <a:noFill/>
        </p:spPr>
        <p:txBody>
          <a:bodyPr wrap="square" rtlCol="0">
            <a:spAutoFit/>
          </a:bodyPr>
          <a:lstStyle/>
          <a:p>
            <a:pPr>
              <a:lnSpc>
                <a:spcPct val="110000"/>
              </a:lnSpc>
            </a:pPr>
            <a:r>
              <a:rPr lang="zh-CN" altLang="en-US" sz="1600" dirty="0" smtClean="0">
                <a:latin typeface="+mn-ea"/>
              </a:rPr>
              <a:t>中提琴（</a:t>
            </a:r>
            <a:r>
              <a:rPr lang="en-US" sz="1600" dirty="0" smtClean="0">
                <a:latin typeface="+mn-ea"/>
              </a:rPr>
              <a:t>Viola</a:t>
            </a:r>
            <a:r>
              <a:rPr lang="zh-CN" altLang="en-US" sz="1600" dirty="0" smtClean="0">
                <a:latin typeface="+mn-ea"/>
              </a:rPr>
              <a:t>）名称，源自古大提琴。古大提琴是一种夹于两条腿之间拉奏的乐器。</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但其实古中提琴才是中提琴与小提琴的</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前身，因为古 中提琴是架在肩上拉奏</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的。中提琴的发展和历史与小提琴十</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分相似，但在独奏的场合缺少小提琴</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的适应性和，只好居伴奏的地位，</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使演奏的声音便和谐。</a:t>
            </a:r>
          </a:p>
          <a:p>
            <a:endParaRPr lang="zh-CN" altLang="en-US" dirty="0"/>
          </a:p>
        </p:txBody>
      </p:sp>
      <p:grpSp>
        <p:nvGrpSpPr>
          <p:cNvPr id="31" name="组合 30"/>
          <p:cNvGrpSpPr/>
          <p:nvPr/>
        </p:nvGrpSpPr>
        <p:grpSpPr>
          <a:xfrm>
            <a:off x="5830375" y="3571876"/>
            <a:ext cx="2813591" cy="830997"/>
            <a:chOff x="4786314" y="4071942"/>
            <a:chExt cx="2813591" cy="830997"/>
          </a:xfrm>
        </p:grpSpPr>
        <p:sp>
          <p:nvSpPr>
            <p:cNvPr id="29" name="六边形 28"/>
            <p:cNvSpPr/>
            <p:nvPr/>
          </p:nvSpPr>
          <p:spPr>
            <a:xfrm>
              <a:off x="6072198" y="4143380"/>
              <a:ext cx="857256" cy="714380"/>
            </a:xfrm>
            <a:prstGeom prst="hexagon">
              <a:avLst/>
            </a:prstGeom>
            <a:solidFill>
              <a:schemeClr val="accent5">
                <a:lumMod val="40000"/>
                <a:lumOff val="6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六边形 25"/>
            <p:cNvSpPr/>
            <p:nvPr/>
          </p:nvSpPr>
          <p:spPr>
            <a:xfrm>
              <a:off x="4786314" y="4143380"/>
              <a:ext cx="857256" cy="714380"/>
            </a:xfrm>
            <a:prstGeom prst="hexagon">
              <a:avLst/>
            </a:prstGeom>
            <a:solidFill>
              <a:schemeClr val="accent5">
                <a:lumMod val="40000"/>
                <a:lumOff val="6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六边形 26"/>
            <p:cNvSpPr/>
            <p:nvPr/>
          </p:nvSpPr>
          <p:spPr>
            <a:xfrm>
              <a:off x="5429256" y="4143380"/>
              <a:ext cx="857256" cy="714380"/>
            </a:xfrm>
            <a:prstGeom prst="hexagon">
              <a:avLst/>
            </a:prstGeom>
            <a:solidFill>
              <a:schemeClr val="accent5">
                <a:lumMod val="40000"/>
                <a:lumOff val="6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p:cNvSpPr/>
            <p:nvPr/>
          </p:nvSpPr>
          <p:spPr>
            <a:xfrm>
              <a:off x="6715140" y="4143380"/>
              <a:ext cx="857256" cy="714380"/>
            </a:xfrm>
            <a:prstGeom prst="hexagon">
              <a:avLst/>
            </a:prstGeom>
            <a:solidFill>
              <a:schemeClr val="accent5">
                <a:lumMod val="40000"/>
                <a:lumOff val="6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786314" y="4071942"/>
              <a:ext cx="2813591" cy="830997"/>
            </a:xfrm>
            <a:prstGeom prst="rect">
              <a:avLst/>
            </a:prstGeom>
            <a:noFill/>
          </p:spPr>
          <p:txBody>
            <a:bodyPr wrap="none" lIns="91440" tIns="45720" rIns="91440" bIns="45720">
              <a:spAutoFit/>
            </a:bodyPr>
            <a:lstStyle/>
            <a:p>
              <a:pPr algn="ctr"/>
              <a:r>
                <a:rPr lang="zh-CN" altLang="en-US" sz="48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外形特点</a:t>
              </a:r>
              <a:endParaRPr lang="zh-CN" altLang="en-US" sz="48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grpSp>
      <p:sp>
        <p:nvSpPr>
          <p:cNvPr id="32" name="任意多边形 31"/>
          <p:cNvSpPr/>
          <p:nvPr/>
        </p:nvSpPr>
        <p:spPr>
          <a:xfrm>
            <a:off x="5243779" y="1142984"/>
            <a:ext cx="3828815" cy="2291645"/>
          </a:xfrm>
          <a:custGeom>
            <a:avLst/>
            <a:gdLst>
              <a:gd name="connsiteX0" fmla="*/ 1881 w 3828815"/>
              <a:gd name="connsiteY0" fmla="*/ 0 h 2291645"/>
              <a:gd name="connsiteX1" fmla="*/ 13170 w 3828815"/>
              <a:gd name="connsiteY1" fmla="*/ 609600 h 2291645"/>
              <a:gd name="connsiteX2" fmla="*/ 80903 w 3828815"/>
              <a:gd name="connsiteY2" fmla="*/ 925689 h 2291645"/>
              <a:gd name="connsiteX3" fmla="*/ 238948 w 3828815"/>
              <a:gd name="connsiteY3" fmla="*/ 1343378 h 2291645"/>
              <a:gd name="connsiteX4" fmla="*/ 543748 w 3828815"/>
              <a:gd name="connsiteY4" fmla="*/ 1761067 h 2291645"/>
              <a:gd name="connsiteX5" fmla="*/ 950148 w 3828815"/>
              <a:gd name="connsiteY5" fmla="*/ 2122311 h 2291645"/>
              <a:gd name="connsiteX6" fmla="*/ 1571037 w 3828815"/>
              <a:gd name="connsiteY6" fmla="*/ 2257778 h 2291645"/>
              <a:gd name="connsiteX7" fmla="*/ 2011303 w 3828815"/>
              <a:gd name="connsiteY7" fmla="*/ 2291645 h 2291645"/>
              <a:gd name="connsiteX8" fmla="*/ 2541881 w 3828815"/>
              <a:gd name="connsiteY8" fmla="*/ 2280356 h 2291645"/>
              <a:gd name="connsiteX9" fmla="*/ 3275659 w 3828815"/>
              <a:gd name="connsiteY9" fmla="*/ 2201334 h 2291645"/>
              <a:gd name="connsiteX10" fmla="*/ 3828815 w 3828815"/>
              <a:gd name="connsiteY10" fmla="*/ 1952978 h 2291645"/>
              <a:gd name="connsiteX11" fmla="*/ 3828815 w 3828815"/>
              <a:gd name="connsiteY11" fmla="*/ 1952978 h 2291645"/>
              <a:gd name="connsiteX12" fmla="*/ 3828815 w 3828815"/>
              <a:gd name="connsiteY12" fmla="*/ 1952978 h 2291645"/>
              <a:gd name="connsiteX13" fmla="*/ 3828815 w 3828815"/>
              <a:gd name="connsiteY13" fmla="*/ 1952978 h 2291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828815" h="2291645">
                <a:moveTo>
                  <a:pt x="1881" y="0"/>
                </a:moveTo>
                <a:cubicBezTo>
                  <a:pt x="940" y="227659"/>
                  <a:pt x="0" y="455319"/>
                  <a:pt x="13170" y="609600"/>
                </a:cubicBezTo>
                <a:cubicBezTo>
                  <a:pt x="26340" y="763881"/>
                  <a:pt x="43273" y="803393"/>
                  <a:pt x="80903" y="925689"/>
                </a:cubicBezTo>
                <a:cubicBezTo>
                  <a:pt x="118533" y="1047985"/>
                  <a:pt x="161807" y="1204148"/>
                  <a:pt x="238948" y="1343378"/>
                </a:cubicBezTo>
                <a:cubicBezTo>
                  <a:pt x="316089" y="1482608"/>
                  <a:pt x="425215" y="1631245"/>
                  <a:pt x="543748" y="1761067"/>
                </a:cubicBezTo>
                <a:cubicBezTo>
                  <a:pt x="662281" y="1890889"/>
                  <a:pt x="778933" y="2039526"/>
                  <a:pt x="950148" y="2122311"/>
                </a:cubicBezTo>
                <a:cubicBezTo>
                  <a:pt x="1121363" y="2205096"/>
                  <a:pt x="1394178" y="2229556"/>
                  <a:pt x="1571037" y="2257778"/>
                </a:cubicBezTo>
                <a:cubicBezTo>
                  <a:pt x="1747896" y="2286000"/>
                  <a:pt x="1849496" y="2287882"/>
                  <a:pt x="2011303" y="2291645"/>
                </a:cubicBezTo>
                <a:lnTo>
                  <a:pt x="2541881" y="2280356"/>
                </a:lnTo>
                <a:cubicBezTo>
                  <a:pt x="2752607" y="2265304"/>
                  <a:pt x="3061170" y="2255897"/>
                  <a:pt x="3275659" y="2201334"/>
                </a:cubicBezTo>
                <a:cubicBezTo>
                  <a:pt x="3490148" y="2146771"/>
                  <a:pt x="3828815" y="1952978"/>
                  <a:pt x="3828815" y="1952978"/>
                </a:cubicBezTo>
                <a:lnTo>
                  <a:pt x="3828815" y="1952978"/>
                </a:lnTo>
                <a:lnTo>
                  <a:pt x="3828815" y="1952978"/>
                </a:lnTo>
                <a:lnTo>
                  <a:pt x="3828815" y="1952978"/>
                </a:ln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圆角矩形 32"/>
          <p:cNvSpPr/>
          <p:nvPr/>
        </p:nvSpPr>
        <p:spPr>
          <a:xfrm>
            <a:off x="4071934" y="4429132"/>
            <a:ext cx="4929222" cy="228601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TextBox 33"/>
          <p:cNvSpPr txBox="1"/>
          <p:nvPr/>
        </p:nvSpPr>
        <p:spPr>
          <a:xfrm>
            <a:off x="4214810" y="4518922"/>
            <a:ext cx="4714876" cy="2339102"/>
          </a:xfrm>
          <a:prstGeom prst="rect">
            <a:avLst/>
          </a:prstGeom>
          <a:noFill/>
        </p:spPr>
        <p:txBody>
          <a:bodyPr wrap="square" rtlCol="0">
            <a:spAutoFit/>
          </a:bodyPr>
          <a:lstStyle/>
          <a:p>
            <a:r>
              <a:rPr lang="zh-CN" altLang="en-US" sz="1600" dirty="0" smtClean="0">
                <a:latin typeface="+mn-ea"/>
              </a:rPr>
              <a:t>小提琴与中提琴的比较中提琴的结构和材质都和小提琴相近，只是在尺寸上更大一些，音色更具变化性。和小提琴不同的是，中提琴没有标准长度。为了和小提琴的音色和谐，最佳中提琴的长度是</a:t>
            </a:r>
            <a:r>
              <a:rPr lang="en-US" sz="1600" dirty="0" smtClean="0">
                <a:latin typeface="+mn-ea"/>
              </a:rPr>
              <a:t>21</a:t>
            </a:r>
            <a:r>
              <a:rPr lang="zh-CN" altLang="en-US" sz="1600" dirty="0" smtClean="0">
                <a:latin typeface="+mn-ea"/>
              </a:rPr>
              <a:t>英寸。这个尺寸不适合像小提琴一样演奏。因此几个世纪以来，中提琴家和提琴制作师不断常常修改中提琴的尺寸和形状，使之更短更轻，但同时保证有足够大的共鸣箱来体现中提琴的音色。</a:t>
            </a:r>
          </a:p>
          <a:p>
            <a:endParaRPr lang="zh-CN" altLang="en-US" dirty="0"/>
          </a:p>
        </p:txBody>
      </p:sp>
      <p:pic>
        <p:nvPicPr>
          <p:cNvPr id="38" name="图片 37" descr="1-2.jpg"/>
          <p:cNvPicPr>
            <a:picLocks noChangeAspect="1"/>
          </p:cNvPicPr>
          <p:nvPr/>
        </p:nvPicPr>
        <p:blipFill>
          <a:blip r:embed="rId3" cstate="print"/>
          <a:stretch>
            <a:fillRect/>
          </a:stretch>
        </p:blipFill>
        <p:spPr>
          <a:xfrm>
            <a:off x="3978411" y="801819"/>
            <a:ext cx="1165093" cy="2127115"/>
          </a:xfrm>
          <a:prstGeom prst="rect">
            <a:avLst/>
          </a:prstGeom>
          <a:ln>
            <a:noFill/>
          </a:ln>
          <a:effectLst>
            <a:outerShdw blurRad="190500" algn="tl" rotWithShape="0">
              <a:srgbClr val="000000">
                <a:alpha val="70000"/>
              </a:srgbClr>
            </a:outerShdw>
          </a:effectLst>
        </p:spPr>
      </p:pic>
      <p:sp>
        <p:nvSpPr>
          <p:cNvPr id="40" name="菱形 39"/>
          <p:cNvSpPr/>
          <p:nvPr/>
        </p:nvSpPr>
        <p:spPr>
          <a:xfrm>
            <a:off x="71434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142872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214310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菱形 47"/>
          <p:cNvSpPr/>
          <p:nvPr/>
        </p:nvSpPr>
        <p:spPr>
          <a:xfrm>
            <a:off x="285748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菱形 48"/>
          <p:cNvSpPr/>
          <p:nvPr/>
        </p:nvSpPr>
        <p:spPr>
          <a:xfrm>
            <a:off x="2643174" y="285728"/>
            <a:ext cx="285752" cy="285752"/>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菱形 52"/>
          <p:cNvSpPr/>
          <p:nvPr/>
        </p:nvSpPr>
        <p:spPr>
          <a:xfrm>
            <a:off x="3214678" y="285728"/>
            <a:ext cx="285752" cy="285752"/>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菱形 53"/>
          <p:cNvSpPr/>
          <p:nvPr/>
        </p:nvSpPr>
        <p:spPr>
          <a:xfrm>
            <a:off x="3786182" y="285728"/>
            <a:ext cx="285752" cy="285752"/>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菱形 54"/>
          <p:cNvSpPr/>
          <p:nvPr/>
        </p:nvSpPr>
        <p:spPr>
          <a:xfrm>
            <a:off x="4357686" y="285728"/>
            <a:ext cx="285752" cy="285752"/>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857388" cy="78581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73602" y="0"/>
            <a:ext cx="2040944" cy="830997"/>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4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大</a:t>
            </a:r>
            <a:r>
              <a:rPr lang="zh-CN" altLang="en-US" sz="48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提琴</a:t>
            </a:r>
            <a:endParaRPr lang="zh-CN" altLang="en-US" sz="48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grpSp>
        <p:nvGrpSpPr>
          <p:cNvPr id="20" name="组合 19"/>
          <p:cNvGrpSpPr/>
          <p:nvPr/>
        </p:nvGrpSpPr>
        <p:grpSpPr>
          <a:xfrm>
            <a:off x="71406" y="1500174"/>
            <a:ext cx="3857620" cy="4500594"/>
            <a:chOff x="0" y="1071546"/>
            <a:chExt cx="3857620" cy="4500594"/>
          </a:xfrm>
        </p:grpSpPr>
        <p:sp>
          <p:nvSpPr>
            <p:cNvPr id="14" name="单圆角矩形 13"/>
            <p:cNvSpPr/>
            <p:nvPr/>
          </p:nvSpPr>
          <p:spPr>
            <a:xfrm>
              <a:off x="571472" y="1285860"/>
              <a:ext cx="3286148" cy="4286280"/>
            </a:xfrm>
            <a:prstGeom prst="snip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菱形 3"/>
            <p:cNvSpPr/>
            <p:nvPr/>
          </p:nvSpPr>
          <p:spPr>
            <a:xfrm>
              <a:off x="0" y="1071546"/>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菱形 4"/>
            <p:cNvSpPr/>
            <p:nvPr/>
          </p:nvSpPr>
          <p:spPr>
            <a:xfrm>
              <a:off x="428596" y="1571612"/>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菱形 5"/>
            <p:cNvSpPr/>
            <p:nvPr/>
          </p:nvSpPr>
          <p:spPr>
            <a:xfrm>
              <a:off x="0" y="2071678"/>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428596" y="2571744"/>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42844" y="1214422"/>
              <a:ext cx="647933" cy="646331"/>
            </a:xfrm>
            <a:prstGeom prst="rect">
              <a:avLst/>
            </a:prstGeom>
            <a:noFill/>
          </p:spPr>
          <p:txBody>
            <a:bodyPr wrap="none" lIns="91440" tIns="45720" rIns="91440" bIns="45720">
              <a:spAutoFit/>
            </a:bodyPr>
            <a:lstStyle/>
            <a:p>
              <a:pPr algn="ctr"/>
              <a:r>
                <a:rPr lang="zh-CN" alt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声</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1" name="矩形 10"/>
            <p:cNvSpPr/>
            <p:nvPr/>
          </p:nvSpPr>
          <p:spPr>
            <a:xfrm>
              <a:off x="571472" y="1714488"/>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音</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2" name="矩形 11"/>
            <p:cNvSpPr/>
            <p:nvPr/>
          </p:nvSpPr>
          <p:spPr>
            <a:xfrm>
              <a:off x="142844" y="2214555"/>
              <a:ext cx="642942" cy="642942"/>
            </a:xfrm>
            <a:prstGeom prst="rect">
              <a:avLst/>
            </a:prstGeom>
            <a:noFill/>
          </p:spPr>
          <p:txBody>
            <a:bodyPr wrap="squar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特</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3" name="矩形 12"/>
            <p:cNvSpPr/>
            <p:nvPr/>
          </p:nvSpPr>
          <p:spPr>
            <a:xfrm>
              <a:off x="571472" y="2714620"/>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色</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9" name="TextBox 18"/>
            <p:cNvSpPr txBox="1"/>
            <p:nvPr/>
          </p:nvSpPr>
          <p:spPr>
            <a:xfrm>
              <a:off x="571472" y="1357298"/>
              <a:ext cx="3286148" cy="4137415"/>
            </a:xfrm>
            <a:prstGeom prst="rect">
              <a:avLst/>
            </a:prstGeom>
            <a:noFill/>
          </p:spPr>
          <p:txBody>
            <a:bodyPr wrap="square" rtlCol="0">
              <a:spAutoFit/>
            </a:bodyPr>
            <a:lstStyle/>
            <a:p>
              <a:pPr>
                <a:lnSpc>
                  <a:spcPct val="110000"/>
                </a:lnSpc>
              </a:pPr>
              <a:r>
                <a:rPr lang="zh-CN" altLang="en-US" sz="1600" dirty="0" smtClean="0">
                  <a:latin typeface="+mn-ea"/>
                </a:rPr>
                <a:t>    大提琴和小提琴或其它弦乐</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器家族成员一样，都有四根</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弦，音域约为四个八度，</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音高比中提琴低八度（</a:t>
              </a:r>
              <a:r>
                <a:rPr lang="en-US" sz="1600" dirty="0" smtClean="0">
                  <a:latin typeface="+mn-ea"/>
                </a:rPr>
                <a:t>C</a:t>
              </a:r>
              <a:r>
                <a:rPr lang="zh-CN" altLang="en-US" sz="1600" dirty="0" smtClean="0">
                  <a:latin typeface="+mn-ea"/>
                </a:rPr>
                <a:t>－</a:t>
              </a:r>
              <a:r>
                <a:rPr lang="en-US" sz="1600" dirty="0" smtClean="0">
                  <a:latin typeface="+mn-ea"/>
                </a:rPr>
                <a:t>G</a:t>
              </a:r>
            </a:p>
            <a:p>
              <a:pPr>
                <a:lnSpc>
                  <a:spcPct val="110000"/>
                </a:lnSpc>
              </a:pPr>
              <a:r>
                <a:rPr lang="en-US" altLang="zh-CN" sz="1600" dirty="0" smtClean="0">
                  <a:latin typeface="+mn-ea"/>
                </a:rPr>
                <a:t>   </a:t>
              </a:r>
              <a:r>
                <a:rPr lang="zh-CN" altLang="en-US" sz="1600" dirty="0" smtClean="0">
                  <a:latin typeface="+mn-ea"/>
                </a:rPr>
                <a:t>－</a:t>
              </a:r>
              <a:r>
                <a:rPr lang="en-US" sz="1600" dirty="0" smtClean="0">
                  <a:latin typeface="+mn-ea"/>
                </a:rPr>
                <a:t>d</a:t>
              </a:r>
              <a:r>
                <a:rPr lang="zh-CN" altLang="en-US" sz="1600" dirty="0" smtClean="0">
                  <a:latin typeface="+mn-ea"/>
                </a:rPr>
                <a:t>－</a:t>
              </a:r>
              <a:r>
                <a:rPr lang="en-US" sz="1600" dirty="0" smtClean="0">
                  <a:latin typeface="+mn-ea"/>
                </a:rPr>
                <a:t>a</a:t>
              </a:r>
              <a:r>
                <a:rPr lang="zh-CN" altLang="en-US" sz="1600" dirty="0" smtClean="0">
                  <a:latin typeface="+mn-ea"/>
                </a:rPr>
                <a:t>），乐谱通常用低音谱</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表，在较高音区有时用中音</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谱表，有时也用高音谱表。</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大提琴的第一根</a:t>
              </a:r>
              <a:r>
                <a:rPr lang="en-US" sz="1600" dirty="0" smtClean="0">
                  <a:latin typeface="+mn-ea"/>
                </a:rPr>
                <a:t>a</a:t>
              </a:r>
              <a:r>
                <a:rPr lang="zh-CN" altLang="en-US" sz="1600" dirty="0" smtClean="0">
                  <a:latin typeface="+mn-ea"/>
                </a:rPr>
                <a:t>弦发音华丽</a:t>
              </a:r>
              <a:endParaRPr lang="en-US" altLang="zh-CN" sz="1600" dirty="0" smtClean="0">
                <a:latin typeface="+mn-ea"/>
              </a:endParaRPr>
            </a:p>
            <a:p>
              <a:pPr>
                <a:lnSpc>
                  <a:spcPct val="110000"/>
                </a:lnSpc>
              </a:pPr>
              <a:r>
                <a:rPr lang="zh-CN" altLang="en-US" sz="1600" dirty="0" smtClean="0">
                  <a:latin typeface="+mn-ea"/>
                </a:rPr>
                <a:t>有力，富于歌唱性，第二根</a:t>
              </a:r>
              <a:r>
                <a:rPr lang="en-US" sz="1600" dirty="0" smtClean="0">
                  <a:latin typeface="+mn-ea"/>
                </a:rPr>
                <a:t>d</a:t>
              </a:r>
              <a:r>
                <a:rPr lang="zh-CN" altLang="en-US" sz="1600" dirty="0" smtClean="0">
                  <a:latin typeface="+mn-ea"/>
                </a:rPr>
                <a:t>弦，音色较朦胧，第三、四弦（</a:t>
              </a:r>
              <a:r>
                <a:rPr lang="en-US" sz="1600" dirty="0" smtClean="0">
                  <a:latin typeface="+mn-ea"/>
                </a:rPr>
                <a:t>G</a:t>
              </a:r>
              <a:r>
                <a:rPr lang="zh-CN" altLang="en-US" sz="1600" dirty="0" smtClean="0">
                  <a:latin typeface="+mn-ea"/>
                </a:rPr>
                <a:t>、</a:t>
              </a:r>
              <a:r>
                <a:rPr lang="en-US" sz="1600" dirty="0" smtClean="0">
                  <a:latin typeface="+mn-ea"/>
                </a:rPr>
                <a:t>C</a:t>
              </a:r>
              <a:r>
                <a:rPr lang="zh-CN" altLang="en-US" sz="1600" dirty="0" smtClean="0">
                  <a:latin typeface="+mn-ea"/>
                </a:rPr>
                <a:t>）低沉响亮，能够承受乐队的非常沉重的音响。它的发音原理虽然与中、小提琴相同，但其手指的把位在低音区与小提琴迥然不同，尤其是在高音区时能用拇指把位演奏。</a:t>
              </a:r>
              <a:endParaRPr lang="zh-CN" altLang="en-US" dirty="0"/>
            </a:p>
          </p:txBody>
        </p:sp>
      </p:grpSp>
      <p:grpSp>
        <p:nvGrpSpPr>
          <p:cNvPr id="50" name="组合 49"/>
          <p:cNvGrpSpPr/>
          <p:nvPr/>
        </p:nvGrpSpPr>
        <p:grpSpPr>
          <a:xfrm>
            <a:off x="6286480" y="352364"/>
            <a:ext cx="2786114" cy="2933760"/>
            <a:chOff x="6215074" y="142852"/>
            <a:chExt cx="2786114" cy="2933760"/>
          </a:xfrm>
        </p:grpSpPr>
        <p:sp>
          <p:nvSpPr>
            <p:cNvPr id="24" name="对角圆角矩形 23"/>
            <p:cNvSpPr/>
            <p:nvPr/>
          </p:nvSpPr>
          <p:spPr>
            <a:xfrm>
              <a:off x="6215074" y="142852"/>
              <a:ext cx="2714644" cy="2714644"/>
            </a:xfrm>
            <a:prstGeom prst="round2DiagRect">
              <a:avLst/>
            </a:prstGeom>
            <a:noFill/>
            <a:ln w="28575">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6286512" y="214290"/>
              <a:ext cx="2714676" cy="2862322"/>
            </a:xfrm>
            <a:prstGeom prst="rect">
              <a:avLst/>
            </a:prstGeom>
            <a:noFill/>
          </p:spPr>
          <p:txBody>
            <a:bodyPr wrap="square" rtlCol="0">
              <a:spAutoFit/>
            </a:bodyPr>
            <a:lstStyle/>
            <a:p>
              <a:pPr>
                <a:lnSpc>
                  <a:spcPct val="120000"/>
                </a:lnSpc>
              </a:pPr>
              <a:r>
                <a:rPr lang="zh-CN" altLang="en-US" sz="1500" dirty="0" smtClean="0">
                  <a:latin typeface="+mn-ea"/>
                </a:rPr>
                <a:t>大提琴的历史可以追溯到</a:t>
              </a:r>
              <a:r>
                <a:rPr lang="en-US" sz="1500" dirty="0" smtClean="0">
                  <a:latin typeface="+mn-ea"/>
                </a:rPr>
                <a:t>16</a:t>
              </a:r>
              <a:r>
                <a:rPr lang="zh-CN" altLang="en-US" sz="1500" dirty="0" smtClean="0">
                  <a:latin typeface="+mn-ea"/>
                </a:rPr>
                <a:t>世纪末，是一种叫作</a:t>
              </a:r>
              <a:r>
                <a:rPr lang="en-US" sz="1500" dirty="0" smtClean="0">
                  <a:latin typeface="+mn-ea"/>
                </a:rPr>
                <a:t>“</a:t>
              </a:r>
              <a:r>
                <a:rPr lang="zh-CN" altLang="en-US" sz="1500" dirty="0" smtClean="0">
                  <a:latin typeface="+mn-ea"/>
                </a:rPr>
                <a:t>低音维奥 大提琴尔琴</a:t>
              </a:r>
              <a:r>
                <a:rPr lang="en-US" sz="1500" dirty="0" smtClean="0">
                  <a:latin typeface="+mn-ea"/>
                </a:rPr>
                <a:t>”</a:t>
              </a:r>
              <a:r>
                <a:rPr lang="zh-CN" altLang="en-US" sz="1500" dirty="0" smtClean="0">
                  <a:latin typeface="+mn-ea"/>
                </a:rPr>
                <a:t>或</a:t>
              </a:r>
              <a:r>
                <a:rPr lang="en-US" sz="1500" dirty="0" smtClean="0">
                  <a:latin typeface="+mn-ea"/>
                </a:rPr>
                <a:t>“</a:t>
              </a:r>
              <a:r>
                <a:rPr lang="zh-CN" altLang="en-US" sz="1500" dirty="0" smtClean="0">
                  <a:latin typeface="+mn-ea"/>
                </a:rPr>
                <a:t>膝间维奥尔琴的</a:t>
              </a:r>
              <a:r>
                <a:rPr lang="en-US" sz="1500" dirty="0" smtClean="0">
                  <a:latin typeface="+mn-ea"/>
                </a:rPr>
                <a:t>15</a:t>
              </a:r>
              <a:r>
                <a:rPr lang="zh-CN" altLang="en-US" sz="1500" dirty="0" smtClean="0">
                  <a:latin typeface="+mn-ea"/>
                </a:rPr>
                <a:t>世纪的乐器演变而来。维奥尔琴的体积不像大提琴那么大，弧形也不那么明显，但演奏时可以夹在两膝之间，像大提琴那样用弓拉奏。音色也和大提琴差不多。</a:t>
              </a:r>
            </a:p>
            <a:p>
              <a:endParaRPr lang="zh-CN" altLang="en-US" dirty="0"/>
            </a:p>
          </p:txBody>
        </p:sp>
      </p:grpSp>
      <p:grpSp>
        <p:nvGrpSpPr>
          <p:cNvPr id="37" name="组合 36"/>
          <p:cNvGrpSpPr/>
          <p:nvPr/>
        </p:nvGrpSpPr>
        <p:grpSpPr>
          <a:xfrm>
            <a:off x="5786446" y="3429000"/>
            <a:ext cx="2714644" cy="1071570"/>
            <a:chOff x="5143504" y="3714752"/>
            <a:chExt cx="2714644" cy="1071570"/>
          </a:xfrm>
        </p:grpSpPr>
        <p:grpSp>
          <p:nvGrpSpPr>
            <p:cNvPr id="31" name="组合 30"/>
            <p:cNvGrpSpPr/>
            <p:nvPr/>
          </p:nvGrpSpPr>
          <p:grpSpPr>
            <a:xfrm>
              <a:off x="5143504" y="3714752"/>
              <a:ext cx="2714644" cy="1071570"/>
              <a:chOff x="6072198" y="3643314"/>
              <a:chExt cx="2714644" cy="1071570"/>
            </a:xfrm>
            <a:solidFill>
              <a:schemeClr val="tx2">
                <a:lumMod val="60000"/>
                <a:lumOff val="40000"/>
              </a:schemeClr>
            </a:solidFill>
          </p:grpSpPr>
          <p:sp>
            <p:nvSpPr>
              <p:cNvPr id="26" name="椭圆 25"/>
              <p:cNvSpPr/>
              <p:nvPr/>
            </p:nvSpPr>
            <p:spPr>
              <a:xfrm>
                <a:off x="7358082" y="3929066"/>
                <a:ext cx="785818" cy="7858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8001024" y="3643314"/>
                <a:ext cx="785818" cy="7858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6072198" y="3929066"/>
                <a:ext cx="785818" cy="7858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715140" y="3643314"/>
                <a:ext cx="785818" cy="7858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5143504" y="4016881"/>
              <a:ext cx="750526" cy="769441"/>
            </a:xfrm>
            <a:prstGeom prst="rect">
              <a:avLst/>
            </a:prstGeom>
            <a:noFill/>
          </p:spPr>
          <p:txBody>
            <a:bodyPr wrap="none" lIns="91440" tIns="45720" rIns="91440" bIns="45720">
              <a:spAutoFit/>
            </a:bodyPr>
            <a:lstStyle/>
            <a:p>
              <a:pPr algn="ctr"/>
              <a:r>
                <a:rPr lang="zh-CN" altLang="en-US" sz="44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保</a:t>
              </a:r>
              <a:endParaRPr lang="zh-CN" altLang="en-US" sz="4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34" name="矩形 33"/>
            <p:cNvSpPr/>
            <p:nvPr/>
          </p:nvSpPr>
          <p:spPr>
            <a:xfrm>
              <a:off x="5786446" y="3714752"/>
              <a:ext cx="750526" cy="769441"/>
            </a:xfrm>
            <a:prstGeom prst="rect">
              <a:avLst/>
            </a:prstGeom>
            <a:noFill/>
          </p:spPr>
          <p:txBody>
            <a:bodyPr wrap="none" lIns="91440" tIns="45720" rIns="91440" bIns="45720">
              <a:spAutoFit/>
            </a:bodyPr>
            <a:lstStyle/>
            <a:p>
              <a:pPr algn="ctr"/>
              <a:r>
                <a:rPr lang="zh-CN" altLang="en-US" sz="44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养</a:t>
              </a:r>
              <a:endParaRPr lang="zh-CN" altLang="en-US" sz="4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35" name="矩形 34"/>
            <p:cNvSpPr/>
            <p:nvPr/>
          </p:nvSpPr>
          <p:spPr>
            <a:xfrm>
              <a:off x="6429388" y="4000504"/>
              <a:ext cx="750526" cy="769441"/>
            </a:xfrm>
            <a:prstGeom prst="rect">
              <a:avLst/>
            </a:prstGeom>
            <a:noFill/>
          </p:spPr>
          <p:txBody>
            <a:bodyPr wrap="none" lIns="91440" tIns="45720" rIns="91440" bIns="45720">
              <a:spAutoFit/>
            </a:bodyPr>
            <a:lstStyle/>
            <a:p>
              <a:pPr algn="ctr"/>
              <a:r>
                <a:rPr lang="zh-CN" altLang="en-US" sz="44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注</a:t>
              </a:r>
              <a:endParaRPr lang="zh-CN" altLang="en-US" sz="4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36" name="矩形 35"/>
            <p:cNvSpPr/>
            <p:nvPr/>
          </p:nvSpPr>
          <p:spPr>
            <a:xfrm>
              <a:off x="7107622" y="3714752"/>
              <a:ext cx="750526" cy="769441"/>
            </a:xfrm>
            <a:prstGeom prst="rect">
              <a:avLst/>
            </a:prstGeom>
            <a:noFill/>
          </p:spPr>
          <p:txBody>
            <a:bodyPr wrap="none" lIns="91440" tIns="45720" rIns="91440" bIns="45720">
              <a:spAutoFit/>
            </a:bodyPr>
            <a:lstStyle/>
            <a:p>
              <a:pPr algn="ctr"/>
              <a:r>
                <a:rPr lang="zh-CN" altLang="en-US" sz="44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意</a:t>
              </a:r>
              <a:endParaRPr lang="zh-CN" altLang="en-US" sz="4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grpSp>
      <p:sp>
        <p:nvSpPr>
          <p:cNvPr id="32" name="单圆角矩形 31"/>
          <p:cNvSpPr/>
          <p:nvPr/>
        </p:nvSpPr>
        <p:spPr>
          <a:xfrm>
            <a:off x="4071934" y="4572008"/>
            <a:ext cx="4929222" cy="2143140"/>
          </a:xfrm>
          <a:prstGeom prst="snip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Box 37"/>
          <p:cNvSpPr txBox="1"/>
          <p:nvPr/>
        </p:nvSpPr>
        <p:spPr>
          <a:xfrm>
            <a:off x="4000497" y="4572008"/>
            <a:ext cx="5143503" cy="2062103"/>
          </a:xfrm>
          <a:prstGeom prst="rect">
            <a:avLst/>
          </a:prstGeom>
          <a:solidFill>
            <a:schemeClr val="accent5">
              <a:lumMod val="20000"/>
              <a:lumOff val="80000"/>
            </a:schemeClr>
          </a:solidFill>
        </p:spPr>
        <p:txBody>
          <a:bodyPr wrap="square" rtlCol="0">
            <a:spAutoFit/>
          </a:bodyPr>
          <a:lstStyle/>
          <a:p>
            <a:r>
              <a:rPr lang="zh-CN" altLang="en-US" sz="1600" dirty="0" smtClean="0">
                <a:latin typeface="+mn-ea"/>
              </a:rPr>
              <a:t>    一把制作精良的好提琴的寿命可以很长。令人叹</a:t>
            </a:r>
            <a:endParaRPr lang="en-US" altLang="zh-CN" sz="1600" dirty="0" smtClean="0">
              <a:latin typeface="+mn-ea"/>
            </a:endParaRPr>
          </a:p>
          <a:p>
            <a:r>
              <a:rPr lang="zh-CN" altLang="en-US" sz="1600" dirty="0" smtClean="0">
                <a:latin typeface="+mn-ea"/>
              </a:rPr>
              <a:t>为观止的是，</a:t>
            </a:r>
            <a:r>
              <a:rPr lang="en-US" sz="1600" dirty="0" smtClean="0">
                <a:latin typeface="+mn-ea"/>
              </a:rPr>
              <a:t>16</a:t>
            </a:r>
            <a:r>
              <a:rPr lang="zh-CN" altLang="en-US" sz="1600" dirty="0" smtClean="0">
                <a:latin typeface="+mn-ea"/>
              </a:rPr>
              <a:t>世纪早期意大利克雷莫纳的提琴制作大师们的一些杰作虽然构造相对脆弱，但至今仍然被专业的音乐家用来演奏。一把乐器的使用寿命和性能状态当然与乐器主人对乐器的保养密切相关，空气的变化和其它各种危险等关键因素也不断威胁着乐器的性能。小提琴中提琴或大提琴的主人可以通过适当的清洁、裂纹观测和对一般调整的目测检查来保护乐器。</a:t>
            </a:r>
            <a:endParaRPr lang="zh-CN" altLang="en-US" sz="1600" dirty="0">
              <a:latin typeface="+mn-ea"/>
            </a:endParaRPr>
          </a:p>
        </p:txBody>
      </p:sp>
      <p:grpSp>
        <p:nvGrpSpPr>
          <p:cNvPr id="51" name="组合 50"/>
          <p:cNvGrpSpPr/>
          <p:nvPr/>
        </p:nvGrpSpPr>
        <p:grpSpPr>
          <a:xfrm>
            <a:off x="5286380" y="357166"/>
            <a:ext cx="1000132" cy="1857388"/>
            <a:chOff x="5214942" y="214290"/>
            <a:chExt cx="1000132" cy="1857388"/>
          </a:xfrm>
        </p:grpSpPr>
        <p:sp>
          <p:nvSpPr>
            <p:cNvPr id="21" name="菱形 20"/>
            <p:cNvSpPr/>
            <p:nvPr/>
          </p:nvSpPr>
          <p:spPr>
            <a:xfrm>
              <a:off x="5214942" y="214290"/>
              <a:ext cx="1000132" cy="928694"/>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菱形 21"/>
            <p:cNvSpPr/>
            <p:nvPr/>
          </p:nvSpPr>
          <p:spPr>
            <a:xfrm>
              <a:off x="5214942" y="1142984"/>
              <a:ext cx="1000132" cy="928694"/>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286380" y="285728"/>
              <a:ext cx="822661" cy="83099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zh-CN" altLang="en-US" sz="4800" b="1" cap="none" spc="150" dirty="0" smtClean="0">
                  <a:ln w="11430"/>
                  <a:solidFill>
                    <a:srgbClr val="F8F8F8"/>
                  </a:solidFill>
                  <a:effectLst>
                    <a:outerShdw blurRad="25400" algn="tl" rotWithShape="0">
                      <a:srgbClr val="000000">
                        <a:alpha val="43000"/>
                      </a:srgbClr>
                    </a:outerShdw>
                  </a:effectLst>
                </a:rPr>
                <a:t>历</a:t>
              </a:r>
              <a:endParaRPr lang="en-US" altLang="zh-CN" sz="4800" b="1" cap="none" spc="150" dirty="0" smtClean="0">
                <a:ln w="11430"/>
                <a:solidFill>
                  <a:srgbClr val="F8F8F8"/>
                </a:solidFill>
                <a:effectLst>
                  <a:outerShdw blurRad="25400" algn="tl" rotWithShape="0">
                    <a:srgbClr val="000000">
                      <a:alpha val="43000"/>
                    </a:srgbClr>
                  </a:outerShdw>
                </a:effectLst>
              </a:endParaRPr>
            </a:p>
          </p:txBody>
        </p:sp>
        <p:sp>
          <p:nvSpPr>
            <p:cNvPr id="40" name="矩形 39"/>
            <p:cNvSpPr/>
            <p:nvPr/>
          </p:nvSpPr>
          <p:spPr>
            <a:xfrm>
              <a:off x="5286380" y="1214422"/>
              <a:ext cx="822661" cy="83099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zh-CN" altLang="en-US" sz="4800" b="1" cap="none" spc="150" dirty="0" smtClean="0">
                  <a:ln w="11430"/>
                  <a:solidFill>
                    <a:srgbClr val="F8F8F8"/>
                  </a:solidFill>
                  <a:effectLst>
                    <a:outerShdw blurRad="25400" algn="tl" rotWithShape="0">
                      <a:srgbClr val="000000">
                        <a:alpha val="43000"/>
                      </a:srgbClr>
                    </a:outerShdw>
                  </a:effectLst>
                </a:rPr>
                <a:t>史</a:t>
              </a:r>
              <a:endParaRPr lang="en-US" altLang="zh-CN" sz="4800" b="1" cap="none" spc="150" dirty="0" smtClean="0">
                <a:ln w="11430"/>
                <a:solidFill>
                  <a:srgbClr val="F8F8F8"/>
                </a:solidFill>
                <a:effectLst>
                  <a:outerShdw blurRad="25400" algn="tl" rotWithShape="0">
                    <a:srgbClr val="000000">
                      <a:alpha val="43000"/>
                    </a:srgbClr>
                  </a:outerShdw>
                </a:effectLst>
              </a:endParaRPr>
            </a:p>
          </p:txBody>
        </p:sp>
      </p:grpSp>
      <p:pic>
        <p:nvPicPr>
          <p:cNvPr id="41" name="图片 40" descr="6-1.jpg"/>
          <p:cNvPicPr>
            <a:picLocks noChangeAspect="1"/>
          </p:cNvPicPr>
          <p:nvPr/>
        </p:nvPicPr>
        <p:blipFill>
          <a:blip r:embed="rId2"/>
          <a:stretch>
            <a:fillRect/>
          </a:stretch>
        </p:blipFill>
        <p:spPr>
          <a:xfrm>
            <a:off x="3000364" y="142852"/>
            <a:ext cx="2071702" cy="14287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2" name="图片 41" descr="4-2.jpg"/>
          <p:cNvPicPr>
            <a:picLocks noChangeAspect="1"/>
          </p:cNvPicPr>
          <p:nvPr/>
        </p:nvPicPr>
        <p:blipFill>
          <a:blip r:embed="rId3"/>
          <a:srcRect r="14999"/>
          <a:stretch>
            <a:fillRect/>
          </a:stretch>
        </p:blipFill>
        <p:spPr>
          <a:xfrm>
            <a:off x="4214810" y="2071678"/>
            <a:ext cx="1214446" cy="2143116"/>
          </a:xfrm>
          <a:prstGeom prst="rect">
            <a:avLst/>
          </a:prstGeom>
          <a:ln>
            <a:noFill/>
          </a:ln>
          <a:effectLst>
            <a:outerShdw blurRad="190500" algn="tl" rotWithShape="0">
              <a:srgbClr val="000000">
                <a:alpha val="70000"/>
              </a:srgbClr>
            </a:outerShdw>
          </a:effectLst>
        </p:spPr>
      </p:pic>
      <p:sp>
        <p:nvSpPr>
          <p:cNvPr id="43" name="菱形 42"/>
          <p:cNvSpPr/>
          <p:nvPr/>
        </p:nvSpPr>
        <p:spPr>
          <a:xfrm>
            <a:off x="71434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菱形 43"/>
          <p:cNvSpPr/>
          <p:nvPr/>
        </p:nvSpPr>
        <p:spPr>
          <a:xfrm>
            <a:off x="142872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214310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285748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642910" y="1071546"/>
            <a:ext cx="285752" cy="285752"/>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菱形 47"/>
          <p:cNvSpPr/>
          <p:nvPr/>
        </p:nvSpPr>
        <p:spPr>
          <a:xfrm>
            <a:off x="1214414" y="1071546"/>
            <a:ext cx="285752" cy="285752"/>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菱形 48"/>
          <p:cNvSpPr/>
          <p:nvPr/>
        </p:nvSpPr>
        <p:spPr>
          <a:xfrm>
            <a:off x="1785918" y="1071546"/>
            <a:ext cx="285752" cy="285752"/>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菱形 51"/>
          <p:cNvSpPr/>
          <p:nvPr/>
        </p:nvSpPr>
        <p:spPr>
          <a:xfrm>
            <a:off x="2285984" y="1071546"/>
            <a:ext cx="285752" cy="285752"/>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857388" cy="78581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97785" y="0"/>
            <a:ext cx="2659703" cy="830997"/>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48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低音提琴</a:t>
            </a:r>
            <a:endParaRPr lang="zh-CN" altLang="en-US" sz="48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grpSp>
        <p:nvGrpSpPr>
          <p:cNvPr id="15" name="组合 14"/>
          <p:cNvGrpSpPr/>
          <p:nvPr/>
        </p:nvGrpSpPr>
        <p:grpSpPr>
          <a:xfrm>
            <a:off x="71438" y="1214422"/>
            <a:ext cx="3929058" cy="4929222"/>
            <a:chOff x="71438" y="1071546"/>
            <a:chExt cx="3929058" cy="4929222"/>
          </a:xfrm>
        </p:grpSpPr>
        <p:sp>
          <p:nvSpPr>
            <p:cNvPr id="13" name="单圆角矩形 12"/>
            <p:cNvSpPr/>
            <p:nvPr/>
          </p:nvSpPr>
          <p:spPr>
            <a:xfrm>
              <a:off x="714348" y="1213713"/>
              <a:ext cx="3286148" cy="4787055"/>
            </a:xfrm>
            <a:prstGeom prst="snip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菱形 4"/>
            <p:cNvSpPr/>
            <p:nvPr/>
          </p:nvSpPr>
          <p:spPr>
            <a:xfrm>
              <a:off x="71438" y="1071546"/>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菱形 5"/>
            <p:cNvSpPr/>
            <p:nvPr/>
          </p:nvSpPr>
          <p:spPr>
            <a:xfrm>
              <a:off x="500034" y="1571612"/>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71438" y="2071678"/>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nvSpPr>
          <p:spPr>
            <a:xfrm>
              <a:off x="500034" y="2571744"/>
              <a:ext cx="928694" cy="928694"/>
            </a:xfrm>
            <a:prstGeom prst="diamond">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14282" y="1214422"/>
              <a:ext cx="647933"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乐</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0" name="矩形 9"/>
            <p:cNvSpPr/>
            <p:nvPr/>
          </p:nvSpPr>
          <p:spPr>
            <a:xfrm>
              <a:off x="642910" y="1714488"/>
              <a:ext cx="647933"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器</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1" name="矩形 10"/>
            <p:cNvSpPr/>
            <p:nvPr/>
          </p:nvSpPr>
          <p:spPr>
            <a:xfrm>
              <a:off x="214282" y="2214554"/>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特</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2" name="矩形 11"/>
            <p:cNvSpPr/>
            <p:nvPr/>
          </p:nvSpPr>
          <p:spPr>
            <a:xfrm>
              <a:off x="642910" y="2714620"/>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色</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4" name="TextBox 13"/>
            <p:cNvSpPr txBox="1"/>
            <p:nvPr/>
          </p:nvSpPr>
          <p:spPr>
            <a:xfrm>
              <a:off x="714348" y="1285860"/>
              <a:ext cx="3286148" cy="4696670"/>
            </a:xfrm>
            <a:prstGeom prst="rect">
              <a:avLst/>
            </a:prstGeom>
            <a:noFill/>
          </p:spPr>
          <p:txBody>
            <a:bodyPr wrap="square" rtlCol="0">
              <a:spAutoFit/>
            </a:bodyPr>
            <a:lstStyle/>
            <a:p>
              <a:pPr>
                <a:lnSpc>
                  <a:spcPct val="110000"/>
                </a:lnSpc>
              </a:pPr>
              <a:r>
                <a:rPr lang="zh-CN" altLang="en-US" sz="1600" dirty="0" smtClean="0">
                  <a:latin typeface="+mn-ea"/>
                </a:rPr>
                <a:t>  低音提琴弦乐器中形体最大的，</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 音色极其低沉柔和，并且能奏</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出极美妙的泛音，拨弦奏</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法可发出隆隆声，用于 描述</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雷声或波涛声往往恰到好处；慢</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奏时效果最佳， 不宜快奏；</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高音部分音质纤弱动人。</a:t>
              </a:r>
              <a:endParaRPr lang="en-US" altLang="zh-CN" sz="1600" dirty="0" smtClean="0">
                <a:latin typeface="+mn-ea"/>
              </a:endParaRPr>
            </a:p>
            <a:p>
              <a:pPr>
                <a:lnSpc>
                  <a:spcPct val="110000"/>
                </a:lnSpc>
              </a:pPr>
              <a:r>
                <a:rPr lang="en-US" altLang="zh-CN" sz="1600" dirty="0" smtClean="0">
                  <a:latin typeface="+mn-ea"/>
                </a:rPr>
                <a:t>    </a:t>
              </a:r>
              <a:r>
                <a:rPr lang="zh-CN" altLang="en-US" sz="1600" dirty="0" smtClean="0">
                  <a:latin typeface="+mn-ea"/>
                </a:rPr>
                <a:t>倍低音提琴体积庞大，需站立演奏。它有两种基本形制：一种属于六弦提琴一族，肩斜背平）；另一种属于小提琴一族，肩较方，背微圆。 倍低音提琴是管弦乐队交响乐队中的最低音声部，多充当伴奏角色，极少用于独奏，但其雄厚的 低音无疑在多声部音乐中强大力量的体现。贝多芬就常用它在交响乐队中演奏重要的旋律。</a:t>
              </a:r>
              <a:endParaRPr lang="zh-CN" altLang="en-US" dirty="0"/>
            </a:p>
          </p:txBody>
        </p:sp>
      </p:grpSp>
      <p:grpSp>
        <p:nvGrpSpPr>
          <p:cNvPr id="20" name="组合 19"/>
          <p:cNvGrpSpPr/>
          <p:nvPr/>
        </p:nvGrpSpPr>
        <p:grpSpPr>
          <a:xfrm>
            <a:off x="4429124" y="357166"/>
            <a:ext cx="1000132" cy="1857388"/>
            <a:chOff x="5286380" y="214290"/>
            <a:chExt cx="1000132" cy="1857388"/>
          </a:xfrm>
        </p:grpSpPr>
        <p:sp>
          <p:nvSpPr>
            <p:cNvPr id="19" name="菱形 18"/>
            <p:cNvSpPr/>
            <p:nvPr/>
          </p:nvSpPr>
          <p:spPr>
            <a:xfrm>
              <a:off x="5286380" y="1142984"/>
              <a:ext cx="1000132" cy="928694"/>
            </a:xfrm>
            <a:prstGeom prst="diamond">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菱形 15"/>
            <p:cNvSpPr/>
            <p:nvPr/>
          </p:nvSpPr>
          <p:spPr>
            <a:xfrm>
              <a:off x="5286380" y="214290"/>
              <a:ext cx="1000132" cy="928694"/>
            </a:xfrm>
            <a:prstGeom prst="diamond">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392413" y="1214422"/>
              <a:ext cx="822661" cy="83099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zh-CN" altLang="en-US" sz="4800" b="1" spc="150" dirty="0" smtClean="0">
                  <a:ln w="11430"/>
                  <a:solidFill>
                    <a:srgbClr val="F8F8F8"/>
                  </a:solidFill>
                  <a:effectLst>
                    <a:outerShdw blurRad="25400" algn="tl" rotWithShape="0">
                      <a:srgbClr val="000000">
                        <a:alpha val="43000"/>
                      </a:srgbClr>
                    </a:outerShdw>
                  </a:effectLst>
                </a:rPr>
                <a:t>域</a:t>
              </a:r>
              <a:endParaRPr lang="en-US" altLang="zh-CN" sz="4800" b="1" cap="none" spc="150" dirty="0" smtClean="0">
                <a:ln w="11430"/>
                <a:solidFill>
                  <a:srgbClr val="F8F8F8"/>
                </a:solidFill>
                <a:effectLst>
                  <a:outerShdw blurRad="25400" algn="tl" rotWithShape="0">
                    <a:srgbClr val="000000">
                      <a:alpha val="43000"/>
                    </a:srgbClr>
                  </a:outerShdw>
                </a:effectLst>
              </a:endParaRPr>
            </a:p>
          </p:txBody>
        </p:sp>
        <p:sp>
          <p:nvSpPr>
            <p:cNvPr id="18" name="矩形 17"/>
            <p:cNvSpPr/>
            <p:nvPr/>
          </p:nvSpPr>
          <p:spPr>
            <a:xfrm>
              <a:off x="5392413" y="285728"/>
              <a:ext cx="822661" cy="83099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zh-CN" altLang="en-US" sz="4800" b="1" spc="150" dirty="0" smtClean="0">
                  <a:ln w="11430"/>
                  <a:solidFill>
                    <a:srgbClr val="F8F8F8"/>
                  </a:solidFill>
                  <a:effectLst>
                    <a:outerShdw blurRad="25400" algn="tl" rotWithShape="0">
                      <a:srgbClr val="000000">
                        <a:alpha val="43000"/>
                      </a:srgbClr>
                    </a:outerShdw>
                  </a:effectLst>
                </a:rPr>
                <a:t>音</a:t>
              </a:r>
              <a:endParaRPr lang="en-US" altLang="zh-CN" sz="4800" b="1" cap="none" spc="150" dirty="0" smtClean="0">
                <a:ln w="11430"/>
                <a:solidFill>
                  <a:srgbClr val="F8F8F8"/>
                </a:solidFill>
                <a:effectLst>
                  <a:outerShdw blurRad="25400" algn="tl" rotWithShape="0">
                    <a:srgbClr val="000000">
                      <a:alpha val="43000"/>
                    </a:srgbClr>
                  </a:outerShdw>
                </a:effectLst>
              </a:endParaRPr>
            </a:p>
          </p:txBody>
        </p:sp>
      </p:grpSp>
      <p:grpSp>
        <p:nvGrpSpPr>
          <p:cNvPr id="51" name="组合 50"/>
          <p:cNvGrpSpPr/>
          <p:nvPr/>
        </p:nvGrpSpPr>
        <p:grpSpPr>
          <a:xfrm>
            <a:off x="5429256" y="571480"/>
            <a:ext cx="3643338" cy="2928958"/>
            <a:chOff x="5429256" y="142852"/>
            <a:chExt cx="3643338" cy="2928958"/>
          </a:xfrm>
        </p:grpSpPr>
        <p:sp>
          <p:nvSpPr>
            <p:cNvPr id="21" name="对角圆角矩形 20"/>
            <p:cNvSpPr/>
            <p:nvPr/>
          </p:nvSpPr>
          <p:spPr>
            <a:xfrm>
              <a:off x="5429256" y="142852"/>
              <a:ext cx="3571900" cy="2714644"/>
            </a:xfrm>
            <a:prstGeom prst="round2DiagRect">
              <a:avLst/>
            </a:prstGeom>
            <a:noFill/>
            <a:ln w="28575">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5429288" y="264888"/>
              <a:ext cx="3643306" cy="2806922"/>
            </a:xfrm>
            <a:prstGeom prst="rect">
              <a:avLst/>
            </a:prstGeom>
            <a:noFill/>
          </p:spPr>
          <p:txBody>
            <a:bodyPr wrap="square" rtlCol="0">
              <a:spAutoFit/>
            </a:bodyPr>
            <a:lstStyle/>
            <a:p>
              <a:pPr>
                <a:lnSpc>
                  <a:spcPct val="110000"/>
                </a:lnSpc>
              </a:pPr>
              <a:r>
                <a:rPr lang="zh-CN" altLang="en-US" sz="1600" dirty="0" smtClean="0">
                  <a:latin typeface="+mn-ea"/>
                </a:rPr>
                <a:t>低音提琴的最低音为其最粗一根弦的（在有变调器的情况下，全部展开其变调装置后的）空弦音。因此，应该是德奥五弦琴，或者是英美乐队琴，或者是普通四弦乐队琴。其最高音的音域难于估量，因为在独奏作品中，适当使用泛音可以大幅扩展低音提琴的高音音域。在乐队中，其最高音一般为小字组</a:t>
              </a:r>
              <a:r>
                <a:rPr lang="en-US" sz="1600" dirty="0" smtClean="0">
                  <a:latin typeface="+mn-ea"/>
                </a:rPr>
                <a:t>g</a:t>
              </a:r>
              <a:r>
                <a:rPr lang="zh-CN" altLang="en-US" sz="1600" dirty="0" smtClean="0">
                  <a:latin typeface="+mn-ea"/>
                </a:rPr>
                <a:t>，但也可用至小字一组的</a:t>
              </a:r>
              <a:r>
                <a:rPr lang="en-US" sz="1600" dirty="0" smtClean="0">
                  <a:latin typeface="+mn-ea"/>
                </a:rPr>
                <a:t>g1</a:t>
              </a:r>
              <a:r>
                <a:rPr lang="zh-CN" altLang="en-US" sz="1600" dirty="0" smtClean="0">
                  <a:latin typeface="+mn-ea"/>
                </a:rPr>
                <a:t>。</a:t>
              </a:r>
            </a:p>
            <a:p>
              <a:endParaRPr lang="zh-CN" altLang="en-US" dirty="0"/>
            </a:p>
          </p:txBody>
        </p:sp>
      </p:grpSp>
      <p:grpSp>
        <p:nvGrpSpPr>
          <p:cNvPr id="33" name="组合 32"/>
          <p:cNvGrpSpPr/>
          <p:nvPr/>
        </p:nvGrpSpPr>
        <p:grpSpPr>
          <a:xfrm>
            <a:off x="8263454" y="3857628"/>
            <a:ext cx="737702" cy="2643206"/>
            <a:chOff x="6906132" y="3429000"/>
            <a:chExt cx="737702" cy="2643206"/>
          </a:xfrm>
        </p:grpSpPr>
        <p:sp>
          <p:nvSpPr>
            <p:cNvPr id="25" name="椭圆 24"/>
            <p:cNvSpPr/>
            <p:nvPr/>
          </p:nvSpPr>
          <p:spPr>
            <a:xfrm>
              <a:off x="6929454" y="5429264"/>
              <a:ext cx="642942" cy="642942"/>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929454" y="4786322"/>
              <a:ext cx="642942" cy="642942"/>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6929454" y="4143380"/>
              <a:ext cx="642942" cy="642942"/>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6929454" y="3500438"/>
              <a:ext cx="642942" cy="642942"/>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906132" y="3429000"/>
              <a:ext cx="737702" cy="707886"/>
            </a:xfrm>
            <a:prstGeom prst="rect">
              <a:avLst/>
            </a:prstGeom>
            <a:noFill/>
          </p:spPr>
          <p:txBody>
            <a:bodyPr wrap="none" lIns="91440" tIns="45720" rIns="91440" bIns="45720">
              <a:spAutoFit/>
            </a:bodyPr>
            <a:lstStyle/>
            <a:p>
              <a:pPr algn="ctr"/>
              <a:r>
                <a:rPr lang="zh-CN" altLang="en-US" sz="4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世</a:t>
              </a:r>
              <a:endParaRPr lang="zh-CN" altLang="en-US" sz="4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30" name="矩形 29"/>
            <p:cNvSpPr/>
            <p:nvPr/>
          </p:nvSpPr>
          <p:spPr>
            <a:xfrm>
              <a:off x="6906132" y="4071942"/>
              <a:ext cx="737702" cy="707886"/>
            </a:xfrm>
            <a:prstGeom prst="rect">
              <a:avLst/>
            </a:prstGeom>
            <a:noFill/>
          </p:spPr>
          <p:txBody>
            <a:bodyPr wrap="none" lIns="91440" tIns="45720" rIns="91440" bIns="45720">
              <a:spAutoFit/>
            </a:bodyPr>
            <a:lstStyle/>
            <a:p>
              <a:pPr algn="ctr"/>
              <a:r>
                <a:rPr lang="zh-CN" altLang="en-US" sz="4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界</a:t>
              </a:r>
              <a:endParaRPr lang="zh-CN" altLang="en-US" sz="4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31" name="矩形 30"/>
            <p:cNvSpPr/>
            <p:nvPr/>
          </p:nvSpPr>
          <p:spPr>
            <a:xfrm>
              <a:off x="6906132" y="4721378"/>
              <a:ext cx="737702" cy="707886"/>
            </a:xfrm>
            <a:prstGeom prst="rect">
              <a:avLst/>
            </a:prstGeom>
            <a:noFill/>
          </p:spPr>
          <p:txBody>
            <a:bodyPr wrap="none" lIns="91440" tIns="45720" rIns="91440" bIns="45720">
              <a:spAutoFit/>
            </a:bodyPr>
            <a:lstStyle/>
            <a:p>
              <a:pPr algn="ctr"/>
              <a:r>
                <a:rPr lang="zh-CN" altLang="en-US" sz="40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大</a:t>
              </a:r>
              <a:endParaRPr lang="zh-CN" altLang="en-US" sz="4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32" name="矩形 31"/>
            <p:cNvSpPr/>
            <p:nvPr/>
          </p:nvSpPr>
          <p:spPr>
            <a:xfrm>
              <a:off x="6906132" y="5364320"/>
              <a:ext cx="737702" cy="707886"/>
            </a:xfrm>
            <a:prstGeom prst="rect">
              <a:avLst/>
            </a:prstGeom>
            <a:noFill/>
          </p:spPr>
          <p:txBody>
            <a:bodyPr wrap="none" lIns="91440" tIns="45720" rIns="91440" bIns="45720">
              <a:spAutoFit/>
            </a:bodyPr>
            <a:lstStyle/>
            <a:p>
              <a:pPr algn="ctr"/>
              <a:r>
                <a:rPr lang="zh-CN" altLang="en-US" sz="4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师</a:t>
              </a:r>
              <a:endParaRPr lang="zh-CN" altLang="en-US" sz="4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grpSp>
      <p:grpSp>
        <p:nvGrpSpPr>
          <p:cNvPr id="37" name="组合 36"/>
          <p:cNvGrpSpPr/>
          <p:nvPr/>
        </p:nvGrpSpPr>
        <p:grpSpPr>
          <a:xfrm>
            <a:off x="4429124" y="4143380"/>
            <a:ext cx="3786214" cy="2286016"/>
            <a:chOff x="4500562" y="3857628"/>
            <a:chExt cx="3786214" cy="2286016"/>
          </a:xfrm>
        </p:grpSpPr>
        <p:sp>
          <p:nvSpPr>
            <p:cNvPr id="35" name="矩形 34"/>
            <p:cNvSpPr/>
            <p:nvPr/>
          </p:nvSpPr>
          <p:spPr>
            <a:xfrm>
              <a:off x="4500562" y="3857628"/>
              <a:ext cx="3714776" cy="2286016"/>
            </a:xfrm>
            <a:prstGeom prst="rect">
              <a:avLst/>
            </a:prstGeom>
            <a:solidFill>
              <a:schemeClr val="accent1">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Box 35"/>
            <p:cNvSpPr txBox="1"/>
            <p:nvPr/>
          </p:nvSpPr>
          <p:spPr>
            <a:xfrm>
              <a:off x="4500562" y="3902133"/>
              <a:ext cx="3786214" cy="2241511"/>
            </a:xfrm>
            <a:prstGeom prst="rect">
              <a:avLst/>
            </a:prstGeom>
            <a:solidFill>
              <a:schemeClr val="accent5">
                <a:lumMod val="20000"/>
                <a:lumOff val="80000"/>
              </a:schemeClr>
            </a:solidFill>
          </p:spPr>
          <p:txBody>
            <a:bodyPr wrap="square" rtlCol="0">
              <a:spAutoFit/>
            </a:bodyPr>
            <a:lstStyle/>
            <a:p>
              <a:pPr>
                <a:lnSpc>
                  <a:spcPct val="110000"/>
                </a:lnSpc>
              </a:pPr>
              <a:r>
                <a:rPr lang="zh-CN" altLang="en-US" sz="1600" dirty="0" smtClean="0">
                  <a:latin typeface="+mn-ea"/>
                </a:rPr>
                <a:t>博泰西尼是意大利著名作曲家、指挥家、低音提琴演奏家和单簧管演奏家</a:t>
              </a:r>
              <a:r>
                <a:rPr lang="en-US" sz="1600" dirty="0" smtClean="0">
                  <a:latin typeface="+mn-ea"/>
                </a:rPr>
                <a:t>.</a:t>
              </a:r>
              <a:r>
                <a:rPr lang="zh-CN" altLang="en-US" sz="1600" dirty="0" smtClean="0">
                  <a:latin typeface="+mn-ea"/>
                </a:rPr>
                <a:t>他幼年就受到良好的音乐教育</a:t>
              </a:r>
              <a:r>
                <a:rPr lang="en-US" sz="1600" dirty="0" smtClean="0">
                  <a:latin typeface="+mn-ea"/>
                </a:rPr>
                <a:t>,</a:t>
              </a:r>
              <a:r>
                <a:rPr lang="zh-CN" altLang="en-US" sz="1600" dirty="0" smtClean="0">
                  <a:latin typeface="+mn-ea"/>
                </a:rPr>
                <a:t>毕业于木兰音乐学院</a:t>
              </a:r>
              <a:r>
                <a:rPr lang="en-US" sz="1600" dirty="0" smtClean="0">
                  <a:latin typeface="+mn-ea"/>
                </a:rPr>
                <a:t>,</a:t>
              </a:r>
              <a:r>
                <a:rPr lang="zh-CN" altLang="en-US" sz="1600" dirty="0" smtClean="0">
                  <a:latin typeface="+mn-ea"/>
                </a:rPr>
                <a:t>低音提琴演奏从师于路基</a:t>
              </a:r>
              <a:r>
                <a:rPr lang="en-US" sz="1600" dirty="0" smtClean="0">
                  <a:latin typeface="+mn-ea"/>
                </a:rPr>
                <a:t>·</a:t>
              </a:r>
              <a:r>
                <a:rPr lang="zh-CN" altLang="en-US" sz="1600" dirty="0" smtClean="0">
                  <a:latin typeface="+mn-ea"/>
                </a:rPr>
                <a:t>罗西他一生为低音提琴创作了大量的作品</a:t>
              </a:r>
              <a:r>
                <a:rPr lang="en-US" sz="1600" dirty="0" smtClean="0">
                  <a:latin typeface="+mn-ea"/>
                </a:rPr>
                <a:t>,</a:t>
              </a:r>
              <a:r>
                <a:rPr lang="zh-CN" altLang="en-US" sz="1600" dirty="0" smtClean="0">
                  <a:latin typeface="+mn-ea"/>
                </a:rPr>
                <a:t>并且很多低音提琴独奏曲都具有很高的技巧性和艺术性</a:t>
              </a:r>
              <a:r>
                <a:rPr lang="en-US" sz="1600" dirty="0" smtClean="0">
                  <a:latin typeface="+mn-ea"/>
                </a:rPr>
                <a:t>,</a:t>
              </a:r>
              <a:r>
                <a:rPr lang="zh-CN" altLang="en-US" sz="1600" dirty="0" smtClean="0">
                  <a:latin typeface="+mn-ea"/>
                </a:rPr>
                <a:t>为低音提琴作品的创作和演奏技巧的发展做出很大贡献</a:t>
              </a:r>
              <a:endParaRPr lang="zh-CN" altLang="en-US" dirty="0"/>
            </a:p>
          </p:txBody>
        </p:sp>
      </p:grpSp>
      <p:pic>
        <p:nvPicPr>
          <p:cNvPr id="38" name="图片 37" descr="3-2.jpg"/>
          <p:cNvPicPr>
            <a:picLocks noChangeAspect="1"/>
          </p:cNvPicPr>
          <p:nvPr/>
        </p:nvPicPr>
        <p:blipFill>
          <a:blip r:embed="rId2"/>
          <a:stretch>
            <a:fillRect/>
          </a:stretch>
        </p:blipFill>
        <p:spPr>
          <a:xfrm>
            <a:off x="2928926" y="142852"/>
            <a:ext cx="1643074" cy="1285884"/>
          </a:xfrm>
          <a:prstGeom prst="ellipse">
            <a:avLst/>
          </a:prstGeom>
          <a:ln>
            <a:noFill/>
          </a:ln>
          <a:effectLst>
            <a:softEdge rad="112500"/>
          </a:effectLst>
        </p:spPr>
      </p:pic>
      <p:pic>
        <p:nvPicPr>
          <p:cNvPr id="39" name="图片 38" descr="3-1.jpg"/>
          <p:cNvPicPr>
            <a:picLocks noChangeAspect="1"/>
          </p:cNvPicPr>
          <p:nvPr/>
        </p:nvPicPr>
        <p:blipFill>
          <a:blip r:embed="rId3"/>
          <a:stretch>
            <a:fillRect/>
          </a:stretch>
        </p:blipFill>
        <p:spPr>
          <a:xfrm>
            <a:off x="4071934" y="2222978"/>
            <a:ext cx="1309683" cy="1848964"/>
          </a:xfrm>
          <a:prstGeom prst="rect">
            <a:avLst/>
          </a:prstGeom>
          <a:ln>
            <a:noFill/>
          </a:ln>
          <a:effectLst>
            <a:softEdge rad="112500"/>
          </a:effectLst>
        </p:spPr>
      </p:pic>
      <p:sp>
        <p:nvSpPr>
          <p:cNvPr id="40" name="菱形 39"/>
          <p:cNvSpPr/>
          <p:nvPr/>
        </p:nvSpPr>
        <p:spPr>
          <a:xfrm>
            <a:off x="71434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菱形 40"/>
          <p:cNvSpPr/>
          <p:nvPr/>
        </p:nvSpPr>
        <p:spPr>
          <a:xfrm>
            <a:off x="142872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菱形 41"/>
          <p:cNvSpPr/>
          <p:nvPr/>
        </p:nvSpPr>
        <p:spPr>
          <a:xfrm>
            <a:off x="214310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菱形 42"/>
          <p:cNvSpPr/>
          <p:nvPr/>
        </p:nvSpPr>
        <p:spPr>
          <a:xfrm>
            <a:off x="2857488" y="6286520"/>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菱形 51"/>
          <p:cNvSpPr/>
          <p:nvPr/>
        </p:nvSpPr>
        <p:spPr>
          <a:xfrm>
            <a:off x="5786446" y="350043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菱形 52"/>
          <p:cNvSpPr/>
          <p:nvPr/>
        </p:nvSpPr>
        <p:spPr>
          <a:xfrm>
            <a:off x="6500826" y="350043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菱形 53"/>
          <p:cNvSpPr/>
          <p:nvPr/>
        </p:nvSpPr>
        <p:spPr>
          <a:xfrm>
            <a:off x="7215206" y="350043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菱形 54"/>
          <p:cNvSpPr/>
          <p:nvPr/>
        </p:nvSpPr>
        <p:spPr>
          <a:xfrm>
            <a:off x="7929586" y="3500438"/>
            <a:ext cx="357190" cy="357190"/>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2-1.jpg"/>
          <p:cNvPicPr>
            <a:picLocks noChangeAspect="1"/>
          </p:cNvPicPr>
          <p:nvPr/>
        </p:nvPicPr>
        <p:blipFill>
          <a:blip r:embed="rId2"/>
          <a:srcRect r="14450"/>
          <a:stretch>
            <a:fillRect/>
          </a:stretch>
        </p:blipFill>
        <p:spPr>
          <a:xfrm>
            <a:off x="142876" y="24"/>
            <a:ext cx="2714612" cy="6858000"/>
          </a:xfrm>
          <a:prstGeom prst="rect">
            <a:avLst/>
          </a:prstGeom>
        </p:spPr>
      </p:pic>
      <p:sp>
        <p:nvSpPr>
          <p:cNvPr id="3" name="矩形 2"/>
          <p:cNvSpPr/>
          <p:nvPr/>
        </p:nvSpPr>
        <p:spPr>
          <a:xfrm>
            <a:off x="2714612" y="2285992"/>
            <a:ext cx="3799438" cy="1015663"/>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60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谢 谢 观 看</a:t>
            </a:r>
            <a:endParaRPr lang="zh-CN" altLang="en-US" sz="60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菱形 4"/>
          <p:cNvSpPr/>
          <p:nvPr/>
        </p:nvSpPr>
        <p:spPr>
          <a:xfrm>
            <a:off x="8429652" y="6143644"/>
            <a:ext cx="428628" cy="428628"/>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菱形 5"/>
          <p:cNvSpPr/>
          <p:nvPr/>
        </p:nvSpPr>
        <p:spPr>
          <a:xfrm>
            <a:off x="8429652" y="285728"/>
            <a:ext cx="428628" cy="428628"/>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6"/>
          <p:cNvSpPr/>
          <p:nvPr/>
        </p:nvSpPr>
        <p:spPr>
          <a:xfrm>
            <a:off x="357158" y="285728"/>
            <a:ext cx="428628" cy="428628"/>
          </a:xfrm>
          <a:prstGeom prst="diamond">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descr="6-2.jpg"/>
          <p:cNvPicPr>
            <a:picLocks noChangeAspect="1"/>
          </p:cNvPicPr>
          <p:nvPr/>
        </p:nvPicPr>
        <p:blipFill>
          <a:blip r:embed="rId3"/>
          <a:stretch>
            <a:fillRect/>
          </a:stretch>
        </p:blipFill>
        <p:spPr>
          <a:xfrm>
            <a:off x="3000364" y="4214818"/>
            <a:ext cx="2811599" cy="186690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1" name="图片 10" descr="7-1.jpg"/>
          <p:cNvPicPr>
            <a:picLocks noChangeAspect="1"/>
          </p:cNvPicPr>
          <p:nvPr/>
        </p:nvPicPr>
        <p:blipFill>
          <a:blip r:embed="rId4"/>
          <a:srcRect b="4832"/>
          <a:stretch>
            <a:fillRect/>
          </a:stretch>
        </p:blipFill>
        <p:spPr>
          <a:xfrm>
            <a:off x="7143768" y="1643050"/>
            <a:ext cx="1357322" cy="275750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292</TotalTime>
  <Words>1866</Words>
  <PresentationFormat>全屏显示(4:3)</PresentationFormat>
  <Paragraphs>120</Paragraphs>
  <Slides>8</Slides>
  <Notes>0</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提 琴 世 界</vt:lpstr>
      <vt:lpstr>幻灯片 2</vt:lpstr>
      <vt:lpstr>幻灯片 3</vt:lpstr>
      <vt:lpstr>幻灯片 4</vt:lpstr>
      <vt:lpstr>幻灯片 5</vt:lpstr>
      <vt:lpstr>幻灯片 6</vt:lpstr>
      <vt:lpstr>幻灯片 7</vt:lpstr>
      <vt:lpstr>幻灯片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zdfz</dc:creator>
  <cp:lastModifiedBy>WIN</cp:lastModifiedBy>
  <cp:revision>41</cp:revision>
  <dcterms:modified xsi:type="dcterms:W3CDTF">2019-01-15T06:25:22Z</dcterms:modified>
</cp:coreProperties>
</file>