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omments/comment1.xml" ContentType="application/vnd.openxmlformats-officedocument.presentationml.comment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89" r:id="rId2"/>
    <p:sldId id="256" r:id="rId3"/>
    <p:sldId id="257" r:id="rId4"/>
    <p:sldId id="260" r:id="rId5"/>
    <p:sldId id="261" r:id="rId6"/>
    <p:sldId id="262" r:id="rId7"/>
    <p:sldId id="266" r:id="rId8"/>
    <p:sldId id="267" r:id="rId9"/>
    <p:sldId id="268" r:id="rId10"/>
    <p:sldId id="269" r:id="rId11"/>
    <p:sldId id="270" r:id="rId12"/>
    <p:sldId id="271" r:id="rId13"/>
    <p:sldId id="272" r:id="rId14"/>
    <p:sldId id="273" r:id="rId15"/>
    <p:sldId id="274" r:id="rId16"/>
    <p:sldId id="275" r:id="rId17"/>
    <p:sldId id="276" r:id="rId18"/>
    <p:sldId id="290" r:id="rId19"/>
    <p:sldId id="278" r:id="rId20"/>
    <p:sldId id="291" r:id="rId21"/>
    <p:sldId id="292" r:id="rId22"/>
    <p:sldId id="281" r:id="rId23"/>
    <p:sldId id="280" r:id="rId24"/>
    <p:sldId id="282" r:id="rId25"/>
    <p:sldId id="283" r:id="rId26"/>
    <p:sldId id="284" r:id="rId27"/>
    <p:sldId id="293" r:id="rId28"/>
    <p:sldId id="294" r:id="rId29"/>
    <p:sldId id="286" r:id="rId30"/>
    <p:sldId id="287" r:id="rId31"/>
    <p:sldId id="288" r:id="rId3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7219"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qy" initials="s" lastIdx="1" clrIdx="0">
    <p:extLst>
      <p:ext uri="{19B8F6BF-5375-455C-9EA6-DF929625EA0E}">
        <p15:presenceInfo xmlns:p15="http://schemas.microsoft.com/office/powerpoint/2012/main" userId="7273a0573b1c3e2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68" d="100"/>
          <a:sy n="68" d="100"/>
        </p:scale>
        <p:origin x="88" y="256"/>
      </p:cViewPr>
      <p:guideLst>
        <p:guide orient="horz" pos="2160"/>
        <p:guide pos="721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1-02-23T15:13:49.878" idx="1">
    <p:pos x="10" y="10"/>
    <p:text/>
    <p:extLst>
      <p:ext uri="{C676402C-5697-4E1C-873F-D02D1690AC5C}">
        <p15:threadingInfo xmlns:p15="http://schemas.microsoft.com/office/powerpoint/2012/main" timeZoneBias="-48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44BA3E-6009-400C-A315-5E9A078C5C85}" type="datetimeFigureOut">
              <a:rPr lang="zh-CN" altLang="en-US" smtClean="0"/>
              <a:t>2021/2/24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BF77EF-891F-4DF5-A3FB-BD96EDE386DA}" type="slidenum">
              <a:rPr lang="zh-CN" altLang="en-US" smtClean="0"/>
              <a:t>‹#›</a:t>
            </a:fld>
            <a:endParaRPr lang="zh-CN" altLang="en-US"/>
          </a:p>
        </p:txBody>
      </p:sp>
    </p:spTree>
    <p:extLst>
      <p:ext uri="{BB962C8B-B14F-4D97-AF65-F5344CB8AC3E}">
        <p14:creationId xmlns:p14="http://schemas.microsoft.com/office/powerpoint/2010/main" val="126758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FBF77EF-891F-4DF5-A3FB-BD96EDE386DA}" type="slidenum">
              <a:rPr lang="zh-CN" altLang="en-US" smtClean="0"/>
              <a:t>1</a:t>
            </a:fld>
            <a:endParaRPr lang="zh-CN" altLang="en-US"/>
          </a:p>
        </p:txBody>
      </p:sp>
    </p:spTree>
    <p:extLst>
      <p:ext uri="{BB962C8B-B14F-4D97-AF65-F5344CB8AC3E}">
        <p14:creationId xmlns:p14="http://schemas.microsoft.com/office/powerpoint/2010/main" val="30468230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“无礼、贰、晋、秦、军”重读，因为要强调而且“晋</a:t>
            </a:r>
            <a:r>
              <a:rPr lang="en-US" altLang="zh-CN" dirty="0" smtClean="0"/>
              <a:t>/</a:t>
            </a:r>
            <a:r>
              <a:rPr lang="zh-CN" altLang="en-US" dirty="0" smtClean="0"/>
              <a:t>军函陵，秦</a:t>
            </a:r>
            <a:r>
              <a:rPr lang="en-US" altLang="zh-CN" dirty="0" smtClean="0"/>
              <a:t>/</a:t>
            </a:r>
            <a:r>
              <a:rPr lang="zh-CN" altLang="en-US" dirty="0" smtClean="0"/>
              <a:t>军汜南”“晋”“秦”之后要略作停顿因为“军”在此是动词，当“驻扎”讲</a:t>
            </a:r>
            <a:endParaRPr lang="en-US" altLang="zh-CN" dirty="0" smtClean="0"/>
          </a:p>
          <a:p>
            <a:r>
              <a:rPr lang="zh-CN" altLang="en-US" dirty="0" smtClean="0"/>
              <a:t>学生活动：找一个男生来试读，然后全体男生再读</a:t>
            </a:r>
            <a:endParaRPr lang="zh-CN" altLang="en-US" dirty="0"/>
          </a:p>
        </p:txBody>
      </p:sp>
      <p:sp>
        <p:nvSpPr>
          <p:cNvPr id="4" name="灯片编号占位符 3"/>
          <p:cNvSpPr>
            <a:spLocks noGrp="1"/>
          </p:cNvSpPr>
          <p:nvPr>
            <p:ph type="sldNum" sz="quarter" idx="10"/>
          </p:nvPr>
        </p:nvSpPr>
        <p:spPr/>
        <p:txBody>
          <a:bodyPr/>
          <a:lstStyle/>
          <a:p>
            <a:fld id="{EFBF77EF-891F-4DF5-A3FB-BD96EDE386DA}" type="slidenum">
              <a:rPr lang="zh-CN" altLang="en-US" smtClean="0"/>
              <a:t>4</a:t>
            </a:fld>
            <a:endParaRPr lang="zh-CN" altLang="en-US"/>
          </a:p>
        </p:txBody>
      </p:sp>
    </p:spTree>
    <p:extLst>
      <p:ext uri="{BB962C8B-B14F-4D97-AF65-F5344CB8AC3E}">
        <p14:creationId xmlns:p14="http://schemas.microsoft.com/office/powerpoint/2010/main" val="14607198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z="1200" b="0" i="0" kern="1200" smtClean="0">
                <a:solidFill>
                  <a:schemeClr val="tx1"/>
                </a:solidFill>
                <a:effectLst/>
                <a:latin typeface="+mn-lt"/>
                <a:ea typeface="+mn-ea"/>
                <a:cs typeface="+mn-cs"/>
              </a:rPr>
              <a:t>国家出现了紧急情况，要找到解决问题的办法啊，于是就有了我们第二自然段的对话大家先试着揣摩一下这三个说话时的语气，该如何处理那一位来试试</a:t>
            </a:r>
            <a:endParaRPr lang="zh-CN" altLang="en-US" dirty="0"/>
          </a:p>
        </p:txBody>
      </p:sp>
      <p:sp>
        <p:nvSpPr>
          <p:cNvPr id="4" name="灯片编号占位符 3"/>
          <p:cNvSpPr>
            <a:spLocks noGrp="1"/>
          </p:cNvSpPr>
          <p:nvPr>
            <p:ph type="sldNum" sz="quarter" idx="10"/>
          </p:nvPr>
        </p:nvSpPr>
        <p:spPr/>
        <p:txBody>
          <a:bodyPr/>
          <a:lstStyle/>
          <a:p>
            <a:fld id="{EFBF77EF-891F-4DF5-A3FB-BD96EDE386DA}" type="slidenum">
              <a:rPr lang="zh-CN" altLang="en-US" smtClean="0"/>
              <a:t>5</a:t>
            </a:fld>
            <a:endParaRPr lang="zh-CN" altLang="en-US"/>
          </a:p>
        </p:txBody>
      </p:sp>
    </p:spTree>
    <p:extLst>
      <p:ext uri="{BB962C8B-B14F-4D97-AF65-F5344CB8AC3E}">
        <p14:creationId xmlns:p14="http://schemas.microsoft.com/office/powerpoint/2010/main" val="20200725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p:cNvSpPr>
          <p:nvPr/>
        </p:nvSpPr>
        <p:spPr>
          <a:xfrm>
            <a:off x="3886200" y="8686800"/>
            <a:ext cx="2971800" cy="457200"/>
          </a:xfrm>
          <a:prstGeom prst="rect">
            <a:avLst/>
          </a:prstGeom>
          <a:noFill/>
          <a:ln>
            <a:noFill/>
            <a:miter lim="800000"/>
          </a:ln>
        </p:spPr>
        <p:txBody>
          <a:bodyPr anchor="b" anchorCtr="0"/>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marL="0" lvl="0" indent="0" algn="r" defTabSz="914400"/>
            <a:fld id="{ACA87E61-65F9-4C15-ABFF-D27325C39166}" type="slidenum">
              <a:rPr kumimoji="1" lang="zh-CN" altLang="en-US" sz="1200" b="0">
                <a:latin typeface="Times New Roman" pitchFamily="18" charset="0"/>
              </a:rPr>
              <a:t>16</a:t>
            </a:fld>
            <a:endParaRPr kumimoji="1" lang="en-US" altLang="zh-CN" sz="1200" b="0">
              <a:latin typeface="Times New Roman" pitchFamily="18" charset="0"/>
            </a:endParaRPr>
          </a:p>
        </p:txBody>
      </p:sp>
      <p:sp>
        <p:nvSpPr>
          <p:cNvPr id="102403" name="Rectangle 2"/>
          <p:cNvSpPr>
            <a:spLocks noGrp="1" noRot="1" noChangeAspect="1" noTextEdit="1"/>
          </p:cNvSpPr>
          <p:nvPr>
            <p:ph type="sldImg" idx="4294967295"/>
          </p:nvPr>
        </p:nvSpPr>
        <p:spPr>
          <a:xfrm>
            <a:off x="381000" y="685800"/>
            <a:ext cx="6096000" cy="3429000"/>
          </a:xfrm>
          <a:noFill/>
          <a:ln w="12700">
            <a:round/>
          </a:ln>
        </p:spPr>
      </p:sp>
      <p:sp>
        <p:nvSpPr>
          <p:cNvPr id="102404" name="Rectangle 3"/>
          <p:cNvSpPr>
            <a:spLocks noGrp="1"/>
          </p:cNvSpPr>
          <p:nvPr>
            <p:ph type="body" idx="4294967295"/>
          </p:nvPr>
        </p:nvSpPr>
        <p:spPr>
          <a:xfrm>
            <a:off x="914400" y="4343400"/>
            <a:ext cx="5029200" cy="4114800"/>
          </a:xfrm>
          <a:noFill/>
          <a:ln>
            <a:miter lim="800000"/>
          </a:ln>
        </p:spPr>
        <p:txBody>
          <a:bodyPr vert="horz" wrap="square" lIns="91440" tIns="45720" rIns="91440" bIns="45720" anchor="t" anchorCtr="0"/>
          <a:lstStyle>
            <a:lvl1pPr marL="0" indent="0" algn="l" defTabSz="1217612" rtl="0" eaLnBrk="0" fontAlgn="base" hangingPunct="0">
              <a:lnSpc>
                <a:spcPct val="100000"/>
              </a:lnSpc>
              <a:spcBef>
                <a:spcPct val="30000"/>
              </a:spcBef>
              <a:spcAft>
                <a:spcPct val="0"/>
              </a:spcAft>
              <a:buClrTx/>
              <a:buSzTx/>
              <a:buFontTx/>
              <a:buNone/>
              <a:defRPr kumimoji="0" lang="zh-CN" altLang="en-US" sz="1600" b="0" i="0" u="none" baseline="0">
                <a:solidFill>
                  <a:schemeClr val="tx1"/>
                </a:solidFill>
                <a:effectLst/>
                <a:latin typeface="Calibri" pitchFamily="34" charset="0"/>
                <a:ea typeface="宋体" pitchFamily="2" charset="-122"/>
              </a:defRPr>
            </a:lvl1pPr>
            <a:lvl2pPr marL="608012" indent="0" algn="l" defTabSz="1217612" rtl="0" eaLnBrk="0" fontAlgn="base" hangingPunct="0">
              <a:lnSpc>
                <a:spcPct val="100000"/>
              </a:lnSpc>
              <a:spcBef>
                <a:spcPct val="30000"/>
              </a:spcBef>
              <a:spcAft>
                <a:spcPct val="0"/>
              </a:spcAft>
              <a:buClrTx/>
              <a:buSzTx/>
              <a:buFontTx/>
              <a:buNone/>
              <a:defRPr kumimoji="0" lang="zh-CN" altLang="en-US" sz="1600" b="0" i="0" u="none" baseline="0">
                <a:solidFill>
                  <a:schemeClr val="tx1"/>
                </a:solidFill>
                <a:effectLst/>
                <a:latin typeface="Calibri" pitchFamily="34" charset="0"/>
                <a:ea typeface="宋体" pitchFamily="2" charset="-122"/>
              </a:defRPr>
            </a:lvl2pPr>
            <a:lvl3pPr marL="1217612" indent="0" algn="l" defTabSz="1217612" rtl="0" eaLnBrk="0" fontAlgn="base" hangingPunct="0">
              <a:lnSpc>
                <a:spcPct val="100000"/>
              </a:lnSpc>
              <a:spcBef>
                <a:spcPct val="30000"/>
              </a:spcBef>
              <a:spcAft>
                <a:spcPct val="0"/>
              </a:spcAft>
              <a:buClrTx/>
              <a:buSzTx/>
              <a:buFontTx/>
              <a:buNone/>
              <a:defRPr kumimoji="0" lang="zh-CN" altLang="en-US" sz="1600" b="0" i="0" u="none" baseline="0">
                <a:solidFill>
                  <a:schemeClr val="tx1"/>
                </a:solidFill>
                <a:effectLst/>
                <a:latin typeface="Calibri" pitchFamily="34" charset="0"/>
                <a:ea typeface="宋体" pitchFamily="2" charset="-122"/>
              </a:defRPr>
            </a:lvl3pPr>
            <a:lvl4pPr marL="1827212" indent="0" algn="l" defTabSz="1217612" rtl="0" eaLnBrk="0" fontAlgn="base" hangingPunct="0">
              <a:lnSpc>
                <a:spcPct val="100000"/>
              </a:lnSpc>
              <a:spcBef>
                <a:spcPct val="30000"/>
              </a:spcBef>
              <a:spcAft>
                <a:spcPct val="0"/>
              </a:spcAft>
              <a:buClrTx/>
              <a:buSzTx/>
              <a:buFontTx/>
              <a:buNone/>
              <a:defRPr kumimoji="0" lang="zh-CN" altLang="en-US" sz="1600" b="0" i="0" u="none" baseline="0">
                <a:solidFill>
                  <a:schemeClr val="tx1"/>
                </a:solidFill>
                <a:effectLst/>
                <a:latin typeface="Calibri" pitchFamily="34" charset="0"/>
                <a:ea typeface="宋体" pitchFamily="2" charset="-122"/>
              </a:defRPr>
            </a:lvl4pPr>
            <a:lvl5pPr marL="2436812" indent="0" algn="l" defTabSz="1217612" rtl="0" eaLnBrk="0" fontAlgn="base" hangingPunct="0">
              <a:lnSpc>
                <a:spcPct val="100000"/>
              </a:lnSpc>
              <a:spcBef>
                <a:spcPct val="30000"/>
              </a:spcBef>
              <a:spcAft>
                <a:spcPct val="0"/>
              </a:spcAft>
              <a:buClrTx/>
              <a:buSzTx/>
              <a:buFontTx/>
              <a:buNone/>
              <a:defRPr kumimoji="0" lang="zh-CN" altLang="en-US" sz="1600" b="0" i="0" u="none" baseline="0">
                <a:solidFill>
                  <a:schemeClr val="tx1"/>
                </a:solidFill>
                <a:effectLst/>
                <a:latin typeface="Calibri" pitchFamily="34" charset="0"/>
                <a:ea typeface="宋体" pitchFamily="2" charset="-122"/>
              </a:defRPr>
            </a:lvl5pPr>
          </a:lstStyle>
          <a:p>
            <a:pPr marL="0" indent="0" defTabSz="914400"/>
            <a:endParaRPr/>
          </a:p>
        </p:txBody>
      </p:sp>
    </p:spTree>
    <p:extLst>
      <p:ext uri="{BB962C8B-B14F-4D97-AF65-F5344CB8AC3E}">
        <p14:creationId xmlns:p14="http://schemas.microsoft.com/office/powerpoint/2010/main" val="18705066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p:cNvSpPr>
          <p:nvPr/>
        </p:nvSpPr>
        <p:spPr>
          <a:xfrm>
            <a:off x="3886200" y="8686800"/>
            <a:ext cx="2971800" cy="457200"/>
          </a:xfrm>
          <a:prstGeom prst="rect">
            <a:avLst/>
          </a:prstGeom>
          <a:noFill/>
          <a:ln>
            <a:noFill/>
            <a:miter lim="800000"/>
          </a:ln>
        </p:spPr>
        <p:txBody>
          <a:bodyPr anchor="b" anchorCtr="0"/>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marL="0" lvl="0" indent="0" algn="r" defTabSz="914400"/>
            <a:fld id="{E3B73963-EBDC-4F09-BCC6-C4FF14B1890A}" type="slidenum">
              <a:rPr kumimoji="1" lang="zh-CN" altLang="en-US" sz="1200" b="0">
                <a:latin typeface="Times New Roman" pitchFamily="18" charset="0"/>
              </a:rPr>
              <a:t>17</a:t>
            </a:fld>
            <a:endParaRPr kumimoji="1" lang="en-US" altLang="zh-CN" sz="1200" b="0">
              <a:latin typeface="Times New Roman" pitchFamily="18" charset="0"/>
            </a:endParaRPr>
          </a:p>
        </p:txBody>
      </p:sp>
      <p:sp>
        <p:nvSpPr>
          <p:cNvPr id="104451" name="Rectangle 2"/>
          <p:cNvSpPr>
            <a:spLocks noGrp="1" noRot="1" noChangeAspect="1" noTextEdit="1"/>
          </p:cNvSpPr>
          <p:nvPr>
            <p:ph type="sldImg" idx="4294967295"/>
          </p:nvPr>
        </p:nvSpPr>
        <p:spPr>
          <a:xfrm>
            <a:off x="381000" y="685800"/>
            <a:ext cx="6096000" cy="3429000"/>
          </a:xfrm>
          <a:noFill/>
          <a:ln w="12700">
            <a:round/>
          </a:ln>
        </p:spPr>
      </p:sp>
      <p:sp>
        <p:nvSpPr>
          <p:cNvPr id="104452" name="Rectangle 3"/>
          <p:cNvSpPr>
            <a:spLocks noGrp="1"/>
          </p:cNvSpPr>
          <p:nvPr>
            <p:ph type="body" idx="4294967295"/>
          </p:nvPr>
        </p:nvSpPr>
        <p:spPr>
          <a:xfrm>
            <a:off x="914400" y="4343400"/>
            <a:ext cx="5029200" cy="4114800"/>
          </a:xfrm>
          <a:noFill/>
          <a:ln>
            <a:miter lim="800000"/>
          </a:ln>
        </p:spPr>
        <p:txBody>
          <a:bodyPr vert="horz" wrap="square" lIns="91440" tIns="45720" rIns="91440" bIns="45720" anchor="t" anchorCtr="0"/>
          <a:lstStyle>
            <a:lvl1pPr marL="0" indent="0" algn="l" defTabSz="1217612" rtl="0" eaLnBrk="0" fontAlgn="base" hangingPunct="0">
              <a:lnSpc>
                <a:spcPct val="100000"/>
              </a:lnSpc>
              <a:spcBef>
                <a:spcPct val="30000"/>
              </a:spcBef>
              <a:spcAft>
                <a:spcPct val="0"/>
              </a:spcAft>
              <a:buClrTx/>
              <a:buSzTx/>
              <a:buFontTx/>
              <a:buNone/>
              <a:defRPr kumimoji="0" lang="zh-CN" altLang="en-US" sz="1600" b="0" i="0" u="none" baseline="0">
                <a:solidFill>
                  <a:schemeClr val="tx1"/>
                </a:solidFill>
                <a:effectLst/>
                <a:latin typeface="Calibri" pitchFamily="34" charset="0"/>
                <a:ea typeface="宋体" pitchFamily="2" charset="-122"/>
              </a:defRPr>
            </a:lvl1pPr>
            <a:lvl2pPr marL="608012" indent="0" algn="l" defTabSz="1217612" rtl="0" eaLnBrk="0" fontAlgn="base" hangingPunct="0">
              <a:lnSpc>
                <a:spcPct val="100000"/>
              </a:lnSpc>
              <a:spcBef>
                <a:spcPct val="30000"/>
              </a:spcBef>
              <a:spcAft>
                <a:spcPct val="0"/>
              </a:spcAft>
              <a:buClrTx/>
              <a:buSzTx/>
              <a:buFontTx/>
              <a:buNone/>
              <a:defRPr kumimoji="0" lang="zh-CN" altLang="en-US" sz="1600" b="0" i="0" u="none" baseline="0">
                <a:solidFill>
                  <a:schemeClr val="tx1"/>
                </a:solidFill>
                <a:effectLst/>
                <a:latin typeface="Calibri" pitchFamily="34" charset="0"/>
                <a:ea typeface="宋体" pitchFamily="2" charset="-122"/>
              </a:defRPr>
            </a:lvl2pPr>
            <a:lvl3pPr marL="1217612" indent="0" algn="l" defTabSz="1217612" rtl="0" eaLnBrk="0" fontAlgn="base" hangingPunct="0">
              <a:lnSpc>
                <a:spcPct val="100000"/>
              </a:lnSpc>
              <a:spcBef>
                <a:spcPct val="30000"/>
              </a:spcBef>
              <a:spcAft>
                <a:spcPct val="0"/>
              </a:spcAft>
              <a:buClrTx/>
              <a:buSzTx/>
              <a:buFontTx/>
              <a:buNone/>
              <a:defRPr kumimoji="0" lang="zh-CN" altLang="en-US" sz="1600" b="0" i="0" u="none" baseline="0">
                <a:solidFill>
                  <a:schemeClr val="tx1"/>
                </a:solidFill>
                <a:effectLst/>
                <a:latin typeface="Calibri" pitchFamily="34" charset="0"/>
                <a:ea typeface="宋体" pitchFamily="2" charset="-122"/>
              </a:defRPr>
            </a:lvl3pPr>
            <a:lvl4pPr marL="1827212" indent="0" algn="l" defTabSz="1217612" rtl="0" eaLnBrk="0" fontAlgn="base" hangingPunct="0">
              <a:lnSpc>
                <a:spcPct val="100000"/>
              </a:lnSpc>
              <a:spcBef>
                <a:spcPct val="30000"/>
              </a:spcBef>
              <a:spcAft>
                <a:spcPct val="0"/>
              </a:spcAft>
              <a:buClrTx/>
              <a:buSzTx/>
              <a:buFontTx/>
              <a:buNone/>
              <a:defRPr kumimoji="0" lang="zh-CN" altLang="en-US" sz="1600" b="0" i="0" u="none" baseline="0">
                <a:solidFill>
                  <a:schemeClr val="tx1"/>
                </a:solidFill>
                <a:effectLst/>
                <a:latin typeface="Calibri" pitchFamily="34" charset="0"/>
                <a:ea typeface="宋体" pitchFamily="2" charset="-122"/>
              </a:defRPr>
            </a:lvl4pPr>
            <a:lvl5pPr marL="2436812" indent="0" algn="l" defTabSz="1217612" rtl="0" eaLnBrk="0" fontAlgn="base" hangingPunct="0">
              <a:lnSpc>
                <a:spcPct val="100000"/>
              </a:lnSpc>
              <a:spcBef>
                <a:spcPct val="30000"/>
              </a:spcBef>
              <a:spcAft>
                <a:spcPct val="0"/>
              </a:spcAft>
              <a:buClrTx/>
              <a:buSzTx/>
              <a:buFontTx/>
              <a:buNone/>
              <a:defRPr kumimoji="0" lang="zh-CN" altLang="en-US" sz="1600" b="0" i="0" u="none" baseline="0">
                <a:solidFill>
                  <a:schemeClr val="tx1"/>
                </a:solidFill>
                <a:effectLst/>
                <a:latin typeface="Calibri" pitchFamily="34" charset="0"/>
                <a:ea typeface="宋体" pitchFamily="2" charset="-122"/>
              </a:defRPr>
            </a:lvl5pPr>
          </a:lstStyle>
          <a:p>
            <a:pPr eaLnBrk="1" fontAlgn="auto" hangingPunct="1">
              <a:lnSpc>
                <a:spcPct val="150000"/>
              </a:lnSpc>
              <a:spcBef>
                <a:spcPct val="0"/>
              </a:spcBef>
              <a:defRPr/>
            </a:pPr>
            <a:r>
              <a:rPr lang="zh-CN" altLang="en-US" sz="1800" noProof="1" smtClean="0">
                <a:solidFill>
                  <a:srgbClr val="F9FBFA"/>
                </a:solidFill>
                <a:effectLst/>
                <a:cs typeface="宋体" panose="02010600030101010101" pitchFamily="2" charset="-122"/>
              </a:rPr>
              <a:t> </a:t>
            </a:r>
            <a:r>
              <a:rPr lang="zh-CN" altLang="en-US" sz="1600" noProof="1" smtClean="0">
                <a:solidFill>
                  <a:srgbClr val="F9FBFA"/>
                </a:solidFill>
                <a:effectLst/>
                <a:cs typeface="宋体" panose="02010600030101010101" pitchFamily="2" charset="-122"/>
              </a:rPr>
              <a:t>①副，与“正”相对；</a:t>
            </a:r>
          </a:p>
          <a:p>
            <a:pPr eaLnBrk="1" fontAlgn="auto" hangingPunct="1">
              <a:lnSpc>
                <a:spcPct val="150000"/>
              </a:lnSpc>
              <a:spcBef>
                <a:spcPct val="0"/>
              </a:spcBef>
              <a:defRPr/>
            </a:pPr>
            <a:r>
              <a:rPr lang="zh-CN" altLang="en-US" sz="1600" noProof="1" smtClean="0">
                <a:solidFill>
                  <a:srgbClr val="F9FBFA"/>
                </a:solidFill>
                <a:effectLst/>
                <a:cs typeface="宋体" panose="02010600030101010101" pitchFamily="2" charset="-122"/>
              </a:rPr>
              <a:t>          ②辅佐，协助；</a:t>
            </a:r>
          </a:p>
          <a:p>
            <a:pPr eaLnBrk="1" fontAlgn="auto" hangingPunct="1">
              <a:lnSpc>
                <a:spcPct val="150000"/>
              </a:lnSpc>
              <a:spcBef>
                <a:spcPct val="0"/>
              </a:spcBef>
              <a:defRPr/>
            </a:pPr>
            <a:r>
              <a:rPr lang="zh-CN" altLang="en-US" sz="1600" noProof="1" smtClean="0">
                <a:solidFill>
                  <a:srgbClr val="F9FBFA"/>
                </a:solidFill>
                <a:effectLst/>
                <a:cs typeface="宋体" panose="02010600030101010101" pitchFamily="2" charset="-122"/>
              </a:rPr>
              <a:t>          ③重复，行为、现象重出，也指从属两主。</a:t>
            </a:r>
          </a:p>
          <a:p>
            <a:pPr eaLnBrk="1" fontAlgn="auto" hangingPunct="1">
              <a:lnSpc>
                <a:spcPct val="150000"/>
              </a:lnSpc>
              <a:spcBef>
                <a:spcPct val="0"/>
              </a:spcBef>
              <a:defRPr/>
            </a:pPr>
            <a:r>
              <a:rPr lang="zh-CN" altLang="en-US" sz="1600" noProof="1" smtClean="0">
                <a:solidFill>
                  <a:srgbClr val="F9FBFA"/>
                </a:solidFill>
                <a:effectLst/>
                <a:cs typeface="宋体" panose="02010600030101010101" pitchFamily="2" charset="-122"/>
              </a:rPr>
              <a:t>         </a:t>
            </a:r>
            <a:endParaRPr dirty="0"/>
          </a:p>
        </p:txBody>
      </p:sp>
    </p:spTree>
    <p:extLst>
      <p:ext uri="{BB962C8B-B14F-4D97-AF65-F5344CB8AC3E}">
        <p14:creationId xmlns:p14="http://schemas.microsoft.com/office/powerpoint/2010/main" val="9656343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p:cNvSpPr>
          <p:nvPr/>
        </p:nvSpPr>
        <p:spPr>
          <a:xfrm>
            <a:off x="3886200" y="8686800"/>
            <a:ext cx="2971800" cy="457200"/>
          </a:xfrm>
          <a:prstGeom prst="rect">
            <a:avLst/>
          </a:prstGeom>
          <a:noFill/>
          <a:ln>
            <a:noFill/>
            <a:miter lim="800000"/>
          </a:ln>
        </p:spPr>
        <p:txBody>
          <a:bodyPr anchor="b" anchorCtr="0"/>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marL="0" lvl="0" indent="0" algn="r" defTabSz="914400"/>
            <a:fld id="{E3B73963-EBDC-4F09-BCC6-C4FF14B1890A}" type="slidenum">
              <a:rPr kumimoji="1" lang="zh-CN" altLang="en-US" sz="1200" b="0">
                <a:latin typeface="Times New Roman" pitchFamily="18" charset="0"/>
              </a:rPr>
              <a:t>18</a:t>
            </a:fld>
            <a:endParaRPr kumimoji="1" lang="en-US" altLang="zh-CN" sz="1200" b="0">
              <a:latin typeface="Times New Roman" pitchFamily="18" charset="0"/>
            </a:endParaRPr>
          </a:p>
        </p:txBody>
      </p:sp>
      <p:sp>
        <p:nvSpPr>
          <p:cNvPr id="104451" name="Rectangle 2"/>
          <p:cNvSpPr>
            <a:spLocks noGrp="1" noRot="1" noChangeAspect="1" noTextEdit="1"/>
          </p:cNvSpPr>
          <p:nvPr>
            <p:ph type="sldImg" idx="4294967295"/>
          </p:nvPr>
        </p:nvSpPr>
        <p:spPr>
          <a:xfrm>
            <a:off x="381000" y="685800"/>
            <a:ext cx="6096000" cy="3429000"/>
          </a:xfrm>
          <a:noFill/>
          <a:ln w="12700">
            <a:round/>
          </a:ln>
        </p:spPr>
      </p:sp>
      <p:sp>
        <p:nvSpPr>
          <p:cNvPr id="104452" name="Rectangle 3"/>
          <p:cNvSpPr>
            <a:spLocks noGrp="1"/>
          </p:cNvSpPr>
          <p:nvPr>
            <p:ph type="body" idx="4294967295"/>
          </p:nvPr>
        </p:nvSpPr>
        <p:spPr>
          <a:xfrm>
            <a:off x="914400" y="4343400"/>
            <a:ext cx="5029200" cy="4114800"/>
          </a:xfrm>
          <a:noFill/>
          <a:ln>
            <a:miter lim="800000"/>
          </a:ln>
        </p:spPr>
        <p:txBody>
          <a:bodyPr vert="horz" wrap="square" lIns="91440" tIns="45720" rIns="91440" bIns="45720" anchor="t" anchorCtr="0"/>
          <a:lstStyle>
            <a:lvl1pPr marL="0" indent="0" algn="l" defTabSz="1217612" rtl="0" eaLnBrk="0" fontAlgn="base" hangingPunct="0">
              <a:lnSpc>
                <a:spcPct val="100000"/>
              </a:lnSpc>
              <a:spcBef>
                <a:spcPct val="30000"/>
              </a:spcBef>
              <a:spcAft>
                <a:spcPct val="0"/>
              </a:spcAft>
              <a:buClrTx/>
              <a:buSzTx/>
              <a:buFontTx/>
              <a:buNone/>
              <a:defRPr kumimoji="0" lang="zh-CN" altLang="en-US" sz="1600" b="0" i="0" u="none" baseline="0">
                <a:solidFill>
                  <a:schemeClr val="tx1"/>
                </a:solidFill>
                <a:effectLst/>
                <a:latin typeface="Calibri" pitchFamily="34" charset="0"/>
                <a:ea typeface="宋体" pitchFamily="2" charset="-122"/>
              </a:defRPr>
            </a:lvl1pPr>
            <a:lvl2pPr marL="608012" indent="0" algn="l" defTabSz="1217612" rtl="0" eaLnBrk="0" fontAlgn="base" hangingPunct="0">
              <a:lnSpc>
                <a:spcPct val="100000"/>
              </a:lnSpc>
              <a:spcBef>
                <a:spcPct val="30000"/>
              </a:spcBef>
              <a:spcAft>
                <a:spcPct val="0"/>
              </a:spcAft>
              <a:buClrTx/>
              <a:buSzTx/>
              <a:buFontTx/>
              <a:buNone/>
              <a:defRPr kumimoji="0" lang="zh-CN" altLang="en-US" sz="1600" b="0" i="0" u="none" baseline="0">
                <a:solidFill>
                  <a:schemeClr val="tx1"/>
                </a:solidFill>
                <a:effectLst/>
                <a:latin typeface="Calibri" pitchFamily="34" charset="0"/>
                <a:ea typeface="宋体" pitchFamily="2" charset="-122"/>
              </a:defRPr>
            </a:lvl2pPr>
            <a:lvl3pPr marL="1217612" indent="0" algn="l" defTabSz="1217612" rtl="0" eaLnBrk="0" fontAlgn="base" hangingPunct="0">
              <a:lnSpc>
                <a:spcPct val="100000"/>
              </a:lnSpc>
              <a:spcBef>
                <a:spcPct val="30000"/>
              </a:spcBef>
              <a:spcAft>
                <a:spcPct val="0"/>
              </a:spcAft>
              <a:buClrTx/>
              <a:buSzTx/>
              <a:buFontTx/>
              <a:buNone/>
              <a:defRPr kumimoji="0" lang="zh-CN" altLang="en-US" sz="1600" b="0" i="0" u="none" baseline="0">
                <a:solidFill>
                  <a:schemeClr val="tx1"/>
                </a:solidFill>
                <a:effectLst/>
                <a:latin typeface="Calibri" pitchFamily="34" charset="0"/>
                <a:ea typeface="宋体" pitchFamily="2" charset="-122"/>
              </a:defRPr>
            </a:lvl3pPr>
            <a:lvl4pPr marL="1827212" indent="0" algn="l" defTabSz="1217612" rtl="0" eaLnBrk="0" fontAlgn="base" hangingPunct="0">
              <a:lnSpc>
                <a:spcPct val="100000"/>
              </a:lnSpc>
              <a:spcBef>
                <a:spcPct val="30000"/>
              </a:spcBef>
              <a:spcAft>
                <a:spcPct val="0"/>
              </a:spcAft>
              <a:buClrTx/>
              <a:buSzTx/>
              <a:buFontTx/>
              <a:buNone/>
              <a:defRPr kumimoji="0" lang="zh-CN" altLang="en-US" sz="1600" b="0" i="0" u="none" baseline="0">
                <a:solidFill>
                  <a:schemeClr val="tx1"/>
                </a:solidFill>
                <a:effectLst/>
                <a:latin typeface="Calibri" pitchFamily="34" charset="0"/>
                <a:ea typeface="宋体" pitchFamily="2" charset="-122"/>
              </a:defRPr>
            </a:lvl4pPr>
            <a:lvl5pPr marL="2436812" indent="0" algn="l" defTabSz="1217612" rtl="0" eaLnBrk="0" fontAlgn="base" hangingPunct="0">
              <a:lnSpc>
                <a:spcPct val="100000"/>
              </a:lnSpc>
              <a:spcBef>
                <a:spcPct val="30000"/>
              </a:spcBef>
              <a:spcAft>
                <a:spcPct val="0"/>
              </a:spcAft>
              <a:buClrTx/>
              <a:buSzTx/>
              <a:buFontTx/>
              <a:buNone/>
              <a:defRPr kumimoji="0" lang="zh-CN" altLang="en-US" sz="1600" b="0" i="0" u="none" baseline="0">
                <a:solidFill>
                  <a:schemeClr val="tx1"/>
                </a:solidFill>
                <a:effectLst/>
                <a:latin typeface="Calibri" pitchFamily="34" charset="0"/>
                <a:ea typeface="宋体" pitchFamily="2" charset="-122"/>
              </a:defRPr>
            </a:lvl5pPr>
          </a:lstStyle>
          <a:p>
            <a:pPr eaLnBrk="1" fontAlgn="auto" hangingPunct="1">
              <a:lnSpc>
                <a:spcPct val="150000"/>
              </a:lnSpc>
              <a:spcBef>
                <a:spcPct val="0"/>
              </a:spcBef>
              <a:defRPr/>
            </a:pPr>
            <a:r>
              <a:rPr lang="zh-CN" altLang="en-US" sz="1800" noProof="1" smtClean="0">
                <a:solidFill>
                  <a:srgbClr val="F9FBFA"/>
                </a:solidFill>
                <a:effectLst/>
                <a:cs typeface="宋体" panose="02010600030101010101" pitchFamily="2" charset="-122"/>
              </a:rPr>
              <a:t> </a:t>
            </a:r>
            <a:r>
              <a:rPr lang="zh-CN" altLang="en-US" sz="1600" noProof="1" smtClean="0">
                <a:solidFill>
                  <a:srgbClr val="F9FBFA"/>
                </a:solidFill>
                <a:effectLst/>
                <a:cs typeface="宋体" panose="02010600030101010101" pitchFamily="2" charset="-122"/>
              </a:rPr>
              <a:t>①副，与“正”相对；</a:t>
            </a:r>
          </a:p>
          <a:p>
            <a:pPr eaLnBrk="1" fontAlgn="auto" hangingPunct="1">
              <a:lnSpc>
                <a:spcPct val="150000"/>
              </a:lnSpc>
              <a:spcBef>
                <a:spcPct val="0"/>
              </a:spcBef>
              <a:defRPr/>
            </a:pPr>
            <a:r>
              <a:rPr lang="zh-CN" altLang="en-US" sz="1600" noProof="1" smtClean="0">
                <a:solidFill>
                  <a:srgbClr val="F9FBFA"/>
                </a:solidFill>
                <a:effectLst/>
                <a:cs typeface="宋体" panose="02010600030101010101" pitchFamily="2" charset="-122"/>
              </a:rPr>
              <a:t>          ②辅佐，协助；</a:t>
            </a:r>
          </a:p>
          <a:p>
            <a:pPr eaLnBrk="1" fontAlgn="auto" hangingPunct="1">
              <a:lnSpc>
                <a:spcPct val="150000"/>
              </a:lnSpc>
              <a:spcBef>
                <a:spcPct val="0"/>
              </a:spcBef>
              <a:defRPr/>
            </a:pPr>
            <a:r>
              <a:rPr lang="zh-CN" altLang="en-US" sz="1600" noProof="1" smtClean="0">
                <a:solidFill>
                  <a:srgbClr val="F9FBFA"/>
                </a:solidFill>
                <a:effectLst/>
                <a:cs typeface="宋体" panose="02010600030101010101" pitchFamily="2" charset="-122"/>
              </a:rPr>
              <a:t>          ③重复，行为、现象重出，也指从属两主。</a:t>
            </a:r>
          </a:p>
          <a:p>
            <a:pPr eaLnBrk="1" fontAlgn="auto" hangingPunct="1">
              <a:lnSpc>
                <a:spcPct val="150000"/>
              </a:lnSpc>
              <a:spcBef>
                <a:spcPct val="0"/>
              </a:spcBef>
              <a:defRPr/>
            </a:pPr>
            <a:r>
              <a:rPr lang="zh-CN" altLang="en-US" sz="1600" noProof="1" smtClean="0">
                <a:solidFill>
                  <a:srgbClr val="F9FBFA"/>
                </a:solidFill>
                <a:effectLst/>
                <a:cs typeface="宋体" panose="02010600030101010101" pitchFamily="2" charset="-122"/>
              </a:rPr>
              <a:t>         </a:t>
            </a:r>
            <a:endParaRPr dirty="0"/>
          </a:p>
        </p:txBody>
      </p:sp>
    </p:spTree>
    <p:extLst>
      <p:ext uri="{BB962C8B-B14F-4D97-AF65-F5344CB8AC3E}">
        <p14:creationId xmlns:p14="http://schemas.microsoft.com/office/powerpoint/2010/main" val="40493728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FBF77EF-891F-4DF5-A3FB-BD96EDE386DA}" type="slidenum">
              <a:rPr lang="zh-CN" altLang="en-US" smtClean="0"/>
              <a:t>19</a:t>
            </a:fld>
            <a:endParaRPr lang="zh-CN" altLang="en-US"/>
          </a:p>
        </p:txBody>
      </p:sp>
    </p:spTree>
    <p:extLst>
      <p:ext uri="{BB962C8B-B14F-4D97-AF65-F5344CB8AC3E}">
        <p14:creationId xmlns:p14="http://schemas.microsoft.com/office/powerpoint/2010/main" val="29368434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顾炎武</a:t>
            </a:r>
            <a:endParaRPr lang="zh-CN" altLang="en-US" dirty="0"/>
          </a:p>
        </p:txBody>
      </p:sp>
      <p:sp>
        <p:nvSpPr>
          <p:cNvPr id="4" name="灯片编号占位符 3"/>
          <p:cNvSpPr>
            <a:spLocks noGrp="1"/>
          </p:cNvSpPr>
          <p:nvPr>
            <p:ph type="sldNum" sz="quarter" idx="10"/>
          </p:nvPr>
        </p:nvSpPr>
        <p:spPr/>
        <p:txBody>
          <a:bodyPr/>
          <a:lstStyle/>
          <a:p>
            <a:fld id="{EFBF77EF-891F-4DF5-A3FB-BD96EDE386DA}" type="slidenum">
              <a:rPr lang="zh-CN" altLang="en-US" smtClean="0"/>
              <a:t>20</a:t>
            </a:fld>
            <a:endParaRPr lang="zh-CN" altLang="en-US"/>
          </a:p>
        </p:txBody>
      </p:sp>
    </p:spTree>
    <p:extLst>
      <p:ext uri="{BB962C8B-B14F-4D97-AF65-F5344CB8AC3E}">
        <p14:creationId xmlns:p14="http://schemas.microsoft.com/office/powerpoint/2010/main" val="7871455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smtClean="0"/>
              <a:t>用了</a:t>
            </a:r>
            <a:r>
              <a:rPr lang="en-US" altLang="zh-CN" dirty="0" smtClean="0"/>
              <a:t>8</a:t>
            </a:r>
            <a:r>
              <a:rPr lang="zh-CN" altLang="en-US" dirty="0" smtClean="0"/>
              <a:t>个君，对秦穆公极尽尊崇；用了</a:t>
            </a:r>
            <a:r>
              <a:rPr lang="en-US" altLang="zh-CN" dirty="0" smtClean="0"/>
              <a:t>3</a:t>
            </a:r>
            <a:r>
              <a:rPr lang="zh-CN" altLang="en-US" dirty="0" smtClean="0"/>
              <a:t>个反问句，最大限度引发秦穆公的思考，强化了感情；从</a:t>
            </a:r>
            <a:r>
              <a:rPr lang="en-US" altLang="zh-CN" dirty="0" smtClean="0"/>
              <a:t>3</a:t>
            </a:r>
            <a:r>
              <a:rPr lang="zh-CN" altLang="en-US" dirty="0" smtClean="0"/>
              <a:t>个角度</a:t>
            </a:r>
            <a:r>
              <a:rPr lang="en-US" altLang="zh-CN" dirty="0" smtClean="0"/>
              <a:t>——</a:t>
            </a:r>
            <a:r>
              <a:rPr lang="zh-CN" altLang="en-US" dirty="0" smtClean="0"/>
              <a:t>地理位置、历史事实、围郑真相分析了本次事件；围绕</a:t>
            </a:r>
            <a:r>
              <a:rPr lang="en-US" altLang="zh-CN" dirty="0" smtClean="0"/>
              <a:t>1</a:t>
            </a:r>
            <a:r>
              <a:rPr lang="zh-CN" altLang="en-US" dirty="0" smtClean="0"/>
              <a:t>个中心“有益于秦”，真正说到了秦穆公心坎里）秦伯说（关于秦穆公的反应、回答等一概不写，只用一个“说”字，可见他是同意且欣然同意），与郑人盟（啥叫化敌为友，这里就是了，刚才还要进攻消灭郑国，现在成了郑国的盟友，要保护郑国不被他国消灭。到这时烛之武的所有目的才全部达到，因为如果仅仅是让秦国撤军，晋国仅凭自己的力量依然可以消灭郑国，要想保住国家，必须让秦国来保护郑国，现在这个目的达到了</a:t>
            </a:r>
          </a:p>
          <a:p>
            <a:endParaRPr lang="zh-CN" altLang="en-US" dirty="0"/>
          </a:p>
        </p:txBody>
      </p:sp>
      <p:sp>
        <p:nvSpPr>
          <p:cNvPr id="4" name="灯片编号占位符 3"/>
          <p:cNvSpPr>
            <a:spLocks noGrp="1"/>
          </p:cNvSpPr>
          <p:nvPr>
            <p:ph type="sldNum" sz="quarter" idx="10"/>
          </p:nvPr>
        </p:nvSpPr>
        <p:spPr/>
        <p:txBody>
          <a:bodyPr/>
          <a:lstStyle/>
          <a:p>
            <a:fld id="{EFBF77EF-891F-4DF5-A3FB-BD96EDE386DA}" type="slidenum">
              <a:rPr lang="zh-CN" altLang="en-US" smtClean="0"/>
              <a:t>23</a:t>
            </a:fld>
            <a:endParaRPr lang="zh-CN" altLang="en-US"/>
          </a:p>
        </p:txBody>
      </p:sp>
    </p:spTree>
    <p:extLst>
      <p:ext uri="{BB962C8B-B14F-4D97-AF65-F5344CB8AC3E}">
        <p14:creationId xmlns:p14="http://schemas.microsoft.com/office/powerpoint/2010/main" val="34986942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smtClean="0"/>
              <a:t>用了</a:t>
            </a:r>
            <a:r>
              <a:rPr lang="en-US" altLang="zh-CN" dirty="0" smtClean="0"/>
              <a:t>8</a:t>
            </a:r>
            <a:r>
              <a:rPr lang="zh-CN" altLang="en-US" dirty="0" smtClean="0"/>
              <a:t>个君，对秦穆公极尽尊崇；用了</a:t>
            </a:r>
            <a:r>
              <a:rPr lang="en-US" altLang="zh-CN" dirty="0" smtClean="0"/>
              <a:t>3</a:t>
            </a:r>
            <a:r>
              <a:rPr lang="zh-CN" altLang="en-US" dirty="0" smtClean="0"/>
              <a:t>个反问句，最大限度引发秦穆公的思考，强化了感情；从</a:t>
            </a:r>
            <a:r>
              <a:rPr lang="en-US" altLang="zh-CN" dirty="0" smtClean="0"/>
              <a:t>3</a:t>
            </a:r>
            <a:r>
              <a:rPr lang="zh-CN" altLang="en-US" dirty="0" smtClean="0"/>
              <a:t>个角度</a:t>
            </a:r>
            <a:r>
              <a:rPr lang="en-US" altLang="zh-CN" dirty="0" smtClean="0"/>
              <a:t>——</a:t>
            </a:r>
            <a:r>
              <a:rPr lang="zh-CN" altLang="en-US" dirty="0" smtClean="0"/>
              <a:t>地理位置、历史事实、围郑真相分析了本次事件；围绕</a:t>
            </a:r>
            <a:r>
              <a:rPr lang="en-US" altLang="zh-CN" dirty="0" smtClean="0"/>
              <a:t>1</a:t>
            </a:r>
            <a:r>
              <a:rPr lang="zh-CN" altLang="en-US" dirty="0" smtClean="0"/>
              <a:t>个中心“有益于秦”，真正说到了秦穆公心坎里）秦伯说（关于秦穆公的反应、回答等一概不写，只用一个“说”字，可见他是同意且欣然同意），与郑人盟（啥叫化敌为友，这里就是了，刚才还要进攻消灭郑国，现在成了郑国的盟友，要保护郑国不被他国消灭。到这时烛之武的所有目的才全部达到，因为如果仅仅是让秦国撤军，晋国仅凭自己的力量依然可以消灭郑国，要想保住国家，必须让秦国来保护郑国，现在这个目的达到了</a:t>
            </a:r>
          </a:p>
          <a:p>
            <a:endParaRPr lang="zh-CN" altLang="en-US" dirty="0"/>
          </a:p>
        </p:txBody>
      </p:sp>
      <p:sp>
        <p:nvSpPr>
          <p:cNvPr id="4" name="灯片编号占位符 3"/>
          <p:cNvSpPr>
            <a:spLocks noGrp="1"/>
          </p:cNvSpPr>
          <p:nvPr>
            <p:ph type="sldNum" sz="quarter" idx="10"/>
          </p:nvPr>
        </p:nvSpPr>
        <p:spPr/>
        <p:txBody>
          <a:bodyPr/>
          <a:lstStyle/>
          <a:p>
            <a:fld id="{EFBF77EF-891F-4DF5-A3FB-BD96EDE386DA}" type="slidenum">
              <a:rPr lang="zh-CN" altLang="en-US" smtClean="0"/>
              <a:t>28</a:t>
            </a:fld>
            <a:endParaRPr lang="zh-CN" altLang="en-US"/>
          </a:p>
        </p:txBody>
      </p:sp>
    </p:spTree>
    <p:extLst>
      <p:ext uri="{BB962C8B-B14F-4D97-AF65-F5344CB8AC3E}">
        <p14:creationId xmlns:p14="http://schemas.microsoft.com/office/powerpoint/2010/main" val="26262986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64FAEB0A-3D00-4660-8AC4-4514A08C0907}" type="datetimeFigureOut">
              <a:rPr lang="zh-CN" altLang="en-US" smtClean="0"/>
              <a:t>2021/2/24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45C935F-6468-4A55-BC6F-04F136CD6798}" type="slidenum">
              <a:rPr lang="zh-CN" altLang="en-US" smtClean="0"/>
              <a:t>‹#›</a:t>
            </a:fld>
            <a:endParaRPr lang="zh-CN" altLang="en-US"/>
          </a:p>
        </p:txBody>
      </p:sp>
    </p:spTree>
    <p:extLst>
      <p:ext uri="{BB962C8B-B14F-4D97-AF65-F5344CB8AC3E}">
        <p14:creationId xmlns:p14="http://schemas.microsoft.com/office/powerpoint/2010/main" val="24136056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4FAEB0A-3D00-4660-8AC4-4514A08C0907}" type="datetimeFigureOut">
              <a:rPr lang="zh-CN" altLang="en-US" smtClean="0"/>
              <a:t>2021/2/24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45C935F-6468-4A55-BC6F-04F136CD6798}" type="slidenum">
              <a:rPr lang="zh-CN" altLang="en-US" smtClean="0"/>
              <a:t>‹#›</a:t>
            </a:fld>
            <a:endParaRPr lang="zh-CN" altLang="en-US"/>
          </a:p>
        </p:txBody>
      </p:sp>
    </p:spTree>
    <p:extLst>
      <p:ext uri="{BB962C8B-B14F-4D97-AF65-F5344CB8AC3E}">
        <p14:creationId xmlns:p14="http://schemas.microsoft.com/office/powerpoint/2010/main" val="1074198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64FAEB0A-3D00-4660-8AC4-4514A08C0907}" type="datetimeFigureOut">
              <a:rPr lang="zh-CN" altLang="en-US" smtClean="0"/>
              <a:t>2021/2/24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45C935F-6468-4A55-BC6F-04F136CD6798}" type="slidenum">
              <a:rPr lang="zh-CN" altLang="en-US" smtClean="0"/>
              <a:t>‹#›</a:t>
            </a:fld>
            <a:endParaRPr lang="zh-CN" altLang="en-US"/>
          </a:p>
        </p:txBody>
      </p:sp>
    </p:spTree>
    <p:extLst>
      <p:ext uri="{BB962C8B-B14F-4D97-AF65-F5344CB8AC3E}">
        <p14:creationId xmlns:p14="http://schemas.microsoft.com/office/powerpoint/2010/main" val="2693064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64FAEB0A-3D00-4660-8AC4-4514A08C0907}" type="datetimeFigureOut">
              <a:rPr lang="zh-CN" altLang="en-US" smtClean="0"/>
              <a:t>2021/2/24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45C935F-6468-4A55-BC6F-04F136CD6798}" type="slidenum">
              <a:rPr lang="zh-CN" altLang="en-US" smtClean="0"/>
              <a:t>‹#›</a:t>
            </a:fld>
            <a:endParaRPr lang="zh-CN" altLang="en-US"/>
          </a:p>
        </p:txBody>
      </p:sp>
    </p:spTree>
    <p:extLst>
      <p:ext uri="{BB962C8B-B14F-4D97-AF65-F5344CB8AC3E}">
        <p14:creationId xmlns:p14="http://schemas.microsoft.com/office/powerpoint/2010/main" val="40450889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64FAEB0A-3D00-4660-8AC4-4514A08C0907}" type="datetimeFigureOut">
              <a:rPr lang="zh-CN" altLang="en-US" smtClean="0"/>
              <a:t>2021/2/24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45C935F-6468-4A55-BC6F-04F136CD6798}" type="slidenum">
              <a:rPr lang="zh-CN" altLang="en-US" smtClean="0"/>
              <a:t>‹#›</a:t>
            </a:fld>
            <a:endParaRPr lang="zh-CN" altLang="en-US"/>
          </a:p>
        </p:txBody>
      </p:sp>
    </p:spTree>
    <p:extLst>
      <p:ext uri="{BB962C8B-B14F-4D97-AF65-F5344CB8AC3E}">
        <p14:creationId xmlns:p14="http://schemas.microsoft.com/office/powerpoint/2010/main" val="76149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64FAEB0A-3D00-4660-8AC4-4514A08C0907}" type="datetimeFigureOut">
              <a:rPr lang="zh-CN" altLang="en-US" smtClean="0"/>
              <a:t>2021/2/24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45C935F-6468-4A55-BC6F-04F136CD6798}" type="slidenum">
              <a:rPr lang="zh-CN" altLang="en-US" smtClean="0"/>
              <a:t>‹#›</a:t>
            </a:fld>
            <a:endParaRPr lang="zh-CN" altLang="en-US"/>
          </a:p>
        </p:txBody>
      </p:sp>
    </p:spTree>
    <p:extLst>
      <p:ext uri="{BB962C8B-B14F-4D97-AF65-F5344CB8AC3E}">
        <p14:creationId xmlns:p14="http://schemas.microsoft.com/office/powerpoint/2010/main" val="32927204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4FAEB0A-3D00-4660-8AC4-4514A08C0907}" type="datetimeFigureOut">
              <a:rPr lang="zh-CN" altLang="en-US" smtClean="0"/>
              <a:t>2021/2/24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45C935F-6468-4A55-BC6F-04F136CD6798}" type="slidenum">
              <a:rPr lang="zh-CN" altLang="en-US" smtClean="0"/>
              <a:t>‹#›</a:t>
            </a:fld>
            <a:endParaRPr lang="zh-CN" altLang="en-US"/>
          </a:p>
        </p:txBody>
      </p:sp>
    </p:spTree>
    <p:extLst>
      <p:ext uri="{BB962C8B-B14F-4D97-AF65-F5344CB8AC3E}">
        <p14:creationId xmlns:p14="http://schemas.microsoft.com/office/powerpoint/2010/main" val="24092675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64FAEB0A-3D00-4660-8AC4-4514A08C0907}" type="datetimeFigureOut">
              <a:rPr lang="zh-CN" altLang="en-US" smtClean="0"/>
              <a:t>2021/2/24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45C935F-6468-4A55-BC6F-04F136CD6798}" type="slidenum">
              <a:rPr lang="zh-CN" altLang="en-US" smtClean="0"/>
              <a:t>‹#›</a:t>
            </a:fld>
            <a:endParaRPr lang="zh-CN" altLang="en-US"/>
          </a:p>
        </p:txBody>
      </p:sp>
    </p:spTree>
    <p:extLst>
      <p:ext uri="{BB962C8B-B14F-4D97-AF65-F5344CB8AC3E}">
        <p14:creationId xmlns:p14="http://schemas.microsoft.com/office/powerpoint/2010/main" val="17316893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64FAEB0A-3D00-4660-8AC4-4514A08C0907}" type="datetimeFigureOut">
              <a:rPr lang="zh-CN" altLang="en-US" smtClean="0"/>
              <a:t>2021/2/24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45C935F-6468-4A55-BC6F-04F136CD6798}" type="slidenum">
              <a:rPr lang="zh-CN" altLang="en-US" smtClean="0"/>
              <a:t>‹#›</a:t>
            </a:fld>
            <a:endParaRPr lang="zh-CN" altLang="en-US"/>
          </a:p>
        </p:txBody>
      </p:sp>
    </p:spTree>
    <p:extLst>
      <p:ext uri="{BB962C8B-B14F-4D97-AF65-F5344CB8AC3E}">
        <p14:creationId xmlns:p14="http://schemas.microsoft.com/office/powerpoint/2010/main" val="22303887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4FAEB0A-3D00-4660-8AC4-4514A08C0907}" type="datetimeFigureOut">
              <a:rPr lang="zh-CN" altLang="en-US" smtClean="0"/>
              <a:t>2021/2/24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45C935F-6468-4A55-BC6F-04F136CD6798}" type="slidenum">
              <a:rPr lang="zh-CN" altLang="en-US" smtClean="0"/>
              <a:t>‹#›</a:t>
            </a:fld>
            <a:endParaRPr lang="zh-CN" altLang="en-US"/>
          </a:p>
        </p:txBody>
      </p:sp>
    </p:spTree>
    <p:extLst>
      <p:ext uri="{BB962C8B-B14F-4D97-AF65-F5344CB8AC3E}">
        <p14:creationId xmlns:p14="http://schemas.microsoft.com/office/powerpoint/2010/main" val="24375065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4FAEB0A-3D00-4660-8AC4-4514A08C0907}" type="datetimeFigureOut">
              <a:rPr lang="zh-CN" altLang="en-US" smtClean="0"/>
              <a:t>2021/2/24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45C935F-6468-4A55-BC6F-04F136CD6798}" type="slidenum">
              <a:rPr lang="zh-CN" altLang="en-US" smtClean="0"/>
              <a:t>‹#›</a:t>
            </a:fld>
            <a:endParaRPr lang="zh-CN" altLang="en-US"/>
          </a:p>
        </p:txBody>
      </p:sp>
    </p:spTree>
    <p:extLst>
      <p:ext uri="{BB962C8B-B14F-4D97-AF65-F5344CB8AC3E}">
        <p14:creationId xmlns:p14="http://schemas.microsoft.com/office/powerpoint/2010/main" val="22987381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标题与项目符号">
    <p:spTree>
      <p:nvGrpSpPr>
        <p:cNvPr id="1" name=""/>
        <p:cNvGrpSpPr/>
        <p:nvPr/>
      </p:nvGrpSpPr>
      <p:grpSpPr>
        <a:xfrm>
          <a:off x="0" y="0"/>
          <a:ext cx="0" cy="0"/>
          <a:chOff x="0" y="0"/>
          <a:chExt cx="0" cy="0"/>
        </a:xfrm>
      </p:grpSpPr>
      <p:sp>
        <p:nvSpPr>
          <p:cNvPr id="57" name="标题文本"/>
          <p:cNvSpPr txBox="1">
            <a:spLocks noGrp="1"/>
          </p:cNvSpPr>
          <p:nvPr>
            <p:ph type="title"/>
          </p:nvPr>
        </p:nvSpPr>
        <p:spPr>
          <a:prstGeom prst="rect">
            <a:avLst/>
          </a:prstGeom>
        </p:spPr>
        <p:txBody>
          <a:bodyPr/>
          <a:lstStyle/>
          <a:p>
            <a:r>
              <a:rPr lang="zh-CN" altLang="en-US" smtClean="0"/>
              <a:t>单击此处编辑母版标题样式</a:t>
            </a:r>
            <a:endParaRPr/>
          </a:p>
        </p:txBody>
      </p:sp>
      <p:sp>
        <p:nvSpPr>
          <p:cNvPr id="5" name="正文级别 1…"/>
          <p:cNvSpPr txBox="1">
            <a:spLocks noGrp="1"/>
          </p:cNvSpPr>
          <p:nvPr>
            <p:ph idx="1"/>
          </p:nvPr>
        </p:nvSpPr>
        <p:spPr>
          <a:xfrm>
            <a:off x="1551929" y="2053198"/>
            <a:ext cx="7614369" cy="3541273"/>
          </a:xfrm>
          <a:prstGeom prst="rect">
            <a:avLst/>
          </a:prstGeom>
          <a:ln w="12700">
            <a:miter lim="400000"/>
          </a:ln>
        </p:spPr>
        <p:txBody>
          <a:bodyPr/>
          <a:lstStyle>
            <a:lvl1pPr marL="0" indent="0">
              <a:buFont typeface="Arial" panose="020B0604020202020204" pitchFamily="34" charset="0"/>
              <a:buNone/>
              <a:defRPr b="0">
                <a:solidFill>
                  <a:srgbClr val="FFFFFF">
                    <a:alpha val="80000"/>
                  </a:srgbClr>
                </a:solidFill>
                <a:latin typeface="黑体" panose="02010609060101010101" pitchFamily="49" charset="-122"/>
                <a:ea typeface="黑体" panose="02010609060101010101" pitchFamily="49" charset="-122"/>
              </a:defRPr>
            </a:lvl1pPr>
            <a:lvl2pPr>
              <a:buBlip>
                <a:blip r:embed="rId2"/>
              </a:buBlip>
            </a:lvl2pPr>
            <a:lvl3pPr marL="673100" indent="0">
              <a:buFont typeface="Arial" panose="020B0604020202020204" pitchFamily="34" charset="0"/>
              <a:buNone/>
              <a:defRPr b="0">
                <a:solidFill>
                  <a:srgbClr val="FFFFFF">
                    <a:alpha val="80000"/>
                  </a:srgbClr>
                </a:solidFill>
                <a:latin typeface="黑体" panose="02010609060101010101" pitchFamily="49" charset="-122"/>
                <a:ea typeface="黑体" panose="02010609060101010101" pitchFamily="49" charset="-122"/>
              </a:defRPr>
            </a:lvl3pPr>
            <a:lvl4pPr marL="1009650" indent="0">
              <a:buFont typeface="Arial" panose="020B0604020202020204" pitchFamily="34" charset="0"/>
              <a:buNone/>
              <a:defRPr b="0">
                <a:solidFill>
                  <a:srgbClr val="FFFFFF">
                    <a:alpha val="80000"/>
                  </a:srgbClr>
                </a:solidFill>
                <a:latin typeface="黑体" panose="02010609060101010101" pitchFamily="49" charset="-122"/>
                <a:ea typeface="黑体" panose="02010609060101010101" pitchFamily="49" charset="-122"/>
              </a:defRPr>
            </a:lvl4pPr>
            <a:lvl5pPr marL="1346200" indent="0">
              <a:buFont typeface="Arial" panose="020B0604020202020204" pitchFamily="34" charset="0"/>
              <a:buNone/>
              <a:defRPr b="0">
                <a:solidFill>
                  <a:srgbClr val="FFFFFF">
                    <a:alpha val="80000"/>
                  </a:srgbClr>
                </a:solidFill>
                <a:latin typeface="黑体" panose="02010609060101010101" pitchFamily="49" charset="-122"/>
                <a:ea typeface="黑体" panose="02010609060101010101" pitchFamily="49" charset="-122"/>
              </a:defRPr>
            </a:lvl5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p:txBody>
      </p:sp>
      <p:sp>
        <p:nvSpPr>
          <p:cNvPr id="4" name="幻灯片编号"/>
          <p:cNvSpPr txBox="1">
            <a:spLocks noGrp="1"/>
          </p:cNvSpPr>
          <p:nvPr>
            <p:ph type="sldNum" sz="quarter" idx="10"/>
          </p:nvPr>
        </p:nvSpPr>
        <p:spPr/>
        <p:txBody>
          <a:bodyPr/>
          <a:lstStyle>
            <a:lvl1pPr>
              <a:defRPr/>
            </a:lvl1pPr>
          </a:lstStyle>
          <a:p>
            <a:pPr>
              <a:defRPr/>
            </a:pPr>
            <a:fld id="{6AC31615-8F02-44B1-BA45-772C69E9994B}" type="slidenum">
              <a:rPr/>
              <a:pPr>
                <a:defRPr/>
              </a:pPr>
              <a:t>‹#›</a:t>
            </a:fld>
            <a:endParaRPr/>
          </a:p>
        </p:txBody>
      </p:sp>
    </p:spTree>
    <p:extLst>
      <p:ext uri="{BB962C8B-B14F-4D97-AF65-F5344CB8AC3E}">
        <p14:creationId xmlns:p14="http://schemas.microsoft.com/office/powerpoint/2010/main" val="3811109446"/>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l="-1000" r="-1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FAEB0A-3D00-4660-8AC4-4514A08C0907}" type="datetimeFigureOut">
              <a:rPr lang="zh-CN" altLang="en-US" smtClean="0"/>
              <a:t>2021/2/24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5C935F-6468-4A55-BC6F-04F136CD6798}" type="slidenum">
              <a:rPr lang="zh-CN" altLang="en-US" smtClean="0"/>
              <a:t>‹#›</a:t>
            </a:fld>
            <a:endParaRPr lang="zh-CN" altLang="en-US"/>
          </a:p>
        </p:txBody>
      </p:sp>
    </p:spTree>
    <p:extLst>
      <p:ext uri="{BB962C8B-B14F-4D97-AF65-F5344CB8AC3E}">
        <p14:creationId xmlns:p14="http://schemas.microsoft.com/office/powerpoint/2010/main" val="38030103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22270;&#29255;2"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26410;&#21629;&#21517;-7" TargetMode="External"/><Relationship Id="rId5" Type="http://schemas.openxmlformats.org/officeDocument/2006/relationships/image" Target="../media/image9.png"/><Relationship Id="rId4" Type="http://schemas.openxmlformats.org/officeDocument/2006/relationships/image" Target="&#26410;&#21629;&#21517;-211" TargetMode="Externa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7" name="六角星 6"/>
          <p:cNvSpPr/>
          <p:nvPr/>
        </p:nvSpPr>
        <p:spPr>
          <a:xfrm>
            <a:off x="1142305" y="1831203"/>
            <a:ext cx="1479666" cy="1188720"/>
          </a:xfrm>
          <a:prstGeom prst="star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1.</a:t>
            </a:r>
            <a:r>
              <a:rPr lang="zh-CN" altLang="en-US" dirty="0" smtClean="0"/>
              <a:t>免作业一次</a:t>
            </a:r>
            <a:endParaRPr lang="zh-CN" altLang="en-US" dirty="0"/>
          </a:p>
        </p:txBody>
      </p:sp>
      <p:sp>
        <p:nvSpPr>
          <p:cNvPr id="8" name="内容占位符 7"/>
          <p:cNvSpPr>
            <a:spLocks noGrp="1"/>
          </p:cNvSpPr>
          <p:nvPr>
            <p:ph idx="1"/>
          </p:nvPr>
        </p:nvSpPr>
        <p:spPr>
          <a:xfrm>
            <a:off x="2114203" y="3626515"/>
            <a:ext cx="1730433" cy="1613275"/>
          </a:xfrm>
          <a:prstGeom prst="star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10000"/>
          </a:bodyPr>
          <a:lstStyle/>
          <a:p>
            <a:pPr marL="0" indent="0">
              <a:buNone/>
            </a:pPr>
            <a:r>
              <a:rPr lang="en-US" altLang="zh-CN" sz="2000" dirty="0" smtClean="0"/>
              <a:t>5.</a:t>
            </a:r>
            <a:r>
              <a:rPr lang="zh-CN" altLang="en-US" sz="2000" dirty="0" smtClean="0"/>
              <a:t>免课前三分钟一次</a:t>
            </a:r>
            <a:endParaRPr lang="zh-CN" altLang="en-US" sz="2000" dirty="0"/>
          </a:p>
        </p:txBody>
      </p:sp>
      <p:sp>
        <p:nvSpPr>
          <p:cNvPr id="9" name="六角星 8"/>
          <p:cNvSpPr/>
          <p:nvPr/>
        </p:nvSpPr>
        <p:spPr>
          <a:xfrm>
            <a:off x="7716983" y="1654959"/>
            <a:ext cx="2083724" cy="1612669"/>
          </a:xfrm>
          <a:prstGeom prst="star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4.(</a:t>
            </a:r>
            <a:r>
              <a:rPr lang="en-US" altLang="zh-CN" dirty="0"/>
              <a:t>⊙o⊙)</a:t>
            </a:r>
            <a:r>
              <a:rPr lang="zh-CN" altLang="en-US" dirty="0"/>
              <a:t>？</a:t>
            </a:r>
            <a:r>
              <a:rPr lang="zh-CN" altLang="en-US" dirty="0" smtClean="0"/>
              <a:t>感谢参与哈</a:t>
            </a:r>
            <a:endParaRPr lang="zh-CN" altLang="en-US" dirty="0"/>
          </a:p>
        </p:txBody>
      </p:sp>
      <p:sp>
        <p:nvSpPr>
          <p:cNvPr id="10" name="六角星 9"/>
          <p:cNvSpPr/>
          <p:nvPr/>
        </p:nvSpPr>
        <p:spPr>
          <a:xfrm>
            <a:off x="5305599" y="1619229"/>
            <a:ext cx="2053935" cy="1648399"/>
          </a:xfrm>
          <a:prstGeom prst="star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3.</a:t>
            </a:r>
            <a:r>
              <a:rPr lang="zh-CN" altLang="en-US" dirty="0" smtClean="0"/>
              <a:t>恭喜你， 中大奖啦，再抽一次吧</a:t>
            </a:r>
            <a:endParaRPr lang="zh-CN" altLang="en-US" dirty="0"/>
          </a:p>
        </p:txBody>
      </p:sp>
      <p:sp>
        <p:nvSpPr>
          <p:cNvPr id="11" name="六角星 10"/>
          <p:cNvSpPr/>
          <p:nvPr/>
        </p:nvSpPr>
        <p:spPr>
          <a:xfrm>
            <a:off x="2979420" y="1619229"/>
            <a:ext cx="2083724" cy="1612669"/>
          </a:xfrm>
          <a:prstGeom prst="star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2.</a:t>
            </a:r>
            <a:r>
              <a:rPr lang="zh-CN" altLang="en-US" dirty="0" smtClean="0"/>
              <a:t>奶茶券</a:t>
            </a:r>
            <a:endParaRPr lang="zh-CN" altLang="en-US" dirty="0"/>
          </a:p>
        </p:txBody>
      </p:sp>
      <p:sp>
        <p:nvSpPr>
          <p:cNvPr id="12" name="六角星 11"/>
          <p:cNvSpPr/>
          <p:nvPr/>
        </p:nvSpPr>
        <p:spPr>
          <a:xfrm>
            <a:off x="4397434" y="3679667"/>
            <a:ext cx="2083724" cy="1612669"/>
          </a:xfrm>
          <a:prstGeom prst="star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6.</a:t>
            </a:r>
            <a:r>
              <a:rPr lang="zh-CN" altLang="en-US" dirty="0" smtClean="0"/>
              <a:t>免作业一次</a:t>
            </a:r>
            <a:endParaRPr lang="zh-CN" altLang="en-US" dirty="0"/>
          </a:p>
        </p:txBody>
      </p:sp>
      <p:sp>
        <p:nvSpPr>
          <p:cNvPr id="13" name="六角星 12"/>
          <p:cNvSpPr/>
          <p:nvPr/>
        </p:nvSpPr>
        <p:spPr>
          <a:xfrm>
            <a:off x="7093529" y="3679667"/>
            <a:ext cx="2083724" cy="1612669"/>
          </a:xfrm>
          <a:prstGeom prst="star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7.</a:t>
            </a:r>
            <a:r>
              <a:rPr lang="zh-CN" altLang="en-US" dirty="0" smtClean="0"/>
              <a:t>不好意思，您来晚了，红包已空</a:t>
            </a:r>
            <a:endParaRPr lang="zh-CN" altLang="en-US" dirty="0"/>
          </a:p>
        </p:txBody>
      </p:sp>
      <p:sp>
        <p:nvSpPr>
          <p:cNvPr id="14" name="文本框 13"/>
          <p:cNvSpPr txBox="1"/>
          <p:nvPr/>
        </p:nvSpPr>
        <p:spPr>
          <a:xfrm>
            <a:off x="1142305" y="3152775"/>
            <a:ext cx="8658402" cy="369332"/>
          </a:xfrm>
          <a:prstGeom prst="rect">
            <a:avLst/>
          </a:prstGeom>
          <a:noFill/>
        </p:spPr>
        <p:txBody>
          <a:bodyPr wrap="square" rtlCol="0">
            <a:spAutoFit/>
          </a:bodyPr>
          <a:lstStyle/>
          <a:p>
            <a:r>
              <a:rPr lang="en-US" altLang="zh-CN" dirty="0" smtClean="0"/>
              <a:t> 1                                          2                                  3                                       4</a:t>
            </a:r>
            <a:endParaRPr lang="zh-CN" altLang="en-US" dirty="0"/>
          </a:p>
        </p:txBody>
      </p:sp>
      <p:sp>
        <p:nvSpPr>
          <p:cNvPr id="15" name="文本框 14"/>
          <p:cNvSpPr txBox="1"/>
          <p:nvPr/>
        </p:nvSpPr>
        <p:spPr>
          <a:xfrm>
            <a:off x="2510270" y="5212684"/>
            <a:ext cx="8658402" cy="369332"/>
          </a:xfrm>
          <a:prstGeom prst="rect">
            <a:avLst/>
          </a:prstGeom>
          <a:noFill/>
        </p:spPr>
        <p:txBody>
          <a:bodyPr wrap="square" rtlCol="0">
            <a:spAutoFit/>
          </a:bodyPr>
          <a:lstStyle/>
          <a:p>
            <a:r>
              <a:rPr lang="en-US" altLang="zh-CN" dirty="0" smtClean="0"/>
              <a:t>    5                                       6                                         7</a:t>
            </a:r>
            <a:endParaRPr lang="zh-CN" altLang="en-US" dirty="0"/>
          </a:p>
        </p:txBody>
      </p:sp>
    </p:spTree>
    <p:extLst>
      <p:ext uri="{BB962C8B-B14F-4D97-AF65-F5344CB8AC3E}">
        <p14:creationId xmlns:p14="http://schemas.microsoft.com/office/powerpoint/2010/main" val="161444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animEffect transition="in" filter="fade">
                                      <p:cBhvr>
                                        <p:cTn id="11" dur="1000"/>
                                        <p:tgtEl>
                                          <p:spTgt spid="11">
                                            <p:txEl>
                                              <p:pRg st="0" end="0"/>
                                            </p:txEl>
                                          </p:spTgt>
                                        </p:tgtEl>
                                      </p:cBhvr>
                                    </p:animEffect>
                                    <p:anim calcmode="lin" valueType="num">
                                      <p:cBhvr>
                                        <p:cTn id="12"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10">
                                            <p:txEl>
                                              <p:pRg st="0" end="0"/>
                                            </p:txEl>
                                          </p:spTgt>
                                        </p:tgtEl>
                                        <p:attrNameLst>
                                          <p:attrName>style.visibility</p:attrName>
                                        </p:attrNameLst>
                                      </p:cBhvr>
                                      <p:to>
                                        <p:strVal val="visible"/>
                                      </p:to>
                                    </p:set>
                                    <p:anim calcmode="lin" valueType="num">
                                      <p:cBhvr additive="base">
                                        <p:cTn id="18"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0" end="0"/>
                                            </p:txEl>
                                          </p:spTgt>
                                        </p:tgtEl>
                                        <p:attrNameLst>
                                          <p:attrName>style.visibility</p:attrName>
                                        </p:attrNameLst>
                                      </p:cBhvr>
                                      <p:to>
                                        <p:strVal val="visible"/>
                                      </p:to>
                                    </p:set>
                                    <p:animEffect transition="in" filter="fade">
                                      <p:cBhvr>
                                        <p:cTn id="24" dur="500"/>
                                        <p:tgtEl>
                                          <p:spTgt spid="9">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8">
                                            <p:txEl>
                                              <p:pRg st="0" end="0"/>
                                            </p:txEl>
                                          </p:spTgt>
                                        </p:tgtEl>
                                        <p:attrNameLst>
                                          <p:attrName>style.visibility</p:attrName>
                                        </p:attrNameLst>
                                      </p:cBhvr>
                                      <p:to>
                                        <p:strVal val="visible"/>
                                      </p:to>
                                    </p:set>
                                    <p:anim calcmode="lin" valueType="num">
                                      <p:cBhvr additive="base">
                                        <p:cTn id="29"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2">
                                            <p:txEl>
                                              <p:pRg st="0" end="0"/>
                                            </p:txEl>
                                          </p:spTgt>
                                        </p:tgtEl>
                                        <p:attrNameLst>
                                          <p:attrName>style.visibility</p:attrName>
                                        </p:attrNameLst>
                                      </p:cBhvr>
                                      <p:to>
                                        <p:strVal val="visible"/>
                                      </p:to>
                                    </p:set>
                                    <p:anim calcmode="lin" valueType="num">
                                      <p:cBhvr additive="base">
                                        <p:cTn id="35"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3">
                                            <p:txEl>
                                              <p:pRg st="0" end="0"/>
                                            </p:txEl>
                                          </p:spTgt>
                                        </p:tgtEl>
                                        <p:attrNameLst>
                                          <p:attrName>style.visibility</p:attrName>
                                        </p:attrNameLst>
                                      </p:cBhvr>
                                      <p:to>
                                        <p:strVal val="visible"/>
                                      </p:to>
                                    </p:set>
                                    <p:anim calcmode="lin" valueType="num">
                                      <p:cBhvr additive="base">
                                        <p:cTn id="41"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6" name="图片 5"/>
          <p:cNvPicPr>
            <a:picLocks noChangeAspect="1"/>
          </p:cNvPicPr>
          <p:nvPr/>
        </p:nvPicPr>
        <p:blipFill>
          <a:blip r:embed="rId2"/>
          <a:stretch>
            <a:fillRect/>
          </a:stretch>
        </p:blipFill>
        <p:spPr>
          <a:xfrm>
            <a:off x="0" y="-1672"/>
            <a:ext cx="12189027" cy="6859672"/>
          </a:xfrm>
          <a:prstGeom prst="rect">
            <a:avLst/>
          </a:prstGeom>
        </p:spPr>
      </p:pic>
    </p:spTree>
    <p:extLst>
      <p:ext uri="{BB962C8B-B14F-4D97-AF65-F5344CB8AC3E}">
        <p14:creationId xmlns:p14="http://schemas.microsoft.com/office/powerpoint/2010/main" val="389892881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stretch>
            <a:fillRect/>
          </a:stretch>
        </p:blipFill>
        <p:spPr>
          <a:xfrm>
            <a:off x="0" y="75414"/>
            <a:ext cx="12138380" cy="6782586"/>
          </a:xfrm>
          <a:prstGeom prst="rect">
            <a:avLst/>
          </a:prstGeom>
        </p:spPr>
      </p:pic>
    </p:spTree>
    <p:extLst>
      <p:ext uri="{BB962C8B-B14F-4D97-AF65-F5344CB8AC3E}">
        <p14:creationId xmlns:p14="http://schemas.microsoft.com/office/powerpoint/2010/main" val="35972150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967345" y="980732"/>
            <a:ext cx="8830888" cy="3139321"/>
          </a:xfrm>
          <a:prstGeom prst="rect">
            <a:avLst/>
          </a:prstGeom>
        </p:spPr>
        <p:txBody>
          <a:bodyPr wrap="square">
            <a:spAutoFit/>
          </a:bodyPr>
          <a:lstStyle/>
          <a:p>
            <a:r>
              <a:rPr lang="zh-CN" altLang="en-US" dirty="0" smtClean="0"/>
              <a:t>晋侯、秦伯围郑，以其</a:t>
            </a:r>
            <a:r>
              <a:rPr lang="zh-CN" altLang="en-US" dirty="0" smtClean="0">
                <a:solidFill>
                  <a:srgbClr val="FF0000"/>
                </a:solidFill>
              </a:rPr>
              <a:t>无礼</a:t>
            </a:r>
            <a:r>
              <a:rPr lang="zh-CN" altLang="en-US" dirty="0" smtClean="0"/>
              <a:t>于晋，且</a:t>
            </a:r>
            <a:r>
              <a:rPr lang="zh-CN" altLang="en-US" dirty="0" smtClean="0">
                <a:solidFill>
                  <a:srgbClr val="FF0000"/>
                </a:solidFill>
              </a:rPr>
              <a:t>贰</a:t>
            </a:r>
            <a:r>
              <a:rPr lang="zh-CN" altLang="en-US" dirty="0" smtClean="0"/>
              <a:t>于楚也。晋</a:t>
            </a:r>
            <a:r>
              <a:rPr lang="en-US" altLang="zh-CN" dirty="0" smtClean="0"/>
              <a:t>\</a:t>
            </a:r>
            <a:r>
              <a:rPr lang="zh-CN" altLang="en-US" dirty="0" smtClean="0">
                <a:solidFill>
                  <a:srgbClr val="FF0000"/>
                </a:solidFill>
              </a:rPr>
              <a:t>军</a:t>
            </a:r>
            <a:r>
              <a:rPr lang="zh-CN" altLang="en-US" dirty="0" smtClean="0"/>
              <a:t>函陵，秦</a:t>
            </a:r>
            <a:r>
              <a:rPr lang="en-US" altLang="zh-CN" dirty="0" smtClean="0"/>
              <a:t>\</a:t>
            </a:r>
            <a:r>
              <a:rPr lang="zh-CN" altLang="en-US" dirty="0" smtClean="0">
                <a:solidFill>
                  <a:srgbClr val="FF0000"/>
                </a:solidFill>
              </a:rPr>
              <a:t>军</a:t>
            </a:r>
            <a:r>
              <a:rPr lang="zh-CN" altLang="en-US" dirty="0" smtClean="0"/>
              <a:t>氾南。</a:t>
            </a:r>
          </a:p>
          <a:p>
            <a:endParaRPr lang="zh-CN" altLang="en-US" dirty="0" smtClean="0"/>
          </a:p>
          <a:p>
            <a:r>
              <a:rPr lang="en-US" altLang="zh-CN" dirty="0" smtClean="0"/>
              <a:t>1</a:t>
            </a:r>
            <a:r>
              <a:rPr lang="zh-CN" altLang="en-US" dirty="0" smtClean="0"/>
              <a:t>课文的诵读处理及其原因（背景介绍，语速较慢，突出重读与停顿）</a:t>
            </a:r>
          </a:p>
          <a:p>
            <a:r>
              <a:rPr lang="en-US" altLang="zh-CN" dirty="0" smtClean="0"/>
              <a:t>2</a:t>
            </a:r>
            <a:r>
              <a:rPr lang="zh-CN" altLang="en-US" dirty="0" smtClean="0"/>
              <a:t>文学常识和文言现象</a:t>
            </a:r>
            <a:endParaRPr lang="en-US" altLang="zh-CN" dirty="0" smtClean="0"/>
          </a:p>
          <a:p>
            <a:r>
              <a:rPr lang="zh-CN" altLang="en-US" dirty="0" smtClean="0"/>
              <a:t>公侯伯子男</a:t>
            </a:r>
            <a:endParaRPr lang="en-US" altLang="zh-CN" dirty="0" smtClean="0"/>
          </a:p>
          <a:p>
            <a:r>
              <a:rPr lang="zh-CN" altLang="en-US" dirty="0" smtClean="0"/>
              <a:t>以，因为；于晋无礼，</a:t>
            </a:r>
            <a:r>
              <a:rPr lang="zh-CN" altLang="en-US" dirty="0" smtClean="0">
                <a:solidFill>
                  <a:srgbClr val="FF0000"/>
                </a:solidFill>
              </a:rPr>
              <a:t>状语后置（特殊句式）</a:t>
            </a:r>
            <a:endParaRPr lang="en-US" altLang="zh-CN" dirty="0" smtClean="0">
              <a:solidFill>
                <a:srgbClr val="FF0000"/>
              </a:solidFill>
            </a:endParaRPr>
          </a:p>
          <a:p>
            <a:r>
              <a:rPr lang="zh-CN" altLang="en-US" dirty="0" smtClean="0"/>
              <a:t>于楚</a:t>
            </a:r>
            <a:r>
              <a:rPr lang="zh-CN" altLang="en-US" dirty="0" smtClean="0">
                <a:solidFill>
                  <a:srgbClr val="FF0000"/>
                </a:solidFill>
              </a:rPr>
              <a:t>贰，状后</a:t>
            </a:r>
            <a:endParaRPr lang="en-US" altLang="zh-CN" dirty="0" smtClean="0">
              <a:solidFill>
                <a:srgbClr val="FF0000"/>
              </a:solidFill>
            </a:endParaRPr>
          </a:p>
          <a:p>
            <a:r>
              <a:rPr lang="zh-CN" altLang="en-US" dirty="0" smtClean="0"/>
              <a:t>晋</a:t>
            </a:r>
            <a:r>
              <a:rPr lang="en-US" altLang="zh-CN" dirty="0" smtClean="0"/>
              <a:t>\</a:t>
            </a:r>
            <a:r>
              <a:rPr lang="zh-CN" altLang="en-US" dirty="0" smtClean="0">
                <a:solidFill>
                  <a:srgbClr val="FF0000"/>
                </a:solidFill>
              </a:rPr>
              <a:t>军（于）</a:t>
            </a:r>
            <a:r>
              <a:rPr lang="zh-CN" altLang="en-US" dirty="0" smtClean="0"/>
              <a:t>函陵，（省略句）</a:t>
            </a:r>
            <a:endParaRPr lang="en-US" altLang="zh-CN" dirty="0" smtClean="0"/>
          </a:p>
          <a:p>
            <a:r>
              <a:rPr lang="zh-CN" altLang="en-US" dirty="0" smtClean="0">
                <a:solidFill>
                  <a:srgbClr val="FF0000"/>
                </a:solidFill>
              </a:rPr>
              <a:t>名作动</a:t>
            </a:r>
            <a:r>
              <a:rPr lang="zh-CN" altLang="en-US" dirty="0" smtClean="0"/>
              <a:t>，驻扎（词类活用）</a:t>
            </a:r>
            <a:endParaRPr lang="en-US" altLang="zh-CN" dirty="0" smtClean="0"/>
          </a:p>
          <a:p>
            <a:endParaRPr lang="en-US" altLang="zh-CN" dirty="0" smtClean="0">
              <a:solidFill>
                <a:srgbClr val="FF0000"/>
              </a:solidFill>
            </a:endParaRPr>
          </a:p>
          <a:p>
            <a:endParaRPr lang="zh-CN" altLang="en-US" dirty="0"/>
          </a:p>
        </p:txBody>
      </p:sp>
      <p:sp>
        <p:nvSpPr>
          <p:cNvPr id="5" name="文本框 4"/>
          <p:cNvSpPr txBox="1"/>
          <p:nvPr/>
        </p:nvSpPr>
        <p:spPr>
          <a:xfrm>
            <a:off x="349135" y="980732"/>
            <a:ext cx="457200" cy="1200329"/>
          </a:xfrm>
          <a:prstGeom prst="rect">
            <a:avLst/>
          </a:prstGeom>
          <a:noFill/>
        </p:spPr>
        <p:txBody>
          <a:bodyPr wrap="square" rtlCol="0">
            <a:spAutoFit/>
          </a:bodyPr>
          <a:lstStyle/>
          <a:p>
            <a:r>
              <a:rPr lang="zh-CN" altLang="en-US" dirty="0"/>
              <a:t>秦</a:t>
            </a:r>
            <a:r>
              <a:rPr lang="zh-CN" altLang="en-US" dirty="0" smtClean="0"/>
              <a:t>晋围郑</a:t>
            </a:r>
            <a:endParaRPr lang="zh-CN" altLang="en-US" dirty="0"/>
          </a:p>
        </p:txBody>
      </p:sp>
    </p:spTree>
    <p:extLst>
      <p:ext uri="{BB962C8B-B14F-4D97-AF65-F5344CB8AC3E}">
        <p14:creationId xmlns:p14="http://schemas.microsoft.com/office/powerpoint/2010/main" val="26696743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967345" y="980732"/>
            <a:ext cx="8830888" cy="3416320"/>
          </a:xfrm>
          <a:prstGeom prst="rect">
            <a:avLst/>
          </a:prstGeom>
        </p:spPr>
        <p:txBody>
          <a:bodyPr wrap="square">
            <a:spAutoFit/>
          </a:bodyPr>
          <a:lstStyle/>
          <a:p>
            <a:r>
              <a:rPr lang="zh-CN" altLang="en-US" dirty="0" smtClean="0"/>
              <a:t>佚之狐</a:t>
            </a:r>
            <a:r>
              <a:rPr lang="zh-CN" altLang="en-US" u="sng" dirty="0" smtClean="0"/>
              <a:t>言于郑伯</a:t>
            </a:r>
            <a:r>
              <a:rPr lang="zh-CN" altLang="en-US" dirty="0" smtClean="0"/>
              <a:t>曰：“国危矣，若使烛之武见秦君，师</a:t>
            </a:r>
            <a:r>
              <a:rPr lang="zh-CN" altLang="en-US" dirty="0" smtClean="0">
                <a:solidFill>
                  <a:srgbClr val="FF0000"/>
                </a:solidFill>
              </a:rPr>
              <a:t>必</a:t>
            </a:r>
            <a:r>
              <a:rPr lang="zh-CN" altLang="en-US" dirty="0" smtClean="0"/>
              <a:t>退。”公从</a:t>
            </a:r>
            <a:r>
              <a:rPr lang="zh-CN" altLang="en-US" b="1" dirty="0" smtClean="0"/>
              <a:t>之</a:t>
            </a:r>
            <a:r>
              <a:rPr lang="zh-CN" altLang="en-US" dirty="0" smtClean="0"/>
              <a:t>。</a:t>
            </a:r>
            <a:r>
              <a:rPr lang="zh-CN" altLang="en-US" u="sng" dirty="0" smtClean="0"/>
              <a:t>辞曰</a:t>
            </a:r>
            <a:r>
              <a:rPr lang="zh-CN" altLang="en-US" dirty="0" smtClean="0"/>
              <a:t>：“</a:t>
            </a:r>
            <a:r>
              <a:rPr lang="zh-CN" altLang="en-US" dirty="0" smtClean="0">
                <a:solidFill>
                  <a:srgbClr val="FF0000"/>
                </a:solidFill>
              </a:rPr>
              <a:t>臣</a:t>
            </a:r>
            <a:r>
              <a:rPr lang="zh-CN" altLang="en-US" b="1" dirty="0" smtClean="0">
                <a:solidFill>
                  <a:srgbClr val="FF0000"/>
                </a:solidFill>
              </a:rPr>
              <a:t>之</a:t>
            </a:r>
            <a:r>
              <a:rPr lang="zh-CN" altLang="en-US" dirty="0" smtClean="0">
                <a:solidFill>
                  <a:srgbClr val="FF0000"/>
                </a:solidFill>
              </a:rPr>
              <a:t>壮也，犹不如人</a:t>
            </a:r>
            <a:r>
              <a:rPr lang="en-US" altLang="zh-CN" dirty="0" smtClean="0">
                <a:solidFill>
                  <a:srgbClr val="FF0000"/>
                </a:solidFill>
              </a:rPr>
              <a:t>;</a:t>
            </a:r>
            <a:r>
              <a:rPr lang="zh-CN" altLang="en-US" dirty="0" smtClean="0">
                <a:solidFill>
                  <a:srgbClr val="FF0000"/>
                </a:solidFill>
              </a:rPr>
              <a:t>今老矣，无能为也已。</a:t>
            </a:r>
            <a:r>
              <a:rPr lang="zh-CN" altLang="en-US" dirty="0" smtClean="0"/>
              <a:t>”公曰：“吾不能早用</a:t>
            </a:r>
            <a:r>
              <a:rPr lang="zh-CN" altLang="en-US" dirty="0" smtClean="0">
                <a:solidFill>
                  <a:srgbClr val="FF0000"/>
                </a:solidFill>
              </a:rPr>
              <a:t>子</a:t>
            </a:r>
            <a:r>
              <a:rPr lang="zh-CN" altLang="en-US" dirty="0" smtClean="0"/>
              <a:t>，今急而求</a:t>
            </a:r>
            <a:r>
              <a:rPr lang="zh-CN" altLang="en-US" dirty="0" smtClean="0">
                <a:solidFill>
                  <a:srgbClr val="FF0000"/>
                </a:solidFill>
              </a:rPr>
              <a:t>子</a:t>
            </a:r>
            <a:r>
              <a:rPr lang="zh-CN" altLang="en-US" dirty="0" smtClean="0"/>
              <a:t>，是寡人</a:t>
            </a:r>
            <a:r>
              <a:rPr lang="zh-CN" altLang="en-US" b="1" dirty="0" smtClean="0"/>
              <a:t>之</a:t>
            </a:r>
            <a:r>
              <a:rPr lang="zh-CN" altLang="en-US" dirty="0" smtClean="0"/>
              <a:t>过也。然郑亡，子亦有不利焉</a:t>
            </a:r>
            <a:r>
              <a:rPr lang="en-US" altLang="zh-CN" dirty="0" smtClean="0"/>
              <a:t>!”</a:t>
            </a:r>
            <a:r>
              <a:rPr lang="zh-CN" altLang="en-US" dirty="0" smtClean="0"/>
              <a:t>许之。</a:t>
            </a:r>
            <a:endParaRPr lang="en-US" altLang="zh-CN" dirty="0" smtClean="0"/>
          </a:p>
          <a:p>
            <a:endParaRPr lang="zh-CN" altLang="en-US" dirty="0" smtClean="0"/>
          </a:p>
          <a:p>
            <a:r>
              <a:rPr lang="en-US" altLang="zh-CN" dirty="0" smtClean="0"/>
              <a:t>1</a:t>
            </a:r>
            <a:r>
              <a:rPr lang="zh-CN" altLang="en-US" dirty="0" smtClean="0"/>
              <a:t>课文的诵读处理及其原因</a:t>
            </a:r>
            <a:endParaRPr lang="en-US" altLang="zh-CN" dirty="0" smtClean="0"/>
          </a:p>
          <a:p>
            <a:r>
              <a:rPr lang="en-US" altLang="zh-CN" dirty="0" smtClean="0"/>
              <a:t>2</a:t>
            </a:r>
            <a:r>
              <a:rPr lang="zh-CN" altLang="en-US" dirty="0" smtClean="0"/>
              <a:t>文学常识和文言现象</a:t>
            </a:r>
            <a:endParaRPr lang="en-US" altLang="zh-CN" dirty="0" smtClean="0"/>
          </a:p>
          <a:p>
            <a:r>
              <a:rPr lang="zh-CN" altLang="en-US" dirty="0" smtClean="0">
                <a:solidFill>
                  <a:srgbClr val="FF0000"/>
                </a:solidFill>
              </a:rPr>
              <a:t>特殊句式：状后、省略句</a:t>
            </a:r>
            <a:endParaRPr lang="en-US" altLang="zh-CN" dirty="0" smtClean="0"/>
          </a:p>
          <a:p>
            <a:r>
              <a:rPr lang="zh-CN" altLang="en-US" dirty="0" smtClean="0"/>
              <a:t>词类活用：</a:t>
            </a:r>
            <a:endParaRPr lang="en-US" altLang="zh-CN" dirty="0" smtClean="0"/>
          </a:p>
          <a:p>
            <a:r>
              <a:rPr lang="zh-CN" altLang="en-US" dirty="0"/>
              <a:t>一</a:t>
            </a:r>
            <a:r>
              <a:rPr lang="zh-CN" altLang="en-US" dirty="0" smtClean="0"/>
              <a:t>词多义：之，（人称代词；取独；的）；</a:t>
            </a:r>
            <a:endParaRPr lang="en-US" altLang="zh-CN" dirty="0" smtClean="0"/>
          </a:p>
          <a:p>
            <a:r>
              <a:rPr lang="zh-CN" altLang="en-US" dirty="0" smtClean="0"/>
              <a:t>古今异义：子，古代指男子的尊称</a:t>
            </a:r>
            <a:endParaRPr lang="en-US" altLang="zh-CN" dirty="0" smtClean="0"/>
          </a:p>
          <a:p>
            <a:endParaRPr lang="en-US" altLang="zh-CN" dirty="0" smtClean="0">
              <a:solidFill>
                <a:srgbClr val="FF0000"/>
              </a:solidFill>
            </a:endParaRPr>
          </a:p>
          <a:p>
            <a:endParaRPr lang="zh-CN" altLang="en-US" dirty="0"/>
          </a:p>
        </p:txBody>
      </p:sp>
      <p:sp>
        <p:nvSpPr>
          <p:cNvPr id="5" name="文本框 4"/>
          <p:cNvSpPr txBox="1"/>
          <p:nvPr/>
        </p:nvSpPr>
        <p:spPr>
          <a:xfrm>
            <a:off x="349135" y="980732"/>
            <a:ext cx="457200" cy="1200329"/>
          </a:xfrm>
          <a:prstGeom prst="rect">
            <a:avLst/>
          </a:prstGeom>
          <a:noFill/>
        </p:spPr>
        <p:txBody>
          <a:bodyPr wrap="square" rtlCol="0">
            <a:spAutoFit/>
          </a:bodyPr>
          <a:lstStyle/>
          <a:p>
            <a:r>
              <a:rPr lang="zh-CN" altLang="en-US" dirty="0" smtClean="0"/>
              <a:t>临危受命</a:t>
            </a:r>
            <a:endParaRPr lang="zh-CN" altLang="en-US" dirty="0"/>
          </a:p>
        </p:txBody>
      </p:sp>
    </p:spTree>
    <p:extLst>
      <p:ext uri="{BB962C8B-B14F-4D97-AF65-F5344CB8AC3E}">
        <p14:creationId xmlns:p14="http://schemas.microsoft.com/office/powerpoint/2010/main" val="21444113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标题 1"/>
          <p:cNvSpPr txBox="1">
            <a:spLocks noGrp="1" noChangeArrowheads="1"/>
          </p:cNvSpPr>
          <p:nvPr>
            <p:ph type="title"/>
          </p:nvPr>
        </p:nvSpPr>
        <p:spPr>
          <a:xfrm>
            <a:off x="1898650" y="1397000"/>
            <a:ext cx="8394700" cy="865188"/>
          </a:xfrm>
        </p:spPr>
        <p:txBody>
          <a:bodyPr/>
          <a:lstStyle/>
          <a:p>
            <a:pPr eaLnBrk="1" hangingPunct="1"/>
            <a:r>
              <a:rPr lang="zh-CN" altLang="en-US" dirty="0" smtClean="0"/>
              <a:t>《左传》</a:t>
            </a:r>
          </a:p>
        </p:txBody>
      </p:sp>
      <p:sp>
        <p:nvSpPr>
          <p:cNvPr id="75778" name="文本占位符 2"/>
          <p:cNvSpPr>
            <a:spLocks noGrp="1"/>
          </p:cNvSpPr>
          <p:nvPr>
            <p:ph idx="1" hasCustomPrompt="1"/>
          </p:nvPr>
        </p:nvSpPr>
        <p:spPr>
          <a:xfrm>
            <a:off x="2900363" y="1908175"/>
            <a:ext cx="7626350" cy="3709988"/>
          </a:xfrm>
        </p:spPr>
        <p:txBody>
          <a:bodyPr/>
          <a:lstStyle/>
          <a:p>
            <a:pPr marL="457200" indent="-457200" eaLnBrk="1" fontAlgn="auto" hangingPunct="1">
              <a:lnSpc>
                <a:spcPct val="200000"/>
              </a:lnSpc>
              <a:spcBef>
                <a:spcPct val="0"/>
              </a:spcBef>
              <a:spcAft>
                <a:spcPct val="0"/>
              </a:spcAft>
              <a:buFont typeface="Wingdings" panose="05000000000000000000" charset="0"/>
              <a:buChar char="Ø"/>
              <a:defRPr/>
            </a:pPr>
            <a:r>
              <a:rPr lang="zh-CN" altLang="en-US" sz="3200" noProof="1">
                <a:solidFill>
                  <a:schemeClr val="tx1"/>
                </a:solidFill>
                <a:effectLst/>
                <a:sym typeface="宋体" panose="02010600030101010101" pitchFamily="2" charset="-122"/>
              </a:rPr>
              <a:t>我国第一部叙事详尽的编年体史书</a:t>
            </a:r>
          </a:p>
          <a:p>
            <a:pPr marL="457200" indent="-457200" eaLnBrk="1" fontAlgn="auto" hangingPunct="1">
              <a:lnSpc>
                <a:spcPct val="200000"/>
              </a:lnSpc>
              <a:spcBef>
                <a:spcPct val="0"/>
              </a:spcBef>
              <a:spcAft>
                <a:spcPct val="0"/>
              </a:spcAft>
              <a:buFont typeface="Wingdings" panose="05000000000000000000" charset="0"/>
              <a:buChar char="Ø"/>
              <a:defRPr/>
            </a:pPr>
            <a:r>
              <a:rPr lang="zh-CN" altLang="en-US" sz="3200" noProof="1">
                <a:solidFill>
                  <a:schemeClr val="tx1"/>
                </a:solidFill>
                <a:effectLst/>
                <a:sym typeface="宋体" panose="02010600030101010101" pitchFamily="2" charset="-122"/>
              </a:rPr>
              <a:t>作者：春秋末期鲁国史官左丘明</a:t>
            </a:r>
          </a:p>
          <a:p>
            <a:pPr eaLnBrk="1" fontAlgn="auto" hangingPunct="1">
              <a:lnSpc>
                <a:spcPct val="150000"/>
              </a:lnSpc>
              <a:spcBef>
                <a:spcPct val="0"/>
              </a:spcBef>
              <a:spcAft>
                <a:spcPct val="0"/>
              </a:spcAft>
              <a:buFontTx/>
              <a:buNone/>
              <a:defRPr/>
            </a:pPr>
            <a:endParaRPr lang="zh-CN" altLang="en-US" sz="3200" noProof="1">
              <a:solidFill>
                <a:schemeClr val="tx1"/>
              </a:solidFill>
              <a:effectLst/>
              <a:sym typeface="宋体" panose="02010600030101010101" pitchFamily="2" charset="-122"/>
            </a:endParaRPr>
          </a:p>
        </p:txBody>
      </p:sp>
    </p:spTree>
    <p:extLst>
      <p:ext uri="{BB962C8B-B14F-4D97-AF65-F5344CB8AC3E}">
        <p14:creationId xmlns:p14="http://schemas.microsoft.com/office/powerpoint/2010/main" val="2807333897"/>
      </p:ext>
    </p:extLst>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标题 1"/>
          <p:cNvSpPr txBox="1">
            <a:spLocks noGrp="1" noChangeArrowheads="1"/>
          </p:cNvSpPr>
          <p:nvPr>
            <p:ph type="title"/>
          </p:nvPr>
        </p:nvSpPr>
        <p:spPr>
          <a:xfrm>
            <a:off x="1898650" y="1928813"/>
            <a:ext cx="8394700" cy="865187"/>
          </a:xfrm>
        </p:spPr>
        <p:txBody>
          <a:bodyPr/>
          <a:lstStyle/>
          <a:p>
            <a:pPr eaLnBrk="1" hangingPunct="1"/>
            <a:r>
              <a:rPr lang="zh-CN" altLang="en-US" smtClean="0"/>
              <a:t>秦晋之好</a:t>
            </a:r>
          </a:p>
        </p:txBody>
      </p:sp>
      <p:sp>
        <p:nvSpPr>
          <p:cNvPr id="73731" name="文本占位符 2"/>
          <p:cNvSpPr txBox="1">
            <a:spLocks noGrp="1" noChangeArrowheads="1"/>
          </p:cNvSpPr>
          <p:nvPr>
            <p:ph type="body" idx="4294967295"/>
          </p:nvPr>
        </p:nvSpPr>
        <p:spPr bwMode="auto">
          <a:xfrm>
            <a:off x="1852613" y="3438525"/>
            <a:ext cx="9090025" cy="1250950"/>
          </a:xfr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square" numCol="1" anchorCtr="0" compatLnSpc="1">
            <a:prstTxWarp prst="textNoShape">
              <a:avLst/>
            </a:prstTxWarp>
          </a:bodyPr>
          <a:lstStyle/>
          <a:p>
            <a:pPr marL="0" indent="0" eaLnBrk="1" hangingPunct="1">
              <a:lnSpc>
                <a:spcPts val="2200"/>
              </a:lnSpc>
              <a:spcBef>
                <a:spcPct val="0"/>
              </a:spcBef>
              <a:buFontTx/>
              <a:buNone/>
            </a:pPr>
            <a:r>
              <a:rPr lang="en-US" altLang="zh-CN" sz="3600" dirty="0" smtClean="0">
                <a:effectLst/>
                <a:latin typeface="黑体" panose="02010609060101010101" pitchFamily="49" charset="-122"/>
                <a:ea typeface="黑体" panose="02010609060101010101" pitchFamily="49" charset="-122"/>
                <a:sym typeface="宋体" panose="02010600030101010101" pitchFamily="2" charset="-122"/>
              </a:rPr>
              <a:t>        </a:t>
            </a:r>
            <a:r>
              <a:rPr lang="zh-CN" altLang="zh-CN" sz="3600" dirty="0" smtClean="0">
                <a:effectLst/>
                <a:latin typeface="黑体" panose="02010609060101010101" pitchFamily="49" charset="-122"/>
                <a:ea typeface="黑体" panose="02010609060101010101" pitchFamily="49" charset="-122"/>
                <a:sym typeface="宋体" panose="02010600030101010101" pitchFamily="2" charset="-122"/>
              </a:rPr>
              <a:t>秦、晋两国间的联姻关系</a:t>
            </a:r>
          </a:p>
          <a:p>
            <a:pPr marL="0" indent="0" eaLnBrk="1" hangingPunct="1">
              <a:lnSpc>
                <a:spcPts val="2200"/>
              </a:lnSpc>
              <a:spcBef>
                <a:spcPct val="0"/>
              </a:spcBef>
              <a:buFontTx/>
              <a:buNone/>
            </a:pPr>
            <a:endParaRPr lang="zh-CN" altLang="zh-CN" sz="3600" dirty="0" smtClean="0">
              <a:effectLst/>
              <a:latin typeface="黑体" panose="02010609060101010101" pitchFamily="49" charset="-122"/>
              <a:ea typeface="黑体" panose="02010609060101010101" pitchFamily="49" charset="-122"/>
              <a:sym typeface="宋体" panose="02010600030101010101" pitchFamily="2" charset="-122"/>
            </a:endParaRPr>
          </a:p>
          <a:p>
            <a:pPr marL="0" indent="0" eaLnBrk="1" hangingPunct="1">
              <a:lnSpc>
                <a:spcPts val="2200"/>
              </a:lnSpc>
              <a:spcBef>
                <a:spcPct val="0"/>
              </a:spcBef>
              <a:buFontTx/>
              <a:buNone/>
            </a:pPr>
            <a:r>
              <a:rPr lang="zh-CN" altLang="zh-CN" sz="3600" dirty="0" smtClean="0">
                <a:effectLst/>
                <a:latin typeface="黑体" panose="02010609060101010101" pitchFamily="49" charset="-122"/>
                <a:ea typeface="黑体" panose="02010609060101010101" pitchFamily="49" charset="-122"/>
              </a:rPr>
              <a:t>      </a:t>
            </a:r>
          </a:p>
        </p:txBody>
      </p:sp>
    </p:spTree>
    <p:extLst>
      <p:ext uri="{BB962C8B-B14F-4D97-AF65-F5344CB8AC3E}">
        <p14:creationId xmlns:p14="http://schemas.microsoft.com/office/powerpoint/2010/main" val="4076367653"/>
      </p:ext>
    </p:extLst>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idx="1" hasCustomPrompt="1"/>
          </p:nvPr>
        </p:nvSpPr>
        <p:spPr>
          <a:xfrm>
            <a:off x="1663700" y="1377950"/>
            <a:ext cx="9153525" cy="3709988"/>
          </a:xfrm>
        </p:spPr>
        <p:txBody>
          <a:bodyPr/>
          <a:lstStyle/>
          <a:p>
            <a:pPr fontAlgn="auto">
              <a:lnSpc>
                <a:spcPct val="150000"/>
              </a:lnSpc>
              <a:spcBef>
                <a:spcPct val="0"/>
              </a:spcBef>
              <a:spcAft>
                <a:spcPct val="0"/>
              </a:spcAft>
              <a:buFontTx/>
              <a:buNone/>
              <a:defRPr>
                <a:solidFill>
                  <a:srgbClr val="FFFFFF"/>
                </a:solidFill>
              </a:defRPr>
            </a:pPr>
            <a:r>
              <a:rPr lang="en-US" sz="3110" noProof="1">
                <a:solidFill>
                  <a:schemeClr val="tx1"/>
                </a:solidFill>
                <a:effectLst/>
                <a:cs typeface="宋体" panose="02010600030101010101" pitchFamily="2" charset="-122"/>
                <a:sym typeface="宋体" panose="02010600030101010101" pitchFamily="2" charset="-122"/>
              </a:rPr>
              <a:t>   </a:t>
            </a:r>
            <a:r>
              <a:rPr lang="zh-CN" sz="3110" noProof="1">
                <a:solidFill>
                  <a:schemeClr val="tx1"/>
                </a:solidFill>
                <a:effectLst/>
                <a:cs typeface="宋体" panose="02010600030101010101" pitchFamily="2" charset="-122"/>
              </a:rPr>
              <a:t>  </a:t>
            </a:r>
            <a:r>
              <a:rPr lang="zh-CN" sz="3200" noProof="1">
                <a:solidFill>
                  <a:schemeClr val="tx1"/>
                </a:solidFill>
                <a:effectLst/>
                <a:cs typeface="宋体" panose="02010600030101010101" pitchFamily="2" charset="-122"/>
              </a:rPr>
              <a:t>晋献公曾将女儿伯姬嫁给秦穆公。后来晋献公年迈昏庸，宠爱骊姬。骊姬想立自己的儿子，于是设计害死了当时的太子，又迫使晋献公的另外两个儿子（夷吾和重耳）逃往别国避难。</a:t>
            </a:r>
            <a:r>
              <a:rPr lang="zh-CN" sz="3110" noProof="1">
                <a:solidFill>
                  <a:schemeClr val="tx1"/>
                </a:solidFill>
                <a:effectLst/>
                <a:cs typeface="宋体" panose="02010600030101010101" pitchFamily="2" charset="-122"/>
              </a:rPr>
              <a:t> </a:t>
            </a:r>
          </a:p>
        </p:txBody>
      </p:sp>
    </p:spTree>
    <p:extLst>
      <p:ext uri="{BB962C8B-B14F-4D97-AF65-F5344CB8AC3E}">
        <p14:creationId xmlns:p14="http://schemas.microsoft.com/office/powerpoint/2010/main" val="391028562"/>
      </p:ext>
    </p:extLst>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idx="1" hasCustomPrompt="1"/>
          </p:nvPr>
        </p:nvSpPr>
        <p:spPr>
          <a:xfrm>
            <a:off x="1701800" y="1235075"/>
            <a:ext cx="9163050" cy="3711575"/>
          </a:xfrm>
        </p:spPr>
        <p:txBody>
          <a:bodyPr/>
          <a:lstStyle/>
          <a:p>
            <a:pPr eaLnBrk="1" fontAlgn="auto" hangingPunct="1">
              <a:lnSpc>
                <a:spcPct val="150000"/>
              </a:lnSpc>
              <a:spcBef>
                <a:spcPct val="0"/>
              </a:spcBef>
              <a:spcAft>
                <a:spcPct val="0"/>
              </a:spcAft>
              <a:buFontTx/>
              <a:buNone/>
              <a:defRPr>
                <a:solidFill>
                  <a:srgbClr val="FFFFFF"/>
                </a:solidFill>
              </a:defRPr>
            </a:pPr>
            <a:r>
              <a:rPr lang="en-US" altLang="zh-CN" sz="3110" noProof="1">
                <a:solidFill>
                  <a:schemeClr val="tx1"/>
                </a:solidFill>
                <a:effectLst/>
                <a:cs typeface="宋体" panose="02010600030101010101" pitchFamily="2" charset="-122"/>
                <a:sym typeface="宋体" panose="02010600030101010101" pitchFamily="2" charset="-122"/>
              </a:rPr>
              <a:t>    </a:t>
            </a:r>
            <a:r>
              <a:rPr lang="zh-CN" sz="3200" noProof="1">
                <a:solidFill>
                  <a:schemeClr val="tx1"/>
                </a:solidFill>
                <a:effectLst/>
                <a:cs typeface="宋体" panose="02010600030101010101" pitchFamily="2" charset="-122"/>
              </a:rPr>
              <a:t>秦穆公扶助夷吾回国成为晋国国君（晋惠公）。惠公回国后不久就背弃秦国。后来为了修好两国关系，惠公将儿子公子圉送到秦国做人质，秦穆公也将自己的女儿嫁给了公子圉。</a:t>
            </a:r>
          </a:p>
        </p:txBody>
      </p:sp>
    </p:spTree>
    <p:extLst>
      <p:ext uri="{BB962C8B-B14F-4D97-AF65-F5344CB8AC3E}">
        <p14:creationId xmlns:p14="http://schemas.microsoft.com/office/powerpoint/2010/main" val="3897844922"/>
      </p:ext>
    </p:extLst>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文本占位符 2"/>
          <p:cNvSpPr txBox="1">
            <a:spLocks noGrp="1" noChangeArrowheads="1"/>
          </p:cNvSpPr>
          <p:nvPr>
            <p:ph type="body" idx="4294967295"/>
          </p:nvPr>
        </p:nvSpPr>
        <p:spPr bwMode="auto">
          <a:xfrm>
            <a:off x="1758950" y="1357313"/>
            <a:ext cx="8707438" cy="3709987"/>
          </a:xfr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square" numCol="1" anchorCtr="0" compatLnSpc="1">
            <a:prstTxWarp prst="textNoShape">
              <a:avLst/>
            </a:prstTxWarp>
          </a:bodyPr>
          <a:lstStyle/>
          <a:p>
            <a:pPr marL="0" indent="0" eaLnBrk="1" hangingPunct="1">
              <a:lnSpc>
                <a:spcPct val="150000"/>
              </a:lnSpc>
              <a:spcBef>
                <a:spcPct val="0"/>
              </a:spcBef>
              <a:buFontTx/>
              <a:buNone/>
            </a:pPr>
            <a:r>
              <a:rPr lang="zh-CN" altLang="zh-CN" sz="2800" dirty="0" smtClean="0">
                <a:effectLst/>
                <a:latin typeface="黑体" panose="02010609060101010101" pitchFamily="49" charset="-122"/>
                <a:ea typeface="黑体" panose="02010609060101010101" pitchFamily="49" charset="-122"/>
              </a:rPr>
              <a:t>    </a:t>
            </a:r>
            <a:r>
              <a:rPr lang="zh-CN" altLang="zh-CN" sz="3200" dirty="0" smtClean="0">
                <a:effectLst/>
                <a:latin typeface="黑体" panose="02010609060101010101" pitchFamily="49" charset="-122"/>
                <a:ea typeface="黑体" panose="02010609060101010101" pitchFamily="49" charset="-122"/>
              </a:rPr>
              <a:t>晋惠公病重，公子圉私逃回国（晋怀公），秦穆公决定扶持重耳，把原来嫁与公子圉的女儿改嫁给他，这就是后来的晋文公。</a:t>
            </a:r>
          </a:p>
        </p:txBody>
      </p:sp>
    </p:spTree>
    <p:extLst>
      <p:ext uri="{BB962C8B-B14F-4D97-AF65-F5344CB8AC3E}">
        <p14:creationId xmlns:p14="http://schemas.microsoft.com/office/powerpoint/2010/main" val="320331287"/>
      </p:ext>
    </p:extLst>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矩形 117761"/>
          <p:cNvSpPr/>
          <p:nvPr/>
        </p:nvSpPr>
        <p:spPr>
          <a:xfrm>
            <a:off x="552940" y="764998"/>
            <a:ext cx="11014700" cy="5483181"/>
          </a:xfrm>
          <a:prstGeom prst="rect">
            <a:avLst/>
          </a:prstGeom>
          <a:noFill/>
          <a:ln>
            <a:noFill/>
            <a:miter lim="800000"/>
          </a:ln>
        </p:spPr>
        <p:txBody>
          <a:bodyPr>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lvl="0">
              <a:lnSpc>
                <a:spcPct val="120000"/>
              </a:lnSpc>
            </a:pPr>
            <a:r>
              <a:rPr lang="zh-CN" altLang="en-US" sz="2799" dirty="0"/>
              <a:t>      </a:t>
            </a:r>
            <a:r>
              <a:rPr lang="zh-CN" altLang="en-US" sz="2400" b="0" dirty="0">
                <a:latin typeface="黑体" pitchFamily="49" charset="-122"/>
                <a:ea typeface="黑体" pitchFamily="49" charset="-122"/>
              </a:rPr>
              <a:t>晋侯、秦伯围郑，以其无礼于晋，且贰于楚也。晋军函陵，秦军</a:t>
            </a:r>
            <a:r>
              <a:rPr lang="zh-CN" altLang="en-US" sz="2400" b="0" dirty="0">
                <a:solidFill>
                  <a:srgbClr val="000099"/>
                </a:solidFill>
                <a:latin typeface="黑体" pitchFamily="49" charset="-122"/>
                <a:ea typeface="黑体" pitchFamily="49" charset="-122"/>
              </a:rPr>
              <a:t>氾</a:t>
            </a:r>
            <a:r>
              <a:rPr lang="zh-CN" altLang="en-US" sz="2400" b="0" dirty="0">
                <a:latin typeface="黑体" pitchFamily="49" charset="-122"/>
                <a:ea typeface="黑体" pitchFamily="49" charset="-122"/>
              </a:rPr>
              <a:t>南。                                        </a:t>
            </a:r>
          </a:p>
          <a:p>
            <a:pPr lvl="0">
              <a:lnSpc>
                <a:spcPct val="120000"/>
              </a:lnSpc>
            </a:pPr>
            <a:r>
              <a:rPr lang="zh-CN" altLang="en-US" sz="2400" b="0" dirty="0">
                <a:latin typeface="黑体" pitchFamily="49" charset="-122"/>
                <a:ea typeface="黑体" pitchFamily="49" charset="-122"/>
              </a:rPr>
              <a:t>    </a:t>
            </a:r>
            <a:r>
              <a:rPr lang="zh-CN" altLang="en-US" sz="2400" b="0" dirty="0">
                <a:solidFill>
                  <a:srgbClr val="000099"/>
                </a:solidFill>
                <a:latin typeface="黑体" pitchFamily="49" charset="-122"/>
                <a:ea typeface="黑体" pitchFamily="49" charset="-122"/>
              </a:rPr>
              <a:t>佚</a:t>
            </a:r>
            <a:r>
              <a:rPr lang="zh-CN" altLang="en-US" sz="2400" b="0" dirty="0">
                <a:latin typeface="黑体" pitchFamily="49" charset="-122"/>
                <a:ea typeface="黑体" pitchFamily="49" charset="-122"/>
              </a:rPr>
              <a:t>之狐言于郑伯曰：“国危矣，若使烛之武见秦君，师必退。”公从之。辞曰：“臣之壮也，犹不如人；今老矣，无能为也</a:t>
            </a:r>
            <a:r>
              <a:rPr lang="zh-CN" altLang="en-US" sz="2400" b="0" dirty="0">
                <a:solidFill>
                  <a:srgbClr val="FF3300"/>
                </a:solidFill>
                <a:latin typeface="黑体" pitchFamily="49" charset="-122"/>
                <a:ea typeface="黑体" pitchFamily="49" charset="-122"/>
              </a:rPr>
              <a:t>已</a:t>
            </a:r>
            <a:r>
              <a:rPr lang="zh-CN" altLang="en-US" sz="2400" b="0" dirty="0">
                <a:latin typeface="黑体" pitchFamily="49" charset="-122"/>
                <a:ea typeface="黑体" pitchFamily="49" charset="-122"/>
              </a:rPr>
              <a:t>。”公曰：“吾不能早用子，今急而求子，是寡人之过也。然郑亡，子亦有不利焉！”许之。</a:t>
            </a:r>
            <a:br>
              <a:rPr lang="zh-CN" altLang="en-US" sz="2400" b="0" dirty="0">
                <a:latin typeface="黑体" pitchFamily="49" charset="-122"/>
                <a:ea typeface="黑体" pitchFamily="49" charset="-122"/>
              </a:rPr>
            </a:br>
            <a:r>
              <a:rPr lang="zh-CN" altLang="en-US" sz="2400" b="0" dirty="0">
                <a:latin typeface="黑体" pitchFamily="49" charset="-122"/>
                <a:ea typeface="黑体" pitchFamily="49" charset="-122"/>
              </a:rPr>
              <a:t>    夜</a:t>
            </a:r>
            <a:r>
              <a:rPr lang="zh-CN" altLang="en-US" sz="2400" b="0" dirty="0">
                <a:solidFill>
                  <a:srgbClr val="000099"/>
                </a:solidFill>
                <a:latin typeface="黑体" pitchFamily="49" charset="-122"/>
                <a:ea typeface="黑体" pitchFamily="49" charset="-122"/>
              </a:rPr>
              <a:t>缒</a:t>
            </a:r>
            <a:r>
              <a:rPr lang="zh-CN" altLang="en-US" sz="2400" b="0" dirty="0">
                <a:latin typeface="黑体" pitchFamily="49" charset="-122"/>
                <a:ea typeface="黑体" pitchFamily="49" charset="-122"/>
              </a:rPr>
              <a:t>而出。见秦伯曰：“秦、晋围郑，郑既知亡矣。若亡郑而有益于君，敢以烦执事。越国以鄙远，君知其难也。焉用亡郑以</a:t>
            </a:r>
            <a:r>
              <a:rPr lang="zh-CN" altLang="en-US" sz="2400" b="0" dirty="0">
                <a:solidFill>
                  <a:srgbClr val="000099"/>
                </a:solidFill>
                <a:latin typeface="黑体" pitchFamily="49" charset="-122"/>
                <a:ea typeface="黑体" pitchFamily="49" charset="-122"/>
              </a:rPr>
              <a:t>陪</a:t>
            </a:r>
            <a:r>
              <a:rPr lang="zh-CN" altLang="en-US" sz="2400" b="0" dirty="0">
                <a:latin typeface="黑体" pitchFamily="49" charset="-122"/>
                <a:ea typeface="黑体" pitchFamily="49" charset="-122"/>
              </a:rPr>
              <a:t>邻？邻之厚，君之薄也。若舍郑以为东道主，行李之往来，</a:t>
            </a:r>
            <a:r>
              <a:rPr lang="zh-CN" altLang="en-US" sz="2400" b="0" dirty="0">
                <a:solidFill>
                  <a:srgbClr val="FF3300"/>
                </a:solidFill>
                <a:latin typeface="黑体" pitchFamily="49" charset="-122"/>
                <a:ea typeface="黑体" pitchFamily="49" charset="-122"/>
              </a:rPr>
              <a:t>共</a:t>
            </a:r>
            <a:r>
              <a:rPr lang="zh-CN" altLang="en-US" sz="2400" b="0" dirty="0">
                <a:latin typeface="黑体" pitchFamily="49" charset="-122"/>
                <a:ea typeface="黑体" pitchFamily="49" charset="-122"/>
              </a:rPr>
              <a:t>其乏困，君亦无所害。且君尝为晋君赐矣；许君焦、</a:t>
            </a:r>
            <a:r>
              <a:rPr lang="zh-CN" altLang="en-US" sz="2400" b="0" dirty="0">
                <a:solidFill>
                  <a:srgbClr val="000099"/>
                </a:solidFill>
                <a:latin typeface="黑体" pitchFamily="49" charset="-122"/>
                <a:ea typeface="黑体" pitchFamily="49" charset="-122"/>
              </a:rPr>
              <a:t>瑕</a:t>
            </a:r>
            <a:r>
              <a:rPr lang="zh-CN" altLang="en-US" sz="2400" b="0" dirty="0">
                <a:latin typeface="黑体" pitchFamily="49" charset="-122"/>
                <a:ea typeface="黑体" pitchFamily="49" charset="-122"/>
              </a:rPr>
              <a:t>，朝济而夕设版焉，君之所知也。</a:t>
            </a:r>
            <a:r>
              <a:rPr lang="zh-CN" altLang="en-US" sz="2400" b="0" u="sng" dirty="0">
                <a:solidFill>
                  <a:srgbClr val="0510EB"/>
                </a:solidFill>
                <a:latin typeface="黑体" pitchFamily="49" charset="-122"/>
                <a:ea typeface="黑体" pitchFamily="49" charset="-122"/>
              </a:rPr>
              <a:t>夫晋，何</a:t>
            </a:r>
            <a:r>
              <a:rPr lang="zh-CN" altLang="en-US" sz="2400" b="0" u="sng" dirty="0">
                <a:solidFill>
                  <a:srgbClr val="FF0000"/>
                </a:solidFill>
                <a:latin typeface="黑体" pitchFamily="49" charset="-122"/>
                <a:ea typeface="黑体" pitchFamily="49" charset="-122"/>
              </a:rPr>
              <a:t>厌</a:t>
            </a:r>
            <a:r>
              <a:rPr lang="zh-CN" altLang="en-US" sz="2400" b="0" u="sng" dirty="0">
                <a:solidFill>
                  <a:srgbClr val="0510EB"/>
                </a:solidFill>
                <a:latin typeface="黑体" pitchFamily="49" charset="-122"/>
                <a:ea typeface="黑体" pitchFamily="49" charset="-122"/>
              </a:rPr>
              <a:t>之有</a:t>
            </a:r>
            <a:r>
              <a:rPr lang="zh-CN" altLang="en-US" sz="2400" b="0" dirty="0">
                <a:latin typeface="黑体" pitchFamily="49" charset="-122"/>
                <a:ea typeface="黑体" pitchFamily="49" charset="-122"/>
              </a:rPr>
              <a:t>？既东封郑、又欲肆其西封，若不</a:t>
            </a:r>
            <a:r>
              <a:rPr lang="zh-CN" altLang="en-US" sz="2400" b="0" dirty="0">
                <a:solidFill>
                  <a:srgbClr val="000099"/>
                </a:solidFill>
                <a:latin typeface="黑体" pitchFamily="49" charset="-122"/>
                <a:ea typeface="黑体" pitchFamily="49" charset="-122"/>
              </a:rPr>
              <a:t>阙</a:t>
            </a:r>
            <a:r>
              <a:rPr lang="zh-CN" altLang="en-US" sz="2400" b="0" dirty="0">
                <a:latin typeface="黑体" pitchFamily="49" charset="-122"/>
                <a:ea typeface="黑体" pitchFamily="49" charset="-122"/>
              </a:rPr>
              <a:t>秦，将焉取之？阙秦以利晋，唯君图之。”秦伯</a:t>
            </a:r>
            <a:r>
              <a:rPr lang="zh-CN" altLang="en-US" sz="2400" b="0" dirty="0">
                <a:solidFill>
                  <a:srgbClr val="FF3300"/>
                </a:solidFill>
                <a:latin typeface="黑体" pitchFamily="49" charset="-122"/>
                <a:ea typeface="黑体" pitchFamily="49" charset="-122"/>
              </a:rPr>
              <a:t>说</a:t>
            </a:r>
            <a:r>
              <a:rPr lang="zh-CN" altLang="en-US" sz="2400" b="0" dirty="0">
                <a:latin typeface="黑体" pitchFamily="49" charset="-122"/>
                <a:ea typeface="黑体" pitchFamily="49" charset="-122"/>
              </a:rPr>
              <a:t>，与郑人盟。使</a:t>
            </a:r>
            <a:r>
              <a:rPr lang="zh-CN" altLang="en-US" sz="2400" b="0" dirty="0">
                <a:solidFill>
                  <a:srgbClr val="000099"/>
                </a:solidFill>
                <a:latin typeface="黑体" pitchFamily="49" charset="-122"/>
                <a:ea typeface="黑体" pitchFamily="49" charset="-122"/>
              </a:rPr>
              <a:t>杞</a:t>
            </a:r>
            <a:r>
              <a:rPr lang="zh-CN" altLang="en-US" sz="2400" b="0" dirty="0">
                <a:latin typeface="黑体" pitchFamily="49" charset="-122"/>
                <a:ea typeface="黑体" pitchFamily="49" charset="-122"/>
              </a:rPr>
              <a:t>子、</a:t>
            </a:r>
            <a:r>
              <a:rPr lang="zh-CN" altLang="en-US" sz="2400" b="0" dirty="0">
                <a:solidFill>
                  <a:srgbClr val="000099"/>
                </a:solidFill>
                <a:latin typeface="黑体" pitchFamily="49" charset="-122"/>
                <a:ea typeface="黑体" pitchFamily="49" charset="-122"/>
              </a:rPr>
              <a:t>逢</a:t>
            </a:r>
            <a:r>
              <a:rPr lang="zh-CN" altLang="en-US" sz="2400" b="0" dirty="0">
                <a:latin typeface="黑体" pitchFamily="49" charset="-122"/>
                <a:ea typeface="黑体" pitchFamily="49" charset="-122"/>
              </a:rPr>
              <a:t>孙、杨孙戍之，乃还。</a:t>
            </a:r>
          </a:p>
          <a:p>
            <a:pPr lvl="0">
              <a:lnSpc>
                <a:spcPct val="120000"/>
              </a:lnSpc>
            </a:pPr>
            <a:r>
              <a:rPr lang="zh-CN" altLang="en-US" sz="2400" b="0" dirty="0">
                <a:latin typeface="黑体" pitchFamily="49" charset="-122"/>
                <a:ea typeface="黑体" pitchFamily="49" charset="-122"/>
              </a:rPr>
              <a:t>    子犯请击之。公曰：“不可。微</a:t>
            </a:r>
            <a:r>
              <a:rPr lang="zh-CN" altLang="en-US" sz="2400" b="0" u="sng" dirty="0">
                <a:solidFill>
                  <a:srgbClr val="111CF3"/>
                </a:solidFill>
                <a:latin typeface="黑体" pitchFamily="49" charset="-122"/>
                <a:ea typeface="黑体" pitchFamily="49" charset="-122"/>
              </a:rPr>
              <a:t>夫人</a:t>
            </a:r>
            <a:r>
              <a:rPr lang="zh-CN" altLang="en-US" sz="2400" b="0" dirty="0">
                <a:latin typeface="黑体" pitchFamily="49" charset="-122"/>
                <a:ea typeface="黑体" pitchFamily="49" charset="-122"/>
              </a:rPr>
              <a:t>之力不及此。因人之力而敝之，不仁；失其所与，不</a:t>
            </a:r>
            <a:r>
              <a:rPr lang="zh-CN" altLang="en-US" sz="2400" b="0" dirty="0">
                <a:solidFill>
                  <a:srgbClr val="FF3300"/>
                </a:solidFill>
                <a:latin typeface="黑体" pitchFamily="49" charset="-122"/>
                <a:ea typeface="黑体" pitchFamily="49" charset="-122"/>
              </a:rPr>
              <a:t>知</a:t>
            </a:r>
            <a:r>
              <a:rPr lang="zh-CN" altLang="en-US" sz="2400" b="0" dirty="0">
                <a:latin typeface="黑体" pitchFamily="49" charset="-122"/>
                <a:ea typeface="黑体" pitchFamily="49" charset="-122"/>
              </a:rPr>
              <a:t>；以乱易整，不武。吾其还也。”亦去之。</a:t>
            </a:r>
          </a:p>
        </p:txBody>
      </p:sp>
      <p:sp>
        <p:nvSpPr>
          <p:cNvPr id="117763" name="矩形 117762"/>
          <p:cNvSpPr/>
          <p:nvPr/>
        </p:nvSpPr>
        <p:spPr>
          <a:xfrm>
            <a:off x="4079549" y="261877"/>
            <a:ext cx="3164742" cy="540547"/>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algn="ctr" defTabSz="1085633">
              <a:spcBef>
                <a:spcPct val="50000"/>
              </a:spcBef>
            </a:pPr>
            <a:r>
              <a:rPr lang="zh-CN" altLang="en-US" sz="2799" b="0">
                <a:ea typeface="黑体" pitchFamily="49" charset="-122"/>
              </a:rPr>
              <a:t>烛之武退秦师</a:t>
            </a:r>
          </a:p>
        </p:txBody>
      </p:sp>
    </p:spTree>
    <p:extLst>
      <p:ext uri="{BB962C8B-B14F-4D97-AF65-F5344CB8AC3E}">
        <p14:creationId xmlns:p14="http://schemas.microsoft.com/office/powerpoint/2010/main" val="17915913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xmlns:m="http://schemas.openxmlformats.org/officeDocument/2006/math" xmlns:w="http://schemas.openxmlformats.org/wordprocessingml/2006/main" xmlns:wp="http://schemas.openxmlformats.org/drawingml/2006/wordprocessingDrawing" xmlns:a14="http://schemas.microsoft.com/office/drawing/2010/main" xmlns:p15="http://schemas.microsoft.com/office/powerpoint/2012/main" xmlns:p159="http://schemas.microsoft.com/office/powerpoint/2015/09/main">
      <p:transition>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矩形 120833"/>
          <p:cNvSpPr/>
          <p:nvPr/>
        </p:nvSpPr>
        <p:spPr>
          <a:xfrm>
            <a:off x="1560770" y="1844248"/>
            <a:ext cx="5134374" cy="3099670"/>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spcBef>
                <a:spcPct val="50000"/>
              </a:spcBef>
            </a:pPr>
            <a:r>
              <a:rPr kumimoji="1" lang="en-US" altLang="zh-CN" sz="2799" dirty="0">
                <a:latin typeface="黑体" pitchFamily="49" charset="-122"/>
                <a:ea typeface="黑体" pitchFamily="49" charset="-122"/>
              </a:rPr>
              <a:t>1</a:t>
            </a:r>
            <a:r>
              <a:rPr kumimoji="1" lang="zh-CN" altLang="en-US" sz="2799" dirty="0">
                <a:latin typeface="黑体" pitchFamily="49" charset="-122"/>
                <a:ea typeface="黑体" pitchFamily="49" charset="-122"/>
              </a:rPr>
              <a:t>、今老矣，无能为也</a:t>
            </a:r>
            <a:r>
              <a:rPr kumimoji="1" lang="zh-CN" altLang="en-US" sz="2799" dirty="0">
                <a:solidFill>
                  <a:srgbClr val="CC0000"/>
                </a:solidFill>
                <a:latin typeface="黑体" pitchFamily="49" charset="-122"/>
                <a:ea typeface="黑体" pitchFamily="49" charset="-122"/>
              </a:rPr>
              <a:t>已</a:t>
            </a:r>
          </a:p>
          <a:p>
            <a:pPr defTabSz="1085633">
              <a:spcBef>
                <a:spcPct val="50000"/>
              </a:spcBef>
            </a:pPr>
            <a:r>
              <a:rPr kumimoji="1" lang="en-US" altLang="zh-CN" sz="2799" dirty="0">
                <a:latin typeface="黑体" pitchFamily="49" charset="-122"/>
                <a:ea typeface="黑体" pitchFamily="49" charset="-122"/>
              </a:rPr>
              <a:t>2</a:t>
            </a:r>
            <a:r>
              <a:rPr kumimoji="1" lang="zh-CN" altLang="en-US" sz="2799" dirty="0">
                <a:latin typeface="黑体" pitchFamily="49" charset="-122"/>
                <a:ea typeface="黑体" pitchFamily="49" charset="-122"/>
              </a:rPr>
              <a:t>、行李之往来，</a:t>
            </a:r>
            <a:r>
              <a:rPr kumimoji="1" lang="zh-CN" altLang="en-US" sz="2799" dirty="0">
                <a:solidFill>
                  <a:srgbClr val="CC0000"/>
                </a:solidFill>
                <a:latin typeface="黑体" pitchFamily="49" charset="-122"/>
                <a:ea typeface="黑体" pitchFamily="49" charset="-122"/>
              </a:rPr>
              <a:t>共</a:t>
            </a:r>
            <a:r>
              <a:rPr kumimoji="1" lang="zh-CN" altLang="en-US" sz="2799" dirty="0">
                <a:latin typeface="黑体" pitchFamily="49" charset="-122"/>
                <a:ea typeface="黑体" pitchFamily="49" charset="-122"/>
              </a:rPr>
              <a:t>其乏困</a:t>
            </a:r>
          </a:p>
          <a:p>
            <a:pPr defTabSz="1085633">
              <a:spcBef>
                <a:spcPct val="50000"/>
              </a:spcBef>
            </a:pPr>
            <a:r>
              <a:rPr kumimoji="1" lang="en-US" altLang="zh-CN" sz="2799" dirty="0">
                <a:latin typeface="黑体" pitchFamily="49" charset="-122"/>
                <a:ea typeface="黑体" pitchFamily="49" charset="-122"/>
              </a:rPr>
              <a:t>3</a:t>
            </a:r>
            <a:r>
              <a:rPr kumimoji="1" lang="zh-CN" altLang="en-US" sz="2799" dirty="0">
                <a:latin typeface="黑体" pitchFamily="49" charset="-122"/>
                <a:ea typeface="黑体" pitchFamily="49" charset="-122"/>
              </a:rPr>
              <a:t>、何</a:t>
            </a:r>
            <a:r>
              <a:rPr kumimoji="1" lang="zh-CN" altLang="en-US" sz="2799" dirty="0">
                <a:solidFill>
                  <a:srgbClr val="CC0000"/>
                </a:solidFill>
                <a:latin typeface="黑体" pitchFamily="49" charset="-122"/>
                <a:ea typeface="黑体" pitchFamily="49" charset="-122"/>
              </a:rPr>
              <a:t>厌</a:t>
            </a:r>
            <a:r>
              <a:rPr kumimoji="1" lang="zh-CN" altLang="en-US" sz="2799" dirty="0">
                <a:latin typeface="黑体" pitchFamily="49" charset="-122"/>
                <a:ea typeface="黑体" pitchFamily="49" charset="-122"/>
              </a:rPr>
              <a:t>之有？</a:t>
            </a:r>
          </a:p>
          <a:p>
            <a:pPr defTabSz="1085633">
              <a:spcBef>
                <a:spcPct val="50000"/>
              </a:spcBef>
            </a:pPr>
            <a:r>
              <a:rPr kumimoji="1" lang="en-US" altLang="zh-CN" sz="2799" dirty="0">
                <a:latin typeface="黑体" pitchFamily="49" charset="-122"/>
                <a:ea typeface="黑体" pitchFamily="49" charset="-122"/>
              </a:rPr>
              <a:t>4</a:t>
            </a:r>
            <a:r>
              <a:rPr kumimoji="1" lang="zh-CN" altLang="en-US" sz="2799" dirty="0">
                <a:latin typeface="黑体" pitchFamily="49" charset="-122"/>
                <a:ea typeface="黑体" pitchFamily="49" charset="-122"/>
              </a:rPr>
              <a:t>、秦伯</a:t>
            </a:r>
            <a:r>
              <a:rPr kumimoji="1" lang="zh-CN" altLang="en-US" sz="2799" dirty="0">
                <a:solidFill>
                  <a:srgbClr val="CC0000"/>
                </a:solidFill>
                <a:latin typeface="黑体" pitchFamily="49" charset="-122"/>
                <a:ea typeface="黑体" pitchFamily="49" charset="-122"/>
              </a:rPr>
              <a:t>说</a:t>
            </a:r>
          </a:p>
          <a:p>
            <a:pPr defTabSz="1085633">
              <a:spcBef>
                <a:spcPct val="50000"/>
              </a:spcBef>
            </a:pPr>
            <a:r>
              <a:rPr kumimoji="1" lang="en-US" altLang="zh-CN" sz="2799" dirty="0">
                <a:latin typeface="黑体" pitchFamily="49" charset="-122"/>
                <a:ea typeface="黑体" pitchFamily="49" charset="-122"/>
              </a:rPr>
              <a:t>5</a:t>
            </a:r>
            <a:r>
              <a:rPr kumimoji="1" lang="zh-CN" altLang="en-US" sz="2799" dirty="0">
                <a:latin typeface="黑体" pitchFamily="49" charset="-122"/>
                <a:ea typeface="黑体" pitchFamily="49" charset="-122"/>
              </a:rPr>
              <a:t>、失其所与，不</a:t>
            </a:r>
            <a:r>
              <a:rPr kumimoji="1" lang="zh-CN" altLang="en-US" sz="2799" dirty="0">
                <a:solidFill>
                  <a:srgbClr val="CC0000"/>
                </a:solidFill>
                <a:latin typeface="黑体" pitchFamily="49" charset="-122"/>
                <a:ea typeface="黑体" pitchFamily="49" charset="-122"/>
              </a:rPr>
              <a:t>知</a:t>
            </a:r>
          </a:p>
        </p:txBody>
      </p:sp>
      <p:sp>
        <p:nvSpPr>
          <p:cNvPr id="120835" name="矩形 120834"/>
          <p:cNvSpPr/>
          <p:nvPr/>
        </p:nvSpPr>
        <p:spPr>
          <a:xfrm>
            <a:off x="6528494" y="1917256"/>
            <a:ext cx="3824990" cy="617473"/>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spcBef>
                <a:spcPct val="50000"/>
              </a:spcBef>
            </a:pPr>
            <a:r>
              <a:rPr kumimoji="1" lang="zh-CN" altLang="en-US" sz="3299">
                <a:solidFill>
                  <a:srgbClr val="003399"/>
                </a:solidFill>
                <a:latin typeface="Times New Roman" pitchFamily="18" charset="0"/>
                <a:ea typeface="黑体" pitchFamily="49" charset="-122"/>
              </a:rPr>
              <a:t>已 通</a:t>
            </a:r>
            <a:r>
              <a:rPr kumimoji="1" lang="zh-CN" altLang="en-US" sz="3299">
                <a:solidFill>
                  <a:srgbClr val="CC0000"/>
                </a:solidFill>
                <a:latin typeface="Times New Roman" pitchFamily="18" charset="0"/>
                <a:ea typeface="黑体" pitchFamily="49" charset="-122"/>
              </a:rPr>
              <a:t>矣</a:t>
            </a:r>
            <a:r>
              <a:rPr kumimoji="1" lang="zh-CN" altLang="en-US" sz="3299">
                <a:solidFill>
                  <a:srgbClr val="003399"/>
                </a:solidFill>
                <a:latin typeface="Times New Roman" pitchFamily="18" charset="0"/>
                <a:ea typeface="黑体" pitchFamily="49" charset="-122"/>
              </a:rPr>
              <a:t>，语气词</a:t>
            </a:r>
          </a:p>
        </p:txBody>
      </p:sp>
      <p:sp>
        <p:nvSpPr>
          <p:cNvPr id="120836" name="矩形 120835"/>
          <p:cNvSpPr/>
          <p:nvPr/>
        </p:nvSpPr>
        <p:spPr>
          <a:xfrm>
            <a:off x="6553888" y="2563219"/>
            <a:ext cx="3248861" cy="617473"/>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spcBef>
                <a:spcPct val="50000"/>
              </a:spcBef>
            </a:pPr>
            <a:r>
              <a:rPr kumimoji="1" lang="zh-CN" altLang="en-US" sz="3299">
                <a:solidFill>
                  <a:srgbClr val="003399"/>
                </a:solidFill>
                <a:latin typeface="Times New Roman" pitchFamily="18" charset="0"/>
                <a:ea typeface="黑体" pitchFamily="49" charset="-122"/>
              </a:rPr>
              <a:t>共 通</a:t>
            </a:r>
            <a:r>
              <a:rPr kumimoji="1" lang="zh-CN" altLang="en-US" sz="3299">
                <a:solidFill>
                  <a:srgbClr val="CC0000"/>
                </a:solidFill>
                <a:latin typeface="Times New Roman" pitchFamily="18" charset="0"/>
                <a:ea typeface="黑体" pitchFamily="49" charset="-122"/>
              </a:rPr>
              <a:t>供</a:t>
            </a:r>
            <a:r>
              <a:rPr kumimoji="1" lang="zh-CN" altLang="en-US" sz="3299">
                <a:solidFill>
                  <a:srgbClr val="003399"/>
                </a:solidFill>
                <a:latin typeface="Times New Roman" pitchFamily="18" charset="0"/>
                <a:ea typeface="黑体" pitchFamily="49" charset="-122"/>
              </a:rPr>
              <a:t>，供给</a:t>
            </a:r>
          </a:p>
        </p:txBody>
      </p:sp>
      <p:sp>
        <p:nvSpPr>
          <p:cNvPr id="120837" name="矩形 120836"/>
          <p:cNvSpPr/>
          <p:nvPr/>
        </p:nvSpPr>
        <p:spPr>
          <a:xfrm>
            <a:off x="6553888" y="3212356"/>
            <a:ext cx="3248861" cy="617473"/>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spcBef>
                <a:spcPct val="50000"/>
              </a:spcBef>
            </a:pPr>
            <a:r>
              <a:rPr kumimoji="1" lang="zh-CN" altLang="en-US" sz="3299">
                <a:solidFill>
                  <a:srgbClr val="003399"/>
                </a:solidFill>
                <a:latin typeface="Times New Roman" pitchFamily="18" charset="0"/>
                <a:ea typeface="黑体" pitchFamily="49" charset="-122"/>
              </a:rPr>
              <a:t>厌 通</a:t>
            </a:r>
            <a:r>
              <a:rPr kumimoji="1" lang="zh-CN" altLang="en-US" sz="3299">
                <a:solidFill>
                  <a:srgbClr val="CC0000"/>
                </a:solidFill>
                <a:latin typeface="Times New Roman" pitchFamily="18" charset="0"/>
                <a:ea typeface="黑体" pitchFamily="49" charset="-122"/>
              </a:rPr>
              <a:t>餍</a:t>
            </a:r>
            <a:r>
              <a:rPr kumimoji="1" lang="zh-CN" altLang="en-US" sz="3299">
                <a:solidFill>
                  <a:srgbClr val="003399"/>
                </a:solidFill>
                <a:latin typeface="Times New Roman" pitchFamily="18" charset="0"/>
                <a:ea typeface="黑体" pitchFamily="49" charset="-122"/>
              </a:rPr>
              <a:t>，满足</a:t>
            </a:r>
          </a:p>
        </p:txBody>
      </p:sp>
      <p:sp>
        <p:nvSpPr>
          <p:cNvPr id="120838" name="矩形 120837"/>
          <p:cNvSpPr/>
          <p:nvPr/>
        </p:nvSpPr>
        <p:spPr>
          <a:xfrm>
            <a:off x="6528494" y="3788486"/>
            <a:ext cx="3248861" cy="617473"/>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spcBef>
                <a:spcPct val="50000"/>
              </a:spcBef>
            </a:pPr>
            <a:r>
              <a:rPr kumimoji="1" lang="zh-CN" altLang="en-US" sz="3299">
                <a:solidFill>
                  <a:srgbClr val="003399"/>
                </a:solidFill>
                <a:latin typeface="Times New Roman" pitchFamily="18" charset="0"/>
                <a:ea typeface="黑体" pitchFamily="49" charset="-122"/>
              </a:rPr>
              <a:t>说 通</a:t>
            </a:r>
            <a:r>
              <a:rPr kumimoji="1" lang="zh-CN" altLang="en-US" sz="3299">
                <a:solidFill>
                  <a:srgbClr val="CC0000"/>
                </a:solidFill>
                <a:latin typeface="Times New Roman" pitchFamily="18" charset="0"/>
                <a:ea typeface="黑体" pitchFamily="49" charset="-122"/>
              </a:rPr>
              <a:t>悦</a:t>
            </a:r>
            <a:r>
              <a:rPr kumimoji="1" lang="zh-CN" altLang="en-US" sz="3299">
                <a:solidFill>
                  <a:srgbClr val="003399"/>
                </a:solidFill>
                <a:latin typeface="Times New Roman" pitchFamily="18" charset="0"/>
                <a:ea typeface="黑体" pitchFamily="49" charset="-122"/>
              </a:rPr>
              <a:t>，高兴</a:t>
            </a:r>
          </a:p>
        </p:txBody>
      </p:sp>
      <p:sp>
        <p:nvSpPr>
          <p:cNvPr id="120839" name="矩形 120838"/>
          <p:cNvSpPr/>
          <p:nvPr/>
        </p:nvSpPr>
        <p:spPr>
          <a:xfrm>
            <a:off x="6553888" y="4436036"/>
            <a:ext cx="3248861" cy="617473"/>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spcBef>
                <a:spcPct val="50000"/>
              </a:spcBef>
            </a:pPr>
            <a:r>
              <a:rPr kumimoji="1" lang="zh-CN" altLang="en-US" sz="3299">
                <a:solidFill>
                  <a:srgbClr val="003399"/>
                </a:solidFill>
                <a:latin typeface="Times New Roman" pitchFamily="18" charset="0"/>
                <a:ea typeface="黑体" pitchFamily="49" charset="-122"/>
              </a:rPr>
              <a:t>知 通</a:t>
            </a:r>
            <a:r>
              <a:rPr kumimoji="1" lang="zh-CN" altLang="en-US" sz="3299">
                <a:solidFill>
                  <a:srgbClr val="CC0000"/>
                </a:solidFill>
                <a:latin typeface="Times New Roman" pitchFamily="18" charset="0"/>
                <a:ea typeface="黑体" pitchFamily="49" charset="-122"/>
              </a:rPr>
              <a:t>智</a:t>
            </a:r>
            <a:r>
              <a:rPr kumimoji="1" lang="zh-CN" altLang="en-US" sz="3299">
                <a:solidFill>
                  <a:srgbClr val="003399"/>
                </a:solidFill>
                <a:latin typeface="Times New Roman" pitchFamily="18" charset="0"/>
                <a:ea typeface="黑体" pitchFamily="49" charset="-122"/>
              </a:rPr>
              <a:t>，明智</a:t>
            </a:r>
          </a:p>
        </p:txBody>
      </p:sp>
      <p:sp>
        <p:nvSpPr>
          <p:cNvPr id="120840" name=" 120839"/>
          <p:cNvSpPr/>
          <p:nvPr/>
        </p:nvSpPr>
        <p:spPr>
          <a:xfrm>
            <a:off x="3647849" y="693577"/>
            <a:ext cx="2375937" cy="431700"/>
          </a:xfrm>
          <a:solidFill>
            <a:srgbClr val="0066CC"/>
          </a:solidFill>
          <a:ln w="19050">
            <a:solidFill>
              <a:schemeClr val="tx1"/>
            </a:solidFill>
            <a:miter lim="800000"/>
          </a:ln>
          <a:effectLst>
            <a:outerShdw dist="35921" dir="2700000" algn="ctr">
              <a:srgbClr val="990000"/>
            </a:outerShdw>
          </a:effectLst>
        </p:spPr>
        <p:txBody>
          <a:bodyPr wrap="none" fromWordArt="1">
            <a:prstTxWarp prst="textPlain">
              <a:avLst/>
            </a:prstTxWarp>
          </a:bodyPr>
          <a:lstStyle/>
          <a:p>
            <a:pPr lvl="0" algn="ctr"/>
            <a:r>
              <a:rPr sz="3599" kern="10">
                <a:ln w="19050">
                  <a:solidFill>
                    <a:schemeClr val="tx1"/>
                  </a:solidFill>
                </a:ln>
                <a:solidFill>
                  <a:srgbClr val="0066CC"/>
                </a:solidFill>
                <a:effectLst>
                  <a:outerShdw dist="35921" dir="2700000" algn="ctr">
                    <a:srgbClr val="990000"/>
                  </a:outerShdw>
                </a:effectLst>
                <a:latin typeface="宋体"/>
              </a:rPr>
              <a:t>【通假字】</a:t>
            </a:r>
          </a:p>
        </p:txBody>
      </p:sp>
    </p:spTree>
    <p:extLst>
      <p:ext uri="{BB962C8B-B14F-4D97-AF65-F5344CB8AC3E}">
        <p14:creationId xmlns:p14="http://schemas.microsoft.com/office/powerpoint/2010/main" val="36568974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xmlns:m="http://schemas.openxmlformats.org/officeDocument/2006/math" xmlns:w="http://schemas.openxmlformats.org/wordprocessingml/2006/main" xmlns:wp="http://schemas.openxmlformats.org/drawingml/2006/wordprocessingDrawing" xmlns:a14="http://schemas.microsoft.com/office/drawing/2010/main" xmlns:p15="http://schemas.microsoft.com/office/powerpoint/2012/main" xmlns:p159="http://schemas.microsoft.com/office/powerpoint/2015/09/main">
      <p:transition>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20834"/>
                                        </p:tgtEl>
                                        <p:attrNameLst>
                                          <p:attrName>style.visibility</p:attrName>
                                        </p:attrNameLst>
                                      </p:cBhvr>
                                      <p:to>
                                        <p:strVal val="visible"/>
                                      </p:to>
                                    </p:set>
                                    <p:animEffect transition="in" filter="dissolve">
                                      <p:cBhvr>
                                        <p:cTn id="7" dur="500"/>
                                        <p:tgtEl>
                                          <p:spTgt spid="120834"/>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20835"/>
                                        </p:tgtEl>
                                        <p:attrNameLst>
                                          <p:attrName>style.visibility</p:attrName>
                                        </p:attrNameLst>
                                      </p:cBhvr>
                                      <p:to>
                                        <p:strVal val="visible"/>
                                      </p:to>
                                    </p:set>
                                    <p:animEffect transition="in" filter="dissolve">
                                      <p:cBhvr>
                                        <p:cTn id="12" dur="500"/>
                                        <p:tgtEl>
                                          <p:spTgt spid="120835"/>
                                        </p:tgtEl>
                                      </p:cBhvr>
                                    </p:animEffect>
                                  </p:childTnLst>
                                </p:cTn>
                              </p:par>
                            </p:childTnLst>
                          </p:cTn>
                        </p:par>
                        <p:par>
                          <p:cTn id="13" fill="hold" nodeType="afterGroup">
                            <p:stCondLst>
                              <p:cond delay="500"/>
                            </p:stCondLst>
                            <p:childTnLst>
                              <p:par>
                                <p:cTn id="14" presetID="9" presetClass="entr" presetSubtype="0" fill="hold" grpId="0" nodeType="afterEffect">
                                  <p:stCondLst>
                                    <p:cond delay="0"/>
                                  </p:stCondLst>
                                  <p:childTnLst>
                                    <p:set>
                                      <p:cBhvr>
                                        <p:cTn id="15" dur="1" fill="hold">
                                          <p:stCondLst>
                                            <p:cond delay="0"/>
                                          </p:stCondLst>
                                        </p:cTn>
                                        <p:tgtEl>
                                          <p:spTgt spid="120836"/>
                                        </p:tgtEl>
                                        <p:attrNameLst>
                                          <p:attrName>style.visibility</p:attrName>
                                        </p:attrNameLst>
                                      </p:cBhvr>
                                      <p:to>
                                        <p:strVal val="visible"/>
                                      </p:to>
                                    </p:set>
                                    <p:animEffect transition="in" filter="dissolve">
                                      <p:cBhvr>
                                        <p:cTn id="16" dur="500"/>
                                        <p:tgtEl>
                                          <p:spTgt spid="120836"/>
                                        </p:tgtEl>
                                      </p:cBhvr>
                                    </p:animEffect>
                                  </p:childTnLst>
                                </p:cTn>
                              </p:par>
                            </p:childTnLst>
                          </p:cTn>
                        </p:par>
                        <p:par>
                          <p:cTn id="17" fill="hold" nodeType="afterGroup">
                            <p:stCondLst>
                              <p:cond delay="1000"/>
                            </p:stCondLst>
                            <p:childTnLst>
                              <p:par>
                                <p:cTn id="18" presetID="9" presetClass="entr" presetSubtype="0" fill="hold" grpId="0" nodeType="afterEffect">
                                  <p:stCondLst>
                                    <p:cond delay="0"/>
                                  </p:stCondLst>
                                  <p:childTnLst>
                                    <p:set>
                                      <p:cBhvr>
                                        <p:cTn id="19" dur="1" fill="hold">
                                          <p:stCondLst>
                                            <p:cond delay="0"/>
                                          </p:stCondLst>
                                        </p:cTn>
                                        <p:tgtEl>
                                          <p:spTgt spid="120837"/>
                                        </p:tgtEl>
                                        <p:attrNameLst>
                                          <p:attrName>style.visibility</p:attrName>
                                        </p:attrNameLst>
                                      </p:cBhvr>
                                      <p:to>
                                        <p:strVal val="visible"/>
                                      </p:to>
                                    </p:set>
                                    <p:animEffect transition="in" filter="dissolve">
                                      <p:cBhvr>
                                        <p:cTn id="20" dur="500"/>
                                        <p:tgtEl>
                                          <p:spTgt spid="120837"/>
                                        </p:tgtEl>
                                      </p:cBhvr>
                                    </p:animEffect>
                                  </p:childTnLst>
                                </p:cTn>
                              </p:par>
                            </p:childTnLst>
                          </p:cTn>
                        </p:par>
                        <p:par>
                          <p:cTn id="21" fill="hold" nodeType="afterGroup">
                            <p:stCondLst>
                              <p:cond delay="1500"/>
                            </p:stCondLst>
                            <p:childTnLst>
                              <p:par>
                                <p:cTn id="22" presetID="9" presetClass="entr" presetSubtype="0" fill="hold" grpId="0" nodeType="afterEffect">
                                  <p:stCondLst>
                                    <p:cond delay="0"/>
                                  </p:stCondLst>
                                  <p:childTnLst>
                                    <p:set>
                                      <p:cBhvr>
                                        <p:cTn id="23" dur="1" fill="hold">
                                          <p:stCondLst>
                                            <p:cond delay="0"/>
                                          </p:stCondLst>
                                        </p:cTn>
                                        <p:tgtEl>
                                          <p:spTgt spid="120838"/>
                                        </p:tgtEl>
                                        <p:attrNameLst>
                                          <p:attrName>style.visibility</p:attrName>
                                        </p:attrNameLst>
                                      </p:cBhvr>
                                      <p:to>
                                        <p:strVal val="visible"/>
                                      </p:to>
                                    </p:set>
                                    <p:animEffect transition="in" filter="dissolve">
                                      <p:cBhvr>
                                        <p:cTn id="24" dur="500"/>
                                        <p:tgtEl>
                                          <p:spTgt spid="120838"/>
                                        </p:tgtEl>
                                      </p:cBhvr>
                                    </p:animEffect>
                                  </p:childTnLst>
                                </p:cTn>
                              </p:par>
                            </p:childTnLst>
                          </p:cTn>
                        </p:par>
                        <p:par>
                          <p:cTn id="25" fill="hold" nodeType="afterGroup">
                            <p:stCondLst>
                              <p:cond delay="2000"/>
                            </p:stCondLst>
                            <p:childTnLst>
                              <p:par>
                                <p:cTn id="26" presetID="9" presetClass="entr" presetSubtype="0" fill="hold" grpId="0" nodeType="afterEffect">
                                  <p:stCondLst>
                                    <p:cond delay="0"/>
                                  </p:stCondLst>
                                  <p:childTnLst>
                                    <p:set>
                                      <p:cBhvr>
                                        <p:cTn id="27" dur="1" fill="hold">
                                          <p:stCondLst>
                                            <p:cond delay="0"/>
                                          </p:stCondLst>
                                        </p:cTn>
                                        <p:tgtEl>
                                          <p:spTgt spid="120839"/>
                                        </p:tgtEl>
                                        <p:attrNameLst>
                                          <p:attrName>style.visibility</p:attrName>
                                        </p:attrNameLst>
                                      </p:cBhvr>
                                      <p:to>
                                        <p:strVal val="visible"/>
                                      </p:to>
                                    </p:set>
                                    <p:animEffect transition="in" filter="dissolve">
                                      <p:cBhvr>
                                        <p:cTn id="28" dur="500"/>
                                        <p:tgtEl>
                                          <p:spTgt spid="1208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4" grpId="0"/>
      <p:bldP spid="120835" grpId="0"/>
      <p:bldP spid="120836" grpId="0"/>
      <p:bldP spid="120837" grpId="0"/>
      <p:bldP spid="120838" grpId="0"/>
      <p:bldP spid="12083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图片 71681"/>
          <p:cNvPicPr>
            <a:picLocks noChangeAspect="1"/>
          </p:cNvPicPr>
          <p:nvPr/>
        </p:nvPicPr>
        <p:blipFill>
          <a:blip r:embed="rId2" r:link="rId3"/>
          <a:stretch>
            <a:fillRect/>
          </a:stretch>
        </p:blipFill>
        <p:spPr>
          <a:xfrm>
            <a:off x="2205" y="0"/>
            <a:ext cx="12187592" cy="6858000"/>
          </a:xfrm>
          <a:prstGeom prst="rect">
            <a:avLst/>
          </a:prstGeom>
          <a:noFill/>
          <a:ln>
            <a:noFill/>
            <a:miter lim="800000"/>
          </a:ln>
        </p:spPr>
      </p:pic>
      <p:sp>
        <p:nvSpPr>
          <p:cNvPr id="71687" name="矩形 71686"/>
          <p:cNvSpPr/>
          <p:nvPr/>
        </p:nvSpPr>
        <p:spPr>
          <a:xfrm>
            <a:off x="768790" y="1412548"/>
            <a:ext cx="10438571" cy="4299543"/>
          </a:xfrm>
          <a:prstGeom prst="rect">
            <a:avLst/>
          </a:prstGeom>
          <a:noFill/>
          <a:ln>
            <a:pattFill prst="pct25">
              <a:fgClr>
                <a:schemeClr val="tx1"/>
              </a:fgClr>
              <a:bgClr>
                <a:srgbClr val="FFFFFF"/>
              </a:bgClr>
            </a:patt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lnSpc>
                <a:spcPct val="120000"/>
              </a:lnSpc>
            </a:pPr>
            <a:r>
              <a:rPr lang="zh-CN" altLang="en-US" sz="3299">
                <a:effectLst>
                  <a:outerShdw blurRad="38100" dist="38100" dir="2700000" algn="tl">
                    <a:srgbClr val="FFFFFF"/>
                  </a:outerShdw>
                </a:effectLst>
                <a:latin typeface="黑体" pitchFamily="49" charset="-122"/>
                <a:ea typeface="黑体" pitchFamily="49" charset="-122"/>
              </a:rPr>
              <a:t>    </a:t>
            </a:r>
            <a:r>
              <a:rPr lang="zh-CN" altLang="en-US" sz="2799" b="0">
                <a:solidFill>
                  <a:srgbClr val="FF0000"/>
                </a:solidFill>
                <a:effectLst>
                  <a:outerShdw blurRad="38100" dist="38100" dir="2700000" algn="tl">
                    <a:srgbClr val="000000"/>
                  </a:outerShdw>
                </a:effectLst>
                <a:latin typeface="黑体" pitchFamily="49" charset="-122"/>
                <a:ea typeface="黑体" pitchFamily="49" charset="-122"/>
              </a:rPr>
              <a:t>秦晋围郑</a:t>
            </a:r>
            <a:r>
              <a:rPr lang="zh-CN" altLang="en-US" sz="2799" b="0">
                <a:effectLst>
                  <a:outerShdw blurRad="38100" dist="38100" dir="2700000" algn="tl">
                    <a:srgbClr val="FFFFFF"/>
                  </a:outerShdw>
                </a:effectLst>
                <a:latin typeface="黑体" pitchFamily="49" charset="-122"/>
                <a:ea typeface="黑体" pitchFamily="49" charset="-122"/>
              </a:rPr>
              <a:t>发生在公元前</a:t>
            </a:r>
            <a:r>
              <a:rPr lang="en-US" altLang="zh-CN" sz="2799" b="0">
                <a:effectLst>
                  <a:outerShdw blurRad="38100" dist="38100" dir="2700000" algn="tl">
                    <a:srgbClr val="FFFFFF"/>
                  </a:outerShdw>
                </a:effectLst>
                <a:latin typeface="黑体" pitchFamily="49" charset="-122"/>
                <a:ea typeface="黑体" pitchFamily="49" charset="-122"/>
              </a:rPr>
              <a:t>630</a:t>
            </a:r>
            <a:r>
              <a:rPr lang="zh-CN" altLang="en-US" sz="2799" b="0">
                <a:effectLst>
                  <a:outerShdw blurRad="38100" dist="38100" dir="2700000" algn="tl">
                    <a:srgbClr val="FFFFFF"/>
                  </a:outerShdw>
                </a:effectLst>
                <a:latin typeface="黑体" pitchFamily="49" charset="-122"/>
                <a:ea typeface="黑体" pitchFamily="49" charset="-122"/>
              </a:rPr>
              <a:t>年</a:t>
            </a:r>
            <a:r>
              <a:rPr lang="en-US" altLang="zh-CN" sz="2799" b="0">
                <a:effectLst>
                  <a:outerShdw blurRad="38100" dist="38100" dir="2700000" algn="tl">
                    <a:srgbClr val="FFFFFF"/>
                  </a:outerShdw>
                </a:effectLst>
                <a:latin typeface="黑体" pitchFamily="49" charset="-122"/>
                <a:ea typeface="黑体" pitchFamily="49" charset="-122"/>
              </a:rPr>
              <a:t>(</a:t>
            </a:r>
            <a:r>
              <a:rPr lang="zh-CN" altLang="en-US" sz="2799" b="0">
                <a:effectLst>
                  <a:outerShdw blurRad="38100" dist="38100" dir="2700000" algn="tl">
                    <a:srgbClr val="FFFFFF"/>
                  </a:outerShdw>
                </a:effectLst>
                <a:latin typeface="黑体" pitchFamily="49" charset="-122"/>
                <a:ea typeface="黑体" pitchFamily="49" charset="-122"/>
              </a:rPr>
              <a:t>鲁僖公三十年</a:t>
            </a:r>
            <a:r>
              <a:rPr lang="en-US" altLang="zh-CN" sz="2799" b="0">
                <a:effectLst>
                  <a:outerShdw blurRad="38100" dist="38100" dir="2700000" algn="tl">
                    <a:srgbClr val="FFFFFF"/>
                  </a:outerShdw>
                </a:effectLst>
                <a:latin typeface="黑体" pitchFamily="49" charset="-122"/>
                <a:ea typeface="黑体" pitchFamily="49" charset="-122"/>
              </a:rPr>
              <a:t>)</a:t>
            </a:r>
            <a:r>
              <a:rPr lang="zh-CN" altLang="en-US" sz="2799" b="0">
                <a:effectLst>
                  <a:outerShdw blurRad="38100" dist="38100" dir="2700000" algn="tl">
                    <a:srgbClr val="FFFFFF"/>
                  </a:outerShdw>
                </a:effectLst>
                <a:latin typeface="黑体" pitchFamily="49" charset="-122"/>
                <a:ea typeface="黑体" pitchFamily="49" charset="-122"/>
              </a:rPr>
              <a:t>。在这之前，</a:t>
            </a:r>
            <a:r>
              <a:rPr lang="zh-CN" altLang="en-US" sz="2799" b="0">
                <a:solidFill>
                  <a:srgbClr val="111CF3"/>
                </a:solidFill>
                <a:effectLst>
                  <a:outerShdw blurRad="38100" dist="38100" dir="2700000" algn="tl">
                    <a:srgbClr val="000000"/>
                  </a:outerShdw>
                </a:effectLst>
                <a:latin typeface="黑体" pitchFamily="49" charset="-122"/>
                <a:ea typeface="黑体" pitchFamily="49" charset="-122"/>
              </a:rPr>
              <a:t>郑国</a:t>
            </a:r>
            <a:r>
              <a:rPr lang="zh-CN" altLang="en-US" sz="2799" b="0">
                <a:effectLst>
                  <a:outerShdw blurRad="38100" dist="38100" dir="2700000" algn="tl">
                    <a:srgbClr val="FFFFFF"/>
                  </a:outerShdw>
                </a:effectLst>
                <a:latin typeface="黑体" pitchFamily="49" charset="-122"/>
                <a:ea typeface="黑体" pitchFamily="49" charset="-122"/>
              </a:rPr>
              <a:t>有两件事得罪了晋国：一是</a:t>
            </a:r>
            <a:r>
              <a:rPr lang="zh-CN" altLang="en-US" sz="2799" b="0" u="sng">
                <a:solidFill>
                  <a:srgbClr val="111CF3"/>
                </a:solidFill>
                <a:effectLst>
                  <a:outerShdw blurRad="38100" dist="38100" dir="2700000" algn="tl">
                    <a:srgbClr val="000000"/>
                  </a:outerShdw>
                </a:effectLst>
                <a:latin typeface="黑体" pitchFamily="49" charset="-122"/>
                <a:ea typeface="黑体" pitchFamily="49" charset="-122"/>
                <a:hlinkClick r:id="" action="ppaction://noaction"/>
              </a:rPr>
              <a:t>晋文公</a:t>
            </a:r>
            <a:r>
              <a:rPr lang="zh-CN" altLang="en-US" sz="2799" b="0">
                <a:effectLst>
                  <a:outerShdw blurRad="38100" dist="38100" dir="2700000" algn="tl">
                    <a:srgbClr val="FFFFFF"/>
                  </a:outerShdw>
                </a:effectLst>
                <a:latin typeface="黑体" pitchFamily="49" charset="-122"/>
                <a:ea typeface="黑体" pitchFamily="49" charset="-122"/>
              </a:rPr>
              <a:t>当年逃亡路过郑国时，郑国没有以礼相待；二是在公元前</a:t>
            </a:r>
            <a:r>
              <a:rPr lang="en-US" altLang="zh-CN" sz="2799" b="0">
                <a:effectLst>
                  <a:outerShdw blurRad="38100" dist="38100" dir="2700000" algn="tl">
                    <a:srgbClr val="FFFFFF"/>
                  </a:outerShdw>
                </a:effectLst>
                <a:latin typeface="黑体" pitchFamily="49" charset="-122"/>
                <a:ea typeface="黑体" pitchFamily="49" charset="-122"/>
              </a:rPr>
              <a:t>632</a:t>
            </a:r>
            <a:r>
              <a:rPr lang="zh-CN" altLang="en-US" sz="2799" b="0">
                <a:effectLst>
                  <a:outerShdw blurRad="38100" dist="38100" dir="2700000" algn="tl">
                    <a:srgbClr val="FFFFFF"/>
                  </a:outerShdw>
                </a:effectLst>
                <a:latin typeface="黑体" pitchFamily="49" charset="-122"/>
                <a:ea typeface="黑体" pitchFamily="49" charset="-122"/>
              </a:rPr>
              <a:t>年</a:t>
            </a:r>
            <a:r>
              <a:rPr lang="en-US" altLang="zh-CN" sz="2799" b="0">
                <a:effectLst>
                  <a:outerShdw blurRad="38100" dist="38100" dir="2700000" algn="tl">
                    <a:srgbClr val="FFFFFF"/>
                  </a:outerShdw>
                </a:effectLst>
                <a:latin typeface="黑体" pitchFamily="49" charset="-122"/>
                <a:ea typeface="黑体" pitchFamily="49" charset="-122"/>
              </a:rPr>
              <a:t>(</a:t>
            </a:r>
            <a:r>
              <a:rPr lang="zh-CN" altLang="en-US" sz="2799" b="0">
                <a:effectLst>
                  <a:outerShdw blurRad="38100" dist="38100" dir="2700000" algn="tl">
                    <a:srgbClr val="FFFFFF"/>
                  </a:outerShdw>
                </a:effectLst>
                <a:latin typeface="黑体" pitchFamily="49" charset="-122"/>
                <a:ea typeface="黑体" pitchFamily="49" charset="-122"/>
              </a:rPr>
              <a:t>鲁僖公二十八年</a:t>
            </a:r>
            <a:r>
              <a:rPr lang="en-US" altLang="zh-CN" sz="2799" b="0">
                <a:effectLst>
                  <a:outerShdw blurRad="38100" dist="38100" dir="2700000" algn="tl">
                    <a:srgbClr val="FFFFFF"/>
                  </a:outerShdw>
                </a:effectLst>
                <a:latin typeface="黑体" pitchFamily="49" charset="-122"/>
                <a:ea typeface="黑体" pitchFamily="49" charset="-122"/>
              </a:rPr>
              <a:t>)</a:t>
            </a:r>
            <a:r>
              <a:rPr lang="zh-CN" altLang="en-US" sz="2799" b="0">
                <a:effectLst>
                  <a:outerShdw blurRad="38100" dist="38100" dir="2700000" algn="tl">
                    <a:srgbClr val="FFFFFF"/>
                  </a:outerShdw>
                </a:effectLst>
                <a:latin typeface="黑体" pitchFamily="49" charset="-122"/>
                <a:ea typeface="黑体" pitchFamily="49" charset="-122"/>
              </a:rPr>
              <a:t>的</a:t>
            </a:r>
            <a:r>
              <a:rPr lang="zh-CN" altLang="en-US" sz="2799" b="0" u="sng">
                <a:solidFill>
                  <a:srgbClr val="111CF3"/>
                </a:solidFill>
                <a:latin typeface="黑体" pitchFamily="49" charset="-122"/>
                <a:ea typeface="黑体" pitchFamily="49" charset="-122"/>
              </a:rPr>
              <a:t>晋楚城濮之战</a:t>
            </a:r>
            <a:r>
              <a:rPr lang="zh-CN" altLang="en-US" sz="2799" b="0">
                <a:effectLst>
                  <a:outerShdw blurRad="38100" dist="38100" dir="2700000" algn="tl">
                    <a:srgbClr val="FFFFFF"/>
                  </a:outerShdw>
                </a:effectLst>
                <a:latin typeface="黑体" pitchFamily="49" charset="-122"/>
                <a:ea typeface="黑体" pitchFamily="49" charset="-122"/>
              </a:rPr>
              <a:t>中，郑国曾出兵帮助楚国，结果，城濮之战以楚国失败而告终。郑国感到形势不妙，马上派子人九出使晋国，与晋结好。甚至在公元前</a:t>
            </a:r>
            <a:r>
              <a:rPr lang="en-US" altLang="zh-CN" sz="2799" b="0">
                <a:effectLst>
                  <a:outerShdw blurRad="38100" dist="38100" dir="2700000" algn="tl">
                    <a:srgbClr val="FFFFFF"/>
                  </a:outerShdw>
                </a:effectLst>
                <a:latin typeface="黑体" pitchFamily="49" charset="-122"/>
                <a:ea typeface="黑体" pitchFamily="49" charset="-122"/>
              </a:rPr>
              <a:t>632</a:t>
            </a:r>
            <a:r>
              <a:rPr lang="zh-CN" altLang="en-US" sz="2799" b="0">
                <a:effectLst>
                  <a:outerShdw blurRad="38100" dist="38100" dir="2700000" algn="tl">
                    <a:srgbClr val="FFFFFF"/>
                  </a:outerShdw>
                </a:effectLst>
                <a:latin typeface="黑体" pitchFamily="49" charset="-122"/>
                <a:ea typeface="黑体" pitchFamily="49" charset="-122"/>
              </a:rPr>
              <a:t>年五月，“</a:t>
            </a:r>
            <a:r>
              <a:rPr lang="zh-CN" altLang="en-US" sz="2799" b="0" u="sng">
                <a:solidFill>
                  <a:srgbClr val="111CF3"/>
                </a:solidFill>
                <a:effectLst>
                  <a:outerShdw blurRad="38100" dist="38100" dir="2700000" algn="tl">
                    <a:srgbClr val="000000"/>
                  </a:outerShdw>
                </a:effectLst>
                <a:latin typeface="黑体" pitchFamily="49" charset="-122"/>
                <a:ea typeface="黑体" pitchFamily="49" charset="-122"/>
              </a:rPr>
              <a:t>晋侯及郑伯盟于衡雍</a:t>
            </a:r>
            <a:r>
              <a:rPr lang="zh-CN" altLang="en-US" sz="2799" b="0">
                <a:effectLst>
                  <a:outerShdw blurRad="38100" dist="38100" dir="2700000" algn="tl">
                    <a:srgbClr val="FFFFFF"/>
                  </a:outerShdw>
                </a:effectLst>
                <a:latin typeface="黑体" pitchFamily="49" charset="-122"/>
                <a:ea typeface="黑体" pitchFamily="49" charset="-122"/>
              </a:rPr>
              <a:t>”。但是，最终也没能感化晋国。</a:t>
            </a:r>
            <a:r>
              <a:rPr lang="zh-CN" altLang="en-US" sz="2799" b="0" u="sng">
                <a:solidFill>
                  <a:srgbClr val="111CF3"/>
                </a:solidFill>
                <a:effectLst>
                  <a:outerShdw blurRad="38100" dist="38100" dir="2700000" algn="tl">
                    <a:srgbClr val="000000"/>
                  </a:outerShdw>
                </a:effectLst>
                <a:latin typeface="黑体" pitchFamily="49" charset="-122"/>
                <a:ea typeface="黑体" pitchFamily="49" charset="-122"/>
              </a:rPr>
              <a:t>晋文公</a:t>
            </a:r>
            <a:r>
              <a:rPr lang="zh-CN" altLang="en-US" sz="2799" b="0">
                <a:effectLst>
                  <a:outerShdw blurRad="38100" dist="38100" dir="2700000" algn="tl">
                    <a:srgbClr val="FFFFFF"/>
                  </a:outerShdw>
                </a:effectLst>
                <a:latin typeface="黑体" pitchFamily="49" charset="-122"/>
                <a:ea typeface="黑体" pitchFamily="49" charset="-122"/>
              </a:rPr>
              <a:t>为了争夺霸权的需要，还是在两年后发动了这次战争。</a:t>
            </a:r>
            <a:endParaRPr lang="zh-CN" altLang="en-US" sz="2799" b="0">
              <a:latin typeface="黑体" panose="02010609060101010101" pitchFamily="49" charset="-122"/>
              <a:ea typeface="黑体" panose="02010609060101010101" pitchFamily="49" charset="-122"/>
            </a:endParaRPr>
          </a:p>
        </p:txBody>
      </p:sp>
      <p:sp>
        <p:nvSpPr>
          <p:cNvPr id="71688" name="Text Box 3"/>
          <p:cNvSpPr/>
          <p:nvPr/>
        </p:nvSpPr>
        <p:spPr>
          <a:xfrm>
            <a:off x="768791" y="404719"/>
            <a:ext cx="4481939" cy="786867"/>
          </a:xfrm>
          <a:prstGeom prst="rect">
            <a:avLst/>
          </a:prstGeom>
          <a:noFill/>
          <a:ln>
            <a:noFill/>
            <a:miter lim="800000"/>
          </a:ln>
        </p:spPr>
        <p:txBody>
          <a:bodyPr wrap="square"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algn="ctr" defTabSz="1088807">
              <a:spcBef>
                <a:spcPct val="50000"/>
              </a:spcBef>
            </a:pPr>
            <a:r>
              <a:rPr lang="en-US" altLang="zh-CN" sz="4399" dirty="0">
                <a:solidFill>
                  <a:srgbClr val="111CF3"/>
                </a:solidFill>
                <a:effectLst>
                  <a:outerShdw blurRad="38100" dist="38100" dir="2700000" algn="tl">
                    <a:srgbClr val="000000"/>
                  </a:outerShdw>
                </a:effectLst>
                <a:ea typeface="华文彩云" pitchFamily="2" charset="-122"/>
              </a:rPr>
              <a:t>【</a:t>
            </a:r>
            <a:r>
              <a:rPr lang="zh-CN" altLang="en-US" sz="3799" dirty="0">
                <a:solidFill>
                  <a:srgbClr val="111CF3"/>
                </a:solidFill>
                <a:effectLst>
                  <a:outerShdw blurRad="38100" dist="38100" dir="2700000" algn="tl">
                    <a:srgbClr val="000000"/>
                  </a:outerShdw>
                </a:effectLst>
                <a:ea typeface="华文彩云" pitchFamily="2" charset="-122"/>
              </a:rPr>
              <a:t>本文历史背景</a:t>
            </a:r>
            <a:r>
              <a:rPr lang="en-US" altLang="zh-CN" sz="3799" dirty="0">
                <a:solidFill>
                  <a:srgbClr val="111CF3"/>
                </a:solidFill>
                <a:effectLst>
                  <a:outerShdw blurRad="38100" dist="38100" dir="2700000" algn="tl">
                    <a:srgbClr val="000000"/>
                  </a:outerShdw>
                </a:effectLst>
                <a:ea typeface="华文彩云" pitchFamily="2" charset="-122"/>
              </a:rPr>
              <a:t>】</a:t>
            </a:r>
          </a:p>
        </p:txBody>
      </p:sp>
    </p:spTree>
    <p:extLst>
      <p:ext uri="{BB962C8B-B14F-4D97-AF65-F5344CB8AC3E}">
        <p14:creationId xmlns:p14="http://schemas.microsoft.com/office/powerpoint/2010/main" val="52620980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xmlns:m="http://schemas.openxmlformats.org/officeDocument/2006/math" xmlns:w="http://schemas.openxmlformats.org/wordprocessingml/2006/main" xmlns:wp="http://schemas.openxmlformats.org/drawingml/2006/wordprocessingDrawing" xmlns:a14="http://schemas.microsoft.com/office/drawing/2010/main" xmlns:p15="http://schemas.microsoft.com/office/powerpoint/2012/main" xmlns:p159="http://schemas.microsoft.com/office/powerpoint/2015/09/main">
      <p:transition>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71687"/>
                                        </p:tgtEl>
                                        <p:attrNameLst>
                                          <p:attrName>style.visibility</p:attrName>
                                        </p:attrNameLst>
                                      </p:cBhvr>
                                      <p:to>
                                        <p:strVal val="visible"/>
                                      </p:to>
                                    </p:set>
                                    <p:animEffect transition="in" filter="wedge">
                                      <p:cBhvr>
                                        <p:cTn id="7" dur="1000"/>
                                        <p:tgtEl>
                                          <p:spTgt spid="716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1" name="Picture 2" descr="春秋时期形势简图"/>
          <p:cNvPicPr>
            <a:picLocks noChangeAspect="1"/>
          </p:cNvPicPr>
          <p:nvPr/>
        </p:nvPicPr>
        <p:blipFill>
          <a:blip r:embed="rId2"/>
          <a:srcRect l="1863" r="2007" b="3017"/>
          <a:stretch>
            <a:fillRect/>
          </a:stretch>
        </p:blipFill>
        <p:spPr>
          <a:xfrm>
            <a:off x="697369" y="1053856"/>
            <a:ext cx="10941692" cy="5264519"/>
          </a:xfrm>
          <a:prstGeom prst="rect">
            <a:avLst/>
          </a:prstGeom>
          <a:noFill/>
          <a:ln w="22225">
            <a:solidFill>
              <a:prstClr val="black"/>
            </a:solidFill>
            <a:miter lim="800000"/>
          </a:ln>
        </p:spPr>
      </p:pic>
      <p:sp>
        <p:nvSpPr>
          <p:cNvPr id="99332" name="Oval 3"/>
          <p:cNvSpPr/>
          <p:nvPr/>
        </p:nvSpPr>
        <p:spPr>
          <a:xfrm>
            <a:off x="4512836" y="2780656"/>
            <a:ext cx="863400" cy="649138"/>
          </a:xfrm>
          <a:prstGeom prst="ellipse">
            <a:avLst/>
          </a:prstGeom>
          <a:noFill/>
          <a:ln w="28575">
            <a:solidFill>
              <a:srgbClr val="0000FF"/>
            </a:solidFill>
            <a:miter lim="800000"/>
          </a:ln>
        </p:spPr>
        <p:txBody>
          <a:bodyPr wrap="none" lIns="108825" tIns="54412" rIns="108825" bIns="54412" anchor="ctr" anchorCtr="0">
            <a:no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endParaRPr lang="zh-CN" altLang="en-US" sz="7898">
              <a:solidFill>
                <a:schemeClr val="tx2"/>
              </a:solidFill>
              <a:effectLst>
                <a:outerShdw blurRad="38100" dist="38100" dir="2700000" algn="tl">
                  <a:srgbClr val="000000">
                    <a:alpha val="43137"/>
                  </a:srgbClr>
                </a:outerShdw>
              </a:effectLst>
              <a:latin typeface="Times New Roman" pitchFamily="18" charset="0"/>
              <a:ea typeface="华文隶书" pitchFamily="2" charset="-122"/>
            </a:endParaRPr>
          </a:p>
        </p:txBody>
      </p:sp>
      <p:sp>
        <p:nvSpPr>
          <p:cNvPr id="99333" name="Oval 4"/>
          <p:cNvSpPr/>
          <p:nvPr/>
        </p:nvSpPr>
        <p:spPr>
          <a:xfrm>
            <a:off x="3289157" y="3212356"/>
            <a:ext cx="790392" cy="649138"/>
          </a:xfrm>
          <a:prstGeom prst="ellipse">
            <a:avLst/>
          </a:prstGeom>
          <a:noFill/>
          <a:ln w="28575">
            <a:solidFill>
              <a:srgbClr val="0000FF"/>
            </a:solidFill>
            <a:miter lim="800000"/>
          </a:ln>
        </p:spPr>
        <p:txBody>
          <a:bodyPr wrap="none" lIns="108825" tIns="54412" rIns="108825" bIns="54412" anchor="ctr" anchorCtr="0">
            <a:no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endParaRPr lang="zh-CN" altLang="en-US" sz="7898">
              <a:solidFill>
                <a:schemeClr val="tx2"/>
              </a:solidFill>
              <a:effectLst>
                <a:outerShdw blurRad="38100" dist="38100" dir="2700000" algn="tl">
                  <a:srgbClr val="000000">
                    <a:alpha val="43137"/>
                  </a:srgbClr>
                </a:outerShdw>
              </a:effectLst>
              <a:latin typeface="Times New Roman" pitchFamily="18" charset="0"/>
              <a:ea typeface="华文隶书" pitchFamily="2" charset="-122"/>
            </a:endParaRPr>
          </a:p>
        </p:txBody>
      </p:sp>
      <p:sp>
        <p:nvSpPr>
          <p:cNvPr id="99334" name="Oval 5"/>
          <p:cNvSpPr/>
          <p:nvPr/>
        </p:nvSpPr>
        <p:spPr>
          <a:xfrm>
            <a:off x="5663507" y="5012165"/>
            <a:ext cx="718971" cy="576130"/>
          </a:xfrm>
          <a:prstGeom prst="ellipse">
            <a:avLst/>
          </a:prstGeom>
          <a:noFill/>
          <a:ln w="28575">
            <a:solidFill>
              <a:schemeClr val="tx1"/>
            </a:solidFill>
            <a:miter lim="800000"/>
          </a:ln>
        </p:spPr>
        <p:txBody>
          <a:bodyPr wrap="none" lIns="108825" tIns="54412" rIns="108825" bIns="54412" anchor="ctr" anchorCtr="0">
            <a:no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endParaRPr lang="zh-CN" altLang="en-US" sz="7898">
              <a:solidFill>
                <a:schemeClr val="tx2"/>
              </a:solidFill>
              <a:effectLst>
                <a:outerShdw blurRad="38100" dist="38100" dir="2700000" algn="tl">
                  <a:srgbClr val="000000">
                    <a:alpha val="43137"/>
                  </a:srgbClr>
                </a:outerShdw>
              </a:effectLst>
              <a:latin typeface="Times New Roman" pitchFamily="18" charset="0"/>
              <a:ea typeface="华文隶书" pitchFamily="2" charset="-122"/>
            </a:endParaRPr>
          </a:p>
        </p:txBody>
      </p:sp>
      <p:sp>
        <p:nvSpPr>
          <p:cNvPr id="99335" name="Oval 6"/>
          <p:cNvSpPr/>
          <p:nvPr/>
        </p:nvSpPr>
        <p:spPr>
          <a:xfrm>
            <a:off x="8615574" y="2493385"/>
            <a:ext cx="647550" cy="576129"/>
          </a:xfrm>
          <a:prstGeom prst="ellipse">
            <a:avLst/>
          </a:prstGeom>
          <a:noFill/>
          <a:ln w="28575">
            <a:solidFill>
              <a:schemeClr val="tx1"/>
            </a:solidFill>
            <a:miter lim="800000"/>
          </a:ln>
        </p:spPr>
        <p:txBody>
          <a:bodyPr wrap="none" lIns="108825" tIns="54412" rIns="108825" bIns="54412" anchor="ctr" anchorCtr="0">
            <a:no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endParaRPr lang="zh-CN" altLang="en-US" sz="7898">
              <a:solidFill>
                <a:schemeClr val="tx2"/>
              </a:solidFill>
              <a:effectLst>
                <a:outerShdw blurRad="38100" dist="38100" dir="2700000" algn="tl">
                  <a:srgbClr val="000000">
                    <a:alpha val="43137"/>
                  </a:srgbClr>
                </a:outerShdw>
              </a:effectLst>
              <a:latin typeface="Times New Roman" pitchFamily="18" charset="0"/>
              <a:ea typeface="华文隶书" pitchFamily="2" charset="-122"/>
            </a:endParaRPr>
          </a:p>
        </p:txBody>
      </p:sp>
      <p:sp>
        <p:nvSpPr>
          <p:cNvPr id="99336" name="Oval 7"/>
          <p:cNvSpPr/>
          <p:nvPr/>
        </p:nvSpPr>
        <p:spPr>
          <a:xfrm>
            <a:off x="7176044" y="3645644"/>
            <a:ext cx="647550" cy="574542"/>
          </a:xfrm>
          <a:prstGeom prst="ellipse">
            <a:avLst/>
          </a:prstGeom>
          <a:noFill/>
          <a:ln w="28575">
            <a:solidFill>
              <a:schemeClr val="tx1"/>
            </a:solidFill>
            <a:miter lim="800000"/>
          </a:ln>
        </p:spPr>
        <p:txBody>
          <a:bodyPr wrap="none" lIns="108825" tIns="54412" rIns="108825" bIns="54412" anchor="ctr" anchorCtr="0">
            <a:no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endParaRPr lang="zh-CN" altLang="en-US" sz="7898">
              <a:solidFill>
                <a:schemeClr val="tx2"/>
              </a:solidFill>
              <a:effectLst>
                <a:outerShdw blurRad="38100" dist="38100" dir="2700000" algn="tl">
                  <a:srgbClr val="000000">
                    <a:alpha val="43137"/>
                  </a:srgbClr>
                </a:outerShdw>
              </a:effectLst>
              <a:latin typeface="Times New Roman" pitchFamily="18" charset="0"/>
              <a:ea typeface="华文隶书" pitchFamily="2" charset="-122"/>
            </a:endParaRPr>
          </a:p>
        </p:txBody>
      </p:sp>
      <p:sp>
        <p:nvSpPr>
          <p:cNvPr id="99337" name="Rectangle 8"/>
          <p:cNvSpPr/>
          <p:nvPr/>
        </p:nvSpPr>
        <p:spPr>
          <a:xfrm>
            <a:off x="5736515" y="3717064"/>
            <a:ext cx="576129" cy="503122"/>
          </a:xfrm>
          <a:prstGeom prst="rect">
            <a:avLst/>
          </a:prstGeom>
          <a:noFill/>
          <a:ln w="38100">
            <a:solidFill>
              <a:srgbClr val="FF0000"/>
            </a:solidFill>
            <a:miter lim="800000"/>
          </a:ln>
        </p:spPr>
        <p:txBody>
          <a:bodyPr wrap="none" lIns="108825" tIns="54412" rIns="108825" bIns="54412" anchor="ctr" anchorCtr="0">
            <a:no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endParaRPr lang="zh-CN" altLang="en-US" sz="7898">
              <a:solidFill>
                <a:schemeClr val="tx2"/>
              </a:solidFill>
              <a:effectLst>
                <a:outerShdw blurRad="38100" dist="38100" dir="2700000" algn="tl">
                  <a:srgbClr val="000000">
                    <a:alpha val="43137"/>
                  </a:srgbClr>
                </a:outerShdw>
              </a:effectLst>
              <a:latin typeface="Times New Roman" pitchFamily="18" charset="0"/>
              <a:ea typeface="华文隶书" pitchFamily="2" charset="-122"/>
            </a:endParaRPr>
          </a:p>
        </p:txBody>
      </p:sp>
      <p:sp>
        <p:nvSpPr>
          <p:cNvPr id="99338" name="Text Box 3"/>
          <p:cNvSpPr/>
          <p:nvPr/>
        </p:nvSpPr>
        <p:spPr>
          <a:xfrm>
            <a:off x="624360" y="333298"/>
            <a:ext cx="8926034" cy="786711"/>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spcBef>
                <a:spcPct val="50000"/>
              </a:spcBef>
            </a:pPr>
            <a:r>
              <a:rPr lang="en-US" altLang="zh-CN" sz="4399">
                <a:solidFill>
                  <a:srgbClr val="111CF3"/>
                </a:solidFill>
                <a:effectLst>
                  <a:outerShdw blurRad="38100" dist="38100" dir="2700000" algn="tl">
                    <a:srgbClr val="000000"/>
                  </a:outerShdw>
                </a:effectLst>
                <a:ea typeface="华文彩云" pitchFamily="2" charset="-122"/>
              </a:rPr>
              <a:t>【</a:t>
            </a:r>
            <a:r>
              <a:rPr lang="zh-CN" altLang="zh-CN" sz="3199">
                <a:solidFill>
                  <a:srgbClr val="111CF3"/>
                </a:solidFill>
                <a:effectLst>
                  <a:outerShdw blurRad="38100" dist="38100" dir="2700000" algn="tl">
                    <a:srgbClr val="000000"/>
                  </a:outerShdw>
                </a:effectLst>
                <a:ea typeface="华文彩云" pitchFamily="2" charset="-122"/>
              </a:rPr>
              <a:t>春秋时期诸侯争霸形势简图</a:t>
            </a:r>
            <a:r>
              <a:rPr lang="en-US" altLang="zh-CN" sz="3199">
                <a:solidFill>
                  <a:srgbClr val="111CF3"/>
                </a:solidFill>
                <a:effectLst>
                  <a:outerShdw blurRad="38100" dist="38100" dir="2700000" algn="tl">
                    <a:srgbClr val="000000"/>
                  </a:outerShdw>
                </a:effectLst>
                <a:ea typeface="华文彩云" pitchFamily="2" charset="-122"/>
              </a:rPr>
              <a:t>】</a:t>
            </a:r>
          </a:p>
        </p:txBody>
      </p:sp>
    </p:spTree>
    <p:extLst>
      <p:ext uri="{BB962C8B-B14F-4D97-AF65-F5344CB8AC3E}">
        <p14:creationId xmlns:p14="http://schemas.microsoft.com/office/powerpoint/2010/main" val="140702165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xmlns:m="http://schemas.openxmlformats.org/officeDocument/2006/math" xmlns:w="http://schemas.openxmlformats.org/wordprocessingml/2006/main" xmlns:wp="http://schemas.openxmlformats.org/drawingml/2006/wordprocessingDrawing" xmlns:a14="http://schemas.microsoft.com/office/drawing/2010/main" xmlns:p15="http://schemas.microsoft.com/office/powerpoint/2012/main" xmlns:p159="http://schemas.microsoft.com/office/powerpoint/2015/09/main">
      <p:transition>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6" presetClass="entr" presetSubtype="16" fill="hold" nodeType="withEffect">
                                  <p:stCondLst>
                                    <p:cond delay="0"/>
                                  </p:stCondLst>
                                  <p:childTnLst>
                                    <p:set>
                                      <p:cBhvr>
                                        <p:cTn id="6" dur="1" fill="hold">
                                          <p:stCondLst>
                                            <p:cond delay="0"/>
                                          </p:stCondLst>
                                        </p:cTn>
                                        <p:tgtEl>
                                          <p:spTgt spid="99331"/>
                                        </p:tgtEl>
                                        <p:attrNameLst>
                                          <p:attrName>style.visibility</p:attrName>
                                        </p:attrNameLst>
                                      </p:cBhvr>
                                      <p:to>
                                        <p:strVal val="visible"/>
                                      </p:to>
                                    </p:set>
                                    <p:animEffect transition="in" filter="circle(in)">
                                      <p:cBhvr>
                                        <p:cTn id="7" dur="2000"/>
                                        <p:tgtEl>
                                          <p:spTgt spid="99331"/>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6" presetClass="entr" presetSubtype="32" fill="hold" grpId="0" nodeType="clickEffect">
                                  <p:stCondLst>
                                    <p:cond delay="0"/>
                                  </p:stCondLst>
                                  <p:childTnLst>
                                    <p:set>
                                      <p:cBhvr>
                                        <p:cTn id="11" dur="1" fill="hold">
                                          <p:stCondLst>
                                            <p:cond delay="0"/>
                                          </p:stCondLst>
                                        </p:cTn>
                                        <p:tgtEl>
                                          <p:spTgt spid="99332"/>
                                        </p:tgtEl>
                                        <p:attrNameLst>
                                          <p:attrName>style.visibility</p:attrName>
                                        </p:attrNameLst>
                                      </p:cBhvr>
                                      <p:to>
                                        <p:strVal val="visible"/>
                                      </p:to>
                                    </p:set>
                                    <p:animEffect transition="in" filter="circle(out)">
                                      <p:cBhvr>
                                        <p:cTn id="12" dur="3000"/>
                                        <p:tgtEl>
                                          <p:spTgt spid="99332"/>
                                        </p:tgtEl>
                                      </p:cBhvr>
                                    </p:animEffect>
                                  </p:childTnLst>
                                </p:cTn>
                              </p:par>
                              <p:par>
                                <p:cTn id="13" presetID="6" presetClass="entr" presetSubtype="32" fill="hold" grpId="0" nodeType="withEffect">
                                  <p:stCondLst>
                                    <p:cond delay="0"/>
                                  </p:stCondLst>
                                  <p:childTnLst>
                                    <p:set>
                                      <p:cBhvr>
                                        <p:cTn id="14" dur="1" fill="hold">
                                          <p:stCondLst>
                                            <p:cond delay="0"/>
                                          </p:stCondLst>
                                        </p:cTn>
                                        <p:tgtEl>
                                          <p:spTgt spid="99333"/>
                                        </p:tgtEl>
                                        <p:attrNameLst>
                                          <p:attrName>style.visibility</p:attrName>
                                        </p:attrNameLst>
                                      </p:cBhvr>
                                      <p:to>
                                        <p:strVal val="visible"/>
                                      </p:to>
                                    </p:set>
                                    <p:animEffect transition="in" filter="circle(out)">
                                      <p:cBhvr>
                                        <p:cTn id="15" dur="3000"/>
                                        <p:tgtEl>
                                          <p:spTgt spid="99333"/>
                                        </p:tgtEl>
                                      </p:cBhvr>
                                    </p:animEffect>
                                  </p:childTnLst>
                                </p:cTn>
                              </p:par>
                              <p:par>
                                <p:cTn id="16" presetID="6" presetClass="entr" presetSubtype="32" fill="hold" grpId="0" nodeType="withEffect">
                                  <p:stCondLst>
                                    <p:cond delay="0"/>
                                  </p:stCondLst>
                                  <p:childTnLst>
                                    <p:set>
                                      <p:cBhvr>
                                        <p:cTn id="17" dur="1" fill="hold">
                                          <p:stCondLst>
                                            <p:cond delay="0"/>
                                          </p:stCondLst>
                                        </p:cTn>
                                        <p:tgtEl>
                                          <p:spTgt spid="99334"/>
                                        </p:tgtEl>
                                        <p:attrNameLst>
                                          <p:attrName>style.visibility</p:attrName>
                                        </p:attrNameLst>
                                      </p:cBhvr>
                                      <p:to>
                                        <p:strVal val="visible"/>
                                      </p:to>
                                    </p:set>
                                    <p:animEffect transition="in" filter="circle(out)">
                                      <p:cBhvr>
                                        <p:cTn id="18" dur="3000"/>
                                        <p:tgtEl>
                                          <p:spTgt spid="99334"/>
                                        </p:tgtEl>
                                      </p:cBhvr>
                                    </p:animEffect>
                                  </p:childTnLst>
                                </p:cTn>
                              </p:par>
                              <p:par>
                                <p:cTn id="19" presetID="6" presetClass="entr" presetSubtype="32" fill="hold" grpId="0" nodeType="withEffect">
                                  <p:stCondLst>
                                    <p:cond delay="0"/>
                                  </p:stCondLst>
                                  <p:childTnLst>
                                    <p:set>
                                      <p:cBhvr>
                                        <p:cTn id="20" dur="1" fill="hold">
                                          <p:stCondLst>
                                            <p:cond delay="0"/>
                                          </p:stCondLst>
                                        </p:cTn>
                                        <p:tgtEl>
                                          <p:spTgt spid="99335"/>
                                        </p:tgtEl>
                                        <p:attrNameLst>
                                          <p:attrName>style.visibility</p:attrName>
                                        </p:attrNameLst>
                                      </p:cBhvr>
                                      <p:to>
                                        <p:strVal val="visible"/>
                                      </p:to>
                                    </p:set>
                                    <p:animEffect transition="in" filter="circle(out)">
                                      <p:cBhvr>
                                        <p:cTn id="21" dur="3000"/>
                                        <p:tgtEl>
                                          <p:spTgt spid="99335"/>
                                        </p:tgtEl>
                                      </p:cBhvr>
                                    </p:animEffect>
                                  </p:childTnLst>
                                </p:cTn>
                              </p:par>
                              <p:par>
                                <p:cTn id="22" presetID="6" presetClass="entr" presetSubtype="32" fill="hold" grpId="0" nodeType="withEffect">
                                  <p:stCondLst>
                                    <p:cond delay="0"/>
                                  </p:stCondLst>
                                  <p:childTnLst>
                                    <p:set>
                                      <p:cBhvr>
                                        <p:cTn id="23" dur="1" fill="hold">
                                          <p:stCondLst>
                                            <p:cond delay="0"/>
                                          </p:stCondLst>
                                        </p:cTn>
                                        <p:tgtEl>
                                          <p:spTgt spid="99336"/>
                                        </p:tgtEl>
                                        <p:attrNameLst>
                                          <p:attrName>style.visibility</p:attrName>
                                        </p:attrNameLst>
                                      </p:cBhvr>
                                      <p:to>
                                        <p:strVal val="visible"/>
                                      </p:to>
                                    </p:set>
                                    <p:animEffect transition="in" filter="circle(out)">
                                      <p:cBhvr>
                                        <p:cTn id="24" dur="3000"/>
                                        <p:tgtEl>
                                          <p:spTgt spid="99336"/>
                                        </p:tgtEl>
                                      </p:cBhvr>
                                    </p:animEffect>
                                  </p:childTnLst>
                                </p:cTn>
                              </p:par>
                              <p:par>
                                <p:cTn id="25" presetID="6" presetClass="entr" presetSubtype="32" fill="hold" grpId="0" nodeType="withEffect">
                                  <p:stCondLst>
                                    <p:cond delay="0"/>
                                  </p:stCondLst>
                                  <p:childTnLst>
                                    <p:set>
                                      <p:cBhvr>
                                        <p:cTn id="26" dur="1" fill="hold">
                                          <p:stCondLst>
                                            <p:cond delay="0"/>
                                          </p:stCondLst>
                                        </p:cTn>
                                        <p:tgtEl>
                                          <p:spTgt spid="99337"/>
                                        </p:tgtEl>
                                        <p:attrNameLst>
                                          <p:attrName>style.visibility</p:attrName>
                                        </p:attrNameLst>
                                      </p:cBhvr>
                                      <p:to>
                                        <p:strVal val="visible"/>
                                      </p:to>
                                    </p:set>
                                    <p:animEffect transition="in" filter="circle(out)">
                                      <p:cBhvr>
                                        <p:cTn id="27" dur="3000"/>
                                        <p:tgtEl>
                                          <p:spTgt spid="993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2" grpId="0" animBg="1"/>
      <p:bldP spid="99333" grpId="0" animBg="1"/>
      <p:bldP spid="99334" grpId="0" animBg="1"/>
      <p:bldP spid="99335" grpId="0" animBg="1"/>
      <p:bldP spid="99336" grpId="0" animBg="1"/>
      <p:bldP spid="9933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aijpg"/>
          <p:cNvPicPr>
            <a:picLocks noChangeAspect="1"/>
          </p:cNvPicPr>
          <p:nvPr/>
        </p:nvPicPr>
        <p:blipFill>
          <a:blip r:embed="rId2"/>
          <a:stretch>
            <a:fillRect/>
          </a:stretch>
        </p:blipFill>
        <p:spPr>
          <a:xfrm>
            <a:off x="768790" y="530102"/>
            <a:ext cx="10583000" cy="5759705"/>
          </a:xfrm>
          <a:prstGeom prst="rect">
            <a:avLst/>
          </a:prstGeom>
          <a:noFill/>
          <a:ln>
            <a:noFill/>
            <a:miter lim="800000"/>
          </a:ln>
        </p:spPr>
      </p:pic>
      <p:sp>
        <p:nvSpPr>
          <p:cNvPr id="100355" name="Text Box 3"/>
          <p:cNvSpPr/>
          <p:nvPr/>
        </p:nvSpPr>
        <p:spPr>
          <a:xfrm>
            <a:off x="1056061" y="5588294"/>
            <a:ext cx="2772721" cy="602088"/>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spcBef>
                <a:spcPct val="50000"/>
              </a:spcBef>
            </a:pPr>
            <a:r>
              <a:rPr lang="zh-CN" altLang="en-US" sz="3199">
                <a:solidFill>
                  <a:srgbClr val="000000"/>
                </a:solidFill>
                <a:latin typeface="Times New Roman" pitchFamily="18" charset="0"/>
                <a:ea typeface="隶书" pitchFamily="49" charset="-122"/>
              </a:rPr>
              <a:t>公元前</a:t>
            </a:r>
            <a:r>
              <a:rPr lang="en-US" altLang="zh-CN" sz="3199">
                <a:solidFill>
                  <a:srgbClr val="000000"/>
                </a:solidFill>
                <a:latin typeface="Times New Roman" pitchFamily="18" charset="0"/>
                <a:ea typeface="隶书" pitchFamily="49" charset="-122"/>
              </a:rPr>
              <a:t>630</a:t>
            </a:r>
            <a:r>
              <a:rPr lang="zh-CN" altLang="en-US" sz="3199">
                <a:solidFill>
                  <a:srgbClr val="000000"/>
                </a:solidFill>
                <a:latin typeface="Times New Roman" pitchFamily="18" charset="0"/>
                <a:ea typeface="隶书" pitchFamily="49" charset="-122"/>
              </a:rPr>
              <a:t>年</a:t>
            </a:r>
          </a:p>
        </p:txBody>
      </p:sp>
      <p:sp>
        <p:nvSpPr>
          <p:cNvPr id="100356" name="Oval 4"/>
          <p:cNvSpPr/>
          <p:nvPr/>
        </p:nvSpPr>
        <p:spPr>
          <a:xfrm>
            <a:off x="9047274" y="5012164"/>
            <a:ext cx="272987" cy="260290"/>
          </a:xfrm>
          <a:prstGeom prst="ellipse">
            <a:avLst/>
          </a:prstGeom>
          <a:solidFill>
            <a:schemeClr val="tx1"/>
          </a:solidFill>
          <a:ln>
            <a:solidFill>
              <a:prstClr val="black"/>
            </a:solidFill>
            <a:miter lim="800000"/>
          </a:ln>
        </p:spPr>
        <p:txBody>
          <a:bodyPr wrap="none" lIns="108825" tIns="54412" rIns="108825" bIns="54412" anchor="ctr" anchorCtr="0">
            <a:no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endParaRPr lang="zh-CN" altLang="en-US" sz="7898">
              <a:solidFill>
                <a:schemeClr val="tx2"/>
              </a:solidFill>
              <a:effectLst>
                <a:outerShdw blurRad="38100" dist="38100" dir="2700000" algn="tl">
                  <a:srgbClr val="000000">
                    <a:alpha val="43137"/>
                  </a:srgbClr>
                </a:outerShdw>
              </a:effectLst>
              <a:latin typeface="Times New Roman" pitchFamily="18" charset="0"/>
              <a:ea typeface="华文隶书" pitchFamily="2" charset="-122"/>
            </a:endParaRPr>
          </a:p>
        </p:txBody>
      </p:sp>
      <p:sp>
        <p:nvSpPr>
          <p:cNvPr id="100357" name="Text Box 6"/>
          <p:cNvSpPr/>
          <p:nvPr/>
        </p:nvSpPr>
        <p:spPr>
          <a:xfrm>
            <a:off x="8825075" y="4540787"/>
            <a:ext cx="1001480" cy="479134"/>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spcBef>
                <a:spcPct val="50000"/>
              </a:spcBef>
            </a:pPr>
            <a:r>
              <a:rPr lang="zh-CN" altLang="en-US" sz="2400">
                <a:solidFill>
                  <a:srgbClr val="FF0000"/>
                </a:solidFill>
                <a:effectLst>
                  <a:outerShdw blurRad="38100" dist="38100" dir="2700000" algn="tl">
                    <a:srgbClr val="000000"/>
                  </a:outerShdw>
                </a:effectLst>
                <a:latin typeface="Times New Roman" pitchFamily="18" charset="0"/>
                <a:ea typeface="黑体" pitchFamily="49" charset="-122"/>
              </a:rPr>
              <a:t>新郑</a:t>
            </a:r>
          </a:p>
        </p:txBody>
      </p:sp>
      <p:sp>
        <p:nvSpPr>
          <p:cNvPr id="100358" name="Text Box 7"/>
          <p:cNvSpPr/>
          <p:nvPr/>
        </p:nvSpPr>
        <p:spPr>
          <a:xfrm>
            <a:off x="9064732" y="4021794"/>
            <a:ext cx="1007830" cy="555932"/>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spcBef>
                <a:spcPct val="50000"/>
              </a:spcBef>
            </a:pPr>
            <a:endParaRPr lang="zh-CN" altLang="en-US" sz="2899" b="0">
              <a:latin typeface="Times New Roman" pitchFamily="18" charset="0"/>
            </a:endParaRPr>
          </a:p>
        </p:txBody>
      </p:sp>
      <p:sp>
        <p:nvSpPr>
          <p:cNvPr id="100359" name="AutoShape 10"/>
          <p:cNvSpPr/>
          <p:nvPr/>
        </p:nvSpPr>
        <p:spPr>
          <a:xfrm rot="18960000">
            <a:off x="9793227" y="3831338"/>
            <a:ext cx="212676" cy="1356999"/>
          </a:xfrm>
          <a:prstGeom prst="curvedLeftArrow">
            <a:avLst>
              <a:gd name="adj1" fmla="val 124067"/>
              <a:gd name="adj2" fmla="val 254043"/>
              <a:gd name="adj3" fmla="val 33333"/>
            </a:avLst>
          </a:prstGeom>
          <a:gradFill rotWithShape="1">
            <a:gsLst>
              <a:gs pos="0">
                <a:srgbClr val="FF0000"/>
              </a:gs>
              <a:gs pos="100000">
                <a:srgbClr val="FFFF00"/>
              </a:gs>
            </a:gsLst>
            <a:path path="rect">
              <a:fillToRect l="50000" t="50000" r="50000" b="50000"/>
            </a:path>
          </a:gradFill>
          <a:ln>
            <a:solidFill>
              <a:srgbClr val="CC0099"/>
            </a:solidFill>
            <a:miter lim="800000"/>
          </a:ln>
        </p:spPr>
        <p:txBody>
          <a:bodyPr wrap="none" lIns="108825" tIns="54412" rIns="108825" bIns="54412" anchor="ctr" anchorCtr="0">
            <a:no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endParaRPr lang="zh-CN" altLang="en-US" sz="7898">
              <a:solidFill>
                <a:schemeClr val="tx2"/>
              </a:solidFill>
              <a:effectLst>
                <a:outerShdw blurRad="38100" dist="38100" dir="2700000" algn="tl">
                  <a:srgbClr val="000000">
                    <a:alpha val="43137"/>
                  </a:srgbClr>
                </a:outerShdw>
              </a:effectLst>
              <a:latin typeface="Times New Roman" pitchFamily="18" charset="0"/>
              <a:ea typeface="华文隶书" pitchFamily="2" charset="-122"/>
            </a:endParaRPr>
          </a:p>
        </p:txBody>
      </p:sp>
      <p:sp>
        <p:nvSpPr>
          <p:cNvPr id="100360" name="AutoShape 12"/>
          <p:cNvSpPr/>
          <p:nvPr/>
        </p:nvSpPr>
        <p:spPr>
          <a:xfrm flipV="1">
            <a:off x="2855870" y="4077344"/>
            <a:ext cx="6175533" cy="130145"/>
          </a:xfrm>
          <a:prstGeom prst="notchedRightArrow">
            <a:avLst>
              <a:gd name="adj1" fmla="val 50000"/>
              <a:gd name="adj2" fmla="val 1186281"/>
            </a:avLst>
          </a:prstGeom>
          <a:solidFill>
            <a:srgbClr val="FF0000"/>
          </a:solidFill>
          <a:ln>
            <a:solidFill>
              <a:schemeClr val="tx1"/>
            </a:solidFill>
            <a:miter lim="800000"/>
          </a:ln>
        </p:spPr>
        <p:txBody>
          <a:bodyPr rot="10800000" wrap="none" lIns="108825" tIns="54412" rIns="108825" bIns="54412" anchor="ctr" anchorCtr="0">
            <a:no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endParaRPr lang="zh-CN" altLang="en-US" sz="7898">
              <a:solidFill>
                <a:schemeClr val="tx2"/>
              </a:solidFill>
              <a:effectLst>
                <a:outerShdw blurRad="38100" dist="38100" dir="2700000" algn="tl">
                  <a:srgbClr val="000000">
                    <a:alpha val="43137"/>
                  </a:srgbClr>
                </a:outerShdw>
              </a:effectLst>
              <a:latin typeface="Times New Roman" pitchFamily="18" charset="0"/>
              <a:ea typeface="华文隶书" pitchFamily="2" charset="-122"/>
            </a:endParaRPr>
          </a:p>
        </p:txBody>
      </p:sp>
      <p:sp>
        <p:nvSpPr>
          <p:cNvPr id="100361" name="Text Box 17"/>
          <p:cNvSpPr/>
          <p:nvPr/>
        </p:nvSpPr>
        <p:spPr>
          <a:xfrm rot="2340000">
            <a:off x="10056691" y="4277413"/>
            <a:ext cx="1201459" cy="479134"/>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spcBef>
                <a:spcPct val="50000"/>
              </a:spcBef>
            </a:pPr>
            <a:r>
              <a:rPr lang="zh-CN" altLang="en-US" sz="2400">
                <a:solidFill>
                  <a:srgbClr val="0000FF"/>
                </a:solidFill>
                <a:latin typeface="Times New Roman" pitchFamily="18" charset="0"/>
                <a:ea typeface="楷体" pitchFamily="49" charset="-122"/>
              </a:rPr>
              <a:t>氾水</a:t>
            </a:r>
          </a:p>
        </p:txBody>
      </p:sp>
      <p:sp>
        <p:nvSpPr>
          <p:cNvPr id="100362" name="Text Box 15"/>
          <p:cNvSpPr/>
          <p:nvPr/>
        </p:nvSpPr>
        <p:spPr>
          <a:xfrm>
            <a:off x="1416341" y="404720"/>
            <a:ext cx="10135429" cy="555932"/>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algn="ctr" defTabSz="1088807">
              <a:spcBef>
                <a:spcPct val="50000"/>
              </a:spcBef>
            </a:pPr>
            <a:endParaRPr lang="zh-CN" altLang="en-US" sz="2899">
              <a:latin typeface="Garamond" pitchFamily="18" charset="0"/>
            </a:endParaRPr>
          </a:p>
        </p:txBody>
      </p:sp>
      <p:sp>
        <p:nvSpPr>
          <p:cNvPr id="100363" name="Text Box 18"/>
          <p:cNvSpPr/>
          <p:nvPr/>
        </p:nvSpPr>
        <p:spPr>
          <a:xfrm rot="19800000">
            <a:off x="7391894" y="4577381"/>
            <a:ext cx="1061792" cy="479134"/>
          </a:xfrm>
          <a:prstGeom prst="rect">
            <a:avLst/>
          </a:prstGeom>
          <a:noFill/>
          <a:ln w="12700">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spcBef>
                <a:spcPct val="50000"/>
              </a:spcBef>
            </a:pPr>
            <a:r>
              <a:rPr lang="zh-CN" altLang="en-US" sz="2400" u="sng">
                <a:latin typeface="Times New Roman" pitchFamily="18" charset="0"/>
                <a:ea typeface="黑体" pitchFamily="49" charset="-122"/>
              </a:rPr>
              <a:t>函陵</a:t>
            </a:r>
          </a:p>
        </p:txBody>
      </p:sp>
      <p:sp>
        <p:nvSpPr>
          <p:cNvPr id="100364" name="Text Box 19"/>
          <p:cNvSpPr/>
          <p:nvPr/>
        </p:nvSpPr>
        <p:spPr>
          <a:xfrm rot="1560000">
            <a:off x="9983682" y="4793943"/>
            <a:ext cx="1041159" cy="423747"/>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algn="ctr" defTabSz="1088807">
              <a:lnSpc>
                <a:spcPct val="85000"/>
              </a:lnSpc>
              <a:spcBef>
                <a:spcPct val="50000"/>
              </a:spcBef>
            </a:pPr>
            <a:r>
              <a:rPr lang="zh-CN" altLang="en-US" sz="2400">
                <a:latin typeface="Garamond" pitchFamily="18" charset="0"/>
                <a:ea typeface="黑体" pitchFamily="49" charset="-122"/>
              </a:rPr>
              <a:t>氾南</a:t>
            </a:r>
          </a:p>
        </p:txBody>
      </p:sp>
      <p:sp>
        <p:nvSpPr>
          <p:cNvPr id="100365" name="Text Box 24"/>
          <p:cNvSpPr/>
          <p:nvPr/>
        </p:nvSpPr>
        <p:spPr>
          <a:xfrm>
            <a:off x="5160385" y="3572636"/>
            <a:ext cx="1466511" cy="602088"/>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r>
              <a:rPr lang="zh-CN" altLang="en-US" sz="3199" i="1">
                <a:latin typeface="Garamond" pitchFamily="18" charset="0"/>
                <a:ea typeface="黑体" pitchFamily="49" charset="-122"/>
              </a:rPr>
              <a:t>崤山</a:t>
            </a:r>
          </a:p>
        </p:txBody>
      </p:sp>
      <p:sp>
        <p:nvSpPr>
          <p:cNvPr id="100366" name="流程图: 摘录 100365"/>
          <p:cNvSpPr/>
          <p:nvPr/>
        </p:nvSpPr>
        <p:spPr>
          <a:xfrm>
            <a:off x="5614306" y="4102738"/>
            <a:ext cx="169824" cy="258702"/>
          </a:xfrm>
          <a:prstGeom prst="flowChartExtract">
            <a:avLst/>
          </a:prstGeom>
          <a:solidFill>
            <a:schemeClr val="bg2"/>
          </a:solidFill>
          <a:ln>
            <a:solidFill>
              <a:prstClr val="black"/>
            </a:solidFill>
            <a:miter lim="800000"/>
          </a:ln>
          <a:effectLst/>
        </p:spPr>
      </p:sp>
      <p:sp>
        <p:nvSpPr>
          <p:cNvPr id="100367" name="流程图: 摘录 100366"/>
          <p:cNvSpPr/>
          <p:nvPr/>
        </p:nvSpPr>
        <p:spPr>
          <a:xfrm>
            <a:off x="5422263" y="4534438"/>
            <a:ext cx="168236" cy="258702"/>
          </a:xfrm>
          <a:prstGeom prst="flowChartExtract">
            <a:avLst/>
          </a:prstGeom>
          <a:solidFill>
            <a:schemeClr val="bg2"/>
          </a:solidFill>
          <a:ln>
            <a:solidFill>
              <a:prstClr val="black"/>
            </a:solidFill>
            <a:miter lim="800000"/>
          </a:ln>
          <a:effectLst/>
        </p:spPr>
      </p:sp>
      <p:sp>
        <p:nvSpPr>
          <p:cNvPr id="100368" name="AutoShape 12"/>
          <p:cNvSpPr/>
          <p:nvPr/>
        </p:nvSpPr>
        <p:spPr>
          <a:xfrm rot="14280000" flipH="1">
            <a:off x="6049180" y="3769440"/>
            <a:ext cx="1999787" cy="419003"/>
          </a:xfrm>
          <a:prstGeom prst="notchedRightArrow">
            <a:avLst>
              <a:gd name="adj1" fmla="val 50000"/>
              <a:gd name="adj2" fmla="val 119318"/>
            </a:avLst>
          </a:prstGeom>
          <a:solidFill>
            <a:srgbClr val="333399"/>
          </a:solidFill>
          <a:ln>
            <a:solidFill>
              <a:schemeClr val="bg1"/>
            </a:solidFill>
            <a:miter lim="800000"/>
          </a:ln>
        </p:spPr>
        <p:txBody>
          <a:bodyPr rot="5400000" wrap="none" lIns="108825" tIns="54412" rIns="108825" bIns="54412" anchor="ctr" anchorCtr="0">
            <a:no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endParaRPr lang="zh-CN" altLang="en-US" sz="7898">
              <a:solidFill>
                <a:schemeClr val="tx2"/>
              </a:solidFill>
              <a:effectLst>
                <a:outerShdw blurRad="38100" dist="38100" dir="2700000" algn="tl">
                  <a:srgbClr val="000000">
                    <a:alpha val="43137"/>
                  </a:srgbClr>
                </a:outerShdw>
              </a:effectLst>
              <a:latin typeface="Times New Roman" pitchFamily="18" charset="0"/>
              <a:ea typeface="华文隶书" pitchFamily="2" charset="-122"/>
            </a:endParaRPr>
          </a:p>
        </p:txBody>
      </p:sp>
      <p:sp>
        <p:nvSpPr>
          <p:cNvPr id="100369" name="椭圆 100368"/>
          <p:cNvSpPr/>
          <p:nvPr/>
        </p:nvSpPr>
        <p:spPr>
          <a:xfrm>
            <a:off x="768790" y="3429794"/>
            <a:ext cx="1258596" cy="1037985"/>
          </a:xfrm>
          <a:prstGeom prst="ellipse">
            <a:avLst/>
          </a:prstGeom>
          <a:noFill/>
          <a:ln>
            <a:noFill/>
            <a:miter lim="800000"/>
          </a:ln>
        </p:spPr>
        <p:txBody>
          <a:bodyPr wrap="none" lIns="108825" tIns="54412" rIns="108825" bIns="54412" anchor="ctr" anchorCtr="0">
            <a:no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algn="ctr" defTabSz="1085633"/>
            <a:r>
              <a:rPr lang="zh-CN" altLang="en-US" sz="7099">
                <a:solidFill>
                  <a:srgbClr val="111CF3"/>
                </a:solidFill>
                <a:ea typeface="黑体" pitchFamily="49" charset="-122"/>
              </a:rPr>
              <a:t>秦</a:t>
            </a:r>
          </a:p>
        </p:txBody>
      </p:sp>
      <p:sp>
        <p:nvSpPr>
          <p:cNvPr id="100370" name="Text Box 9"/>
          <p:cNvSpPr/>
          <p:nvPr/>
        </p:nvSpPr>
        <p:spPr>
          <a:xfrm>
            <a:off x="5520665" y="2420377"/>
            <a:ext cx="1244312" cy="986720"/>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spcBef>
                <a:spcPct val="50000"/>
              </a:spcBef>
            </a:pPr>
            <a:r>
              <a:rPr lang="zh-CN" altLang="en-US" sz="5699">
                <a:solidFill>
                  <a:srgbClr val="111CF3"/>
                </a:solidFill>
                <a:effectLst>
                  <a:outerShdw blurRad="38100" dist="38100" dir="2700000" algn="tl">
                    <a:srgbClr val="000000"/>
                  </a:outerShdw>
                </a:effectLst>
                <a:latin typeface="Times New Roman" pitchFamily="18" charset="0"/>
              </a:rPr>
              <a:t>晋</a:t>
            </a:r>
          </a:p>
        </p:txBody>
      </p:sp>
      <p:sp>
        <p:nvSpPr>
          <p:cNvPr id="100371" name="Text Box 5"/>
          <p:cNvSpPr/>
          <p:nvPr/>
        </p:nvSpPr>
        <p:spPr>
          <a:xfrm>
            <a:off x="8831424" y="5228014"/>
            <a:ext cx="1176065" cy="848252"/>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spcBef>
                <a:spcPct val="50000"/>
              </a:spcBef>
            </a:pPr>
            <a:r>
              <a:rPr lang="zh-CN" altLang="en-US" sz="4799">
                <a:solidFill>
                  <a:srgbClr val="111CF3"/>
                </a:solidFill>
                <a:latin typeface="Times New Roman" pitchFamily="18" charset="0"/>
                <a:ea typeface="黑体" pitchFamily="49" charset="-122"/>
              </a:rPr>
              <a:t>郑</a:t>
            </a:r>
          </a:p>
        </p:txBody>
      </p:sp>
      <p:sp>
        <p:nvSpPr>
          <p:cNvPr id="100372" name="流程图: 摘录 100371"/>
          <p:cNvSpPr/>
          <p:nvPr/>
        </p:nvSpPr>
        <p:spPr>
          <a:xfrm>
            <a:off x="5804762" y="4534438"/>
            <a:ext cx="169824" cy="258702"/>
          </a:xfrm>
          <a:prstGeom prst="flowChartExtract">
            <a:avLst/>
          </a:prstGeom>
          <a:solidFill>
            <a:schemeClr val="bg2"/>
          </a:solidFill>
          <a:ln>
            <a:solidFill>
              <a:prstClr val="black"/>
            </a:solidFill>
            <a:miter lim="800000"/>
          </a:ln>
          <a:effectLst/>
        </p:spPr>
      </p:sp>
      <p:sp>
        <p:nvSpPr>
          <p:cNvPr id="100373" name="椭圆 100372"/>
          <p:cNvSpPr/>
          <p:nvPr/>
        </p:nvSpPr>
        <p:spPr>
          <a:xfrm>
            <a:off x="8521932" y="4383660"/>
            <a:ext cx="1512538" cy="1620463"/>
          </a:xfrm>
          <a:prstGeom prst="ellipse">
            <a:avLst/>
          </a:prstGeom>
          <a:noFill/>
          <a:ln>
            <a:solidFill>
              <a:schemeClr val="tx1"/>
            </a:solidFill>
            <a:miter lim="800000"/>
          </a:ln>
        </p:spPr>
      </p:sp>
    </p:spTree>
    <p:extLst>
      <p:ext uri="{BB962C8B-B14F-4D97-AF65-F5344CB8AC3E}">
        <p14:creationId xmlns:p14="http://schemas.microsoft.com/office/powerpoint/2010/main" val="25779455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xmlns:m="http://schemas.openxmlformats.org/officeDocument/2006/math" xmlns:w="http://schemas.openxmlformats.org/wordprocessingml/2006/main" xmlns:wp="http://schemas.openxmlformats.org/drawingml/2006/wordprocessingDrawing" xmlns:a14="http://schemas.microsoft.com/office/drawing/2010/main" xmlns:p15="http://schemas.microsoft.com/office/powerpoint/2012/main" xmlns:p159="http://schemas.microsoft.com/office/powerpoint/2015/09/main">
      <p:transition>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mph" presetSubtype="0" fill="hold" grpId="0" nodeType="clickEffect">
                                  <p:stCondLst>
                                    <p:cond delay="0"/>
                                  </p:stCondLst>
                                  <p:childTnLst>
                                    <p:animRot by="21600000">
                                      <p:cBhvr>
                                        <p:cTn id="6" dur="2000" fill="hold"/>
                                        <p:tgtEl>
                                          <p:spTgt spid="100369"/>
                                        </p:tgtEl>
                                        <p:attrNameLst>
                                          <p:attrName>r</p:attrName>
                                        </p:attrNameLst>
                                      </p:cBhvr>
                                    </p:animRot>
                                  </p:childTnLst>
                                </p:cTn>
                              </p:par>
                            </p:childTnLst>
                          </p:cTn>
                        </p:par>
                      </p:childTnLst>
                    </p:cTn>
                  </p:par>
                  <p:par>
                    <p:cTn id="7" fill="hold" nodeType="clickPar">
                      <p:stCondLst>
                        <p:cond delay="indefinite"/>
                      </p:stCondLst>
                      <p:childTnLst>
                        <p:par>
                          <p:cTn id="8" fill="hold" nodeType="afterGroup">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100360"/>
                                        </p:tgtEl>
                                        <p:attrNameLst>
                                          <p:attrName>style.visibility</p:attrName>
                                        </p:attrNameLst>
                                      </p:cBhvr>
                                      <p:to>
                                        <p:strVal val="visible"/>
                                      </p:to>
                                    </p:set>
                                    <p:animEffect transition="in" filter="wipe(left)">
                                      <p:cBhvr>
                                        <p:cTn id="11" dur="2000"/>
                                        <p:tgtEl>
                                          <p:spTgt spid="100360"/>
                                        </p:tgtEl>
                                      </p:cBhvr>
                                    </p:animEffect>
                                  </p:childTnLst>
                                </p:cTn>
                              </p:par>
                            </p:childTnLst>
                          </p:cTn>
                        </p:par>
                        <p:par>
                          <p:cTn id="12" fill="hold" nodeType="afterGroup">
                            <p:stCondLst>
                              <p:cond delay="2000"/>
                            </p:stCondLst>
                            <p:childTnLst>
                              <p:par>
                                <p:cTn id="13" presetID="8" presetClass="emph" presetSubtype="0" fill="hold" grpId="0" nodeType="afterEffect">
                                  <p:stCondLst>
                                    <p:cond delay="0"/>
                                  </p:stCondLst>
                                  <p:childTnLst>
                                    <p:animRot by="21600000">
                                      <p:cBhvr>
                                        <p:cTn id="14" dur="1000" fill="hold"/>
                                        <p:tgtEl>
                                          <p:spTgt spid="100365"/>
                                        </p:tgtEl>
                                        <p:attrNameLst>
                                          <p:attrName>r</p:attrName>
                                        </p:attrNameLst>
                                      </p:cBhvr>
                                    </p:animRot>
                                  </p:childTnLst>
                                </p:cTn>
                              </p:par>
                            </p:childTnLst>
                          </p:cTn>
                        </p:par>
                        <p:par>
                          <p:cTn id="15" fill="hold" nodeType="afterGroup">
                            <p:stCondLst>
                              <p:cond delay="3000"/>
                            </p:stCondLst>
                            <p:childTnLst>
                              <p:par>
                                <p:cTn id="16" presetID="22" presetClass="entr" presetSubtype="8" fill="hold" grpId="0" nodeType="afterEffect">
                                  <p:stCondLst>
                                    <p:cond delay="0"/>
                                  </p:stCondLst>
                                  <p:childTnLst>
                                    <p:set>
                                      <p:cBhvr>
                                        <p:cTn id="17" dur="1" fill="hold">
                                          <p:stCondLst>
                                            <p:cond delay="0"/>
                                          </p:stCondLst>
                                        </p:cTn>
                                        <p:tgtEl>
                                          <p:spTgt spid="100359"/>
                                        </p:tgtEl>
                                        <p:attrNameLst>
                                          <p:attrName>style.visibility</p:attrName>
                                        </p:attrNameLst>
                                      </p:cBhvr>
                                      <p:to>
                                        <p:strVal val="visible"/>
                                      </p:to>
                                    </p:set>
                                    <p:animEffect transition="in" filter="wipe(left)">
                                      <p:cBhvr>
                                        <p:cTn id="18" dur="2000"/>
                                        <p:tgtEl>
                                          <p:spTgt spid="100359"/>
                                        </p:tgtEl>
                                      </p:cBhvr>
                                    </p:animEffect>
                                  </p:childTnLst>
                                </p:cTn>
                              </p:par>
                            </p:childTnLst>
                          </p:cTn>
                        </p:par>
                        <p:par>
                          <p:cTn id="19" fill="hold" nodeType="afterGroup">
                            <p:stCondLst>
                              <p:cond delay="5000"/>
                            </p:stCondLst>
                            <p:childTnLst>
                              <p:par>
                                <p:cTn id="20" presetID="8" presetClass="emph" presetSubtype="0" fill="hold" grpId="0" nodeType="afterEffect">
                                  <p:stCondLst>
                                    <p:cond delay="0"/>
                                  </p:stCondLst>
                                  <p:childTnLst>
                                    <p:animRot by="21600000">
                                      <p:cBhvr>
                                        <p:cTn id="21" dur="1000" fill="hold"/>
                                        <p:tgtEl>
                                          <p:spTgt spid="100364"/>
                                        </p:tgtEl>
                                        <p:attrNameLst>
                                          <p:attrName>r</p:attrName>
                                        </p:attrNameLst>
                                      </p:cBhvr>
                                    </p:animRot>
                                  </p:childTnLst>
                                </p:cTn>
                              </p:par>
                            </p:childTnLst>
                          </p:cTn>
                        </p:par>
                      </p:childTnLst>
                    </p:cTn>
                  </p:par>
                  <p:par>
                    <p:cTn id="22" fill="hold" nodeType="clickPar">
                      <p:stCondLst>
                        <p:cond delay="indefinite"/>
                      </p:stCondLst>
                      <p:childTnLst>
                        <p:par>
                          <p:cTn id="23" fill="hold" nodeType="afterGroup">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00368"/>
                                        </p:tgtEl>
                                        <p:attrNameLst>
                                          <p:attrName>style.visibility</p:attrName>
                                        </p:attrNameLst>
                                      </p:cBhvr>
                                      <p:to>
                                        <p:strVal val="visible"/>
                                      </p:to>
                                    </p:set>
                                    <p:animEffect transition="in" filter="wipe(left)">
                                      <p:cBhvr>
                                        <p:cTn id="26" dur="1000"/>
                                        <p:tgtEl>
                                          <p:spTgt spid="100368"/>
                                        </p:tgtEl>
                                      </p:cBhvr>
                                    </p:animEffect>
                                  </p:childTnLst>
                                </p:cTn>
                              </p:par>
                            </p:childTnLst>
                          </p:cTn>
                        </p:par>
                        <p:par>
                          <p:cTn id="27" fill="hold" nodeType="afterGroup">
                            <p:stCondLst>
                              <p:cond delay="1000"/>
                            </p:stCondLst>
                            <p:childTnLst>
                              <p:par>
                                <p:cTn id="28" presetID="8" presetClass="emph" presetSubtype="0" fill="hold" grpId="0" nodeType="afterEffect">
                                  <p:stCondLst>
                                    <p:cond delay="0"/>
                                  </p:stCondLst>
                                  <p:childTnLst>
                                    <p:animRot by="21600000">
                                      <p:cBhvr>
                                        <p:cTn id="29" dur="2000" fill="hold"/>
                                        <p:tgtEl>
                                          <p:spTgt spid="10036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59" grpId="0" animBg="1"/>
      <p:bldP spid="100360" grpId="0" animBg="1"/>
      <p:bldP spid="100363" grpId="0"/>
      <p:bldP spid="100364" grpId="0"/>
      <p:bldP spid="100365" grpId="0"/>
      <p:bldP spid="100368" grpId="0" animBg="1"/>
      <p:bldP spid="10036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矩形 101377"/>
          <p:cNvSpPr/>
          <p:nvPr/>
        </p:nvSpPr>
        <p:spPr>
          <a:xfrm>
            <a:off x="529133" y="404720"/>
            <a:ext cx="11228964" cy="7165442"/>
          </a:xfrm>
          <a:prstGeom prst="rect">
            <a:avLst/>
          </a:prstGeom>
          <a:noFill/>
          <a:ln w="127000" cmpd="tri">
            <a:pattFill prst="plaid">
              <a:fgClr>
                <a:srgbClr val="FFFF00"/>
              </a:fgClr>
              <a:bgClr>
                <a:srgbClr val="FFFFFF"/>
              </a:bgClr>
            </a:patt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lnSpc>
                <a:spcPct val="110000"/>
              </a:lnSpc>
              <a:spcBef>
                <a:spcPct val="50000"/>
              </a:spcBef>
            </a:pPr>
            <a:r>
              <a:rPr lang="zh-CN" altLang="en-US" sz="3299">
                <a:solidFill>
                  <a:srgbClr val="000000"/>
                </a:solidFill>
                <a:latin typeface="仿宋_GB2312" pitchFamily="49" charset="-122"/>
                <a:ea typeface="仿宋_GB2312" pitchFamily="49" charset="-122"/>
              </a:rPr>
              <a:t>    </a:t>
            </a:r>
          </a:p>
          <a:p>
            <a:pPr defTabSz="1085633">
              <a:lnSpc>
                <a:spcPct val="110000"/>
              </a:lnSpc>
              <a:spcBef>
                <a:spcPct val="50000"/>
              </a:spcBef>
            </a:pPr>
            <a:endParaRPr lang="zh-CN" altLang="en-US" sz="3299">
              <a:solidFill>
                <a:srgbClr val="000000"/>
              </a:solidFill>
              <a:latin typeface="仿宋_GB2312" pitchFamily="49" charset="-122"/>
              <a:ea typeface="仿宋_GB2312" pitchFamily="49" charset="-122"/>
            </a:endParaRPr>
          </a:p>
          <a:p>
            <a:pPr defTabSz="1085633">
              <a:lnSpc>
                <a:spcPct val="110000"/>
              </a:lnSpc>
              <a:spcBef>
                <a:spcPct val="50000"/>
              </a:spcBef>
            </a:pPr>
            <a:endParaRPr lang="zh-CN" altLang="en-US" sz="3299">
              <a:solidFill>
                <a:srgbClr val="000000"/>
              </a:solidFill>
              <a:latin typeface="仿宋_GB2312" pitchFamily="49" charset="-122"/>
              <a:ea typeface="仿宋_GB2312" pitchFamily="49" charset="-122"/>
            </a:endParaRPr>
          </a:p>
          <a:p>
            <a:pPr defTabSz="1085633">
              <a:lnSpc>
                <a:spcPct val="110000"/>
              </a:lnSpc>
              <a:spcBef>
                <a:spcPct val="50000"/>
              </a:spcBef>
            </a:pPr>
            <a:endParaRPr lang="zh-CN" altLang="en-US" sz="3299">
              <a:solidFill>
                <a:srgbClr val="000000"/>
              </a:solidFill>
              <a:latin typeface="仿宋_GB2312" pitchFamily="49" charset="-122"/>
              <a:ea typeface="仿宋_GB2312" pitchFamily="49" charset="-122"/>
            </a:endParaRPr>
          </a:p>
          <a:p>
            <a:pPr defTabSz="1085633">
              <a:lnSpc>
                <a:spcPct val="110000"/>
              </a:lnSpc>
              <a:spcBef>
                <a:spcPct val="50000"/>
              </a:spcBef>
            </a:pPr>
            <a:endParaRPr lang="zh-CN" altLang="en-US" sz="3299">
              <a:solidFill>
                <a:srgbClr val="000000"/>
              </a:solidFill>
              <a:latin typeface="仿宋_GB2312" pitchFamily="49" charset="-122"/>
              <a:ea typeface="仿宋_GB2312" pitchFamily="49" charset="-122"/>
            </a:endParaRPr>
          </a:p>
          <a:p>
            <a:pPr defTabSz="1085633">
              <a:lnSpc>
                <a:spcPct val="110000"/>
              </a:lnSpc>
              <a:spcBef>
                <a:spcPct val="50000"/>
              </a:spcBef>
            </a:pPr>
            <a:endParaRPr lang="zh-CN" altLang="en-US" sz="3299">
              <a:solidFill>
                <a:srgbClr val="000000"/>
              </a:solidFill>
              <a:latin typeface="仿宋_GB2312" pitchFamily="49" charset="-122"/>
              <a:ea typeface="仿宋_GB2312" pitchFamily="49" charset="-122"/>
            </a:endParaRPr>
          </a:p>
          <a:p>
            <a:pPr defTabSz="1085633">
              <a:lnSpc>
                <a:spcPct val="110000"/>
              </a:lnSpc>
              <a:spcBef>
                <a:spcPct val="50000"/>
              </a:spcBef>
            </a:pPr>
            <a:endParaRPr lang="zh-CN" altLang="en-US" sz="3299">
              <a:solidFill>
                <a:srgbClr val="000000"/>
              </a:solidFill>
              <a:latin typeface="仿宋_GB2312" pitchFamily="49" charset="-122"/>
              <a:ea typeface="仿宋_GB2312" pitchFamily="49" charset="-122"/>
            </a:endParaRPr>
          </a:p>
          <a:p>
            <a:pPr defTabSz="1085633">
              <a:lnSpc>
                <a:spcPct val="110000"/>
              </a:lnSpc>
              <a:spcBef>
                <a:spcPct val="50000"/>
              </a:spcBef>
            </a:pPr>
            <a:endParaRPr lang="zh-CN" altLang="en-US" sz="3299">
              <a:solidFill>
                <a:srgbClr val="000000"/>
              </a:solidFill>
              <a:latin typeface="仿宋_GB2312" pitchFamily="49" charset="-122"/>
              <a:ea typeface="仿宋_GB2312" pitchFamily="49" charset="-122"/>
            </a:endParaRPr>
          </a:p>
          <a:p>
            <a:pPr defTabSz="1085633">
              <a:lnSpc>
                <a:spcPct val="110000"/>
              </a:lnSpc>
              <a:spcBef>
                <a:spcPct val="50000"/>
              </a:spcBef>
            </a:pPr>
            <a:endParaRPr lang="zh-CN" altLang="en-US" sz="3299">
              <a:latin typeface="仿宋_GB2312" pitchFamily="49" charset="-122"/>
              <a:ea typeface="仿宋_GB2312" pitchFamily="49" charset="-122"/>
            </a:endParaRPr>
          </a:p>
        </p:txBody>
      </p:sp>
      <p:sp>
        <p:nvSpPr>
          <p:cNvPr id="101379" name="矩形 101378"/>
          <p:cNvSpPr/>
          <p:nvPr/>
        </p:nvSpPr>
        <p:spPr>
          <a:xfrm>
            <a:off x="816404" y="691990"/>
            <a:ext cx="10749649" cy="2494028"/>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spcBef>
                <a:spcPct val="50000"/>
              </a:spcBef>
            </a:pPr>
            <a:r>
              <a:rPr lang="zh-CN" altLang="en-US" sz="4299">
                <a:latin typeface="楷体_GB2312" pitchFamily="49" charset="-122"/>
                <a:ea typeface="楷体_GB2312" pitchFamily="49" charset="-122"/>
              </a:rPr>
              <a:t>   </a:t>
            </a:r>
            <a:r>
              <a:rPr lang="zh-CN" altLang="en-US" sz="3199" b="0">
                <a:solidFill>
                  <a:srgbClr val="FF0000"/>
                </a:solidFill>
                <a:latin typeface="黑体" pitchFamily="49" charset="-122"/>
                <a:ea typeface="黑体" pitchFamily="49" charset="-122"/>
              </a:rPr>
              <a:t>烛之武</a:t>
            </a:r>
            <a:r>
              <a:rPr lang="zh-CN" altLang="en-US" sz="3199" b="0">
                <a:latin typeface="黑体" pitchFamily="49" charset="-122"/>
                <a:ea typeface="黑体" pitchFamily="49" charset="-122"/>
              </a:rPr>
              <a:t>，考城人，是三朝老臣，但始终得不到升官，在郑国一直担任“圉</a:t>
            </a:r>
            <a:r>
              <a:rPr lang="en-US" altLang="zh-CN" sz="2799" b="0"/>
              <a:t>yǔ</a:t>
            </a:r>
            <a:r>
              <a:rPr lang="zh-CN" altLang="en-US" sz="3199" b="0">
                <a:latin typeface="黑体" pitchFamily="49" charset="-122"/>
                <a:ea typeface="黑体" pitchFamily="49" charset="-122"/>
              </a:rPr>
              <a:t>正</a:t>
            </a:r>
            <a:r>
              <a:rPr lang="zh-CN" altLang="en-US" sz="2799" b="0">
                <a:latin typeface="楷体" pitchFamily="49" charset="-122"/>
                <a:ea typeface="楷体" pitchFamily="49" charset="-122"/>
              </a:rPr>
              <a:t>”（养马的官员）。</a:t>
            </a:r>
            <a:r>
              <a:rPr lang="zh-CN" altLang="en-US" sz="3199" b="0">
                <a:latin typeface="黑体" pitchFamily="49" charset="-122"/>
                <a:ea typeface="黑体" pitchFamily="49" charset="-122"/>
              </a:rPr>
              <a:t>被举荐使秦时，已年过七十，须发皆白，身子伛偻，步履蹒跚。</a:t>
            </a:r>
            <a:r>
              <a:rPr lang="zh-CN" altLang="en-US" sz="3199" b="0">
                <a:latin typeface="楷体_GB2312" pitchFamily="49" charset="-122"/>
                <a:ea typeface="楷体_GB2312" pitchFamily="49" charset="-122"/>
              </a:rPr>
              <a:t>                             </a:t>
            </a:r>
          </a:p>
          <a:p>
            <a:pPr defTabSz="1085633">
              <a:spcBef>
                <a:spcPct val="50000"/>
              </a:spcBef>
            </a:pPr>
            <a:r>
              <a:rPr lang="zh-CN" altLang="en-US" sz="3199" b="0">
                <a:latin typeface="楷体_GB2312" pitchFamily="49" charset="-122"/>
                <a:ea typeface="楷体_GB2312" pitchFamily="49" charset="-122"/>
              </a:rPr>
              <a:t>                    </a:t>
            </a:r>
            <a:r>
              <a:rPr lang="en-US" altLang="zh-CN" sz="3199" b="0">
                <a:latin typeface="楷体_GB2312" pitchFamily="49" charset="-122"/>
                <a:ea typeface="楷体_GB2312" pitchFamily="49" charset="-122"/>
              </a:rPr>
              <a:t>---</a:t>
            </a:r>
            <a:r>
              <a:rPr lang="zh-CN" altLang="en-US" sz="3199" b="0">
                <a:latin typeface="楷体_GB2312" pitchFamily="49" charset="-122"/>
                <a:ea typeface="楷体_GB2312" pitchFamily="49" charset="-122"/>
              </a:rPr>
              <a:t>明 冯梦龙之</a:t>
            </a:r>
            <a:r>
              <a:rPr lang="en-US" altLang="zh-CN" sz="3199" b="0">
                <a:latin typeface="楷体_GB2312" pitchFamily="49" charset="-122"/>
                <a:ea typeface="楷体_GB2312" pitchFamily="49" charset="-122"/>
              </a:rPr>
              <a:t>《</a:t>
            </a:r>
            <a:r>
              <a:rPr lang="zh-CN" altLang="en-US" sz="3199" b="0">
                <a:latin typeface="楷体_GB2312" pitchFamily="49" charset="-122"/>
                <a:ea typeface="楷体_GB2312" pitchFamily="49" charset="-122"/>
              </a:rPr>
              <a:t>东周列国演义</a:t>
            </a:r>
            <a:r>
              <a:rPr lang="en-US" altLang="zh-CN" sz="3199" b="0">
                <a:latin typeface="楷体_GB2312" pitchFamily="49" charset="-122"/>
                <a:ea typeface="楷体_GB2312" pitchFamily="49" charset="-122"/>
              </a:rPr>
              <a:t>》</a:t>
            </a:r>
            <a:r>
              <a:rPr lang="en-US" altLang="zh-CN" sz="3199">
                <a:latin typeface="楷体_GB2312" pitchFamily="49" charset="-122"/>
                <a:ea typeface="楷体_GB2312" pitchFamily="49" charset="-122"/>
              </a:rPr>
              <a:t> </a:t>
            </a:r>
          </a:p>
        </p:txBody>
      </p:sp>
      <p:pic>
        <p:nvPicPr>
          <p:cNvPr id="101380" name="图片 101379"/>
          <p:cNvPicPr>
            <a:picLocks noChangeAspect="1"/>
          </p:cNvPicPr>
          <p:nvPr/>
        </p:nvPicPr>
        <p:blipFill>
          <a:blip r:embed="rId3" r:link="rId4"/>
          <a:stretch>
            <a:fillRect/>
          </a:stretch>
        </p:blipFill>
        <p:spPr>
          <a:xfrm>
            <a:off x="1776620" y="3932914"/>
            <a:ext cx="6910375" cy="1866468"/>
          </a:xfrm>
          <a:prstGeom prst="rect">
            <a:avLst/>
          </a:prstGeom>
          <a:noFill/>
          <a:ln>
            <a:miter lim="800000"/>
          </a:ln>
        </p:spPr>
      </p:pic>
      <p:sp>
        <p:nvSpPr>
          <p:cNvPr id="101381" name=" 101380"/>
          <p:cNvSpPr/>
          <p:nvPr/>
        </p:nvSpPr>
        <p:spPr>
          <a:xfrm>
            <a:off x="2855870" y="4724894"/>
            <a:ext cx="4536025" cy="503121"/>
          </a:xfrm>
          <a:solidFill>
            <a:schemeClr val="tx1"/>
          </a:solidFill>
          <a:ln>
            <a:solidFill>
              <a:schemeClr val="tx2"/>
            </a:solidFill>
            <a:miter lim="800000"/>
          </a:ln>
          <a:effectLst/>
        </p:spPr>
        <p:txBody>
          <a:bodyPr wrap="none" fromWordArt="1">
            <a:prstTxWarp prst="textPlain">
              <a:avLst/>
            </a:prstTxWarp>
          </a:bodyPr>
          <a:lstStyle/>
          <a:p>
            <a:pPr lvl="0" algn="ctr"/>
            <a:r>
              <a:rPr sz="3599" kern="10">
                <a:ln>
                  <a:solidFill>
                    <a:schemeClr val="tx2"/>
                  </a:solidFill>
                </a:ln>
                <a:latin typeface="黑体"/>
              </a:rPr>
              <a:t>烛之武其人</a:t>
            </a:r>
          </a:p>
        </p:txBody>
      </p:sp>
      <p:pic>
        <p:nvPicPr>
          <p:cNvPr id="101382" name="图片 101381"/>
          <p:cNvPicPr>
            <a:picLocks noChangeAspect="1"/>
          </p:cNvPicPr>
          <p:nvPr/>
        </p:nvPicPr>
        <p:blipFill>
          <a:blip r:embed="rId5" r:link="rId6"/>
          <a:stretch>
            <a:fillRect/>
          </a:stretch>
        </p:blipFill>
        <p:spPr>
          <a:xfrm>
            <a:off x="9407553" y="3572636"/>
            <a:ext cx="1914082" cy="2302929"/>
          </a:xfrm>
          <a:prstGeom prst="rect">
            <a:avLst/>
          </a:prstGeom>
          <a:noFill/>
          <a:ln>
            <a:miter lim="800000"/>
          </a:ln>
          <a:effectLst>
            <a:outerShdw dist="35921" dir="2700000" algn="ctr">
              <a:srgbClr val="808080"/>
            </a:outerShdw>
          </a:effectLst>
        </p:spPr>
      </p:pic>
    </p:spTree>
    <p:extLst>
      <p:ext uri="{BB962C8B-B14F-4D97-AF65-F5344CB8AC3E}">
        <p14:creationId xmlns:p14="http://schemas.microsoft.com/office/powerpoint/2010/main" val="11047871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xmlns:m="http://schemas.openxmlformats.org/officeDocument/2006/math" xmlns:w="http://schemas.openxmlformats.org/wordprocessingml/2006/main" xmlns:wp="http://schemas.openxmlformats.org/drawingml/2006/wordprocessingDrawing" xmlns:a14="http://schemas.microsoft.com/office/drawing/2010/main" xmlns:p15="http://schemas.microsoft.com/office/powerpoint/2012/main" xmlns:p159="http://schemas.microsoft.com/office/powerpoint/2015/09/main">
      <p:transition>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101381"/>
                                        </p:tgtEl>
                                        <p:attrNameLst>
                                          <p:attrName>style.visibility</p:attrName>
                                        </p:attrNameLst>
                                      </p:cBhvr>
                                      <p:to>
                                        <p:strVal val="visible"/>
                                      </p:to>
                                    </p:set>
                                    <p:anim calcmode="lin" valueType="num">
                                      <p:cBhvr>
                                        <p:cTn id="7" dur="1000" fill="hold"/>
                                        <p:tgtEl>
                                          <p:spTgt spid="101381"/>
                                        </p:tgtEl>
                                        <p:attrNameLst>
                                          <p:attrName>ppt_w</p:attrName>
                                        </p:attrNameLst>
                                      </p:cBhvr>
                                      <p:tavLst>
                                        <p:tav tm="0">
                                          <p:val>
                                            <p:strVal val="#ppt_w+.3"/>
                                          </p:val>
                                        </p:tav>
                                        <p:tav tm="100000">
                                          <p:val>
                                            <p:strVal val="#ppt_w"/>
                                          </p:val>
                                        </p:tav>
                                      </p:tavLst>
                                    </p:anim>
                                    <p:anim calcmode="lin" valueType="num">
                                      <p:cBhvr>
                                        <p:cTn id="8" dur="1000" fill="hold"/>
                                        <p:tgtEl>
                                          <p:spTgt spid="101381"/>
                                        </p:tgtEl>
                                        <p:attrNameLst>
                                          <p:attrName>ppt_h</p:attrName>
                                        </p:attrNameLst>
                                      </p:cBhvr>
                                      <p:tavLst>
                                        <p:tav tm="0">
                                          <p:val>
                                            <p:strVal val="#ppt_h"/>
                                          </p:val>
                                        </p:tav>
                                        <p:tav tm="100000">
                                          <p:val>
                                            <p:strVal val="#ppt_h"/>
                                          </p:val>
                                        </p:tav>
                                      </p:tavLst>
                                    </p:anim>
                                    <p:animEffect transition="in" filter="fade">
                                      <p:cBhvr>
                                        <p:cTn id="9" dur="1000"/>
                                        <p:tgtEl>
                                          <p:spTgt spid="101381"/>
                                        </p:tgtEl>
                                      </p:cBhvr>
                                    </p:animEffect>
                                  </p:childTnLst>
                                </p:cTn>
                              </p:par>
                            </p:childTnLst>
                          </p:cTn>
                        </p:par>
                        <p:par>
                          <p:cTn id="10" fill="hold" nodeType="afterGroup">
                            <p:stCondLst>
                              <p:cond delay="1000"/>
                            </p:stCondLst>
                            <p:childTnLst>
                              <p:par>
                                <p:cTn id="11" presetID="20" presetClass="entr" presetSubtype="0" fill="hold" grpId="0" nodeType="afterEffect">
                                  <p:stCondLst>
                                    <p:cond delay="0"/>
                                  </p:stCondLst>
                                  <p:childTnLst>
                                    <p:set>
                                      <p:cBhvr>
                                        <p:cTn id="12" dur="1" fill="hold">
                                          <p:stCondLst>
                                            <p:cond delay="0"/>
                                          </p:stCondLst>
                                        </p:cTn>
                                        <p:tgtEl>
                                          <p:spTgt spid="101379"/>
                                        </p:tgtEl>
                                        <p:attrNameLst>
                                          <p:attrName>style.visibility</p:attrName>
                                        </p:attrNameLst>
                                      </p:cBhvr>
                                      <p:to>
                                        <p:strVal val="visible"/>
                                      </p:to>
                                    </p:set>
                                    <p:animEffect transition="in" filter="wedge">
                                      <p:cBhvr>
                                        <p:cTn id="13" dur="1000"/>
                                        <p:tgtEl>
                                          <p:spTgt spid="1013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7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p:nvPr/>
        </p:nvSpPr>
        <p:spPr>
          <a:xfrm>
            <a:off x="1142123" y="1202636"/>
            <a:ext cx="10716795" cy="1389853"/>
          </a:xfrm>
          <a:prstGeom prst="rect">
            <a:avLst/>
          </a:prstGeom>
          <a:solidFill>
            <a:schemeClr val="bg1"/>
          </a:solidFill>
          <a:ln>
            <a:noFill/>
            <a:miter lim="800000"/>
          </a:ln>
        </p:spPr>
        <p:txBody>
          <a:bodyPr wrap="square" lIns="108825" tIns="54412" rIns="108825" bIns="54412" anchor="ctr" anchorCtr="0">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indent="42853" defTabSz="1088807">
              <a:lnSpc>
                <a:spcPct val="130000"/>
              </a:lnSpc>
            </a:pPr>
            <a:r>
              <a:rPr lang="zh-CN" altLang="en-US" sz="3199" b="0" dirty="0" smtClean="0">
                <a:latin typeface="黑体" panose="02010609060101010101" pitchFamily="49" charset="-122"/>
                <a:ea typeface="黑体" panose="02010609060101010101" pitchFamily="49" charset="-122"/>
              </a:rPr>
              <a:t>晋</a:t>
            </a:r>
            <a:r>
              <a:rPr lang="zh-CN" altLang="en-US" sz="3199" b="0" dirty="0">
                <a:latin typeface="黑体" panose="02010609060101010101" pitchFamily="49" charset="-122"/>
                <a:ea typeface="黑体" panose="02010609060101010101" pitchFamily="49" charset="-122"/>
              </a:rPr>
              <a:t>侯、秦伯围郑，</a:t>
            </a:r>
            <a:r>
              <a:rPr lang="zh-CN" altLang="en-US" sz="3199" b="0" dirty="0" smtClean="0">
                <a:solidFill>
                  <a:srgbClr val="FF0000"/>
                </a:solidFill>
                <a:latin typeface="黑体" panose="02010609060101010101" pitchFamily="49" charset="-122"/>
                <a:ea typeface="黑体" panose="02010609060101010101" pitchFamily="49" charset="-122"/>
              </a:rPr>
              <a:t>以（）</a:t>
            </a:r>
            <a:r>
              <a:rPr lang="zh-CN" altLang="en-US" sz="3199" b="0" u="sng" dirty="0" smtClean="0">
                <a:latin typeface="黑体" panose="02010609060101010101" pitchFamily="49" charset="-122"/>
                <a:ea typeface="黑体" panose="02010609060101010101" pitchFamily="49" charset="-122"/>
              </a:rPr>
              <a:t>其</a:t>
            </a:r>
            <a:r>
              <a:rPr lang="zh-CN" altLang="en-US" sz="3199" b="0" u="sng" dirty="0">
                <a:latin typeface="黑体" panose="02010609060101010101" pitchFamily="49" charset="-122"/>
                <a:ea typeface="黑体" panose="02010609060101010101" pitchFamily="49" charset="-122"/>
              </a:rPr>
              <a:t>无礼</a:t>
            </a:r>
            <a:r>
              <a:rPr lang="zh-CN" altLang="en-US" sz="3199" b="0" u="sng" dirty="0" smtClean="0">
                <a:solidFill>
                  <a:srgbClr val="FF0000"/>
                </a:solidFill>
                <a:latin typeface="黑体" panose="02010609060101010101" pitchFamily="49" charset="-122"/>
                <a:ea typeface="黑体" panose="02010609060101010101" pitchFamily="49" charset="-122"/>
              </a:rPr>
              <a:t>于</a:t>
            </a:r>
            <a:r>
              <a:rPr lang="zh-CN" altLang="en-US" sz="3199" b="0" u="sng" dirty="0" smtClean="0">
                <a:latin typeface="黑体" panose="02010609060101010101" pitchFamily="49" charset="-122"/>
                <a:ea typeface="黑体" panose="02010609060101010101" pitchFamily="49" charset="-122"/>
              </a:rPr>
              <a:t>晋</a:t>
            </a:r>
            <a:r>
              <a:rPr lang="zh-CN" altLang="en-US" sz="3199" b="0" dirty="0">
                <a:latin typeface="黑体" panose="02010609060101010101" pitchFamily="49" charset="-122"/>
                <a:ea typeface="黑体" panose="02010609060101010101" pitchFamily="49" charset="-122"/>
              </a:rPr>
              <a:t>，且</a:t>
            </a:r>
            <a:r>
              <a:rPr lang="zh-CN" altLang="en-US" sz="3199" b="0" dirty="0" smtClean="0">
                <a:solidFill>
                  <a:srgbClr val="FF0000"/>
                </a:solidFill>
                <a:latin typeface="黑体" panose="02010609060101010101" pitchFamily="49" charset="-122"/>
                <a:ea typeface="黑体" panose="02010609060101010101" pitchFamily="49" charset="-122"/>
              </a:rPr>
              <a:t>贰（）</a:t>
            </a:r>
            <a:r>
              <a:rPr lang="zh-CN" altLang="en-US" sz="3199" b="0" dirty="0" smtClean="0">
                <a:latin typeface="黑体" panose="02010609060101010101" pitchFamily="49" charset="-122"/>
                <a:ea typeface="黑体" panose="02010609060101010101" pitchFamily="49" charset="-122"/>
              </a:rPr>
              <a:t>于</a:t>
            </a:r>
            <a:r>
              <a:rPr lang="zh-CN" altLang="en-US" sz="3199" b="0" dirty="0">
                <a:latin typeface="黑体" panose="02010609060101010101" pitchFamily="49" charset="-122"/>
                <a:ea typeface="黑体" panose="02010609060101010101" pitchFamily="49" charset="-122"/>
              </a:rPr>
              <a:t>楚也。</a:t>
            </a:r>
            <a:r>
              <a:rPr lang="zh-CN" altLang="en-US" sz="3199" b="0" dirty="0" smtClean="0">
                <a:latin typeface="黑体" panose="02010609060101010101" pitchFamily="49" charset="-122"/>
                <a:ea typeface="黑体" panose="02010609060101010101" pitchFamily="49" charset="-122"/>
              </a:rPr>
              <a:t>晋</a:t>
            </a:r>
            <a:r>
              <a:rPr lang="en-US" altLang="zh-CN" sz="3199" b="0" dirty="0" smtClean="0">
                <a:latin typeface="黑体" panose="02010609060101010101" pitchFamily="49" charset="-122"/>
                <a:ea typeface="黑体" panose="02010609060101010101" pitchFamily="49" charset="-122"/>
              </a:rPr>
              <a:t>\</a:t>
            </a:r>
            <a:r>
              <a:rPr lang="zh-CN" altLang="en-US" sz="3199" b="0" dirty="0" smtClean="0">
                <a:solidFill>
                  <a:srgbClr val="FF0000"/>
                </a:solidFill>
                <a:latin typeface="黑体" panose="02010609060101010101" pitchFamily="49" charset="-122"/>
                <a:ea typeface="黑体" panose="02010609060101010101" pitchFamily="49" charset="-122"/>
              </a:rPr>
              <a:t>军</a:t>
            </a:r>
            <a:r>
              <a:rPr lang="zh-CN" altLang="en-US" sz="3199" b="0" dirty="0" smtClean="0">
                <a:latin typeface="黑体" panose="02010609060101010101" pitchFamily="49" charset="-122"/>
                <a:ea typeface="黑体" panose="02010609060101010101" pitchFamily="49" charset="-122"/>
              </a:rPr>
              <a:t>（</a:t>
            </a:r>
            <a:r>
              <a:rPr lang="en-US" altLang="zh-CN" sz="3199" b="0" dirty="0" smtClean="0">
                <a:latin typeface="黑体" panose="02010609060101010101" pitchFamily="49" charset="-122"/>
                <a:ea typeface="黑体" panose="02010609060101010101" pitchFamily="49" charset="-122"/>
              </a:rPr>
              <a:t>)</a:t>
            </a:r>
            <a:r>
              <a:rPr lang="zh-CN" altLang="en-US" sz="3199" b="0" dirty="0" smtClean="0">
                <a:latin typeface="黑体" panose="02010609060101010101" pitchFamily="49" charset="-122"/>
                <a:ea typeface="黑体" panose="02010609060101010101" pitchFamily="49" charset="-122"/>
              </a:rPr>
              <a:t>函</a:t>
            </a:r>
            <a:r>
              <a:rPr lang="zh-CN" altLang="en-US" sz="3199" b="0" dirty="0">
                <a:latin typeface="黑体" panose="02010609060101010101" pitchFamily="49" charset="-122"/>
                <a:ea typeface="黑体" panose="02010609060101010101" pitchFamily="49" charset="-122"/>
              </a:rPr>
              <a:t>陵，秦军氾南。    </a:t>
            </a:r>
          </a:p>
        </p:txBody>
      </p:sp>
      <p:sp>
        <p:nvSpPr>
          <p:cNvPr id="103429" name="Text Box 7"/>
          <p:cNvSpPr/>
          <p:nvPr/>
        </p:nvSpPr>
        <p:spPr>
          <a:xfrm>
            <a:off x="5026257" y="3635697"/>
            <a:ext cx="6920539" cy="497557"/>
          </a:xfrm>
          <a:prstGeom prst="rect">
            <a:avLst/>
          </a:prstGeom>
          <a:noFill/>
          <a:ln>
            <a:noFill/>
            <a:miter lim="800000"/>
          </a:ln>
        </p:spPr>
        <p:txBody>
          <a:bodyPr wrap="square"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lnSpc>
                <a:spcPct val="90000"/>
              </a:lnSpc>
              <a:spcBef>
                <a:spcPct val="50000"/>
              </a:spcBef>
            </a:pPr>
            <a:r>
              <a:rPr lang="zh-CN" altLang="en-US" sz="2599" b="0" dirty="0">
                <a:solidFill>
                  <a:srgbClr val="0000FF"/>
                </a:solidFill>
                <a:effectLst>
                  <a:outerShdw blurRad="38100" dist="38100" dir="2700000" algn="tl">
                    <a:srgbClr val="000000"/>
                  </a:outerShdw>
                </a:effectLst>
                <a:latin typeface="黑体" pitchFamily="49" charset="-122"/>
                <a:ea typeface="黑体" pitchFamily="49" charset="-122"/>
              </a:rPr>
              <a:t>无礼于晋</a:t>
            </a:r>
            <a:r>
              <a:rPr lang="en-US" altLang="zh-CN" sz="2599" b="0" dirty="0">
                <a:effectLst>
                  <a:outerShdw blurRad="38100" dist="38100" dir="2700000" algn="tl">
                    <a:srgbClr val="FFFFFF"/>
                  </a:outerShdw>
                </a:effectLst>
                <a:latin typeface="黑体" pitchFamily="49" charset="-122"/>
                <a:ea typeface="黑体" pitchFamily="49" charset="-122"/>
              </a:rPr>
              <a:t>=</a:t>
            </a:r>
            <a:r>
              <a:rPr lang="zh-CN" altLang="en-US" sz="2599" b="0" dirty="0">
                <a:solidFill>
                  <a:srgbClr val="CC0066"/>
                </a:solidFill>
                <a:latin typeface="黑体" pitchFamily="49" charset="-122"/>
                <a:ea typeface="黑体" pitchFamily="49" charset="-122"/>
              </a:rPr>
              <a:t>于晋</a:t>
            </a:r>
            <a:r>
              <a:rPr lang="zh-CN" altLang="en-US" sz="2799" b="0" dirty="0">
                <a:solidFill>
                  <a:srgbClr val="0000FF"/>
                </a:solidFill>
                <a:effectLst>
                  <a:outerShdw blurRad="38100" dist="38100" dir="2700000" algn="tl">
                    <a:srgbClr val="000000"/>
                  </a:outerShdw>
                </a:effectLst>
                <a:latin typeface="黑体" pitchFamily="49" charset="-122"/>
                <a:ea typeface="黑体" pitchFamily="49" charset="-122"/>
              </a:rPr>
              <a:t>无礼</a:t>
            </a:r>
            <a:r>
              <a:rPr lang="zh-CN" altLang="en-US" sz="2799" b="0" dirty="0">
                <a:effectLst>
                  <a:outerShdw blurRad="38100" dist="38100" dir="2700000" algn="tl">
                    <a:srgbClr val="FFFFFF"/>
                  </a:outerShdw>
                </a:effectLst>
                <a:latin typeface="黑体" pitchFamily="49" charset="-122"/>
                <a:ea typeface="黑体" pitchFamily="49" charset="-122"/>
              </a:rPr>
              <a:t>（介词短语后置</a:t>
            </a:r>
            <a:r>
              <a:rPr lang="zh-CN" altLang="en-US" sz="2799" b="0" dirty="0" smtClean="0">
                <a:effectLst>
                  <a:outerShdw blurRad="38100" dist="38100" dir="2700000" algn="tl">
                    <a:srgbClr val="FFFFFF"/>
                  </a:outerShdw>
                </a:effectLst>
                <a:latin typeface="黑体" pitchFamily="49" charset="-122"/>
                <a:ea typeface="黑体" pitchFamily="49" charset="-122"/>
              </a:rPr>
              <a:t>句</a:t>
            </a:r>
            <a:r>
              <a:rPr lang="en-US" altLang="zh-CN" sz="2799" b="0" dirty="0" smtClean="0">
                <a:effectLst>
                  <a:outerShdw blurRad="38100" dist="38100" dir="2700000" algn="tl">
                    <a:srgbClr val="FFFFFF"/>
                  </a:outerShdw>
                </a:effectLst>
                <a:latin typeface="黑体" pitchFamily="49" charset="-122"/>
                <a:ea typeface="黑体" pitchFamily="49" charset="-122"/>
              </a:rPr>
              <a:t>,</a:t>
            </a:r>
            <a:r>
              <a:rPr lang="zh-CN" altLang="en-US" sz="2799" b="0" dirty="0" smtClean="0">
                <a:effectLst>
                  <a:outerShdw blurRad="38100" dist="38100" dir="2700000" algn="tl">
                    <a:srgbClr val="FFFFFF"/>
                  </a:outerShdw>
                </a:effectLst>
                <a:latin typeface="黑体" pitchFamily="49" charset="-122"/>
                <a:ea typeface="黑体" pitchFamily="49" charset="-122"/>
              </a:rPr>
              <a:t>状后）</a:t>
            </a:r>
            <a:endParaRPr lang="zh-CN" altLang="en-US" sz="2799" b="0" dirty="0">
              <a:effectLst>
                <a:outerShdw blurRad="38100" dist="38100" dir="2700000" algn="tl">
                  <a:srgbClr val="FFFFFF"/>
                </a:outerShdw>
              </a:effectLst>
              <a:latin typeface="黑体" pitchFamily="49" charset="-122"/>
              <a:ea typeface="黑体" pitchFamily="49" charset="-122"/>
            </a:endParaRPr>
          </a:p>
        </p:txBody>
      </p:sp>
      <p:sp>
        <p:nvSpPr>
          <p:cNvPr id="103430" name="Text Box 8"/>
          <p:cNvSpPr/>
          <p:nvPr/>
        </p:nvSpPr>
        <p:spPr>
          <a:xfrm>
            <a:off x="5866430" y="4786159"/>
            <a:ext cx="4751875" cy="540547"/>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spcBef>
                <a:spcPct val="50000"/>
              </a:spcBef>
            </a:pPr>
            <a:r>
              <a:rPr lang="zh-CN" altLang="en-US" sz="2599" b="0" dirty="0">
                <a:solidFill>
                  <a:srgbClr val="FF3300"/>
                </a:solidFill>
                <a:effectLst>
                  <a:outerShdw blurRad="38100" dist="38100" dir="2700000" algn="tl">
                    <a:srgbClr val="000000"/>
                  </a:outerShdw>
                </a:effectLst>
                <a:latin typeface="黑体" pitchFamily="49" charset="-122"/>
                <a:ea typeface="黑体" pitchFamily="49" charset="-122"/>
              </a:rPr>
              <a:t>军</a:t>
            </a:r>
            <a:r>
              <a:rPr lang="zh-CN" altLang="en-US" sz="2599" b="0" dirty="0" smtClean="0">
                <a:solidFill>
                  <a:srgbClr val="FF3300"/>
                </a:solidFill>
                <a:effectLst>
                  <a:outerShdw blurRad="38100" dist="38100" dir="2700000" algn="tl">
                    <a:srgbClr val="000000"/>
                  </a:outerShdw>
                </a:effectLst>
                <a:latin typeface="黑体" pitchFamily="49" charset="-122"/>
                <a:ea typeface="黑体" pitchFamily="49" charset="-122"/>
              </a:rPr>
              <a:t>：</a:t>
            </a:r>
            <a:r>
              <a:rPr lang="zh-CN" altLang="en-US" sz="2799" b="0" dirty="0" smtClean="0">
                <a:effectLst>
                  <a:outerShdw blurRad="38100" dist="38100" dir="2700000" algn="tl">
                    <a:srgbClr val="FFFFFF"/>
                  </a:outerShdw>
                </a:effectLst>
                <a:latin typeface="黑体" pitchFamily="49" charset="-122"/>
                <a:ea typeface="黑体" pitchFamily="49" charset="-122"/>
              </a:rPr>
              <a:t>驻军（名用动）</a:t>
            </a:r>
            <a:endParaRPr lang="zh-CN" altLang="en-US" sz="2799" b="0" dirty="0">
              <a:effectLst>
                <a:outerShdw blurRad="38100" dist="38100" dir="2700000" algn="tl">
                  <a:srgbClr val="FFFFFF"/>
                </a:outerShdw>
              </a:effectLst>
              <a:latin typeface="黑体" pitchFamily="49" charset="-122"/>
              <a:ea typeface="黑体" pitchFamily="49" charset="-122"/>
            </a:endParaRPr>
          </a:p>
        </p:txBody>
      </p:sp>
      <p:sp>
        <p:nvSpPr>
          <p:cNvPr id="103432" name="Rectangle 9"/>
          <p:cNvSpPr/>
          <p:nvPr/>
        </p:nvSpPr>
        <p:spPr>
          <a:xfrm>
            <a:off x="5846389" y="4245385"/>
            <a:ext cx="4477351" cy="540774"/>
          </a:xfrm>
          <a:prstGeom prst="rect">
            <a:avLst/>
          </a:prstGeom>
          <a:noFill/>
          <a:ln>
            <a:noFill/>
            <a:miter lim="800000"/>
          </a:ln>
        </p:spPr>
        <p:txBody>
          <a:bodyPr wrap="none"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r>
              <a:rPr lang="zh-CN" altLang="en-US" sz="2599" b="0" dirty="0">
                <a:solidFill>
                  <a:srgbClr val="FF3300"/>
                </a:solidFill>
                <a:effectLst>
                  <a:outerShdw blurRad="38100" dist="38100" dir="2700000" algn="tl">
                    <a:srgbClr val="000000"/>
                  </a:outerShdw>
                </a:effectLst>
                <a:latin typeface="黑体" pitchFamily="49" charset="-122"/>
                <a:ea typeface="黑体" pitchFamily="49" charset="-122"/>
              </a:rPr>
              <a:t>贰</a:t>
            </a:r>
            <a:r>
              <a:rPr lang="zh-CN" altLang="en-US" sz="2599" b="0" dirty="0" smtClean="0">
                <a:solidFill>
                  <a:srgbClr val="FF3300"/>
                </a:solidFill>
                <a:effectLst>
                  <a:outerShdw blurRad="38100" dist="38100" dir="2700000" algn="tl">
                    <a:srgbClr val="000000"/>
                  </a:outerShdw>
                </a:effectLst>
                <a:latin typeface="黑体" pitchFamily="49" charset="-122"/>
                <a:ea typeface="黑体" pitchFamily="49" charset="-122"/>
              </a:rPr>
              <a:t>：</a:t>
            </a:r>
            <a:r>
              <a:rPr lang="zh-CN" altLang="en-US" b="0" dirty="0">
                <a:effectLst>
                  <a:outerShdw blurRad="38100" dist="38100" dir="2700000" algn="tl">
                    <a:srgbClr val="FFFFFF"/>
                  </a:outerShdw>
                </a:effectLst>
                <a:latin typeface="黑体" pitchFamily="49" charset="-122"/>
                <a:ea typeface="黑体" pitchFamily="49" charset="-122"/>
              </a:rPr>
              <a:t>从属二主，如逆子贰臣</a:t>
            </a:r>
            <a:endParaRPr lang="zh-CN" altLang="en-US" sz="2799" b="0" dirty="0">
              <a:effectLst>
                <a:outerShdw blurRad="38100" dist="38100" dir="2700000" algn="tl">
                  <a:srgbClr val="FFFFFF"/>
                </a:outerShdw>
              </a:effectLst>
              <a:latin typeface="黑体" pitchFamily="49" charset="-122"/>
              <a:ea typeface="黑体" pitchFamily="49" charset="-122"/>
            </a:endParaRPr>
          </a:p>
        </p:txBody>
      </p:sp>
      <p:sp>
        <p:nvSpPr>
          <p:cNvPr id="3" name="文本框 2"/>
          <p:cNvSpPr txBox="1"/>
          <p:nvPr/>
        </p:nvSpPr>
        <p:spPr>
          <a:xfrm>
            <a:off x="5846389" y="3000474"/>
            <a:ext cx="5417661" cy="523092"/>
          </a:xfrm>
          <a:prstGeom prst="rect">
            <a:avLst/>
          </a:prstGeom>
          <a:noFill/>
        </p:spPr>
        <p:txBody>
          <a:bodyPr wrap="square" rtlCol="0">
            <a:spAutoFit/>
          </a:bodyPr>
          <a:lstStyle/>
          <a:p>
            <a:r>
              <a:rPr lang="zh-CN" altLang="en-US" sz="2799" dirty="0">
                <a:effectLst>
                  <a:outerShdw blurRad="38100" dist="38100" dir="2700000" algn="tl">
                    <a:srgbClr val="FFFFFF"/>
                  </a:outerShdw>
                </a:effectLst>
                <a:latin typeface="黑体" pitchFamily="49" charset="-122"/>
                <a:ea typeface="黑体" pitchFamily="49" charset="-122"/>
              </a:rPr>
              <a:t>以（因为</a:t>
            </a:r>
            <a:r>
              <a:rPr lang="en-US" altLang="zh-CN" sz="2799" dirty="0">
                <a:effectLst>
                  <a:outerShdw blurRad="38100" dist="38100" dir="2700000" algn="tl">
                    <a:srgbClr val="FFFFFF"/>
                  </a:outerShdw>
                </a:effectLst>
                <a:latin typeface="黑体" pitchFamily="49" charset="-122"/>
                <a:ea typeface="黑体" pitchFamily="49" charset="-122"/>
              </a:rPr>
              <a:t>,</a:t>
            </a:r>
            <a:r>
              <a:rPr lang="zh-CN" altLang="en-US" sz="2799" dirty="0">
                <a:effectLst>
                  <a:outerShdw blurRad="38100" dist="38100" dir="2700000" algn="tl">
                    <a:srgbClr val="FFFFFF"/>
                  </a:outerShdw>
                </a:effectLst>
                <a:latin typeface="黑体" pitchFamily="49" charset="-122"/>
                <a:ea typeface="黑体" pitchFamily="49" charset="-122"/>
              </a:rPr>
              <a:t>介词）于（对，介词）</a:t>
            </a:r>
          </a:p>
        </p:txBody>
      </p:sp>
    </p:spTree>
    <p:extLst>
      <p:ext uri="{BB962C8B-B14F-4D97-AF65-F5344CB8AC3E}">
        <p14:creationId xmlns:p14="http://schemas.microsoft.com/office/powerpoint/2010/main" val="14062279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xmlns:m="http://schemas.openxmlformats.org/officeDocument/2006/math" xmlns:w="http://schemas.openxmlformats.org/wordprocessingml/2006/main" xmlns:wp="http://schemas.openxmlformats.org/drawingml/2006/wordprocessingDrawing" xmlns:a14="http://schemas.microsoft.com/office/drawing/2010/main" xmlns:p15="http://schemas.microsoft.com/office/powerpoint/2012/main" xmlns:p159="http://schemas.microsoft.com/office/powerpoint/2015/09/main">
      <p:transition>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3" presetClass="entr" presetSubtype="10" fill="hold" grpId="0" nodeType="withEffect">
                                  <p:stCondLst>
                                    <p:cond delay="0"/>
                                  </p:stCondLst>
                                  <p:childTnLst>
                                    <p:set>
                                      <p:cBhvr>
                                        <p:cTn id="10" dur="1" fill="hold">
                                          <p:stCondLst>
                                            <p:cond delay="0"/>
                                          </p:stCondLst>
                                        </p:cTn>
                                        <p:tgtEl>
                                          <p:spTgt spid="103429"/>
                                        </p:tgtEl>
                                        <p:attrNameLst>
                                          <p:attrName>style.visibility</p:attrName>
                                        </p:attrNameLst>
                                      </p:cBhvr>
                                      <p:to>
                                        <p:strVal val="visible"/>
                                      </p:to>
                                    </p:set>
                                    <p:animEffect transition="in" filter="blinds(horizontal)">
                                      <p:cBhvr>
                                        <p:cTn id="11" dur="500"/>
                                        <p:tgtEl>
                                          <p:spTgt spid="103429"/>
                                        </p:tgtEl>
                                      </p:cBhvr>
                                    </p:animEffect>
                                  </p:childTnLst>
                                </p:cTn>
                              </p:par>
                              <p:par>
                                <p:cTn id="12" presetID="3" presetClass="entr" presetSubtype="10" fill="hold" grpId="0" nodeType="withEffect">
                                  <p:stCondLst>
                                    <p:cond delay="0"/>
                                  </p:stCondLst>
                                  <p:childTnLst>
                                    <p:set>
                                      <p:cBhvr>
                                        <p:cTn id="13" dur="1" fill="hold">
                                          <p:stCondLst>
                                            <p:cond delay="0"/>
                                          </p:stCondLst>
                                        </p:cTn>
                                        <p:tgtEl>
                                          <p:spTgt spid="103430"/>
                                        </p:tgtEl>
                                        <p:attrNameLst>
                                          <p:attrName>style.visibility</p:attrName>
                                        </p:attrNameLst>
                                      </p:cBhvr>
                                      <p:to>
                                        <p:strVal val="visible"/>
                                      </p:to>
                                    </p:set>
                                    <p:animEffect transition="in" filter="blinds(horizontal)">
                                      <p:cBhvr>
                                        <p:cTn id="14" dur="500"/>
                                        <p:tgtEl>
                                          <p:spTgt spid="103430"/>
                                        </p:tgtEl>
                                      </p:cBhvr>
                                    </p:animEffect>
                                  </p:childTnLst>
                                </p:cTn>
                              </p:par>
                              <p:par>
                                <p:cTn id="15" presetID="3" presetClass="entr" presetSubtype="10" fill="hold" grpId="0" nodeType="withEffect">
                                  <p:stCondLst>
                                    <p:cond delay="0"/>
                                  </p:stCondLst>
                                  <p:childTnLst>
                                    <p:set>
                                      <p:cBhvr>
                                        <p:cTn id="16" dur="1" fill="hold">
                                          <p:stCondLst>
                                            <p:cond delay="0"/>
                                          </p:stCondLst>
                                        </p:cTn>
                                        <p:tgtEl>
                                          <p:spTgt spid="103432"/>
                                        </p:tgtEl>
                                        <p:attrNameLst>
                                          <p:attrName>style.visibility</p:attrName>
                                        </p:attrNameLst>
                                      </p:cBhvr>
                                      <p:to>
                                        <p:strVal val="visible"/>
                                      </p:to>
                                    </p:set>
                                    <p:animEffect transition="in" filter="blinds(horizontal)">
                                      <p:cBhvr>
                                        <p:cTn id="17" dur="500"/>
                                        <p:tgtEl>
                                          <p:spTgt spid="1034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9" grpId="0"/>
      <p:bldP spid="103430" grpId="0"/>
      <p:bldP spid="103432" grpId="0"/>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p:nvPr/>
        </p:nvSpPr>
        <p:spPr>
          <a:xfrm>
            <a:off x="179212" y="1320880"/>
            <a:ext cx="5523320" cy="2035074"/>
          </a:xfrm>
          <a:prstGeom prst="rect">
            <a:avLst/>
          </a:prstGeom>
          <a:solidFill>
            <a:schemeClr val="bg1"/>
          </a:solidFill>
          <a:ln>
            <a:noFill/>
            <a:miter lim="800000"/>
          </a:ln>
        </p:spPr>
        <p:txBody>
          <a:bodyPr wrap="square" lIns="108825" tIns="54412" rIns="108825" bIns="54412" anchor="ctr" anchorCtr="0">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indent="42853" defTabSz="1088807">
              <a:lnSpc>
                <a:spcPct val="130000"/>
              </a:lnSpc>
            </a:pPr>
            <a:r>
              <a:rPr lang="zh-CN" altLang="en-US" sz="3199" b="0" dirty="0" smtClean="0">
                <a:latin typeface="黑体" panose="02010609060101010101" pitchFamily="49" charset="-122"/>
                <a:ea typeface="黑体" panose="02010609060101010101" pitchFamily="49" charset="-122"/>
              </a:rPr>
              <a:t>晋</a:t>
            </a:r>
            <a:r>
              <a:rPr lang="zh-CN" altLang="en-US" sz="3199" b="0" dirty="0">
                <a:solidFill>
                  <a:srgbClr val="FF0000"/>
                </a:solidFill>
                <a:latin typeface="黑体" panose="02010609060101010101" pitchFamily="49" charset="-122"/>
                <a:ea typeface="黑体" panose="02010609060101010101" pitchFamily="49" charset="-122"/>
              </a:rPr>
              <a:t>侯</a:t>
            </a:r>
            <a:r>
              <a:rPr lang="zh-CN" altLang="en-US" sz="3199" b="0" dirty="0">
                <a:latin typeface="黑体" panose="02010609060101010101" pitchFamily="49" charset="-122"/>
                <a:ea typeface="黑体" panose="02010609060101010101" pitchFamily="49" charset="-122"/>
              </a:rPr>
              <a:t>、秦</a:t>
            </a:r>
            <a:r>
              <a:rPr lang="zh-CN" altLang="en-US" sz="3199" b="0" dirty="0">
                <a:solidFill>
                  <a:srgbClr val="FF0000"/>
                </a:solidFill>
                <a:latin typeface="黑体" panose="02010609060101010101" pitchFamily="49" charset="-122"/>
                <a:ea typeface="黑体" panose="02010609060101010101" pitchFamily="49" charset="-122"/>
              </a:rPr>
              <a:t>伯</a:t>
            </a:r>
            <a:r>
              <a:rPr lang="zh-CN" altLang="en-US" sz="3199" b="0" dirty="0">
                <a:solidFill>
                  <a:srgbClr val="0070C0"/>
                </a:solidFill>
                <a:latin typeface="黑体" panose="02010609060101010101" pitchFamily="49" charset="-122"/>
                <a:ea typeface="黑体" panose="02010609060101010101" pitchFamily="49" charset="-122"/>
              </a:rPr>
              <a:t>围</a:t>
            </a:r>
            <a:r>
              <a:rPr lang="zh-CN" altLang="en-US" sz="3199" b="0" dirty="0">
                <a:latin typeface="黑体" panose="02010609060101010101" pitchFamily="49" charset="-122"/>
                <a:ea typeface="黑体" panose="02010609060101010101" pitchFamily="49" charset="-122"/>
              </a:rPr>
              <a:t>郑，</a:t>
            </a:r>
            <a:r>
              <a:rPr lang="zh-CN" altLang="en-US" sz="3199" b="0" dirty="0" smtClean="0">
                <a:latin typeface="黑体" panose="02010609060101010101" pitchFamily="49" charset="-122"/>
                <a:ea typeface="黑体" panose="02010609060101010101" pitchFamily="49" charset="-122"/>
              </a:rPr>
              <a:t>以其</a:t>
            </a:r>
            <a:r>
              <a:rPr lang="zh-CN" altLang="en-US" sz="3199" b="0" dirty="0">
                <a:latin typeface="黑体" panose="02010609060101010101" pitchFamily="49" charset="-122"/>
                <a:ea typeface="黑体" panose="02010609060101010101" pitchFamily="49" charset="-122"/>
              </a:rPr>
              <a:t>无礼</a:t>
            </a:r>
            <a:r>
              <a:rPr lang="zh-CN" altLang="en-US" sz="3199" b="0" dirty="0" smtClean="0">
                <a:latin typeface="黑体" panose="02010609060101010101" pitchFamily="49" charset="-122"/>
                <a:ea typeface="黑体" panose="02010609060101010101" pitchFamily="49" charset="-122"/>
              </a:rPr>
              <a:t>于晋</a:t>
            </a:r>
            <a:r>
              <a:rPr lang="zh-CN" altLang="en-US" sz="3199" b="0" dirty="0">
                <a:latin typeface="黑体" panose="02010609060101010101" pitchFamily="49" charset="-122"/>
                <a:ea typeface="黑体" panose="02010609060101010101" pitchFamily="49" charset="-122"/>
              </a:rPr>
              <a:t>，且</a:t>
            </a:r>
            <a:r>
              <a:rPr lang="zh-CN" altLang="en-US" sz="3199" b="0" dirty="0" smtClean="0">
                <a:solidFill>
                  <a:srgbClr val="FF0000"/>
                </a:solidFill>
                <a:latin typeface="黑体" panose="02010609060101010101" pitchFamily="49" charset="-122"/>
                <a:ea typeface="黑体" panose="02010609060101010101" pitchFamily="49" charset="-122"/>
              </a:rPr>
              <a:t>贰</a:t>
            </a:r>
            <a:r>
              <a:rPr lang="zh-CN" altLang="en-US" sz="3199" b="0" dirty="0" smtClean="0">
                <a:latin typeface="黑体" panose="02010609060101010101" pitchFamily="49" charset="-122"/>
                <a:ea typeface="黑体" panose="02010609060101010101" pitchFamily="49" charset="-122"/>
              </a:rPr>
              <a:t>于</a:t>
            </a:r>
            <a:r>
              <a:rPr lang="zh-CN" altLang="en-US" sz="3199" b="0" dirty="0">
                <a:latin typeface="黑体" panose="02010609060101010101" pitchFamily="49" charset="-122"/>
                <a:ea typeface="黑体" panose="02010609060101010101" pitchFamily="49" charset="-122"/>
              </a:rPr>
              <a:t>楚也。</a:t>
            </a:r>
            <a:r>
              <a:rPr lang="zh-CN" altLang="en-US" sz="3199" b="0" u="sng" dirty="0" smtClean="0">
                <a:latin typeface="黑体" panose="02010609060101010101" pitchFamily="49" charset="-122"/>
                <a:ea typeface="黑体" panose="02010609060101010101" pitchFamily="49" charset="-122"/>
              </a:rPr>
              <a:t>晋</a:t>
            </a:r>
            <a:r>
              <a:rPr lang="en-US" altLang="zh-CN" sz="3199" b="0" u="sng" dirty="0" smtClean="0">
                <a:latin typeface="黑体" panose="02010609060101010101" pitchFamily="49" charset="-122"/>
                <a:ea typeface="黑体" panose="02010609060101010101" pitchFamily="49" charset="-122"/>
              </a:rPr>
              <a:t>\</a:t>
            </a:r>
            <a:r>
              <a:rPr lang="zh-CN" altLang="en-US" sz="3199" b="0" u="sng" dirty="0" smtClean="0">
                <a:solidFill>
                  <a:srgbClr val="FF0000"/>
                </a:solidFill>
                <a:latin typeface="黑体" panose="02010609060101010101" pitchFamily="49" charset="-122"/>
                <a:ea typeface="黑体" panose="02010609060101010101" pitchFamily="49" charset="-122"/>
              </a:rPr>
              <a:t>军</a:t>
            </a:r>
            <a:r>
              <a:rPr lang="zh-CN" altLang="en-US" sz="3199" b="0" u="sng" dirty="0" smtClean="0">
                <a:latin typeface="黑体" panose="02010609060101010101" pitchFamily="49" charset="-122"/>
                <a:ea typeface="黑体" panose="02010609060101010101" pitchFamily="49" charset="-122"/>
              </a:rPr>
              <a:t>（</a:t>
            </a:r>
            <a:r>
              <a:rPr lang="en-US" altLang="zh-CN" sz="3199" b="0" u="sng" dirty="0" smtClean="0">
                <a:latin typeface="黑体" panose="02010609060101010101" pitchFamily="49" charset="-122"/>
                <a:ea typeface="黑体" panose="02010609060101010101" pitchFamily="49" charset="-122"/>
              </a:rPr>
              <a:t>)</a:t>
            </a:r>
            <a:r>
              <a:rPr lang="zh-CN" altLang="en-US" sz="3199" b="0" u="sng" dirty="0" smtClean="0">
                <a:latin typeface="黑体" panose="02010609060101010101" pitchFamily="49" charset="-122"/>
                <a:ea typeface="黑体" panose="02010609060101010101" pitchFamily="49" charset="-122"/>
              </a:rPr>
              <a:t>函</a:t>
            </a:r>
            <a:r>
              <a:rPr lang="zh-CN" altLang="en-US" sz="3199" b="0" u="sng" dirty="0">
                <a:latin typeface="黑体" panose="02010609060101010101" pitchFamily="49" charset="-122"/>
                <a:ea typeface="黑体" panose="02010609060101010101" pitchFamily="49" charset="-122"/>
              </a:rPr>
              <a:t>陵，秦军氾南。</a:t>
            </a:r>
            <a:r>
              <a:rPr lang="zh-CN" altLang="en-US" sz="3199" b="0" dirty="0">
                <a:latin typeface="黑体" panose="02010609060101010101" pitchFamily="49" charset="-122"/>
                <a:ea typeface="黑体" panose="02010609060101010101" pitchFamily="49" charset="-122"/>
              </a:rPr>
              <a:t>    </a:t>
            </a:r>
          </a:p>
        </p:txBody>
      </p:sp>
      <p:sp>
        <p:nvSpPr>
          <p:cNvPr id="103434" name="矩形 103433"/>
          <p:cNvSpPr/>
          <p:nvPr/>
        </p:nvSpPr>
        <p:spPr>
          <a:xfrm>
            <a:off x="179211" y="4379962"/>
            <a:ext cx="7609815" cy="1187105"/>
          </a:xfrm>
          <a:prstGeom prst="rect">
            <a:avLst/>
          </a:prstGeom>
          <a:noFill/>
          <a:ln>
            <a:noFill/>
            <a:miter lim="800000"/>
          </a:ln>
        </p:spPr>
        <p:txBody>
          <a:bodyPr wrap="square"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spcBef>
                <a:spcPct val="50000"/>
              </a:spcBef>
            </a:pPr>
            <a:r>
              <a:rPr lang="en-US" altLang="zh-CN" sz="2799" dirty="0">
                <a:latin typeface="黑体" pitchFamily="49" charset="-122"/>
                <a:ea typeface="黑体" pitchFamily="49" charset="-122"/>
              </a:rPr>
              <a:t>【</a:t>
            </a:r>
            <a:r>
              <a:rPr lang="zh-CN" altLang="en-US" sz="2799" dirty="0">
                <a:latin typeface="黑体" pitchFamily="49" charset="-122"/>
                <a:ea typeface="黑体" pitchFamily="49" charset="-122"/>
              </a:rPr>
              <a:t>思考</a:t>
            </a:r>
            <a:r>
              <a:rPr lang="en-US" altLang="zh-CN" sz="2799" dirty="0">
                <a:latin typeface="黑体" pitchFamily="49" charset="-122"/>
                <a:ea typeface="黑体" pitchFamily="49" charset="-122"/>
              </a:rPr>
              <a:t>】</a:t>
            </a:r>
            <a:r>
              <a:rPr lang="zh-CN" altLang="en-US" sz="2799" dirty="0" smtClean="0">
                <a:latin typeface="黑体" pitchFamily="49" charset="-122"/>
                <a:ea typeface="黑体" pitchFamily="49" charset="-122"/>
              </a:rPr>
              <a:t>：第</a:t>
            </a:r>
            <a:r>
              <a:rPr lang="en-US" altLang="zh-CN" sz="2799" dirty="0" smtClean="0">
                <a:latin typeface="黑体" pitchFamily="49" charset="-122"/>
                <a:ea typeface="黑体" pitchFamily="49" charset="-122"/>
              </a:rPr>
              <a:t>1</a:t>
            </a:r>
            <a:r>
              <a:rPr lang="zh-CN" altLang="en-US" sz="2799" dirty="0" smtClean="0">
                <a:latin typeface="黑体" pitchFamily="49" charset="-122"/>
                <a:ea typeface="黑体" pitchFamily="49" charset="-122"/>
              </a:rPr>
              <a:t>段</a:t>
            </a:r>
            <a:r>
              <a:rPr lang="zh-CN" altLang="en-US" dirty="0" smtClean="0">
                <a:solidFill>
                  <a:srgbClr val="FF0000"/>
                </a:solidFill>
                <a:latin typeface="黑体" pitchFamily="49" charset="-122"/>
                <a:ea typeface="黑体" pitchFamily="49" charset="-122"/>
              </a:rPr>
              <a:t>交代了什么？有什么作用？</a:t>
            </a:r>
            <a:endParaRPr lang="en-US" altLang="zh-CN" dirty="0" smtClean="0">
              <a:solidFill>
                <a:srgbClr val="FF0000"/>
              </a:solidFill>
              <a:latin typeface="黑体" pitchFamily="49" charset="-122"/>
              <a:ea typeface="黑体" pitchFamily="49" charset="-122"/>
            </a:endParaRPr>
          </a:p>
          <a:p>
            <a:pPr defTabSz="1085633">
              <a:spcBef>
                <a:spcPct val="50000"/>
              </a:spcBef>
            </a:pPr>
            <a:r>
              <a:rPr lang="zh-CN" altLang="en-US" dirty="0" smtClean="0">
                <a:latin typeface="黑体" pitchFamily="49" charset="-122"/>
                <a:ea typeface="黑体" pitchFamily="49" charset="-122"/>
              </a:rPr>
              <a:t>故事背景</a:t>
            </a:r>
            <a:r>
              <a:rPr lang="zh-CN" altLang="en-US" sz="2799" dirty="0">
                <a:latin typeface="黑体" pitchFamily="49" charset="-122"/>
                <a:ea typeface="黑体" pitchFamily="49" charset="-122"/>
              </a:rPr>
              <a:t>、</a:t>
            </a:r>
            <a:r>
              <a:rPr lang="zh-CN" altLang="en-US" sz="2799" dirty="0" smtClean="0">
                <a:latin typeface="黑体" pitchFamily="49" charset="-122"/>
                <a:ea typeface="黑体" pitchFamily="49" charset="-122"/>
              </a:rPr>
              <a:t>秦晋围郑的理由、驻军位置</a:t>
            </a:r>
            <a:endParaRPr lang="zh-CN" altLang="en-US" sz="2799" dirty="0">
              <a:latin typeface="黑体" pitchFamily="49" charset="-122"/>
              <a:ea typeface="黑体" pitchFamily="49" charset="-122"/>
            </a:endParaRPr>
          </a:p>
        </p:txBody>
      </p:sp>
      <p:sp>
        <p:nvSpPr>
          <p:cNvPr id="2" name="圆角矩形标注 1"/>
          <p:cNvSpPr/>
          <p:nvPr/>
        </p:nvSpPr>
        <p:spPr>
          <a:xfrm>
            <a:off x="6461759" y="191192"/>
            <a:ext cx="3995652" cy="850555"/>
          </a:xfrm>
          <a:prstGeom prst="wedgeRoundRectCallout">
            <a:avLst>
              <a:gd name="adj1" fmla="val -91299"/>
              <a:gd name="adj2" fmla="val 83152"/>
              <a:gd name="adj3" fmla="val 16667"/>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rgbClr val="121212"/>
                </a:solidFill>
                <a:latin typeface="-apple-system"/>
              </a:rPr>
              <a:t>晋文公为侯，秦穆公为伯，</a:t>
            </a:r>
            <a:r>
              <a:rPr lang="zh-CN" altLang="en-US" sz="2400" b="1" dirty="0" smtClean="0">
                <a:solidFill>
                  <a:srgbClr val="121212"/>
                </a:solidFill>
                <a:latin typeface="-apple-system"/>
              </a:rPr>
              <a:t>可见晋文公</a:t>
            </a:r>
            <a:r>
              <a:rPr lang="zh-CN" altLang="en-US" sz="2400" b="1" dirty="0">
                <a:solidFill>
                  <a:srgbClr val="121212"/>
                </a:solidFill>
                <a:latin typeface="-apple-system"/>
              </a:rPr>
              <a:t>势头之猛</a:t>
            </a:r>
            <a:endParaRPr lang="zh-CN" altLang="en-US" sz="2400" b="1" dirty="0"/>
          </a:p>
        </p:txBody>
      </p:sp>
      <p:sp>
        <p:nvSpPr>
          <p:cNvPr id="9" name="圆角矩形标注 8"/>
          <p:cNvSpPr/>
          <p:nvPr/>
        </p:nvSpPr>
        <p:spPr>
          <a:xfrm>
            <a:off x="6772100" y="1379362"/>
            <a:ext cx="5419900" cy="590204"/>
          </a:xfrm>
          <a:prstGeom prst="wedgeRoundRectCallout">
            <a:avLst>
              <a:gd name="adj1" fmla="val -100225"/>
              <a:gd name="adj2" fmla="val 57214"/>
              <a:gd name="adj3" fmla="val 16667"/>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solidFill>
                  <a:srgbClr val="121212"/>
                </a:solidFill>
                <a:latin typeface="-apple-system"/>
              </a:rPr>
              <a:t>两大国围较弱</a:t>
            </a:r>
            <a:r>
              <a:rPr lang="zh-CN" altLang="en-US" sz="2400" b="1" dirty="0">
                <a:solidFill>
                  <a:srgbClr val="121212"/>
                </a:solidFill>
                <a:latin typeface="-apple-system"/>
              </a:rPr>
              <a:t>的郑国，可见</a:t>
            </a:r>
            <a:r>
              <a:rPr lang="zh-CN" altLang="en-US" sz="2400" b="1" dirty="0" smtClean="0">
                <a:solidFill>
                  <a:srgbClr val="121212"/>
                </a:solidFill>
                <a:latin typeface="-apple-system"/>
              </a:rPr>
              <a:t>形势危急</a:t>
            </a:r>
            <a:endParaRPr lang="zh-CN" altLang="en-US" sz="2400" b="1" dirty="0"/>
          </a:p>
        </p:txBody>
      </p:sp>
      <p:sp>
        <p:nvSpPr>
          <p:cNvPr id="10" name="圆角矩形标注 9"/>
          <p:cNvSpPr/>
          <p:nvPr/>
        </p:nvSpPr>
        <p:spPr>
          <a:xfrm>
            <a:off x="6461759" y="3355954"/>
            <a:ext cx="5275812" cy="979275"/>
          </a:xfrm>
          <a:prstGeom prst="wedgeRoundRectCallout">
            <a:avLst>
              <a:gd name="adj1" fmla="val -104712"/>
              <a:gd name="adj2" fmla="val -57295"/>
              <a:gd name="adj3" fmla="val 16667"/>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solidFill>
                  <a:srgbClr val="121212"/>
                </a:solidFill>
                <a:latin typeface="-apple-system"/>
              </a:rPr>
              <a:t>分兵驻扎，为游说</a:t>
            </a:r>
            <a:r>
              <a:rPr lang="zh-CN" altLang="en-US" sz="2400" b="1" dirty="0">
                <a:solidFill>
                  <a:srgbClr val="121212"/>
                </a:solidFill>
                <a:latin typeface="-apple-system"/>
              </a:rPr>
              <a:t>并离间秦晋提供了机会，伏笔</a:t>
            </a:r>
            <a:endParaRPr lang="zh-CN" altLang="en-US" sz="2400" b="1" dirty="0"/>
          </a:p>
        </p:txBody>
      </p:sp>
      <p:sp>
        <p:nvSpPr>
          <p:cNvPr id="11" name="圆角矩形标注 10"/>
          <p:cNvSpPr/>
          <p:nvPr/>
        </p:nvSpPr>
        <p:spPr>
          <a:xfrm>
            <a:off x="6234544" y="2152996"/>
            <a:ext cx="5611092" cy="849211"/>
          </a:xfrm>
          <a:prstGeom prst="wedgeRoundRectCallout">
            <a:avLst>
              <a:gd name="adj1" fmla="val -75923"/>
              <a:gd name="adj2" fmla="val 17079"/>
              <a:gd name="adj3" fmla="val 16667"/>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solidFill>
                  <a:srgbClr val="121212"/>
                </a:solidFill>
                <a:latin typeface="-apple-system"/>
              </a:rPr>
              <a:t>背叛楚国，参与</a:t>
            </a:r>
            <a:r>
              <a:rPr lang="zh-CN" altLang="en-US" sz="2400" b="1" dirty="0">
                <a:solidFill>
                  <a:srgbClr val="121212"/>
                </a:solidFill>
                <a:latin typeface="-apple-system"/>
              </a:rPr>
              <a:t>的却是秦国，词句</a:t>
            </a:r>
            <a:r>
              <a:rPr lang="zh-CN" altLang="en-US" sz="2400" b="1" dirty="0" smtClean="0">
                <a:solidFill>
                  <a:srgbClr val="121212"/>
                </a:solidFill>
                <a:latin typeface="-apple-system"/>
              </a:rPr>
              <a:t>重在秦国利益关系不大，</a:t>
            </a:r>
            <a:r>
              <a:rPr lang="zh-CN" altLang="en-US" sz="2400" b="1" dirty="0">
                <a:solidFill>
                  <a:srgbClr val="121212"/>
                </a:solidFill>
                <a:latin typeface="-apple-system"/>
              </a:rPr>
              <a:t>伏笔</a:t>
            </a:r>
            <a:endParaRPr lang="zh-CN" altLang="en-US" sz="2400" b="1" dirty="0"/>
          </a:p>
        </p:txBody>
      </p:sp>
    </p:spTree>
    <p:extLst>
      <p:ext uri="{BB962C8B-B14F-4D97-AF65-F5344CB8AC3E}">
        <p14:creationId xmlns:p14="http://schemas.microsoft.com/office/powerpoint/2010/main" val="35441212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xmlns:m="http://schemas.openxmlformats.org/officeDocument/2006/math" xmlns:w="http://schemas.openxmlformats.org/wordprocessingml/2006/main" xmlns:wp="http://schemas.openxmlformats.org/drawingml/2006/wordprocessingDrawing" xmlns:a14="http://schemas.microsoft.com/office/drawing/2010/main" xmlns:p15="http://schemas.microsoft.com/office/powerpoint/2012/main" xmlns:p159="http://schemas.microsoft.com/office/powerpoint/2015/09/main">
      <p:transition>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103434"/>
                                        </p:tgtEl>
                                        <p:attrNameLst>
                                          <p:attrName>style.visibility</p:attrName>
                                        </p:attrNameLst>
                                      </p:cBhvr>
                                      <p:to>
                                        <p:strVal val="visible"/>
                                      </p:to>
                                    </p:set>
                                    <p:anim calcmode="lin" valueType="num">
                                      <p:cBhvr>
                                        <p:cTn id="7" dur="1000" fill="hold"/>
                                        <p:tgtEl>
                                          <p:spTgt spid="103434"/>
                                        </p:tgtEl>
                                        <p:attrNameLst>
                                          <p:attrName>ppt_w</p:attrName>
                                        </p:attrNameLst>
                                      </p:cBhvr>
                                      <p:tavLst>
                                        <p:tav tm="0">
                                          <p:val>
                                            <p:strVal val="#ppt_w+.3"/>
                                          </p:val>
                                        </p:tav>
                                        <p:tav tm="100000">
                                          <p:val>
                                            <p:strVal val="#ppt_w"/>
                                          </p:val>
                                        </p:tav>
                                      </p:tavLst>
                                    </p:anim>
                                    <p:anim calcmode="lin" valueType="num">
                                      <p:cBhvr>
                                        <p:cTn id="8" dur="1000" fill="hold"/>
                                        <p:tgtEl>
                                          <p:spTgt spid="103434"/>
                                        </p:tgtEl>
                                        <p:attrNameLst>
                                          <p:attrName>ppt_h</p:attrName>
                                        </p:attrNameLst>
                                      </p:cBhvr>
                                      <p:tavLst>
                                        <p:tav tm="0">
                                          <p:val>
                                            <p:strVal val="#ppt_h"/>
                                          </p:val>
                                        </p:tav>
                                        <p:tav tm="100000">
                                          <p:val>
                                            <p:strVal val="#ppt_h"/>
                                          </p:val>
                                        </p:tav>
                                      </p:tavLst>
                                    </p:anim>
                                    <p:animEffect transition="in" filter="fade">
                                      <p:cBhvr>
                                        <p:cTn id="9" dur="1000"/>
                                        <p:tgtEl>
                                          <p:spTgt spid="103434"/>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103434">
                                            <p:txEl>
                                              <p:pRg st="1" end="1"/>
                                            </p:txEl>
                                          </p:spTgt>
                                        </p:tgtEl>
                                        <p:attrNameLst>
                                          <p:attrName>style.visibility</p:attrName>
                                        </p:attrNameLst>
                                      </p:cBhvr>
                                      <p:to>
                                        <p:strVal val="visible"/>
                                      </p:to>
                                    </p:set>
                                    <p:anim calcmode="lin" valueType="num">
                                      <p:cBhvr additive="base">
                                        <p:cTn id="14" dur="500" fill="hold"/>
                                        <p:tgtEl>
                                          <p:spTgt spid="103434">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10343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additive="base">
                                        <p:cTn id="20"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9">
                                            <p:txEl>
                                              <p:pRg st="0" end="0"/>
                                            </p:txEl>
                                          </p:spTgt>
                                        </p:tgtEl>
                                        <p:attrNameLst>
                                          <p:attrName>style.visibility</p:attrName>
                                        </p:attrNameLst>
                                      </p:cBhvr>
                                      <p:to>
                                        <p:strVal val="visible"/>
                                      </p:to>
                                    </p:set>
                                    <p:animEffect transition="in" filter="fade">
                                      <p:cBhvr>
                                        <p:cTn id="26" dur="1000"/>
                                        <p:tgtEl>
                                          <p:spTgt spid="9">
                                            <p:txEl>
                                              <p:pRg st="0" end="0"/>
                                            </p:txEl>
                                          </p:spTgt>
                                        </p:tgtEl>
                                      </p:cBhvr>
                                    </p:animEffect>
                                    <p:anim calcmode="lin" valueType="num">
                                      <p:cBhvr>
                                        <p:cTn id="27"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28"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1">
                                            <p:txEl>
                                              <p:pRg st="0" end="0"/>
                                            </p:txEl>
                                          </p:spTgt>
                                        </p:tgtEl>
                                        <p:attrNameLst>
                                          <p:attrName>style.visibility</p:attrName>
                                        </p:attrNameLst>
                                      </p:cBhvr>
                                      <p:to>
                                        <p:strVal val="visible"/>
                                      </p:to>
                                    </p:set>
                                    <p:anim calcmode="lin" valueType="num">
                                      <p:cBhvr additive="base">
                                        <p:cTn id="33"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Effect transition="in" filter="fade">
                                      <p:cBhvr>
                                        <p:cTn id="39" dur="1000"/>
                                        <p:tgtEl>
                                          <p:spTgt spid="10">
                                            <p:txEl>
                                              <p:pRg st="0" end="0"/>
                                            </p:txEl>
                                          </p:spTgt>
                                        </p:tgtEl>
                                      </p:cBhvr>
                                    </p:animEffect>
                                    <p:anim calcmode="lin" valueType="num">
                                      <p:cBhvr>
                                        <p:cTn id="40"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41"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3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p:nvPr/>
        </p:nvSpPr>
        <p:spPr>
          <a:xfrm>
            <a:off x="191194" y="216131"/>
            <a:ext cx="11737570" cy="2005790"/>
          </a:xfrm>
          <a:prstGeom prst="rect">
            <a:avLst/>
          </a:prstGeom>
          <a:solidFill>
            <a:schemeClr val="bg1"/>
          </a:solidFill>
          <a:ln>
            <a:noFill/>
            <a:miter lim="800000"/>
          </a:ln>
        </p:spPr>
        <p:txBody>
          <a:bodyPr wrap="square"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lnSpc>
                <a:spcPct val="110000"/>
              </a:lnSpc>
            </a:pPr>
            <a:r>
              <a:rPr lang="zh-CN" altLang="en-US" dirty="0">
                <a:latin typeface="黑体" pitchFamily="49" charset="-122"/>
                <a:ea typeface="黑体" pitchFamily="49" charset="-122"/>
              </a:rPr>
              <a:t>  </a:t>
            </a:r>
            <a:r>
              <a:rPr lang="en-US" altLang="zh-CN" dirty="0">
                <a:latin typeface="黑体" panose="02010609060101010101" pitchFamily="49" charset="-122"/>
                <a:ea typeface="黑体" panose="02010609060101010101" pitchFamily="49" charset="-122"/>
              </a:rPr>
              <a:t>2.</a:t>
            </a:r>
            <a:r>
              <a:rPr lang="zh-CN" altLang="en-US" dirty="0">
                <a:latin typeface="黑体" panose="02010609060101010101" pitchFamily="49" charset="-122"/>
                <a:ea typeface="黑体" panose="02010609060101010101" pitchFamily="49" charset="-122"/>
              </a:rPr>
              <a:t>佚之狐言于郑伯曰：“国危矣，</a:t>
            </a:r>
            <a:r>
              <a:rPr lang="zh-CN" altLang="en-US" dirty="0" smtClean="0">
                <a:solidFill>
                  <a:srgbClr val="FF0000"/>
                </a:solidFill>
                <a:latin typeface="黑体" panose="02010609060101010101" pitchFamily="49" charset="-122"/>
                <a:ea typeface="黑体" panose="02010609060101010101" pitchFamily="49" charset="-122"/>
              </a:rPr>
              <a:t>若</a:t>
            </a:r>
            <a:r>
              <a:rPr lang="en-US" altLang="zh-CN" dirty="0" smtClean="0">
                <a:solidFill>
                  <a:srgbClr val="FF0000"/>
                </a:solidFill>
                <a:latin typeface="黑体" panose="02010609060101010101" pitchFamily="49" charset="-122"/>
                <a:ea typeface="黑体" panose="02010609060101010101" pitchFamily="49" charset="-122"/>
              </a:rPr>
              <a:t>( )</a:t>
            </a:r>
            <a:r>
              <a:rPr lang="zh-CN" altLang="en-US" dirty="0" smtClean="0">
                <a:latin typeface="黑体" panose="02010609060101010101" pitchFamily="49" charset="-122"/>
                <a:ea typeface="黑体" panose="02010609060101010101" pitchFamily="49" charset="-122"/>
              </a:rPr>
              <a:t>使烛之</a:t>
            </a:r>
            <a:r>
              <a:rPr lang="zh-CN" altLang="en-US" dirty="0">
                <a:latin typeface="黑体" panose="02010609060101010101" pitchFamily="49" charset="-122"/>
                <a:ea typeface="黑体" panose="02010609060101010101" pitchFamily="49" charset="-122"/>
              </a:rPr>
              <a:t>武见秦君，</a:t>
            </a:r>
            <a:r>
              <a:rPr lang="zh-CN" altLang="en-US" dirty="0" smtClean="0">
                <a:solidFill>
                  <a:srgbClr val="FF0000"/>
                </a:solidFill>
                <a:latin typeface="黑体" panose="02010609060101010101" pitchFamily="49" charset="-122"/>
                <a:ea typeface="黑体" panose="02010609060101010101" pitchFamily="49" charset="-122"/>
              </a:rPr>
              <a:t>师</a:t>
            </a:r>
            <a:r>
              <a:rPr lang="en-US" altLang="zh-CN" dirty="0" smtClean="0">
                <a:solidFill>
                  <a:srgbClr val="FF0000"/>
                </a:solidFill>
                <a:latin typeface="黑体" panose="02010609060101010101" pitchFamily="49" charset="-122"/>
                <a:ea typeface="黑体" panose="02010609060101010101" pitchFamily="49" charset="-122"/>
              </a:rPr>
              <a:t>( )</a:t>
            </a:r>
            <a:r>
              <a:rPr lang="zh-CN" altLang="en-US" dirty="0" smtClean="0">
                <a:latin typeface="黑体" panose="02010609060101010101" pitchFamily="49" charset="-122"/>
                <a:ea typeface="黑体" panose="02010609060101010101" pitchFamily="49" charset="-122"/>
              </a:rPr>
              <a:t>必</a:t>
            </a:r>
            <a:r>
              <a:rPr lang="zh-CN" altLang="en-US" dirty="0">
                <a:latin typeface="黑体" panose="02010609060101010101" pitchFamily="49" charset="-122"/>
                <a:ea typeface="黑体" panose="02010609060101010101" pitchFamily="49" charset="-122"/>
              </a:rPr>
              <a:t>退。”公从之。</a:t>
            </a:r>
            <a:r>
              <a:rPr lang="zh-CN" altLang="en-US" dirty="0">
                <a:solidFill>
                  <a:srgbClr val="FF0000"/>
                </a:solidFill>
                <a:latin typeface="黑体" panose="02010609060101010101" pitchFamily="49" charset="-122"/>
                <a:ea typeface="黑体" panose="02010609060101010101" pitchFamily="49" charset="-122"/>
              </a:rPr>
              <a:t>辞</a:t>
            </a:r>
            <a:r>
              <a:rPr lang="zh-CN" altLang="en-US" dirty="0">
                <a:latin typeface="黑体" panose="02010609060101010101" pitchFamily="49" charset="-122"/>
                <a:ea typeface="黑体" panose="02010609060101010101" pitchFamily="49" charset="-122"/>
              </a:rPr>
              <a:t>曰：“臣</a:t>
            </a:r>
            <a:r>
              <a:rPr lang="zh-CN" altLang="en-US" dirty="0">
                <a:solidFill>
                  <a:srgbClr val="FF0000"/>
                </a:solidFill>
                <a:latin typeface="黑体" panose="02010609060101010101" pitchFamily="49" charset="-122"/>
                <a:ea typeface="黑体" panose="02010609060101010101" pitchFamily="49" charset="-122"/>
              </a:rPr>
              <a:t>之</a:t>
            </a:r>
            <a:r>
              <a:rPr lang="zh-CN" altLang="en-US" dirty="0">
                <a:latin typeface="黑体" panose="02010609060101010101" pitchFamily="49" charset="-122"/>
                <a:ea typeface="黑体" panose="02010609060101010101" pitchFamily="49" charset="-122"/>
              </a:rPr>
              <a:t>壮也，</a:t>
            </a:r>
            <a:r>
              <a:rPr lang="zh-CN" altLang="en-US" dirty="0" smtClean="0">
                <a:solidFill>
                  <a:srgbClr val="FF0000"/>
                </a:solidFill>
                <a:latin typeface="黑体" panose="02010609060101010101" pitchFamily="49" charset="-122"/>
                <a:ea typeface="黑体" panose="02010609060101010101" pitchFamily="49" charset="-122"/>
              </a:rPr>
              <a:t>犹</a:t>
            </a:r>
            <a:r>
              <a:rPr lang="en-US" altLang="zh-CN" dirty="0" smtClean="0">
                <a:solidFill>
                  <a:srgbClr val="FF0000"/>
                </a:solidFill>
                <a:latin typeface="黑体" panose="02010609060101010101" pitchFamily="49" charset="-122"/>
                <a:ea typeface="黑体" panose="02010609060101010101" pitchFamily="49" charset="-122"/>
              </a:rPr>
              <a:t>( )</a:t>
            </a:r>
            <a:r>
              <a:rPr lang="zh-CN" altLang="en-US" dirty="0" smtClean="0">
                <a:latin typeface="黑体" panose="02010609060101010101" pitchFamily="49" charset="-122"/>
                <a:ea typeface="黑体" panose="02010609060101010101" pitchFamily="49" charset="-122"/>
              </a:rPr>
              <a:t>不如</a:t>
            </a:r>
            <a:r>
              <a:rPr lang="zh-CN" altLang="en-US" dirty="0">
                <a:latin typeface="黑体" panose="02010609060101010101" pitchFamily="49" charset="-122"/>
                <a:ea typeface="黑体" panose="02010609060101010101" pitchFamily="49" charset="-122"/>
              </a:rPr>
              <a:t>人；今老矣，无能</a:t>
            </a:r>
            <a:r>
              <a:rPr lang="zh-CN" altLang="en-US" dirty="0">
                <a:solidFill>
                  <a:srgbClr val="FF0000"/>
                </a:solidFill>
                <a:latin typeface="黑体" panose="02010609060101010101" pitchFamily="49" charset="-122"/>
                <a:ea typeface="黑体" panose="02010609060101010101" pitchFamily="49" charset="-122"/>
              </a:rPr>
              <a:t>为</a:t>
            </a:r>
            <a:r>
              <a:rPr lang="zh-CN" altLang="en-US" dirty="0">
                <a:latin typeface="黑体" panose="02010609060101010101" pitchFamily="49" charset="-122"/>
                <a:ea typeface="黑体" panose="02010609060101010101" pitchFamily="49" charset="-122"/>
              </a:rPr>
              <a:t>也已。”公曰：“吾不能早用子，今急而求子，</a:t>
            </a:r>
            <a:r>
              <a:rPr lang="zh-CN" altLang="en-US" u="sng" dirty="0" smtClean="0">
                <a:solidFill>
                  <a:srgbClr val="FF0000"/>
                </a:solidFill>
                <a:latin typeface="黑体" panose="02010609060101010101" pitchFamily="49" charset="-122"/>
                <a:ea typeface="黑体" panose="02010609060101010101" pitchFamily="49" charset="-122"/>
              </a:rPr>
              <a:t>是</a:t>
            </a:r>
            <a:r>
              <a:rPr lang="en-US" altLang="zh-CN" u="sng" dirty="0" smtClean="0">
                <a:solidFill>
                  <a:srgbClr val="FF0000"/>
                </a:solidFill>
                <a:latin typeface="黑体" panose="02010609060101010101" pitchFamily="49" charset="-122"/>
                <a:ea typeface="黑体" panose="02010609060101010101" pitchFamily="49" charset="-122"/>
              </a:rPr>
              <a:t>( )</a:t>
            </a:r>
            <a:r>
              <a:rPr lang="zh-CN" altLang="en-US" u="sng" dirty="0" smtClean="0">
                <a:latin typeface="黑体" panose="02010609060101010101" pitchFamily="49" charset="-122"/>
                <a:ea typeface="黑体" panose="02010609060101010101" pitchFamily="49" charset="-122"/>
              </a:rPr>
              <a:t>寡人</a:t>
            </a:r>
            <a:r>
              <a:rPr lang="zh-CN" altLang="en-US" u="sng" dirty="0">
                <a:latin typeface="黑体" panose="02010609060101010101" pitchFamily="49" charset="-122"/>
                <a:ea typeface="黑体" panose="02010609060101010101" pitchFamily="49" charset="-122"/>
              </a:rPr>
              <a:t>之过也</a:t>
            </a:r>
            <a:r>
              <a:rPr lang="zh-CN" altLang="en-US" dirty="0">
                <a:latin typeface="黑体" panose="02010609060101010101" pitchFamily="49" charset="-122"/>
                <a:ea typeface="黑体" panose="02010609060101010101" pitchFamily="49" charset="-122"/>
              </a:rPr>
              <a:t>。</a:t>
            </a:r>
            <a:r>
              <a:rPr lang="zh-CN" altLang="en-US" dirty="0" smtClean="0">
                <a:solidFill>
                  <a:srgbClr val="FF0000"/>
                </a:solidFill>
                <a:latin typeface="黑体" panose="02010609060101010101" pitchFamily="49" charset="-122"/>
                <a:ea typeface="黑体" panose="02010609060101010101" pitchFamily="49" charset="-122"/>
              </a:rPr>
              <a:t>然</a:t>
            </a:r>
            <a:r>
              <a:rPr lang="en-US" altLang="zh-CN" dirty="0" smtClean="0">
                <a:solidFill>
                  <a:srgbClr val="FF0000"/>
                </a:solidFill>
                <a:latin typeface="黑体" panose="02010609060101010101" pitchFamily="49" charset="-122"/>
                <a:ea typeface="黑体" panose="02010609060101010101" pitchFamily="49" charset="-122"/>
              </a:rPr>
              <a:t>( )</a:t>
            </a:r>
            <a:r>
              <a:rPr lang="zh-CN" altLang="en-US" dirty="0" smtClean="0">
                <a:latin typeface="黑体" panose="02010609060101010101" pitchFamily="49" charset="-122"/>
                <a:ea typeface="黑体" panose="02010609060101010101" pitchFamily="49" charset="-122"/>
              </a:rPr>
              <a:t>郑</a:t>
            </a:r>
            <a:r>
              <a:rPr lang="zh-CN" altLang="en-US" dirty="0">
                <a:latin typeface="黑体" panose="02010609060101010101" pitchFamily="49" charset="-122"/>
                <a:ea typeface="黑体" panose="02010609060101010101" pitchFamily="49" charset="-122"/>
              </a:rPr>
              <a:t>亡，子亦有不利焉。”许之。    </a:t>
            </a:r>
          </a:p>
        </p:txBody>
      </p:sp>
      <p:sp>
        <p:nvSpPr>
          <p:cNvPr id="106510" name="Text Box 12"/>
          <p:cNvSpPr/>
          <p:nvPr/>
        </p:nvSpPr>
        <p:spPr>
          <a:xfrm>
            <a:off x="3736570" y="1837113"/>
            <a:ext cx="7601990" cy="4495703"/>
          </a:xfrm>
          <a:prstGeom prst="rect">
            <a:avLst/>
          </a:prstGeom>
          <a:solidFill>
            <a:schemeClr val="bg1"/>
          </a:solidFill>
          <a:ln>
            <a:noFill/>
            <a:miter lim="800000"/>
          </a:ln>
        </p:spPr>
        <p:txBody>
          <a:bodyPr wrap="square"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lnSpc>
                <a:spcPts val="1800"/>
              </a:lnSpc>
              <a:spcBef>
                <a:spcPct val="50000"/>
              </a:spcBef>
            </a:pPr>
            <a:r>
              <a:rPr lang="zh-CN" altLang="en-US" sz="2400" dirty="0">
                <a:latin typeface="楷体" panose="02010609060101010101" pitchFamily="49" charset="-122"/>
                <a:ea typeface="楷体" panose="02010609060101010101" pitchFamily="49" charset="-122"/>
              </a:rPr>
              <a:t>若：</a:t>
            </a:r>
            <a:r>
              <a:rPr lang="zh-CN" altLang="en-US" sz="2400" dirty="0" smtClean="0">
                <a:latin typeface="楷体" panose="02010609060101010101" pitchFamily="49" charset="-122"/>
                <a:ea typeface="楷体" panose="02010609060101010101" pitchFamily="49" charset="-122"/>
              </a:rPr>
              <a:t>如果；师：军队</a:t>
            </a:r>
            <a:endParaRPr lang="en-US" altLang="zh-CN" sz="2400" dirty="0" smtClean="0">
              <a:latin typeface="楷体" panose="02010609060101010101" pitchFamily="49" charset="-122"/>
              <a:ea typeface="楷体" panose="02010609060101010101" pitchFamily="49" charset="-122"/>
            </a:endParaRPr>
          </a:p>
          <a:p>
            <a:pPr defTabSz="1088807">
              <a:lnSpc>
                <a:spcPts val="1800"/>
              </a:lnSpc>
              <a:spcBef>
                <a:spcPct val="50000"/>
              </a:spcBef>
            </a:pPr>
            <a:r>
              <a:rPr lang="zh-CN" altLang="en-US" sz="2400" dirty="0" smtClean="0">
                <a:latin typeface="楷体" panose="02010609060101010101" pitchFamily="49" charset="-122"/>
                <a:ea typeface="楷体" panose="02010609060101010101" pitchFamily="49" charset="-122"/>
              </a:rPr>
              <a:t>辞</a:t>
            </a:r>
            <a:r>
              <a:rPr lang="zh-CN" altLang="en-US" sz="2400" dirty="0">
                <a:latin typeface="楷体" panose="02010609060101010101" pitchFamily="49" charset="-122"/>
                <a:ea typeface="楷体" panose="02010609060101010101" pitchFamily="49" charset="-122"/>
              </a:rPr>
              <a:t>：</a:t>
            </a:r>
            <a:r>
              <a:rPr lang="zh-CN" altLang="en-US" sz="2400" dirty="0" smtClean="0">
                <a:latin typeface="楷体" panose="02010609060101010101" pitchFamily="49" charset="-122"/>
                <a:ea typeface="楷体" panose="02010609060101010101" pitchFamily="49" charset="-122"/>
              </a:rPr>
              <a:t>推辞</a:t>
            </a:r>
            <a:endParaRPr lang="en-US" altLang="zh-CN" sz="2400" dirty="0" smtClean="0">
              <a:latin typeface="楷体" panose="02010609060101010101" pitchFamily="49" charset="-122"/>
              <a:ea typeface="楷体" panose="02010609060101010101" pitchFamily="49" charset="-122"/>
            </a:endParaRPr>
          </a:p>
          <a:p>
            <a:pPr defTabSz="1088807">
              <a:lnSpc>
                <a:spcPts val="1800"/>
              </a:lnSpc>
              <a:spcBef>
                <a:spcPct val="50000"/>
              </a:spcBef>
            </a:pPr>
            <a:r>
              <a:rPr lang="zh-CN" altLang="en-US" sz="2400" dirty="0" smtClean="0">
                <a:latin typeface="楷体" panose="02010609060101010101" pitchFamily="49" charset="-122"/>
                <a:ea typeface="楷体" panose="02010609060101010101" pitchFamily="49" charset="-122"/>
              </a:rPr>
              <a:t>之</a:t>
            </a:r>
            <a:r>
              <a:rPr lang="zh-CN" altLang="en-US" sz="2400" dirty="0">
                <a:latin typeface="楷体" panose="02010609060101010101" pitchFamily="49" charset="-122"/>
                <a:ea typeface="楷体" panose="02010609060101010101" pitchFamily="49" charset="-122"/>
              </a:rPr>
              <a:t>：主谓之间，取独立性，助词</a:t>
            </a:r>
            <a:r>
              <a:rPr lang="zh-CN" altLang="en-US" sz="2400" dirty="0" smtClean="0">
                <a:latin typeface="楷体" panose="02010609060101010101" pitchFamily="49" charset="-122"/>
                <a:ea typeface="楷体" panose="02010609060101010101" pitchFamily="49" charset="-122"/>
              </a:rPr>
              <a:t>。</a:t>
            </a:r>
            <a:endParaRPr lang="en-US" altLang="zh-CN" sz="2400" dirty="0" smtClean="0">
              <a:latin typeface="楷体" panose="02010609060101010101" pitchFamily="49" charset="-122"/>
              <a:ea typeface="楷体" panose="02010609060101010101" pitchFamily="49" charset="-122"/>
            </a:endParaRPr>
          </a:p>
          <a:p>
            <a:pPr defTabSz="1088807">
              <a:lnSpc>
                <a:spcPts val="1800"/>
              </a:lnSpc>
              <a:spcBef>
                <a:spcPct val="50000"/>
              </a:spcBef>
            </a:pPr>
            <a:r>
              <a:rPr lang="zh-CN" altLang="en-US" sz="2400" dirty="0" smtClean="0">
                <a:effectLst>
                  <a:outerShdw blurRad="38100" dist="38100" dir="2700000" algn="tl">
                    <a:srgbClr val="000000"/>
                  </a:outerShdw>
                </a:effectLst>
                <a:latin typeface="楷体" panose="02010609060101010101" pitchFamily="49" charset="-122"/>
                <a:ea typeface="楷体" panose="02010609060101010101" pitchFamily="49" charset="-122"/>
              </a:rPr>
              <a:t>犹</a:t>
            </a:r>
            <a:r>
              <a:rPr lang="zh-CN" altLang="en-US" sz="2400" dirty="0">
                <a:effectLst>
                  <a:outerShdw blurRad="38100" dist="38100" dir="2700000" algn="tl">
                    <a:srgbClr val="000000"/>
                  </a:outerShdw>
                </a:effectLst>
                <a:latin typeface="楷体" panose="02010609060101010101" pitchFamily="49" charset="-122"/>
                <a:ea typeface="楷体" panose="02010609060101010101" pitchFamily="49" charset="-122"/>
              </a:rPr>
              <a:t>：</a:t>
            </a:r>
            <a:r>
              <a:rPr lang="zh-CN" altLang="en-US" sz="2400" dirty="0" smtClean="0">
                <a:effectLst>
                  <a:outerShdw blurRad="38100" dist="38100" dir="2700000" algn="tl">
                    <a:srgbClr val="FFFFFF"/>
                  </a:outerShdw>
                </a:effectLst>
                <a:latin typeface="楷体" panose="02010609060101010101" pitchFamily="49" charset="-122"/>
                <a:ea typeface="楷体" panose="02010609060101010101" pitchFamily="49" charset="-122"/>
              </a:rPr>
              <a:t>尚且</a:t>
            </a:r>
            <a:endParaRPr lang="en-US" altLang="zh-CN" sz="2400" dirty="0" smtClean="0">
              <a:effectLst>
                <a:outerShdw blurRad="38100" dist="38100" dir="2700000" algn="tl">
                  <a:srgbClr val="FFFFFF"/>
                </a:outerShdw>
              </a:effectLst>
              <a:latin typeface="楷体" panose="02010609060101010101" pitchFamily="49" charset="-122"/>
              <a:ea typeface="楷体" panose="02010609060101010101" pitchFamily="49" charset="-122"/>
            </a:endParaRPr>
          </a:p>
          <a:p>
            <a:pPr defTabSz="1088807">
              <a:lnSpc>
                <a:spcPts val="1800"/>
              </a:lnSpc>
              <a:spcBef>
                <a:spcPct val="50000"/>
              </a:spcBef>
            </a:pPr>
            <a:r>
              <a:rPr lang="zh-CN" altLang="en-US" sz="2400" dirty="0" smtClean="0">
                <a:effectLst>
                  <a:outerShdw blurRad="38100" dist="38100" dir="2700000" algn="tl">
                    <a:srgbClr val="000000"/>
                  </a:outerShdw>
                </a:effectLst>
                <a:latin typeface="楷体" panose="02010609060101010101" pitchFamily="49" charset="-122"/>
                <a:ea typeface="楷体" panose="02010609060101010101" pitchFamily="49" charset="-122"/>
              </a:rPr>
              <a:t>无能</a:t>
            </a:r>
            <a:r>
              <a:rPr lang="zh-CN" altLang="en-US" sz="2400" dirty="0">
                <a:effectLst>
                  <a:outerShdw blurRad="38100" dist="38100" dir="2700000" algn="tl">
                    <a:srgbClr val="000000"/>
                  </a:outerShdw>
                </a:effectLst>
                <a:latin typeface="楷体" panose="02010609060101010101" pitchFamily="49" charset="-122"/>
                <a:ea typeface="楷体" panose="02010609060101010101" pitchFamily="49" charset="-122"/>
              </a:rPr>
              <a:t>：</a:t>
            </a:r>
            <a:r>
              <a:rPr lang="zh-CN" altLang="en-US" sz="2400" dirty="0">
                <a:effectLst>
                  <a:outerShdw blurRad="38100" dist="38100" dir="2700000" algn="tl">
                    <a:srgbClr val="FFFFFF"/>
                  </a:outerShdw>
                </a:effectLst>
                <a:latin typeface="楷体" panose="02010609060101010101" pitchFamily="49" charset="-122"/>
                <a:ea typeface="楷体" panose="02010609060101010101" pitchFamily="49" charset="-122"/>
              </a:rPr>
              <a:t>没有</a:t>
            </a:r>
            <a:r>
              <a:rPr lang="zh-CN" altLang="en-US" sz="2400" dirty="0" smtClean="0">
                <a:effectLst>
                  <a:outerShdw blurRad="38100" dist="38100" dir="2700000" algn="tl">
                    <a:srgbClr val="FFFFFF"/>
                  </a:outerShdw>
                </a:effectLst>
                <a:latin typeface="楷体" panose="02010609060101010101" pitchFamily="49" charset="-122"/>
                <a:ea typeface="楷体" panose="02010609060101010101" pitchFamily="49" charset="-122"/>
              </a:rPr>
              <a:t>能力</a:t>
            </a:r>
            <a:endParaRPr lang="en-US" altLang="zh-CN" sz="2400" dirty="0" smtClean="0">
              <a:effectLst>
                <a:outerShdw blurRad="38100" dist="38100" dir="2700000" algn="tl">
                  <a:srgbClr val="FFFFFF"/>
                </a:outerShdw>
              </a:effectLst>
              <a:latin typeface="楷体" panose="02010609060101010101" pitchFamily="49" charset="-122"/>
              <a:ea typeface="楷体" panose="02010609060101010101" pitchFamily="49" charset="-122"/>
            </a:endParaRPr>
          </a:p>
          <a:p>
            <a:pPr defTabSz="1088807">
              <a:lnSpc>
                <a:spcPts val="1800"/>
              </a:lnSpc>
              <a:spcBef>
                <a:spcPct val="50000"/>
              </a:spcBef>
            </a:pPr>
            <a:r>
              <a:rPr lang="zh-CN" altLang="en-US" sz="2400" dirty="0" smtClean="0">
                <a:latin typeface="楷体" panose="02010609060101010101" pitchFamily="49" charset="-122"/>
                <a:ea typeface="楷体" panose="02010609060101010101" pitchFamily="49" charset="-122"/>
              </a:rPr>
              <a:t>为</a:t>
            </a:r>
            <a:r>
              <a:rPr lang="zh-CN" altLang="en-US" sz="2400" dirty="0">
                <a:latin typeface="楷体" panose="02010609060101010101" pitchFamily="49" charset="-122"/>
                <a:ea typeface="楷体" panose="02010609060101010101" pitchFamily="49" charset="-122"/>
              </a:rPr>
              <a:t>：做（什么</a:t>
            </a:r>
            <a:r>
              <a:rPr lang="zh-CN" altLang="en-US" sz="2400" dirty="0" smtClean="0">
                <a:latin typeface="楷体" panose="02010609060101010101" pitchFamily="49" charset="-122"/>
                <a:ea typeface="楷体" panose="02010609060101010101" pitchFamily="49" charset="-122"/>
              </a:rPr>
              <a:t>）</a:t>
            </a:r>
            <a:endParaRPr lang="en-US" altLang="zh-CN" sz="2400" dirty="0" smtClean="0">
              <a:latin typeface="楷体" panose="02010609060101010101" pitchFamily="49" charset="-122"/>
              <a:ea typeface="楷体" panose="02010609060101010101" pitchFamily="49" charset="-122"/>
            </a:endParaRPr>
          </a:p>
          <a:p>
            <a:pPr defTabSz="1088807">
              <a:lnSpc>
                <a:spcPts val="1800"/>
              </a:lnSpc>
              <a:spcBef>
                <a:spcPct val="50000"/>
              </a:spcBef>
            </a:pPr>
            <a:r>
              <a:rPr lang="zh-CN" altLang="en-US" sz="2400" dirty="0" smtClean="0">
                <a:latin typeface="楷体" panose="02010609060101010101" pitchFamily="49" charset="-122"/>
                <a:ea typeface="楷体" panose="02010609060101010101" pitchFamily="49" charset="-122"/>
              </a:rPr>
              <a:t>用</a:t>
            </a:r>
            <a:r>
              <a:rPr lang="zh-CN" altLang="en-US" sz="2400" dirty="0">
                <a:latin typeface="楷体" panose="02010609060101010101" pitchFamily="49" charset="-122"/>
                <a:ea typeface="楷体" panose="02010609060101010101" pitchFamily="49" charset="-122"/>
              </a:rPr>
              <a:t>：</a:t>
            </a:r>
            <a:r>
              <a:rPr lang="zh-CN" altLang="en-US" sz="2400" dirty="0" smtClean="0">
                <a:latin typeface="楷体" panose="02010609060101010101" pitchFamily="49" charset="-122"/>
                <a:ea typeface="楷体" panose="02010609060101010101" pitchFamily="49" charset="-122"/>
              </a:rPr>
              <a:t>重用</a:t>
            </a:r>
            <a:endParaRPr lang="en-US" altLang="zh-CN" sz="2400" dirty="0" smtClean="0">
              <a:latin typeface="楷体" panose="02010609060101010101" pitchFamily="49" charset="-122"/>
              <a:ea typeface="楷体" panose="02010609060101010101" pitchFamily="49" charset="-122"/>
            </a:endParaRPr>
          </a:p>
          <a:p>
            <a:pPr defTabSz="1088807">
              <a:lnSpc>
                <a:spcPts val="1800"/>
              </a:lnSpc>
              <a:spcBef>
                <a:spcPct val="50000"/>
              </a:spcBef>
            </a:pPr>
            <a:r>
              <a:rPr lang="zh-CN" altLang="en-US" sz="2400" dirty="0" smtClean="0">
                <a:solidFill>
                  <a:srgbClr val="FF0000"/>
                </a:solidFill>
                <a:latin typeface="楷体" panose="02010609060101010101" pitchFamily="49" charset="-122"/>
                <a:ea typeface="楷体" panose="02010609060101010101" pitchFamily="49" charset="-122"/>
              </a:rPr>
              <a:t>是</a:t>
            </a:r>
            <a:r>
              <a:rPr lang="zh-CN" altLang="en-US" sz="2400" dirty="0">
                <a:solidFill>
                  <a:srgbClr val="FF0000"/>
                </a:solidFill>
                <a:latin typeface="楷体" panose="02010609060101010101" pitchFamily="49" charset="-122"/>
                <a:ea typeface="楷体" panose="02010609060101010101" pitchFamily="49" charset="-122"/>
              </a:rPr>
              <a:t>：这（代词</a:t>
            </a:r>
            <a:r>
              <a:rPr lang="zh-CN" altLang="en-US" sz="2400" dirty="0" smtClean="0">
                <a:solidFill>
                  <a:srgbClr val="FF0000"/>
                </a:solidFill>
                <a:latin typeface="楷体" panose="02010609060101010101" pitchFamily="49" charset="-122"/>
                <a:ea typeface="楷体" panose="02010609060101010101" pitchFamily="49" charset="-122"/>
              </a:rPr>
              <a:t>），判断句得翻译出是</a:t>
            </a:r>
            <a:endParaRPr lang="en-US" altLang="zh-CN" sz="2400" dirty="0" smtClean="0">
              <a:solidFill>
                <a:srgbClr val="FF0000"/>
              </a:solidFill>
              <a:latin typeface="楷体" panose="02010609060101010101" pitchFamily="49" charset="-122"/>
              <a:ea typeface="楷体" panose="02010609060101010101" pitchFamily="49" charset="-122"/>
            </a:endParaRPr>
          </a:p>
          <a:p>
            <a:pPr defTabSz="1088807">
              <a:lnSpc>
                <a:spcPts val="1800"/>
              </a:lnSpc>
              <a:spcBef>
                <a:spcPct val="50000"/>
              </a:spcBef>
            </a:pPr>
            <a:r>
              <a:rPr lang="zh-CN" altLang="en-US" sz="2400" dirty="0" smtClean="0">
                <a:latin typeface="楷体" panose="02010609060101010101" pitchFamily="49" charset="-122"/>
                <a:ea typeface="楷体" panose="02010609060101010101" pitchFamily="49" charset="-122"/>
              </a:rPr>
              <a:t>而</a:t>
            </a:r>
            <a:r>
              <a:rPr lang="zh-CN" altLang="en-US" sz="2400" dirty="0">
                <a:latin typeface="楷体" panose="02010609060101010101" pitchFamily="49" charset="-122"/>
                <a:ea typeface="楷体" panose="02010609060101010101" pitchFamily="49" charset="-122"/>
              </a:rPr>
              <a:t>：连词表转折</a:t>
            </a:r>
            <a:r>
              <a:rPr lang="en-US" altLang="zh-CN" sz="2400" dirty="0" smtClean="0">
                <a:latin typeface="楷体" panose="02010609060101010101" pitchFamily="49" charset="-122"/>
                <a:ea typeface="楷体" panose="02010609060101010101" pitchFamily="49" charset="-122"/>
              </a:rPr>
              <a:t>,</a:t>
            </a:r>
            <a:r>
              <a:rPr lang="zh-CN" altLang="en-US" sz="2400" dirty="0" smtClean="0">
                <a:latin typeface="楷体" panose="02010609060101010101" pitchFamily="49" charset="-122"/>
                <a:ea typeface="楷体" panose="02010609060101010101" pitchFamily="49" charset="-122"/>
              </a:rPr>
              <a:t>却</a:t>
            </a:r>
            <a:r>
              <a:rPr lang="zh-CN" altLang="en-US" sz="2400" dirty="0">
                <a:latin typeface="楷体" panose="02010609060101010101" pitchFamily="49" charset="-122"/>
                <a:ea typeface="楷体" panose="02010609060101010101" pitchFamily="49" charset="-122"/>
              </a:rPr>
              <a:t>，</a:t>
            </a:r>
            <a:r>
              <a:rPr lang="zh-CN" altLang="en-US" sz="2400" dirty="0" smtClean="0">
                <a:latin typeface="楷体" panose="02010609060101010101" pitchFamily="49" charset="-122"/>
                <a:ea typeface="楷体" panose="02010609060101010101" pitchFamily="49" charset="-122"/>
              </a:rPr>
              <a:t>但是</a:t>
            </a:r>
            <a:endParaRPr lang="en-US" altLang="zh-CN" sz="2400" dirty="0" smtClean="0">
              <a:latin typeface="楷体" panose="02010609060101010101" pitchFamily="49" charset="-122"/>
              <a:ea typeface="楷体" panose="02010609060101010101" pitchFamily="49" charset="-122"/>
            </a:endParaRPr>
          </a:p>
          <a:p>
            <a:pPr defTabSz="1088807">
              <a:lnSpc>
                <a:spcPts val="1800"/>
              </a:lnSpc>
              <a:spcBef>
                <a:spcPct val="50000"/>
              </a:spcBef>
            </a:pPr>
            <a:r>
              <a:rPr lang="zh-CN" altLang="en-US" sz="2400" dirty="0" smtClean="0">
                <a:latin typeface="楷体" panose="02010609060101010101" pitchFamily="49" charset="-122"/>
                <a:ea typeface="楷体" panose="02010609060101010101" pitchFamily="49" charset="-122"/>
              </a:rPr>
              <a:t>然</a:t>
            </a:r>
            <a:r>
              <a:rPr lang="zh-CN" altLang="en-US" sz="2400" dirty="0">
                <a:latin typeface="楷体" panose="02010609060101010101" pitchFamily="49" charset="-122"/>
                <a:ea typeface="楷体" panose="02010609060101010101" pitchFamily="49" charset="-122"/>
              </a:rPr>
              <a:t>：</a:t>
            </a:r>
            <a:r>
              <a:rPr lang="zh-CN" altLang="en-US" sz="2400" dirty="0" smtClean="0">
                <a:latin typeface="楷体" panose="02010609060101010101" pitchFamily="49" charset="-122"/>
                <a:ea typeface="楷体" panose="02010609060101010101" pitchFamily="49" charset="-122"/>
              </a:rPr>
              <a:t>可是，然而</a:t>
            </a:r>
            <a:endParaRPr lang="en-US" altLang="zh-CN" sz="2400" dirty="0" smtClean="0">
              <a:latin typeface="楷体" panose="02010609060101010101" pitchFamily="49" charset="-122"/>
              <a:ea typeface="楷体" panose="02010609060101010101" pitchFamily="49" charset="-122"/>
            </a:endParaRPr>
          </a:p>
          <a:p>
            <a:pPr defTabSz="1088807">
              <a:lnSpc>
                <a:spcPts val="1800"/>
              </a:lnSpc>
              <a:spcBef>
                <a:spcPct val="50000"/>
              </a:spcBef>
            </a:pPr>
            <a:r>
              <a:rPr lang="zh-CN" altLang="en-US" sz="2400" dirty="0" smtClean="0">
                <a:effectLst>
                  <a:outerShdw blurRad="38100" dist="38100" dir="2700000" algn="tl">
                    <a:srgbClr val="FFFFFF"/>
                  </a:outerShdw>
                </a:effectLst>
                <a:latin typeface="楷体" panose="02010609060101010101" pitchFamily="49" charset="-122"/>
                <a:ea typeface="楷体" panose="02010609060101010101" pitchFamily="49" charset="-122"/>
              </a:rPr>
              <a:t>许之</a:t>
            </a:r>
            <a:r>
              <a:rPr lang="zh-CN" altLang="en-US" sz="2400" dirty="0">
                <a:effectLst>
                  <a:outerShdw blurRad="38100" dist="38100" dir="2700000" algn="tl">
                    <a:srgbClr val="FFFFFF"/>
                  </a:outerShdw>
                </a:effectLst>
                <a:latin typeface="楷体" panose="02010609060101010101" pitchFamily="49" charset="-122"/>
                <a:ea typeface="楷体" panose="02010609060101010101" pitchFamily="49" charset="-122"/>
              </a:rPr>
              <a:t>（省略主语</a:t>
            </a:r>
            <a:r>
              <a:rPr lang="zh-CN" altLang="en-US" sz="2400" dirty="0" smtClean="0">
                <a:effectLst>
                  <a:outerShdw blurRad="38100" dist="38100" dir="2700000" algn="tl">
                    <a:srgbClr val="FFFFFF"/>
                  </a:outerShdw>
                </a:effectLst>
                <a:latin typeface="楷体" panose="02010609060101010101" pitchFamily="49" charset="-122"/>
                <a:ea typeface="楷体" panose="02010609060101010101" pitchFamily="49" charset="-122"/>
              </a:rPr>
              <a:t>）</a:t>
            </a:r>
            <a:endParaRPr lang="zh-CN" altLang="en-US" sz="2400" dirty="0">
              <a:effectLst>
                <a:outerShdw blurRad="38100" dist="38100" dir="2700000" algn="tl">
                  <a:srgbClr val="FFFFFF"/>
                </a:outerShdw>
              </a:effectLst>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33214648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xmlns:m="http://schemas.openxmlformats.org/officeDocument/2006/math" xmlns:w="http://schemas.openxmlformats.org/wordprocessingml/2006/main" xmlns:wp="http://schemas.openxmlformats.org/drawingml/2006/wordprocessingDrawing" xmlns:a14="http://schemas.microsoft.com/office/drawing/2010/main" xmlns:p15="http://schemas.microsoft.com/office/powerpoint/2012/main" xmlns:p159="http://schemas.microsoft.com/office/powerpoint/2015/09/main">
      <p:transition>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06510"/>
                                        </p:tgtEl>
                                        <p:attrNameLst>
                                          <p:attrName>style.visibility</p:attrName>
                                        </p:attrNameLst>
                                      </p:cBhvr>
                                      <p:to>
                                        <p:strVal val="visible"/>
                                      </p:to>
                                    </p:set>
                                    <p:animEffect transition="in" filter="blinds(horizontal)">
                                      <p:cBhvr>
                                        <p:cTn id="7" dur="500"/>
                                        <p:tgtEl>
                                          <p:spTgt spid="10651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06510">
                                            <p:txEl>
                                              <p:pRg st="0" end="0"/>
                                            </p:txEl>
                                          </p:spTgt>
                                        </p:tgtEl>
                                        <p:attrNameLst>
                                          <p:attrName>style.visibility</p:attrName>
                                        </p:attrNameLst>
                                      </p:cBhvr>
                                      <p:to>
                                        <p:strVal val="visible"/>
                                      </p:to>
                                    </p:set>
                                    <p:animEffect transition="in" filter="fade">
                                      <p:cBhvr>
                                        <p:cTn id="12" dur="1000"/>
                                        <p:tgtEl>
                                          <p:spTgt spid="106510">
                                            <p:txEl>
                                              <p:pRg st="0" end="0"/>
                                            </p:txEl>
                                          </p:spTgt>
                                        </p:tgtEl>
                                      </p:cBhvr>
                                    </p:animEffect>
                                    <p:anim calcmode="lin" valueType="num">
                                      <p:cBhvr>
                                        <p:cTn id="13" dur="1000" fill="hold"/>
                                        <p:tgtEl>
                                          <p:spTgt spid="106510">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1065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06510">
                                            <p:txEl>
                                              <p:pRg st="1" end="1"/>
                                            </p:txEl>
                                          </p:spTgt>
                                        </p:tgtEl>
                                        <p:attrNameLst>
                                          <p:attrName>style.visibility</p:attrName>
                                        </p:attrNameLst>
                                      </p:cBhvr>
                                      <p:to>
                                        <p:strVal val="visible"/>
                                      </p:to>
                                    </p:set>
                                    <p:animEffect transition="in" filter="fade">
                                      <p:cBhvr>
                                        <p:cTn id="19" dur="1000"/>
                                        <p:tgtEl>
                                          <p:spTgt spid="106510">
                                            <p:txEl>
                                              <p:pRg st="1" end="1"/>
                                            </p:txEl>
                                          </p:spTgt>
                                        </p:tgtEl>
                                      </p:cBhvr>
                                    </p:animEffect>
                                    <p:anim calcmode="lin" valueType="num">
                                      <p:cBhvr>
                                        <p:cTn id="20" dur="1000" fill="hold"/>
                                        <p:tgtEl>
                                          <p:spTgt spid="106510">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1065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106510">
                                            <p:txEl>
                                              <p:pRg st="2" end="2"/>
                                            </p:txEl>
                                          </p:spTgt>
                                        </p:tgtEl>
                                        <p:attrNameLst>
                                          <p:attrName>style.visibility</p:attrName>
                                        </p:attrNameLst>
                                      </p:cBhvr>
                                      <p:to>
                                        <p:strVal val="visible"/>
                                      </p:to>
                                    </p:set>
                                    <p:animEffect transition="in" filter="fade">
                                      <p:cBhvr>
                                        <p:cTn id="26" dur="1000"/>
                                        <p:tgtEl>
                                          <p:spTgt spid="106510">
                                            <p:txEl>
                                              <p:pRg st="2" end="2"/>
                                            </p:txEl>
                                          </p:spTgt>
                                        </p:tgtEl>
                                      </p:cBhvr>
                                    </p:animEffect>
                                    <p:anim calcmode="lin" valueType="num">
                                      <p:cBhvr>
                                        <p:cTn id="27" dur="1000" fill="hold"/>
                                        <p:tgtEl>
                                          <p:spTgt spid="106510">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1065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106510">
                                            <p:txEl>
                                              <p:pRg st="3" end="3"/>
                                            </p:txEl>
                                          </p:spTgt>
                                        </p:tgtEl>
                                        <p:attrNameLst>
                                          <p:attrName>style.visibility</p:attrName>
                                        </p:attrNameLst>
                                      </p:cBhvr>
                                      <p:to>
                                        <p:strVal val="visible"/>
                                      </p:to>
                                    </p:set>
                                    <p:animEffect transition="in" filter="fade">
                                      <p:cBhvr>
                                        <p:cTn id="33" dur="1000"/>
                                        <p:tgtEl>
                                          <p:spTgt spid="106510">
                                            <p:txEl>
                                              <p:pRg st="3" end="3"/>
                                            </p:txEl>
                                          </p:spTgt>
                                        </p:tgtEl>
                                      </p:cBhvr>
                                    </p:animEffect>
                                    <p:anim calcmode="lin" valueType="num">
                                      <p:cBhvr>
                                        <p:cTn id="34" dur="1000" fill="hold"/>
                                        <p:tgtEl>
                                          <p:spTgt spid="106510">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1065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106510">
                                            <p:txEl>
                                              <p:pRg st="4" end="4"/>
                                            </p:txEl>
                                          </p:spTgt>
                                        </p:tgtEl>
                                        <p:attrNameLst>
                                          <p:attrName>style.visibility</p:attrName>
                                        </p:attrNameLst>
                                      </p:cBhvr>
                                      <p:to>
                                        <p:strVal val="visible"/>
                                      </p:to>
                                    </p:set>
                                    <p:animEffect transition="in" filter="fade">
                                      <p:cBhvr>
                                        <p:cTn id="40" dur="1000"/>
                                        <p:tgtEl>
                                          <p:spTgt spid="106510">
                                            <p:txEl>
                                              <p:pRg st="4" end="4"/>
                                            </p:txEl>
                                          </p:spTgt>
                                        </p:tgtEl>
                                      </p:cBhvr>
                                    </p:animEffect>
                                    <p:anim calcmode="lin" valueType="num">
                                      <p:cBhvr>
                                        <p:cTn id="41" dur="1000" fill="hold"/>
                                        <p:tgtEl>
                                          <p:spTgt spid="106510">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1065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106510">
                                            <p:txEl>
                                              <p:pRg st="5" end="5"/>
                                            </p:txEl>
                                          </p:spTgt>
                                        </p:tgtEl>
                                        <p:attrNameLst>
                                          <p:attrName>style.visibility</p:attrName>
                                        </p:attrNameLst>
                                      </p:cBhvr>
                                      <p:to>
                                        <p:strVal val="visible"/>
                                      </p:to>
                                    </p:set>
                                    <p:animEffect transition="in" filter="fade">
                                      <p:cBhvr>
                                        <p:cTn id="47" dur="1000"/>
                                        <p:tgtEl>
                                          <p:spTgt spid="106510">
                                            <p:txEl>
                                              <p:pRg st="5" end="5"/>
                                            </p:txEl>
                                          </p:spTgt>
                                        </p:tgtEl>
                                      </p:cBhvr>
                                    </p:animEffect>
                                    <p:anim calcmode="lin" valueType="num">
                                      <p:cBhvr>
                                        <p:cTn id="48" dur="1000" fill="hold"/>
                                        <p:tgtEl>
                                          <p:spTgt spid="106510">
                                            <p:txEl>
                                              <p:pRg st="5" end="5"/>
                                            </p:txEl>
                                          </p:spTgt>
                                        </p:tgtEl>
                                        <p:attrNameLst>
                                          <p:attrName>ppt_x</p:attrName>
                                        </p:attrNameLst>
                                      </p:cBhvr>
                                      <p:tavLst>
                                        <p:tav tm="0">
                                          <p:val>
                                            <p:strVal val="#ppt_x"/>
                                          </p:val>
                                        </p:tav>
                                        <p:tav tm="100000">
                                          <p:val>
                                            <p:strVal val="#ppt_x"/>
                                          </p:val>
                                        </p:tav>
                                      </p:tavLst>
                                    </p:anim>
                                    <p:anim calcmode="lin" valueType="num">
                                      <p:cBhvr>
                                        <p:cTn id="49" dur="1000" fill="hold"/>
                                        <p:tgtEl>
                                          <p:spTgt spid="1065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106510">
                                            <p:txEl>
                                              <p:pRg st="6" end="6"/>
                                            </p:txEl>
                                          </p:spTgt>
                                        </p:tgtEl>
                                        <p:attrNameLst>
                                          <p:attrName>style.visibility</p:attrName>
                                        </p:attrNameLst>
                                      </p:cBhvr>
                                      <p:to>
                                        <p:strVal val="visible"/>
                                      </p:to>
                                    </p:set>
                                    <p:animEffect transition="in" filter="fade">
                                      <p:cBhvr>
                                        <p:cTn id="54" dur="1000"/>
                                        <p:tgtEl>
                                          <p:spTgt spid="106510">
                                            <p:txEl>
                                              <p:pRg st="6" end="6"/>
                                            </p:txEl>
                                          </p:spTgt>
                                        </p:tgtEl>
                                      </p:cBhvr>
                                    </p:animEffect>
                                    <p:anim calcmode="lin" valueType="num">
                                      <p:cBhvr>
                                        <p:cTn id="55" dur="1000" fill="hold"/>
                                        <p:tgtEl>
                                          <p:spTgt spid="106510">
                                            <p:txEl>
                                              <p:pRg st="6" end="6"/>
                                            </p:txEl>
                                          </p:spTgt>
                                        </p:tgtEl>
                                        <p:attrNameLst>
                                          <p:attrName>ppt_x</p:attrName>
                                        </p:attrNameLst>
                                      </p:cBhvr>
                                      <p:tavLst>
                                        <p:tav tm="0">
                                          <p:val>
                                            <p:strVal val="#ppt_x"/>
                                          </p:val>
                                        </p:tav>
                                        <p:tav tm="100000">
                                          <p:val>
                                            <p:strVal val="#ppt_x"/>
                                          </p:val>
                                        </p:tav>
                                      </p:tavLst>
                                    </p:anim>
                                    <p:anim calcmode="lin" valueType="num">
                                      <p:cBhvr>
                                        <p:cTn id="56" dur="1000" fill="hold"/>
                                        <p:tgtEl>
                                          <p:spTgt spid="1065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106510">
                                            <p:txEl>
                                              <p:pRg st="7" end="7"/>
                                            </p:txEl>
                                          </p:spTgt>
                                        </p:tgtEl>
                                        <p:attrNameLst>
                                          <p:attrName>style.visibility</p:attrName>
                                        </p:attrNameLst>
                                      </p:cBhvr>
                                      <p:to>
                                        <p:strVal val="visible"/>
                                      </p:to>
                                    </p:set>
                                    <p:animEffect transition="in" filter="fade">
                                      <p:cBhvr>
                                        <p:cTn id="61" dur="1000"/>
                                        <p:tgtEl>
                                          <p:spTgt spid="106510">
                                            <p:txEl>
                                              <p:pRg st="7" end="7"/>
                                            </p:txEl>
                                          </p:spTgt>
                                        </p:tgtEl>
                                      </p:cBhvr>
                                    </p:animEffect>
                                    <p:anim calcmode="lin" valueType="num">
                                      <p:cBhvr>
                                        <p:cTn id="62" dur="1000" fill="hold"/>
                                        <p:tgtEl>
                                          <p:spTgt spid="106510">
                                            <p:txEl>
                                              <p:pRg st="7" end="7"/>
                                            </p:txEl>
                                          </p:spTgt>
                                        </p:tgtEl>
                                        <p:attrNameLst>
                                          <p:attrName>ppt_x</p:attrName>
                                        </p:attrNameLst>
                                      </p:cBhvr>
                                      <p:tavLst>
                                        <p:tav tm="0">
                                          <p:val>
                                            <p:strVal val="#ppt_x"/>
                                          </p:val>
                                        </p:tav>
                                        <p:tav tm="100000">
                                          <p:val>
                                            <p:strVal val="#ppt_x"/>
                                          </p:val>
                                        </p:tav>
                                      </p:tavLst>
                                    </p:anim>
                                    <p:anim calcmode="lin" valueType="num">
                                      <p:cBhvr>
                                        <p:cTn id="63" dur="1000" fill="hold"/>
                                        <p:tgtEl>
                                          <p:spTgt spid="1065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nodeType="clickEffect">
                                  <p:stCondLst>
                                    <p:cond delay="0"/>
                                  </p:stCondLst>
                                  <p:childTnLst>
                                    <p:set>
                                      <p:cBhvr>
                                        <p:cTn id="67" dur="1" fill="hold">
                                          <p:stCondLst>
                                            <p:cond delay="0"/>
                                          </p:stCondLst>
                                        </p:cTn>
                                        <p:tgtEl>
                                          <p:spTgt spid="106510">
                                            <p:txEl>
                                              <p:pRg st="8" end="8"/>
                                            </p:txEl>
                                          </p:spTgt>
                                        </p:tgtEl>
                                        <p:attrNameLst>
                                          <p:attrName>style.visibility</p:attrName>
                                        </p:attrNameLst>
                                      </p:cBhvr>
                                      <p:to>
                                        <p:strVal val="visible"/>
                                      </p:to>
                                    </p:set>
                                    <p:animEffect transition="in" filter="fade">
                                      <p:cBhvr>
                                        <p:cTn id="68" dur="1000"/>
                                        <p:tgtEl>
                                          <p:spTgt spid="106510">
                                            <p:txEl>
                                              <p:pRg st="8" end="8"/>
                                            </p:txEl>
                                          </p:spTgt>
                                        </p:tgtEl>
                                      </p:cBhvr>
                                    </p:animEffect>
                                    <p:anim calcmode="lin" valueType="num">
                                      <p:cBhvr>
                                        <p:cTn id="69" dur="1000" fill="hold"/>
                                        <p:tgtEl>
                                          <p:spTgt spid="106510">
                                            <p:txEl>
                                              <p:pRg st="8" end="8"/>
                                            </p:txEl>
                                          </p:spTgt>
                                        </p:tgtEl>
                                        <p:attrNameLst>
                                          <p:attrName>ppt_x</p:attrName>
                                        </p:attrNameLst>
                                      </p:cBhvr>
                                      <p:tavLst>
                                        <p:tav tm="0">
                                          <p:val>
                                            <p:strVal val="#ppt_x"/>
                                          </p:val>
                                        </p:tav>
                                        <p:tav tm="100000">
                                          <p:val>
                                            <p:strVal val="#ppt_x"/>
                                          </p:val>
                                        </p:tav>
                                      </p:tavLst>
                                    </p:anim>
                                    <p:anim calcmode="lin" valueType="num">
                                      <p:cBhvr>
                                        <p:cTn id="70" dur="1000" fill="hold"/>
                                        <p:tgtEl>
                                          <p:spTgt spid="1065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nodeType="clickEffect">
                                  <p:stCondLst>
                                    <p:cond delay="0"/>
                                  </p:stCondLst>
                                  <p:childTnLst>
                                    <p:set>
                                      <p:cBhvr>
                                        <p:cTn id="74" dur="1" fill="hold">
                                          <p:stCondLst>
                                            <p:cond delay="0"/>
                                          </p:stCondLst>
                                        </p:cTn>
                                        <p:tgtEl>
                                          <p:spTgt spid="106510">
                                            <p:txEl>
                                              <p:pRg st="9" end="9"/>
                                            </p:txEl>
                                          </p:spTgt>
                                        </p:tgtEl>
                                        <p:attrNameLst>
                                          <p:attrName>style.visibility</p:attrName>
                                        </p:attrNameLst>
                                      </p:cBhvr>
                                      <p:to>
                                        <p:strVal val="visible"/>
                                      </p:to>
                                    </p:set>
                                    <p:animEffect transition="in" filter="fade">
                                      <p:cBhvr>
                                        <p:cTn id="75" dur="1000"/>
                                        <p:tgtEl>
                                          <p:spTgt spid="106510">
                                            <p:txEl>
                                              <p:pRg st="9" end="9"/>
                                            </p:txEl>
                                          </p:spTgt>
                                        </p:tgtEl>
                                      </p:cBhvr>
                                    </p:animEffect>
                                    <p:anim calcmode="lin" valueType="num">
                                      <p:cBhvr>
                                        <p:cTn id="76" dur="1000" fill="hold"/>
                                        <p:tgtEl>
                                          <p:spTgt spid="106510">
                                            <p:txEl>
                                              <p:pRg st="9" end="9"/>
                                            </p:txEl>
                                          </p:spTgt>
                                        </p:tgtEl>
                                        <p:attrNameLst>
                                          <p:attrName>ppt_x</p:attrName>
                                        </p:attrNameLst>
                                      </p:cBhvr>
                                      <p:tavLst>
                                        <p:tav tm="0">
                                          <p:val>
                                            <p:strVal val="#ppt_x"/>
                                          </p:val>
                                        </p:tav>
                                        <p:tav tm="100000">
                                          <p:val>
                                            <p:strVal val="#ppt_x"/>
                                          </p:val>
                                        </p:tav>
                                      </p:tavLst>
                                    </p:anim>
                                    <p:anim calcmode="lin" valueType="num">
                                      <p:cBhvr>
                                        <p:cTn id="77" dur="1000" fill="hold"/>
                                        <p:tgtEl>
                                          <p:spTgt spid="1065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42" presetClass="entr" presetSubtype="0" fill="hold" nodeType="clickEffect">
                                  <p:stCondLst>
                                    <p:cond delay="0"/>
                                  </p:stCondLst>
                                  <p:childTnLst>
                                    <p:set>
                                      <p:cBhvr>
                                        <p:cTn id="81" dur="1" fill="hold">
                                          <p:stCondLst>
                                            <p:cond delay="0"/>
                                          </p:stCondLst>
                                        </p:cTn>
                                        <p:tgtEl>
                                          <p:spTgt spid="106510">
                                            <p:txEl>
                                              <p:pRg st="10" end="10"/>
                                            </p:txEl>
                                          </p:spTgt>
                                        </p:tgtEl>
                                        <p:attrNameLst>
                                          <p:attrName>style.visibility</p:attrName>
                                        </p:attrNameLst>
                                      </p:cBhvr>
                                      <p:to>
                                        <p:strVal val="visible"/>
                                      </p:to>
                                    </p:set>
                                    <p:animEffect transition="in" filter="fade">
                                      <p:cBhvr>
                                        <p:cTn id="82" dur="1000"/>
                                        <p:tgtEl>
                                          <p:spTgt spid="106510">
                                            <p:txEl>
                                              <p:pRg st="10" end="10"/>
                                            </p:txEl>
                                          </p:spTgt>
                                        </p:tgtEl>
                                      </p:cBhvr>
                                    </p:animEffect>
                                    <p:anim calcmode="lin" valueType="num">
                                      <p:cBhvr>
                                        <p:cTn id="83" dur="1000" fill="hold"/>
                                        <p:tgtEl>
                                          <p:spTgt spid="106510">
                                            <p:txEl>
                                              <p:pRg st="10" end="10"/>
                                            </p:txEl>
                                          </p:spTgt>
                                        </p:tgtEl>
                                        <p:attrNameLst>
                                          <p:attrName>ppt_x</p:attrName>
                                        </p:attrNameLst>
                                      </p:cBhvr>
                                      <p:tavLst>
                                        <p:tav tm="0">
                                          <p:val>
                                            <p:strVal val="#ppt_x"/>
                                          </p:val>
                                        </p:tav>
                                        <p:tav tm="100000">
                                          <p:val>
                                            <p:strVal val="#ppt_x"/>
                                          </p:val>
                                        </p:tav>
                                      </p:tavLst>
                                    </p:anim>
                                    <p:anim calcmode="lin" valueType="num">
                                      <p:cBhvr>
                                        <p:cTn id="84" dur="1000" fill="hold"/>
                                        <p:tgtEl>
                                          <p:spTgt spid="1065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5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49383" y="207818"/>
            <a:ext cx="11745882" cy="5227072"/>
          </a:xfrm>
          <a:prstGeom prst="rect">
            <a:avLst/>
          </a:prstGeom>
          <a:solidFill>
            <a:schemeClr val="bg1"/>
          </a:solidFill>
        </p:spPr>
        <p:txBody>
          <a:bodyPr wrap="square">
            <a:spAutoFit/>
          </a:bodyPr>
          <a:lstStyle/>
          <a:p>
            <a:pPr algn="ctr" defTabSz="1085633">
              <a:lnSpc>
                <a:spcPts val="2600"/>
              </a:lnSpc>
              <a:spcBef>
                <a:spcPct val="50000"/>
              </a:spcBef>
            </a:pPr>
            <a:r>
              <a:rPr lang="zh-CN" altLang="en-US" sz="2800" b="1" dirty="0">
                <a:latin typeface="楷体" panose="02010609060101010101" pitchFamily="49" charset="-122"/>
                <a:ea typeface="楷体" panose="02010609060101010101" pitchFamily="49" charset="-122"/>
              </a:rPr>
              <a:t>揣摩对话语气来评价</a:t>
            </a:r>
            <a:r>
              <a:rPr lang="en-US" altLang="zh-CN" sz="2800" b="1" dirty="0">
                <a:latin typeface="楷体" panose="02010609060101010101" pitchFamily="49" charset="-122"/>
                <a:ea typeface="楷体" panose="02010609060101010101" pitchFamily="49" charset="-122"/>
              </a:rPr>
              <a:t>3</a:t>
            </a:r>
            <a:r>
              <a:rPr lang="zh-CN" altLang="en-US" sz="2800" b="1" dirty="0">
                <a:latin typeface="楷体" panose="02010609060101010101" pitchFamily="49" charset="-122"/>
                <a:ea typeface="楷体" panose="02010609060101010101" pitchFamily="49" charset="-122"/>
              </a:rPr>
              <a:t>个人物</a:t>
            </a:r>
            <a:r>
              <a:rPr lang="zh-CN" altLang="en-US" sz="2800" b="1" dirty="0" smtClean="0">
                <a:latin typeface="楷体" panose="02010609060101010101" pitchFamily="49" charset="-122"/>
                <a:ea typeface="楷体" panose="02010609060101010101" pitchFamily="49" charset="-122"/>
              </a:rPr>
              <a:t>形象</a:t>
            </a:r>
            <a:endParaRPr lang="en-US" altLang="zh-CN" sz="2800" b="1" dirty="0">
              <a:latin typeface="楷体" panose="02010609060101010101" pitchFamily="49" charset="-122"/>
              <a:ea typeface="楷体" panose="02010609060101010101" pitchFamily="49" charset="-122"/>
            </a:endParaRPr>
          </a:p>
          <a:p>
            <a:pPr defTabSz="1085633">
              <a:spcBef>
                <a:spcPct val="50000"/>
              </a:spcBef>
            </a:pPr>
            <a:r>
              <a:rPr lang="zh-CN" altLang="en-US" sz="2400" b="1" dirty="0" smtClean="0">
                <a:latin typeface="宋体" panose="02010600030101010101" pitchFamily="2" charset="-122"/>
                <a:ea typeface="宋体" panose="02010600030101010101" pitchFamily="2" charset="-122"/>
              </a:rPr>
              <a:t>佚</a:t>
            </a:r>
            <a:r>
              <a:rPr lang="zh-CN" altLang="en-US" sz="2400" b="1" dirty="0">
                <a:latin typeface="宋体" panose="02010600030101010101" pitchFamily="2" charset="-122"/>
                <a:ea typeface="宋体" panose="02010600030101010101" pitchFamily="2" charset="-122"/>
              </a:rPr>
              <a:t>之狐</a:t>
            </a:r>
            <a:r>
              <a:rPr lang="en-US" altLang="zh-CN" sz="2400" b="1" dirty="0">
                <a:latin typeface="宋体" panose="02010600030101010101" pitchFamily="2" charset="-122"/>
                <a:ea typeface="宋体" panose="02010600030101010101" pitchFamily="2" charset="-122"/>
              </a:rPr>
              <a:t>:</a:t>
            </a:r>
            <a:r>
              <a:rPr lang="zh-CN" altLang="en-US" sz="2400" b="1" dirty="0">
                <a:latin typeface="宋体" panose="02010600030101010101" pitchFamily="2" charset="-122"/>
                <a:ea typeface="宋体" panose="02010600030101010101" pitchFamily="2" charset="-122"/>
              </a:rPr>
              <a:t>国</a:t>
            </a:r>
            <a:r>
              <a:rPr lang="zh-CN" altLang="en-US" sz="2400" b="1" dirty="0">
                <a:solidFill>
                  <a:srgbClr val="FF0000"/>
                </a:solidFill>
                <a:latin typeface="宋体" panose="02010600030101010101" pitchFamily="2" charset="-122"/>
                <a:ea typeface="宋体" panose="02010600030101010101" pitchFamily="2" charset="-122"/>
              </a:rPr>
              <a:t>危</a:t>
            </a:r>
            <a:r>
              <a:rPr lang="zh-CN" altLang="en-US" sz="2400" b="1" dirty="0">
                <a:latin typeface="宋体" panose="02010600030101010101" pitchFamily="2" charset="-122"/>
                <a:ea typeface="宋体" panose="02010600030101010101" pitchFamily="2" charset="-122"/>
              </a:rPr>
              <a:t>矣，若使烛之武见秦君，师</a:t>
            </a:r>
            <a:r>
              <a:rPr lang="zh-CN" altLang="en-US" sz="2400" b="1" dirty="0">
                <a:solidFill>
                  <a:srgbClr val="FF0000"/>
                </a:solidFill>
                <a:latin typeface="宋体" panose="02010600030101010101" pitchFamily="2" charset="-122"/>
                <a:ea typeface="宋体" panose="02010600030101010101" pitchFamily="2" charset="-122"/>
              </a:rPr>
              <a:t>必</a:t>
            </a:r>
            <a:r>
              <a:rPr lang="zh-CN" altLang="en-US" sz="2400" b="1" dirty="0">
                <a:latin typeface="宋体" panose="02010600030101010101" pitchFamily="2" charset="-122"/>
                <a:ea typeface="宋体" panose="02010600030101010101" pitchFamily="2" charset="-122"/>
              </a:rPr>
              <a:t>退</a:t>
            </a:r>
            <a:r>
              <a:rPr lang="zh-CN" altLang="en-US" sz="2400" b="1" dirty="0" smtClean="0">
                <a:latin typeface="宋体" panose="02010600030101010101" pitchFamily="2" charset="-122"/>
                <a:ea typeface="宋体" panose="02010600030101010101" pitchFamily="2" charset="-122"/>
              </a:rPr>
              <a:t>。</a:t>
            </a:r>
            <a:endParaRPr lang="en-US" altLang="zh-CN" sz="2400" b="1" dirty="0" smtClean="0">
              <a:latin typeface="宋体" panose="02010600030101010101" pitchFamily="2" charset="-122"/>
              <a:ea typeface="宋体" panose="02010600030101010101" pitchFamily="2" charset="-122"/>
            </a:endParaRPr>
          </a:p>
          <a:p>
            <a:pPr defTabSz="1085633">
              <a:spcBef>
                <a:spcPct val="50000"/>
              </a:spcBef>
            </a:pPr>
            <a:r>
              <a:rPr lang="zh-CN" altLang="en-US" sz="2400" dirty="0" smtClean="0">
                <a:solidFill>
                  <a:srgbClr val="FF0000"/>
                </a:solidFill>
                <a:latin typeface="楷体" panose="02010609060101010101" pitchFamily="49" charset="-122"/>
                <a:ea typeface="楷体" panose="02010609060101010101" pitchFamily="49" charset="-122"/>
              </a:rPr>
              <a:t>善</a:t>
            </a:r>
            <a:r>
              <a:rPr lang="zh-CN" altLang="en-US" sz="2400" dirty="0">
                <a:solidFill>
                  <a:srgbClr val="FF0000"/>
                </a:solidFill>
                <a:latin typeface="楷体" panose="02010609060101010101" pitchFamily="49" charset="-122"/>
                <a:ea typeface="楷体" panose="02010609060101010101" pitchFamily="49" charset="-122"/>
              </a:rPr>
              <a:t>识人，侧面表现烛之武</a:t>
            </a:r>
            <a:r>
              <a:rPr lang="zh-CN" altLang="en-US" sz="2400" dirty="0" smtClean="0">
                <a:solidFill>
                  <a:srgbClr val="FF0000"/>
                </a:solidFill>
                <a:latin typeface="楷体" panose="02010609060101010101" pitchFamily="49" charset="-122"/>
                <a:ea typeface="楷体" panose="02010609060101010101" pitchFamily="49" charset="-122"/>
              </a:rPr>
              <a:t>才能</a:t>
            </a:r>
            <a:endParaRPr lang="en-US" altLang="zh-CN" sz="2400" dirty="0" smtClean="0">
              <a:solidFill>
                <a:srgbClr val="FF0000"/>
              </a:solidFill>
              <a:latin typeface="楷体" panose="02010609060101010101" pitchFamily="49" charset="-122"/>
              <a:ea typeface="楷体" panose="02010609060101010101" pitchFamily="49" charset="-122"/>
            </a:endParaRPr>
          </a:p>
          <a:p>
            <a:pPr defTabSz="1085633">
              <a:spcBef>
                <a:spcPct val="50000"/>
              </a:spcBef>
            </a:pPr>
            <a:r>
              <a:rPr lang="zh-CN" altLang="en-US" sz="2400" b="1" dirty="0" smtClean="0">
                <a:latin typeface="宋体" panose="02010600030101010101" pitchFamily="2" charset="-122"/>
                <a:ea typeface="宋体" panose="02010600030101010101" pitchFamily="2" charset="-122"/>
              </a:rPr>
              <a:t>烛</a:t>
            </a:r>
            <a:r>
              <a:rPr lang="zh-CN" altLang="en-US" sz="2400" b="1" dirty="0">
                <a:latin typeface="宋体" panose="02010600030101010101" pitchFamily="2" charset="-122"/>
                <a:ea typeface="宋体" panose="02010600030101010101" pitchFamily="2" charset="-122"/>
              </a:rPr>
              <a:t>之武：臣之壮也，犹不如人；今老矣，无能为也</a:t>
            </a:r>
            <a:r>
              <a:rPr lang="zh-CN" altLang="en-US" sz="2400" b="1" dirty="0" smtClean="0">
                <a:latin typeface="宋体" panose="02010600030101010101" pitchFamily="2" charset="-122"/>
                <a:ea typeface="宋体" panose="02010600030101010101" pitchFamily="2" charset="-122"/>
              </a:rPr>
              <a:t>已</a:t>
            </a:r>
            <a:endParaRPr lang="en-US" altLang="zh-CN" sz="2400" b="1" dirty="0" smtClean="0">
              <a:latin typeface="宋体" panose="02010600030101010101" pitchFamily="2" charset="-122"/>
              <a:ea typeface="宋体" panose="02010600030101010101" pitchFamily="2" charset="-122"/>
            </a:endParaRPr>
          </a:p>
          <a:p>
            <a:pPr defTabSz="1085633">
              <a:spcBef>
                <a:spcPct val="50000"/>
              </a:spcBef>
            </a:pPr>
            <a:r>
              <a:rPr lang="zh-CN" altLang="en-US" sz="2400" u="sng" dirty="0" smtClean="0">
                <a:latin typeface="楷体" panose="02010609060101010101" pitchFamily="49" charset="-122"/>
                <a:ea typeface="楷体" panose="02010609060101010101" pitchFamily="49" charset="-122"/>
              </a:rPr>
              <a:t>面对</a:t>
            </a:r>
            <a:r>
              <a:rPr lang="zh-CN" altLang="en-US" sz="2400" u="sng" dirty="0">
                <a:latin typeface="楷体" panose="02010609060101010101" pitchFamily="49" charset="-122"/>
                <a:ea typeface="楷体" panose="02010609060101010101" pitchFamily="49" charset="-122"/>
              </a:rPr>
              <a:t>郑伯的重用，他一方面有不满甚至有些</a:t>
            </a:r>
            <a:r>
              <a:rPr lang="zh-CN" altLang="en-US" sz="2400" u="sng" dirty="0">
                <a:solidFill>
                  <a:srgbClr val="FF0000"/>
                </a:solidFill>
                <a:latin typeface="楷体" panose="02010609060101010101" pitchFamily="49" charset="-122"/>
                <a:ea typeface="楷体" panose="02010609060101010101" pitchFamily="49" charset="-122"/>
              </a:rPr>
              <a:t>抱怨</a:t>
            </a:r>
            <a:r>
              <a:rPr lang="zh-CN" altLang="en-US" sz="2400" u="sng" dirty="0">
                <a:latin typeface="楷体" panose="02010609060101010101" pitchFamily="49" charset="-122"/>
                <a:ea typeface="楷体" panose="02010609060101010101" pitchFamily="49" charset="-122"/>
              </a:rPr>
              <a:t>，因为多年来空有一身抱负却没有被重用</a:t>
            </a:r>
            <a:r>
              <a:rPr lang="zh-CN" altLang="en-US" sz="2400" dirty="0">
                <a:latin typeface="楷体" panose="02010609060101010101" pitchFamily="49" charset="-122"/>
                <a:ea typeface="楷体" panose="02010609060101010101" pitchFamily="49" charset="-122"/>
              </a:rPr>
              <a:t>；另一方面，面对突然而来的重用机会，他也没有感激涕零，急忙表忠心喊口号；再一方面，以这样的回答更表现了他的</a:t>
            </a:r>
            <a:r>
              <a:rPr lang="zh-CN" altLang="en-US" sz="2400" dirty="0">
                <a:solidFill>
                  <a:srgbClr val="FF0000"/>
                </a:solidFill>
                <a:latin typeface="楷体" panose="02010609060101010101" pitchFamily="49" charset="-122"/>
                <a:ea typeface="楷体" panose="02010609060101010101" pitchFamily="49" charset="-122"/>
              </a:rPr>
              <a:t>自谦</a:t>
            </a:r>
            <a:r>
              <a:rPr lang="zh-CN" altLang="en-US" sz="2400" dirty="0">
                <a:latin typeface="楷体" panose="02010609060101010101" pitchFamily="49" charset="-122"/>
                <a:ea typeface="楷体" panose="02010609060101010101" pitchFamily="49" charset="-122"/>
              </a:rPr>
              <a:t>。</a:t>
            </a:r>
            <a:r>
              <a:rPr lang="zh-CN" altLang="en-US" sz="2400" u="sng" dirty="0">
                <a:solidFill>
                  <a:srgbClr val="FF0000"/>
                </a:solidFill>
                <a:latin typeface="楷体" panose="02010609060101010101" pitchFamily="49" charset="-122"/>
                <a:ea typeface="楷体" panose="02010609060101010101" pitchFamily="49" charset="-122"/>
              </a:rPr>
              <a:t>不卑不亢，充分显示了一个有才华有尊严的士大夫形象</a:t>
            </a:r>
            <a:r>
              <a:rPr lang="zh-CN" altLang="en-US" sz="2400" u="sng" dirty="0" smtClean="0">
                <a:solidFill>
                  <a:srgbClr val="FF0000"/>
                </a:solidFill>
                <a:latin typeface="楷体" panose="02010609060101010101" pitchFamily="49" charset="-122"/>
                <a:ea typeface="楷体" panose="02010609060101010101" pitchFamily="49" charset="-122"/>
              </a:rPr>
              <a:t>。</a:t>
            </a:r>
            <a:endParaRPr lang="en-US" altLang="zh-CN" sz="2400" u="sng" dirty="0">
              <a:solidFill>
                <a:srgbClr val="FF0000"/>
              </a:solidFill>
              <a:latin typeface="楷体" panose="02010609060101010101" pitchFamily="49" charset="-122"/>
              <a:ea typeface="楷体" panose="02010609060101010101" pitchFamily="49" charset="-122"/>
            </a:endParaRPr>
          </a:p>
          <a:p>
            <a:pPr defTabSz="1085633">
              <a:spcBef>
                <a:spcPct val="50000"/>
              </a:spcBef>
            </a:pPr>
            <a:r>
              <a:rPr lang="zh-CN" altLang="en-US" sz="2400" b="1" dirty="0" smtClean="0">
                <a:latin typeface="宋体" panose="02010600030101010101" pitchFamily="2" charset="-122"/>
                <a:ea typeface="宋体" panose="02010600030101010101" pitchFamily="2" charset="-122"/>
              </a:rPr>
              <a:t>郑伯：吾</a:t>
            </a:r>
            <a:r>
              <a:rPr lang="zh-CN" altLang="en-US" sz="2400" b="1" dirty="0">
                <a:latin typeface="宋体" panose="02010600030101010101" pitchFamily="2" charset="-122"/>
                <a:ea typeface="宋体" panose="02010600030101010101" pitchFamily="2" charset="-122"/>
              </a:rPr>
              <a:t>不能早用子，今急而求</a:t>
            </a:r>
            <a:r>
              <a:rPr lang="zh-CN" altLang="en-US" sz="2400" b="1" dirty="0">
                <a:solidFill>
                  <a:srgbClr val="FF0000"/>
                </a:solidFill>
                <a:latin typeface="宋体" panose="02010600030101010101" pitchFamily="2" charset="-122"/>
                <a:ea typeface="宋体" panose="02010600030101010101" pitchFamily="2" charset="-122"/>
              </a:rPr>
              <a:t>子</a:t>
            </a:r>
            <a:r>
              <a:rPr lang="zh-CN" altLang="en-US" sz="2400" b="1" dirty="0">
                <a:latin typeface="宋体" panose="02010600030101010101" pitchFamily="2" charset="-122"/>
                <a:ea typeface="宋体" panose="02010600030101010101" pitchFamily="2" charset="-122"/>
              </a:rPr>
              <a:t>，是</a:t>
            </a:r>
            <a:r>
              <a:rPr lang="zh-CN" altLang="en-US" sz="2400" b="1" dirty="0">
                <a:solidFill>
                  <a:srgbClr val="FF0000"/>
                </a:solidFill>
                <a:latin typeface="宋体" panose="02010600030101010101" pitchFamily="2" charset="-122"/>
                <a:ea typeface="宋体" panose="02010600030101010101" pitchFamily="2" charset="-122"/>
              </a:rPr>
              <a:t>寡人</a:t>
            </a:r>
            <a:r>
              <a:rPr lang="zh-CN" altLang="en-US" sz="2400" b="1" dirty="0">
                <a:latin typeface="宋体" panose="02010600030101010101" pitchFamily="2" charset="-122"/>
                <a:ea typeface="宋体" panose="02010600030101010101" pitchFamily="2" charset="-122"/>
              </a:rPr>
              <a:t>之过也。</a:t>
            </a:r>
            <a:r>
              <a:rPr lang="zh-CN" altLang="en-US" sz="2400" b="1" dirty="0">
                <a:solidFill>
                  <a:srgbClr val="FF0000"/>
                </a:solidFill>
                <a:latin typeface="宋体" panose="02010600030101010101" pitchFamily="2" charset="-122"/>
                <a:ea typeface="宋体" panose="02010600030101010101" pitchFamily="2" charset="-122"/>
              </a:rPr>
              <a:t>然</a:t>
            </a:r>
            <a:r>
              <a:rPr lang="zh-CN" altLang="en-US" sz="2400" b="1" dirty="0">
                <a:latin typeface="宋体" panose="02010600030101010101" pitchFamily="2" charset="-122"/>
                <a:ea typeface="宋体" panose="02010600030101010101" pitchFamily="2" charset="-122"/>
              </a:rPr>
              <a:t>郑亡，子亦有不利焉</a:t>
            </a:r>
            <a:r>
              <a:rPr lang="zh-CN" altLang="en-US" sz="2400" b="1" dirty="0" smtClean="0">
                <a:latin typeface="宋体" panose="02010600030101010101" pitchFamily="2" charset="-122"/>
                <a:ea typeface="宋体" panose="02010600030101010101" pitchFamily="2" charset="-122"/>
              </a:rPr>
              <a:t>。</a:t>
            </a:r>
            <a:endParaRPr lang="en-US" altLang="zh-CN" sz="2400" b="1" dirty="0">
              <a:latin typeface="宋体" panose="02010600030101010101" pitchFamily="2" charset="-122"/>
              <a:ea typeface="宋体" panose="02010600030101010101" pitchFamily="2" charset="-122"/>
            </a:endParaRPr>
          </a:p>
          <a:p>
            <a:pPr defTabSz="1085633">
              <a:spcBef>
                <a:spcPct val="50000"/>
              </a:spcBef>
            </a:pPr>
            <a:r>
              <a:rPr lang="zh-CN" altLang="en-US" sz="2400" dirty="0" smtClean="0">
                <a:latin typeface="楷体" panose="02010609060101010101" pitchFamily="49" charset="-122"/>
                <a:ea typeface="楷体" panose="02010609060101010101" pitchFamily="49" charset="-122"/>
              </a:rPr>
              <a:t>君称呼臣子为“子” ，</a:t>
            </a:r>
            <a:r>
              <a:rPr lang="zh-CN" altLang="en-US" sz="2400" u="sng" dirty="0" smtClean="0">
                <a:solidFill>
                  <a:srgbClr val="FF0000"/>
                </a:solidFill>
                <a:latin typeface="楷体" panose="02010609060101010101" pitchFamily="49" charset="-122"/>
                <a:ea typeface="楷体" panose="02010609060101010101" pitchFamily="49" charset="-122"/>
              </a:rPr>
              <a:t>放低姿态，</a:t>
            </a:r>
            <a:r>
              <a:rPr lang="zh-CN" altLang="en-US" sz="2400" u="sng" dirty="0">
                <a:solidFill>
                  <a:srgbClr val="FF0000"/>
                </a:solidFill>
                <a:latin typeface="楷体" panose="02010609060101010101" pitchFamily="49" charset="-122"/>
                <a:ea typeface="楷体" panose="02010609060101010101" pitchFamily="49" charset="-122"/>
              </a:rPr>
              <a:t>求贤若渴</a:t>
            </a:r>
            <a:r>
              <a:rPr lang="zh-CN" altLang="en-US" sz="2400" u="sng" dirty="0" smtClean="0">
                <a:solidFill>
                  <a:srgbClr val="FF0000"/>
                </a:solidFill>
                <a:latin typeface="楷体" panose="02010609060101010101" pitchFamily="49" charset="-122"/>
                <a:ea typeface="楷体" panose="02010609060101010101" pitchFamily="49" charset="-122"/>
              </a:rPr>
              <a:t>，勇于承认错误，情真意切</a:t>
            </a:r>
            <a:r>
              <a:rPr lang="zh-CN" altLang="en-US" sz="2400" dirty="0">
                <a:solidFill>
                  <a:srgbClr val="FF0000"/>
                </a:solidFill>
                <a:latin typeface="楷体" panose="02010609060101010101" pitchFamily="49" charset="-122"/>
                <a:ea typeface="楷体" panose="02010609060101010101" pitchFamily="49" charset="-122"/>
              </a:rPr>
              <a:t>。</a:t>
            </a:r>
            <a:r>
              <a:rPr lang="zh-CN" altLang="en-US" sz="2400" dirty="0">
                <a:latin typeface="楷体" panose="02010609060101010101" pitchFamily="49" charset="-122"/>
                <a:ea typeface="楷体" panose="02010609060101010101" pitchFamily="49" charset="-122"/>
              </a:rPr>
              <a:t>这一转折，涉及中国文化之</a:t>
            </a:r>
            <a:r>
              <a:rPr lang="zh-CN" altLang="en-US" sz="2400" dirty="0">
                <a:solidFill>
                  <a:srgbClr val="0000FF"/>
                </a:solidFill>
                <a:latin typeface="楷体" panose="02010609060101010101" pitchFamily="49" charset="-122"/>
                <a:ea typeface="楷体" panose="02010609060101010101" pitchFamily="49" charset="-122"/>
              </a:rPr>
              <a:t>国家与个人关系的话题</a:t>
            </a:r>
            <a:r>
              <a:rPr lang="en-US" altLang="zh-CN" sz="2400" dirty="0">
                <a:solidFill>
                  <a:srgbClr val="0000FF"/>
                </a:solidFill>
                <a:latin typeface="楷体" panose="02010609060101010101" pitchFamily="49" charset="-122"/>
                <a:ea typeface="楷体" panose="02010609060101010101" pitchFamily="49" charset="-122"/>
              </a:rPr>
              <a:t>——</a:t>
            </a:r>
            <a:r>
              <a:rPr lang="zh-CN" altLang="en-US" sz="2400" dirty="0">
                <a:solidFill>
                  <a:srgbClr val="0000FF"/>
                </a:solidFill>
                <a:latin typeface="楷体" panose="02010609060101010101" pitchFamily="49" charset="-122"/>
                <a:ea typeface="楷体" panose="02010609060101010101" pitchFamily="49" charset="-122"/>
              </a:rPr>
              <a:t>国家兴亡，匹夫有责</a:t>
            </a:r>
            <a:endParaRPr lang="en-US" altLang="zh-CN" sz="2400" dirty="0">
              <a:solidFill>
                <a:srgbClr val="0000FF"/>
              </a:solidFill>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37068294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xmlns:m="http://schemas.openxmlformats.org/officeDocument/2006/math" xmlns:w="http://schemas.openxmlformats.org/wordprocessingml/2006/main" xmlns:wp="http://schemas.openxmlformats.org/drawingml/2006/wordprocessingDrawing" xmlns:a14="http://schemas.microsoft.com/office/drawing/2010/main" xmlns:p15="http://schemas.microsoft.com/office/powerpoint/2012/main" xmlns:p159="http://schemas.microsoft.com/office/powerpoint/2015/09/main">
      <p:transition>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barn(inVertical)">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barn(inVertical)">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barn(inVertical)">
                                      <p:cBhvr>
                                        <p:cTn id="17" dur="5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barn(inVertical)">
                                      <p:cBhvr>
                                        <p:cTn id="22" dur="500"/>
                                        <p:tgtEl>
                                          <p:spTgt spid="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animEffect transition="in" filter="barn(inVertical)">
                                      <p:cBhvr>
                                        <p:cTn id="27" dur="500"/>
                                        <p:tgtEl>
                                          <p:spTgt spid="2">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2">
                                            <p:txEl>
                                              <p:pRg st="6" end="6"/>
                                            </p:txEl>
                                          </p:spTgt>
                                        </p:tgtEl>
                                        <p:attrNameLst>
                                          <p:attrName>style.visibility</p:attrName>
                                        </p:attrNameLst>
                                      </p:cBhvr>
                                      <p:to>
                                        <p:strVal val="visible"/>
                                      </p:to>
                                    </p:set>
                                    <p:animEffect transition="in" filter="barn(inVertical)">
                                      <p:cBhvr>
                                        <p:cTn id="3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stretch>
            <a:fillRect/>
          </a:stretch>
        </p:blipFill>
        <p:spPr>
          <a:xfrm>
            <a:off x="0" y="4768743"/>
            <a:ext cx="3632387" cy="2089257"/>
          </a:xfrm>
          <a:prstGeom prst="rect">
            <a:avLst/>
          </a:prstGeom>
        </p:spPr>
      </p:pic>
      <p:sp>
        <p:nvSpPr>
          <p:cNvPr id="108546" name="Text Box 4"/>
          <p:cNvSpPr/>
          <p:nvPr/>
        </p:nvSpPr>
        <p:spPr>
          <a:xfrm>
            <a:off x="0" y="0"/>
            <a:ext cx="11903825" cy="1854403"/>
          </a:xfrm>
          <a:prstGeom prst="rect">
            <a:avLst/>
          </a:prstGeom>
          <a:solidFill>
            <a:schemeClr val="bg1"/>
          </a:solidFill>
          <a:ln>
            <a:noFill/>
            <a:miter lim="800000"/>
          </a:ln>
        </p:spPr>
        <p:txBody>
          <a:bodyPr wrap="square"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lnSpc>
                <a:spcPct val="135000"/>
              </a:lnSpc>
              <a:spcBef>
                <a:spcPct val="50000"/>
              </a:spcBef>
            </a:pPr>
            <a:r>
              <a:rPr lang="en-US" altLang="zh-CN" sz="2799" b="0" dirty="0" smtClean="0">
                <a:latin typeface="黑体" panose="02010609060101010101" pitchFamily="49" charset="-122"/>
                <a:ea typeface="黑体" panose="02010609060101010101" pitchFamily="49" charset="-122"/>
              </a:rPr>
              <a:t>3</a:t>
            </a:r>
            <a:r>
              <a:rPr lang="en-US" altLang="zh-CN" sz="2799" b="0" dirty="0">
                <a:latin typeface="黑体" panose="02010609060101010101" pitchFamily="49" charset="-122"/>
                <a:ea typeface="黑体" panose="02010609060101010101" pitchFamily="49" charset="-122"/>
              </a:rPr>
              <a:t>.</a:t>
            </a:r>
            <a:r>
              <a:rPr lang="zh-CN" altLang="en-US" sz="2799" b="0" dirty="0">
                <a:latin typeface="黑体" panose="02010609060101010101" pitchFamily="49" charset="-122"/>
                <a:ea typeface="黑体" panose="02010609060101010101" pitchFamily="49" charset="-122"/>
              </a:rPr>
              <a:t>夜</a:t>
            </a:r>
            <a:r>
              <a:rPr lang="zh-CN" altLang="en-US" sz="2799" b="0" dirty="0" smtClean="0">
                <a:solidFill>
                  <a:srgbClr val="FF0000"/>
                </a:solidFill>
                <a:latin typeface="黑体" panose="02010609060101010101" pitchFamily="49" charset="-122"/>
                <a:ea typeface="黑体" panose="02010609060101010101" pitchFamily="49" charset="-122"/>
              </a:rPr>
              <a:t>缒</a:t>
            </a:r>
            <a:r>
              <a:rPr lang="zh-CN" altLang="en-US" sz="2799" b="0" dirty="0" smtClean="0">
                <a:latin typeface="黑体" panose="02010609060101010101" pitchFamily="49" charset="-122"/>
                <a:ea typeface="黑体" panose="02010609060101010101" pitchFamily="49" charset="-122"/>
              </a:rPr>
              <a:t>而</a:t>
            </a:r>
            <a:r>
              <a:rPr lang="zh-CN" altLang="en-US" sz="2799" b="0" dirty="0">
                <a:latin typeface="黑体" panose="02010609060101010101" pitchFamily="49" charset="-122"/>
                <a:ea typeface="黑体" panose="02010609060101010101" pitchFamily="49" charset="-122"/>
              </a:rPr>
              <a:t>出。见秦伯曰：“秦、晋围郑，</a:t>
            </a:r>
            <a:r>
              <a:rPr lang="zh-CN" altLang="en-US" sz="2799" b="0" dirty="0" smtClean="0">
                <a:latin typeface="黑体" panose="02010609060101010101" pitchFamily="49" charset="-122"/>
                <a:ea typeface="黑体" panose="02010609060101010101" pitchFamily="49" charset="-122"/>
              </a:rPr>
              <a:t>郑</a:t>
            </a:r>
            <a:r>
              <a:rPr lang="zh-CN" altLang="en-US" sz="2799" b="0" dirty="0" smtClean="0">
                <a:solidFill>
                  <a:srgbClr val="FF0000"/>
                </a:solidFill>
                <a:latin typeface="黑体" panose="02010609060101010101" pitchFamily="49" charset="-122"/>
                <a:ea typeface="黑体" panose="02010609060101010101" pitchFamily="49" charset="-122"/>
              </a:rPr>
              <a:t>既 </a:t>
            </a:r>
            <a:r>
              <a:rPr lang="zh-CN" altLang="en-US" sz="2799" b="0" dirty="0" smtClean="0">
                <a:latin typeface="黑体" panose="02010609060101010101" pitchFamily="49" charset="-122"/>
                <a:ea typeface="黑体" panose="02010609060101010101" pitchFamily="49" charset="-122"/>
              </a:rPr>
              <a:t>知</a:t>
            </a:r>
            <a:r>
              <a:rPr lang="zh-CN" altLang="en-US" sz="2799" b="0" dirty="0">
                <a:latin typeface="黑体" panose="02010609060101010101" pitchFamily="49" charset="-122"/>
                <a:ea typeface="黑体" panose="02010609060101010101" pitchFamily="49" charset="-122"/>
              </a:rPr>
              <a:t>亡矣。</a:t>
            </a:r>
            <a:r>
              <a:rPr lang="zh-CN" altLang="en-US" sz="2799" b="0" dirty="0" smtClean="0">
                <a:solidFill>
                  <a:srgbClr val="FF0000"/>
                </a:solidFill>
                <a:latin typeface="黑体" panose="02010609060101010101" pitchFamily="49" charset="-122"/>
                <a:ea typeface="黑体" panose="02010609060101010101" pitchFamily="49" charset="-122"/>
              </a:rPr>
              <a:t>若 </a:t>
            </a:r>
            <a:r>
              <a:rPr lang="zh-CN" altLang="en-US" sz="2799" b="0" dirty="0" smtClean="0">
                <a:latin typeface="黑体" panose="02010609060101010101" pitchFamily="49" charset="-122"/>
                <a:ea typeface="黑体" panose="02010609060101010101" pitchFamily="49" charset="-122"/>
              </a:rPr>
              <a:t>亡</a:t>
            </a:r>
            <a:r>
              <a:rPr lang="zh-CN" altLang="en-US" sz="2799" b="0" dirty="0">
                <a:latin typeface="黑体" panose="02010609060101010101" pitchFamily="49" charset="-122"/>
                <a:ea typeface="黑体" panose="02010609060101010101" pitchFamily="49" charset="-122"/>
              </a:rPr>
              <a:t>郑而有益于君，</a:t>
            </a:r>
            <a:r>
              <a:rPr lang="zh-CN" altLang="en-US" sz="2799" b="0" dirty="0" smtClean="0">
                <a:solidFill>
                  <a:srgbClr val="FF0000"/>
                </a:solidFill>
                <a:latin typeface="黑体" panose="02010609060101010101" pitchFamily="49" charset="-122"/>
                <a:ea typeface="黑体" panose="02010609060101010101" pitchFamily="49" charset="-122"/>
              </a:rPr>
              <a:t>敢 </a:t>
            </a:r>
            <a:r>
              <a:rPr lang="zh-CN" altLang="en-US" sz="2799" b="0" dirty="0" smtClean="0">
                <a:solidFill>
                  <a:srgbClr val="0000FF"/>
                </a:solidFill>
                <a:latin typeface="黑体" panose="02010609060101010101" pitchFamily="49" charset="-122"/>
                <a:ea typeface="黑体" panose="02010609060101010101" pitchFamily="49" charset="-122"/>
              </a:rPr>
              <a:t>以</a:t>
            </a:r>
            <a:r>
              <a:rPr lang="zh-CN" altLang="en-US" sz="2799" b="0" dirty="0" smtClean="0">
                <a:solidFill>
                  <a:srgbClr val="000099"/>
                </a:solidFill>
                <a:latin typeface="黑体" panose="02010609060101010101" pitchFamily="49" charset="-122"/>
                <a:ea typeface="黑体" panose="02010609060101010101" pitchFamily="49" charset="-122"/>
              </a:rPr>
              <a:t> </a:t>
            </a:r>
            <a:r>
              <a:rPr lang="zh-CN" altLang="en-US" sz="2799" b="0" dirty="0" smtClean="0">
                <a:latin typeface="黑体" panose="02010609060101010101" pitchFamily="49" charset="-122"/>
                <a:ea typeface="黑体" panose="02010609060101010101" pitchFamily="49" charset="-122"/>
              </a:rPr>
              <a:t>烦 </a:t>
            </a:r>
            <a:r>
              <a:rPr lang="zh-CN" altLang="en-US" sz="2799" b="0" dirty="0" smtClean="0">
                <a:solidFill>
                  <a:srgbClr val="0000FF"/>
                </a:solidFill>
                <a:latin typeface="黑体" panose="02010609060101010101" pitchFamily="49" charset="-122"/>
                <a:ea typeface="黑体" panose="02010609060101010101" pitchFamily="49" charset="-122"/>
              </a:rPr>
              <a:t>执事</a:t>
            </a:r>
            <a:r>
              <a:rPr lang="zh-CN" altLang="en-US" sz="2799" b="0" dirty="0">
                <a:latin typeface="黑体" panose="02010609060101010101" pitchFamily="49" charset="-122"/>
                <a:ea typeface="黑体" panose="02010609060101010101" pitchFamily="49" charset="-122"/>
              </a:rPr>
              <a:t>。</a:t>
            </a:r>
            <a:r>
              <a:rPr lang="zh-CN" altLang="en-US" sz="2799" b="0" u="sng" dirty="0" smtClean="0">
                <a:latin typeface="黑体" panose="02010609060101010101" pitchFamily="49" charset="-122"/>
                <a:ea typeface="黑体" panose="02010609060101010101" pitchFamily="49" charset="-122"/>
              </a:rPr>
              <a:t>越国</a:t>
            </a:r>
            <a:r>
              <a:rPr lang="zh-CN" altLang="en-US" sz="2799" b="0" u="sng" dirty="0">
                <a:solidFill>
                  <a:srgbClr val="0000FF"/>
                </a:solidFill>
                <a:latin typeface="黑体" panose="02010609060101010101" pitchFamily="49" charset="-122"/>
                <a:ea typeface="黑体" panose="02010609060101010101" pitchFamily="49" charset="-122"/>
              </a:rPr>
              <a:t>以</a:t>
            </a:r>
            <a:r>
              <a:rPr lang="zh-CN" altLang="en-US" sz="2799" b="0" u="sng" dirty="0">
                <a:solidFill>
                  <a:srgbClr val="FF0000"/>
                </a:solidFill>
                <a:latin typeface="黑体" panose="02010609060101010101" pitchFamily="49" charset="-122"/>
                <a:ea typeface="黑体" panose="02010609060101010101" pitchFamily="49" charset="-122"/>
              </a:rPr>
              <a:t>鄙</a:t>
            </a:r>
            <a:r>
              <a:rPr lang="zh-CN" altLang="en-US" sz="2799" b="0" u="sng" dirty="0">
                <a:latin typeface="黑体" panose="02010609060101010101" pitchFamily="49" charset="-122"/>
                <a:ea typeface="黑体" panose="02010609060101010101" pitchFamily="49" charset="-122"/>
              </a:rPr>
              <a:t>远</a:t>
            </a:r>
            <a:r>
              <a:rPr lang="zh-CN" altLang="en-US" sz="2799" b="0" dirty="0">
                <a:latin typeface="黑体" panose="02010609060101010101" pitchFamily="49" charset="-122"/>
                <a:ea typeface="黑体" panose="02010609060101010101" pitchFamily="49" charset="-122"/>
              </a:rPr>
              <a:t>，君知其难也。</a:t>
            </a:r>
            <a:r>
              <a:rPr lang="zh-CN" altLang="en-US" sz="2799" u="sng" dirty="0">
                <a:solidFill>
                  <a:srgbClr val="0000FF"/>
                </a:solidFill>
                <a:latin typeface="黑体" panose="02010609060101010101" pitchFamily="49" charset="-122"/>
                <a:ea typeface="黑体" panose="02010609060101010101" pitchFamily="49" charset="-122"/>
              </a:rPr>
              <a:t>焉</a:t>
            </a:r>
            <a:r>
              <a:rPr lang="zh-CN" altLang="en-US" sz="2799" u="sng" dirty="0">
                <a:latin typeface="黑体" panose="02010609060101010101" pitchFamily="49" charset="-122"/>
                <a:ea typeface="黑体" panose="02010609060101010101" pitchFamily="49" charset="-122"/>
              </a:rPr>
              <a:t>用亡郑以</a:t>
            </a:r>
            <a:r>
              <a:rPr lang="zh-CN" altLang="en-US" sz="2799" u="sng" dirty="0">
                <a:solidFill>
                  <a:srgbClr val="FF0000"/>
                </a:solidFill>
                <a:latin typeface="黑体" panose="02010609060101010101" pitchFamily="49" charset="-122"/>
                <a:ea typeface="黑体" panose="02010609060101010101" pitchFamily="49" charset="-122"/>
              </a:rPr>
              <a:t>陪</a:t>
            </a:r>
            <a:r>
              <a:rPr lang="zh-CN" altLang="en-US" sz="2799" u="sng" dirty="0">
                <a:latin typeface="黑体" panose="02010609060101010101" pitchFamily="49" charset="-122"/>
                <a:ea typeface="黑体" panose="02010609060101010101" pitchFamily="49" charset="-122"/>
              </a:rPr>
              <a:t>邻？</a:t>
            </a:r>
            <a:r>
              <a:rPr lang="zh-CN" altLang="en-US" sz="2799" b="0" dirty="0">
                <a:latin typeface="黑体" panose="02010609060101010101" pitchFamily="49" charset="-122"/>
                <a:ea typeface="黑体" panose="02010609060101010101" pitchFamily="49" charset="-122"/>
              </a:rPr>
              <a:t>邻</a:t>
            </a:r>
            <a:r>
              <a:rPr lang="zh-CN" altLang="en-US" sz="2799" b="0" dirty="0">
                <a:solidFill>
                  <a:srgbClr val="0000FF"/>
                </a:solidFill>
                <a:latin typeface="黑体" panose="02010609060101010101" pitchFamily="49" charset="-122"/>
                <a:ea typeface="黑体" panose="02010609060101010101" pitchFamily="49" charset="-122"/>
              </a:rPr>
              <a:t>之</a:t>
            </a:r>
            <a:r>
              <a:rPr lang="zh-CN" altLang="en-US" sz="2799" b="0" dirty="0">
                <a:latin typeface="黑体" panose="02010609060101010101" pitchFamily="49" charset="-122"/>
                <a:ea typeface="黑体" panose="02010609060101010101" pitchFamily="49" charset="-122"/>
              </a:rPr>
              <a:t>厚，君之薄也。</a:t>
            </a:r>
            <a:r>
              <a:rPr lang="zh-CN" altLang="en-US" sz="2799" b="0" dirty="0">
                <a:solidFill>
                  <a:srgbClr val="FF0000"/>
                </a:solidFill>
                <a:latin typeface="黑体" panose="02010609060101010101" pitchFamily="49" charset="-122"/>
                <a:ea typeface="黑体" panose="02010609060101010101" pitchFamily="49" charset="-122"/>
              </a:rPr>
              <a:t>若</a:t>
            </a:r>
            <a:r>
              <a:rPr lang="zh-CN" altLang="en-US" sz="2799" b="0" dirty="0">
                <a:latin typeface="黑体" panose="02010609060101010101" pitchFamily="49" charset="-122"/>
                <a:ea typeface="黑体" panose="02010609060101010101" pitchFamily="49" charset="-122"/>
              </a:rPr>
              <a:t>舍郑</a:t>
            </a:r>
            <a:r>
              <a:rPr lang="zh-CN" altLang="en-US" sz="2799" b="0" dirty="0">
                <a:solidFill>
                  <a:srgbClr val="0000FF"/>
                </a:solidFill>
                <a:latin typeface="黑体" panose="02010609060101010101" pitchFamily="49" charset="-122"/>
                <a:ea typeface="黑体" panose="02010609060101010101" pitchFamily="49" charset="-122"/>
              </a:rPr>
              <a:t>以为</a:t>
            </a:r>
            <a:r>
              <a:rPr lang="zh-CN" altLang="en-US" sz="2799" b="0" dirty="0">
                <a:solidFill>
                  <a:srgbClr val="FF0000"/>
                </a:solidFill>
                <a:latin typeface="黑体" panose="02010609060101010101" pitchFamily="49" charset="-122"/>
                <a:ea typeface="黑体" panose="02010609060101010101" pitchFamily="49" charset="-122"/>
              </a:rPr>
              <a:t>东道主</a:t>
            </a:r>
            <a:r>
              <a:rPr lang="zh-CN" altLang="en-US" sz="2799" b="0" dirty="0">
                <a:latin typeface="黑体" panose="02010609060101010101" pitchFamily="49" charset="-122"/>
                <a:ea typeface="黑体" panose="02010609060101010101" pitchFamily="49" charset="-122"/>
              </a:rPr>
              <a:t>，</a:t>
            </a:r>
            <a:r>
              <a:rPr lang="zh-CN" altLang="en-US" sz="2799" b="0" dirty="0">
                <a:solidFill>
                  <a:srgbClr val="FF0000"/>
                </a:solidFill>
                <a:latin typeface="黑体" panose="02010609060101010101" pitchFamily="49" charset="-122"/>
                <a:ea typeface="黑体" panose="02010609060101010101" pitchFamily="49" charset="-122"/>
              </a:rPr>
              <a:t>行李</a:t>
            </a:r>
            <a:r>
              <a:rPr lang="zh-CN" altLang="en-US" sz="2799" b="0" dirty="0">
                <a:latin typeface="黑体" panose="02010609060101010101" pitchFamily="49" charset="-122"/>
                <a:ea typeface="黑体" panose="02010609060101010101" pitchFamily="49" charset="-122"/>
              </a:rPr>
              <a:t>之往来，</a:t>
            </a:r>
            <a:r>
              <a:rPr lang="zh-CN" altLang="en-US" sz="2799" b="0" dirty="0">
                <a:solidFill>
                  <a:srgbClr val="FF0000"/>
                </a:solidFill>
                <a:latin typeface="黑体" panose="02010609060101010101" pitchFamily="49" charset="-122"/>
                <a:ea typeface="黑体" panose="02010609060101010101" pitchFamily="49" charset="-122"/>
              </a:rPr>
              <a:t>共</a:t>
            </a:r>
            <a:r>
              <a:rPr lang="zh-CN" altLang="en-US" sz="2799" b="0" dirty="0">
                <a:latin typeface="黑体" panose="02010609060101010101" pitchFamily="49" charset="-122"/>
                <a:ea typeface="黑体" panose="02010609060101010101" pitchFamily="49" charset="-122"/>
              </a:rPr>
              <a:t>其</a:t>
            </a:r>
            <a:r>
              <a:rPr lang="zh-CN" altLang="en-US" sz="2799" b="0" dirty="0">
                <a:solidFill>
                  <a:srgbClr val="FF0000"/>
                </a:solidFill>
                <a:latin typeface="黑体" panose="02010609060101010101" pitchFamily="49" charset="-122"/>
                <a:ea typeface="黑体" panose="02010609060101010101" pitchFamily="49" charset="-122"/>
              </a:rPr>
              <a:t>乏困</a:t>
            </a:r>
            <a:r>
              <a:rPr lang="zh-CN" altLang="en-US" sz="2799" b="0" dirty="0">
                <a:latin typeface="黑体" panose="02010609060101010101" pitchFamily="49" charset="-122"/>
                <a:ea typeface="黑体" panose="02010609060101010101" pitchFamily="49" charset="-122"/>
              </a:rPr>
              <a:t>，君亦无所害。</a:t>
            </a:r>
          </a:p>
        </p:txBody>
      </p:sp>
      <p:sp>
        <p:nvSpPr>
          <p:cNvPr id="108549" name="矩形 108548"/>
          <p:cNvSpPr/>
          <p:nvPr/>
        </p:nvSpPr>
        <p:spPr>
          <a:xfrm>
            <a:off x="3416532" y="1930071"/>
            <a:ext cx="8775468" cy="4403370"/>
          </a:xfrm>
          <a:prstGeom prst="rect">
            <a:avLst/>
          </a:prstGeom>
          <a:solidFill>
            <a:schemeClr val="bg1"/>
          </a:solidFill>
          <a:ln>
            <a:noFill/>
            <a:miter lim="800000"/>
          </a:ln>
        </p:spPr>
        <p:txBody>
          <a:bodyPr wrap="square"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lnSpc>
                <a:spcPts val="2600"/>
              </a:lnSpc>
              <a:spcBef>
                <a:spcPct val="50000"/>
              </a:spcBef>
            </a:pPr>
            <a:r>
              <a:rPr lang="zh-CN" altLang="en-US" sz="2400" b="0" dirty="0" smtClean="0">
                <a:latin typeface="楷体" panose="02010609060101010101" pitchFamily="49" charset="-122"/>
                <a:ea typeface="楷体" panose="02010609060101010101" pitchFamily="49" charset="-122"/>
              </a:rPr>
              <a:t>缒：用绳子往下送</a:t>
            </a:r>
            <a:endParaRPr lang="en-US" altLang="zh-CN" sz="2400" b="0" dirty="0" smtClean="0">
              <a:latin typeface="楷体" panose="02010609060101010101" pitchFamily="49" charset="-122"/>
              <a:ea typeface="楷体" panose="02010609060101010101" pitchFamily="49" charset="-122"/>
            </a:endParaRPr>
          </a:p>
          <a:p>
            <a:pPr defTabSz="1085633">
              <a:lnSpc>
                <a:spcPts val="2600"/>
              </a:lnSpc>
              <a:spcBef>
                <a:spcPct val="50000"/>
              </a:spcBef>
            </a:pPr>
            <a:r>
              <a:rPr lang="zh-CN" altLang="en-US" sz="2400" b="0" dirty="0" smtClean="0">
                <a:latin typeface="楷体" panose="02010609060101010101" pitchFamily="49" charset="-122"/>
                <a:ea typeface="楷体" panose="02010609060101010101" pitchFamily="49" charset="-122"/>
              </a:rPr>
              <a:t>既：已经</a:t>
            </a:r>
            <a:endParaRPr lang="en-US" altLang="zh-CN" sz="2400" b="0" dirty="0">
              <a:latin typeface="楷体" panose="02010609060101010101" pitchFamily="49" charset="-122"/>
              <a:ea typeface="楷体" panose="02010609060101010101" pitchFamily="49" charset="-122"/>
            </a:endParaRPr>
          </a:p>
          <a:p>
            <a:pPr defTabSz="1085633">
              <a:lnSpc>
                <a:spcPts val="2600"/>
              </a:lnSpc>
              <a:spcBef>
                <a:spcPct val="50000"/>
              </a:spcBef>
            </a:pPr>
            <a:r>
              <a:rPr lang="zh-CN" altLang="en-US" sz="2400" b="0" dirty="0" smtClean="0">
                <a:latin typeface="楷体" panose="02010609060101010101" pitchFamily="49" charset="-122"/>
                <a:ea typeface="楷体" panose="02010609060101010101" pitchFamily="49" charset="-122"/>
              </a:rPr>
              <a:t>若：如果</a:t>
            </a:r>
            <a:endParaRPr lang="en-US" altLang="zh-CN" sz="2400" b="0" dirty="0">
              <a:latin typeface="楷体" panose="02010609060101010101" pitchFamily="49" charset="-122"/>
              <a:ea typeface="楷体" panose="02010609060101010101" pitchFamily="49" charset="-122"/>
            </a:endParaRPr>
          </a:p>
          <a:p>
            <a:pPr defTabSz="1085633">
              <a:lnSpc>
                <a:spcPts val="2600"/>
              </a:lnSpc>
              <a:spcBef>
                <a:spcPct val="50000"/>
              </a:spcBef>
            </a:pPr>
            <a:r>
              <a:rPr lang="zh-CN" altLang="en-US" sz="2400" b="0" dirty="0" smtClean="0">
                <a:latin typeface="楷体" panose="02010609060101010101" pitchFamily="49" charset="-122"/>
                <a:ea typeface="楷体" panose="02010609060101010101" pitchFamily="49" charset="-122"/>
              </a:rPr>
              <a:t>敢</a:t>
            </a:r>
            <a:r>
              <a:rPr lang="en-US" altLang="zh-CN" sz="2400" b="0" dirty="0">
                <a:latin typeface="楷体" panose="02010609060101010101" pitchFamily="49" charset="-122"/>
                <a:ea typeface="楷体" panose="02010609060101010101" pitchFamily="49" charset="-122"/>
              </a:rPr>
              <a:t>:</a:t>
            </a:r>
            <a:r>
              <a:rPr lang="zh-CN" altLang="en-US" sz="2400" b="0" dirty="0">
                <a:latin typeface="楷体" panose="02010609060101010101" pitchFamily="49" charset="-122"/>
                <a:ea typeface="楷体" panose="02010609060101010101" pitchFamily="49" charset="-122"/>
              </a:rPr>
              <a:t>自言冒昧的谦辞，那就（以之，拿这件事）烦劳您手下的人了</a:t>
            </a:r>
            <a:r>
              <a:rPr lang="zh-CN" altLang="en-US" sz="2400" b="0" dirty="0" smtClean="0">
                <a:latin typeface="楷体" panose="02010609060101010101" pitchFamily="49" charset="-122"/>
                <a:ea typeface="楷体" panose="02010609060101010101" pitchFamily="49" charset="-122"/>
              </a:rPr>
              <a:t>。</a:t>
            </a:r>
            <a:endParaRPr lang="en-US" altLang="zh-CN" sz="2400" b="0" dirty="0">
              <a:latin typeface="楷体" panose="02010609060101010101" pitchFamily="49" charset="-122"/>
              <a:ea typeface="楷体" panose="02010609060101010101" pitchFamily="49" charset="-122"/>
            </a:endParaRPr>
          </a:p>
          <a:p>
            <a:pPr defTabSz="1085633">
              <a:lnSpc>
                <a:spcPts val="2600"/>
              </a:lnSpc>
              <a:spcBef>
                <a:spcPct val="50000"/>
              </a:spcBef>
            </a:pPr>
            <a:r>
              <a:rPr lang="zh-CN" altLang="en-US" sz="2400" b="0" dirty="0" smtClean="0">
                <a:solidFill>
                  <a:srgbClr val="FF0000"/>
                </a:solidFill>
                <a:latin typeface="楷体" panose="02010609060101010101" pitchFamily="49" charset="-122"/>
                <a:ea typeface="楷体" panose="02010609060101010101" pitchFamily="49" charset="-122"/>
              </a:rPr>
              <a:t>鄙</a:t>
            </a:r>
            <a:r>
              <a:rPr lang="zh-CN" altLang="en-US" sz="2400" b="0" dirty="0">
                <a:solidFill>
                  <a:srgbClr val="FF0000"/>
                </a:solidFill>
                <a:latin typeface="楷体" panose="02010609060101010101" pitchFamily="49" charset="-122"/>
                <a:ea typeface="楷体" panose="02010609060101010101" pitchFamily="49" charset="-122"/>
              </a:rPr>
              <a:t>：以</a:t>
            </a:r>
            <a:r>
              <a:rPr lang="en-US" altLang="zh-CN" sz="2400" b="0" dirty="0">
                <a:solidFill>
                  <a:srgbClr val="FF0000"/>
                </a:solidFill>
                <a:latin typeface="楷体" panose="02010609060101010101" pitchFamily="49" charset="-122"/>
                <a:ea typeface="楷体" panose="02010609060101010101" pitchFamily="49" charset="-122"/>
              </a:rPr>
              <a:t>…</a:t>
            </a:r>
            <a:r>
              <a:rPr lang="zh-CN" altLang="en-US" sz="2400" b="0" dirty="0">
                <a:solidFill>
                  <a:srgbClr val="FF0000"/>
                </a:solidFill>
                <a:latin typeface="楷体" panose="02010609060101010101" pitchFamily="49" charset="-122"/>
                <a:ea typeface="楷体" panose="02010609060101010101" pitchFamily="49" charset="-122"/>
              </a:rPr>
              <a:t>为边邑</a:t>
            </a:r>
            <a:r>
              <a:rPr lang="zh-CN" altLang="en-US" sz="2400" b="0" dirty="0" smtClean="0">
                <a:latin typeface="楷体" panose="02010609060101010101" pitchFamily="49" charset="-122"/>
                <a:ea typeface="楷体" panose="02010609060101010101" pitchFamily="49" charset="-122"/>
              </a:rPr>
              <a:t>，</a:t>
            </a:r>
            <a:r>
              <a:rPr lang="zh-CN" altLang="en-US" sz="2400" b="0" u="sng" dirty="0" smtClean="0">
                <a:latin typeface="楷体" panose="02010609060101010101" pitchFamily="49" charset="-122"/>
                <a:ea typeface="楷体" panose="02010609060101010101" pitchFamily="49" charset="-122"/>
              </a:rPr>
              <a:t>越过</a:t>
            </a:r>
            <a:r>
              <a:rPr lang="zh-CN" altLang="en-US" sz="2400" b="0" u="sng" dirty="0">
                <a:latin typeface="楷体" panose="02010609060101010101" pitchFamily="49" charset="-122"/>
                <a:ea typeface="楷体" panose="02010609060101010101" pitchFamily="49" charset="-122"/>
              </a:rPr>
              <a:t>晋国把远方的郑国作为秦国的东部</a:t>
            </a:r>
            <a:r>
              <a:rPr lang="zh-CN" altLang="en-US" sz="2400" b="0" u="sng" dirty="0" smtClean="0">
                <a:latin typeface="楷体" panose="02010609060101010101" pitchFamily="49" charset="-122"/>
                <a:ea typeface="楷体" panose="02010609060101010101" pitchFamily="49" charset="-122"/>
              </a:rPr>
              <a:t>边境</a:t>
            </a:r>
            <a:endParaRPr lang="en-US" altLang="zh-CN" sz="2400" b="0" u="sng" dirty="0">
              <a:latin typeface="楷体" panose="02010609060101010101" pitchFamily="49" charset="-122"/>
              <a:ea typeface="楷体" panose="02010609060101010101" pitchFamily="49" charset="-122"/>
            </a:endParaRPr>
          </a:p>
          <a:p>
            <a:pPr defTabSz="1085633">
              <a:lnSpc>
                <a:spcPts val="2600"/>
              </a:lnSpc>
              <a:spcBef>
                <a:spcPct val="50000"/>
              </a:spcBef>
            </a:pPr>
            <a:r>
              <a:rPr lang="zh-CN" altLang="en-US" sz="2400" b="0" u="sng" dirty="0" smtClean="0">
                <a:solidFill>
                  <a:srgbClr val="FF0000"/>
                </a:solidFill>
                <a:latin typeface="楷体" panose="02010609060101010101" pitchFamily="49" charset="-122"/>
                <a:ea typeface="楷体" panose="02010609060101010101" pitchFamily="49" charset="-122"/>
              </a:rPr>
              <a:t>何必</a:t>
            </a:r>
            <a:r>
              <a:rPr lang="zh-CN" altLang="en-US" sz="2400" u="sng" dirty="0" smtClean="0">
                <a:latin typeface="楷体" panose="02010609060101010101" pitchFamily="49" charset="-122"/>
                <a:ea typeface="楷体" panose="02010609060101010101" pitchFamily="49" charset="-122"/>
              </a:rPr>
              <a:t>要</a:t>
            </a:r>
            <a:r>
              <a:rPr lang="zh-CN" altLang="en-US" sz="2400" u="sng" dirty="0">
                <a:latin typeface="楷体" panose="02010609060101010101" pitchFamily="49" charset="-122"/>
                <a:ea typeface="楷体" panose="02010609060101010101" pitchFamily="49" charset="-122"/>
              </a:rPr>
              <a:t>灭掉</a:t>
            </a:r>
            <a:r>
              <a:rPr lang="zh-CN" altLang="en-US" sz="2400" u="sng" dirty="0" smtClean="0">
                <a:latin typeface="楷体" panose="02010609060101010101" pitchFamily="49" charset="-122"/>
                <a:ea typeface="楷体" panose="02010609060101010101" pitchFamily="49" charset="-122"/>
              </a:rPr>
              <a:t>郑国来增加</a:t>
            </a:r>
            <a:r>
              <a:rPr lang="zh-CN" altLang="en-US" sz="2400" u="sng" dirty="0">
                <a:latin typeface="楷体" panose="02010609060101010101" pitchFamily="49" charset="-122"/>
                <a:ea typeface="楷体" panose="02010609060101010101" pitchFamily="49" charset="-122"/>
              </a:rPr>
              <a:t>邻邦晋国的土地呢</a:t>
            </a:r>
            <a:r>
              <a:rPr lang="zh-CN" altLang="en-US" sz="2400" b="0" dirty="0" smtClean="0">
                <a:latin typeface="楷体" panose="02010609060101010101" pitchFamily="49" charset="-122"/>
                <a:ea typeface="楷体" panose="02010609060101010101" pitchFamily="49" charset="-122"/>
              </a:rPr>
              <a:t>？</a:t>
            </a:r>
            <a:endParaRPr lang="en-US" altLang="zh-CN" sz="2400" b="0" dirty="0">
              <a:latin typeface="楷体" panose="02010609060101010101" pitchFamily="49" charset="-122"/>
              <a:ea typeface="楷体" panose="02010609060101010101" pitchFamily="49" charset="-122"/>
            </a:endParaRPr>
          </a:p>
          <a:p>
            <a:pPr defTabSz="1085633">
              <a:lnSpc>
                <a:spcPts val="2600"/>
              </a:lnSpc>
              <a:spcBef>
                <a:spcPct val="50000"/>
              </a:spcBef>
            </a:pPr>
            <a:r>
              <a:rPr lang="zh-CN" altLang="en-US" sz="2400" b="0" dirty="0" smtClean="0">
                <a:solidFill>
                  <a:srgbClr val="FF0000"/>
                </a:solidFill>
                <a:latin typeface="楷体" panose="02010609060101010101" pitchFamily="49" charset="-122"/>
                <a:ea typeface="楷体" panose="02010609060101010101" pitchFamily="49" charset="-122"/>
              </a:rPr>
              <a:t>以为：以（之）为，把它作为</a:t>
            </a:r>
            <a:endParaRPr lang="en-US" altLang="zh-CN" sz="2400" b="0" dirty="0">
              <a:solidFill>
                <a:srgbClr val="FF0000"/>
              </a:solidFill>
              <a:latin typeface="楷体" panose="02010609060101010101" pitchFamily="49" charset="-122"/>
              <a:ea typeface="楷体" panose="02010609060101010101" pitchFamily="49" charset="-122"/>
            </a:endParaRPr>
          </a:p>
          <a:p>
            <a:pPr defTabSz="1085633">
              <a:lnSpc>
                <a:spcPts val="2600"/>
              </a:lnSpc>
              <a:spcBef>
                <a:spcPct val="50000"/>
              </a:spcBef>
            </a:pPr>
            <a:r>
              <a:rPr lang="zh-CN" altLang="en-US" sz="2400" dirty="0" smtClean="0">
                <a:latin typeface="楷体" panose="02010609060101010101" pitchFamily="49" charset="-122"/>
                <a:ea typeface="楷体" panose="02010609060101010101" pitchFamily="49" charset="-122"/>
              </a:rPr>
              <a:t>东方道路上的主人</a:t>
            </a:r>
            <a:r>
              <a:rPr lang="en-US" altLang="zh-CN" sz="2400" dirty="0">
                <a:latin typeface="楷体" panose="02010609060101010101" pitchFamily="49" charset="-122"/>
                <a:ea typeface="楷体" panose="02010609060101010101" pitchFamily="49" charset="-122"/>
              </a:rPr>
              <a:t>\</a:t>
            </a:r>
            <a:r>
              <a:rPr lang="zh-CN" altLang="en-US" sz="2400" dirty="0" smtClean="0">
                <a:latin typeface="楷体" panose="02010609060101010101" pitchFamily="49" charset="-122"/>
                <a:ea typeface="楷体" panose="02010609060101010101" pitchFamily="49" charset="-122"/>
              </a:rPr>
              <a:t>使者</a:t>
            </a:r>
            <a:r>
              <a:rPr lang="en-US" altLang="zh-CN" sz="2400" b="0" dirty="0">
                <a:latin typeface="楷体" panose="02010609060101010101" pitchFamily="49" charset="-122"/>
                <a:ea typeface="楷体" panose="02010609060101010101" pitchFamily="49" charset="-122"/>
              </a:rPr>
              <a:t>\</a:t>
            </a:r>
            <a:r>
              <a:rPr lang="zh-CN" altLang="en-US" sz="2400" b="0" dirty="0" smtClean="0">
                <a:latin typeface="楷体" panose="02010609060101010101" pitchFamily="49" charset="-122"/>
                <a:ea typeface="楷体" panose="02010609060101010101" pitchFamily="49" charset="-122"/>
              </a:rPr>
              <a:t>通假字，供</a:t>
            </a:r>
            <a:r>
              <a:rPr lang="en-US" altLang="zh-CN" sz="2400" b="0" dirty="0" smtClean="0">
                <a:latin typeface="楷体" panose="02010609060101010101" pitchFamily="49" charset="-122"/>
                <a:ea typeface="楷体" panose="02010609060101010101" pitchFamily="49" charset="-122"/>
              </a:rPr>
              <a:t>\</a:t>
            </a:r>
            <a:r>
              <a:rPr lang="zh-CN" altLang="en-US" sz="2400" b="0" dirty="0" smtClean="0">
                <a:latin typeface="楷体" panose="02010609060101010101" pitchFamily="49" charset="-122"/>
                <a:ea typeface="楷体" panose="02010609060101010101" pitchFamily="49" charset="-122"/>
              </a:rPr>
              <a:t>缺乏</a:t>
            </a:r>
            <a:r>
              <a:rPr lang="zh-CN" altLang="en-US" sz="2400" b="0" dirty="0">
                <a:latin typeface="楷体" panose="02010609060101010101" pitchFamily="49" charset="-122"/>
                <a:ea typeface="楷体" panose="02010609060101010101" pitchFamily="49" charset="-122"/>
              </a:rPr>
              <a:t>的</a:t>
            </a:r>
            <a:r>
              <a:rPr lang="zh-CN" altLang="en-US" sz="2400" b="0" dirty="0" smtClean="0">
                <a:latin typeface="楷体" panose="02010609060101010101" pitchFamily="49" charset="-122"/>
                <a:ea typeface="楷体" panose="02010609060101010101" pitchFamily="49" charset="-122"/>
              </a:rPr>
              <a:t>东西（</a:t>
            </a:r>
            <a:r>
              <a:rPr lang="en-US" altLang="zh-CN" sz="2400" b="0" dirty="0" err="1" smtClean="0">
                <a:latin typeface="楷体" panose="02010609060101010101" pitchFamily="49" charset="-122"/>
                <a:ea typeface="楷体" panose="02010609060101010101" pitchFamily="49" charset="-122"/>
              </a:rPr>
              <a:t>adj</a:t>
            </a:r>
            <a:r>
              <a:rPr lang="en-US" altLang="zh-CN" sz="2400" b="0" dirty="0" smtClean="0">
                <a:latin typeface="楷体" panose="02010609060101010101" pitchFamily="49" charset="-122"/>
                <a:ea typeface="楷体" panose="02010609060101010101" pitchFamily="49" charset="-122"/>
              </a:rPr>
              <a:t>-v</a:t>
            </a:r>
            <a:r>
              <a:rPr lang="zh-CN" altLang="en-US" sz="2400" b="0" dirty="0" smtClean="0">
                <a:latin typeface="楷体" panose="02010609060101010101" pitchFamily="49" charset="-122"/>
                <a:ea typeface="楷体" panose="02010609060101010101" pitchFamily="49" charset="-122"/>
              </a:rPr>
              <a:t>），</a:t>
            </a:r>
            <a:endParaRPr lang="zh-CN" altLang="en-US" sz="2400" b="0" dirty="0">
              <a:latin typeface="楷体" panose="02010609060101010101" pitchFamily="49" charset="-122"/>
              <a:ea typeface="楷体" panose="02010609060101010101" pitchFamily="49" charset="-122"/>
            </a:endParaRPr>
          </a:p>
        </p:txBody>
      </p:sp>
      <p:pic>
        <p:nvPicPr>
          <p:cNvPr id="6" name="图片 6"/>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8709" y="2218212"/>
            <a:ext cx="1697484" cy="1414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5728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xmlns:m="http://schemas.openxmlformats.org/officeDocument/2006/math" xmlns:w="http://schemas.openxmlformats.org/wordprocessingml/2006/main" xmlns:wp="http://schemas.openxmlformats.org/drawingml/2006/wordprocessingDrawing" xmlns:a14="http://schemas.microsoft.com/office/drawing/2010/main" xmlns:p15="http://schemas.microsoft.com/office/powerpoint/2012/main" xmlns:p159="http://schemas.microsoft.com/office/powerpoint/2015/09/main">
      <p:transition>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nodeType="withEffect">
                                  <p:stCondLst>
                                    <p:cond delay="0"/>
                                  </p:stCondLst>
                                  <p:childTnLst>
                                    <p:set>
                                      <p:cBhvr>
                                        <p:cTn id="6" dur="1" fill="hold">
                                          <p:stCondLst>
                                            <p:cond delay="0"/>
                                          </p:stCondLst>
                                        </p:cTn>
                                        <p:tgtEl>
                                          <p:spTgt spid="108546">
                                            <p:txEl>
                                              <p:pRg st="0" end="0"/>
                                            </p:txEl>
                                          </p:spTgt>
                                        </p:tgtEl>
                                        <p:attrNameLst>
                                          <p:attrName>style.visibility</p:attrName>
                                        </p:attrNameLst>
                                      </p:cBhvr>
                                      <p:to>
                                        <p:strVal val="visible"/>
                                      </p:to>
                                    </p:set>
                                    <p:animEffect transition="in" filter="wipe(left)">
                                      <p:cBhvr>
                                        <p:cTn id="7" dur="500"/>
                                        <p:tgtEl>
                                          <p:spTgt spid="108546">
                                            <p:txEl>
                                              <p:pRg st="0" end="0"/>
                                            </p:txEl>
                                          </p:spTgt>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50" presetClass="entr" presetSubtype="0" decel="100000" fill="hold" grpId="0" nodeType="clickEffect">
                                  <p:stCondLst>
                                    <p:cond delay="0"/>
                                  </p:stCondLst>
                                  <p:childTnLst>
                                    <p:set>
                                      <p:cBhvr>
                                        <p:cTn id="11" dur="1" fill="hold">
                                          <p:stCondLst>
                                            <p:cond delay="0"/>
                                          </p:stCondLst>
                                        </p:cTn>
                                        <p:tgtEl>
                                          <p:spTgt spid="108549"/>
                                        </p:tgtEl>
                                        <p:attrNameLst>
                                          <p:attrName>style.visibility</p:attrName>
                                        </p:attrNameLst>
                                      </p:cBhvr>
                                      <p:to>
                                        <p:strVal val="visible"/>
                                      </p:to>
                                    </p:set>
                                    <p:anim calcmode="lin" valueType="num">
                                      <p:cBhvr>
                                        <p:cTn id="12" dur="1000" fill="hold"/>
                                        <p:tgtEl>
                                          <p:spTgt spid="108549"/>
                                        </p:tgtEl>
                                        <p:attrNameLst>
                                          <p:attrName>ppt_w</p:attrName>
                                        </p:attrNameLst>
                                      </p:cBhvr>
                                      <p:tavLst>
                                        <p:tav tm="0">
                                          <p:val>
                                            <p:strVal val="#ppt_w+.3"/>
                                          </p:val>
                                        </p:tav>
                                        <p:tav tm="100000">
                                          <p:val>
                                            <p:strVal val="#ppt_w"/>
                                          </p:val>
                                        </p:tav>
                                      </p:tavLst>
                                    </p:anim>
                                    <p:anim calcmode="lin" valueType="num">
                                      <p:cBhvr>
                                        <p:cTn id="13" dur="1000" fill="hold"/>
                                        <p:tgtEl>
                                          <p:spTgt spid="108549"/>
                                        </p:tgtEl>
                                        <p:attrNameLst>
                                          <p:attrName>ppt_h</p:attrName>
                                        </p:attrNameLst>
                                      </p:cBhvr>
                                      <p:tavLst>
                                        <p:tav tm="0">
                                          <p:val>
                                            <p:strVal val="#ppt_h"/>
                                          </p:val>
                                        </p:tav>
                                        <p:tav tm="100000">
                                          <p:val>
                                            <p:strVal val="#ppt_h"/>
                                          </p:val>
                                        </p:tav>
                                      </p:tavLst>
                                    </p:anim>
                                    <p:animEffect transition="in" filter="fade">
                                      <p:cBhvr>
                                        <p:cTn id="14" dur="1000"/>
                                        <p:tgtEl>
                                          <p:spTgt spid="108549"/>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8549">
                                            <p:txEl>
                                              <p:pRg st="0" end="0"/>
                                            </p:txEl>
                                          </p:spTgt>
                                        </p:tgtEl>
                                        <p:attrNameLst>
                                          <p:attrName>style.visibility</p:attrName>
                                        </p:attrNameLst>
                                      </p:cBhvr>
                                      <p:to>
                                        <p:strVal val="visible"/>
                                      </p:to>
                                    </p:set>
                                    <p:anim calcmode="lin" valueType="num">
                                      <p:cBhvr additive="base">
                                        <p:cTn id="19" dur="500" fill="hold"/>
                                        <p:tgtEl>
                                          <p:spTgt spid="108549">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854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8549">
                                            <p:txEl>
                                              <p:pRg st="1" end="1"/>
                                            </p:txEl>
                                          </p:spTgt>
                                        </p:tgtEl>
                                        <p:attrNameLst>
                                          <p:attrName>style.visibility</p:attrName>
                                        </p:attrNameLst>
                                      </p:cBhvr>
                                      <p:to>
                                        <p:strVal val="visible"/>
                                      </p:to>
                                    </p:set>
                                    <p:anim calcmode="lin" valueType="num">
                                      <p:cBhvr additive="base">
                                        <p:cTn id="25" dur="500" fill="hold"/>
                                        <p:tgtEl>
                                          <p:spTgt spid="108549">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854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8549">
                                            <p:txEl>
                                              <p:pRg st="2" end="2"/>
                                            </p:txEl>
                                          </p:spTgt>
                                        </p:tgtEl>
                                        <p:attrNameLst>
                                          <p:attrName>style.visibility</p:attrName>
                                        </p:attrNameLst>
                                      </p:cBhvr>
                                      <p:to>
                                        <p:strVal val="visible"/>
                                      </p:to>
                                    </p:set>
                                    <p:anim calcmode="lin" valueType="num">
                                      <p:cBhvr additive="base">
                                        <p:cTn id="31" dur="500" fill="hold"/>
                                        <p:tgtEl>
                                          <p:spTgt spid="108549">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854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8549">
                                            <p:txEl>
                                              <p:pRg st="3" end="3"/>
                                            </p:txEl>
                                          </p:spTgt>
                                        </p:tgtEl>
                                        <p:attrNameLst>
                                          <p:attrName>style.visibility</p:attrName>
                                        </p:attrNameLst>
                                      </p:cBhvr>
                                      <p:to>
                                        <p:strVal val="visible"/>
                                      </p:to>
                                    </p:set>
                                    <p:anim calcmode="lin" valueType="num">
                                      <p:cBhvr additive="base">
                                        <p:cTn id="37" dur="500" fill="hold"/>
                                        <p:tgtEl>
                                          <p:spTgt spid="108549">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854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08549">
                                            <p:txEl>
                                              <p:pRg st="4" end="4"/>
                                            </p:txEl>
                                          </p:spTgt>
                                        </p:tgtEl>
                                        <p:attrNameLst>
                                          <p:attrName>style.visibility</p:attrName>
                                        </p:attrNameLst>
                                      </p:cBhvr>
                                      <p:to>
                                        <p:strVal val="visible"/>
                                      </p:to>
                                    </p:set>
                                    <p:anim calcmode="lin" valueType="num">
                                      <p:cBhvr additive="base">
                                        <p:cTn id="43" dur="500" fill="hold"/>
                                        <p:tgtEl>
                                          <p:spTgt spid="108549">
                                            <p:txEl>
                                              <p:pRg st="4" end="4"/>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0854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08549">
                                            <p:txEl>
                                              <p:pRg st="5" end="5"/>
                                            </p:txEl>
                                          </p:spTgt>
                                        </p:tgtEl>
                                        <p:attrNameLst>
                                          <p:attrName>style.visibility</p:attrName>
                                        </p:attrNameLst>
                                      </p:cBhvr>
                                      <p:to>
                                        <p:strVal val="visible"/>
                                      </p:to>
                                    </p:set>
                                    <p:anim calcmode="lin" valueType="num">
                                      <p:cBhvr additive="base">
                                        <p:cTn id="49" dur="500" fill="hold"/>
                                        <p:tgtEl>
                                          <p:spTgt spid="108549">
                                            <p:txEl>
                                              <p:pRg st="5" end="5"/>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0854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08549">
                                            <p:txEl>
                                              <p:pRg st="6" end="6"/>
                                            </p:txEl>
                                          </p:spTgt>
                                        </p:tgtEl>
                                        <p:attrNameLst>
                                          <p:attrName>style.visibility</p:attrName>
                                        </p:attrNameLst>
                                      </p:cBhvr>
                                      <p:to>
                                        <p:strVal val="visible"/>
                                      </p:to>
                                    </p:set>
                                    <p:anim calcmode="lin" valueType="num">
                                      <p:cBhvr additive="base">
                                        <p:cTn id="55" dur="500" fill="hold"/>
                                        <p:tgtEl>
                                          <p:spTgt spid="108549">
                                            <p:txEl>
                                              <p:pRg st="6" end="6"/>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10854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108549">
                                            <p:txEl>
                                              <p:pRg st="7" end="7"/>
                                            </p:txEl>
                                          </p:spTgt>
                                        </p:tgtEl>
                                        <p:attrNameLst>
                                          <p:attrName>style.visibility</p:attrName>
                                        </p:attrNameLst>
                                      </p:cBhvr>
                                      <p:to>
                                        <p:strVal val="visible"/>
                                      </p:to>
                                    </p:set>
                                    <p:anim calcmode="lin" valueType="num">
                                      <p:cBhvr additive="base">
                                        <p:cTn id="61" dur="500" fill="hold"/>
                                        <p:tgtEl>
                                          <p:spTgt spid="108549">
                                            <p:txEl>
                                              <p:pRg st="7" end="7"/>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108549">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ext Box 4"/>
          <p:cNvSpPr/>
          <p:nvPr/>
        </p:nvSpPr>
        <p:spPr>
          <a:xfrm>
            <a:off x="205613" y="188662"/>
            <a:ext cx="4680454" cy="5237538"/>
          </a:xfrm>
          <a:prstGeom prst="rect">
            <a:avLst/>
          </a:prstGeom>
          <a:solidFill>
            <a:schemeClr val="bg1"/>
          </a:solid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lnSpc>
                <a:spcPct val="150000"/>
              </a:lnSpc>
              <a:spcBef>
                <a:spcPct val="50000"/>
              </a:spcBef>
            </a:pPr>
            <a:r>
              <a:rPr lang="zh-CN" altLang="en-US" sz="2799" dirty="0">
                <a:latin typeface="黑体" panose="02010609060101010101" pitchFamily="49" charset="-122"/>
                <a:ea typeface="黑体" panose="02010609060101010101" pitchFamily="49" charset="-122"/>
              </a:rPr>
              <a:t>且君</a:t>
            </a:r>
            <a:r>
              <a:rPr lang="zh-CN" altLang="en-US" sz="2799" dirty="0">
                <a:solidFill>
                  <a:srgbClr val="FF0000"/>
                </a:solidFill>
                <a:latin typeface="黑体" panose="02010609060101010101" pitchFamily="49" charset="-122"/>
                <a:ea typeface="黑体" panose="02010609060101010101" pitchFamily="49" charset="-122"/>
              </a:rPr>
              <a:t>尝</a:t>
            </a:r>
            <a:r>
              <a:rPr lang="zh-CN" altLang="en-US" sz="2799" dirty="0">
                <a:latin typeface="黑体" panose="02010609060101010101" pitchFamily="49" charset="-122"/>
                <a:ea typeface="黑体" panose="02010609060101010101" pitchFamily="49" charset="-122"/>
              </a:rPr>
              <a:t>为晋君</a:t>
            </a:r>
            <a:r>
              <a:rPr lang="zh-CN" altLang="en-US" sz="2799" dirty="0">
                <a:solidFill>
                  <a:srgbClr val="FF0000"/>
                </a:solidFill>
                <a:latin typeface="黑体" panose="02010609060101010101" pitchFamily="49" charset="-122"/>
                <a:ea typeface="黑体" panose="02010609060101010101" pitchFamily="49" charset="-122"/>
              </a:rPr>
              <a:t>赐</a:t>
            </a:r>
            <a:r>
              <a:rPr lang="zh-CN" altLang="en-US" sz="2799" dirty="0">
                <a:latin typeface="黑体" panose="02010609060101010101" pitchFamily="49" charset="-122"/>
                <a:ea typeface="黑体" panose="02010609060101010101" pitchFamily="49" charset="-122"/>
              </a:rPr>
              <a:t>矣；许君焦、瑕，</a:t>
            </a:r>
            <a:r>
              <a:rPr lang="zh-CN" altLang="en-US" sz="2799" u="sng" dirty="0">
                <a:latin typeface="黑体" panose="02010609060101010101" pitchFamily="49" charset="-122"/>
                <a:ea typeface="黑体" panose="02010609060101010101" pitchFamily="49" charset="-122"/>
              </a:rPr>
              <a:t>朝</a:t>
            </a:r>
            <a:r>
              <a:rPr lang="zh-CN" altLang="en-US" sz="2799" u="sng" dirty="0">
                <a:solidFill>
                  <a:srgbClr val="CC0000"/>
                </a:solidFill>
                <a:latin typeface="黑体" panose="02010609060101010101" pitchFamily="49" charset="-122"/>
                <a:ea typeface="黑体" panose="02010609060101010101" pitchFamily="49" charset="-122"/>
              </a:rPr>
              <a:t>济</a:t>
            </a:r>
            <a:r>
              <a:rPr lang="zh-CN" altLang="en-US" sz="2799" u="sng" dirty="0">
                <a:latin typeface="黑体" panose="02010609060101010101" pitchFamily="49" charset="-122"/>
                <a:ea typeface="黑体" panose="02010609060101010101" pitchFamily="49" charset="-122"/>
              </a:rPr>
              <a:t>而夕设版焉</a:t>
            </a:r>
            <a:r>
              <a:rPr lang="zh-CN" altLang="en-US" sz="2799" dirty="0">
                <a:latin typeface="黑体" panose="02010609060101010101" pitchFamily="49" charset="-122"/>
                <a:ea typeface="黑体" panose="02010609060101010101" pitchFamily="49" charset="-122"/>
              </a:rPr>
              <a:t>，君之所知也。夫晋，</a:t>
            </a:r>
            <a:r>
              <a:rPr lang="zh-CN" altLang="en-US" sz="2799" u="sng" dirty="0">
                <a:solidFill>
                  <a:srgbClr val="3333FF"/>
                </a:solidFill>
                <a:latin typeface="黑体" panose="02010609060101010101" pitchFamily="49" charset="-122"/>
                <a:ea typeface="黑体" panose="02010609060101010101" pitchFamily="49" charset="-122"/>
              </a:rPr>
              <a:t>何厌</a:t>
            </a:r>
            <a:r>
              <a:rPr lang="zh-CN" altLang="en-US" sz="2799" u="sng" dirty="0">
                <a:solidFill>
                  <a:srgbClr val="FF0000"/>
                </a:solidFill>
                <a:latin typeface="黑体" panose="02010609060101010101" pitchFamily="49" charset="-122"/>
                <a:ea typeface="黑体" panose="02010609060101010101" pitchFamily="49" charset="-122"/>
              </a:rPr>
              <a:t>之</a:t>
            </a:r>
            <a:r>
              <a:rPr lang="zh-CN" altLang="en-US" sz="2799" u="sng" dirty="0">
                <a:solidFill>
                  <a:srgbClr val="3333FF"/>
                </a:solidFill>
                <a:latin typeface="黑体" panose="02010609060101010101" pitchFamily="49" charset="-122"/>
                <a:ea typeface="黑体" panose="02010609060101010101" pitchFamily="49" charset="-122"/>
              </a:rPr>
              <a:t>有</a:t>
            </a:r>
            <a:r>
              <a:rPr lang="zh-CN" altLang="en-US" sz="2799" u="sng" dirty="0">
                <a:latin typeface="黑体" panose="02010609060101010101" pitchFamily="49" charset="-122"/>
                <a:ea typeface="黑体" panose="02010609060101010101" pitchFamily="49" charset="-122"/>
              </a:rPr>
              <a:t>？</a:t>
            </a:r>
            <a:r>
              <a:rPr lang="zh-CN" altLang="en-US" sz="2799" dirty="0">
                <a:latin typeface="黑体" panose="02010609060101010101" pitchFamily="49" charset="-122"/>
                <a:ea typeface="黑体" panose="02010609060101010101" pitchFamily="49" charset="-122"/>
              </a:rPr>
              <a:t>既</a:t>
            </a:r>
            <a:r>
              <a:rPr lang="zh-CN" altLang="en-US" sz="2799" dirty="0">
                <a:solidFill>
                  <a:srgbClr val="CC0000"/>
                </a:solidFill>
                <a:latin typeface="黑体" panose="02010609060101010101" pitchFamily="49" charset="-122"/>
                <a:ea typeface="黑体" panose="02010609060101010101" pitchFamily="49" charset="-122"/>
              </a:rPr>
              <a:t>东封</a:t>
            </a:r>
            <a:r>
              <a:rPr lang="zh-CN" altLang="en-US" sz="2799" dirty="0">
                <a:latin typeface="黑体" panose="02010609060101010101" pitchFamily="49" charset="-122"/>
                <a:ea typeface="黑体" panose="02010609060101010101" pitchFamily="49" charset="-122"/>
              </a:rPr>
              <a:t>郑、又欲</a:t>
            </a:r>
            <a:r>
              <a:rPr lang="zh-CN" altLang="en-US" sz="2799" dirty="0">
                <a:solidFill>
                  <a:srgbClr val="CC0000"/>
                </a:solidFill>
                <a:latin typeface="黑体" panose="02010609060101010101" pitchFamily="49" charset="-122"/>
                <a:ea typeface="黑体" panose="02010609060101010101" pitchFamily="49" charset="-122"/>
              </a:rPr>
              <a:t>肆</a:t>
            </a:r>
            <a:r>
              <a:rPr lang="zh-CN" altLang="en-US" sz="2799" dirty="0">
                <a:latin typeface="黑体" panose="02010609060101010101" pitchFamily="49" charset="-122"/>
                <a:ea typeface="黑体" panose="02010609060101010101" pitchFamily="49" charset="-122"/>
              </a:rPr>
              <a:t>其西</a:t>
            </a:r>
            <a:r>
              <a:rPr lang="zh-CN" altLang="en-US" sz="2799" dirty="0">
                <a:solidFill>
                  <a:srgbClr val="CC0000"/>
                </a:solidFill>
                <a:latin typeface="黑体" panose="02010609060101010101" pitchFamily="49" charset="-122"/>
                <a:ea typeface="黑体" panose="02010609060101010101" pitchFamily="49" charset="-122"/>
              </a:rPr>
              <a:t>封</a:t>
            </a:r>
            <a:r>
              <a:rPr lang="zh-CN" altLang="en-US" sz="2799" dirty="0">
                <a:latin typeface="黑体" panose="02010609060101010101" pitchFamily="49" charset="-122"/>
                <a:ea typeface="黑体" panose="02010609060101010101" pitchFamily="49" charset="-122"/>
              </a:rPr>
              <a:t>，</a:t>
            </a:r>
            <a:r>
              <a:rPr lang="zh-CN" altLang="en-US" sz="2799" dirty="0">
                <a:solidFill>
                  <a:srgbClr val="FF0000"/>
                </a:solidFill>
                <a:latin typeface="黑体" panose="02010609060101010101" pitchFamily="49" charset="-122"/>
                <a:ea typeface="黑体" panose="02010609060101010101" pitchFamily="49" charset="-122"/>
              </a:rPr>
              <a:t>若</a:t>
            </a:r>
            <a:r>
              <a:rPr lang="zh-CN" altLang="en-US" sz="2799" dirty="0">
                <a:latin typeface="黑体" panose="02010609060101010101" pitchFamily="49" charset="-122"/>
                <a:ea typeface="黑体" panose="02010609060101010101" pitchFamily="49" charset="-122"/>
              </a:rPr>
              <a:t>不</a:t>
            </a:r>
            <a:r>
              <a:rPr lang="zh-CN" altLang="en-US" sz="2799" dirty="0">
                <a:solidFill>
                  <a:srgbClr val="CC0000"/>
                </a:solidFill>
                <a:latin typeface="黑体" panose="02010609060101010101" pitchFamily="49" charset="-122"/>
                <a:ea typeface="黑体" panose="02010609060101010101" pitchFamily="49" charset="-122"/>
              </a:rPr>
              <a:t>阙</a:t>
            </a:r>
            <a:r>
              <a:rPr lang="zh-CN" altLang="en-US" sz="2799" dirty="0">
                <a:latin typeface="黑体" panose="02010609060101010101" pitchFamily="49" charset="-122"/>
                <a:ea typeface="黑体" panose="02010609060101010101" pitchFamily="49" charset="-122"/>
              </a:rPr>
              <a:t>秦，将</a:t>
            </a:r>
            <a:r>
              <a:rPr lang="zh-CN" altLang="en-US" sz="2799" dirty="0">
                <a:solidFill>
                  <a:srgbClr val="000099"/>
                </a:solidFill>
                <a:latin typeface="黑体" panose="02010609060101010101" pitchFamily="49" charset="-122"/>
                <a:ea typeface="黑体" panose="02010609060101010101" pitchFamily="49" charset="-122"/>
              </a:rPr>
              <a:t>焉</a:t>
            </a:r>
            <a:r>
              <a:rPr lang="zh-CN" altLang="en-US" sz="2799" dirty="0">
                <a:latin typeface="黑体" panose="02010609060101010101" pitchFamily="49" charset="-122"/>
                <a:ea typeface="黑体" panose="02010609060101010101" pitchFamily="49" charset="-122"/>
              </a:rPr>
              <a:t>取之？阙秦以</a:t>
            </a:r>
            <a:r>
              <a:rPr lang="zh-CN" altLang="en-US" sz="2799" dirty="0">
                <a:solidFill>
                  <a:srgbClr val="CC0000"/>
                </a:solidFill>
                <a:latin typeface="黑体" panose="02010609060101010101" pitchFamily="49" charset="-122"/>
                <a:ea typeface="黑体" panose="02010609060101010101" pitchFamily="49" charset="-122"/>
              </a:rPr>
              <a:t>利</a:t>
            </a:r>
            <a:r>
              <a:rPr lang="zh-CN" altLang="en-US" sz="2799" dirty="0">
                <a:latin typeface="黑体" panose="02010609060101010101" pitchFamily="49" charset="-122"/>
                <a:ea typeface="黑体" panose="02010609060101010101" pitchFamily="49" charset="-122"/>
              </a:rPr>
              <a:t>晋，唯君图之。”秦伯</a:t>
            </a:r>
            <a:r>
              <a:rPr lang="zh-CN" altLang="en-US" sz="2799" dirty="0">
                <a:solidFill>
                  <a:srgbClr val="CC0000"/>
                </a:solidFill>
                <a:latin typeface="黑体" panose="02010609060101010101" pitchFamily="49" charset="-122"/>
                <a:ea typeface="黑体" panose="02010609060101010101" pitchFamily="49" charset="-122"/>
              </a:rPr>
              <a:t>说</a:t>
            </a:r>
            <a:r>
              <a:rPr lang="zh-CN" altLang="en-US" sz="2799" dirty="0">
                <a:latin typeface="黑体" panose="02010609060101010101" pitchFamily="49" charset="-122"/>
                <a:ea typeface="黑体" panose="02010609060101010101" pitchFamily="49" charset="-122"/>
              </a:rPr>
              <a:t>，与郑人盟。使杞子、逢孙、杨孙戍之，</a:t>
            </a:r>
            <a:r>
              <a:rPr lang="zh-CN" altLang="en-US" sz="2799" dirty="0">
                <a:solidFill>
                  <a:srgbClr val="000099"/>
                </a:solidFill>
                <a:latin typeface="黑体" panose="02010609060101010101" pitchFamily="49" charset="-122"/>
                <a:ea typeface="黑体" panose="02010609060101010101" pitchFamily="49" charset="-122"/>
              </a:rPr>
              <a:t>乃</a:t>
            </a:r>
            <a:r>
              <a:rPr lang="zh-CN" altLang="en-US" sz="2799" dirty="0">
                <a:latin typeface="黑体" panose="02010609060101010101" pitchFamily="49" charset="-122"/>
                <a:ea typeface="黑体" panose="02010609060101010101" pitchFamily="49" charset="-122"/>
              </a:rPr>
              <a:t>还</a:t>
            </a:r>
            <a:r>
              <a:rPr lang="zh-CN" altLang="en-US" sz="2799" dirty="0"/>
              <a:t>。</a:t>
            </a:r>
            <a:endParaRPr lang="zh-CN" altLang="en-US" sz="2799" dirty="0">
              <a:latin typeface="Times New Roman" pitchFamily="18" charset="0"/>
              <a:ea typeface="黑体" panose="02010609060101010101" pitchFamily="49" charset="-122"/>
            </a:endParaRPr>
          </a:p>
        </p:txBody>
      </p:sp>
      <p:sp>
        <p:nvSpPr>
          <p:cNvPr id="109573" name="矩形 109572"/>
          <p:cNvSpPr/>
          <p:nvPr/>
        </p:nvSpPr>
        <p:spPr>
          <a:xfrm>
            <a:off x="5420601" y="662896"/>
            <a:ext cx="6771399" cy="4708069"/>
          </a:xfrm>
          <a:prstGeom prst="rect">
            <a:avLst/>
          </a:prstGeom>
          <a:noFill/>
          <a:ln>
            <a:noFill/>
            <a:miter lim="800000"/>
          </a:ln>
        </p:spPr>
        <p:txBody>
          <a:bodyPr wrap="square"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lnSpc>
                <a:spcPct val="105000"/>
              </a:lnSpc>
              <a:spcBef>
                <a:spcPct val="50000"/>
              </a:spcBef>
            </a:pPr>
            <a:r>
              <a:rPr lang="zh-CN" altLang="en-US" sz="2400" dirty="0" smtClean="0">
                <a:latin typeface="楷体" panose="02010609060101010101" pitchFamily="49" charset="-122"/>
                <a:ea typeface="楷体" panose="02010609060101010101" pitchFamily="49" charset="-122"/>
              </a:rPr>
              <a:t>尝：曾经</a:t>
            </a:r>
            <a:r>
              <a:rPr lang="en-US" altLang="zh-CN" sz="2400" dirty="0" smtClean="0">
                <a:latin typeface="楷体" panose="02010609060101010101" pitchFamily="49" charset="-122"/>
                <a:ea typeface="楷体" panose="02010609060101010101" pitchFamily="49" charset="-122"/>
              </a:rPr>
              <a:t>\</a:t>
            </a:r>
            <a:r>
              <a:rPr lang="zh-CN" altLang="en-US" sz="2400" dirty="0" smtClean="0">
                <a:solidFill>
                  <a:srgbClr val="FF0000"/>
                </a:solidFill>
                <a:latin typeface="楷体" panose="02010609060101010101" pitchFamily="49" charset="-122"/>
                <a:ea typeface="楷体" panose="02010609060101010101" pitchFamily="49" charset="-122"/>
              </a:rPr>
              <a:t>赐：恩惠，（动词作名词）</a:t>
            </a:r>
            <a:endParaRPr lang="en-US" altLang="zh-CN" sz="2400" dirty="0">
              <a:solidFill>
                <a:srgbClr val="FF0000"/>
              </a:solidFill>
              <a:latin typeface="楷体" panose="02010609060101010101" pitchFamily="49" charset="-122"/>
              <a:ea typeface="楷体" panose="02010609060101010101" pitchFamily="49" charset="-122"/>
            </a:endParaRPr>
          </a:p>
          <a:p>
            <a:pPr defTabSz="1085633">
              <a:lnSpc>
                <a:spcPct val="105000"/>
              </a:lnSpc>
              <a:spcBef>
                <a:spcPct val="50000"/>
              </a:spcBef>
            </a:pPr>
            <a:r>
              <a:rPr lang="zh-CN" altLang="en-US" sz="2400" dirty="0" smtClean="0">
                <a:latin typeface="楷体" panose="02010609060101010101" pitchFamily="49" charset="-122"/>
                <a:ea typeface="楷体" panose="02010609060101010101" pitchFamily="49" charset="-122"/>
              </a:rPr>
              <a:t>他</a:t>
            </a:r>
            <a:r>
              <a:rPr lang="zh-CN" altLang="en-US" sz="2400" dirty="0">
                <a:latin typeface="楷体" panose="02010609060101010101" pitchFamily="49" charset="-122"/>
                <a:ea typeface="楷体" panose="02010609060101010101" pitchFamily="49" charset="-122"/>
              </a:rPr>
              <a:t>早上</a:t>
            </a:r>
            <a:r>
              <a:rPr lang="zh-CN" altLang="en-US" sz="2400" dirty="0" smtClean="0">
                <a:solidFill>
                  <a:srgbClr val="111CF3"/>
                </a:solidFill>
                <a:latin typeface="楷体" panose="02010609060101010101" pitchFamily="49" charset="-122"/>
                <a:ea typeface="楷体" panose="02010609060101010101" pitchFamily="49" charset="-122"/>
              </a:rPr>
              <a:t>渡过黄河，晚上就修筑防御工事</a:t>
            </a:r>
            <a:endParaRPr lang="en-US" altLang="zh-CN" sz="2400" dirty="0">
              <a:latin typeface="楷体" panose="02010609060101010101" pitchFamily="49" charset="-122"/>
              <a:ea typeface="楷体" panose="02010609060101010101" pitchFamily="49" charset="-122"/>
            </a:endParaRPr>
          </a:p>
          <a:p>
            <a:pPr defTabSz="1085633">
              <a:lnSpc>
                <a:spcPct val="105000"/>
              </a:lnSpc>
              <a:spcBef>
                <a:spcPct val="50000"/>
              </a:spcBef>
            </a:pPr>
            <a:r>
              <a:rPr lang="zh-CN" altLang="en-US" sz="2400" u="sng" dirty="0" smtClean="0">
                <a:solidFill>
                  <a:srgbClr val="FF0000"/>
                </a:solidFill>
                <a:latin typeface="楷体" panose="02010609060101010101" pitchFamily="49" charset="-122"/>
                <a:ea typeface="楷体" panose="02010609060101010101" pitchFamily="49" charset="-122"/>
              </a:rPr>
              <a:t>有何厌？宾语前置，何陋之有？晋国</a:t>
            </a:r>
            <a:r>
              <a:rPr lang="zh-CN" altLang="en-US" sz="2400" u="sng" dirty="0">
                <a:solidFill>
                  <a:srgbClr val="FF0000"/>
                </a:solidFill>
                <a:latin typeface="楷体" panose="02010609060101010101" pitchFamily="49" charset="-122"/>
                <a:ea typeface="楷体" panose="02010609060101010101" pitchFamily="49" charset="-122"/>
              </a:rPr>
              <a:t>有什么满足的呢</a:t>
            </a:r>
            <a:r>
              <a:rPr lang="zh-CN" altLang="en-US" sz="2400" dirty="0" smtClean="0">
                <a:solidFill>
                  <a:srgbClr val="FF0000"/>
                </a:solidFill>
                <a:latin typeface="楷体" panose="02010609060101010101" pitchFamily="49" charset="-122"/>
                <a:ea typeface="楷体" panose="02010609060101010101" pitchFamily="49" charset="-122"/>
              </a:rPr>
              <a:t>？</a:t>
            </a:r>
            <a:endParaRPr lang="en-US" altLang="zh-CN" sz="2400" dirty="0">
              <a:solidFill>
                <a:srgbClr val="FF0000"/>
              </a:solidFill>
              <a:latin typeface="楷体" panose="02010609060101010101" pitchFamily="49" charset="-122"/>
              <a:ea typeface="楷体" panose="02010609060101010101" pitchFamily="49" charset="-122"/>
            </a:endParaRPr>
          </a:p>
          <a:p>
            <a:pPr defTabSz="1085633">
              <a:lnSpc>
                <a:spcPct val="105000"/>
              </a:lnSpc>
              <a:spcBef>
                <a:spcPct val="50000"/>
              </a:spcBef>
            </a:pPr>
            <a:r>
              <a:rPr lang="zh-CN" altLang="en-US" sz="2400" dirty="0" smtClean="0">
                <a:latin typeface="楷体" panose="02010609060101010101" pitchFamily="49" charset="-122"/>
                <a:ea typeface="楷体" panose="02010609060101010101" pitchFamily="49" charset="-122"/>
              </a:rPr>
              <a:t>现在</a:t>
            </a:r>
            <a:r>
              <a:rPr lang="zh-CN" altLang="en-US" sz="2400" dirty="0">
                <a:latin typeface="楷体" panose="02010609060101010101" pitchFamily="49" charset="-122"/>
                <a:ea typeface="楷体" panose="02010609060101010101" pitchFamily="49" charset="-122"/>
              </a:rPr>
              <a:t>它</a:t>
            </a:r>
            <a:r>
              <a:rPr lang="zh-CN" altLang="en-US" sz="2400" dirty="0" smtClean="0">
                <a:latin typeface="楷体" panose="02010609060101010101" pitchFamily="49" charset="-122"/>
                <a:ea typeface="楷体" panose="02010609060101010101" pitchFamily="49" charset="-122"/>
              </a:rPr>
              <a:t>已</a:t>
            </a:r>
            <a:r>
              <a:rPr lang="zh-CN" altLang="en-US" sz="2400" dirty="0">
                <a:solidFill>
                  <a:srgbClr val="FF0000"/>
                </a:solidFill>
                <a:latin typeface="楷体" panose="02010609060101010101" pitchFamily="49" charset="-122"/>
                <a:ea typeface="楷体" panose="02010609060101010101" pitchFamily="49" charset="-122"/>
              </a:rPr>
              <a:t>向</a:t>
            </a:r>
            <a:r>
              <a:rPr lang="zh-CN" altLang="en-US" sz="2400" dirty="0" smtClean="0">
                <a:solidFill>
                  <a:srgbClr val="FF0000"/>
                </a:solidFill>
                <a:latin typeface="楷体" panose="02010609060101010101" pitchFamily="49" charset="-122"/>
                <a:ea typeface="楷体" panose="02010609060101010101" pitchFamily="49" charset="-122"/>
              </a:rPr>
              <a:t>东（名作状）把</a:t>
            </a:r>
            <a:r>
              <a:rPr lang="zh-CN" altLang="en-US" sz="2400" dirty="0">
                <a:latin typeface="楷体" panose="02010609060101010101" pitchFamily="49" charset="-122"/>
                <a:ea typeface="楷体" panose="02010609060101010101" pitchFamily="49" charset="-122"/>
              </a:rPr>
              <a:t>郑国</a:t>
            </a:r>
            <a:r>
              <a:rPr lang="zh-CN" altLang="en-US" sz="2400" dirty="0" smtClean="0">
                <a:solidFill>
                  <a:srgbClr val="FF0000"/>
                </a:solidFill>
                <a:latin typeface="楷体" panose="02010609060101010101" pitchFamily="49" charset="-122"/>
                <a:ea typeface="楷体" panose="02010609060101010101" pitchFamily="49" charset="-122"/>
              </a:rPr>
              <a:t>当作</a:t>
            </a:r>
            <a:r>
              <a:rPr lang="zh-CN" altLang="en-US" sz="2400" dirty="0" smtClean="0">
                <a:latin typeface="楷体" panose="02010609060101010101" pitchFamily="49" charset="-122"/>
                <a:ea typeface="楷体" panose="02010609060101010101" pitchFamily="49" charset="-122"/>
              </a:rPr>
              <a:t>疆界</a:t>
            </a:r>
            <a:r>
              <a:rPr lang="zh-CN" altLang="en-US" sz="2400" dirty="0">
                <a:latin typeface="楷体" panose="02010609060101010101" pitchFamily="49" charset="-122"/>
                <a:ea typeface="楷体" panose="02010609060101010101" pitchFamily="49" charset="-122"/>
              </a:rPr>
              <a:t>，又</a:t>
            </a:r>
            <a:r>
              <a:rPr lang="zh-CN" altLang="en-US" sz="2400" dirty="0" smtClean="0">
                <a:latin typeface="楷体" panose="02010609060101010101" pitchFamily="49" charset="-122"/>
                <a:ea typeface="楷体" panose="02010609060101010101" pitchFamily="49" charset="-122"/>
              </a:rPr>
              <a:t>想</a:t>
            </a:r>
            <a:r>
              <a:rPr lang="zh-CN" altLang="en-US" sz="2400" dirty="0" smtClean="0">
                <a:solidFill>
                  <a:srgbClr val="FF0000"/>
                </a:solidFill>
                <a:latin typeface="楷体" panose="02010609060101010101" pitchFamily="49" charset="-122"/>
                <a:ea typeface="楷体" panose="02010609060101010101" pitchFamily="49" charset="-122"/>
              </a:rPr>
              <a:t>扩张</a:t>
            </a:r>
            <a:r>
              <a:rPr lang="zh-CN" altLang="en-US" sz="2400" dirty="0">
                <a:latin typeface="楷体" panose="02010609060101010101" pitchFamily="49" charset="-122"/>
                <a:ea typeface="楷体" panose="02010609060101010101" pitchFamily="49" charset="-122"/>
              </a:rPr>
              <a:t>西部的</a:t>
            </a:r>
            <a:r>
              <a:rPr lang="zh-CN" altLang="en-US" sz="2400" dirty="0">
                <a:solidFill>
                  <a:srgbClr val="FF0000"/>
                </a:solidFill>
                <a:latin typeface="楷体" panose="02010609060101010101" pitchFamily="49" charset="-122"/>
                <a:ea typeface="楷体" panose="02010609060101010101" pitchFamily="49" charset="-122"/>
              </a:rPr>
              <a:t>疆界</a:t>
            </a:r>
            <a:r>
              <a:rPr lang="zh-CN" altLang="en-US" sz="2400" dirty="0" smtClean="0">
                <a:latin typeface="楷体" panose="02010609060101010101" pitchFamily="49" charset="-122"/>
                <a:ea typeface="楷体" panose="02010609060101010101" pitchFamily="49" charset="-122"/>
              </a:rPr>
              <a:t>。</a:t>
            </a:r>
            <a:endParaRPr lang="en-US" altLang="zh-CN" sz="2400" dirty="0">
              <a:latin typeface="楷体" panose="02010609060101010101" pitchFamily="49" charset="-122"/>
              <a:ea typeface="楷体" panose="02010609060101010101" pitchFamily="49" charset="-122"/>
            </a:endParaRPr>
          </a:p>
          <a:p>
            <a:pPr defTabSz="1085633">
              <a:lnSpc>
                <a:spcPct val="105000"/>
              </a:lnSpc>
              <a:spcBef>
                <a:spcPct val="50000"/>
              </a:spcBef>
            </a:pPr>
            <a:r>
              <a:rPr lang="zh-CN" altLang="en-US" sz="2400" dirty="0" smtClean="0">
                <a:latin typeface="楷体" panose="02010609060101010101" pitchFamily="49" charset="-122"/>
                <a:ea typeface="楷体" panose="02010609060101010101" pitchFamily="49" charset="-122"/>
              </a:rPr>
              <a:t>如果</a:t>
            </a:r>
            <a:r>
              <a:rPr lang="zh-CN" altLang="en-US" sz="2400" dirty="0">
                <a:latin typeface="楷体" panose="02010609060101010101" pitchFamily="49" charset="-122"/>
                <a:ea typeface="楷体" panose="02010609060101010101" pitchFamily="49" charset="-122"/>
              </a:rPr>
              <a:t>、</a:t>
            </a:r>
            <a:r>
              <a:rPr lang="zh-CN" altLang="en-US" sz="2400" dirty="0" smtClean="0">
                <a:solidFill>
                  <a:srgbClr val="111CF3"/>
                </a:solidFill>
                <a:latin typeface="楷体" panose="02010609060101010101" pitchFamily="49" charset="-122"/>
                <a:ea typeface="楷体" panose="02010609060101010101" pitchFamily="49" charset="-122"/>
              </a:rPr>
              <a:t>侵损、</a:t>
            </a:r>
            <a:r>
              <a:rPr lang="zh-CN" altLang="en-US" sz="2400" dirty="0" smtClean="0">
                <a:solidFill>
                  <a:srgbClr val="FF0000"/>
                </a:solidFill>
                <a:latin typeface="楷体" panose="02010609060101010101" pitchFamily="49" charset="-122"/>
                <a:ea typeface="楷体" panose="02010609060101010101" pitchFamily="49" charset="-122"/>
              </a:rPr>
              <a:t>哪里</a:t>
            </a:r>
            <a:r>
              <a:rPr lang="zh-CN" altLang="en-US" sz="2400" dirty="0">
                <a:latin typeface="楷体" panose="02010609060101010101" pitchFamily="49" charset="-122"/>
                <a:ea typeface="楷体" panose="02010609060101010101" pitchFamily="49" charset="-122"/>
              </a:rPr>
              <a:t>取得它所企求的土地呢</a:t>
            </a:r>
            <a:r>
              <a:rPr lang="zh-CN" altLang="en-US" sz="2400" dirty="0" smtClean="0">
                <a:latin typeface="楷体" panose="02010609060101010101" pitchFamily="49" charset="-122"/>
                <a:ea typeface="楷体" panose="02010609060101010101" pitchFamily="49" charset="-122"/>
              </a:rPr>
              <a:t>？</a:t>
            </a:r>
            <a:endParaRPr lang="en-US" altLang="zh-CN" sz="2400" dirty="0">
              <a:latin typeface="楷体" panose="02010609060101010101" pitchFamily="49" charset="-122"/>
              <a:ea typeface="楷体" panose="02010609060101010101" pitchFamily="49" charset="-122"/>
            </a:endParaRPr>
          </a:p>
          <a:p>
            <a:pPr defTabSz="1085633">
              <a:lnSpc>
                <a:spcPct val="105000"/>
              </a:lnSpc>
              <a:spcBef>
                <a:spcPct val="50000"/>
              </a:spcBef>
            </a:pPr>
            <a:r>
              <a:rPr lang="zh-CN" altLang="en-US" sz="2400" dirty="0" smtClean="0">
                <a:latin typeface="楷体" panose="02010609060101010101" pitchFamily="49" charset="-122"/>
                <a:ea typeface="楷体" panose="02010609060101010101" pitchFamily="49" charset="-122"/>
              </a:rPr>
              <a:t>通假字，悦，高兴</a:t>
            </a:r>
            <a:endParaRPr lang="en-US" altLang="zh-CN" sz="2400" dirty="0">
              <a:latin typeface="楷体" panose="02010609060101010101" pitchFamily="49" charset="-122"/>
              <a:ea typeface="楷体" panose="02010609060101010101" pitchFamily="49" charset="-122"/>
            </a:endParaRPr>
          </a:p>
          <a:p>
            <a:pPr defTabSz="1085633">
              <a:lnSpc>
                <a:spcPct val="105000"/>
              </a:lnSpc>
              <a:spcBef>
                <a:spcPct val="50000"/>
              </a:spcBef>
            </a:pPr>
            <a:r>
              <a:rPr lang="zh-CN" altLang="en-US" sz="2400" dirty="0" smtClean="0">
                <a:latin typeface="楷体" panose="02010609060101010101" pitchFamily="49" charset="-122"/>
                <a:ea typeface="楷体" panose="02010609060101010101" pitchFamily="49" charset="-122"/>
              </a:rPr>
              <a:t>乃：才，省略句</a:t>
            </a:r>
            <a:endParaRPr lang="en-US" altLang="zh-CN" sz="2400" dirty="0" smtClean="0">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30659192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xmlns:m="http://schemas.openxmlformats.org/officeDocument/2006/math" xmlns:w="http://schemas.openxmlformats.org/wordprocessingml/2006/main" xmlns:wp="http://schemas.openxmlformats.org/drawingml/2006/wordprocessingDrawing" xmlns:a14="http://schemas.microsoft.com/office/drawing/2010/main" xmlns:p15="http://schemas.microsoft.com/office/powerpoint/2012/main" xmlns:p159="http://schemas.microsoft.com/office/powerpoint/2015/09/main">
      <p:transition>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9573">
                                            <p:txEl>
                                              <p:pRg st="0" end="0"/>
                                            </p:txEl>
                                          </p:spTgt>
                                        </p:tgtEl>
                                        <p:attrNameLst>
                                          <p:attrName>style.visibility</p:attrName>
                                        </p:attrNameLst>
                                      </p:cBhvr>
                                      <p:to>
                                        <p:strVal val="visible"/>
                                      </p:to>
                                    </p:set>
                                    <p:anim calcmode="lin" valueType="num">
                                      <p:cBhvr additive="base">
                                        <p:cTn id="7" dur="500" fill="hold"/>
                                        <p:tgtEl>
                                          <p:spTgt spid="10957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957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9573">
                                            <p:txEl>
                                              <p:pRg st="1" end="1"/>
                                            </p:txEl>
                                          </p:spTgt>
                                        </p:tgtEl>
                                        <p:attrNameLst>
                                          <p:attrName>style.visibility</p:attrName>
                                        </p:attrNameLst>
                                      </p:cBhvr>
                                      <p:to>
                                        <p:strVal val="visible"/>
                                      </p:to>
                                    </p:set>
                                    <p:anim calcmode="lin" valueType="num">
                                      <p:cBhvr additive="base">
                                        <p:cTn id="13" dur="500" fill="hold"/>
                                        <p:tgtEl>
                                          <p:spTgt spid="10957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957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9573">
                                            <p:txEl>
                                              <p:pRg st="2" end="2"/>
                                            </p:txEl>
                                          </p:spTgt>
                                        </p:tgtEl>
                                        <p:attrNameLst>
                                          <p:attrName>style.visibility</p:attrName>
                                        </p:attrNameLst>
                                      </p:cBhvr>
                                      <p:to>
                                        <p:strVal val="visible"/>
                                      </p:to>
                                    </p:set>
                                    <p:anim calcmode="lin" valueType="num">
                                      <p:cBhvr additive="base">
                                        <p:cTn id="19" dur="500" fill="hold"/>
                                        <p:tgtEl>
                                          <p:spTgt spid="10957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957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9573">
                                            <p:txEl>
                                              <p:pRg st="3" end="3"/>
                                            </p:txEl>
                                          </p:spTgt>
                                        </p:tgtEl>
                                        <p:attrNameLst>
                                          <p:attrName>style.visibility</p:attrName>
                                        </p:attrNameLst>
                                      </p:cBhvr>
                                      <p:to>
                                        <p:strVal val="visible"/>
                                      </p:to>
                                    </p:set>
                                    <p:anim calcmode="lin" valueType="num">
                                      <p:cBhvr additive="base">
                                        <p:cTn id="25" dur="500" fill="hold"/>
                                        <p:tgtEl>
                                          <p:spTgt spid="10957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957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9573">
                                            <p:txEl>
                                              <p:pRg st="4" end="4"/>
                                            </p:txEl>
                                          </p:spTgt>
                                        </p:tgtEl>
                                        <p:attrNameLst>
                                          <p:attrName>style.visibility</p:attrName>
                                        </p:attrNameLst>
                                      </p:cBhvr>
                                      <p:to>
                                        <p:strVal val="visible"/>
                                      </p:to>
                                    </p:set>
                                    <p:anim calcmode="lin" valueType="num">
                                      <p:cBhvr additive="base">
                                        <p:cTn id="31" dur="500" fill="hold"/>
                                        <p:tgtEl>
                                          <p:spTgt spid="10957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957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9573">
                                            <p:txEl>
                                              <p:pRg st="5" end="5"/>
                                            </p:txEl>
                                          </p:spTgt>
                                        </p:tgtEl>
                                        <p:attrNameLst>
                                          <p:attrName>style.visibility</p:attrName>
                                        </p:attrNameLst>
                                      </p:cBhvr>
                                      <p:to>
                                        <p:strVal val="visible"/>
                                      </p:to>
                                    </p:set>
                                    <p:anim calcmode="lin" valueType="num">
                                      <p:cBhvr additive="base">
                                        <p:cTn id="37" dur="500" fill="hold"/>
                                        <p:tgtEl>
                                          <p:spTgt spid="10957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957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09573">
                                            <p:txEl>
                                              <p:pRg st="6" end="6"/>
                                            </p:txEl>
                                          </p:spTgt>
                                        </p:tgtEl>
                                        <p:attrNameLst>
                                          <p:attrName>style.visibility</p:attrName>
                                        </p:attrNameLst>
                                      </p:cBhvr>
                                      <p:to>
                                        <p:strVal val="visible"/>
                                      </p:to>
                                    </p:set>
                                    <p:anim calcmode="lin" valueType="num">
                                      <p:cBhvr additive="base">
                                        <p:cTn id="43" dur="500" fill="hold"/>
                                        <p:tgtEl>
                                          <p:spTgt spid="10957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0957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Text Box 4"/>
          <p:cNvSpPr/>
          <p:nvPr/>
        </p:nvSpPr>
        <p:spPr>
          <a:xfrm>
            <a:off x="0" y="69841"/>
            <a:ext cx="11654445" cy="4137656"/>
          </a:xfrm>
          <a:prstGeom prst="rect">
            <a:avLst/>
          </a:prstGeom>
          <a:solidFill>
            <a:schemeClr val="bg1"/>
          </a:solidFill>
          <a:ln>
            <a:noFill/>
            <a:miter lim="800000"/>
          </a:ln>
        </p:spPr>
        <p:txBody>
          <a:bodyPr wrap="square"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lnSpc>
                <a:spcPct val="125000"/>
              </a:lnSpc>
              <a:spcBef>
                <a:spcPct val="50000"/>
              </a:spcBef>
            </a:pPr>
            <a:r>
              <a:rPr lang="en-US" altLang="zh-CN" sz="2799" b="0" dirty="0" smtClean="0">
                <a:latin typeface="楷体" panose="02010609060101010101" pitchFamily="49" charset="-122"/>
                <a:ea typeface="楷体" panose="02010609060101010101" pitchFamily="49" charset="-122"/>
              </a:rPr>
              <a:t>3</a:t>
            </a:r>
            <a:r>
              <a:rPr lang="en-US" altLang="zh-CN" sz="2799" b="0" dirty="0">
                <a:latin typeface="楷体" panose="02010609060101010101" pitchFamily="49" charset="-122"/>
                <a:ea typeface="楷体" panose="02010609060101010101" pitchFamily="49" charset="-122"/>
              </a:rPr>
              <a:t>.</a:t>
            </a:r>
            <a:r>
              <a:rPr lang="zh-CN" altLang="en-US" sz="2799" b="0" dirty="0">
                <a:solidFill>
                  <a:srgbClr val="FF0000"/>
                </a:solidFill>
                <a:latin typeface="楷体" panose="02010609060101010101" pitchFamily="49" charset="-122"/>
                <a:ea typeface="楷体" panose="02010609060101010101" pitchFamily="49" charset="-122"/>
              </a:rPr>
              <a:t>夜缒而出</a:t>
            </a:r>
            <a:r>
              <a:rPr lang="zh-CN" altLang="en-US" sz="2799" b="0" dirty="0">
                <a:latin typeface="楷体" panose="02010609060101010101" pitchFamily="49" charset="-122"/>
                <a:ea typeface="楷体" panose="02010609060101010101" pitchFamily="49" charset="-122"/>
              </a:rPr>
              <a:t>。见秦伯曰：“</a:t>
            </a:r>
            <a:r>
              <a:rPr lang="zh-CN" altLang="en-US" sz="2799" b="0" dirty="0">
                <a:solidFill>
                  <a:srgbClr val="FF0000"/>
                </a:solidFill>
                <a:latin typeface="楷体" panose="02010609060101010101" pitchFamily="49" charset="-122"/>
                <a:ea typeface="楷体" panose="02010609060101010101" pitchFamily="49" charset="-122"/>
              </a:rPr>
              <a:t>秦、晋</a:t>
            </a:r>
            <a:r>
              <a:rPr lang="zh-CN" altLang="en-US" sz="2799" b="0" dirty="0">
                <a:latin typeface="楷体" panose="02010609060101010101" pitchFamily="49" charset="-122"/>
                <a:ea typeface="楷体" panose="02010609060101010101" pitchFamily="49" charset="-122"/>
              </a:rPr>
              <a:t>围郑，郑</a:t>
            </a:r>
            <a:r>
              <a:rPr lang="zh-CN" altLang="en-US" sz="2799" b="0" dirty="0">
                <a:solidFill>
                  <a:srgbClr val="FF0000"/>
                </a:solidFill>
                <a:latin typeface="楷体" panose="02010609060101010101" pitchFamily="49" charset="-122"/>
                <a:ea typeface="楷体" panose="02010609060101010101" pitchFamily="49" charset="-122"/>
              </a:rPr>
              <a:t>既</a:t>
            </a:r>
            <a:r>
              <a:rPr lang="zh-CN" altLang="en-US" sz="2799" b="0" dirty="0">
                <a:latin typeface="楷体" panose="02010609060101010101" pitchFamily="49" charset="-122"/>
                <a:ea typeface="楷体" panose="02010609060101010101" pitchFamily="49" charset="-122"/>
              </a:rPr>
              <a:t>知亡矣。若亡郑而有益于君，敢以烦执事。越国以鄙远，君知其难也。</a:t>
            </a:r>
            <a:r>
              <a:rPr lang="zh-CN" altLang="en-US" sz="2799" dirty="0">
                <a:latin typeface="楷体" panose="02010609060101010101" pitchFamily="49" charset="-122"/>
                <a:ea typeface="楷体" panose="02010609060101010101" pitchFamily="49" charset="-122"/>
              </a:rPr>
              <a:t>焉用亡郑以陪邻？</a:t>
            </a:r>
            <a:r>
              <a:rPr lang="zh-CN" altLang="en-US" sz="2799" b="0" dirty="0">
                <a:latin typeface="楷体" panose="02010609060101010101" pitchFamily="49" charset="-122"/>
                <a:ea typeface="楷体" panose="02010609060101010101" pitchFamily="49" charset="-122"/>
              </a:rPr>
              <a:t>邻之</a:t>
            </a:r>
            <a:r>
              <a:rPr lang="zh-CN" altLang="en-US" sz="2799" b="0" dirty="0">
                <a:solidFill>
                  <a:srgbClr val="FF0000"/>
                </a:solidFill>
                <a:latin typeface="楷体" panose="02010609060101010101" pitchFamily="49" charset="-122"/>
                <a:ea typeface="楷体" panose="02010609060101010101" pitchFamily="49" charset="-122"/>
              </a:rPr>
              <a:t>厚</a:t>
            </a:r>
            <a:r>
              <a:rPr lang="zh-CN" altLang="en-US" sz="2799" b="0" dirty="0">
                <a:latin typeface="楷体" panose="02010609060101010101" pitchFamily="49" charset="-122"/>
                <a:ea typeface="楷体" panose="02010609060101010101" pitchFamily="49" charset="-122"/>
              </a:rPr>
              <a:t>，君之</a:t>
            </a:r>
            <a:r>
              <a:rPr lang="zh-CN" altLang="en-US" sz="2799" b="0" dirty="0">
                <a:solidFill>
                  <a:srgbClr val="FF0000"/>
                </a:solidFill>
                <a:latin typeface="楷体" panose="02010609060101010101" pitchFamily="49" charset="-122"/>
                <a:ea typeface="楷体" panose="02010609060101010101" pitchFamily="49" charset="-122"/>
              </a:rPr>
              <a:t>薄</a:t>
            </a:r>
            <a:r>
              <a:rPr lang="zh-CN" altLang="en-US" sz="2799" b="0" dirty="0">
                <a:latin typeface="楷体" panose="02010609060101010101" pitchFamily="49" charset="-122"/>
                <a:ea typeface="楷体" panose="02010609060101010101" pitchFamily="49" charset="-122"/>
              </a:rPr>
              <a:t>也。若舍郑以为东道主，行李之往来，共其乏困，君亦无所害</a:t>
            </a:r>
            <a:r>
              <a:rPr lang="zh-CN" altLang="en-US" sz="2799" b="0" dirty="0" smtClean="0">
                <a:latin typeface="楷体" panose="02010609060101010101" pitchFamily="49" charset="-122"/>
                <a:ea typeface="楷体" panose="02010609060101010101" pitchFamily="49" charset="-122"/>
              </a:rPr>
              <a:t>。</a:t>
            </a:r>
            <a:r>
              <a:rPr lang="zh-CN" altLang="en-US" sz="2799" dirty="0">
                <a:latin typeface="楷体" panose="02010609060101010101" pitchFamily="49" charset="-122"/>
                <a:ea typeface="楷体" panose="02010609060101010101" pitchFamily="49" charset="-122"/>
              </a:rPr>
              <a:t>且君尝为晋君赐矣；许君焦、瑕，朝济而夕设版焉，君之所知也。夫晋，何厌之有？既东封郑、又欲肆其西封，若不阙秦，将焉取之？阙秦以利晋，唯君图之。”秦伯说，与郑人盟。使杞子、逢孙、杨孙戍之，乃还。</a:t>
            </a:r>
          </a:p>
          <a:p>
            <a:pPr defTabSz="1088807">
              <a:lnSpc>
                <a:spcPct val="135000"/>
              </a:lnSpc>
              <a:spcBef>
                <a:spcPct val="50000"/>
              </a:spcBef>
            </a:pPr>
            <a:endParaRPr lang="zh-CN" altLang="en-US" sz="2799" b="0" dirty="0">
              <a:latin typeface="黑体" panose="02010609060101010101" pitchFamily="49" charset="-122"/>
              <a:ea typeface="黑体" panose="02010609060101010101" pitchFamily="49" charset="-122"/>
            </a:endParaRPr>
          </a:p>
        </p:txBody>
      </p:sp>
      <p:sp>
        <p:nvSpPr>
          <p:cNvPr id="4" name="矩形 3"/>
          <p:cNvSpPr/>
          <p:nvPr/>
        </p:nvSpPr>
        <p:spPr>
          <a:xfrm>
            <a:off x="338665" y="3869267"/>
            <a:ext cx="9591025" cy="923330"/>
          </a:xfrm>
          <a:prstGeom prst="rect">
            <a:avLst/>
          </a:prstGeom>
        </p:spPr>
        <p:txBody>
          <a:bodyPr wrap="square">
            <a:spAutoFit/>
          </a:bodyPr>
          <a:lstStyle/>
          <a:p>
            <a:r>
              <a:rPr lang="en-US" altLang="zh-CN" dirty="0" smtClean="0"/>
              <a:t>1</a:t>
            </a:r>
            <a:r>
              <a:rPr lang="zh-CN" altLang="en-US" dirty="0" smtClean="0"/>
              <a:t>为何不是</a:t>
            </a:r>
            <a:r>
              <a:rPr lang="zh-CN" altLang="en-US" dirty="0"/>
              <a:t>白天光明正大走大门</a:t>
            </a:r>
            <a:r>
              <a:rPr lang="zh-CN" altLang="en-US" dirty="0" smtClean="0"/>
              <a:t>离开？</a:t>
            </a:r>
            <a:endParaRPr lang="en-US" altLang="zh-CN" dirty="0" smtClean="0"/>
          </a:p>
          <a:p>
            <a:r>
              <a:rPr lang="en-US" altLang="zh-CN" dirty="0" smtClean="0"/>
              <a:t>2</a:t>
            </a:r>
            <a:r>
              <a:rPr lang="zh-CN" altLang="en-US" dirty="0"/>
              <a:t>秦晋顺序和第一段不一样有什么作用</a:t>
            </a:r>
            <a:r>
              <a:rPr lang="zh-CN" altLang="en-US" dirty="0" smtClean="0"/>
              <a:t>？</a:t>
            </a:r>
            <a:r>
              <a:rPr lang="zh-CN" altLang="en-US" dirty="0"/>
              <a:t/>
            </a:r>
            <a:br>
              <a:rPr lang="zh-CN" altLang="en-US" dirty="0"/>
            </a:br>
            <a:endParaRPr lang="zh-CN" altLang="en-US" dirty="0"/>
          </a:p>
        </p:txBody>
      </p:sp>
    </p:spTree>
    <p:extLst>
      <p:ext uri="{BB962C8B-B14F-4D97-AF65-F5344CB8AC3E}">
        <p14:creationId xmlns:p14="http://schemas.microsoft.com/office/powerpoint/2010/main" val="37759209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xmlns:m="http://schemas.openxmlformats.org/officeDocument/2006/math" xmlns:w="http://schemas.openxmlformats.org/wordprocessingml/2006/main" xmlns:wp="http://schemas.openxmlformats.org/drawingml/2006/wordprocessingDrawing" xmlns:a14="http://schemas.microsoft.com/office/drawing/2010/main" xmlns:p15="http://schemas.microsoft.com/office/powerpoint/2012/main" xmlns:p159="http://schemas.microsoft.com/office/powerpoint/2015/09/main">
      <p:transition>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nodeType="withEffect">
                                  <p:stCondLst>
                                    <p:cond delay="0"/>
                                  </p:stCondLst>
                                  <p:childTnLst>
                                    <p:set>
                                      <p:cBhvr>
                                        <p:cTn id="6" dur="1" fill="hold">
                                          <p:stCondLst>
                                            <p:cond delay="0"/>
                                          </p:stCondLst>
                                        </p:cTn>
                                        <p:tgtEl>
                                          <p:spTgt spid="108546">
                                            <p:txEl>
                                              <p:pRg st="0" end="0"/>
                                            </p:txEl>
                                          </p:spTgt>
                                        </p:tgtEl>
                                        <p:attrNameLst>
                                          <p:attrName>style.visibility</p:attrName>
                                        </p:attrNameLst>
                                      </p:cBhvr>
                                      <p:to>
                                        <p:strVal val="visible"/>
                                      </p:to>
                                    </p:set>
                                    <p:animEffect transition="in" filter="wipe(left)">
                                      <p:cBhvr>
                                        <p:cTn id="7" dur="500"/>
                                        <p:tgtEl>
                                          <p:spTgt spid="10854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矩形 110593"/>
          <p:cNvSpPr/>
          <p:nvPr/>
        </p:nvSpPr>
        <p:spPr>
          <a:xfrm>
            <a:off x="913219" y="909428"/>
            <a:ext cx="6070783" cy="4985183"/>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spcBef>
                <a:spcPct val="50000"/>
              </a:spcBef>
              <a:buChar char="•"/>
            </a:pPr>
            <a:r>
              <a:rPr kumimoji="1" lang="zh-CN" altLang="en-US" sz="3199" b="0">
                <a:solidFill>
                  <a:srgbClr val="000099"/>
                </a:solidFill>
                <a:latin typeface="黑体" pitchFamily="49" charset="-122"/>
                <a:ea typeface="黑体" pitchFamily="49" charset="-122"/>
              </a:rPr>
              <a:t>若</a:t>
            </a:r>
            <a:r>
              <a:rPr kumimoji="1" lang="zh-CN" altLang="en-US" sz="3199" b="0">
                <a:solidFill>
                  <a:srgbClr val="FF0066"/>
                </a:solidFill>
                <a:effectLst>
                  <a:outerShdw blurRad="38100" dist="38100" dir="2700000" algn="tl">
                    <a:srgbClr val="000000"/>
                  </a:outerShdw>
                </a:effectLst>
                <a:latin typeface="黑体" pitchFamily="49" charset="-122"/>
                <a:ea typeface="黑体" pitchFamily="49" charset="-122"/>
              </a:rPr>
              <a:t>亡</a:t>
            </a:r>
            <a:r>
              <a:rPr kumimoji="1" lang="zh-CN" altLang="en-US" sz="3199" b="0">
                <a:solidFill>
                  <a:srgbClr val="000099"/>
                </a:solidFill>
                <a:latin typeface="黑体" pitchFamily="49" charset="-122"/>
                <a:ea typeface="黑体" pitchFamily="49" charset="-122"/>
              </a:rPr>
              <a:t>郑而有益于君 </a:t>
            </a:r>
          </a:p>
          <a:p>
            <a:pPr defTabSz="1085633">
              <a:spcBef>
                <a:spcPct val="50000"/>
              </a:spcBef>
              <a:buChar char="•"/>
            </a:pPr>
            <a:r>
              <a:rPr kumimoji="1" lang="zh-CN" altLang="en-US" sz="3199" b="0">
                <a:solidFill>
                  <a:srgbClr val="FF3300"/>
                </a:solidFill>
                <a:latin typeface="黑体" pitchFamily="49" charset="-122"/>
                <a:ea typeface="黑体" pitchFamily="49" charset="-122"/>
              </a:rPr>
              <a:t>夜</a:t>
            </a:r>
            <a:r>
              <a:rPr kumimoji="1" lang="zh-CN" altLang="en-US" sz="3199" b="0">
                <a:solidFill>
                  <a:srgbClr val="000099"/>
                </a:solidFill>
                <a:latin typeface="黑体" pitchFamily="49" charset="-122"/>
                <a:ea typeface="黑体" pitchFamily="49" charset="-122"/>
              </a:rPr>
              <a:t>缒而出</a:t>
            </a:r>
          </a:p>
          <a:p>
            <a:pPr defTabSz="1085633">
              <a:spcBef>
                <a:spcPct val="50000"/>
              </a:spcBef>
              <a:buChar char="•"/>
            </a:pPr>
            <a:r>
              <a:rPr kumimoji="1" lang="zh-CN" altLang="en-US" sz="3199" b="0">
                <a:solidFill>
                  <a:srgbClr val="000099"/>
                </a:solidFill>
                <a:latin typeface="黑体" pitchFamily="49" charset="-122"/>
                <a:ea typeface="黑体" pitchFamily="49" charset="-122"/>
              </a:rPr>
              <a:t>越国以</a:t>
            </a:r>
            <a:r>
              <a:rPr kumimoji="1" lang="zh-CN" altLang="en-US" sz="3199" b="0">
                <a:solidFill>
                  <a:srgbClr val="FF3300"/>
                </a:solidFill>
                <a:latin typeface="黑体" pitchFamily="49" charset="-122"/>
                <a:ea typeface="黑体" pitchFamily="49" charset="-122"/>
              </a:rPr>
              <a:t>鄙</a:t>
            </a:r>
            <a:r>
              <a:rPr kumimoji="1" lang="zh-CN" altLang="en-US" sz="3199" b="0">
                <a:solidFill>
                  <a:srgbClr val="000099"/>
                </a:solidFill>
                <a:latin typeface="黑体" pitchFamily="49" charset="-122"/>
                <a:ea typeface="黑体" pitchFamily="49" charset="-122"/>
              </a:rPr>
              <a:t>远</a:t>
            </a:r>
          </a:p>
          <a:p>
            <a:pPr defTabSz="1085633">
              <a:spcBef>
                <a:spcPct val="50000"/>
              </a:spcBef>
              <a:buChar char="•"/>
            </a:pPr>
            <a:r>
              <a:rPr kumimoji="1" lang="zh-CN" altLang="en-US" sz="3199" b="0">
                <a:solidFill>
                  <a:srgbClr val="000099"/>
                </a:solidFill>
                <a:latin typeface="黑体" pitchFamily="49" charset="-122"/>
                <a:ea typeface="黑体" pitchFamily="49" charset="-122"/>
              </a:rPr>
              <a:t>且君尝为晋君</a:t>
            </a:r>
            <a:r>
              <a:rPr kumimoji="1" lang="zh-CN" altLang="en-US" sz="3199" b="0">
                <a:solidFill>
                  <a:srgbClr val="FF3300"/>
                </a:solidFill>
                <a:latin typeface="黑体" pitchFamily="49" charset="-122"/>
                <a:ea typeface="黑体" pitchFamily="49" charset="-122"/>
              </a:rPr>
              <a:t>赐</a:t>
            </a:r>
            <a:r>
              <a:rPr kumimoji="1" lang="zh-CN" altLang="en-US" sz="3199" b="0">
                <a:solidFill>
                  <a:srgbClr val="000099"/>
                </a:solidFill>
                <a:latin typeface="黑体" pitchFamily="49" charset="-122"/>
                <a:ea typeface="黑体" pitchFamily="49" charset="-122"/>
              </a:rPr>
              <a:t>矣</a:t>
            </a:r>
          </a:p>
          <a:p>
            <a:pPr defTabSz="1085633">
              <a:spcBef>
                <a:spcPct val="50000"/>
              </a:spcBef>
              <a:buChar char="•"/>
            </a:pPr>
            <a:r>
              <a:rPr kumimoji="1" lang="zh-CN" altLang="en-US" sz="3199" b="0">
                <a:solidFill>
                  <a:srgbClr val="000099"/>
                </a:solidFill>
                <a:latin typeface="黑体" pitchFamily="49" charset="-122"/>
                <a:ea typeface="黑体" pitchFamily="49" charset="-122"/>
              </a:rPr>
              <a:t>既</a:t>
            </a:r>
            <a:r>
              <a:rPr kumimoji="1" lang="zh-CN" altLang="en-US" sz="3199" b="0">
                <a:solidFill>
                  <a:srgbClr val="FF3300"/>
                </a:solidFill>
                <a:latin typeface="黑体" pitchFamily="49" charset="-122"/>
                <a:ea typeface="黑体" pitchFamily="49" charset="-122"/>
              </a:rPr>
              <a:t>东</a:t>
            </a:r>
            <a:r>
              <a:rPr kumimoji="1" lang="zh-CN" altLang="en-US" sz="3199" b="0">
                <a:solidFill>
                  <a:srgbClr val="000099"/>
                </a:solidFill>
                <a:latin typeface="黑体" pitchFamily="49" charset="-122"/>
                <a:ea typeface="黑体" pitchFamily="49" charset="-122"/>
              </a:rPr>
              <a:t>封郑，又欲肆其</a:t>
            </a:r>
            <a:r>
              <a:rPr kumimoji="1" lang="zh-CN" altLang="en-US" sz="3199" b="0">
                <a:solidFill>
                  <a:srgbClr val="FF3300"/>
                </a:solidFill>
                <a:latin typeface="黑体" pitchFamily="49" charset="-122"/>
                <a:ea typeface="黑体" pitchFamily="49" charset="-122"/>
              </a:rPr>
              <a:t>西</a:t>
            </a:r>
            <a:r>
              <a:rPr kumimoji="1" lang="zh-CN" altLang="en-US" sz="3199" b="0">
                <a:solidFill>
                  <a:srgbClr val="000099"/>
                </a:solidFill>
                <a:latin typeface="黑体" pitchFamily="49" charset="-122"/>
                <a:ea typeface="黑体" pitchFamily="49" charset="-122"/>
              </a:rPr>
              <a:t>封</a:t>
            </a:r>
            <a:endParaRPr kumimoji="1" lang="zh-CN" altLang="en-US" sz="3199" b="0">
              <a:solidFill>
                <a:srgbClr val="FF0000"/>
              </a:solidFill>
              <a:latin typeface="黑体" pitchFamily="49" charset="-122"/>
              <a:ea typeface="黑体" pitchFamily="49" charset="-122"/>
            </a:endParaRPr>
          </a:p>
          <a:p>
            <a:pPr defTabSz="1085633">
              <a:spcBef>
                <a:spcPct val="50000"/>
              </a:spcBef>
              <a:buChar char="•"/>
            </a:pPr>
            <a:r>
              <a:rPr kumimoji="1" lang="zh-CN" altLang="en-US" sz="3199" b="0">
                <a:solidFill>
                  <a:srgbClr val="FF0000"/>
                </a:solidFill>
                <a:latin typeface="黑体" pitchFamily="49" charset="-122"/>
                <a:ea typeface="黑体" pitchFamily="49" charset="-122"/>
              </a:rPr>
              <a:t>朝</a:t>
            </a:r>
            <a:r>
              <a:rPr kumimoji="1" lang="zh-CN" altLang="en-US" sz="3199" b="0">
                <a:solidFill>
                  <a:srgbClr val="000099"/>
                </a:solidFill>
                <a:latin typeface="黑体" pitchFamily="49" charset="-122"/>
                <a:ea typeface="黑体" pitchFamily="49" charset="-122"/>
              </a:rPr>
              <a:t>济而</a:t>
            </a:r>
            <a:r>
              <a:rPr kumimoji="1" lang="zh-CN" altLang="en-US" sz="3199" b="0">
                <a:solidFill>
                  <a:srgbClr val="FF0000"/>
                </a:solidFill>
                <a:latin typeface="黑体" pitchFamily="49" charset="-122"/>
                <a:ea typeface="黑体" pitchFamily="49" charset="-122"/>
              </a:rPr>
              <a:t>夕</a:t>
            </a:r>
            <a:r>
              <a:rPr kumimoji="1" lang="zh-CN" altLang="en-US" sz="3199" b="0">
                <a:solidFill>
                  <a:srgbClr val="000099"/>
                </a:solidFill>
                <a:latin typeface="黑体" pitchFamily="49" charset="-122"/>
                <a:ea typeface="黑体" pitchFamily="49" charset="-122"/>
              </a:rPr>
              <a:t>设版焉</a:t>
            </a:r>
          </a:p>
          <a:p>
            <a:pPr defTabSz="1085633">
              <a:spcBef>
                <a:spcPct val="50000"/>
              </a:spcBef>
              <a:buChar char="•"/>
            </a:pPr>
            <a:r>
              <a:rPr lang="zh-CN" altLang="en-US" sz="3199" b="0" u="sng">
                <a:solidFill>
                  <a:srgbClr val="0000FF"/>
                </a:solidFill>
                <a:latin typeface="黑体" pitchFamily="49" charset="-122"/>
                <a:ea typeface="黑体" pitchFamily="49" charset="-122"/>
              </a:rPr>
              <a:t>夫</a:t>
            </a:r>
            <a:r>
              <a:rPr lang="zh-CN" altLang="en-US" sz="3199" b="0" u="sng">
                <a:latin typeface="黑体" pitchFamily="49" charset="-122"/>
                <a:ea typeface="黑体" pitchFamily="49" charset="-122"/>
              </a:rPr>
              <a:t>晋，何</a:t>
            </a:r>
            <a:r>
              <a:rPr lang="zh-CN" altLang="en-US" sz="3199" b="0" u="sng">
                <a:solidFill>
                  <a:srgbClr val="FF3300"/>
                </a:solidFill>
                <a:latin typeface="黑体" pitchFamily="49" charset="-122"/>
                <a:ea typeface="黑体" pitchFamily="49" charset="-122"/>
              </a:rPr>
              <a:t>厌</a:t>
            </a:r>
            <a:r>
              <a:rPr lang="zh-CN" altLang="en-US" sz="3199" b="0" u="sng">
                <a:solidFill>
                  <a:srgbClr val="0000FF"/>
                </a:solidFill>
                <a:latin typeface="黑体" pitchFamily="49" charset="-122"/>
                <a:ea typeface="黑体" pitchFamily="49" charset="-122"/>
              </a:rPr>
              <a:t>之</a:t>
            </a:r>
            <a:r>
              <a:rPr lang="zh-CN" altLang="en-US" sz="3199" b="0" u="sng">
                <a:latin typeface="黑体" pitchFamily="49" charset="-122"/>
                <a:ea typeface="黑体" pitchFamily="49" charset="-122"/>
              </a:rPr>
              <a:t>有</a:t>
            </a:r>
            <a:r>
              <a:rPr lang="zh-CN" altLang="en-US" sz="3199" b="0">
                <a:latin typeface="黑体" pitchFamily="49" charset="-122"/>
                <a:ea typeface="黑体" pitchFamily="49" charset="-122"/>
              </a:rPr>
              <a:t>？</a:t>
            </a:r>
          </a:p>
        </p:txBody>
      </p:sp>
      <p:sp>
        <p:nvSpPr>
          <p:cNvPr id="110595" name="矩形 110594"/>
          <p:cNvSpPr/>
          <p:nvPr/>
        </p:nvSpPr>
        <p:spPr>
          <a:xfrm>
            <a:off x="2352748" y="333298"/>
            <a:ext cx="3859907" cy="457094"/>
          </a:xfrm>
          <a:prstGeom prst="rect">
            <a:avLst/>
          </a:prstGeom>
          <a:noFill/>
          <a:ln>
            <a:noFill/>
            <a:miter lim="800000"/>
          </a:ln>
          <a:effectLst/>
        </p:spPr>
        <p:txBody>
          <a:bodyPr lIns="108825" tIns="54412" rIns="108825" bIns="54412" anchor="ctr" anchorCtr="0">
            <a:no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algn="ctr" defTabSz="1088807"/>
            <a:r>
              <a:rPr kumimoji="1" lang="en-US" altLang="zh-CN" sz="3199">
                <a:latin typeface="Times New Roman" pitchFamily="18" charset="0"/>
                <a:ea typeface="黑体" pitchFamily="49" charset="-122"/>
              </a:rPr>
              <a:t>【</a:t>
            </a:r>
            <a:r>
              <a:rPr kumimoji="1" lang="zh-CN" altLang="en-US" sz="3199">
                <a:latin typeface="Times New Roman" pitchFamily="18" charset="0"/>
                <a:ea typeface="黑体" pitchFamily="49" charset="-122"/>
              </a:rPr>
              <a:t>重点掌握</a:t>
            </a:r>
            <a:r>
              <a:rPr kumimoji="1" lang="en-US" altLang="zh-CN" sz="3199">
                <a:latin typeface="Times New Roman" pitchFamily="18" charset="0"/>
                <a:ea typeface="黑体" pitchFamily="49" charset="-122"/>
              </a:rPr>
              <a:t>】</a:t>
            </a:r>
          </a:p>
        </p:txBody>
      </p:sp>
      <p:sp>
        <p:nvSpPr>
          <p:cNvPr id="110596" name="矩形 110595"/>
          <p:cNvSpPr/>
          <p:nvPr/>
        </p:nvSpPr>
        <p:spPr>
          <a:xfrm>
            <a:off x="3863699" y="2431487"/>
            <a:ext cx="5266464" cy="540547"/>
          </a:xfrm>
          <a:prstGeom prst="rect">
            <a:avLst/>
          </a:prstGeom>
          <a:noFill/>
          <a:ln>
            <a:noFill/>
            <a:miter lim="800000"/>
          </a:ln>
        </p:spPr>
        <p:txBody>
          <a:bodyPr wrap="none" lIns="108825" tIns="54412" rIns="108825" bIns="54412" anchor="t" anchorCtr="0">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r>
              <a:rPr kumimoji="1" lang="zh-CN" altLang="en-US" sz="2799">
                <a:latin typeface="Times New Roman" pitchFamily="18" charset="0"/>
                <a:ea typeface="黑体" pitchFamily="49" charset="-122"/>
              </a:rPr>
              <a:t>（名词的意动，把</a:t>
            </a:r>
            <a:r>
              <a:rPr kumimoji="1" lang="en-US" altLang="zh-CN" sz="2799">
                <a:latin typeface="Times New Roman" pitchFamily="18" charset="0"/>
                <a:ea typeface="黑体" pitchFamily="49" charset="-122"/>
              </a:rPr>
              <a:t>…</a:t>
            </a:r>
            <a:r>
              <a:rPr kumimoji="1" lang="zh-CN" altLang="en-US" sz="2799">
                <a:latin typeface="Times New Roman" pitchFamily="18" charset="0"/>
                <a:ea typeface="黑体" pitchFamily="49" charset="-122"/>
              </a:rPr>
              <a:t>作为边邑）</a:t>
            </a:r>
          </a:p>
        </p:txBody>
      </p:sp>
      <p:sp>
        <p:nvSpPr>
          <p:cNvPr id="110597" name="矩形 110596"/>
          <p:cNvSpPr/>
          <p:nvPr/>
        </p:nvSpPr>
        <p:spPr>
          <a:xfrm>
            <a:off x="3863699" y="1712516"/>
            <a:ext cx="4546881" cy="540547"/>
          </a:xfrm>
          <a:prstGeom prst="rect">
            <a:avLst/>
          </a:prstGeom>
          <a:noFill/>
          <a:ln>
            <a:noFill/>
            <a:miter lim="800000"/>
          </a:ln>
        </p:spPr>
        <p:txBody>
          <a:bodyPr wrap="none" lIns="108825" tIns="54412" rIns="108825" bIns="54412" anchor="t" anchorCtr="0">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r>
              <a:rPr kumimoji="1" lang="zh-CN" altLang="en-US" sz="2799">
                <a:latin typeface="Times New Roman" pitchFamily="18" charset="0"/>
                <a:ea typeface="黑体" pitchFamily="49" charset="-122"/>
              </a:rPr>
              <a:t>（名作状，在晚上，当晚）</a:t>
            </a:r>
          </a:p>
        </p:txBody>
      </p:sp>
      <p:sp>
        <p:nvSpPr>
          <p:cNvPr id="110598" name="矩形 110597"/>
          <p:cNvSpPr/>
          <p:nvPr/>
        </p:nvSpPr>
        <p:spPr>
          <a:xfrm>
            <a:off x="5952366" y="3861494"/>
            <a:ext cx="5278803" cy="540547"/>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r>
              <a:rPr kumimoji="1" lang="zh-CN" altLang="en-US" sz="2799">
                <a:latin typeface="Times New Roman" pitchFamily="18" charset="0"/>
                <a:ea typeface="黑体" pitchFamily="49" charset="-122"/>
              </a:rPr>
              <a:t>（名作状，在东（西）边）</a:t>
            </a:r>
          </a:p>
        </p:txBody>
      </p:sp>
      <p:sp>
        <p:nvSpPr>
          <p:cNvPr id="110599" name="矩形 110598"/>
          <p:cNvSpPr/>
          <p:nvPr/>
        </p:nvSpPr>
        <p:spPr>
          <a:xfrm>
            <a:off x="4296986" y="4591575"/>
            <a:ext cx="5628658" cy="540547"/>
          </a:xfrm>
          <a:prstGeom prst="rect">
            <a:avLst/>
          </a:prstGeom>
          <a:noFill/>
          <a:ln>
            <a:noFill/>
            <a:miter lim="800000"/>
          </a:ln>
        </p:spPr>
        <p:txBody>
          <a:bodyPr wrap="none" lIns="108825" tIns="54412" rIns="108825" bIns="54412" anchor="t" anchorCtr="0">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r>
              <a:rPr kumimoji="1" lang="zh-CN" altLang="en-US" sz="2799">
                <a:latin typeface="Times New Roman" pitchFamily="18" charset="0"/>
                <a:ea typeface="黑体" pitchFamily="49" charset="-122"/>
              </a:rPr>
              <a:t>（名词作状语。在早上；到黄昏）</a:t>
            </a:r>
          </a:p>
        </p:txBody>
      </p:sp>
      <p:sp>
        <p:nvSpPr>
          <p:cNvPr id="110600" name="矩形 110599"/>
          <p:cNvSpPr/>
          <p:nvPr/>
        </p:nvSpPr>
        <p:spPr>
          <a:xfrm>
            <a:off x="4584257" y="3152045"/>
            <a:ext cx="5268066" cy="540547"/>
          </a:xfrm>
          <a:prstGeom prst="rect">
            <a:avLst/>
          </a:prstGeom>
          <a:noFill/>
          <a:ln>
            <a:noFill/>
            <a:miter lim="800000"/>
          </a:ln>
        </p:spPr>
        <p:txBody>
          <a:bodyPr wrap="none" lIns="108825" tIns="54412" rIns="108825" bIns="54412" anchor="t" anchorCtr="0">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spcBef>
                <a:spcPct val="50000"/>
              </a:spcBef>
            </a:pPr>
            <a:r>
              <a:rPr kumimoji="1" lang="zh-CN" altLang="en-US" sz="2799">
                <a:latin typeface="Times New Roman" pitchFamily="18" charset="0"/>
                <a:ea typeface="黑体" pitchFamily="49" charset="-122"/>
              </a:rPr>
              <a:t>（动词用作名词，恩惠，好处）</a:t>
            </a:r>
          </a:p>
        </p:txBody>
      </p:sp>
      <p:sp>
        <p:nvSpPr>
          <p:cNvPr id="110601" name="矩形 110600"/>
          <p:cNvSpPr/>
          <p:nvPr/>
        </p:nvSpPr>
        <p:spPr>
          <a:xfrm>
            <a:off x="4368408" y="5372444"/>
            <a:ext cx="6046975" cy="540547"/>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r>
              <a:rPr kumimoji="1" lang="zh-CN" altLang="en-US" sz="2799">
                <a:latin typeface="Times New Roman" pitchFamily="18" charset="0"/>
                <a:ea typeface="黑体" pitchFamily="49" charset="-122"/>
              </a:rPr>
              <a:t>（“有何厌”</a:t>
            </a:r>
            <a:r>
              <a:rPr kumimoji="1" lang="en-US" altLang="zh-CN" sz="2799">
                <a:latin typeface="Times New Roman" pitchFamily="18" charset="0"/>
                <a:ea typeface="黑体" pitchFamily="49" charset="-122"/>
              </a:rPr>
              <a:t>,  </a:t>
            </a:r>
            <a:r>
              <a:rPr kumimoji="1" lang="zh-CN" altLang="en-US" sz="2799">
                <a:solidFill>
                  <a:srgbClr val="FF3300"/>
                </a:solidFill>
                <a:latin typeface="Times New Roman" pitchFamily="18" charset="0"/>
                <a:ea typeface="黑体" pitchFamily="49" charset="-122"/>
              </a:rPr>
              <a:t>宾语前置句</a:t>
            </a:r>
            <a:r>
              <a:rPr kumimoji="1" lang="zh-CN" altLang="en-US" sz="2799">
                <a:latin typeface="Times New Roman" pitchFamily="18" charset="0"/>
                <a:ea typeface="黑体" pitchFamily="49" charset="-122"/>
              </a:rPr>
              <a:t>）</a:t>
            </a:r>
          </a:p>
        </p:txBody>
      </p:sp>
      <p:sp>
        <p:nvSpPr>
          <p:cNvPr id="110602" name="矩形 110601"/>
          <p:cNvSpPr/>
          <p:nvPr/>
        </p:nvSpPr>
        <p:spPr>
          <a:xfrm>
            <a:off x="4728686" y="991958"/>
            <a:ext cx="4543676" cy="540547"/>
          </a:xfrm>
          <a:prstGeom prst="rect">
            <a:avLst/>
          </a:prstGeom>
          <a:noFill/>
          <a:ln>
            <a:noFill/>
            <a:miter lim="800000"/>
          </a:ln>
        </p:spPr>
        <p:txBody>
          <a:bodyPr wrap="none" lIns="108825" tIns="54412" rIns="108825" bIns="54412" anchor="t" anchorCtr="0">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r>
              <a:rPr kumimoji="1" lang="zh-CN" altLang="en-US" sz="2799">
                <a:latin typeface="Times New Roman" pitchFamily="18" charset="0"/>
                <a:ea typeface="黑体" pitchFamily="49" charset="-122"/>
              </a:rPr>
              <a:t>（使动用法，使</a:t>
            </a:r>
            <a:r>
              <a:rPr kumimoji="1" lang="en-US" altLang="zh-CN" sz="2799">
                <a:latin typeface="Times New Roman" pitchFamily="18" charset="0"/>
                <a:ea typeface="黑体" pitchFamily="49" charset="-122"/>
              </a:rPr>
              <a:t>……</a:t>
            </a:r>
            <a:r>
              <a:rPr kumimoji="1" lang="zh-CN" altLang="en-US" sz="2799">
                <a:latin typeface="Times New Roman" pitchFamily="18" charset="0"/>
                <a:ea typeface="黑体" pitchFamily="49" charset="-122"/>
              </a:rPr>
              <a:t>灭亡）</a:t>
            </a:r>
          </a:p>
        </p:txBody>
      </p:sp>
    </p:spTree>
    <p:extLst>
      <p:ext uri="{BB962C8B-B14F-4D97-AF65-F5344CB8AC3E}">
        <p14:creationId xmlns:p14="http://schemas.microsoft.com/office/powerpoint/2010/main" val="1358147395"/>
      </p:ext>
    </p:extLst>
  </p:cSld>
  <p:clrMapOvr>
    <a:masterClrMapping/>
  </p:clrMapOvr>
  <p:transition>
    <p:pull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0594"/>
                                        </p:tgtEl>
                                        <p:attrNameLst>
                                          <p:attrName>style.visibility</p:attrName>
                                        </p:attrNameLst>
                                      </p:cBhvr>
                                      <p:to>
                                        <p:strVal val="visible"/>
                                      </p:to>
                                    </p:set>
                                    <p:animEffect transition="in" filter="wipe(left)">
                                      <p:cBhvr>
                                        <p:cTn id="7" dur="500"/>
                                        <p:tgtEl>
                                          <p:spTgt spid="110594"/>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23" presetClass="entr" presetSubtype="16" fill="hold" grpId="0" nodeType="clickEffect">
                                  <p:stCondLst>
                                    <p:cond delay="0"/>
                                  </p:stCondLst>
                                  <p:childTnLst>
                                    <p:set>
                                      <p:cBhvr>
                                        <p:cTn id="11" dur="1" fill="hold">
                                          <p:stCondLst>
                                            <p:cond delay="0"/>
                                          </p:stCondLst>
                                        </p:cTn>
                                        <p:tgtEl>
                                          <p:spTgt spid="110602"/>
                                        </p:tgtEl>
                                        <p:attrNameLst>
                                          <p:attrName>style.visibility</p:attrName>
                                        </p:attrNameLst>
                                      </p:cBhvr>
                                      <p:to>
                                        <p:strVal val="visible"/>
                                      </p:to>
                                    </p:set>
                                    <p:anim calcmode="lin" valueType="num">
                                      <p:cBhvr>
                                        <p:cTn id="12" dur="500" fill="hold"/>
                                        <p:tgtEl>
                                          <p:spTgt spid="110602"/>
                                        </p:tgtEl>
                                        <p:attrNameLst>
                                          <p:attrName>ppt_w</p:attrName>
                                        </p:attrNameLst>
                                      </p:cBhvr>
                                      <p:tavLst>
                                        <p:tav tm="0">
                                          <p:val>
                                            <p:fltVal val="0"/>
                                          </p:val>
                                        </p:tav>
                                        <p:tav tm="100000">
                                          <p:val>
                                            <p:strVal val="#ppt_w"/>
                                          </p:val>
                                        </p:tav>
                                      </p:tavLst>
                                    </p:anim>
                                    <p:anim calcmode="lin" valueType="num">
                                      <p:cBhvr>
                                        <p:cTn id="13" dur="500" fill="hold"/>
                                        <p:tgtEl>
                                          <p:spTgt spid="110602"/>
                                        </p:tgtEl>
                                        <p:attrNameLst>
                                          <p:attrName>ppt_h</p:attrName>
                                        </p:attrNameLst>
                                      </p:cBhvr>
                                      <p:tavLst>
                                        <p:tav tm="0">
                                          <p:val>
                                            <p:fltVal val="0"/>
                                          </p:val>
                                        </p:tav>
                                        <p:tav tm="100000">
                                          <p:val>
                                            <p:strVal val="#ppt_h"/>
                                          </p:val>
                                        </p:tav>
                                      </p:tavLst>
                                    </p:anim>
                                  </p:childTnLst>
                                </p:cTn>
                              </p:par>
                            </p:childTnLst>
                          </p:cTn>
                        </p:par>
                      </p:childTnLst>
                    </p:cTn>
                  </p:par>
                  <p:par>
                    <p:cTn id="14" fill="hold" nodeType="clickPar">
                      <p:stCondLst>
                        <p:cond delay="indefinite"/>
                        <p:cond evt="onBegin" delay="0">
                          <p:tn val="13"/>
                        </p:cond>
                      </p:stCondLst>
                      <p:childTnLst>
                        <p:par>
                          <p:cTn id="15" fill="hold" nodeType="afterGroup">
                            <p:stCondLst>
                              <p:cond delay="0"/>
                            </p:stCondLst>
                            <p:childTnLst>
                              <p:par>
                                <p:cTn id="16" presetID="23" presetClass="entr" presetSubtype="16" fill="hold" grpId="0" nodeType="clickEffect">
                                  <p:stCondLst>
                                    <p:cond delay="0"/>
                                  </p:stCondLst>
                                  <p:childTnLst>
                                    <p:set>
                                      <p:cBhvr>
                                        <p:cTn id="17" dur="1" fill="hold">
                                          <p:stCondLst>
                                            <p:cond delay="0"/>
                                          </p:stCondLst>
                                        </p:cTn>
                                        <p:tgtEl>
                                          <p:spTgt spid="110597"/>
                                        </p:tgtEl>
                                        <p:attrNameLst>
                                          <p:attrName>style.visibility</p:attrName>
                                        </p:attrNameLst>
                                      </p:cBhvr>
                                      <p:to>
                                        <p:strVal val="visible"/>
                                      </p:to>
                                    </p:set>
                                    <p:anim calcmode="lin" valueType="num">
                                      <p:cBhvr>
                                        <p:cTn id="18" dur="500" fill="hold"/>
                                        <p:tgtEl>
                                          <p:spTgt spid="110597"/>
                                        </p:tgtEl>
                                        <p:attrNameLst>
                                          <p:attrName>ppt_w</p:attrName>
                                        </p:attrNameLst>
                                      </p:cBhvr>
                                      <p:tavLst>
                                        <p:tav tm="0">
                                          <p:val>
                                            <p:fltVal val="0"/>
                                          </p:val>
                                        </p:tav>
                                        <p:tav tm="100000">
                                          <p:val>
                                            <p:strVal val="#ppt_w"/>
                                          </p:val>
                                        </p:tav>
                                      </p:tavLst>
                                    </p:anim>
                                    <p:anim calcmode="lin" valueType="num">
                                      <p:cBhvr>
                                        <p:cTn id="19" dur="500" fill="hold"/>
                                        <p:tgtEl>
                                          <p:spTgt spid="110597"/>
                                        </p:tgtEl>
                                        <p:attrNameLst>
                                          <p:attrName>ppt_h</p:attrName>
                                        </p:attrNameLst>
                                      </p:cBhvr>
                                      <p:tavLst>
                                        <p:tav tm="0">
                                          <p:val>
                                            <p:fltVal val="0"/>
                                          </p:val>
                                        </p:tav>
                                        <p:tav tm="100000">
                                          <p:val>
                                            <p:strVal val="#ppt_h"/>
                                          </p:val>
                                        </p:tav>
                                      </p:tavLst>
                                    </p:anim>
                                  </p:childTnLst>
                                </p:cTn>
                              </p:par>
                            </p:childTnLst>
                          </p:cTn>
                        </p:par>
                      </p:childTnLst>
                    </p:cTn>
                  </p:par>
                  <p:par>
                    <p:cTn id="20" fill="hold" nodeType="clickPar">
                      <p:stCondLst>
                        <p:cond delay="indefinite"/>
                        <p:cond evt="onBegin" delay="0">
                          <p:tn val="19"/>
                        </p:cond>
                      </p:stCondLst>
                      <p:childTnLst>
                        <p:par>
                          <p:cTn id="21" fill="hold" nodeType="afterGroup">
                            <p:stCondLst>
                              <p:cond delay="0"/>
                            </p:stCondLst>
                            <p:childTnLst>
                              <p:par>
                                <p:cTn id="22" presetID="23" presetClass="entr" presetSubtype="16" fill="hold" grpId="0" nodeType="clickEffect">
                                  <p:stCondLst>
                                    <p:cond delay="0"/>
                                  </p:stCondLst>
                                  <p:childTnLst>
                                    <p:set>
                                      <p:cBhvr>
                                        <p:cTn id="23" dur="1" fill="hold">
                                          <p:stCondLst>
                                            <p:cond delay="0"/>
                                          </p:stCondLst>
                                        </p:cTn>
                                        <p:tgtEl>
                                          <p:spTgt spid="110596"/>
                                        </p:tgtEl>
                                        <p:attrNameLst>
                                          <p:attrName>style.visibility</p:attrName>
                                        </p:attrNameLst>
                                      </p:cBhvr>
                                      <p:to>
                                        <p:strVal val="visible"/>
                                      </p:to>
                                    </p:set>
                                    <p:anim calcmode="lin" valueType="num">
                                      <p:cBhvr>
                                        <p:cTn id="24" dur="500" fill="hold"/>
                                        <p:tgtEl>
                                          <p:spTgt spid="110596"/>
                                        </p:tgtEl>
                                        <p:attrNameLst>
                                          <p:attrName>ppt_w</p:attrName>
                                        </p:attrNameLst>
                                      </p:cBhvr>
                                      <p:tavLst>
                                        <p:tav tm="0">
                                          <p:val>
                                            <p:fltVal val="0"/>
                                          </p:val>
                                        </p:tav>
                                        <p:tav tm="100000">
                                          <p:val>
                                            <p:strVal val="#ppt_w"/>
                                          </p:val>
                                        </p:tav>
                                      </p:tavLst>
                                    </p:anim>
                                    <p:anim calcmode="lin" valueType="num">
                                      <p:cBhvr>
                                        <p:cTn id="25" dur="500" fill="hold"/>
                                        <p:tgtEl>
                                          <p:spTgt spid="110596"/>
                                        </p:tgtEl>
                                        <p:attrNameLst>
                                          <p:attrName>ppt_h</p:attrName>
                                        </p:attrNameLst>
                                      </p:cBhvr>
                                      <p:tavLst>
                                        <p:tav tm="0">
                                          <p:val>
                                            <p:fltVal val="0"/>
                                          </p:val>
                                        </p:tav>
                                        <p:tav tm="100000">
                                          <p:val>
                                            <p:strVal val="#ppt_h"/>
                                          </p:val>
                                        </p:tav>
                                      </p:tavLst>
                                    </p:anim>
                                  </p:childTnLst>
                                </p:cTn>
                              </p:par>
                            </p:childTnLst>
                          </p:cTn>
                        </p:par>
                      </p:childTnLst>
                    </p:cTn>
                  </p:par>
                  <p:par>
                    <p:cTn id="26" fill="hold" nodeType="clickPar">
                      <p:stCondLst>
                        <p:cond delay="indefinite"/>
                        <p:cond evt="onBegin" delay="0">
                          <p:tn val="25"/>
                        </p:cond>
                      </p:stCondLst>
                      <p:childTnLst>
                        <p:par>
                          <p:cTn id="27" fill="hold" nodeType="afterGroup">
                            <p:stCondLst>
                              <p:cond delay="0"/>
                            </p:stCondLst>
                            <p:childTnLst>
                              <p:par>
                                <p:cTn id="28" presetID="23" presetClass="entr" presetSubtype="16" fill="hold" grpId="0" nodeType="clickEffect">
                                  <p:stCondLst>
                                    <p:cond delay="0"/>
                                  </p:stCondLst>
                                  <p:childTnLst>
                                    <p:set>
                                      <p:cBhvr>
                                        <p:cTn id="29" dur="1" fill="hold">
                                          <p:stCondLst>
                                            <p:cond delay="0"/>
                                          </p:stCondLst>
                                        </p:cTn>
                                        <p:tgtEl>
                                          <p:spTgt spid="110600"/>
                                        </p:tgtEl>
                                        <p:attrNameLst>
                                          <p:attrName>style.visibility</p:attrName>
                                        </p:attrNameLst>
                                      </p:cBhvr>
                                      <p:to>
                                        <p:strVal val="visible"/>
                                      </p:to>
                                    </p:set>
                                    <p:anim calcmode="lin" valueType="num">
                                      <p:cBhvr>
                                        <p:cTn id="30" dur="500" fill="hold"/>
                                        <p:tgtEl>
                                          <p:spTgt spid="110600"/>
                                        </p:tgtEl>
                                        <p:attrNameLst>
                                          <p:attrName>ppt_w</p:attrName>
                                        </p:attrNameLst>
                                      </p:cBhvr>
                                      <p:tavLst>
                                        <p:tav tm="0">
                                          <p:val>
                                            <p:fltVal val="0"/>
                                          </p:val>
                                        </p:tav>
                                        <p:tav tm="100000">
                                          <p:val>
                                            <p:strVal val="#ppt_w"/>
                                          </p:val>
                                        </p:tav>
                                      </p:tavLst>
                                    </p:anim>
                                    <p:anim calcmode="lin" valueType="num">
                                      <p:cBhvr>
                                        <p:cTn id="31" dur="500" fill="hold"/>
                                        <p:tgtEl>
                                          <p:spTgt spid="110600"/>
                                        </p:tgtEl>
                                        <p:attrNameLst>
                                          <p:attrName>ppt_h</p:attrName>
                                        </p:attrNameLst>
                                      </p:cBhvr>
                                      <p:tavLst>
                                        <p:tav tm="0">
                                          <p:val>
                                            <p:fltVal val="0"/>
                                          </p:val>
                                        </p:tav>
                                        <p:tav tm="100000">
                                          <p:val>
                                            <p:strVal val="#ppt_h"/>
                                          </p:val>
                                        </p:tav>
                                      </p:tavLst>
                                    </p:anim>
                                  </p:childTnLst>
                                </p:cTn>
                              </p:par>
                            </p:childTnLst>
                          </p:cTn>
                        </p:par>
                      </p:childTnLst>
                    </p:cTn>
                  </p:par>
                  <p:par>
                    <p:cTn id="32" fill="hold" nodeType="clickPar">
                      <p:stCondLst>
                        <p:cond delay="indefinite"/>
                        <p:cond evt="onBegin" delay="0">
                          <p:tn val="31"/>
                        </p:cond>
                      </p:stCondLst>
                      <p:childTnLst>
                        <p:par>
                          <p:cTn id="33" fill="hold" nodeType="afterGroup">
                            <p:stCondLst>
                              <p:cond delay="0"/>
                            </p:stCondLst>
                            <p:childTnLst>
                              <p:par>
                                <p:cTn id="34" presetID="23" presetClass="entr" presetSubtype="16" fill="hold" grpId="0" nodeType="clickEffect">
                                  <p:stCondLst>
                                    <p:cond delay="0"/>
                                  </p:stCondLst>
                                  <p:childTnLst>
                                    <p:set>
                                      <p:cBhvr>
                                        <p:cTn id="35" dur="1" fill="hold">
                                          <p:stCondLst>
                                            <p:cond delay="0"/>
                                          </p:stCondLst>
                                        </p:cTn>
                                        <p:tgtEl>
                                          <p:spTgt spid="110598"/>
                                        </p:tgtEl>
                                        <p:attrNameLst>
                                          <p:attrName>style.visibility</p:attrName>
                                        </p:attrNameLst>
                                      </p:cBhvr>
                                      <p:to>
                                        <p:strVal val="visible"/>
                                      </p:to>
                                    </p:set>
                                    <p:anim calcmode="lin" valueType="num">
                                      <p:cBhvr>
                                        <p:cTn id="36" dur="500" fill="hold"/>
                                        <p:tgtEl>
                                          <p:spTgt spid="110598"/>
                                        </p:tgtEl>
                                        <p:attrNameLst>
                                          <p:attrName>ppt_w</p:attrName>
                                        </p:attrNameLst>
                                      </p:cBhvr>
                                      <p:tavLst>
                                        <p:tav tm="0">
                                          <p:val>
                                            <p:fltVal val="0"/>
                                          </p:val>
                                        </p:tav>
                                        <p:tav tm="100000">
                                          <p:val>
                                            <p:strVal val="#ppt_w"/>
                                          </p:val>
                                        </p:tav>
                                      </p:tavLst>
                                    </p:anim>
                                    <p:anim calcmode="lin" valueType="num">
                                      <p:cBhvr>
                                        <p:cTn id="37" dur="500" fill="hold"/>
                                        <p:tgtEl>
                                          <p:spTgt spid="110598"/>
                                        </p:tgtEl>
                                        <p:attrNameLst>
                                          <p:attrName>ppt_h</p:attrName>
                                        </p:attrNameLst>
                                      </p:cBhvr>
                                      <p:tavLst>
                                        <p:tav tm="0">
                                          <p:val>
                                            <p:fltVal val="0"/>
                                          </p:val>
                                        </p:tav>
                                        <p:tav tm="100000">
                                          <p:val>
                                            <p:strVal val="#ppt_h"/>
                                          </p:val>
                                        </p:tav>
                                      </p:tavLst>
                                    </p:anim>
                                  </p:childTnLst>
                                </p:cTn>
                              </p:par>
                            </p:childTnLst>
                          </p:cTn>
                        </p:par>
                      </p:childTnLst>
                    </p:cTn>
                  </p:par>
                  <p:par>
                    <p:cTn id="38" fill="hold" nodeType="clickPar">
                      <p:stCondLst>
                        <p:cond delay="indefinite"/>
                        <p:cond evt="onBegin" delay="0">
                          <p:tn val="37"/>
                        </p:cond>
                      </p:stCondLst>
                      <p:childTnLst>
                        <p:par>
                          <p:cTn id="39" fill="hold" nodeType="afterGroup">
                            <p:stCondLst>
                              <p:cond delay="0"/>
                            </p:stCondLst>
                            <p:childTnLst>
                              <p:par>
                                <p:cTn id="40" presetID="23" presetClass="entr" presetSubtype="16" fill="hold" grpId="0" nodeType="clickEffect">
                                  <p:stCondLst>
                                    <p:cond delay="0"/>
                                  </p:stCondLst>
                                  <p:childTnLst>
                                    <p:set>
                                      <p:cBhvr>
                                        <p:cTn id="41" dur="1" fill="hold">
                                          <p:stCondLst>
                                            <p:cond delay="0"/>
                                          </p:stCondLst>
                                        </p:cTn>
                                        <p:tgtEl>
                                          <p:spTgt spid="110599"/>
                                        </p:tgtEl>
                                        <p:attrNameLst>
                                          <p:attrName>style.visibility</p:attrName>
                                        </p:attrNameLst>
                                      </p:cBhvr>
                                      <p:to>
                                        <p:strVal val="visible"/>
                                      </p:to>
                                    </p:set>
                                    <p:anim calcmode="lin" valueType="num">
                                      <p:cBhvr>
                                        <p:cTn id="42" dur="500" fill="hold"/>
                                        <p:tgtEl>
                                          <p:spTgt spid="110599"/>
                                        </p:tgtEl>
                                        <p:attrNameLst>
                                          <p:attrName>ppt_w</p:attrName>
                                        </p:attrNameLst>
                                      </p:cBhvr>
                                      <p:tavLst>
                                        <p:tav tm="0">
                                          <p:val>
                                            <p:fltVal val="0"/>
                                          </p:val>
                                        </p:tav>
                                        <p:tav tm="100000">
                                          <p:val>
                                            <p:strVal val="#ppt_w"/>
                                          </p:val>
                                        </p:tav>
                                      </p:tavLst>
                                    </p:anim>
                                    <p:anim calcmode="lin" valueType="num">
                                      <p:cBhvr>
                                        <p:cTn id="43" dur="500" fill="hold"/>
                                        <p:tgtEl>
                                          <p:spTgt spid="110599"/>
                                        </p:tgtEl>
                                        <p:attrNameLst>
                                          <p:attrName>ppt_h</p:attrName>
                                        </p:attrNameLst>
                                      </p:cBhvr>
                                      <p:tavLst>
                                        <p:tav tm="0">
                                          <p:val>
                                            <p:fltVal val="0"/>
                                          </p:val>
                                        </p:tav>
                                        <p:tav tm="100000">
                                          <p:val>
                                            <p:strVal val="#ppt_h"/>
                                          </p:val>
                                        </p:tav>
                                      </p:tavLst>
                                    </p:anim>
                                  </p:childTnLst>
                                </p:cTn>
                              </p:par>
                            </p:childTnLst>
                          </p:cTn>
                        </p:par>
                      </p:childTnLst>
                    </p:cTn>
                  </p:par>
                  <p:par>
                    <p:cTn id="44" fill="hold" nodeType="clickPar">
                      <p:stCondLst>
                        <p:cond delay="indefinite"/>
                        <p:cond evt="onBegin" delay="0">
                          <p:tn val="43"/>
                        </p:cond>
                      </p:stCondLst>
                      <p:childTnLst>
                        <p:par>
                          <p:cTn id="45" fill="hold" nodeType="afterGroup">
                            <p:stCondLst>
                              <p:cond delay="0"/>
                            </p:stCondLst>
                            <p:childTnLst>
                              <p:par>
                                <p:cTn id="46" presetID="50" presetClass="entr" presetSubtype="0" decel="100000" fill="hold" grpId="0" nodeType="clickEffect">
                                  <p:stCondLst>
                                    <p:cond delay="0"/>
                                  </p:stCondLst>
                                  <p:childTnLst>
                                    <p:set>
                                      <p:cBhvr>
                                        <p:cTn id="47" dur="1" fill="hold">
                                          <p:stCondLst>
                                            <p:cond delay="0"/>
                                          </p:stCondLst>
                                        </p:cTn>
                                        <p:tgtEl>
                                          <p:spTgt spid="110601"/>
                                        </p:tgtEl>
                                        <p:attrNameLst>
                                          <p:attrName>style.visibility</p:attrName>
                                        </p:attrNameLst>
                                      </p:cBhvr>
                                      <p:to>
                                        <p:strVal val="visible"/>
                                      </p:to>
                                    </p:set>
                                    <p:anim calcmode="lin" valueType="num">
                                      <p:cBhvr>
                                        <p:cTn id="48" dur="1000" fill="hold"/>
                                        <p:tgtEl>
                                          <p:spTgt spid="110601"/>
                                        </p:tgtEl>
                                        <p:attrNameLst>
                                          <p:attrName>ppt_w</p:attrName>
                                        </p:attrNameLst>
                                      </p:cBhvr>
                                      <p:tavLst>
                                        <p:tav tm="0">
                                          <p:val>
                                            <p:strVal val="#ppt_w+.3"/>
                                          </p:val>
                                        </p:tav>
                                        <p:tav tm="100000">
                                          <p:val>
                                            <p:strVal val="#ppt_w"/>
                                          </p:val>
                                        </p:tav>
                                      </p:tavLst>
                                    </p:anim>
                                    <p:anim calcmode="lin" valueType="num">
                                      <p:cBhvr>
                                        <p:cTn id="49" dur="1000" fill="hold"/>
                                        <p:tgtEl>
                                          <p:spTgt spid="110601"/>
                                        </p:tgtEl>
                                        <p:attrNameLst>
                                          <p:attrName>ppt_h</p:attrName>
                                        </p:attrNameLst>
                                      </p:cBhvr>
                                      <p:tavLst>
                                        <p:tav tm="0">
                                          <p:val>
                                            <p:strVal val="#ppt_h"/>
                                          </p:val>
                                        </p:tav>
                                        <p:tav tm="100000">
                                          <p:val>
                                            <p:strVal val="#ppt_h"/>
                                          </p:val>
                                        </p:tav>
                                      </p:tavLst>
                                    </p:anim>
                                    <p:animEffect transition="in" filter="fade">
                                      <p:cBhvr>
                                        <p:cTn id="50" dur="1000"/>
                                        <p:tgtEl>
                                          <p:spTgt spid="1106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594" grpId="0"/>
      <p:bldP spid="110596" grpId="0"/>
      <p:bldP spid="110597" grpId="0"/>
      <p:bldP spid="110598" grpId="0"/>
      <p:bldP spid="110599" grpId="0"/>
      <p:bldP spid="110600" grpId="0"/>
      <p:bldP spid="110601" grpId="0"/>
      <p:bldP spid="11060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矩形 111617"/>
          <p:cNvSpPr/>
          <p:nvPr/>
        </p:nvSpPr>
        <p:spPr>
          <a:xfrm>
            <a:off x="1200490" y="1341127"/>
            <a:ext cx="6500895" cy="540547"/>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spcBef>
                <a:spcPct val="50000"/>
              </a:spcBef>
            </a:pPr>
            <a:r>
              <a:rPr kumimoji="1" lang="zh-CN" altLang="en-US" sz="2799">
                <a:latin typeface="黑体" panose="02010609060101010101" pitchFamily="49" charset="-122"/>
                <a:ea typeface="黑体" panose="02010609060101010101" pitchFamily="49" charset="-122"/>
              </a:rPr>
              <a:t>烛之武成功说服秦君的三点理由：</a:t>
            </a:r>
          </a:p>
        </p:txBody>
      </p:sp>
      <p:sp>
        <p:nvSpPr>
          <p:cNvPr id="111619" name="矩形 111618"/>
          <p:cNvSpPr/>
          <p:nvPr/>
        </p:nvSpPr>
        <p:spPr>
          <a:xfrm>
            <a:off x="1416340" y="2133106"/>
            <a:ext cx="4607445" cy="2029392"/>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lnSpc>
                <a:spcPct val="130000"/>
              </a:lnSpc>
              <a:spcBef>
                <a:spcPct val="50000"/>
              </a:spcBef>
            </a:pPr>
            <a:r>
              <a:rPr kumimoji="1" lang="en-US" altLang="en-US" sz="3199" b="0">
                <a:ea typeface="黑体" pitchFamily="49" charset="-122"/>
              </a:rPr>
              <a:t>①</a:t>
            </a:r>
            <a:r>
              <a:rPr kumimoji="1" lang="zh-CN" altLang="en-US" sz="3199" b="0">
                <a:latin typeface="楷体" pitchFamily="49" charset="-122"/>
                <a:ea typeface="黑体" pitchFamily="49" charset="-122"/>
              </a:rPr>
              <a:t>焉用亡郑以陪邻</a:t>
            </a:r>
          </a:p>
          <a:p>
            <a:pPr defTabSz="1085633">
              <a:lnSpc>
                <a:spcPct val="130000"/>
              </a:lnSpc>
            </a:pPr>
            <a:r>
              <a:rPr kumimoji="1" lang="en-US" altLang="en-US" sz="3199" b="0">
                <a:ea typeface="黑体" pitchFamily="49" charset="-122"/>
              </a:rPr>
              <a:t>②</a:t>
            </a:r>
            <a:r>
              <a:rPr kumimoji="1" lang="zh-CN" altLang="en-US" sz="3199" b="0">
                <a:latin typeface="楷体" pitchFamily="49" charset="-122"/>
                <a:ea typeface="黑体" pitchFamily="49" charset="-122"/>
              </a:rPr>
              <a:t>若舍郑以为东道主</a:t>
            </a:r>
          </a:p>
          <a:p>
            <a:pPr defTabSz="1085633">
              <a:lnSpc>
                <a:spcPct val="130000"/>
              </a:lnSpc>
            </a:pPr>
            <a:r>
              <a:rPr kumimoji="1" lang="zh-CN" altLang="en-US" sz="3199" b="0">
                <a:ea typeface="黑体" pitchFamily="49" charset="-122"/>
              </a:rPr>
              <a:t>③</a:t>
            </a:r>
            <a:r>
              <a:rPr kumimoji="1" lang="zh-CN" altLang="en-US" sz="3199" b="0">
                <a:latin typeface="楷体" pitchFamily="49" charset="-122"/>
                <a:ea typeface="黑体" pitchFamily="49" charset="-122"/>
              </a:rPr>
              <a:t>阙秦以利晋</a:t>
            </a:r>
          </a:p>
        </p:txBody>
      </p:sp>
      <p:grpSp>
        <p:nvGrpSpPr>
          <p:cNvPr id="111620" name="组合 111619"/>
          <p:cNvGrpSpPr/>
          <p:nvPr/>
        </p:nvGrpSpPr>
        <p:grpSpPr>
          <a:xfrm>
            <a:off x="2784448" y="477728"/>
            <a:ext cx="1007829" cy="574542"/>
            <a:chOff x="1338" y="210"/>
            <a:chExt cx="725" cy="680"/>
          </a:xfrm>
        </p:grpSpPr>
        <p:sp>
          <p:nvSpPr>
            <p:cNvPr id="111621" name="椭圆 111620"/>
            <p:cNvSpPr/>
            <p:nvPr/>
          </p:nvSpPr>
          <p:spPr>
            <a:xfrm>
              <a:off x="1338" y="210"/>
              <a:ext cx="725" cy="680"/>
            </a:xfrm>
            <a:prstGeom prst="ellipse">
              <a:avLst/>
            </a:prstGeom>
            <a:solidFill>
              <a:srgbClr val="FFE8D1"/>
            </a:solidFill>
            <a:ln w="98425">
              <a:noFill/>
              <a:miter lim="800000"/>
            </a:ln>
            <a:effectLst>
              <a:outerShdw dist="35921" dir="2700000" algn="ctr">
                <a:schemeClr val="bg2"/>
              </a:outerShdw>
            </a:effectLst>
          </p:spPr>
        </p:sp>
        <p:sp>
          <p:nvSpPr>
            <p:cNvPr id="111622" name=" 111621"/>
            <p:cNvSpPr/>
            <p:nvPr/>
          </p:nvSpPr>
          <p:spPr>
            <a:xfrm>
              <a:off x="1565" y="301"/>
              <a:ext cx="272" cy="544"/>
            </a:xfrm>
            <a:solidFill>
              <a:srgbClr val="800000"/>
            </a:solidFill>
            <a:ln>
              <a:solidFill>
                <a:srgbClr val="800000"/>
              </a:solidFill>
              <a:miter lim="800000"/>
            </a:ln>
            <a:effectLst>
              <a:outerShdw dist="35921" dir="2700000" algn="ctr">
                <a:srgbClr val="868686"/>
              </a:outerShdw>
            </a:effectLst>
          </p:spPr>
          <p:txBody>
            <a:bodyPr wrap="none" fromWordArt="1">
              <a:prstTxWarp prst="textPlain">
                <a:avLst/>
              </a:prstTxWarp>
            </a:bodyPr>
            <a:lstStyle/>
            <a:p>
              <a:endParaRPr/>
            </a:p>
          </p:txBody>
        </p:sp>
      </p:grpSp>
      <p:grpSp>
        <p:nvGrpSpPr>
          <p:cNvPr id="111623" name="组合 111622"/>
          <p:cNvGrpSpPr/>
          <p:nvPr/>
        </p:nvGrpSpPr>
        <p:grpSpPr>
          <a:xfrm>
            <a:off x="4512836" y="333297"/>
            <a:ext cx="3550416" cy="864988"/>
            <a:chOff x="3651" y="300"/>
            <a:chExt cx="1678" cy="545"/>
          </a:xfrm>
        </p:grpSpPr>
        <p:sp>
          <p:nvSpPr>
            <p:cNvPr id="111624" name="矩形 111623"/>
            <p:cNvSpPr/>
            <p:nvPr/>
          </p:nvSpPr>
          <p:spPr>
            <a:xfrm>
              <a:off x="3787" y="397"/>
              <a:ext cx="1020" cy="341"/>
            </a:xfrm>
            <a:prstGeom prst="rect">
              <a:avLst/>
            </a:prstGeom>
            <a:noFill/>
            <a:ln>
              <a:noFill/>
              <a:miter lim="800000"/>
            </a:ln>
          </p:spPr>
          <p:txBody>
            <a:bodyPr wrap="none" lIns="108825" tIns="54412" rIns="108825" bIns="54412" anchor="ctr" anchorCtr="0">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r>
                <a:rPr lang="zh-CN" altLang="en-US" sz="2799">
                  <a:solidFill>
                    <a:srgbClr val="000099"/>
                  </a:solidFill>
                  <a:ea typeface="黑体" pitchFamily="49" charset="-122"/>
                </a:rPr>
                <a:t>     </a:t>
              </a:r>
              <a:r>
                <a:rPr lang="zh-CN" altLang="en-US" sz="2799">
                  <a:solidFill>
                    <a:srgbClr val="111CF3"/>
                  </a:solidFill>
                  <a:ea typeface="黑体" pitchFamily="49" charset="-122"/>
                </a:rPr>
                <a:t>巧说秦师</a:t>
              </a:r>
            </a:p>
          </p:txBody>
        </p:sp>
        <p:sp>
          <p:nvSpPr>
            <p:cNvPr id="111625" name="圆角矩形 111624"/>
            <p:cNvSpPr/>
            <p:nvPr/>
          </p:nvSpPr>
          <p:spPr>
            <a:xfrm>
              <a:off x="3651" y="300"/>
              <a:ext cx="1678" cy="545"/>
            </a:xfrm>
            <a:prstGeom prst="roundRect">
              <a:avLst>
                <a:gd name="adj" fmla="val 16667"/>
              </a:avLst>
            </a:prstGeom>
            <a:noFill/>
            <a:ln w="19050">
              <a:noFill/>
              <a:miter lim="800000"/>
            </a:ln>
          </p:spPr>
        </p:sp>
      </p:grpSp>
      <p:cxnSp>
        <p:nvCxnSpPr>
          <p:cNvPr id="111626" name="直接连接符 111625"/>
          <p:cNvCxnSpPr/>
          <p:nvPr/>
        </p:nvCxnSpPr>
        <p:spPr>
          <a:xfrm>
            <a:off x="3936707" y="764998"/>
            <a:ext cx="1295100" cy="0"/>
          </a:xfrm>
          <a:prstGeom prst="line">
            <a:avLst/>
          </a:prstGeom>
          <a:noFill/>
          <a:ln>
            <a:solidFill>
              <a:schemeClr val="tx1"/>
            </a:solidFill>
            <a:miter lim="800000"/>
            <a:tailEnd type="triangle"/>
          </a:ln>
        </p:spPr>
      </p:cxnSp>
      <p:sp>
        <p:nvSpPr>
          <p:cNvPr id="111627" name="矩形 111626"/>
          <p:cNvSpPr/>
          <p:nvPr/>
        </p:nvSpPr>
        <p:spPr>
          <a:xfrm>
            <a:off x="5376236" y="2277535"/>
            <a:ext cx="5158181" cy="518992"/>
          </a:xfrm>
          <a:prstGeom prst="rect">
            <a:avLst/>
          </a:prstGeom>
          <a:noFill/>
          <a:ln>
            <a:noFill/>
            <a:miter lim="800000"/>
          </a:ln>
        </p:spPr>
        <p:txBody>
          <a:bodyPr>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lvl="0">
              <a:spcBef>
                <a:spcPct val="50000"/>
              </a:spcBef>
            </a:pPr>
            <a:r>
              <a:rPr lang="en-US" altLang="zh-CN" sz="2799">
                <a:ea typeface="黑体" pitchFamily="49" charset="-122"/>
              </a:rPr>
              <a:t>【</a:t>
            </a:r>
            <a:r>
              <a:rPr lang="zh-CN" altLang="en-US" sz="2799">
                <a:solidFill>
                  <a:srgbClr val="111CF3"/>
                </a:solidFill>
                <a:ea typeface="黑体" pitchFamily="49" charset="-122"/>
              </a:rPr>
              <a:t>亡郑</a:t>
            </a:r>
            <a:r>
              <a:rPr lang="zh-CN" altLang="en-US" sz="2799">
                <a:ea typeface="黑体" pitchFamily="49" charset="-122"/>
              </a:rPr>
              <a:t>对于秦国</a:t>
            </a:r>
            <a:r>
              <a:rPr lang="zh-CN" altLang="en-US" sz="2799">
                <a:solidFill>
                  <a:srgbClr val="FF0000"/>
                </a:solidFill>
                <a:ea typeface="黑体" pitchFamily="49" charset="-122"/>
              </a:rPr>
              <a:t>无利有害</a:t>
            </a:r>
            <a:r>
              <a:rPr lang="en-US" altLang="zh-CN" sz="2799">
                <a:ea typeface="黑体" pitchFamily="49" charset="-122"/>
              </a:rPr>
              <a:t>】</a:t>
            </a:r>
          </a:p>
        </p:txBody>
      </p:sp>
      <p:sp>
        <p:nvSpPr>
          <p:cNvPr id="111628" name="矩形 111627"/>
          <p:cNvSpPr/>
          <p:nvPr/>
        </p:nvSpPr>
        <p:spPr>
          <a:xfrm>
            <a:off x="5376236" y="2925086"/>
            <a:ext cx="5183575" cy="518992"/>
          </a:xfrm>
          <a:prstGeom prst="rect">
            <a:avLst/>
          </a:prstGeom>
          <a:noFill/>
          <a:ln>
            <a:noFill/>
            <a:miter lim="800000"/>
          </a:ln>
        </p:spPr>
        <p:txBody>
          <a:bodyPr>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lvl="0">
              <a:spcBef>
                <a:spcPct val="50000"/>
              </a:spcBef>
            </a:pPr>
            <a:r>
              <a:rPr lang="en-US" altLang="zh-CN" sz="2799">
                <a:ea typeface="黑体" pitchFamily="49" charset="-122"/>
              </a:rPr>
              <a:t>【</a:t>
            </a:r>
            <a:r>
              <a:rPr lang="zh-CN" altLang="en-US" sz="2799">
                <a:solidFill>
                  <a:srgbClr val="111CF3"/>
                </a:solidFill>
                <a:ea typeface="黑体" pitchFamily="49" charset="-122"/>
              </a:rPr>
              <a:t>存郑</a:t>
            </a:r>
            <a:r>
              <a:rPr lang="zh-CN" altLang="en-US" sz="2799">
                <a:ea typeface="黑体" pitchFamily="49" charset="-122"/>
              </a:rPr>
              <a:t>对于秦国</a:t>
            </a:r>
            <a:r>
              <a:rPr lang="zh-CN" altLang="en-US" sz="2799">
                <a:solidFill>
                  <a:srgbClr val="FF0000"/>
                </a:solidFill>
                <a:ea typeface="黑体" pitchFamily="49" charset="-122"/>
              </a:rPr>
              <a:t>无害有利</a:t>
            </a:r>
            <a:r>
              <a:rPr lang="en-US" altLang="zh-CN" sz="2799">
                <a:ea typeface="黑体" pitchFamily="49" charset="-122"/>
              </a:rPr>
              <a:t>】</a:t>
            </a:r>
          </a:p>
        </p:txBody>
      </p:sp>
      <p:sp>
        <p:nvSpPr>
          <p:cNvPr id="111629" name="矩形 111628"/>
          <p:cNvSpPr/>
          <p:nvPr/>
        </p:nvSpPr>
        <p:spPr>
          <a:xfrm>
            <a:off x="5376236" y="3574223"/>
            <a:ext cx="5183575" cy="518993"/>
          </a:xfrm>
          <a:prstGeom prst="rect">
            <a:avLst/>
          </a:prstGeom>
          <a:noFill/>
          <a:ln>
            <a:noFill/>
            <a:miter lim="800000"/>
          </a:ln>
        </p:spPr>
        <p:txBody>
          <a:bodyPr>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lvl="0">
              <a:spcBef>
                <a:spcPct val="50000"/>
              </a:spcBef>
            </a:pPr>
            <a:r>
              <a:rPr lang="en-US" altLang="zh-CN" sz="2799">
                <a:ea typeface="黑体" pitchFamily="49" charset="-122"/>
              </a:rPr>
              <a:t>【</a:t>
            </a:r>
            <a:r>
              <a:rPr lang="zh-CN" altLang="en-US" sz="2799">
                <a:solidFill>
                  <a:srgbClr val="111CF3"/>
                </a:solidFill>
                <a:ea typeface="黑体" pitchFamily="49" charset="-122"/>
              </a:rPr>
              <a:t>郑亡</a:t>
            </a:r>
            <a:r>
              <a:rPr lang="zh-CN" altLang="en-US" sz="2799">
                <a:ea typeface="黑体" pitchFamily="49" charset="-122"/>
              </a:rPr>
              <a:t>对于秦国</a:t>
            </a:r>
            <a:r>
              <a:rPr lang="zh-CN" altLang="en-US" sz="2799">
                <a:solidFill>
                  <a:srgbClr val="FF0000"/>
                </a:solidFill>
                <a:ea typeface="黑体" pitchFamily="49" charset="-122"/>
              </a:rPr>
              <a:t>将有危害</a:t>
            </a:r>
            <a:r>
              <a:rPr lang="en-US" altLang="zh-CN" sz="2799">
                <a:ea typeface="黑体" pitchFamily="49" charset="-122"/>
              </a:rPr>
              <a:t>】</a:t>
            </a:r>
          </a:p>
        </p:txBody>
      </p:sp>
      <p:sp>
        <p:nvSpPr>
          <p:cNvPr id="111630" name="矩形 111629"/>
          <p:cNvSpPr/>
          <p:nvPr/>
        </p:nvSpPr>
        <p:spPr>
          <a:xfrm>
            <a:off x="984640" y="4580465"/>
            <a:ext cx="10367150" cy="1342714"/>
          </a:xfrm>
          <a:prstGeom prst="rect">
            <a:avLst/>
          </a:prstGeom>
          <a:noFill/>
          <a:ln>
            <a:noFill/>
            <a:miter lim="800000"/>
          </a:ln>
        </p:spPr>
        <p:txBody>
          <a:bodyPr>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lvl="0">
              <a:spcBef>
                <a:spcPct val="50000"/>
              </a:spcBef>
            </a:pPr>
            <a:r>
              <a:rPr lang="en-US" altLang="zh-CN" sz="2799">
                <a:solidFill>
                  <a:srgbClr val="0000FF"/>
                </a:solidFill>
                <a:ea typeface="黑体" pitchFamily="49" charset="-122"/>
              </a:rPr>
              <a:t>【</a:t>
            </a:r>
            <a:r>
              <a:rPr lang="zh-CN" altLang="en-US" sz="2799">
                <a:solidFill>
                  <a:srgbClr val="0000FF"/>
                </a:solidFill>
                <a:ea typeface="黑体" pitchFamily="49" charset="-122"/>
              </a:rPr>
              <a:t>说秦艺术</a:t>
            </a:r>
            <a:r>
              <a:rPr lang="en-US" altLang="zh-CN" sz="2799">
                <a:solidFill>
                  <a:srgbClr val="0000FF"/>
                </a:solidFill>
                <a:ea typeface="黑体" pitchFamily="49" charset="-122"/>
              </a:rPr>
              <a:t>】:</a:t>
            </a:r>
          </a:p>
          <a:p>
            <a:pPr lvl="0">
              <a:spcBef>
                <a:spcPct val="50000"/>
              </a:spcBef>
            </a:pPr>
            <a:r>
              <a:rPr kumimoji="1" lang="zh-CN" altLang="en-US" sz="2799">
                <a:solidFill>
                  <a:schemeClr val="tx2"/>
                </a:solidFill>
                <a:effectLst>
                  <a:outerShdw blurRad="38100" dist="38100" dir="2700000" algn="tl">
                    <a:srgbClr val="000000">
                      <a:alpha val="43137"/>
                    </a:srgbClr>
                  </a:outerShdw>
                </a:effectLst>
                <a:ea typeface="黑体" pitchFamily="49" charset="-122"/>
              </a:rPr>
              <a:t>          分析</a:t>
            </a:r>
            <a:r>
              <a:rPr kumimoji="1" lang="zh-CN" altLang="en-US" sz="3599">
                <a:solidFill>
                  <a:srgbClr val="FF0000"/>
                </a:solidFill>
                <a:effectLst>
                  <a:outerShdw blurRad="38100" dist="38100" dir="2700000" algn="tl">
                    <a:srgbClr val="000000"/>
                  </a:outerShdw>
                </a:effectLst>
                <a:ea typeface="黑体" pitchFamily="49" charset="-122"/>
              </a:rPr>
              <a:t>利</a:t>
            </a:r>
            <a:r>
              <a:rPr kumimoji="1" lang="zh-CN" altLang="en-US" sz="2799">
                <a:solidFill>
                  <a:schemeClr val="tx2"/>
                </a:solidFill>
                <a:effectLst>
                  <a:outerShdw blurRad="38100" dist="38100" dir="2700000" algn="tl">
                    <a:srgbClr val="000000">
                      <a:alpha val="43137"/>
                    </a:srgbClr>
                  </a:outerShdw>
                </a:effectLst>
                <a:ea typeface="黑体" pitchFamily="49" charset="-122"/>
              </a:rPr>
              <a:t>弊，</a:t>
            </a:r>
            <a:r>
              <a:rPr lang="zh-CN" altLang="en-US" sz="2799">
                <a:solidFill>
                  <a:schemeClr val="tx2"/>
                </a:solidFill>
                <a:ea typeface="黑体" pitchFamily="49" charset="-122"/>
              </a:rPr>
              <a:t>处处为</a:t>
            </a:r>
            <a:r>
              <a:rPr lang="zh-CN" altLang="en-US" sz="3599">
                <a:solidFill>
                  <a:srgbClr val="FF0000"/>
                </a:solidFill>
                <a:ea typeface="黑体" pitchFamily="49" charset="-122"/>
              </a:rPr>
              <a:t>秦</a:t>
            </a:r>
            <a:r>
              <a:rPr lang="zh-CN" altLang="en-US" sz="2799">
                <a:solidFill>
                  <a:schemeClr val="tx2"/>
                </a:solidFill>
                <a:ea typeface="黑体" pitchFamily="49" charset="-122"/>
              </a:rPr>
              <a:t>着想；</a:t>
            </a:r>
            <a:r>
              <a:rPr kumimoji="1" lang="zh-CN" altLang="en-US" sz="2799">
                <a:solidFill>
                  <a:schemeClr val="tx2"/>
                </a:solidFill>
                <a:effectLst>
                  <a:outerShdw blurRad="38100" dist="38100" dir="2700000" algn="tl">
                    <a:srgbClr val="000000">
                      <a:alpha val="43137"/>
                    </a:srgbClr>
                  </a:outerShdw>
                </a:effectLst>
                <a:ea typeface="黑体" pitchFamily="49" charset="-122"/>
              </a:rPr>
              <a:t>层层深入，切中秦伯所想。</a:t>
            </a:r>
            <a:endParaRPr kumimoji="1" lang="en-US" altLang="zh-CN" sz="2799">
              <a:solidFill>
                <a:schemeClr val="tx2"/>
              </a:solidFill>
              <a:effectLst>
                <a:outerShdw blurRad="38100" dist="38100" dir="2700000" algn="tl">
                  <a:srgbClr val="000000">
                    <a:alpha val="43137"/>
                  </a:srgbClr>
                </a:outerShdw>
              </a:effectLst>
              <a:ea typeface="黑体" panose="02010609060101010101" pitchFamily="49" charset="-122"/>
            </a:endParaRPr>
          </a:p>
        </p:txBody>
      </p:sp>
      <p:sp>
        <p:nvSpPr>
          <p:cNvPr id="111631" name="椭圆 111630"/>
          <p:cNvSpPr/>
          <p:nvPr/>
        </p:nvSpPr>
        <p:spPr>
          <a:xfrm>
            <a:off x="7176045" y="2061686"/>
            <a:ext cx="936408" cy="2231508"/>
          </a:xfrm>
          <a:prstGeom prst="ellipse">
            <a:avLst/>
          </a:prstGeom>
          <a:noFill/>
          <a:ln w="22225">
            <a:solidFill>
              <a:prstClr val="black"/>
            </a:solidFill>
            <a:miter lim="800000"/>
          </a:ln>
        </p:spPr>
      </p:sp>
    </p:spTree>
    <p:extLst>
      <p:ext uri="{BB962C8B-B14F-4D97-AF65-F5344CB8AC3E}">
        <p14:creationId xmlns:p14="http://schemas.microsoft.com/office/powerpoint/2010/main" val="22453021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xmlns:m="http://schemas.openxmlformats.org/officeDocument/2006/math" xmlns:w="http://schemas.openxmlformats.org/wordprocessingml/2006/main" xmlns:wp="http://schemas.openxmlformats.org/drawingml/2006/wordprocessingDrawing" xmlns:a14="http://schemas.microsoft.com/office/drawing/2010/main" xmlns:p15="http://schemas.microsoft.com/office/powerpoint/2012/main" xmlns:p159="http://schemas.microsoft.com/office/powerpoint/2015/09/main">
      <p:transition>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111619"/>
                                        </p:tgtEl>
                                        <p:attrNameLst>
                                          <p:attrName>style.visibility</p:attrName>
                                        </p:attrNameLst>
                                      </p:cBhvr>
                                      <p:to>
                                        <p:strVal val="visible"/>
                                      </p:to>
                                    </p:set>
                                    <p:anim calcmode="lin" valueType="num">
                                      <p:cBhvr>
                                        <p:cTn id="7" dur="1000" fill="hold"/>
                                        <p:tgtEl>
                                          <p:spTgt spid="111619"/>
                                        </p:tgtEl>
                                        <p:attrNameLst>
                                          <p:attrName>ppt_w</p:attrName>
                                        </p:attrNameLst>
                                      </p:cBhvr>
                                      <p:tavLst>
                                        <p:tav tm="0">
                                          <p:val>
                                            <p:fltVal val="0"/>
                                          </p:val>
                                        </p:tav>
                                        <p:tav tm="100000">
                                          <p:val>
                                            <p:strVal val="#ppt_w"/>
                                          </p:val>
                                        </p:tav>
                                      </p:tavLst>
                                    </p:anim>
                                    <p:anim calcmode="lin" valueType="num">
                                      <p:cBhvr>
                                        <p:cTn id="8" dur="1000" fill="hold"/>
                                        <p:tgtEl>
                                          <p:spTgt spid="111619"/>
                                        </p:tgtEl>
                                        <p:attrNameLst>
                                          <p:attrName>ppt_h</p:attrName>
                                        </p:attrNameLst>
                                      </p:cBhvr>
                                      <p:tavLst>
                                        <p:tav tm="0">
                                          <p:val>
                                            <p:fltVal val="0"/>
                                          </p:val>
                                        </p:tav>
                                        <p:tav tm="100000">
                                          <p:val>
                                            <p:strVal val="#ppt_h"/>
                                          </p:val>
                                        </p:tav>
                                      </p:tavLst>
                                    </p:anim>
                                    <p:anim calcmode="lin" valueType="num">
                                      <p:cBhvr>
                                        <p:cTn id="9" dur="1000" fill="hold"/>
                                        <p:tgtEl>
                                          <p:spTgt spid="111619"/>
                                        </p:tgtEl>
                                        <p:attrNameLst>
                                          <p:attrName>style.rotation</p:attrName>
                                        </p:attrNameLst>
                                      </p:cBhvr>
                                      <p:tavLst>
                                        <p:tav tm="0">
                                          <p:val>
                                            <p:fltVal val="90"/>
                                          </p:val>
                                        </p:tav>
                                        <p:tav tm="100000">
                                          <p:val>
                                            <p:fltVal val="0"/>
                                          </p:val>
                                        </p:tav>
                                      </p:tavLst>
                                    </p:anim>
                                    <p:animEffect transition="in" filter="fade">
                                      <p:cBhvr>
                                        <p:cTn id="10" dur="1000"/>
                                        <p:tgtEl>
                                          <p:spTgt spid="111619"/>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50" presetClass="entr" presetSubtype="0" decel="100000" fill="hold" grpId="0" nodeType="clickEffect">
                                  <p:stCondLst>
                                    <p:cond delay="0"/>
                                  </p:stCondLst>
                                  <p:childTnLst>
                                    <p:set>
                                      <p:cBhvr>
                                        <p:cTn id="14" dur="1" fill="hold">
                                          <p:stCondLst>
                                            <p:cond delay="0"/>
                                          </p:stCondLst>
                                        </p:cTn>
                                        <p:tgtEl>
                                          <p:spTgt spid="111627"/>
                                        </p:tgtEl>
                                        <p:attrNameLst>
                                          <p:attrName>style.visibility</p:attrName>
                                        </p:attrNameLst>
                                      </p:cBhvr>
                                      <p:to>
                                        <p:strVal val="visible"/>
                                      </p:to>
                                    </p:set>
                                    <p:anim calcmode="lin" valueType="num">
                                      <p:cBhvr>
                                        <p:cTn id="15" dur="1000" fill="hold"/>
                                        <p:tgtEl>
                                          <p:spTgt spid="111627"/>
                                        </p:tgtEl>
                                        <p:attrNameLst>
                                          <p:attrName>ppt_w</p:attrName>
                                        </p:attrNameLst>
                                      </p:cBhvr>
                                      <p:tavLst>
                                        <p:tav tm="0">
                                          <p:val>
                                            <p:strVal val="#ppt_w+.3"/>
                                          </p:val>
                                        </p:tav>
                                        <p:tav tm="100000">
                                          <p:val>
                                            <p:strVal val="#ppt_w"/>
                                          </p:val>
                                        </p:tav>
                                      </p:tavLst>
                                    </p:anim>
                                    <p:anim calcmode="lin" valueType="num">
                                      <p:cBhvr>
                                        <p:cTn id="16" dur="1000" fill="hold"/>
                                        <p:tgtEl>
                                          <p:spTgt spid="111627"/>
                                        </p:tgtEl>
                                        <p:attrNameLst>
                                          <p:attrName>ppt_h</p:attrName>
                                        </p:attrNameLst>
                                      </p:cBhvr>
                                      <p:tavLst>
                                        <p:tav tm="0">
                                          <p:val>
                                            <p:strVal val="#ppt_h"/>
                                          </p:val>
                                        </p:tav>
                                        <p:tav tm="100000">
                                          <p:val>
                                            <p:strVal val="#ppt_h"/>
                                          </p:val>
                                        </p:tav>
                                      </p:tavLst>
                                    </p:anim>
                                    <p:animEffect transition="in" filter="fade">
                                      <p:cBhvr>
                                        <p:cTn id="17" dur="1000"/>
                                        <p:tgtEl>
                                          <p:spTgt spid="111627"/>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50" presetClass="entr" presetSubtype="0" decel="100000" fill="hold" grpId="0" nodeType="clickEffect">
                                  <p:stCondLst>
                                    <p:cond delay="0"/>
                                  </p:stCondLst>
                                  <p:childTnLst>
                                    <p:set>
                                      <p:cBhvr>
                                        <p:cTn id="21" dur="1" fill="hold">
                                          <p:stCondLst>
                                            <p:cond delay="0"/>
                                          </p:stCondLst>
                                        </p:cTn>
                                        <p:tgtEl>
                                          <p:spTgt spid="111628"/>
                                        </p:tgtEl>
                                        <p:attrNameLst>
                                          <p:attrName>style.visibility</p:attrName>
                                        </p:attrNameLst>
                                      </p:cBhvr>
                                      <p:to>
                                        <p:strVal val="visible"/>
                                      </p:to>
                                    </p:set>
                                    <p:anim calcmode="lin" valueType="num">
                                      <p:cBhvr>
                                        <p:cTn id="22" dur="1000" fill="hold"/>
                                        <p:tgtEl>
                                          <p:spTgt spid="111628"/>
                                        </p:tgtEl>
                                        <p:attrNameLst>
                                          <p:attrName>ppt_w</p:attrName>
                                        </p:attrNameLst>
                                      </p:cBhvr>
                                      <p:tavLst>
                                        <p:tav tm="0">
                                          <p:val>
                                            <p:strVal val="#ppt_w+.3"/>
                                          </p:val>
                                        </p:tav>
                                        <p:tav tm="100000">
                                          <p:val>
                                            <p:strVal val="#ppt_w"/>
                                          </p:val>
                                        </p:tav>
                                      </p:tavLst>
                                    </p:anim>
                                    <p:anim calcmode="lin" valueType="num">
                                      <p:cBhvr>
                                        <p:cTn id="23" dur="1000" fill="hold"/>
                                        <p:tgtEl>
                                          <p:spTgt spid="111628"/>
                                        </p:tgtEl>
                                        <p:attrNameLst>
                                          <p:attrName>ppt_h</p:attrName>
                                        </p:attrNameLst>
                                      </p:cBhvr>
                                      <p:tavLst>
                                        <p:tav tm="0">
                                          <p:val>
                                            <p:strVal val="#ppt_h"/>
                                          </p:val>
                                        </p:tav>
                                        <p:tav tm="100000">
                                          <p:val>
                                            <p:strVal val="#ppt_h"/>
                                          </p:val>
                                        </p:tav>
                                      </p:tavLst>
                                    </p:anim>
                                    <p:animEffect transition="in" filter="fade">
                                      <p:cBhvr>
                                        <p:cTn id="24" dur="1000"/>
                                        <p:tgtEl>
                                          <p:spTgt spid="111628"/>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50" presetClass="entr" presetSubtype="0" decel="100000" fill="hold" grpId="0" nodeType="clickEffect">
                                  <p:stCondLst>
                                    <p:cond delay="0"/>
                                  </p:stCondLst>
                                  <p:childTnLst>
                                    <p:set>
                                      <p:cBhvr>
                                        <p:cTn id="28" dur="1" fill="hold">
                                          <p:stCondLst>
                                            <p:cond delay="0"/>
                                          </p:stCondLst>
                                        </p:cTn>
                                        <p:tgtEl>
                                          <p:spTgt spid="111629"/>
                                        </p:tgtEl>
                                        <p:attrNameLst>
                                          <p:attrName>style.visibility</p:attrName>
                                        </p:attrNameLst>
                                      </p:cBhvr>
                                      <p:to>
                                        <p:strVal val="visible"/>
                                      </p:to>
                                    </p:set>
                                    <p:anim calcmode="lin" valueType="num">
                                      <p:cBhvr>
                                        <p:cTn id="29" dur="1000" fill="hold"/>
                                        <p:tgtEl>
                                          <p:spTgt spid="111629"/>
                                        </p:tgtEl>
                                        <p:attrNameLst>
                                          <p:attrName>ppt_w</p:attrName>
                                        </p:attrNameLst>
                                      </p:cBhvr>
                                      <p:tavLst>
                                        <p:tav tm="0">
                                          <p:val>
                                            <p:strVal val="#ppt_w+.3"/>
                                          </p:val>
                                        </p:tav>
                                        <p:tav tm="100000">
                                          <p:val>
                                            <p:strVal val="#ppt_w"/>
                                          </p:val>
                                        </p:tav>
                                      </p:tavLst>
                                    </p:anim>
                                    <p:anim calcmode="lin" valueType="num">
                                      <p:cBhvr>
                                        <p:cTn id="30" dur="1000" fill="hold"/>
                                        <p:tgtEl>
                                          <p:spTgt spid="111629"/>
                                        </p:tgtEl>
                                        <p:attrNameLst>
                                          <p:attrName>ppt_h</p:attrName>
                                        </p:attrNameLst>
                                      </p:cBhvr>
                                      <p:tavLst>
                                        <p:tav tm="0">
                                          <p:val>
                                            <p:strVal val="#ppt_h"/>
                                          </p:val>
                                        </p:tav>
                                        <p:tav tm="100000">
                                          <p:val>
                                            <p:strVal val="#ppt_h"/>
                                          </p:val>
                                        </p:tav>
                                      </p:tavLst>
                                    </p:anim>
                                    <p:animEffect transition="in" filter="fade">
                                      <p:cBhvr>
                                        <p:cTn id="31" dur="1000"/>
                                        <p:tgtEl>
                                          <p:spTgt spid="111629"/>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22" presetClass="entr" presetSubtype="8" fill="hold" nodeType="clickEffect">
                                  <p:stCondLst>
                                    <p:cond delay="0"/>
                                  </p:stCondLst>
                                  <p:childTnLst>
                                    <p:set>
                                      <p:cBhvr>
                                        <p:cTn id="35" dur="1" fill="hold">
                                          <p:stCondLst>
                                            <p:cond delay="0"/>
                                          </p:stCondLst>
                                        </p:cTn>
                                        <p:tgtEl>
                                          <p:spTgt spid="111630">
                                            <p:txEl>
                                              <p:pRg st="0" end="0"/>
                                            </p:txEl>
                                          </p:spTgt>
                                        </p:tgtEl>
                                        <p:attrNameLst>
                                          <p:attrName>style.visibility</p:attrName>
                                        </p:attrNameLst>
                                      </p:cBhvr>
                                      <p:to>
                                        <p:strVal val="visible"/>
                                      </p:to>
                                    </p:set>
                                    <p:animEffect transition="in" filter="wipe(left)">
                                      <p:cBhvr>
                                        <p:cTn id="36" dur="500"/>
                                        <p:tgtEl>
                                          <p:spTgt spid="111630">
                                            <p:txEl>
                                              <p:pRg st="0" end="0"/>
                                            </p:txEl>
                                          </p:spTgt>
                                        </p:tgtEl>
                                      </p:cBhvr>
                                    </p:animEffect>
                                  </p:childTnLst>
                                </p:cTn>
                              </p:par>
                            </p:childTnLst>
                          </p:cTn>
                        </p:par>
                        <p:par>
                          <p:cTn id="37" fill="hold" nodeType="afterGroup">
                            <p:stCondLst>
                              <p:cond delay="500"/>
                            </p:stCondLst>
                            <p:childTnLst>
                              <p:par>
                                <p:cTn id="38" presetID="22" presetClass="entr" presetSubtype="8" fill="hold" nodeType="afterEffect">
                                  <p:stCondLst>
                                    <p:cond delay="0"/>
                                  </p:stCondLst>
                                  <p:childTnLst>
                                    <p:set>
                                      <p:cBhvr>
                                        <p:cTn id="39" dur="1" fill="hold">
                                          <p:stCondLst>
                                            <p:cond delay="0"/>
                                          </p:stCondLst>
                                        </p:cTn>
                                        <p:tgtEl>
                                          <p:spTgt spid="111631"/>
                                        </p:tgtEl>
                                        <p:attrNameLst>
                                          <p:attrName>style.visibility</p:attrName>
                                        </p:attrNameLst>
                                      </p:cBhvr>
                                      <p:to>
                                        <p:strVal val="visible"/>
                                      </p:to>
                                    </p:set>
                                    <p:animEffect transition="in" filter="wipe(left)">
                                      <p:cBhvr>
                                        <p:cTn id="40" dur="1000"/>
                                        <p:tgtEl>
                                          <p:spTgt spid="111631"/>
                                        </p:tgtEl>
                                      </p:cBhvr>
                                    </p:animEffect>
                                  </p:childTnLst>
                                </p:cTn>
                              </p:par>
                            </p:childTnLst>
                          </p:cTn>
                        </p:par>
                      </p:childTnLst>
                    </p:cTn>
                  </p:par>
                  <p:par>
                    <p:cTn id="41" fill="hold" nodeType="clickPar">
                      <p:stCondLst>
                        <p:cond delay="indefinite"/>
                      </p:stCondLst>
                      <p:childTnLst>
                        <p:par>
                          <p:cTn id="42" fill="hold" nodeType="afterGroup">
                            <p:stCondLst>
                              <p:cond delay="0"/>
                            </p:stCondLst>
                            <p:childTnLst>
                              <p:par>
                                <p:cTn id="43" presetID="42" presetClass="entr" presetSubtype="0" fill="hold" nodeType="clickEffect">
                                  <p:stCondLst>
                                    <p:cond delay="0"/>
                                  </p:stCondLst>
                                  <p:childTnLst>
                                    <p:set>
                                      <p:cBhvr>
                                        <p:cTn id="44" dur="1" fill="hold">
                                          <p:stCondLst>
                                            <p:cond delay="0"/>
                                          </p:stCondLst>
                                        </p:cTn>
                                        <p:tgtEl>
                                          <p:spTgt spid="111630">
                                            <p:txEl>
                                              <p:pRg st="1" end="1"/>
                                            </p:txEl>
                                          </p:spTgt>
                                        </p:tgtEl>
                                        <p:attrNameLst>
                                          <p:attrName>style.visibility</p:attrName>
                                        </p:attrNameLst>
                                      </p:cBhvr>
                                      <p:to>
                                        <p:strVal val="visible"/>
                                      </p:to>
                                    </p:set>
                                    <p:animEffect transition="in" filter="fade">
                                      <p:cBhvr>
                                        <p:cTn id="45" dur="1000"/>
                                        <p:tgtEl>
                                          <p:spTgt spid="111630">
                                            <p:txEl>
                                              <p:pRg st="1" end="1"/>
                                            </p:txEl>
                                          </p:spTgt>
                                        </p:tgtEl>
                                      </p:cBhvr>
                                    </p:animEffect>
                                    <p:anim calcmode="lin" valueType="num">
                                      <p:cBhvr>
                                        <p:cTn id="46" dur="1000" fill="hold"/>
                                        <p:tgtEl>
                                          <p:spTgt spid="111630">
                                            <p:txEl>
                                              <p:pRg st="1" end="1"/>
                                            </p:txEl>
                                          </p:spTgt>
                                        </p:tgtEl>
                                        <p:attrNameLst>
                                          <p:attrName>ppt_x</p:attrName>
                                        </p:attrNameLst>
                                      </p:cBhvr>
                                      <p:tavLst>
                                        <p:tav tm="0">
                                          <p:val>
                                            <p:strVal val="#ppt_x"/>
                                          </p:val>
                                        </p:tav>
                                        <p:tav tm="100000">
                                          <p:val>
                                            <p:strVal val="#ppt_x"/>
                                          </p:val>
                                        </p:tav>
                                      </p:tavLst>
                                    </p:anim>
                                    <p:anim calcmode="lin" valueType="num">
                                      <p:cBhvr>
                                        <p:cTn id="47" dur="1000" fill="hold"/>
                                        <p:tgtEl>
                                          <p:spTgt spid="111630">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19" grpId="0"/>
      <p:bldP spid="111627" grpId="0"/>
      <p:bldP spid="111628" grpId="0"/>
      <p:bldP spid="11162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a:hlinkClick r:id="" action="ppaction://noaction"/>
          </p:cNvPr>
          <p:cNvSpPr/>
          <p:nvPr/>
        </p:nvSpPr>
        <p:spPr>
          <a:xfrm>
            <a:off x="768791" y="1269706"/>
            <a:ext cx="4534437" cy="3934011"/>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lnSpc>
                <a:spcPct val="130000"/>
              </a:lnSpc>
            </a:pPr>
            <a:r>
              <a:rPr lang="en-US" altLang="zh-CN" sz="3200" b="0" dirty="0" smtClean="0">
                <a:latin typeface="黑体" panose="02010609060101010101" pitchFamily="49" charset="-122"/>
                <a:ea typeface="黑体" panose="02010609060101010101" pitchFamily="49" charset="-122"/>
              </a:rPr>
              <a:t>4.</a:t>
            </a:r>
            <a:r>
              <a:rPr lang="zh-CN" altLang="en-US" sz="3200" b="0" dirty="0" smtClean="0">
                <a:latin typeface="黑体" panose="02010609060101010101" pitchFamily="49" charset="-122"/>
                <a:ea typeface="黑体" panose="02010609060101010101" pitchFamily="49" charset="-122"/>
              </a:rPr>
              <a:t>子</a:t>
            </a:r>
            <a:r>
              <a:rPr lang="zh-CN" altLang="en-US" sz="3200" b="0" dirty="0">
                <a:latin typeface="黑体" panose="02010609060101010101" pitchFamily="49" charset="-122"/>
                <a:ea typeface="黑体" panose="02010609060101010101" pitchFamily="49" charset="-122"/>
              </a:rPr>
              <a:t>犯请击之，公曰：“不可。</a:t>
            </a:r>
            <a:r>
              <a:rPr lang="zh-CN" altLang="en-US" sz="3200" b="0" dirty="0">
                <a:solidFill>
                  <a:srgbClr val="111CF3"/>
                </a:solidFill>
                <a:latin typeface="黑体" panose="02010609060101010101" pitchFamily="49" charset="-122"/>
                <a:ea typeface="黑体" panose="02010609060101010101" pitchFamily="49" charset="-122"/>
              </a:rPr>
              <a:t>微</a:t>
            </a:r>
            <a:r>
              <a:rPr lang="zh-CN" altLang="en-US" sz="3200" b="0" dirty="0">
                <a:solidFill>
                  <a:srgbClr val="FF0000"/>
                </a:solidFill>
                <a:latin typeface="黑体" panose="02010609060101010101" pitchFamily="49" charset="-122"/>
                <a:ea typeface="黑体" panose="02010609060101010101" pitchFamily="49" charset="-122"/>
              </a:rPr>
              <a:t>夫人</a:t>
            </a:r>
            <a:r>
              <a:rPr lang="zh-CN" altLang="en-US" sz="3200" b="0" dirty="0">
                <a:latin typeface="黑体" panose="02010609060101010101" pitchFamily="49" charset="-122"/>
                <a:ea typeface="黑体" panose="02010609060101010101" pitchFamily="49" charset="-122"/>
              </a:rPr>
              <a:t>之力不及此。</a:t>
            </a:r>
            <a:r>
              <a:rPr lang="zh-CN" altLang="en-US" sz="3200" b="0" u="sng" dirty="0">
                <a:solidFill>
                  <a:srgbClr val="111CF3"/>
                </a:solidFill>
                <a:latin typeface="黑体" panose="02010609060101010101" pitchFamily="49" charset="-122"/>
                <a:ea typeface="黑体" panose="02010609060101010101" pitchFamily="49" charset="-122"/>
              </a:rPr>
              <a:t>因</a:t>
            </a:r>
            <a:r>
              <a:rPr lang="zh-CN" altLang="en-US" sz="3200" b="0" u="sng" dirty="0">
                <a:latin typeface="黑体" panose="02010609060101010101" pitchFamily="49" charset="-122"/>
                <a:ea typeface="黑体" panose="02010609060101010101" pitchFamily="49" charset="-122"/>
              </a:rPr>
              <a:t>人之力而</a:t>
            </a:r>
            <a:r>
              <a:rPr lang="zh-CN" altLang="en-US" sz="3200" b="0" u="sng" dirty="0">
                <a:solidFill>
                  <a:srgbClr val="111CF3"/>
                </a:solidFill>
                <a:latin typeface="黑体" panose="02010609060101010101" pitchFamily="49" charset="-122"/>
                <a:ea typeface="黑体" panose="02010609060101010101" pitchFamily="49" charset="-122"/>
              </a:rPr>
              <a:t>敝</a:t>
            </a:r>
            <a:r>
              <a:rPr lang="zh-CN" altLang="en-US" sz="3200" b="0" u="sng" dirty="0">
                <a:latin typeface="黑体" panose="02010609060101010101" pitchFamily="49" charset="-122"/>
                <a:ea typeface="黑体" panose="02010609060101010101" pitchFamily="49" charset="-122"/>
              </a:rPr>
              <a:t>之，不仁；失其</a:t>
            </a:r>
            <a:r>
              <a:rPr lang="zh-CN" altLang="en-US" sz="3200" b="0" u="sng" dirty="0">
                <a:solidFill>
                  <a:srgbClr val="FF0000"/>
                </a:solidFill>
                <a:latin typeface="黑体" panose="02010609060101010101" pitchFamily="49" charset="-122"/>
                <a:ea typeface="黑体" panose="02010609060101010101" pitchFamily="49" charset="-122"/>
              </a:rPr>
              <a:t>所与</a:t>
            </a:r>
            <a:r>
              <a:rPr lang="zh-CN" altLang="en-US" sz="3200" b="0" u="sng" dirty="0">
                <a:latin typeface="黑体" panose="02010609060101010101" pitchFamily="49" charset="-122"/>
                <a:ea typeface="黑体" panose="02010609060101010101" pitchFamily="49" charset="-122"/>
              </a:rPr>
              <a:t>，不知；以乱</a:t>
            </a:r>
            <a:r>
              <a:rPr lang="zh-CN" altLang="en-US" sz="3200" b="0" u="sng" dirty="0">
                <a:solidFill>
                  <a:srgbClr val="111CF3"/>
                </a:solidFill>
                <a:latin typeface="黑体" panose="02010609060101010101" pitchFamily="49" charset="-122"/>
                <a:ea typeface="黑体" panose="02010609060101010101" pitchFamily="49" charset="-122"/>
              </a:rPr>
              <a:t>易</a:t>
            </a:r>
            <a:r>
              <a:rPr lang="zh-CN" altLang="en-US" sz="3200" b="0" u="sng" dirty="0">
                <a:latin typeface="黑体" panose="02010609060101010101" pitchFamily="49" charset="-122"/>
                <a:ea typeface="黑体" panose="02010609060101010101" pitchFamily="49" charset="-122"/>
              </a:rPr>
              <a:t>整，不武。</a:t>
            </a:r>
            <a:r>
              <a:rPr lang="zh-CN" altLang="en-US" sz="3200" b="0" dirty="0">
                <a:latin typeface="黑体" panose="02010609060101010101" pitchFamily="49" charset="-122"/>
                <a:ea typeface="黑体" panose="02010609060101010101" pitchFamily="49" charset="-122"/>
              </a:rPr>
              <a:t>吾</a:t>
            </a:r>
            <a:r>
              <a:rPr lang="zh-CN" altLang="en-US" sz="3200" b="0" dirty="0">
                <a:solidFill>
                  <a:srgbClr val="FF0000"/>
                </a:solidFill>
                <a:latin typeface="黑体" panose="02010609060101010101" pitchFamily="49" charset="-122"/>
                <a:ea typeface="黑体" panose="02010609060101010101" pitchFamily="49" charset="-122"/>
              </a:rPr>
              <a:t>其</a:t>
            </a:r>
            <a:r>
              <a:rPr lang="zh-CN" altLang="en-US" sz="3200" b="0" dirty="0">
                <a:latin typeface="黑体" panose="02010609060101010101" pitchFamily="49" charset="-122"/>
                <a:ea typeface="黑体" panose="02010609060101010101" pitchFamily="49" charset="-122"/>
              </a:rPr>
              <a:t>还也。”亦</a:t>
            </a:r>
            <a:r>
              <a:rPr lang="zh-CN" altLang="en-US" sz="3200" b="0" dirty="0">
                <a:solidFill>
                  <a:srgbClr val="111CF3"/>
                </a:solidFill>
                <a:latin typeface="黑体" panose="02010609060101010101" pitchFamily="49" charset="-122"/>
                <a:ea typeface="黑体" panose="02010609060101010101" pitchFamily="49" charset="-122"/>
              </a:rPr>
              <a:t>去</a:t>
            </a:r>
            <a:r>
              <a:rPr lang="zh-CN" altLang="en-US" sz="3200" b="0" dirty="0">
                <a:latin typeface="黑体" pitchFamily="49" charset="-122"/>
                <a:ea typeface="黑体" pitchFamily="49" charset="-122"/>
              </a:rPr>
              <a:t>之。</a:t>
            </a:r>
          </a:p>
        </p:txBody>
      </p:sp>
      <p:sp>
        <p:nvSpPr>
          <p:cNvPr id="112644" name="Rectangle 4"/>
          <p:cNvSpPr/>
          <p:nvPr/>
        </p:nvSpPr>
        <p:spPr>
          <a:xfrm>
            <a:off x="6239636" y="693577"/>
            <a:ext cx="2229476" cy="509776"/>
          </a:xfrm>
          <a:prstGeom prst="rect">
            <a:avLst/>
          </a:prstGeom>
          <a:noFill/>
          <a:ln>
            <a:noFill/>
            <a:miter lim="800000"/>
          </a:ln>
        </p:spPr>
        <p:txBody>
          <a:bodyPr wrap="none"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r>
              <a:rPr sz="2599"/>
              <a:t>之：代指秦军</a:t>
            </a:r>
          </a:p>
        </p:txBody>
      </p:sp>
      <p:sp>
        <p:nvSpPr>
          <p:cNvPr id="112645" name="Rectangle 5"/>
          <p:cNvSpPr/>
          <p:nvPr/>
        </p:nvSpPr>
        <p:spPr>
          <a:xfrm>
            <a:off x="6239636" y="1141149"/>
            <a:ext cx="2974287" cy="509776"/>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r>
              <a:rPr lang="zh-CN" altLang="en-US" sz="2599" u="sng">
                <a:solidFill>
                  <a:srgbClr val="111CF3"/>
                </a:solidFill>
              </a:rPr>
              <a:t>微：如果没有</a:t>
            </a:r>
            <a:endParaRPr lang="zh-CN" altLang="en-US" sz="2799" u="sng">
              <a:solidFill>
                <a:srgbClr val="111CF3"/>
              </a:solidFill>
            </a:endParaRPr>
          </a:p>
        </p:txBody>
      </p:sp>
      <p:sp>
        <p:nvSpPr>
          <p:cNvPr id="112646" name="Rectangle 6"/>
          <p:cNvSpPr/>
          <p:nvPr/>
        </p:nvSpPr>
        <p:spPr>
          <a:xfrm>
            <a:off x="9118694" y="1125277"/>
            <a:ext cx="2591788" cy="509776"/>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r>
              <a:rPr lang="zh-CN" altLang="en-US" sz="2599" u="sng">
                <a:solidFill>
                  <a:srgbClr val="111CF3"/>
                </a:solidFill>
              </a:rPr>
              <a:t>夫人：那人</a:t>
            </a:r>
            <a:endParaRPr lang="zh-CN" altLang="en-US" sz="2799" u="sng">
              <a:solidFill>
                <a:srgbClr val="111CF3"/>
              </a:solidFill>
            </a:endParaRPr>
          </a:p>
        </p:txBody>
      </p:sp>
      <p:sp>
        <p:nvSpPr>
          <p:cNvPr id="112647" name="Rectangle 7"/>
          <p:cNvSpPr/>
          <p:nvPr/>
        </p:nvSpPr>
        <p:spPr>
          <a:xfrm>
            <a:off x="6239636" y="1572849"/>
            <a:ext cx="2591788" cy="509776"/>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r>
              <a:rPr sz="2599"/>
              <a:t>及：达到</a:t>
            </a:r>
          </a:p>
        </p:txBody>
      </p:sp>
      <p:sp>
        <p:nvSpPr>
          <p:cNvPr id="112648" name="Rectangle 8"/>
          <p:cNvSpPr/>
          <p:nvPr/>
        </p:nvSpPr>
        <p:spPr>
          <a:xfrm>
            <a:off x="8831424" y="1572849"/>
            <a:ext cx="2591787" cy="509776"/>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r>
              <a:rPr sz="2599"/>
              <a:t>因：依靠</a:t>
            </a:r>
          </a:p>
        </p:txBody>
      </p:sp>
      <p:sp>
        <p:nvSpPr>
          <p:cNvPr id="112649" name="Rectangle 9"/>
          <p:cNvSpPr/>
          <p:nvPr/>
        </p:nvSpPr>
        <p:spPr>
          <a:xfrm>
            <a:off x="6239636" y="2075969"/>
            <a:ext cx="2591788" cy="509776"/>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r>
              <a:rPr sz="2599"/>
              <a:t>而：却</a:t>
            </a:r>
          </a:p>
        </p:txBody>
      </p:sp>
      <p:sp>
        <p:nvSpPr>
          <p:cNvPr id="112650" name="Rectangle 10"/>
          <p:cNvSpPr/>
          <p:nvPr/>
        </p:nvSpPr>
        <p:spPr>
          <a:xfrm>
            <a:off x="8831424" y="2075969"/>
            <a:ext cx="2591787" cy="509776"/>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r>
              <a:rPr sz="2599"/>
              <a:t>敝：损害</a:t>
            </a:r>
          </a:p>
        </p:txBody>
      </p:sp>
      <p:sp>
        <p:nvSpPr>
          <p:cNvPr id="112651" name="Rectangle 11"/>
          <p:cNvSpPr/>
          <p:nvPr/>
        </p:nvSpPr>
        <p:spPr>
          <a:xfrm>
            <a:off x="6239636" y="2509257"/>
            <a:ext cx="5710503" cy="509776"/>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r>
              <a:rPr lang="zh-CN" altLang="en-US" sz="2599" u="sng">
                <a:solidFill>
                  <a:srgbClr val="111CF3"/>
                </a:solidFill>
                <a:effectLst>
                  <a:outerShdw blurRad="38100" dist="38100" dir="2700000" algn="tl">
                    <a:srgbClr val="000000"/>
                  </a:outerShdw>
                </a:effectLst>
                <a:latin typeface="宋体" pitchFamily="2" charset="-122"/>
              </a:rPr>
              <a:t>所与：所亲附的人。所</a:t>
            </a:r>
            <a:r>
              <a:rPr lang="en-US" altLang="zh-CN" sz="2599" u="sng">
                <a:solidFill>
                  <a:srgbClr val="111CF3"/>
                </a:solidFill>
                <a:effectLst>
                  <a:outerShdw blurRad="38100" dist="38100" dir="2700000" algn="tl">
                    <a:srgbClr val="000000"/>
                  </a:outerShdw>
                </a:effectLst>
                <a:latin typeface="宋体" pitchFamily="2" charset="-122"/>
              </a:rPr>
              <a:t>+</a:t>
            </a:r>
            <a:r>
              <a:rPr lang="zh-CN" altLang="en-US" sz="2599" u="sng">
                <a:solidFill>
                  <a:srgbClr val="111CF3"/>
                </a:solidFill>
                <a:effectLst>
                  <a:outerShdw blurRad="38100" dist="38100" dir="2700000" algn="tl">
                    <a:srgbClr val="000000"/>
                  </a:outerShdw>
                </a:effectLst>
                <a:latin typeface="宋体" pitchFamily="2" charset="-122"/>
              </a:rPr>
              <a:t>动</a:t>
            </a:r>
            <a:endParaRPr lang="zh-CN" altLang="en-US" sz="2799" u="sng">
              <a:solidFill>
                <a:srgbClr val="111CF3"/>
              </a:solidFill>
              <a:effectLst>
                <a:outerShdw blurRad="38100" dist="38100" dir="2700000" algn="tl">
                  <a:srgbClr val="000000"/>
                </a:outerShdw>
              </a:effectLst>
              <a:latin typeface="宋体" pitchFamily="2" charset="-122"/>
            </a:endParaRPr>
          </a:p>
        </p:txBody>
      </p:sp>
      <p:sp>
        <p:nvSpPr>
          <p:cNvPr id="112652" name="Rectangle 12"/>
          <p:cNvSpPr/>
          <p:nvPr/>
        </p:nvSpPr>
        <p:spPr>
          <a:xfrm>
            <a:off x="6239636" y="2998094"/>
            <a:ext cx="2591788" cy="509776"/>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r>
              <a:rPr sz="2599"/>
              <a:t>知：通“智”</a:t>
            </a:r>
          </a:p>
        </p:txBody>
      </p:sp>
      <p:sp>
        <p:nvSpPr>
          <p:cNvPr id="112653" name="Rectangle 13"/>
          <p:cNvSpPr/>
          <p:nvPr/>
        </p:nvSpPr>
        <p:spPr>
          <a:xfrm>
            <a:off x="6239636" y="3445665"/>
            <a:ext cx="3934502" cy="509776"/>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r>
              <a:rPr lang="zh-CN" altLang="en-US" sz="2599"/>
              <a:t>乱</a:t>
            </a:r>
            <a:r>
              <a:rPr lang="zh-CN" altLang="en-US" sz="2599">
                <a:sym typeface="Wingdings" pitchFamily="2" charset="2"/>
              </a:rPr>
              <a:t>：</a:t>
            </a:r>
            <a:r>
              <a:rPr lang="en-US" altLang="zh-CN" sz="2599">
                <a:sym typeface="Wingdings" pitchFamily="2" charset="2"/>
              </a:rPr>
              <a:t>(</a:t>
            </a:r>
            <a:r>
              <a:rPr lang="zh-CN" altLang="en-US" sz="2599">
                <a:sym typeface="Wingdings" pitchFamily="2" charset="2"/>
              </a:rPr>
              <a:t>军队</a:t>
            </a:r>
            <a:r>
              <a:rPr lang="en-US" altLang="zh-CN" sz="2599">
                <a:sym typeface="Wingdings" pitchFamily="2" charset="2"/>
              </a:rPr>
              <a:t>)</a:t>
            </a:r>
            <a:r>
              <a:rPr lang="zh-CN" altLang="en-US" sz="2599">
                <a:sym typeface="Wingdings" pitchFamily="2" charset="2"/>
              </a:rPr>
              <a:t>散乱</a:t>
            </a:r>
            <a:endParaRPr lang="zh-CN" altLang="en-US" sz="2799"/>
          </a:p>
        </p:txBody>
      </p:sp>
      <p:sp>
        <p:nvSpPr>
          <p:cNvPr id="112654" name="Rectangle 14"/>
          <p:cNvSpPr/>
          <p:nvPr/>
        </p:nvSpPr>
        <p:spPr>
          <a:xfrm>
            <a:off x="6239636" y="3934502"/>
            <a:ext cx="4029730" cy="509776"/>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r>
              <a:rPr sz="2599"/>
              <a:t>易：交换，替代</a:t>
            </a:r>
          </a:p>
        </p:txBody>
      </p:sp>
      <p:sp>
        <p:nvSpPr>
          <p:cNvPr id="112655" name="Rectangle 15"/>
          <p:cNvSpPr/>
          <p:nvPr/>
        </p:nvSpPr>
        <p:spPr>
          <a:xfrm>
            <a:off x="6239636" y="4439210"/>
            <a:ext cx="5566075" cy="509776"/>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r>
              <a:rPr lang="zh-CN" altLang="en-US" sz="2599">
                <a:effectLst>
                  <a:outerShdw blurRad="38100" dist="38100" dir="2700000" algn="tl">
                    <a:srgbClr val="FFFFFF"/>
                  </a:outerShdw>
                </a:effectLst>
              </a:rPr>
              <a:t>武：战时应遵守的道义准则</a:t>
            </a:r>
            <a:endParaRPr lang="zh-CN" altLang="en-US" sz="2799">
              <a:effectLst>
                <a:outerShdw blurRad="38100" dist="38100" dir="2700000" algn="tl">
                  <a:srgbClr val="FFFFFF"/>
                </a:outerShdw>
              </a:effectLst>
            </a:endParaRPr>
          </a:p>
        </p:txBody>
      </p:sp>
      <p:sp>
        <p:nvSpPr>
          <p:cNvPr id="112656" name="Rectangle 16"/>
          <p:cNvSpPr/>
          <p:nvPr/>
        </p:nvSpPr>
        <p:spPr>
          <a:xfrm>
            <a:off x="6239636" y="4886781"/>
            <a:ext cx="6093003" cy="540547"/>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r>
              <a:rPr lang="zh-CN" altLang="en-US" sz="2599" u="sng">
                <a:solidFill>
                  <a:srgbClr val="FF0000"/>
                </a:solidFill>
                <a:effectLst>
                  <a:outerShdw blurRad="38100" dist="38100" dir="2700000" algn="tl">
                    <a:srgbClr val="000000"/>
                  </a:outerShdw>
                </a:effectLst>
              </a:rPr>
              <a:t>其</a:t>
            </a:r>
            <a:r>
              <a:rPr lang="zh-CN" altLang="en-US" sz="2799" u="sng">
                <a:solidFill>
                  <a:srgbClr val="111CF3"/>
                </a:solidFill>
                <a:effectLst>
                  <a:outerShdw blurRad="38100" dist="38100" dir="2700000" algn="tl">
                    <a:srgbClr val="000000"/>
                  </a:outerShdw>
                </a:effectLst>
              </a:rPr>
              <a:t>：还是，表婉商语气副词</a:t>
            </a:r>
          </a:p>
        </p:txBody>
      </p:sp>
      <p:sp>
        <p:nvSpPr>
          <p:cNvPr id="112657" name="Rectangle 17"/>
          <p:cNvSpPr/>
          <p:nvPr/>
        </p:nvSpPr>
        <p:spPr>
          <a:xfrm>
            <a:off x="6239636" y="5375618"/>
            <a:ext cx="2591788" cy="509776"/>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r>
              <a:rPr sz="2599"/>
              <a:t>去：离开</a:t>
            </a:r>
          </a:p>
        </p:txBody>
      </p:sp>
      <p:sp>
        <p:nvSpPr>
          <p:cNvPr id="112658" name="Rectangle 18"/>
          <p:cNvSpPr/>
          <p:nvPr/>
        </p:nvSpPr>
        <p:spPr>
          <a:xfrm>
            <a:off x="8445750" y="5374031"/>
            <a:ext cx="3310759" cy="509776"/>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r>
              <a:rPr lang="zh-CN" altLang="en-US" sz="2599">
                <a:effectLst>
                  <a:outerShdw blurRad="38100" dist="38100" dir="2700000" algn="tl">
                    <a:srgbClr val="FFFFFF"/>
                  </a:outerShdw>
                </a:effectLst>
              </a:rPr>
              <a:t>之：代郑国</a:t>
            </a:r>
            <a:endParaRPr lang="zh-CN" altLang="en-US" sz="2799">
              <a:effectLst>
                <a:outerShdw blurRad="38100" dist="38100" dir="2700000" algn="tl">
                  <a:srgbClr val="FFFFFF"/>
                </a:outerShdw>
              </a:effectLst>
            </a:endParaRPr>
          </a:p>
        </p:txBody>
      </p:sp>
    </p:spTree>
    <p:extLst>
      <p:ext uri="{BB962C8B-B14F-4D97-AF65-F5344CB8AC3E}">
        <p14:creationId xmlns:p14="http://schemas.microsoft.com/office/powerpoint/2010/main" val="7503361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xmlns:m="http://schemas.openxmlformats.org/officeDocument/2006/math" xmlns:w="http://schemas.openxmlformats.org/wordprocessingml/2006/main" xmlns:wp="http://schemas.openxmlformats.org/drawingml/2006/wordprocessingDrawing" xmlns:a14="http://schemas.microsoft.com/office/drawing/2010/main" xmlns:p15="http://schemas.microsoft.com/office/powerpoint/2012/main" xmlns:p159="http://schemas.microsoft.com/office/powerpoint/2015/09/main">
      <p:transition>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2644"/>
                                        </p:tgtEl>
                                        <p:attrNameLst>
                                          <p:attrName>style.visibility</p:attrName>
                                        </p:attrNameLst>
                                      </p:cBhvr>
                                      <p:to>
                                        <p:strVal val="visible"/>
                                      </p:to>
                                    </p:set>
                                    <p:animEffect transition="in" filter="blinds(horizontal)">
                                      <p:cBhvr>
                                        <p:cTn id="7" dur="500"/>
                                        <p:tgtEl>
                                          <p:spTgt spid="11264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12645"/>
                                        </p:tgtEl>
                                        <p:attrNameLst>
                                          <p:attrName>style.visibility</p:attrName>
                                        </p:attrNameLst>
                                      </p:cBhvr>
                                      <p:to>
                                        <p:strVal val="visible"/>
                                      </p:to>
                                    </p:set>
                                    <p:animEffect transition="in" filter="blinds(horizontal)">
                                      <p:cBhvr>
                                        <p:cTn id="10" dur="500"/>
                                        <p:tgtEl>
                                          <p:spTgt spid="112645"/>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12646"/>
                                        </p:tgtEl>
                                        <p:attrNameLst>
                                          <p:attrName>style.visibility</p:attrName>
                                        </p:attrNameLst>
                                      </p:cBhvr>
                                      <p:to>
                                        <p:strVal val="visible"/>
                                      </p:to>
                                    </p:set>
                                    <p:animEffect transition="in" filter="blinds(horizontal)">
                                      <p:cBhvr>
                                        <p:cTn id="13" dur="500"/>
                                        <p:tgtEl>
                                          <p:spTgt spid="112646"/>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12647"/>
                                        </p:tgtEl>
                                        <p:attrNameLst>
                                          <p:attrName>style.visibility</p:attrName>
                                        </p:attrNameLst>
                                      </p:cBhvr>
                                      <p:to>
                                        <p:strVal val="visible"/>
                                      </p:to>
                                    </p:set>
                                    <p:animEffect transition="in" filter="blinds(horizontal)">
                                      <p:cBhvr>
                                        <p:cTn id="16" dur="500"/>
                                        <p:tgtEl>
                                          <p:spTgt spid="112647"/>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12648"/>
                                        </p:tgtEl>
                                        <p:attrNameLst>
                                          <p:attrName>style.visibility</p:attrName>
                                        </p:attrNameLst>
                                      </p:cBhvr>
                                      <p:to>
                                        <p:strVal val="visible"/>
                                      </p:to>
                                    </p:set>
                                    <p:animEffect transition="in" filter="blinds(horizontal)">
                                      <p:cBhvr>
                                        <p:cTn id="19" dur="500"/>
                                        <p:tgtEl>
                                          <p:spTgt spid="112648"/>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12649"/>
                                        </p:tgtEl>
                                        <p:attrNameLst>
                                          <p:attrName>style.visibility</p:attrName>
                                        </p:attrNameLst>
                                      </p:cBhvr>
                                      <p:to>
                                        <p:strVal val="visible"/>
                                      </p:to>
                                    </p:set>
                                    <p:animEffect transition="in" filter="blinds(horizontal)">
                                      <p:cBhvr>
                                        <p:cTn id="22" dur="500"/>
                                        <p:tgtEl>
                                          <p:spTgt spid="112649"/>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12650"/>
                                        </p:tgtEl>
                                        <p:attrNameLst>
                                          <p:attrName>style.visibility</p:attrName>
                                        </p:attrNameLst>
                                      </p:cBhvr>
                                      <p:to>
                                        <p:strVal val="visible"/>
                                      </p:to>
                                    </p:set>
                                    <p:animEffect transition="in" filter="blinds(horizontal)">
                                      <p:cBhvr>
                                        <p:cTn id="25" dur="500"/>
                                        <p:tgtEl>
                                          <p:spTgt spid="112650"/>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12651"/>
                                        </p:tgtEl>
                                        <p:attrNameLst>
                                          <p:attrName>style.visibility</p:attrName>
                                        </p:attrNameLst>
                                      </p:cBhvr>
                                      <p:to>
                                        <p:strVal val="visible"/>
                                      </p:to>
                                    </p:set>
                                    <p:animEffect transition="in" filter="blinds(horizontal)">
                                      <p:cBhvr>
                                        <p:cTn id="28" dur="500"/>
                                        <p:tgtEl>
                                          <p:spTgt spid="112651"/>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12652"/>
                                        </p:tgtEl>
                                        <p:attrNameLst>
                                          <p:attrName>style.visibility</p:attrName>
                                        </p:attrNameLst>
                                      </p:cBhvr>
                                      <p:to>
                                        <p:strVal val="visible"/>
                                      </p:to>
                                    </p:set>
                                    <p:animEffect transition="in" filter="blinds(horizontal)">
                                      <p:cBhvr>
                                        <p:cTn id="31" dur="500"/>
                                        <p:tgtEl>
                                          <p:spTgt spid="112652"/>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12653"/>
                                        </p:tgtEl>
                                        <p:attrNameLst>
                                          <p:attrName>style.visibility</p:attrName>
                                        </p:attrNameLst>
                                      </p:cBhvr>
                                      <p:to>
                                        <p:strVal val="visible"/>
                                      </p:to>
                                    </p:set>
                                    <p:animEffect transition="in" filter="blinds(horizontal)">
                                      <p:cBhvr>
                                        <p:cTn id="34" dur="500"/>
                                        <p:tgtEl>
                                          <p:spTgt spid="112653"/>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12654"/>
                                        </p:tgtEl>
                                        <p:attrNameLst>
                                          <p:attrName>style.visibility</p:attrName>
                                        </p:attrNameLst>
                                      </p:cBhvr>
                                      <p:to>
                                        <p:strVal val="visible"/>
                                      </p:to>
                                    </p:set>
                                    <p:animEffect transition="in" filter="blinds(horizontal)">
                                      <p:cBhvr>
                                        <p:cTn id="37" dur="500"/>
                                        <p:tgtEl>
                                          <p:spTgt spid="112654"/>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12655"/>
                                        </p:tgtEl>
                                        <p:attrNameLst>
                                          <p:attrName>style.visibility</p:attrName>
                                        </p:attrNameLst>
                                      </p:cBhvr>
                                      <p:to>
                                        <p:strVal val="visible"/>
                                      </p:to>
                                    </p:set>
                                    <p:animEffect transition="in" filter="blinds(horizontal)">
                                      <p:cBhvr>
                                        <p:cTn id="40" dur="500"/>
                                        <p:tgtEl>
                                          <p:spTgt spid="112655"/>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12656"/>
                                        </p:tgtEl>
                                        <p:attrNameLst>
                                          <p:attrName>style.visibility</p:attrName>
                                        </p:attrNameLst>
                                      </p:cBhvr>
                                      <p:to>
                                        <p:strVal val="visible"/>
                                      </p:to>
                                    </p:set>
                                    <p:animEffect transition="in" filter="blinds(horizontal)">
                                      <p:cBhvr>
                                        <p:cTn id="43" dur="500"/>
                                        <p:tgtEl>
                                          <p:spTgt spid="112656"/>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112657"/>
                                        </p:tgtEl>
                                        <p:attrNameLst>
                                          <p:attrName>style.visibility</p:attrName>
                                        </p:attrNameLst>
                                      </p:cBhvr>
                                      <p:to>
                                        <p:strVal val="visible"/>
                                      </p:to>
                                    </p:set>
                                    <p:animEffect transition="in" filter="blinds(horizontal)">
                                      <p:cBhvr>
                                        <p:cTn id="46" dur="500"/>
                                        <p:tgtEl>
                                          <p:spTgt spid="112657"/>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112658"/>
                                        </p:tgtEl>
                                        <p:attrNameLst>
                                          <p:attrName>style.visibility</p:attrName>
                                        </p:attrNameLst>
                                      </p:cBhvr>
                                      <p:to>
                                        <p:strVal val="visible"/>
                                      </p:to>
                                    </p:set>
                                    <p:animEffect transition="in" filter="blinds(horizontal)">
                                      <p:cBhvr>
                                        <p:cTn id="49" dur="500"/>
                                        <p:tgtEl>
                                          <p:spTgt spid="1126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4" grpId="0"/>
      <p:bldP spid="112645" grpId="0"/>
      <p:bldP spid="112646" grpId="0"/>
      <p:bldP spid="112647" grpId="0"/>
      <p:bldP spid="112648" grpId="0"/>
      <p:bldP spid="112649" grpId="0"/>
      <p:bldP spid="112650" grpId="0"/>
      <p:bldP spid="112651" grpId="0"/>
      <p:bldP spid="112652" grpId="0"/>
      <p:bldP spid="112653" grpId="0"/>
      <p:bldP spid="112654" grpId="0"/>
      <p:bldP spid="112655" grpId="0"/>
      <p:bldP spid="112656" grpId="0"/>
      <p:bldP spid="112657" grpId="0"/>
      <p:bldP spid="11265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a:hlinkClick r:id="" action="ppaction://noaction"/>
          </p:cNvPr>
          <p:cNvSpPr/>
          <p:nvPr/>
        </p:nvSpPr>
        <p:spPr>
          <a:xfrm>
            <a:off x="768791" y="1269706"/>
            <a:ext cx="4534437" cy="3934011"/>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lnSpc>
                <a:spcPct val="130000"/>
              </a:lnSpc>
            </a:pPr>
            <a:r>
              <a:rPr lang="en-US" altLang="zh-CN" sz="3200" b="0" dirty="0" smtClean="0">
                <a:latin typeface="黑体" panose="02010609060101010101" pitchFamily="49" charset="-122"/>
                <a:ea typeface="黑体" panose="02010609060101010101" pitchFamily="49" charset="-122"/>
              </a:rPr>
              <a:t>4.</a:t>
            </a:r>
            <a:r>
              <a:rPr lang="zh-CN" altLang="en-US" sz="3200" b="0" dirty="0" smtClean="0">
                <a:latin typeface="黑体" panose="02010609060101010101" pitchFamily="49" charset="-122"/>
                <a:ea typeface="黑体" panose="02010609060101010101" pitchFamily="49" charset="-122"/>
              </a:rPr>
              <a:t>子</a:t>
            </a:r>
            <a:r>
              <a:rPr lang="zh-CN" altLang="en-US" sz="3200" b="0" dirty="0">
                <a:latin typeface="黑体" panose="02010609060101010101" pitchFamily="49" charset="-122"/>
                <a:ea typeface="黑体" panose="02010609060101010101" pitchFamily="49" charset="-122"/>
              </a:rPr>
              <a:t>犯请击之，公曰：“不可。</a:t>
            </a:r>
            <a:r>
              <a:rPr lang="zh-CN" altLang="en-US" sz="3200" b="0" dirty="0">
                <a:solidFill>
                  <a:srgbClr val="111CF3"/>
                </a:solidFill>
                <a:latin typeface="黑体" panose="02010609060101010101" pitchFamily="49" charset="-122"/>
                <a:ea typeface="黑体" panose="02010609060101010101" pitchFamily="49" charset="-122"/>
              </a:rPr>
              <a:t>微</a:t>
            </a:r>
            <a:r>
              <a:rPr lang="zh-CN" altLang="en-US" sz="3200" b="0" dirty="0">
                <a:solidFill>
                  <a:srgbClr val="FF0000"/>
                </a:solidFill>
                <a:latin typeface="黑体" panose="02010609060101010101" pitchFamily="49" charset="-122"/>
                <a:ea typeface="黑体" panose="02010609060101010101" pitchFamily="49" charset="-122"/>
              </a:rPr>
              <a:t>夫人</a:t>
            </a:r>
            <a:r>
              <a:rPr lang="zh-CN" altLang="en-US" sz="3200" b="0" dirty="0">
                <a:latin typeface="黑体" panose="02010609060101010101" pitchFamily="49" charset="-122"/>
                <a:ea typeface="黑体" panose="02010609060101010101" pitchFamily="49" charset="-122"/>
              </a:rPr>
              <a:t>之力不及此。</a:t>
            </a:r>
            <a:r>
              <a:rPr lang="zh-CN" altLang="en-US" sz="3200" b="0" u="sng" dirty="0">
                <a:solidFill>
                  <a:srgbClr val="111CF3"/>
                </a:solidFill>
                <a:latin typeface="黑体" panose="02010609060101010101" pitchFamily="49" charset="-122"/>
                <a:ea typeface="黑体" panose="02010609060101010101" pitchFamily="49" charset="-122"/>
              </a:rPr>
              <a:t>因</a:t>
            </a:r>
            <a:r>
              <a:rPr lang="zh-CN" altLang="en-US" sz="3200" b="0" u="sng" dirty="0">
                <a:latin typeface="黑体" panose="02010609060101010101" pitchFamily="49" charset="-122"/>
                <a:ea typeface="黑体" panose="02010609060101010101" pitchFamily="49" charset="-122"/>
              </a:rPr>
              <a:t>人之力而</a:t>
            </a:r>
            <a:r>
              <a:rPr lang="zh-CN" altLang="en-US" sz="3200" b="0" u="sng" dirty="0">
                <a:solidFill>
                  <a:srgbClr val="111CF3"/>
                </a:solidFill>
                <a:latin typeface="黑体" panose="02010609060101010101" pitchFamily="49" charset="-122"/>
                <a:ea typeface="黑体" panose="02010609060101010101" pitchFamily="49" charset="-122"/>
              </a:rPr>
              <a:t>敝</a:t>
            </a:r>
            <a:r>
              <a:rPr lang="zh-CN" altLang="en-US" sz="3200" b="0" u="sng" dirty="0">
                <a:latin typeface="黑体" panose="02010609060101010101" pitchFamily="49" charset="-122"/>
                <a:ea typeface="黑体" panose="02010609060101010101" pitchFamily="49" charset="-122"/>
              </a:rPr>
              <a:t>之，不仁；失其</a:t>
            </a:r>
            <a:r>
              <a:rPr lang="zh-CN" altLang="en-US" sz="3200" b="0" u="sng" dirty="0">
                <a:solidFill>
                  <a:srgbClr val="FF0000"/>
                </a:solidFill>
                <a:latin typeface="黑体" panose="02010609060101010101" pitchFamily="49" charset="-122"/>
                <a:ea typeface="黑体" panose="02010609060101010101" pitchFamily="49" charset="-122"/>
              </a:rPr>
              <a:t>所与</a:t>
            </a:r>
            <a:r>
              <a:rPr lang="zh-CN" altLang="en-US" sz="3200" b="0" u="sng" dirty="0">
                <a:latin typeface="黑体" panose="02010609060101010101" pitchFamily="49" charset="-122"/>
                <a:ea typeface="黑体" panose="02010609060101010101" pitchFamily="49" charset="-122"/>
              </a:rPr>
              <a:t>，不知；以乱</a:t>
            </a:r>
            <a:r>
              <a:rPr lang="zh-CN" altLang="en-US" sz="3200" b="0" u="sng" dirty="0">
                <a:solidFill>
                  <a:srgbClr val="111CF3"/>
                </a:solidFill>
                <a:latin typeface="黑体" panose="02010609060101010101" pitchFamily="49" charset="-122"/>
                <a:ea typeface="黑体" panose="02010609060101010101" pitchFamily="49" charset="-122"/>
              </a:rPr>
              <a:t>易</a:t>
            </a:r>
            <a:r>
              <a:rPr lang="zh-CN" altLang="en-US" sz="3200" b="0" u="sng" dirty="0">
                <a:latin typeface="黑体" panose="02010609060101010101" pitchFamily="49" charset="-122"/>
                <a:ea typeface="黑体" panose="02010609060101010101" pitchFamily="49" charset="-122"/>
              </a:rPr>
              <a:t>整，不武。</a:t>
            </a:r>
            <a:r>
              <a:rPr lang="zh-CN" altLang="en-US" sz="3200" b="0" dirty="0">
                <a:latin typeface="黑体" panose="02010609060101010101" pitchFamily="49" charset="-122"/>
                <a:ea typeface="黑体" panose="02010609060101010101" pitchFamily="49" charset="-122"/>
              </a:rPr>
              <a:t>吾</a:t>
            </a:r>
            <a:r>
              <a:rPr lang="zh-CN" altLang="en-US" sz="3200" b="0" dirty="0">
                <a:solidFill>
                  <a:srgbClr val="FF0000"/>
                </a:solidFill>
                <a:latin typeface="黑体" panose="02010609060101010101" pitchFamily="49" charset="-122"/>
                <a:ea typeface="黑体" panose="02010609060101010101" pitchFamily="49" charset="-122"/>
              </a:rPr>
              <a:t>其</a:t>
            </a:r>
            <a:r>
              <a:rPr lang="zh-CN" altLang="en-US" sz="3200" b="0" dirty="0">
                <a:latin typeface="黑体" panose="02010609060101010101" pitchFamily="49" charset="-122"/>
                <a:ea typeface="黑体" panose="02010609060101010101" pitchFamily="49" charset="-122"/>
              </a:rPr>
              <a:t>还也。”亦</a:t>
            </a:r>
            <a:r>
              <a:rPr lang="zh-CN" altLang="en-US" sz="3200" b="0" dirty="0">
                <a:solidFill>
                  <a:srgbClr val="111CF3"/>
                </a:solidFill>
                <a:latin typeface="黑体" panose="02010609060101010101" pitchFamily="49" charset="-122"/>
                <a:ea typeface="黑体" panose="02010609060101010101" pitchFamily="49" charset="-122"/>
              </a:rPr>
              <a:t>去</a:t>
            </a:r>
            <a:r>
              <a:rPr lang="zh-CN" altLang="en-US" sz="3200" b="0" dirty="0">
                <a:latin typeface="黑体" pitchFamily="49" charset="-122"/>
                <a:ea typeface="黑体" pitchFamily="49" charset="-122"/>
              </a:rPr>
              <a:t>之。</a:t>
            </a:r>
          </a:p>
        </p:txBody>
      </p:sp>
      <p:sp>
        <p:nvSpPr>
          <p:cNvPr id="2" name="矩形 1"/>
          <p:cNvSpPr/>
          <p:nvPr/>
        </p:nvSpPr>
        <p:spPr>
          <a:xfrm>
            <a:off x="5612091" y="1361157"/>
            <a:ext cx="6096000" cy="3539430"/>
          </a:xfrm>
          <a:prstGeom prst="rect">
            <a:avLst/>
          </a:prstGeom>
        </p:spPr>
        <p:txBody>
          <a:bodyPr>
            <a:spAutoFit/>
          </a:bodyPr>
          <a:lstStyle/>
          <a:p>
            <a:r>
              <a:rPr lang="zh-CN" altLang="en-US" sz="2800" b="1" dirty="0">
                <a:solidFill>
                  <a:srgbClr val="121212"/>
                </a:solidFill>
                <a:latin typeface="楷体" panose="02010609060101010101" pitchFamily="49" charset="-122"/>
                <a:ea typeface="楷体" panose="02010609060101010101" pitchFamily="49" charset="-122"/>
              </a:rPr>
              <a:t>这一节在故事情节发展上有什么作用</a:t>
            </a:r>
            <a:r>
              <a:rPr lang="zh-CN" altLang="en-US" sz="2800" b="1" dirty="0" smtClean="0">
                <a:solidFill>
                  <a:srgbClr val="121212"/>
                </a:solidFill>
                <a:latin typeface="楷体" panose="02010609060101010101" pitchFamily="49" charset="-122"/>
                <a:ea typeface="楷体" panose="02010609060101010101" pitchFamily="49" charset="-122"/>
              </a:rPr>
              <a:t>？</a:t>
            </a:r>
            <a:endParaRPr lang="en-US" altLang="zh-CN" sz="2800" b="1" dirty="0" smtClean="0">
              <a:solidFill>
                <a:srgbClr val="121212"/>
              </a:solidFill>
              <a:latin typeface="楷体" panose="02010609060101010101" pitchFamily="49" charset="-122"/>
              <a:ea typeface="楷体" panose="02010609060101010101" pitchFamily="49" charset="-122"/>
            </a:endParaRPr>
          </a:p>
          <a:p>
            <a:r>
              <a:rPr lang="zh-CN" altLang="en-US" sz="2800" b="1" dirty="0" smtClean="0">
                <a:solidFill>
                  <a:srgbClr val="FF0000"/>
                </a:solidFill>
                <a:latin typeface="楷体" panose="02010609060101010101" pitchFamily="49" charset="-122"/>
                <a:ea typeface="楷体" panose="02010609060101010101" pitchFamily="49" charset="-122"/>
              </a:rPr>
              <a:t>明确</a:t>
            </a:r>
            <a:r>
              <a:rPr lang="zh-CN" altLang="en-US" sz="2800" b="1" dirty="0">
                <a:solidFill>
                  <a:srgbClr val="FF0000"/>
                </a:solidFill>
                <a:latin typeface="楷体" panose="02010609060101010101" pitchFamily="49" charset="-122"/>
                <a:ea typeface="楷体" panose="02010609060101010101" pitchFamily="49" charset="-122"/>
              </a:rPr>
              <a:t>：照应上文，使故事情节再掀</a:t>
            </a:r>
            <a:r>
              <a:rPr lang="zh-CN" altLang="en-US" sz="2800" b="1" dirty="0" smtClean="0">
                <a:solidFill>
                  <a:srgbClr val="FF0000"/>
                </a:solidFill>
                <a:latin typeface="楷体" panose="02010609060101010101" pitchFamily="49" charset="-122"/>
                <a:ea typeface="楷体" panose="02010609060101010101" pitchFamily="49" charset="-122"/>
              </a:rPr>
              <a:t>波澜</a:t>
            </a:r>
            <a:endParaRPr lang="en-US" altLang="zh-CN" sz="2800" b="1" dirty="0" smtClean="0">
              <a:solidFill>
                <a:srgbClr val="FF0000"/>
              </a:solidFill>
              <a:latin typeface="楷体" panose="02010609060101010101" pitchFamily="49" charset="-122"/>
              <a:ea typeface="楷体" panose="02010609060101010101" pitchFamily="49" charset="-122"/>
            </a:endParaRPr>
          </a:p>
          <a:p>
            <a:r>
              <a:rPr lang="zh-CN" altLang="en-US" sz="2800" b="1" dirty="0" smtClean="0">
                <a:solidFill>
                  <a:srgbClr val="121212"/>
                </a:solidFill>
                <a:latin typeface="楷体" panose="02010609060101010101" pitchFamily="49" charset="-122"/>
                <a:ea typeface="楷体" panose="02010609060101010101" pitchFamily="49" charset="-122"/>
              </a:rPr>
              <a:t>“</a:t>
            </a:r>
            <a:r>
              <a:rPr lang="zh-CN" altLang="en-US" sz="2800" b="1" dirty="0">
                <a:solidFill>
                  <a:srgbClr val="121212"/>
                </a:solidFill>
                <a:latin typeface="楷体" panose="02010609060101010101" pitchFamily="49" charset="-122"/>
                <a:ea typeface="楷体" panose="02010609060101010101" pitchFamily="49" charset="-122"/>
              </a:rPr>
              <a:t>不仁、不知、不武”由此可见晋文公这个人物的</a:t>
            </a:r>
            <a:r>
              <a:rPr lang="zh-CN" altLang="en-US" sz="2800" b="1" dirty="0" smtClean="0">
                <a:solidFill>
                  <a:srgbClr val="121212"/>
                </a:solidFill>
                <a:latin typeface="楷体" panose="02010609060101010101" pitchFamily="49" charset="-122"/>
                <a:ea typeface="楷体" panose="02010609060101010101" pitchFamily="49" charset="-122"/>
              </a:rPr>
              <a:t>特点是</a:t>
            </a:r>
            <a:r>
              <a:rPr lang="zh-CN" altLang="en-US" sz="2800" b="1" dirty="0">
                <a:solidFill>
                  <a:srgbClr val="121212"/>
                </a:solidFill>
                <a:latin typeface="楷体" panose="02010609060101010101" pitchFamily="49" charset="-122"/>
                <a:ea typeface="楷体" panose="02010609060101010101" pitchFamily="49" charset="-122"/>
              </a:rPr>
              <a:t>什么</a:t>
            </a:r>
            <a:r>
              <a:rPr lang="zh-CN" altLang="en-US" sz="2800" b="1" dirty="0" smtClean="0">
                <a:solidFill>
                  <a:srgbClr val="121212"/>
                </a:solidFill>
                <a:latin typeface="楷体" panose="02010609060101010101" pitchFamily="49" charset="-122"/>
                <a:ea typeface="楷体" panose="02010609060101010101" pitchFamily="49" charset="-122"/>
              </a:rPr>
              <a:t>？</a:t>
            </a:r>
            <a:endParaRPr lang="en-US" altLang="zh-CN" sz="2800" b="1" dirty="0" smtClean="0">
              <a:solidFill>
                <a:srgbClr val="121212"/>
              </a:solidFill>
              <a:latin typeface="楷体" panose="02010609060101010101" pitchFamily="49" charset="-122"/>
              <a:ea typeface="楷体" panose="02010609060101010101" pitchFamily="49" charset="-122"/>
            </a:endParaRPr>
          </a:p>
          <a:p>
            <a:r>
              <a:rPr lang="zh-CN" altLang="en-US" sz="2800" b="1" dirty="0" smtClean="0">
                <a:solidFill>
                  <a:srgbClr val="FF0000"/>
                </a:solidFill>
                <a:latin typeface="楷体" panose="02010609060101010101" pitchFamily="49" charset="-122"/>
                <a:ea typeface="楷体" panose="02010609060101010101" pitchFamily="49" charset="-122"/>
              </a:rPr>
              <a:t>明确</a:t>
            </a:r>
            <a:r>
              <a:rPr lang="zh-CN" altLang="en-US" sz="2800" b="1" dirty="0">
                <a:solidFill>
                  <a:srgbClr val="FF0000"/>
                </a:solidFill>
                <a:latin typeface="楷体" panose="02010609060101010101" pitchFamily="49" charset="-122"/>
                <a:ea typeface="楷体" panose="02010609060101010101" pitchFamily="49" charset="-122"/>
              </a:rPr>
              <a:t>：晋文公：虽然贪婪，但是理智，能隐忍不拔，随机应变，善于审时度势，有雄才大略</a:t>
            </a:r>
            <a:endParaRPr lang="zh-CN" altLang="en-US" sz="2800" b="1" i="0" dirty="0">
              <a:solidFill>
                <a:srgbClr val="FF0000"/>
              </a:solidFill>
              <a:effectLst/>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12814095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xmlns:m="http://schemas.openxmlformats.org/officeDocument/2006/math" xmlns:w="http://schemas.openxmlformats.org/wordprocessingml/2006/main" xmlns:wp="http://schemas.openxmlformats.org/drawingml/2006/wordprocessingDrawing" xmlns:a14="http://schemas.microsoft.com/office/drawing/2010/main" xmlns:p15="http://schemas.microsoft.com/office/powerpoint/2012/main" xmlns:p159="http://schemas.microsoft.com/office/powerpoint/2015/09/main">
      <p:transition>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Text Box 4"/>
          <p:cNvSpPr/>
          <p:nvPr/>
        </p:nvSpPr>
        <p:spPr>
          <a:xfrm>
            <a:off x="301657" y="380926"/>
            <a:ext cx="11654445" cy="1402548"/>
          </a:xfrm>
          <a:prstGeom prst="rect">
            <a:avLst/>
          </a:prstGeom>
          <a:solidFill>
            <a:schemeClr val="bg1"/>
          </a:solidFill>
          <a:ln>
            <a:noFill/>
            <a:miter lim="800000"/>
          </a:ln>
        </p:spPr>
        <p:txBody>
          <a:bodyPr wrap="square"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r>
              <a:rPr lang="en-US" altLang="zh-CN" dirty="0" smtClean="0"/>
              <a:t>1</a:t>
            </a:r>
            <a:r>
              <a:rPr lang="zh-CN" altLang="en-US" dirty="0" smtClean="0"/>
              <a:t>烛</a:t>
            </a:r>
            <a:r>
              <a:rPr lang="zh-CN" altLang="en-US" dirty="0"/>
              <a:t>之武能言善辩，才智过人。这样的人为何老不见用</a:t>
            </a:r>
            <a:r>
              <a:rPr lang="zh-CN" altLang="en-US" dirty="0" smtClean="0"/>
              <a:t>？</a:t>
            </a:r>
            <a:endParaRPr lang="en-US" altLang="zh-CN" dirty="0" smtClean="0"/>
          </a:p>
          <a:p>
            <a:r>
              <a:rPr lang="en-US" altLang="zh-CN" dirty="0" smtClean="0"/>
              <a:t>2</a:t>
            </a:r>
            <a:r>
              <a:rPr lang="zh-CN" altLang="en-US" dirty="0" smtClean="0"/>
              <a:t>从文</a:t>
            </a:r>
            <a:r>
              <a:rPr lang="zh-CN" altLang="en-US" dirty="0"/>
              <a:t>中可看出，烛之武对国家大事了解得很透彻。既然他一直不被用，他了解得那么透彻想干什么</a:t>
            </a:r>
            <a:r>
              <a:rPr lang="zh-CN" altLang="en-US" dirty="0" smtClean="0"/>
              <a:t>？</a:t>
            </a:r>
            <a:endParaRPr lang="en-US" altLang="zh-CN" dirty="0" smtClean="0"/>
          </a:p>
        </p:txBody>
      </p:sp>
      <p:sp>
        <p:nvSpPr>
          <p:cNvPr id="2" name="矩形 1"/>
          <p:cNvSpPr/>
          <p:nvPr/>
        </p:nvSpPr>
        <p:spPr>
          <a:xfrm>
            <a:off x="3048000" y="2551837"/>
            <a:ext cx="6096000" cy="2677656"/>
          </a:xfrm>
          <a:prstGeom prst="rect">
            <a:avLst/>
          </a:prstGeom>
        </p:spPr>
        <p:txBody>
          <a:bodyPr>
            <a:spAutoFit/>
          </a:bodyPr>
          <a:lstStyle/>
          <a:p>
            <a:r>
              <a:rPr lang="en-US" altLang="zh-CN" sz="2400" dirty="0" smtClean="0"/>
              <a:t>1</a:t>
            </a:r>
            <a:r>
              <a:rPr lang="zh-CN" altLang="en-US" sz="2400" dirty="0" smtClean="0"/>
              <a:t>当权者</a:t>
            </a:r>
            <a:r>
              <a:rPr lang="zh-CN" altLang="en-US" sz="2400" dirty="0"/>
              <a:t>不注意选拔人才，有权者的嫉妒</a:t>
            </a:r>
            <a:endParaRPr lang="en-US" altLang="zh-CN" sz="2400" dirty="0"/>
          </a:p>
          <a:p>
            <a:r>
              <a:rPr lang="en-US" altLang="zh-CN" sz="2400" dirty="0" smtClean="0"/>
              <a:t>2</a:t>
            </a:r>
            <a:r>
              <a:rPr lang="zh-CN" altLang="en-US" sz="2400" dirty="0" smtClean="0"/>
              <a:t>与</a:t>
            </a:r>
            <a:r>
              <a:rPr lang="zh-CN" altLang="en-US" sz="2400" dirty="0"/>
              <a:t>诸葛亮一样未出山前就做着出山的准备。 尽管怀才不遇，但他的心始终没有放弃过“一飞冲天”的渴望，他一刻不停地关注着天下形势，思考着安定天下济苍生一逞抱负的路径。“老骥伏枥，志在千里”的豪情无疑是后人敬仰他们的主要缘由</a:t>
            </a:r>
            <a:endParaRPr lang="zh-CN" altLang="en-US" sz="2400" dirty="0"/>
          </a:p>
        </p:txBody>
      </p:sp>
    </p:spTree>
    <p:extLst>
      <p:ext uri="{BB962C8B-B14F-4D97-AF65-F5344CB8AC3E}">
        <p14:creationId xmlns:p14="http://schemas.microsoft.com/office/powerpoint/2010/main" val="15671107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xmlns:m="http://schemas.openxmlformats.org/officeDocument/2006/math" xmlns:w="http://schemas.openxmlformats.org/wordprocessingml/2006/main" xmlns:wp="http://schemas.openxmlformats.org/drawingml/2006/wordprocessingDrawing" xmlns:a14="http://schemas.microsoft.com/office/drawing/2010/main" xmlns:p15="http://schemas.microsoft.com/office/powerpoint/2012/main" xmlns:p159="http://schemas.microsoft.com/office/powerpoint/2015/09/main">
      <p:transition>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fill="hold" nodeType="withEffect">
                                  <p:stCondLst>
                                    <p:cond delay="0"/>
                                  </p:stCondLst>
                                  <p:childTnLst>
                                    <p:set>
                                      <p:cBhvr>
                                        <p:cTn id="6" dur="1" fill="hold">
                                          <p:stCondLst>
                                            <p:cond delay="0"/>
                                          </p:stCondLst>
                                        </p:cTn>
                                        <p:tgtEl>
                                          <p:spTgt spid="108546">
                                            <p:txEl>
                                              <p:pRg st="0" end="0"/>
                                            </p:txEl>
                                          </p:spTgt>
                                        </p:tgtEl>
                                        <p:attrNameLst>
                                          <p:attrName>style.visibility</p:attrName>
                                        </p:attrNameLst>
                                      </p:cBhvr>
                                      <p:to>
                                        <p:strVal val="visible"/>
                                      </p:to>
                                    </p:set>
                                    <p:anim calcmode="lin" valueType="num">
                                      <p:cBhvr additive="base">
                                        <p:cTn id="7" dur="500" fill="hold"/>
                                        <p:tgtEl>
                                          <p:spTgt spid="10854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8546">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8546">
                                            <p:txEl>
                                              <p:pRg st="1" end="1"/>
                                            </p:txEl>
                                          </p:spTgt>
                                        </p:tgtEl>
                                        <p:attrNameLst>
                                          <p:attrName>style.visibility</p:attrName>
                                        </p:attrNameLst>
                                      </p:cBhvr>
                                      <p:to>
                                        <p:strVal val="visible"/>
                                      </p:to>
                                    </p:set>
                                    <p:anim calcmode="lin" valueType="num">
                                      <p:cBhvr additive="base">
                                        <p:cTn id="11" dur="500" fill="hold"/>
                                        <p:tgtEl>
                                          <p:spTgt spid="108546">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0854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xEl>
                                              <p:pRg st="0" end="0"/>
                                            </p:txEl>
                                          </p:spTgt>
                                        </p:tgtEl>
                                        <p:attrNameLst>
                                          <p:attrName>style.visibility</p:attrName>
                                        </p:attrNameLst>
                                      </p:cBhvr>
                                      <p:to>
                                        <p:strVal val="visible"/>
                                      </p:to>
                                    </p:set>
                                    <p:anim calcmode="lin" valueType="num">
                                      <p:cBhvr additive="base">
                                        <p:cTn id="1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
                                            <p:txEl>
                                              <p:pRg st="1" end="1"/>
                                            </p:txEl>
                                          </p:spTgt>
                                        </p:tgtEl>
                                        <p:attrNameLst>
                                          <p:attrName>style.visibility</p:attrName>
                                        </p:attrNameLst>
                                      </p:cBhvr>
                                      <p:to>
                                        <p:strVal val="visible"/>
                                      </p:to>
                                    </p:set>
                                    <p:anim calcmode="lin" valueType="num">
                                      <p:cBhvr additive="base">
                                        <p:cTn id="21"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双括号 114689"/>
          <p:cNvSpPr/>
          <p:nvPr/>
        </p:nvSpPr>
        <p:spPr>
          <a:xfrm>
            <a:off x="3505007" y="404720"/>
            <a:ext cx="4318587" cy="655485"/>
          </a:xfrm>
          <a:prstGeom prst="bracketPair">
            <a:avLst>
              <a:gd name="adj" fmla="val 16667"/>
            </a:avLst>
          </a:prstGeom>
          <a:solidFill>
            <a:srgbClr val="FFE8D1"/>
          </a:solidFill>
          <a:ln w="98425">
            <a:solidFill>
              <a:srgbClr val="996633"/>
            </a:solidFill>
            <a:miter lim="800000"/>
          </a:ln>
          <a:effectLst>
            <a:outerShdw dist="35921" dir="2700000" algn="ctr">
              <a:schemeClr val="bg2"/>
            </a:outerShdw>
          </a:effectLst>
        </p:spPr>
      </p:sp>
      <p:sp>
        <p:nvSpPr>
          <p:cNvPr id="114691" name="矩形 114690"/>
          <p:cNvSpPr/>
          <p:nvPr/>
        </p:nvSpPr>
        <p:spPr>
          <a:xfrm>
            <a:off x="3657371" y="2474340"/>
            <a:ext cx="5993013" cy="602088"/>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spcBef>
                <a:spcPct val="50000"/>
              </a:spcBef>
            </a:pPr>
            <a:r>
              <a:rPr kumimoji="1" lang="zh-CN" altLang="en-US" sz="3199">
                <a:latin typeface="Times New Roman" pitchFamily="18" charset="0"/>
                <a:ea typeface="黑体" pitchFamily="49" charset="-122"/>
              </a:rPr>
              <a:t>二、</a:t>
            </a:r>
            <a:r>
              <a:rPr kumimoji="1" lang="zh-CN" altLang="en-US" sz="3199">
                <a:solidFill>
                  <a:srgbClr val="000099"/>
                </a:solidFill>
                <a:latin typeface="Times New Roman" pitchFamily="18" charset="0"/>
                <a:ea typeface="黑体" pitchFamily="49" charset="-122"/>
              </a:rPr>
              <a:t>善于分析利弊</a:t>
            </a:r>
            <a:endParaRPr kumimoji="1" lang="zh-CN" altLang="en-US" sz="3199">
              <a:latin typeface="Times New Roman" pitchFamily="18" charset="0"/>
              <a:ea typeface="黑体" panose="02010609060101010101" pitchFamily="49" charset="-122"/>
            </a:endParaRPr>
          </a:p>
        </p:txBody>
      </p:sp>
      <p:sp>
        <p:nvSpPr>
          <p:cNvPr id="114692" name="矩形 114691"/>
          <p:cNvSpPr/>
          <p:nvPr/>
        </p:nvSpPr>
        <p:spPr>
          <a:xfrm>
            <a:off x="3647849" y="1603004"/>
            <a:ext cx="6297742" cy="602088"/>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spcBef>
                <a:spcPct val="50000"/>
              </a:spcBef>
            </a:pPr>
            <a:r>
              <a:rPr kumimoji="1" lang="zh-CN" altLang="en-US" sz="3199">
                <a:latin typeface="Times New Roman" pitchFamily="18" charset="0"/>
                <a:ea typeface="黑体" pitchFamily="49" charset="-122"/>
              </a:rPr>
              <a:t>一、</a:t>
            </a:r>
            <a:r>
              <a:rPr kumimoji="1" lang="zh-CN" altLang="en-US" sz="3199">
                <a:solidFill>
                  <a:srgbClr val="000099"/>
                </a:solidFill>
                <a:latin typeface="Times New Roman" pitchFamily="18" charset="0"/>
                <a:ea typeface="黑体" pitchFamily="49" charset="-122"/>
              </a:rPr>
              <a:t>善于利用矛盾</a:t>
            </a:r>
            <a:endParaRPr kumimoji="1" lang="zh-CN" altLang="en-US" sz="3199">
              <a:latin typeface="Times New Roman" pitchFamily="18" charset="0"/>
              <a:ea typeface="黑体" panose="02010609060101010101" pitchFamily="49" charset="-122"/>
            </a:endParaRPr>
          </a:p>
        </p:txBody>
      </p:sp>
      <p:sp>
        <p:nvSpPr>
          <p:cNvPr id="114693" name="矩形 114692"/>
          <p:cNvSpPr/>
          <p:nvPr/>
        </p:nvSpPr>
        <p:spPr>
          <a:xfrm>
            <a:off x="3647849" y="3356786"/>
            <a:ext cx="6297742" cy="602088"/>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spcBef>
                <a:spcPct val="50000"/>
              </a:spcBef>
            </a:pPr>
            <a:r>
              <a:rPr kumimoji="1" lang="zh-CN" altLang="en-US" sz="3199">
                <a:latin typeface="Times New Roman" pitchFamily="18" charset="0"/>
                <a:ea typeface="黑体" pitchFamily="49" charset="-122"/>
              </a:rPr>
              <a:t>三、</a:t>
            </a:r>
            <a:r>
              <a:rPr kumimoji="1" lang="zh-CN" altLang="en-US" sz="3199">
                <a:solidFill>
                  <a:srgbClr val="000099"/>
                </a:solidFill>
                <a:latin typeface="Times New Roman" pitchFamily="18" charset="0"/>
                <a:ea typeface="黑体" pitchFamily="49" charset="-122"/>
              </a:rPr>
              <a:t>善于揣摩心理</a:t>
            </a:r>
            <a:endParaRPr kumimoji="1" lang="zh-CN" altLang="en-US" sz="3199">
              <a:latin typeface="Times New Roman" pitchFamily="18" charset="0"/>
              <a:ea typeface="黑体" panose="02010609060101010101" pitchFamily="49" charset="-122"/>
            </a:endParaRPr>
          </a:p>
        </p:txBody>
      </p:sp>
      <p:sp>
        <p:nvSpPr>
          <p:cNvPr id="114694" name="矩形 114693"/>
          <p:cNvSpPr/>
          <p:nvPr/>
        </p:nvSpPr>
        <p:spPr>
          <a:xfrm>
            <a:off x="3360577" y="477727"/>
            <a:ext cx="4655060" cy="602088"/>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spcBef>
                <a:spcPct val="50000"/>
              </a:spcBef>
            </a:pPr>
            <a:r>
              <a:rPr kumimoji="1" lang="zh-CN" altLang="en-US" sz="3199" b="0">
                <a:solidFill>
                  <a:srgbClr val="663300"/>
                </a:solidFill>
                <a:effectLst>
                  <a:outerShdw blurRad="38100" dist="38100" dir="2700000" algn="tl">
                    <a:srgbClr val="000000">
                      <a:alpha val="43137"/>
                    </a:srgbClr>
                  </a:outerShdw>
                </a:effectLst>
                <a:latin typeface="Times New Roman" pitchFamily="18" charset="0"/>
                <a:ea typeface="黑体" pitchFamily="49" charset="-122"/>
              </a:rPr>
              <a:t>      烛之武的游说艺术</a:t>
            </a:r>
          </a:p>
        </p:txBody>
      </p:sp>
      <p:sp>
        <p:nvSpPr>
          <p:cNvPr id="114695" name="矩形 114694"/>
          <p:cNvSpPr/>
          <p:nvPr/>
        </p:nvSpPr>
        <p:spPr>
          <a:xfrm>
            <a:off x="3647849" y="4301129"/>
            <a:ext cx="6500895" cy="602088"/>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spcBef>
                <a:spcPct val="50000"/>
              </a:spcBef>
            </a:pPr>
            <a:r>
              <a:rPr kumimoji="1" lang="zh-CN" altLang="en-US" sz="3199">
                <a:latin typeface="Times New Roman" pitchFamily="18" charset="0"/>
                <a:ea typeface="黑体" pitchFamily="49" charset="-122"/>
              </a:rPr>
              <a:t>四、</a:t>
            </a:r>
            <a:r>
              <a:rPr kumimoji="1" lang="zh-CN" altLang="en-US" sz="3199">
                <a:solidFill>
                  <a:srgbClr val="000099"/>
                </a:solidFill>
                <a:latin typeface="Times New Roman" pitchFamily="18" charset="0"/>
                <a:ea typeface="黑体" pitchFamily="49" charset="-122"/>
              </a:rPr>
              <a:t>讲究语言艺术</a:t>
            </a:r>
            <a:endParaRPr kumimoji="1" lang="zh-CN" altLang="en-US" sz="3199">
              <a:latin typeface="Times New Roman" pitchFamily="18" charset="0"/>
              <a:ea typeface="黑体" panose="02010609060101010101" pitchFamily="49" charset="-122"/>
            </a:endParaRPr>
          </a:p>
        </p:txBody>
      </p:sp>
      <p:sp>
        <p:nvSpPr>
          <p:cNvPr id="114696" name="矩形 114695"/>
          <p:cNvSpPr/>
          <p:nvPr/>
        </p:nvSpPr>
        <p:spPr>
          <a:xfrm>
            <a:off x="1996176" y="1242725"/>
            <a:ext cx="712090" cy="4161462"/>
          </a:xfrm>
          <a:prstGeom prst="rect">
            <a:avLst/>
          </a:prstGeom>
          <a:noFill/>
          <a:ln>
            <a:solidFill>
              <a:schemeClr val="tx1"/>
            </a:solidFill>
            <a:miter lim="800000"/>
          </a:ln>
          <a:effectLst/>
        </p:spPr>
        <p:txBody>
          <a:bodyPr vert="eaVert"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algn="ctr" defTabSz="1085633" eaLnBrk="0" hangingPunct="0">
              <a:spcBef>
                <a:spcPct val="50000"/>
              </a:spcBef>
            </a:pPr>
            <a:r>
              <a:rPr kumimoji="1" lang="zh-CN" altLang="en-US" sz="3199">
                <a:latin typeface="Times New Roman" pitchFamily="18" charset="0"/>
                <a:ea typeface="黑体" pitchFamily="49" charset="-122"/>
              </a:rPr>
              <a:t>巧舌如簧的</a:t>
            </a:r>
            <a:r>
              <a:rPr kumimoji="1" lang="zh-CN" altLang="en-US" sz="3199">
                <a:solidFill>
                  <a:srgbClr val="FF0000"/>
                </a:solidFill>
                <a:latin typeface="Times New Roman" pitchFamily="18" charset="0"/>
                <a:ea typeface="黑体" pitchFamily="49" charset="-122"/>
              </a:rPr>
              <a:t>口才家</a:t>
            </a:r>
          </a:p>
        </p:txBody>
      </p:sp>
      <p:sp>
        <p:nvSpPr>
          <p:cNvPr id="114697" name="矩形 114696"/>
          <p:cNvSpPr/>
          <p:nvPr/>
        </p:nvSpPr>
        <p:spPr>
          <a:xfrm>
            <a:off x="8474851" y="1242725"/>
            <a:ext cx="712090" cy="4161462"/>
          </a:xfrm>
          <a:prstGeom prst="rect">
            <a:avLst/>
          </a:prstGeom>
          <a:noFill/>
          <a:ln>
            <a:solidFill>
              <a:schemeClr val="bg2"/>
            </a:solidFill>
            <a:miter lim="800000"/>
          </a:ln>
          <a:effectLst/>
        </p:spPr>
        <p:txBody>
          <a:bodyPr vert="eaVert"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algn="ctr" defTabSz="1085633" eaLnBrk="0" hangingPunct="0">
              <a:spcBef>
                <a:spcPct val="50000"/>
              </a:spcBef>
            </a:pPr>
            <a:r>
              <a:rPr kumimoji="1" lang="zh-CN" altLang="en-US" sz="3199">
                <a:latin typeface="Times New Roman" pitchFamily="18" charset="0"/>
                <a:ea typeface="黑体" pitchFamily="49" charset="-122"/>
              </a:rPr>
              <a:t>机智善辩的</a:t>
            </a:r>
            <a:r>
              <a:rPr kumimoji="1" lang="zh-CN" altLang="en-US" sz="3199">
                <a:solidFill>
                  <a:srgbClr val="FF0000"/>
                </a:solidFill>
                <a:latin typeface="Times New Roman" pitchFamily="18" charset="0"/>
                <a:ea typeface="黑体" pitchFamily="49" charset="-122"/>
              </a:rPr>
              <a:t>外交家</a:t>
            </a:r>
          </a:p>
        </p:txBody>
      </p:sp>
      <p:sp>
        <p:nvSpPr>
          <p:cNvPr id="114698" name="矩形 114697"/>
          <p:cNvSpPr/>
          <p:nvPr/>
        </p:nvSpPr>
        <p:spPr>
          <a:xfrm>
            <a:off x="697369" y="5516873"/>
            <a:ext cx="9594217" cy="602088"/>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algn="ctr" defTabSz="1085633">
              <a:spcBef>
                <a:spcPct val="50000"/>
              </a:spcBef>
            </a:pPr>
            <a:r>
              <a:rPr kumimoji="1" lang="en-US" altLang="zh-CN" sz="3199" b="0">
                <a:latin typeface="Times New Roman" pitchFamily="18" charset="0"/>
                <a:ea typeface="黑体" pitchFamily="49" charset="-122"/>
              </a:rPr>
              <a:t>【</a:t>
            </a:r>
            <a:r>
              <a:rPr kumimoji="1" lang="zh-CN" altLang="en-US" sz="3199" b="0">
                <a:latin typeface="Times New Roman" pitchFamily="18" charset="0"/>
                <a:ea typeface="黑体" pitchFamily="49" charset="-122"/>
              </a:rPr>
              <a:t>烛之武形象</a:t>
            </a:r>
            <a:r>
              <a:rPr kumimoji="1" lang="en-US" altLang="zh-CN" sz="3199" b="0">
                <a:latin typeface="Times New Roman" pitchFamily="18" charset="0"/>
                <a:ea typeface="黑体" pitchFamily="49" charset="-122"/>
              </a:rPr>
              <a:t>】</a:t>
            </a:r>
            <a:r>
              <a:rPr kumimoji="1" lang="zh-CN" altLang="en-US" sz="3199" b="0" u="sng">
                <a:solidFill>
                  <a:srgbClr val="FF0000"/>
                </a:solidFill>
                <a:effectLst>
                  <a:outerShdw blurRad="38100" dist="38100" dir="2700000" algn="tl">
                    <a:srgbClr val="000000"/>
                  </a:outerShdw>
                </a:effectLst>
                <a:latin typeface="Times New Roman" pitchFamily="18" charset="0"/>
                <a:ea typeface="黑体" pitchFamily="49" charset="-122"/>
              </a:rPr>
              <a:t>忠贞爱国、口才杰出、谋略过人</a:t>
            </a:r>
          </a:p>
        </p:txBody>
      </p:sp>
    </p:spTree>
    <p:extLst>
      <p:ext uri="{BB962C8B-B14F-4D97-AF65-F5344CB8AC3E}">
        <p14:creationId xmlns:p14="http://schemas.microsoft.com/office/powerpoint/2010/main" val="101439971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xmlns:m="http://schemas.openxmlformats.org/officeDocument/2006/math" xmlns:w="http://schemas.openxmlformats.org/wordprocessingml/2006/main" xmlns:wp="http://schemas.openxmlformats.org/drawingml/2006/wordprocessingDrawing" xmlns:a14="http://schemas.microsoft.com/office/drawing/2010/main" xmlns:p15="http://schemas.microsoft.com/office/powerpoint/2012/main" xmlns:p159="http://schemas.microsoft.com/office/powerpoint/2015/09/main">
      <p:transition>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114692"/>
                                        </p:tgtEl>
                                        <p:attrNameLst>
                                          <p:attrName>style.visibility</p:attrName>
                                        </p:attrNameLst>
                                      </p:cBhvr>
                                      <p:to>
                                        <p:strVal val="visible"/>
                                      </p:to>
                                    </p:set>
                                    <p:animEffect transition="in" filter="slide(fromLeft)">
                                      <p:cBhvr>
                                        <p:cTn id="7" dur="500"/>
                                        <p:tgtEl>
                                          <p:spTgt spid="11469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8" fill="hold" grpId="0" nodeType="clickEffect">
                                  <p:stCondLst>
                                    <p:cond delay="0"/>
                                  </p:stCondLst>
                                  <p:childTnLst>
                                    <p:set>
                                      <p:cBhvr>
                                        <p:cTn id="11" dur="1" fill="hold">
                                          <p:stCondLst>
                                            <p:cond delay="0"/>
                                          </p:stCondLst>
                                        </p:cTn>
                                        <p:tgtEl>
                                          <p:spTgt spid="114691"/>
                                        </p:tgtEl>
                                        <p:attrNameLst>
                                          <p:attrName>style.visibility</p:attrName>
                                        </p:attrNameLst>
                                      </p:cBhvr>
                                      <p:to>
                                        <p:strVal val="visible"/>
                                      </p:to>
                                    </p:set>
                                    <p:animEffect transition="in" filter="slide(fromLeft)">
                                      <p:cBhvr>
                                        <p:cTn id="12" dur="500"/>
                                        <p:tgtEl>
                                          <p:spTgt spid="11469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114693"/>
                                        </p:tgtEl>
                                        <p:attrNameLst>
                                          <p:attrName>style.visibility</p:attrName>
                                        </p:attrNameLst>
                                      </p:cBhvr>
                                      <p:to>
                                        <p:strVal val="visible"/>
                                      </p:to>
                                    </p:set>
                                    <p:animEffect transition="in" filter="slide(fromLeft)">
                                      <p:cBhvr>
                                        <p:cTn id="17" dur="500"/>
                                        <p:tgtEl>
                                          <p:spTgt spid="11469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114695"/>
                                        </p:tgtEl>
                                        <p:attrNameLst>
                                          <p:attrName>style.visibility</p:attrName>
                                        </p:attrNameLst>
                                      </p:cBhvr>
                                      <p:to>
                                        <p:strVal val="visible"/>
                                      </p:to>
                                    </p:set>
                                    <p:animEffect transition="in" filter="slide(fromLeft)">
                                      <p:cBhvr>
                                        <p:cTn id="22" dur="500"/>
                                        <p:tgtEl>
                                          <p:spTgt spid="114695"/>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0" presetClass="entr" presetSubtype="0" fill="hold" grpId="0" nodeType="clickEffect">
                                  <p:stCondLst>
                                    <p:cond delay="0"/>
                                  </p:stCondLst>
                                  <p:childTnLst>
                                    <p:set>
                                      <p:cBhvr>
                                        <p:cTn id="26" dur="1" fill="hold">
                                          <p:stCondLst>
                                            <p:cond delay="0"/>
                                          </p:stCondLst>
                                        </p:cTn>
                                        <p:tgtEl>
                                          <p:spTgt spid="114696"/>
                                        </p:tgtEl>
                                        <p:attrNameLst>
                                          <p:attrName>style.visibility</p:attrName>
                                        </p:attrNameLst>
                                      </p:cBhvr>
                                      <p:to>
                                        <p:strVal val="visible"/>
                                      </p:to>
                                    </p:set>
                                    <p:animEffect transition="in" filter="wedge">
                                      <p:cBhvr>
                                        <p:cTn id="27" dur="1000"/>
                                        <p:tgtEl>
                                          <p:spTgt spid="114696"/>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0" presetClass="entr" presetSubtype="0" fill="hold" grpId="0" nodeType="clickEffect">
                                  <p:stCondLst>
                                    <p:cond delay="0"/>
                                  </p:stCondLst>
                                  <p:childTnLst>
                                    <p:set>
                                      <p:cBhvr>
                                        <p:cTn id="31" dur="1" fill="hold">
                                          <p:stCondLst>
                                            <p:cond delay="0"/>
                                          </p:stCondLst>
                                        </p:cTn>
                                        <p:tgtEl>
                                          <p:spTgt spid="114697"/>
                                        </p:tgtEl>
                                        <p:attrNameLst>
                                          <p:attrName>style.visibility</p:attrName>
                                        </p:attrNameLst>
                                      </p:cBhvr>
                                      <p:to>
                                        <p:strVal val="visible"/>
                                      </p:to>
                                    </p:set>
                                    <p:animEffect transition="in" filter="wedge">
                                      <p:cBhvr>
                                        <p:cTn id="32" dur="1000"/>
                                        <p:tgtEl>
                                          <p:spTgt spid="114697"/>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4698"/>
                                        </p:tgtEl>
                                        <p:attrNameLst>
                                          <p:attrName>style.visibility</p:attrName>
                                        </p:attrNameLst>
                                      </p:cBhvr>
                                      <p:to>
                                        <p:strVal val="visible"/>
                                      </p:to>
                                    </p:set>
                                    <p:anim calcmode="lin" valueType="num">
                                      <p:cBhvr additive="base">
                                        <p:cTn id="37" dur="500" fill="hold"/>
                                        <p:tgtEl>
                                          <p:spTgt spid="114698"/>
                                        </p:tgtEl>
                                        <p:attrNameLst>
                                          <p:attrName>ppt_x</p:attrName>
                                        </p:attrNameLst>
                                      </p:cBhvr>
                                      <p:tavLst>
                                        <p:tav tm="0">
                                          <p:val>
                                            <p:strVal val="#ppt_x"/>
                                          </p:val>
                                        </p:tav>
                                        <p:tav tm="100000">
                                          <p:val>
                                            <p:strVal val="#ppt_x"/>
                                          </p:val>
                                        </p:tav>
                                      </p:tavLst>
                                    </p:anim>
                                    <p:anim calcmode="lin" valueType="num">
                                      <p:cBhvr additive="base">
                                        <p:cTn id="38" dur="500" fill="hold"/>
                                        <p:tgtEl>
                                          <p:spTgt spid="1146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1" grpId="0"/>
      <p:bldP spid="114692" grpId="0"/>
      <p:bldP spid="114693" grpId="0"/>
      <p:bldP spid="114695" grpId="0"/>
      <p:bldP spid="114696" grpId="0" animBg="1"/>
      <p:bldP spid="114697" grpId="0" animBg="1"/>
      <p:bldP spid="11469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矩形 93185"/>
          <p:cNvSpPr/>
          <p:nvPr/>
        </p:nvSpPr>
        <p:spPr>
          <a:xfrm>
            <a:off x="914806" y="968800"/>
            <a:ext cx="5275629" cy="4709313"/>
          </a:xfrm>
          <a:prstGeom prst="rect">
            <a:avLst/>
          </a:prstGeom>
          <a:noFill/>
          <a:ln>
            <a:noFill/>
            <a:miter lim="800000"/>
          </a:ln>
        </p:spPr>
        <p:txBody>
          <a:bodyPr lIns="108825" tIns="54412" rIns="108825" bIns="54412" anchor="ctr" anchorCtr="0">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r>
              <a:rPr lang="en-US" altLang="zh-CN" sz="4299">
                <a:latin typeface="黑体" pitchFamily="49" charset="-122"/>
                <a:ea typeface="黑体" pitchFamily="49" charset="-122"/>
              </a:rPr>
              <a:t>1</a:t>
            </a:r>
            <a:r>
              <a:rPr lang="zh-CN" altLang="en-US" sz="4299">
                <a:latin typeface="黑体" pitchFamily="49" charset="-122"/>
                <a:ea typeface="黑体" pitchFamily="49" charset="-122"/>
              </a:rPr>
              <a:t>、以</a:t>
            </a:r>
          </a:p>
          <a:p>
            <a:pPr defTabSz="1085633"/>
            <a:endParaRPr lang="zh-CN" altLang="en-US" sz="1000">
              <a:latin typeface="黑体" pitchFamily="49" charset="-122"/>
              <a:ea typeface="黑体" pitchFamily="49" charset="-122"/>
            </a:endParaRPr>
          </a:p>
          <a:p>
            <a:pPr defTabSz="1085633"/>
            <a:r>
              <a:rPr lang="zh-CN" altLang="en-US" sz="3299">
                <a:latin typeface="黑体" pitchFamily="49" charset="-122"/>
                <a:ea typeface="黑体" pitchFamily="49" charset="-122"/>
              </a:rPr>
              <a:t>①</a:t>
            </a:r>
            <a:r>
              <a:rPr lang="zh-CN" altLang="en-US" sz="3799">
                <a:solidFill>
                  <a:srgbClr val="CC0000"/>
                </a:solidFill>
                <a:effectLst>
                  <a:outerShdw blurRad="38100" dist="38100" dir="2700000" algn="tl">
                    <a:srgbClr val="000000">
                      <a:alpha val="43137"/>
                    </a:srgbClr>
                  </a:outerShdw>
                </a:effectLst>
                <a:latin typeface="黑体" pitchFamily="49" charset="-122"/>
                <a:ea typeface="黑体" pitchFamily="49" charset="-122"/>
              </a:rPr>
              <a:t>以</a:t>
            </a:r>
            <a:r>
              <a:rPr lang="zh-CN" altLang="en-US" sz="3299">
                <a:latin typeface="黑体" pitchFamily="49" charset="-122"/>
                <a:ea typeface="黑体" pitchFamily="49" charset="-122"/>
              </a:rPr>
              <a:t>其无礼于晋</a:t>
            </a:r>
          </a:p>
          <a:p>
            <a:pPr defTabSz="1085633"/>
            <a:endParaRPr lang="zh-CN" altLang="en-US" sz="1400">
              <a:latin typeface="黑体" pitchFamily="49" charset="-122"/>
              <a:ea typeface="黑体" pitchFamily="49" charset="-122"/>
            </a:endParaRPr>
          </a:p>
          <a:p>
            <a:pPr defTabSz="1085633"/>
            <a:r>
              <a:rPr lang="zh-CN" altLang="en-US" sz="3299">
                <a:latin typeface="黑体" pitchFamily="49" charset="-122"/>
                <a:ea typeface="黑体" pitchFamily="49" charset="-122"/>
              </a:rPr>
              <a:t>②敢</a:t>
            </a:r>
            <a:r>
              <a:rPr lang="zh-CN" altLang="en-US" sz="3799">
                <a:solidFill>
                  <a:srgbClr val="CC0000"/>
                </a:solidFill>
                <a:effectLst>
                  <a:outerShdw blurRad="38100" dist="38100" dir="2700000" algn="tl">
                    <a:srgbClr val="000000">
                      <a:alpha val="43137"/>
                    </a:srgbClr>
                  </a:outerShdw>
                </a:effectLst>
                <a:latin typeface="黑体" pitchFamily="49" charset="-122"/>
                <a:ea typeface="黑体" pitchFamily="49" charset="-122"/>
              </a:rPr>
              <a:t>以</a:t>
            </a:r>
            <a:r>
              <a:rPr lang="zh-CN" altLang="en-US" sz="3299">
                <a:latin typeface="黑体" pitchFamily="49" charset="-122"/>
                <a:ea typeface="黑体" pitchFamily="49" charset="-122"/>
              </a:rPr>
              <a:t>烦执事　　　　　　</a:t>
            </a:r>
          </a:p>
          <a:p>
            <a:pPr defTabSz="1085633"/>
            <a:endParaRPr lang="zh-CN" altLang="en-US" sz="1400">
              <a:latin typeface="黑体" pitchFamily="49" charset="-122"/>
              <a:ea typeface="黑体" pitchFamily="49" charset="-122"/>
            </a:endParaRPr>
          </a:p>
          <a:p>
            <a:pPr defTabSz="1085633"/>
            <a:r>
              <a:rPr lang="zh-CN" altLang="en-US" sz="3299">
                <a:latin typeface="黑体" pitchFamily="49" charset="-122"/>
                <a:ea typeface="黑体" pitchFamily="49" charset="-122"/>
              </a:rPr>
              <a:t>③越国</a:t>
            </a:r>
            <a:r>
              <a:rPr lang="zh-CN" altLang="en-US" sz="3799">
                <a:solidFill>
                  <a:srgbClr val="CC0000"/>
                </a:solidFill>
                <a:effectLst>
                  <a:outerShdw blurRad="38100" dist="38100" dir="2700000" algn="tl">
                    <a:srgbClr val="000000">
                      <a:alpha val="43137"/>
                    </a:srgbClr>
                  </a:outerShdw>
                </a:effectLst>
                <a:latin typeface="黑体" pitchFamily="49" charset="-122"/>
                <a:ea typeface="黑体" pitchFamily="49" charset="-122"/>
              </a:rPr>
              <a:t>以</a:t>
            </a:r>
            <a:r>
              <a:rPr lang="zh-CN" altLang="en-US" sz="3299">
                <a:latin typeface="黑体" pitchFamily="49" charset="-122"/>
                <a:ea typeface="黑体" pitchFamily="49" charset="-122"/>
              </a:rPr>
              <a:t>鄙远　　　　　</a:t>
            </a:r>
            <a:r>
              <a:rPr lang="zh-CN" altLang="en-US" sz="3299">
                <a:solidFill>
                  <a:srgbClr val="6600CC"/>
                </a:solidFill>
                <a:latin typeface="黑体" pitchFamily="49" charset="-122"/>
                <a:ea typeface="黑体" pitchFamily="49" charset="-122"/>
              </a:rPr>
              <a:t>　</a:t>
            </a:r>
          </a:p>
          <a:p>
            <a:pPr defTabSz="1085633"/>
            <a:endParaRPr lang="zh-CN" altLang="en-US" sz="1400">
              <a:latin typeface="黑体" pitchFamily="49" charset="-122"/>
              <a:ea typeface="黑体" pitchFamily="49" charset="-122"/>
            </a:endParaRPr>
          </a:p>
          <a:p>
            <a:pPr defTabSz="1085633"/>
            <a:r>
              <a:rPr lang="zh-CN" altLang="en-US" sz="3299">
                <a:latin typeface="黑体" pitchFamily="49" charset="-122"/>
                <a:ea typeface="黑体" pitchFamily="49" charset="-122"/>
              </a:rPr>
              <a:t>④焉用亡郑</a:t>
            </a:r>
            <a:r>
              <a:rPr lang="zh-CN" altLang="en-US" sz="3799">
                <a:solidFill>
                  <a:srgbClr val="CC0000"/>
                </a:solidFill>
                <a:effectLst>
                  <a:outerShdw blurRad="38100" dist="38100" dir="2700000" algn="tl">
                    <a:srgbClr val="000000">
                      <a:alpha val="43137"/>
                    </a:srgbClr>
                  </a:outerShdw>
                </a:effectLst>
                <a:latin typeface="黑体" pitchFamily="49" charset="-122"/>
                <a:ea typeface="黑体" pitchFamily="49" charset="-122"/>
              </a:rPr>
              <a:t>以</a:t>
            </a:r>
            <a:r>
              <a:rPr lang="zh-CN" altLang="en-US" sz="3299">
                <a:latin typeface="黑体" pitchFamily="49" charset="-122"/>
                <a:ea typeface="黑体" pitchFamily="49" charset="-122"/>
              </a:rPr>
              <a:t>陪邻？　　　</a:t>
            </a:r>
          </a:p>
          <a:p>
            <a:pPr defTabSz="1085633"/>
            <a:endParaRPr lang="zh-CN" altLang="en-US" sz="1400">
              <a:latin typeface="黑体" pitchFamily="49" charset="-122"/>
              <a:ea typeface="黑体" pitchFamily="49" charset="-122"/>
            </a:endParaRPr>
          </a:p>
          <a:p>
            <a:pPr defTabSz="1085633"/>
            <a:r>
              <a:rPr lang="zh-CN" altLang="en-US" sz="3299">
                <a:latin typeface="黑体" pitchFamily="49" charset="-122"/>
                <a:ea typeface="黑体" pitchFamily="49" charset="-122"/>
              </a:rPr>
              <a:t>⑤若舍郑</a:t>
            </a:r>
            <a:r>
              <a:rPr lang="zh-CN" altLang="en-US" sz="3799">
                <a:solidFill>
                  <a:srgbClr val="CC0000"/>
                </a:solidFill>
                <a:effectLst>
                  <a:outerShdw blurRad="38100" dist="38100" dir="2700000" algn="tl">
                    <a:srgbClr val="000000">
                      <a:alpha val="43137"/>
                    </a:srgbClr>
                  </a:outerShdw>
                </a:effectLst>
                <a:latin typeface="黑体" pitchFamily="49" charset="-122"/>
                <a:ea typeface="黑体" pitchFamily="49" charset="-122"/>
              </a:rPr>
              <a:t>以</a:t>
            </a:r>
            <a:r>
              <a:rPr lang="zh-CN" altLang="en-US" sz="3299">
                <a:latin typeface="黑体" pitchFamily="49" charset="-122"/>
                <a:ea typeface="黑体" pitchFamily="49" charset="-122"/>
              </a:rPr>
              <a:t>为东道主　　</a:t>
            </a:r>
            <a:r>
              <a:rPr lang="zh-CN" altLang="en-US" sz="2100" b="0"/>
              <a:t>　</a:t>
            </a:r>
          </a:p>
        </p:txBody>
      </p:sp>
      <p:sp>
        <p:nvSpPr>
          <p:cNvPr id="93187" name="矩形 93186"/>
          <p:cNvSpPr/>
          <p:nvPr/>
        </p:nvSpPr>
        <p:spPr>
          <a:xfrm>
            <a:off x="4944535" y="1845836"/>
            <a:ext cx="2769563" cy="617473"/>
          </a:xfrm>
          <a:prstGeom prst="rect">
            <a:avLst/>
          </a:prstGeom>
          <a:noFill/>
          <a:ln>
            <a:noFill/>
            <a:miter lim="800000"/>
          </a:ln>
          <a:effectLst>
            <a:outerShdw dist="35921" dir="2700000" algn="ctr">
              <a:schemeClr val="bg2"/>
            </a:outerShdw>
          </a:effectLst>
        </p:spPr>
        <p:txBody>
          <a:bodyPr wrap="none" lIns="108825" tIns="54412" rIns="108825" bIns="54412" anchor="t" anchorCtr="0">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r>
              <a:rPr lang="en-US" altLang="zh-CN" sz="3299">
                <a:solidFill>
                  <a:srgbClr val="0510EB"/>
                </a:solidFill>
                <a:latin typeface="黑体" pitchFamily="49" charset="-122"/>
                <a:ea typeface="黑体" pitchFamily="49" charset="-122"/>
              </a:rPr>
              <a:t>(</a:t>
            </a:r>
            <a:r>
              <a:rPr lang="zh-CN" altLang="en-US" sz="3299">
                <a:solidFill>
                  <a:srgbClr val="0510EB"/>
                </a:solidFill>
                <a:latin typeface="黑体" pitchFamily="49" charset="-122"/>
                <a:ea typeface="黑体" pitchFamily="49" charset="-122"/>
              </a:rPr>
              <a:t>连词，因为</a:t>
            </a:r>
            <a:r>
              <a:rPr lang="en-US" altLang="zh-CN" sz="3299">
                <a:solidFill>
                  <a:srgbClr val="0510EB"/>
                </a:solidFill>
                <a:latin typeface="黑体" pitchFamily="49" charset="-122"/>
                <a:ea typeface="黑体" pitchFamily="49" charset="-122"/>
              </a:rPr>
              <a:t>)</a:t>
            </a:r>
          </a:p>
        </p:txBody>
      </p:sp>
      <p:sp>
        <p:nvSpPr>
          <p:cNvPr id="93188" name="矩形 93187"/>
          <p:cNvSpPr/>
          <p:nvPr/>
        </p:nvSpPr>
        <p:spPr>
          <a:xfrm>
            <a:off x="5015957" y="2637814"/>
            <a:ext cx="2344865" cy="617473"/>
          </a:xfrm>
          <a:prstGeom prst="rect">
            <a:avLst/>
          </a:prstGeom>
          <a:noFill/>
          <a:ln>
            <a:noFill/>
            <a:miter lim="800000"/>
          </a:ln>
          <a:effectLst>
            <a:outerShdw dist="35921" dir="2700000" algn="ctr">
              <a:schemeClr val="bg2"/>
            </a:outerShdw>
          </a:effectLst>
        </p:spPr>
        <p:txBody>
          <a:bodyPr wrap="none" lIns="108825" tIns="54412" rIns="108825" bIns="54412" anchor="t" anchorCtr="0">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r>
              <a:rPr lang="en-US" altLang="zh-CN" sz="3299">
                <a:solidFill>
                  <a:srgbClr val="0510EB"/>
                </a:solidFill>
                <a:latin typeface="黑体" pitchFamily="49" charset="-122"/>
                <a:ea typeface="黑体" pitchFamily="49" charset="-122"/>
              </a:rPr>
              <a:t>(</a:t>
            </a:r>
            <a:r>
              <a:rPr lang="zh-CN" altLang="en-US" sz="3299">
                <a:solidFill>
                  <a:srgbClr val="0510EB"/>
                </a:solidFill>
                <a:latin typeface="黑体" pitchFamily="49" charset="-122"/>
                <a:ea typeface="黑体" pitchFamily="49" charset="-122"/>
              </a:rPr>
              <a:t>介词，拿</a:t>
            </a:r>
            <a:r>
              <a:rPr lang="en-US" altLang="zh-CN" sz="3299">
                <a:solidFill>
                  <a:srgbClr val="0510EB"/>
                </a:solidFill>
                <a:latin typeface="黑体" pitchFamily="49" charset="-122"/>
                <a:ea typeface="黑体" pitchFamily="49" charset="-122"/>
              </a:rPr>
              <a:t>)</a:t>
            </a:r>
          </a:p>
        </p:txBody>
      </p:sp>
      <p:sp>
        <p:nvSpPr>
          <p:cNvPr id="93189" name="矩形 93188"/>
          <p:cNvSpPr/>
          <p:nvPr/>
        </p:nvSpPr>
        <p:spPr>
          <a:xfrm>
            <a:off x="4944536" y="3429794"/>
            <a:ext cx="3618958" cy="617473"/>
          </a:xfrm>
          <a:prstGeom prst="rect">
            <a:avLst/>
          </a:prstGeom>
          <a:noFill/>
          <a:ln>
            <a:noFill/>
            <a:miter lim="800000"/>
          </a:ln>
          <a:effectLst>
            <a:outerShdw dist="35921" dir="2700000" algn="ctr">
              <a:schemeClr val="bg2"/>
            </a:outerShdw>
          </a:effectLst>
        </p:spPr>
        <p:txBody>
          <a:bodyPr wrap="none" lIns="108825" tIns="54412" rIns="108825" bIns="54412" anchor="t" anchorCtr="0">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r>
              <a:rPr lang="en-US" altLang="zh-CN" sz="3299">
                <a:solidFill>
                  <a:srgbClr val="0510EB"/>
                </a:solidFill>
                <a:latin typeface="黑体" pitchFamily="49" charset="-122"/>
                <a:ea typeface="黑体" pitchFamily="49" charset="-122"/>
              </a:rPr>
              <a:t>(</a:t>
            </a:r>
            <a:r>
              <a:rPr lang="zh-CN" altLang="en-US" sz="3299">
                <a:solidFill>
                  <a:srgbClr val="0510EB"/>
                </a:solidFill>
                <a:latin typeface="黑体" pitchFamily="49" charset="-122"/>
                <a:ea typeface="黑体" pitchFamily="49" charset="-122"/>
              </a:rPr>
              <a:t>表顺承连词，而</a:t>
            </a:r>
            <a:r>
              <a:rPr lang="en-US" altLang="zh-CN" sz="3299">
                <a:solidFill>
                  <a:srgbClr val="0510EB"/>
                </a:solidFill>
                <a:latin typeface="黑体" pitchFamily="49" charset="-122"/>
                <a:ea typeface="黑体" pitchFamily="49" charset="-122"/>
              </a:rPr>
              <a:t>)</a:t>
            </a:r>
          </a:p>
        </p:txBody>
      </p:sp>
      <p:sp>
        <p:nvSpPr>
          <p:cNvPr id="93190" name="矩形 93189"/>
          <p:cNvSpPr/>
          <p:nvPr/>
        </p:nvSpPr>
        <p:spPr>
          <a:xfrm>
            <a:off x="5015957" y="4148764"/>
            <a:ext cx="3194260" cy="617473"/>
          </a:xfrm>
          <a:prstGeom prst="rect">
            <a:avLst/>
          </a:prstGeom>
          <a:noFill/>
          <a:ln>
            <a:noFill/>
            <a:miter lim="800000"/>
          </a:ln>
          <a:effectLst>
            <a:outerShdw dist="35921" dir="2700000" algn="ctr">
              <a:schemeClr val="bg2"/>
            </a:outerShdw>
          </a:effectLst>
        </p:spPr>
        <p:txBody>
          <a:bodyPr wrap="none" lIns="108825" tIns="54412" rIns="108825" bIns="54412" anchor="t" anchorCtr="0">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r>
              <a:rPr lang="en-US" altLang="zh-CN" sz="3299">
                <a:solidFill>
                  <a:srgbClr val="0510EB"/>
                </a:solidFill>
                <a:latin typeface="黑体" pitchFamily="49" charset="-122"/>
                <a:ea typeface="黑体" pitchFamily="49" charset="-122"/>
              </a:rPr>
              <a:t>(</a:t>
            </a:r>
            <a:r>
              <a:rPr lang="zh-CN" altLang="en-US" sz="3299">
                <a:solidFill>
                  <a:srgbClr val="0510EB"/>
                </a:solidFill>
                <a:latin typeface="黑体" pitchFamily="49" charset="-122"/>
                <a:ea typeface="黑体" pitchFamily="49" charset="-122"/>
              </a:rPr>
              <a:t>表目连词，来</a:t>
            </a:r>
            <a:r>
              <a:rPr lang="en-US" altLang="zh-CN" sz="3299">
                <a:solidFill>
                  <a:srgbClr val="0510EB"/>
                </a:solidFill>
                <a:latin typeface="黑体" pitchFamily="49" charset="-122"/>
                <a:ea typeface="黑体" pitchFamily="49" charset="-122"/>
              </a:rPr>
              <a:t>)</a:t>
            </a:r>
          </a:p>
        </p:txBody>
      </p:sp>
      <p:sp>
        <p:nvSpPr>
          <p:cNvPr id="93191" name="矩形 93190"/>
          <p:cNvSpPr/>
          <p:nvPr/>
        </p:nvSpPr>
        <p:spPr>
          <a:xfrm>
            <a:off x="5087378" y="5012165"/>
            <a:ext cx="4043655" cy="617473"/>
          </a:xfrm>
          <a:prstGeom prst="rect">
            <a:avLst/>
          </a:prstGeom>
          <a:noFill/>
          <a:ln>
            <a:noFill/>
            <a:miter lim="800000"/>
          </a:ln>
          <a:effectLst>
            <a:outerShdw dist="35921" dir="2700000" algn="ctr">
              <a:schemeClr val="bg2"/>
            </a:outerShdw>
          </a:effectLst>
        </p:spPr>
        <p:txBody>
          <a:bodyPr wrap="none" lIns="108825" tIns="54412" rIns="108825" bIns="54412" anchor="t" anchorCtr="0">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r>
              <a:rPr lang="en-US" altLang="zh-CN" sz="3299">
                <a:solidFill>
                  <a:srgbClr val="0510EB"/>
                </a:solidFill>
                <a:latin typeface="黑体" pitchFamily="49" charset="-122"/>
                <a:ea typeface="黑体" pitchFamily="49" charset="-122"/>
              </a:rPr>
              <a:t>(</a:t>
            </a:r>
            <a:r>
              <a:rPr lang="zh-CN" altLang="en-US" sz="3299">
                <a:solidFill>
                  <a:srgbClr val="0510EB"/>
                </a:solidFill>
                <a:latin typeface="黑体" pitchFamily="49" charset="-122"/>
                <a:ea typeface="黑体" pitchFamily="49" charset="-122"/>
              </a:rPr>
              <a:t>介词，把</a:t>
            </a:r>
            <a:r>
              <a:rPr lang="en-US" altLang="zh-CN" sz="3299">
                <a:solidFill>
                  <a:srgbClr val="0510EB"/>
                </a:solidFill>
                <a:latin typeface="黑体" pitchFamily="49" charset="-122"/>
                <a:ea typeface="黑体" pitchFamily="49" charset="-122"/>
              </a:rPr>
              <a:t>……</a:t>
            </a:r>
            <a:r>
              <a:rPr lang="zh-CN" altLang="en-US" sz="3299">
                <a:solidFill>
                  <a:srgbClr val="0510EB"/>
                </a:solidFill>
                <a:latin typeface="黑体" pitchFamily="49" charset="-122"/>
                <a:ea typeface="黑体" pitchFamily="49" charset="-122"/>
              </a:rPr>
              <a:t>当作</a:t>
            </a:r>
            <a:r>
              <a:rPr lang="en-US" altLang="zh-CN" sz="3299">
                <a:solidFill>
                  <a:srgbClr val="0510EB"/>
                </a:solidFill>
                <a:latin typeface="黑体" pitchFamily="49" charset="-122"/>
                <a:ea typeface="黑体" pitchFamily="49" charset="-122"/>
              </a:rPr>
              <a:t>)</a:t>
            </a:r>
          </a:p>
        </p:txBody>
      </p:sp>
      <p:sp>
        <p:nvSpPr>
          <p:cNvPr id="93192" name="双括号 93191"/>
          <p:cNvSpPr/>
          <p:nvPr/>
        </p:nvSpPr>
        <p:spPr>
          <a:xfrm>
            <a:off x="3312963" y="404719"/>
            <a:ext cx="4031317" cy="791979"/>
          </a:xfrm>
          <a:prstGeom prst="bracketPair">
            <a:avLst>
              <a:gd name="adj" fmla="val 16667"/>
            </a:avLst>
          </a:prstGeom>
          <a:solidFill>
            <a:srgbClr val="FFE8D1"/>
          </a:solidFill>
          <a:ln w="98425">
            <a:solidFill>
              <a:srgbClr val="996633"/>
            </a:solidFill>
            <a:miter lim="800000"/>
          </a:ln>
          <a:effectLst>
            <a:outerShdw dist="35921" dir="2700000" algn="ctr">
              <a:schemeClr val="bg2"/>
            </a:outerShdw>
          </a:effectLst>
        </p:spPr>
      </p:sp>
      <p:sp>
        <p:nvSpPr>
          <p:cNvPr id="93193" name="矩形 93192"/>
          <p:cNvSpPr/>
          <p:nvPr/>
        </p:nvSpPr>
        <p:spPr>
          <a:xfrm>
            <a:off x="3312963" y="404719"/>
            <a:ext cx="4126545" cy="771325"/>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spcBef>
                <a:spcPct val="50000"/>
              </a:spcBef>
            </a:pPr>
            <a:r>
              <a:rPr kumimoji="1" lang="zh-CN" altLang="en-US" sz="4299" b="0">
                <a:solidFill>
                  <a:srgbClr val="000099"/>
                </a:solidFill>
                <a:effectLst>
                  <a:outerShdw blurRad="38100" dist="38100" dir="2700000" algn="tl">
                    <a:srgbClr val="000000">
                      <a:alpha val="43137"/>
                    </a:srgbClr>
                  </a:outerShdw>
                </a:effectLst>
                <a:latin typeface="Times New Roman" pitchFamily="18" charset="0"/>
                <a:ea typeface="隶书" pitchFamily="49" charset="-122"/>
              </a:rPr>
              <a:t>  重点虚词掌握</a:t>
            </a:r>
          </a:p>
        </p:txBody>
      </p:sp>
    </p:spTree>
    <p:extLst>
      <p:ext uri="{BB962C8B-B14F-4D97-AF65-F5344CB8AC3E}">
        <p14:creationId xmlns:p14="http://schemas.microsoft.com/office/powerpoint/2010/main" val="40740542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xmlns:m="http://schemas.openxmlformats.org/officeDocument/2006/math" xmlns:w="http://schemas.openxmlformats.org/wordprocessingml/2006/main" xmlns:wp="http://schemas.openxmlformats.org/drawingml/2006/wordprocessingDrawing" xmlns:a14="http://schemas.microsoft.com/office/drawing/2010/main" xmlns:p15="http://schemas.microsoft.com/office/powerpoint/2012/main" xmlns:p159="http://schemas.microsoft.com/office/powerpoint/2015/09/main">
      <p:transition>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3186"/>
                                        </p:tgtEl>
                                        <p:attrNameLst>
                                          <p:attrName>style.visibility</p:attrName>
                                        </p:attrNameLst>
                                      </p:cBhvr>
                                      <p:to>
                                        <p:strVal val="visible"/>
                                      </p:to>
                                    </p:set>
                                    <p:anim calcmode="lin" valueType="num">
                                      <p:cBhvr additive="base">
                                        <p:cTn id="7" dur="500" fill="hold"/>
                                        <p:tgtEl>
                                          <p:spTgt spid="93186"/>
                                        </p:tgtEl>
                                        <p:attrNameLst>
                                          <p:attrName>ppt_x</p:attrName>
                                        </p:attrNameLst>
                                      </p:cBhvr>
                                      <p:tavLst>
                                        <p:tav tm="0">
                                          <p:val>
                                            <p:strVal val="0-#ppt_w/2"/>
                                          </p:val>
                                        </p:tav>
                                        <p:tav tm="100000">
                                          <p:val>
                                            <p:strVal val="#ppt_x"/>
                                          </p:val>
                                        </p:tav>
                                      </p:tavLst>
                                    </p:anim>
                                    <p:anim calcmode="lin" valueType="num">
                                      <p:cBhvr additive="base">
                                        <p:cTn id="8" dur="500" fill="hold"/>
                                        <p:tgtEl>
                                          <p:spTgt spid="9318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cond evt="onBegin" delay="0">
                          <p:tn val="8"/>
                        </p:cond>
                      </p:stCondLst>
                      <p:childTnLst>
                        <p:par>
                          <p:cTn id="10" fill="hold" nodeType="afterGroup">
                            <p:stCondLst>
                              <p:cond delay="0"/>
                            </p:stCondLst>
                            <p:childTnLst>
                              <p:par>
                                <p:cTn id="11" presetID="12" presetClass="entr" presetSubtype="8" fill="hold" grpId="0" nodeType="clickEffect">
                                  <p:stCondLst>
                                    <p:cond delay="0"/>
                                  </p:stCondLst>
                                  <p:childTnLst>
                                    <p:set>
                                      <p:cBhvr>
                                        <p:cTn id="12" dur="1" fill="hold">
                                          <p:stCondLst>
                                            <p:cond delay="0"/>
                                          </p:stCondLst>
                                        </p:cTn>
                                        <p:tgtEl>
                                          <p:spTgt spid="93187"/>
                                        </p:tgtEl>
                                        <p:attrNameLst>
                                          <p:attrName>style.visibility</p:attrName>
                                        </p:attrNameLst>
                                      </p:cBhvr>
                                      <p:to>
                                        <p:strVal val="visible"/>
                                      </p:to>
                                    </p:set>
                                    <p:animEffect transition="in" filter="slide(fromLeft)">
                                      <p:cBhvr>
                                        <p:cTn id="13" dur="500"/>
                                        <p:tgtEl>
                                          <p:spTgt spid="93187"/>
                                        </p:tgtEl>
                                      </p:cBhvr>
                                    </p:animEffect>
                                  </p:childTnLst>
                                </p:cTn>
                              </p:par>
                            </p:childTnLst>
                          </p:cTn>
                        </p:par>
                      </p:childTnLst>
                    </p:cTn>
                  </p:par>
                  <p:par>
                    <p:cTn id="14" fill="hold" nodeType="clickPar">
                      <p:stCondLst>
                        <p:cond delay="indefinite"/>
                        <p:cond evt="onBegin" delay="0">
                          <p:tn val="13"/>
                        </p:cond>
                      </p:stCondLst>
                      <p:childTnLst>
                        <p:par>
                          <p:cTn id="15" fill="hold" nodeType="afterGroup">
                            <p:stCondLst>
                              <p:cond delay="0"/>
                            </p:stCondLst>
                            <p:childTnLst>
                              <p:par>
                                <p:cTn id="16" presetID="12" presetClass="entr" presetSubtype="8" fill="hold" grpId="0" nodeType="clickEffect">
                                  <p:stCondLst>
                                    <p:cond delay="0"/>
                                  </p:stCondLst>
                                  <p:childTnLst>
                                    <p:set>
                                      <p:cBhvr>
                                        <p:cTn id="17" dur="1" fill="hold">
                                          <p:stCondLst>
                                            <p:cond delay="0"/>
                                          </p:stCondLst>
                                        </p:cTn>
                                        <p:tgtEl>
                                          <p:spTgt spid="93188"/>
                                        </p:tgtEl>
                                        <p:attrNameLst>
                                          <p:attrName>style.visibility</p:attrName>
                                        </p:attrNameLst>
                                      </p:cBhvr>
                                      <p:to>
                                        <p:strVal val="visible"/>
                                      </p:to>
                                    </p:set>
                                    <p:animEffect transition="in" filter="slide(fromLeft)">
                                      <p:cBhvr>
                                        <p:cTn id="18" dur="500"/>
                                        <p:tgtEl>
                                          <p:spTgt spid="93188"/>
                                        </p:tgtEl>
                                      </p:cBhvr>
                                    </p:animEffect>
                                  </p:childTnLst>
                                </p:cTn>
                              </p:par>
                            </p:childTnLst>
                          </p:cTn>
                        </p:par>
                      </p:childTnLst>
                    </p:cTn>
                  </p:par>
                  <p:par>
                    <p:cTn id="19" fill="hold" nodeType="clickPar">
                      <p:stCondLst>
                        <p:cond delay="indefinite"/>
                        <p:cond evt="onBegin" delay="0">
                          <p:tn val="18"/>
                        </p:cond>
                      </p:stCondLst>
                      <p:childTnLst>
                        <p:par>
                          <p:cTn id="20" fill="hold" nodeType="afterGroup">
                            <p:stCondLst>
                              <p:cond delay="0"/>
                            </p:stCondLst>
                            <p:childTnLst>
                              <p:par>
                                <p:cTn id="21" presetID="12" presetClass="entr" presetSubtype="8" fill="hold" grpId="0" nodeType="clickEffect">
                                  <p:stCondLst>
                                    <p:cond delay="0"/>
                                  </p:stCondLst>
                                  <p:childTnLst>
                                    <p:set>
                                      <p:cBhvr>
                                        <p:cTn id="22" dur="1" fill="hold">
                                          <p:stCondLst>
                                            <p:cond delay="0"/>
                                          </p:stCondLst>
                                        </p:cTn>
                                        <p:tgtEl>
                                          <p:spTgt spid="93189"/>
                                        </p:tgtEl>
                                        <p:attrNameLst>
                                          <p:attrName>style.visibility</p:attrName>
                                        </p:attrNameLst>
                                      </p:cBhvr>
                                      <p:to>
                                        <p:strVal val="visible"/>
                                      </p:to>
                                    </p:set>
                                    <p:animEffect transition="in" filter="slide(fromLeft)">
                                      <p:cBhvr>
                                        <p:cTn id="23" dur="500"/>
                                        <p:tgtEl>
                                          <p:spTgt spid="93189"/>
                                        </p:tgtEl>
                                      </p:cBhvr>
                                    </p:animEffect>
                                  </p:childTnLst>
                                </p:cTn>
                              </p:par>
                            </p:childTnLst>
                          </p:cTn>
                        </p:par>
                      </p:childTnLst>
                    </p:cTn>
                  </p:par>
                  <p:par>
                    <p:cTn id="24" fill="hold" nodeType="clickPar">
                      <p:stCondLst>
                        <p:cond delay="indefinite"/>
                        <p:cond evt="onBegin" delay="0">
                          <p:tn val="23"/>
                        </p:cond>
                      </p:stCondLst>
                      <p:childTnLst>
                        <p:par>
                          <p:cTn id="25" fill="hold" nodeType="afterGroup">
                            <p:stCondLst>
                              <p:cond delay="0"/>
                            </p:stCondLst>
                            <p:childTnLst>
                              <p:par>
                                <p:cTn id="26" presetID="12" presetClass="entr" presetSubtype="8" fill="hold" grpId="0" nodeType="clickEffect">
                                  <p:stCondLst>
                                    <p:cond delay="0"/>
                                  </p:stCondLst>
                                  <p:childTnLst>
                                    <p:set>
                                      <p:cBhvr>
                                        <p:cTn id="27" dur="1" fill="hold">
                                          <p:stCondLst>
                                            <p:cond delay="0"/>
                                          </p:stCondLst>
                                        </p:cTn>
                                        <p:tgtEl>
                                          <p:spTgt spid="93190"/>
                                        </p:tgtEl>
                                        <p:attrNameLst>
                                          <p:attrName>style.visibility</p:attrName>
                                        </p:attrNameLst>
                                      </p:cBhvr>
                                      <p:to>
                                        <p:strVal val="visible"/>
                                      </p:to>
                                    </p:set>
                                    <p:animEffect transition="in" filter="slide(fromLeft)">
                                      <p:cBhvr>
                                        <p:cTn id="28" dur="500"/>
                                        <p:tgtEl>
                                          <p:spTgt spid="93190"/>
                                        </p:tgtEl>
                                      </p:cBhvr>
                                    </p:animEffect>
                                  </p:childTnLst>
                                </p:cTn>
                              </p:par>
                            </p:childTnLst>
                          </p:cTn>
                        </p:par>
                      </p:childTnLst>
                    </p:cTn>
                  </p:par>
                  <p:par>
                    <p:cTn id="29" fill="hold" nodeType="clickPar">
                      <p:stCondLst>
                        <p:cond delay="indefinite"/>
                        <p:cond evt="onBegin" delay="0">
                          <p:tn val="28"/>
                        </p:cond>
                      </p:stCondLst>
                      <p:childTnLst>
                        <p:par>
                          <p:cTn id="30" fill="hold" nodeType="afterGroup">
                            <p:stCondLst>
                              <p:cond delay="0"/>
                            </p:stCondLst>
                            <p:childTnLst>
                              <p:par>
                                <p:cTn id="31" presetID="12" presetClass="entr" presetSubtype="8" fill="hold" grpId="0" nodeType="clickEffect">
                                  <p:stCondLst>
                                    <p:cond delay="0"/>
                                  </p:stCondLst>
                                  <p:childTnLst>
                                    <p:set>
                                      <p:cBhvr>
                                        <p:cTn id="32" dur="1" fill="hold">
                                          <p:stCondLst>
                                            <p:cond delay="0"/>
                                          </p:stCondLst>
                                        </p:cTn>
                                        <p:tgtEl>
                                          <p:spTgt spid="93191"/>
                                        </p:tgtEl>
                                        <p:attrNameLst>
                                          <p:attrName>style.visibility</p:attrName>
                                        </p:attrNameLst>
                                      </p:cBhvr>
                                      <p:to>
                                        <p:strVal val="visible"/>
                                      </p:to>
                                    </p:set>
                                    <p:animEffect transition="in" filter="slide(fromLeft)">
                                      <p:cBhvr>
                                        <p:cTn id="33" dur="500"/>
                                        <p:tgtEl>
                                          <p:spTgt spid="931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6" grpId="0"/>
      <p:bldP spid="93187" grpId="0"/>
      <p:bldP spid="93188" grpId="0"/>
      <p:bldP spid="93189" grpId="0"/>
      <p:bldP spid="93190" grpId="0"/>
      <p:bldP spid="9319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ext Box 3"/>
          <p:cNvSpPr/>
          <p:nvPr/>
        </p:nvSpPr>
        <p:spPr>
          <a:xfrm>
            <a:off x="1705198" y="1125278"/>
            <a:ext cx="3607739" cy="4567384"/>
          </a:xfrm>
          <a:prstGeom prst="rect">
            <a:avLst/>
          </a:prstGeom>
          <a:noFill/>
          <a:ln>
            <a:noFill/>
            <a:miter lim="800000"/>
          </a:ln>
        </p:spPr>
        <p:txBody>
          <a:bodyPr wrap="none"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lnSpc>
                <a:spcPct val="115000"/>
              </a:lnSpc>
            </a:pPr>
            <a:r>
              <a:rPr lang="zh-CN" altLang="en-US" sz="2799">
                <a:solidFill>
                  <a:srgbClr val="FF6600"/>
                </a:solidFill>
                <a:latin typeface="Garamond" pitchFamily="18" charset="0"/>
                <a:ea typeface="黑体" pitchFamily="49" charset="-122"/>
              </a:rPr>
              <a:t> </a:t>
            </a:r>
            <a:r>
              <a:rPr lang="en-US" altLang="zh-CN" sz="2799">
                <a:solidFill>
                  <a:srgbClr val="0510EB"/>
                </a:solidFill>
                <a:latin typeface="黑体" panose="02010609060101010101" pitchFamily="49" charset="-122"/>
                <a:ea typeface="黑体" panose="02010609060101010101" pitchFamily="49" charset="-122"/>
              </a:rPr>
              <a:t>2.</a:t>
            </a:r>
            <a:r>
              <a:rPr lang="zh-CN" altLang="en-US" sz="2799">
                <a:solidFill>
                  <a:srgbClr val="0510EB"/>
                </a:solidFill>
                <a:latin typeface="黑体" panose="02010609060101010101" pitchFamily="49" charset="-122"/>
                <a:ea typeface="黑体" panose="02010609060101010101" pitchFamily="49" charset="-122"/>
              </a:rPr>
              <a:t>之：</a:t>
            </a:r>
          </a:p>
          <a:p>
            <a:pPr defTabSz="1088807">
              <a:lnSpc>
                <a:spcPct val="115000"/>
              </a:lnSpc>
              <a:buChar char="•"/>
            </a:pPr>
            <a:r>
              <a:rPr lang="zh-CN" altLang="en-US" sz="2799" b="0">
                <a:solidFill>
                  <a:srgbClr val="000000"/>
                </a:solidFill>
                <a:latin typeface="黑体" panose="02010609060101010101" pitchFamily="49" charset="-122"/>
                <a:ea typeface="黑体" panose="02010609060101010101" pitchFamily="49" charset="-122"/>
              </a:rPr>
              <a:t>臣之壮也，犹不如人</a:t>
            </a:r>
          </a:p>
          <a:p>
            <a:pPr defTabSz="1088807">
              <a:lnSpc>
                <a:spcPct val="115000"/>
              </a:lnSpc>
              <a:buChar char="•"/>
            </a:pPr>
            <a:r>
              <a:rPr lang="zh-CN" altLang="en-US" sz="2799" b="0">
                <a:solidFill>
                  <a:srgbClr val="000000"/>
                </a:solidFill>
                <a:latin typeface="黑体" panose="02010609060101010101" pitchFamily="49" charset="-122"/>
                <a:ea typeface="黑体" panose="02010609060101010101" pitchFamily="49" charset="-122"/>
              </a:rPr>
              <a:t>是寡人之过也</a:t>
            </a:r>
          </a:p>
          <a:p>
            <a:pPr defTabSz="1088807">
              <a:lnSpc>
                <a:spcPct val="115000"/>
              </a:lnSpc>
              <a:buChar char="•"/>
            </a:pPr>
            <a:r>
              <a:rPr lang="zh-CN" altLang="en-US" sz="2799" b="0">
                <a:solidFill>
                  <a:srgbClr val="000000"/>
                </a:solidFill>
                <a:latin typeface="黑体" panose="02010609060101010101" pitchFamily="49" charset="-122"/>
                <a:ea typeface="黑体" panose="02010609060101010101" pitchFamily="49" charset="-122"/>
              </a:rPr>
              <a:t>邻之厚，君之薄也</a:t>
            </a:r>
          </a:p>
          <a:p>
            <a:pPr defTabSz="1088807">
              <a:lnSpc>
                <a:spcPct val="115000"/>
              </a:lnSpc>
              <a:buChar char="•"/>
            </a:pPr>
            <a:r>
              <a:rPr lang="zh-CN" altLang="en-US" sz="2799" b="0">
                <a:solidFill>
                  <a:srgbClr val="000000"/>
                </a:solidFill>
                <a:latin typeface="黑体" panose="02010609060101010101" pitchFamily="49" charset="-122"/>
                <a:ea typeface="黑体" panose="02010609060101010101" pitchFamily="49" charset="-122"/>
              </a:rPr>
              <a:t>行李之往来</a:t>
            </a:r>
          </a:p>
          <a:p>
            <a:pPr defTabSz="1088807">
              <a:lnSpc>
                <a:spcPct val="115000"/>
              </a:lnSpc>
              <a:buChar char="•"/>
            </a:pPr>
            <a:r>
              <a:rPr lang="zh-CN" altLang="en-US" sz="2799" b="0">
                <a:solidFill>
                  <a:srgbClr val="000000"/>
                </a:solidFill>
                <a:latin typeface="黑体" panose="02010609060101010101" pitchFamily="49" charset="-122"/>
                <a:ea typeface="黑体" panose="02010609060101010101" pitchFamily="49" charset="-122"/>
              </a:rPr>
              <a:t>夫晋，何厌之有？</a:t>
            </a:r>
          </a:p>
          <a:p>
            <a:pPr defTabSz="1088807">
              <a:lnSpc>
                <a:spcPct val="115000"/>
              </a:lnSpc>
              <a:buChar char="•"/>
            </a:pPr>
            <a:r>
              <a:rPr lang="zh-CN" altLang="en-US" sz="2799" b="0">
                <a:solidFill>
                  <a:srgbClr val="000000"/>
                </a:solidFill>
                <a:latin typeface="黑体" panose="02010609060101010101" pitchFamily="49" charset="-122"/>
                <a:ea typeface="黑体" panose="02010609060101010101" pitchFamily="49" charset="-122"/>
              </a:rPr>
              <a:t>使杞子逢孙杨孙戍之</a:t>
            </a:r>
          </a:p>
          <a:p>
            <a:pPr defTabSz="1088807">
              <a:lnSpc>
                <a:spcPct val="115000"/>
              </a:lnSpc>
              <a:buChar char="•"/>
            </a:pPr>
            <a:r>
              <a:rPr lang="zh-CN" altLang="en-US" sz="2799" b="0">
                <a:solidFill>
                  <a:srgbClr val="000000"/>
                </a:solidFill>
                <a:latin typeface="黑体" panose="02010609060101010101" pitchFamily="49" charset="-122"/>
                <a:ea typeface="黑体" panose="02010609060101010101" pitchFamily="49" charset="-122"/>
              </a:rPr>
              <a:t>微夫人之力不及此</a:t>
            </a:r>
          </a:p>
          <a:p>
            <a:pPr defTabSz="1088807">
              <a:lnSpc>
                <a:spcPct val="115000"/>
              </a:lnSpc>
              <a:buChar char="•"/>
            </a:pPr>
            <a:r>
              <a:rPr lang="zh-CN" altLang="en-US" sz="2799" b="0">
                <a:solidFill>
                  <a:srgbClr val="000000"/>
                </a:solidFill>
                <a:latin typeface="黑体" panose="02010609060101010101" pitchFamily="49" charset="-122"/>
                <a:ea typeface="黑体" panose="02010609060101010101" pitchFamily="49" charset="-122"/>
              </a:rPr>
              <a:t>因人之力而敝之</a:t>
            </a:r>
          </a:p>
        </p:txBody>
      </p:sp>
      <p:sp>
        <p:nvSpPr>
          <p:cNvPr id="94211" name="Text Box 4"/>
          <p:cNvSpPr/>
          <p:nvPr/>
        </p:nvSpPr>
        <p:spPr>
          <a:xfrm>
            <a:off x="5447657" y="1556977"/>
            <a:ext cx="5585119" cy="4209076"/>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8807">
              <a:lnSpc>
                <a:spcPct val="120000"/>
              </a:lnSpc>
            </a:pPr>
            <a:r>
              <a:rPr lang="en-US" altLang="zh-CN" sz="2799">
                <a:solidFill>
                  <a:srgbClr val="000099"/>
                </a:solidFill>
                <a:latin typeface="楷体_GB2312" pitchFamily="49" charset="-122"/>
                <a:ea typeface="楷体_GB2312" pitchFamily="49" charset="-122"/>
              </a:rPr>
              <a:t>1</a:t>
            </a:r>
            <a:r>
              <a:rPr lang="zh-CN" altLang="en-US" sz="2799">
                <a:solidFill>
                  <a:srgbClr val="000099"/>
                </a:solidFill>
                <a:latin typeface="楷体_GB2312" pitchFamily="49" charset="-122"/>
                <a:ea typeface="楷体_GB2312" pitchFamily="49" charset="-122"/>
              </a:rPr>
              <a:t>、助词，主谓之间</a:t>
            </a:r>
          </a:p>
          <a:p>
            <a:pPr defTabSz="1088807">
              <a:lnSpc>
                <a:spcPct val="120000"/>
              </a:lnSpc>
            </a:pPr>
            <a:r>
              <a:rPr lang="en-US" altLang="zh-CN" sz="2799">
                <a:solidFill>
                  <a:srgbClr val="000099"/>
                </a:solidFill>
                <a:latin typeface="楷体_GB2312" pitchFamily="49" charset="-122"/>
                <a:ea typeface="楷体_GB2312" pitchFamily="49" charset="-122"/>
              </a:rPr>
              <a:t>2</a:t>
            </a:r>
            <a:r>
              <a:rPr lang="zh-CN" altLang="en-US" sz="2799">
                <a:solidFill>
                  <a:srgbClr val="000099"/>
                </a:solidFill>
                <a:latin typeface="楷体_GB2312" pitchFamily="49" charset="-122"/>
                <a:ea typeface="楷体_GB2312" pitchFamily="49" charset="-122"/>
              </a:rPr>
              <a:t>、助词，的</a:t>
            </a:r>
          </a:p>
          <a:p>
            <a:pPr defTabSz="1088807">
              <a:lnSpc>
                <a:spcPct val="120000"/>
              </a:lnSpc>
            </a:pPr>
            <a:r>
              <a:rPr lang="en-US" altLang="zh-CN" sz="2799">
                <a:solidFill>
                  <a:srgbClr val="000099"/>
                </a:solidFill>
                <a:latin typeface="楷体_GB2312" pitchFamily="49" charset="-122"/>
                <a:ea typeface="楷体_GB2312" pitchFamily="49" charset="-122"/>
              </a:rPr>
              <a:t>3</a:t>
            </a:r>
            <a:r>
              <a:rPr lang="zh-CN" altLang="en-US" sz="2799">
                <a:solidFill>
                  <a:srgbClr val="000099"/>
                </a:solidFill>
                <a:latin typeface="楷体_GB2312" pitchFamily="49" charset="-122"/>
                <a:ea typeface="楷体_GB2312" pitchFamily="49" charset="-122"/>
              </a:rPr>
              <a:t>、助词，主谓之间</a:t>
            </a:r>
          </a:p>
          <a:p>
            <a:pPr defTabSz="1088807">
              <a:lnSpc>
                <a:spcPct val="120000"/>
              </a:lnSpc>
            </a:pPr>
            <a:r>
              <a:rPr lang="en-US" altLang="zh-CN" sz="2799">
                <a:solidFill>
                  <a:srgbClr val="000099"/>
                </a:solidFill>
                <a:latin typeface="楷体_GB2312" pitchFamily="49" charset="-122"/>
                <a:ea typeface="楷体_GB2312" pitchFamily="49" charset="-122"/>
              </a:rPr>
              <a:t>4</a:t>
            </a:r>
            <a:r>
              <a:rPr lang="zh-CN" altLang="en-US" sz="2799">
                <a:solidFill>
                  <a:srgbClr val="000099"/>
                </a:solidFill>
                <a:latin typeface="楷体_GB2312" pitchFamily="49" charset="-122"/>
                <a:ea typeface="楷体_GB2312" pitchFamily="49" charset="-122"/>
              </a:rPr>
              <a:t>、助词，主谓之间</a:t>
            </a:r>
          </a:p>
          <a:p>
            <a:pPr defTabSz="1088807">
              <a:lnSpc>
                <a:spcPct val="120000"/>
              </a:lnSpc>
            </a:pPr>
            <a:r>
              <a:rPr lang="en-US" altLang="zh-CN" sz="2799">
                <a:solidFill>
                  <a:srgbClr val="000099"/>
                </a:solidFill>
                <a:latin typeface="楷体_GB2312" pitchFamily="49" charset="-122"/>
                <a:ea typeface="楷体_GB2312" pitchFamily="49" charset="-122"/>
              </a:rPr>
              <a:t>5</a:t>
            </a:r>
            <a:r>
              <a:rPr lang="zh-CN" altLang="en-US" sz="2799">
                <a:solidFill>
                  <a:srgbClr val="000099"/>
                </a:solidFill>
                <a:latin typeface="楷体_GB2312" pitchFamily="49" charset="-122"/>
                <a:ea typeface="楷体_GB2312" pitchFamily="49" charset="-122"/>
              </a:rPr>
              <a:t>、助词，宾语提前</a:t>
            </a:r>
          </a:p>
          <a:p>
            <a:pPr defTabSz="1088807">
              <a:lnSpc>
                <a:spcPct val="120000"/>
              </a:lnSpc>
            </a:pPr>
            <a:r>
              <a:rPr lang="en-US" altLang="zh-CN" sz="2799">
                <a:solidFill>
                  <a:srgbClr val="000099"/>
                </a:solidFill>
                <a:latin typeface="楷体_GB2312" pitchFamily="49" charset="-122"/>
                <a:ea typeface="楷体_GB2312" pitchFamily="49" charset="-122"/>
              </a:rPr>
              <a:t>6</a:t>
            </a:r>
            <a:r>
              <a:rPr lang="zh-CN" altLang="en-US" sz="2799">
                <a:solidFill>
                  <a:srgbClr val="000099"/>
                </a:solidFill>
                <a:latin typeface="楷体_GB2312" pitchFamily="49" charset="-122"/>
                <a:ea typeface="楷体_GB2312" pitchFamily="49" charset="-122"/>
              </a:rPr>
              <a:t>、代词，指郑国</a:t>
            </a:r>
          </a:p>
          <a:p>
            <a:pPr defTabSz="1088807">
              <a:lnSpc>
                <a:spcPct val="120000"/>
              </a:lnSpc>
            </a:pPr>
            <a:r>
              <a:rPr lang="en-US" altLang="zh-CN" sz="2799">
                <a:solidFill>
                  <a:srgbClr val="000099"/>
                </a:solidFill>
                <a:latin typeface="楷体_GB2312" pitchFamily="49" charset="-122"/>
                <a:ea typeface="楷体_GB2312" pitchFamily="49" charset="-122"/>
              </a:rPr>
              <a:t>7</a:t>
            </a:r>
            <a:r>
              <a:rPr lang="zh-CN" altLang="en-US" sz="2799">
                <a:solidFill>
                  <a:srgbClr val="000099"/>
                </a:solidFill>
                <a:latin typeface="楷体_GB2312" pitchFamily="49" charset="-122"/>
                <a:ea typeface="楷体_GB2312" pitchFamily="49" charset="-122"/>
              </a:rPr>
              <a:t>、助词，的</a:t>
            </a:r>
          </a:p>
          <a:p>
            <a:pPr defTabSz="1088807">
              <a:lnSpc>
                <a:spcPct val="120000"/>
              </a:lnSpc>
            </a:pPr>
            <a:r>
              <a:rPr lang="en-US" altLang="zh-CN" sz="2799">
                <a:solidFill>
                  <a:srgbClr val="000099"/>
                </a:solidFill>
                <a:latin typeface="楷体_GB2312" pitchFamily="49" charset="-122"/>
                <a:ea typeface="楷体_GB2312" pitchFamily="49" charset="-122"/>
              </a:rPr>
              <a:t>8</a:t>
            </a:r>
            <a:r>
              <a:rPr lang="zh-CN" altLang="en-US" sz="2799">
                <a:solidFill>
                  <a:srgbClr val="000099"/>
                </a:solidFill>
                <a:latin typeface="楷体_GB2312" pitchFamily="49" charset="-122"/>
                <a:ea typeface="楷体_GB2312" pitchFamily="49" charset="-122"/>
              </a:rPr>
              <a:t>、助词，的</a:t>
            </a:r>
          </a:p>
        </p:txBody>
      </p:sp>
      <p:sp>
        <p:nvSpPr>
          <p:cNvPr id="94212" name="双括号 94211"/>
          <p:cNvSpPr/>
          <p:nvPr/>
        </p:nvSpPr>
        <p:spPr>
          <a:xfrm>
            <a:off x="3697050" y="333298"/>
            <a:ext cx="4029730" cy="791980"/>
          </a:xfrm>
          <a:prstGeom prst="bracketPair">
            <a:avLst>
              <a:gd name="adj" fmla="val 16667"/>
            </a:avLst>
          </a:prstGeom>
          <a:solidFill>
            <a:srgbClr val="FFE8D1"/>
          </a:solidFill>
          <a:ln w="98425">
            <a:solidFill>
              <a:srgbClr val="996633"/>
            </a:solidFill>
            <a:miter lim="800000"/>
          </a:ln>
          <a:effectLst>
            <a:outerShdw dist="35921" dir="2700000" algn="ctr">
              <a:schemeClr val="bg2"/>
            </a:outerShdw>
          </a:effectLst>
        </p:spPr>
      </p:sp>
      <p:sp>
        <p:nvSpPr>
          <p:cNvPr id="94213" name="矩形 94212"/>
          <p:cNvSpPr/>
          <p:nvPr/>
        </p:nvSpPr>
        <p:spPr>
          <a:xfrm>
            <a:off x="3647849" y="404720"/>
            <a:ext cx="4124957" cy="663629"/>
          </a:xfrm>
          <a:prstGeom prst="rect">
            <a:avLst/>
          </a:prstGeom>
          <a:noFill/>
          <a:ln>
            <a:noFill/>
            <a:miter lim="800000"/>
          </a:ln>
        </p:spPr>
        <p:txBody>
          <a:bodyPr lIns="108825" tIns="54412" rIns="108825" bIns="54412">
            <a:spAutoFit/>
          </a:bodyPr>
          <a:lstStyle>
            <a:defPPr>
              <a:defRPr lang="zh-CN"/>
            </a:defPPr>
            <a:lvl1pPr marL="0" indent="0"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1pPr>
            <a:lvl2pPr marL="4556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2pPr>
            <a:lvl3pPr marL="9128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3pPr>
            <a:lvl4pPr marL="13700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4pPr>
            <a:lvl5pPr marL="1827212" indent="1588" algn="l" defTabSz="912812" rtl="0" eaLnBrk="1" fontAlgn="base" hangingPunct="1">
              <a:lnSpc>
                <a:spcPct val="100000"/>
              </a:lnSpc>
              <a:spcBef>
                <a:spcPct val="0"/>
              </a:spcBef>
              <a:spcAft>
                <a:spcPct val="0"/>
              </a:spcAft>
              <a:buClrTx/>
              <a:buSzTx/>
              <a:buFontTx/>
              <a:buNone/>
              <a:defRPr kumimoji="0" lang="zh-CN" altLang="en-US" sz="2800" b="1" i="0" u="none" baseline="0">
                <a:solidFill>
                  <a:schemeClr val="tx1"/>
                </a:solidFill>
                <a:effectLst/>
                <a:latin typeface="Arial" pitchFamily="34" charset="0"/>
                <a:ea typeface="宋体" pitchFamily="2" charset="-122"/>
              </a:defRPr>
            </a:lvl5pPr>
          </a:lstStyle>
          <a:p>
            <a:pPr defTabSz="1085633">
              <a:spcBef>
                <a:spcPct val="50000"/>
              </a:spcBef>
            </a:pPr>
            <a:r>
              <a:rPr kumimoji="1" lang="zh-CN" altLang="en-US" sz="3599" b="0">
                <a:solidFill>
                  <a:srgbClr val="000099"/>
                </a:solidFill>
                <a:latin typeface="Times New Roman" pitchFamily="18" charset="0"/>
                <a:ea typeface="隶书" pitchFamily="49" charset="-122"/>
              </a:rPr>
              <a:t>     重点虚词掌握</a:t>
            </a:r>
          </a:p>
        </p:txBody>
      </p:sp>
      <p:pic>
        <p:nvPicPr>
          <p:cNvPr id="94214" name="New picture"/>
          <p:cNvPicPr/>
          <p:nvPr/>
        </p:nvPicPr>
        <p:blipFill>
          <a:blip r:embed="rId2"/>
          <a:stretch>
            <a:fillRect/>
          </a:stretch>
        </p:blipFill>
        <p:spPr>
          <a:xfrm>
            <a:off x="10820100" y="12252663"/>
            <a:ext cx="355518" cy="253941"/>
          </a:xfrm>
          <a:prstGeom prst="cube">
            <a:avLst/>
          </a:prstGeom>
        </p:spPr>
      </p:pic>
    </p:spTree>
    <p:extLst>
      <p:ext uri="{BB962C8B-B14F-4D97-AF65-F5344CB8AC3E}">
        <p14:creationId xmlns:p14="http://schemas.microsoft.com/office/powerpoint/2010/main" val="42471078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xmlns:m="http://schemas.openxmlformats.org/officeDocument/2006/math" xmlns:w="http://schemas.openxmlformats.org/wordprocessingml/2006/main" xmlns:wp="http://schemas.openxmlformats.org/drawingml/2006/wordprocessingDrawing" xmlns:a14="http://schemas.microsoft.com/office/drawing/2010/main" xmlns:p15="http://schemas.microsoft.com/office/powerpoint/2012/main" xmlns:p159="http://schemas.microsoft.com/office/powerpoint/2015/09/main">
      <p:transition>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3" presetClass="entr" presetSubtype="16" fill="hold" nodeType="clickEffect">
                                  <p:stCondLst>
                                    <p:cond delay="0"/>
                                  </p:stCondLst>
                                  <p:childTnLst>
                                    <p:set>
                                      <p:cBhvr>
                                        <p:cTn id="6" dur="1" fill="hold">
                                          <p:stCondLst>
                                            <p:cond delay="0"/>
                                          </p:stCondLst>
                                        </p:cTn>
                                        <p:tgtEl>
                                          <p:spTgt spid="94211">
                                            <p:txEl>
                                              <p:pRg st="0" end="0"/>
                                            </p:txEl>
                                          </p:spTgt>
                                        </p:tgtEl>
                                        <p:attrNameLst>
                                          <p:attrName>style.visibility</p:attrName>
                                        </p:attrNameLst>
                                      </p:cBhvr>
                                      <p:to>
                                        <p:strVal val="visible"/>
                                      </p:to>
                                    </p:set>
                                    <p:anim calcmode="lin" valueType="num">
                                      <p:cBhvr>
                                        <p:cTn id="7" dur="500" fill="hold"/>
                                        <p:tgtEl>
                                          <p:spTgt spid="94211">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94211">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3" presetClass="entr" presetSubtype="16" fill="hold" nodeType="clickEffect">
                                  <p:stCondLst>
                                    <p:cond delay="0"/>
                                  </p:stCondLst>
                                  <p:childTnLst>
                                    <p:set>
                                      <p:cBhvr>
                                        <p:cTn id="12" dur="1" fill="hold">
                                          <p:stCondLst>
                                            <p:cond delay="0"/>
                                          </p:stCondLst>
                                        </p:cTn>
                                        <p:tgtEl>
                                          <p:spTgt spid="94211">
                                            <p:txEl>
                                              <p:pRg st="1" end="1"/>
                                            </p:txEl>
                                          </p:spTgt>
                                        </p:tgtEl>
                                        <p:attrNameLst>
                                          <p:attrName>style.visibility</p:attrName>
                                        </p:attrNameLst>
                                      </p:cBhvr>
                                      <p:to>
                                        <p:strVal val="visible"/>
                                      </p:to>
                                    </p:set>
                                    <p:anim calcmode="lin" valueType="num">
                                      <p:cBhvr>
                                        <p:cTn id="13" dur="500" fill="hold"/>
                                        <p:tgtEl>
                                          <p:spTgt spid="94211">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94211">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50" presetClass="entr" presetSubtype="0" decel="100000" fill="hold" nodeType="clickEffect">
                                  <p:stCondLst>
                                    <p:cond delay="0"/>
                                  </p:stCondLst>
                                  <p:childTnLst>
                                    <p:set>
                                      <p:cBhvr>
                                        <p:cTn id="18" dur="1" fill="hold">
                                          <p:stCondLst>
                                            <p:cond delay="0"/>
                                          </p:stCondLst>
                                        </p:cTn>
                                        <p:tgtEl>
                                          <p:spTgt spid="94211">
                                            <p:txEl>
                                              <p:pRg st="2" end="2"/>
                                            </p:txEl>
                                          </p:spTgt>
                                        </p:tgtEl>
                                        <p:attrNameLst>
                                          <p:attrName>style.visibility</p:attrName>
                                        </p:attrNameLst>
                                      </p:cBhvr>
                                      <p:to>
                                        <p:strVal val="visible"/>
                                      </p:to>
                                    </p:set>
                                    <p:anim calcmode="lin" valueType="num">
                                      <p:cBhvr>
                                        <p:cTn id="19" dur="1000" fill="hold"/>
                                        <p:tgtEl>
                                          <p:spTgt spid="94211">
                                            <p:txEl>
                                              <p:pRg st="2" end="2"/>
                                            </p:txEl>
                                          </p:spTgt>
                                        </p:tgtEl>
                                        <p:attrNameLst>
                                          <p:attrName>ppt_w</p:attrName>
                                        </p:attrNameLst>
                                      </p:cBhvr>
                                      <p:tavLst>
                                        <p:tav tm="0">
                                          <p:val>
                                            <p:strVal val="#ppt_w+.3"/>
                                          </p:val>
                                        </p:tav>
                                        <p:tav tm="100000">
                                          <p:val>
                                            <p:strVal val="#ppt_w"/>
                                          </p:val>
                                        </p:tav>
                                      </p:tavLst>
                                    </p:anim>
                                    <p:anim calcmode="lin" valueType="num">
                                      <p:cBhvr>
                                        <p:cTn id="20" dur="1000" fill="hold"/>
                                        <p:tgtEl>
                                          <p:spTgt spid="94211">
                                            <p:txEl>
                                              <p:pRg st="2" end="2"/>
                                            </p:txEl>
                                          </p:spTgt>
                                        </p:tgtEl>
                                        <p:attrNameLst>
                                          <p:attrName>ppt_h</p:attrName>
                                        </p:attrNameLst>
                                      </p:cBhvr>
                                      <p:tavLst>
                                        <p:tav tm="0">
                                          <p:val>
                                            <p:strVal val="#ppt_h"/>
                                          </p:val>
                                        </p:tav>
                                        <p:tav tm="100000">
                                          <p:val>
                                            <p:strVal val="#ppt_h"/>
                                          </p:val>
                                        </p:tav>
                                      </p:tavLst>
                                    </p:anim>
                                    <p:animEffect transition="in" filter="fade">
                                      <p:cBhvr>
                                        <p:cTn id="21" dur="1000"/>
                                        <p:tgtEl>
                                          <p:spTgt spid="94211">
                                            <p:txEl>
                                              <p:pRg st="2" end="2"/>
                                            </p:txEl>
                                          </p:spTgt>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50" presetClass="entr" presetSubtype="0" decel="100000" fill="hold" nodeType="clickEffect">
                                  <p:stCondLst>
                                    <p:cond delay="0"/>
                                  </p:stCondLst>
                                  <p:childTnLst>
                                    <p:set>
                                      <p:cBhvr>
                                        <p:cTn id="25" dur="1" fill="hold">
                                          <p:stCondLst>
                                            <p:cond delay="0"/>
                                          </p:stCondLst>
                                        </p:cTn>
                                        <p:tgtEl>
                                          <p:spTgt spid="94211">
                                            <p:txEl>
                                              <p:pRg st="3" end="3"/>
                                            </p:txEl>
                                          </p:spTgt>
                                        </p:tgtEl>
                                        <p:attrNameLst>
                                          <p:attrName>style.visibility</p:attrName>
                                        </p:attrNameLst>
                                      </p:cBhvr>
                                      <p:to>
                                        <p:strVal val="visible"/>
                                      </p:to>
                                    </p:set>
                                    <p:anim calcmode="lin" valueType="num">
                                      <p:cBhvr>
                                        <p:cTn id="26" dur="1000" fill="hold"/>
                                        <p:tgtEl>
                                          <p:spTgt spid="94211">
                                            <p:txEl>
                                              <p:pRg st="3" end="3"/>
                                            </p:txEl>
                                          </p:spTgt>
                                        </p:tgtEl>
                                        <p:attrNameLst>
                                          <p:attrName>ppt_w</p:attrName>
                                        </p:attrNameLst>
                                      </p:cBhvr>
                                      <p:tavLst>
                                        <p:tav tm="0">
                                          <p:val>
                                            <p:strVal val="#ppt_w+.3"/>
                                          </p:val>
                                        </p:tav>
                                        <p:tav tm="100000">
                                          <p:val>
                                            <p:strVal val="#ppt_w"/>
                                          </p:val>
                                        </p:tav>
                                      </p:tavLst>
                                    </p:anim>
                                    <p:anim calcmode="lin" valueType="num">
                                      <p:cBhvr>
                                        <p:cTn id="27" dur="1000" fill="hold"/>
                                        <p:tgtEl>
                                          <p:spTgt spid="94211">
                                            <p:txEl>
                                              <p:pRg st="3" end="3"/>
                                            </p:txEl>
                                          </p:spTgt>
                                        </p:tgtEl>
                                        <p:attrNameLst>
                                          <p:attrName>ppt_h</p:attrName>
                                        </p:attrNameLst>
                                      </p:cBhvr>
                                      <p:tavLst>
                                        <p:tav tm="0">
                                          <p:val>
                                            <p:strVal val="#ppt_h"/>
                                          </p:val>
                                        </p:tav>
                                        <p:tav tm="100000">
                                          <p:val>
                                            <p:strVal val="#ppt_h"/>
                                          </p:val>
                                        </p:tav>
                                      </p:tavLst>
                                    </p:anim>
                                    <p:animEffect transition="in" filter="fade">
                                      <p:cBhvr>
                                        <p:cTn id="28" dur="1000"/>
                                        <p:tgtEl>
                                          <p:spTgt spid="94211">
                                            <p:txEl>
                                              <p:pRg st="3" end="3"/>
                                            </p:txEl>
                                          </p:spTgt>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50" presetClass="entr" presetSubtype="0" decel="100000" fill="hold" nodeType="clickEffect">
                                  <p:stCondLst>
                                    <p:cond delay="0"/>
                                  </p:stCondLst>
                                  <p:childTnLst>
                                    <p:set>
                                      <p:cBhvr>
                                        <p:cTn id="32" dur="1" fill="hold">
                                          <p:stCondLst>
                                            <p:cond delay="0"/>
                                          </p:stCondLst>
                                        </p:cTn>
                                        <p:tgtEl>
                                          <p:spTgt spid="94211">
                                            <p:txEl>
                                              <p:pRg st="4" end="4"/>
                                            </p:txEl>
                                          </p:spTgt>
                                        </p:tgtEl>
                                        <p:attrNameLst>
                                          <p:attrName>style.visibility</p:attrName>
                                        </p:attrNameLst>
                                      </p:cBhvr>
                                      <p:to>
                                        <p:strVal val="visible"/>
                                      </p:to>
                                    </p:set>
                                    <p:anim calcmode="lin" valueType="num">
                                      <p:cBhvr>
                                        <p:cTn id="33" dur="1000" fill="hold"/>
                                        <p:tgtEl>
                                          <p:spTgt spid="94211">
                                            <p:txEl>
                                              <p:pRg st="4" end="4"/>
                                            </p:txEl>
                                          </p:spTgt>
                                        </p:tgtEl>
                                        <p:attrNameLst>
                                          <p:attrName>ppt_w</p:attrName>
                                        </p:attrNameLst>
                                      </p:cBhvr>
                                      <p:tavLst>
                                        <p:tav tm="0">
                                          <p:val>
                                            <p:strVal val="#ppt_w+.3"/>
                                          </p:val>
                                        </p:tav>
                                        <p:tav tm="100000">
                                          <p:val>
                                            <p:strVal val="#ppt_w"/>
                                          </p:val>
                                        </p:tav>
                                      </p:tavLst>
                                    </p:anim>
                                    <p:anim calcmode="lin" valueType="num">
                                      <p:cBhvr>
                                        <p:cTn id="34" dur="1000" fill="hold"/>
                                        <p:tgtEl>
                                          <p:spTgt spid="94211">
                                            <p:txEl>
                                              <p:pRg st="4" end="4"/>
                                            </p:txEl>
                                          </p:spTgt>
                                        </p:tgtEl>
                                        <p:attrNameLst>
                                          <p:attrName>ppt_h</p:attrName>
                                        </p:attrNameLst>
                                      </p:cBhvr>
                                      <p:tavLst>
                                        <p:tav tm="0">
                                          <p:val>
                                            <p:strVal val="#ppt_h"/>
                                          </p:val>
                                        </p:tav>
                                        <p:tav tm="100000">
                                          <p:val>
                                            <p:strVal val="#ppt_h"/>
                                          </p:val>
                                        </p:tav>
                                      </p:tavLst>
                                    </p:anim>
                                    <p:animEffect transition="in" filter="fade">
                                      <p:cBhvr>
                                        <p:cTn id="35" dur="1000"/>
                                        <p:tgtEl>
                                          <p:spTgt spid="94211">
                                            <p:txEl>
                                              <p:pRg st="4" end="4"/>
                                            </p:txEl>
                                          </p:spTgt>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50" presetClass="entr" presetSubtype="0" decel="100000" fill="hold" nodeType="clickEffect">
                                  <p:stCondLst>
                                    <p:cond delay="0"/>
                                  </p:stCondLst>
                                  <p:childTnLst>
                                    <p:set>
                                      <p:cBhvr>
                                        <p:cTn id="39" dur="1" fill="hold">
                                          <p:stCondLst>
                                            <p:cond delay="0"/>
                                          </p:stCondLst>
                                        </p:cTn>
                                        <p:tgtEl>
                                          <p:spTgt spid="94211">
                                            <p:txEl>
                                              <p:pRg st="5" end="5"/>
                                            </p:txEl>
                                          </p:spTgt>
                                        </p:tgtEl>
                                        <p:attrNameLst>
                                          <p:attrName>style.visibility</p:attrName>
                                        </p:attrNameLst>
                                      </p:cBhvr>
                                      <p:to>
                                        <p:strVal val="visible"/>
                                      </p:to>
                                    </p:set>
                                    <p:anim calcmode="lin" valueType="num">
                                      <p:cBhvr>
                                        <p:cTn id="40" dur="1000" fill="hold"/>
                                        <p:tgtEl>
                                          <p:spTgt spid="94211">
                                            <p:txEl>
                                              <p:pRg st="5" end="5"/>
                                            </p:txEl>
                                          </p:spTgt>
                                        </p:tgtEl>
                                        <p:attrNameLst>
                                          <p:attrName>ppt_w</p:attrName>
                                        </p:attrNameLst>
                                      </p:cBhvr>
                                      <p:tavLst>
                                        <p:tav tm="0">
                                          <p:val>
                                            <p:strVal val="#ppt_w+.3"/>
                                          </p:val>
                                        </p:tav>
                                        <p:tav tm="100000">
                                          <p:val>
                                            <p:strVal val="#ppt_w"/>
                                          </p:val>
                                        </p:tav>
                                      </p:tavLst>
                                    </p:anim>
                                    <p:anim calcmode="lin" valueType="num">
                                      <p:cBhvr>
                                        <p:cTn id="41" dur="1000" fill="hold"/>
                                        <p:tgtEl>
                                          <p:spTgt spid="94211">
                                            <p:txEl>
                                              <p:pRg st="5" end="5"/>
                                            </p:txEl>
                                          </p:spTgt>
                                        </p:tgtEl>
                                        <p:attrNameLst>
                                          <p:attrName>ppt_h</p:attrName>
                                        </p:attrNameLst>
                                      </p:cBhvr>
                                      <p:tavLst>
                                        <p:tav tm="0">
                                          <p:val>
                                            <p:strVal val="#ppt_h"/>
                                          </p:val>
                                        </p:tav>
                                        <p:tav tm="100000">
                                          <p:val>
                                            <p:strVal val="#ppt_h"/>
                                          </p:val>
                                        </p:tav>
                                      </p:tavLst>
                                    </p:anim>
                                    <p:animEffect transition="in" filter="fade">
                                      <p:cBhvr>
                                        <p:cTn id="42" dur="1000"/>
                                        <p:tgtEl>
                                          <p:spTgt spid="94211">
                                            <p:txEl>
                                              <p:pRg st="5" end="5"/>
                                            </p:txEl>
                                          </p:spTgt>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50" presetClass="entr" presetSubtype="0" decel="100000" fill="hold" nodeType="clickEffect">
                                  <p:stCondLst>
                                    <p:cond delay="0"/>
                                  </p:stCondLst>
                                  <p:childTnLst>
                                    <p:set>
                                      <p:cBhvr>
                                        <p:cTn id="46" dur="1" fill="hold">
                                          <p:stCondLst>
                                            <p:cond delay="0"/>
                                          </p:stCondLst>
                                        </p:cTn>
                                        <p:tgtEl>
                                          <p:spTgt spid="94211">
                                            <p:txEl>
                                              <p:pRg st="6" end="6"/>
                                            </p:txEl>
                                          </p:spTgt>
                                        </p:tgtEl>
                                        <p:attrNameLst>
                                          <p:attrName>style.visibility</p:attrName>
                                        </p:attrNameLst>
                                      </p:cBhvr>
                                      <p:to>
                                        <p:strVal val="visible"/>
                                      </p:to>
                                    </p:set>
                                    <p:anim calcmode="lin" valueType="num">
                                      <p:cBhvr>
                                        <p:cTn id="47" dur="1000" fill="hold"/>
                                        <p:tgtEl>
                                          <p:spTgt spid="94211">
                                            <p:txEl>
                                              <p:pRg st="6" end="6"/>
                                            </p:txEl>
                                          </p:spTgt>
                                        </p:tgtEl>
                                        <p:attrNameLst>
                                          <p:attrName>ppt_w</p:attrName>
                                        </p:attrNameLst>
                                      </p:cBhvr>
                                      <p:tavLst>
                                        <p:tav tm="0">
                                          <p:val>
                                            <p:strVal val="#ppt_w+.3"/>
                                          </p:val>
                                        </p:tav>
                                        <p:tav tm="100000">
                                          <p:val>
                                            <p:strVal val="#ppt_w"/>
                                          </p:val>
                                        </p:tav>
                                      </p:tavLst>
                                    </p:anim>
                                    <p:anim calcmode="lin" valueType="num">
                                      <p:cBhvr>
                                        <p:cTn id="48" dur="1000" fill="hold"/>
                                        <p:tgtEl>
                                          <p:spTgt spid="94211">
                                            <p:txEl>
                                              <p:pRg st="6" end="6"/>
                                            </p:txEl>
                                          </p:spTgt>
                                        </p:tgtEl>
                                        <p:attrNameLst>
                                          <p:attrName>ppt_h</p:attrName>
                                        </p:attrNameLst>
                                      </p:cBhvr>
                                      <p:tavLst>
                                        <p:tav tm="0">
                                          <p:val>
                                            <p:strVal val="#ppt_h"/>
                                          </p:val>
                                        </p:tav>
                                        <p:tav tm="100000">
                                          <p:val>
                                            <p:strVal val="#ppt_h"/>
                                          </p:val>
                                        </p:tav>
                                      </p:tavLst>
                                    </p:anim>
                                    <p:animEffect transition="in" filter="fade">
                                      <p:cBhvr>
                                        <p:cTn id="49" dur="1000"/>
                                        <p:tgtEl>
                                          <p:spTgt spid="94211">
                                            <p:txEl>
                                              <p:pRg st="6" end="6"/>
                                            </p:txEl>
                                          </p:spTgt>
                                        </p:tgtEl>
                                      </p:cBhvr>
                                    </p:animEffect>
                                  </p:childTnLst>
                                </p:cTn>
                              </p:par>
                              <p:par>
                                <p:cTn id="50" presetID="50" presetClass="entr" presetSubtype="0" decel="100000" fill="hold" nodeType="withEffect">
                                  <p:stCondLst>
                                    <p:cond delay="0"/>
                                  </p:stCondLst>
                                  <p:childTnLst>
                                    <p:set>
                                      <p:cBhvr>
                                        <p:cTn id="51" dur="1" fill="hold">
                                          <p:stCondLst>
                                            <p:cond delay="0"/>
                                          </p:stCondLst>
                                        </p:cTn>
                                        <p:tgtEl>
                                          <p:spTgt spid="94211">
                                            <p:txEl>
                                              <p:pRg st="7" end="7"/>
                                            </p:txEl>
                                          </p:spTgt>
                                        </p:tgtEl>
                                        <p:attrNameLst>
                                          <p:attrName>style.visibility</p:attrName>
                                        </p:attrNameLst>
                                      </p:cBhvr>
                                      <p:to>
                                        <p:strVal val="visible"/>
                                      </p:to>
                                    </p:set>
                                    <p:anim calcmode="lin" valueType="num">
                                      <p:cBhvr>
                                        <p:cTn id="52" dur="1000" fill="hold"/>
                                        <p:tgtEl>
                                          <p:spTgt spid="94211">
                                            <p:txEl>
                                              <p:pRg st="7" end="7"/>
                                            </p:txEl>
                                          </p:spTgt>
                                        </p:tgtEl>
                                        <p:attrNameLst>
                                          <p:attrName>ppt_w</p:attrName>
                                        </p:attrNameLst>
                                      </p:cBhvr>
                                      <p:tavLst>
                                        <p:tav tm="0">
                                          <p:val>
                                            <p:strVal val="#ppt_w+.3"/>
                                          </p:val>
                                        </p:tav>
                                        <p:tav tm="100000">
                                          <p:val>
                                            <p:strVal val="#ppt_w"/>
                                          </p:val>
                                        </p:tav>
                                      </p:tavLst>
                                    </p:anim>
                                    <p:anim calcmode="lin" valueType="num">
                                      <p:cBhvr>
                                        <p:cTn id="53" dur="1000" fill="hold"/>
                                        <p:tgtEl>
                                          <p:spTgt spid="94211">
                                            <p:txEl>
                                              <p:pRg st="7" end="7"/>
                                            </p:txEl>
                                          </p:spTgt>
                                        </p:tgtEl>
                                        <p:attrNameLst>
                                          <p:attrName>ppt_h</p:attrName>
                                        </p:attrNameLst>
                                      </p:cBhvr>
                                      <p:tavLst>
                                        <p:tav tm="0">
                                          <p:val>
                                            <p:strVal val="#ppt_h"/>
                                          </p:val>
                                        </p:tav>
                                        <p:tav tm="100000">
                                          <p:val>
                                            <p:strVal val="#ppt_h"/>
                                          </p:val>
                                        </p:tav>
                                      </p:tavLst>
                                    </p:anim>
                                    <p:animEffect transition="in" filter="fade">
                                      <p:cBhvr>
                                        <p:cTn id="54" dur="1000"/>
                                        <p:tgtEl>
                                          <p:spTgt spid="9421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542</TotalTime>
  <Words>3565</Words>
  <Application>Microsoft Office PowerPoint</Application>
  <PresentationFormat>宽屏</PresentationFormat>
  <Paragraphs>243</Paragraphs>
  <Slides>31</Slides>
  <Notes>10</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31</vt:i4>
      </vt:variant>
    </vt:vector>
  </HeadingPairs>
  <TitlesOfParts>
    <vt:vector size="48" baseType="lpstr">
      <vt:lpstr>-apple-system</vt:lpstr>
      <vt:lpstr>等线</vt:lpstr>
      <vt:lpstr>等线 Light</vt:lpstr>
      <vt:lpstr>仿宋_GB2312</vt:lpstr>
      <vt:lpstr>黑体</vt:lpstr>
      <vt:lpstr>华文彩云</vt:lpstr>
      <vt:lpstr>华文隶书</vt:lpstr>
      <vt:lpstr>楷体</vt:lpstr>
      <vt:lpstr>楷体_GB2312</vt:lpstr>
      <vt:lpstr>隶书</vt:lpstr>
      <vt:lpstr>宋体</vt:lpstr>
      <vt:lpstr>Arial</vt:lpstr>
      <vt:lpstr>Calibri</vt:lpstr>
      <vt:lpstr>Garamond</vt:lpstr>
      <vt:lpstr>Times New Roman</vt:lpstr>
      <vt:lpstr>Wingdings</vt:lpstr>
      <vt:lpstr>Office 主题​​</vt:lpstr>
      <vt:lpstr>PowerPoint 演示文稿</vt:lpstr>
      <vt:lpstr>PowerPoint 演示文稿</vt:lpstr>
      <vt:lpstr>PowerPoint 演示文稿</vt:lpstr>
      <vt:lpstr>PowerPoint 演示文稿</vt:lpstr>
      <vt:lpstr>PowerPoint 演示文稿</vt:lpstr>
      <vt:lpstr>《左传》</vt:lpstr>
      <vt:lpstr>秦晋之好</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sqy</dc:creator>
  <cp:lastModifiedBy>sqy</cp:lastModifiedBy>
  <cp:revision>33</cp:revision>
  <dcterms:created xsi:type="dcterms:W3CDTF">2021-02-22T12:27:30Z</dcterms:created>
  <dcterms:modified xsi:type="dcterms:W3CDTF">2021-02-24T01:21:24Z</dcterms:modified>
</cp:coreProperties>
</file>