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wmf" ContentType="image/x-wmf"/>
  <Default Extension="gif" ContentType="image/gif"/>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22"/>
  </p:handoutMasterIdLst>
  <p:sldIdLst>
    <p:sldId id="256" r:id="rId3"/>
    <p:sldId id="291" r:id="rId4"/>
    <p:sldId id="294" r:id="rId5"/>
    <p:sldId id="257" r:id="rId6"/>
    <p:sldId id="259" r:id="rId7"/>
    <p:sldId id="280" r:id="rId8"/>
    <p:sldId id="281" r:id="rId9"/>
    <p:sldId id="268" r:id="rId10"/>
    <p:sldId id="269" r:id="rId11"/>
    <p:sldId id="272" r:id="rId12"/>
    <p:sldId id="313" r:id="rId13"/>
    <p:sldId id="300" r:id="rId14"/>
    <p:sldId id="285" r:id="rId15"/>
    <p:sldId id="302" r:id="rId16"/>
    <p:sldId id="312" r:id="rId17"/>
    <p:sldId id="301" r:id="rId18"/>
    <p:sldId id="263" r:id="rId19"/>
    <p:sldId id="311" r:id="rId20"/>
    <p:sldId id="295" r:id="rId21"/>
  </p:sldIdLst>
  <p:sldSz cx="9144000" cy="6858000" type="screen4x3"/>
  <p:notesSz cx="6562725" cy="9261475"/>
  <p:defaultTextStyle>
    <a:defPPr>
      <a:defRPr lang="zh-CN"/>
    </a:defPPr>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00"/>
    <a:srgbClr val="CCCC00"/>
    <a:srgbClr val="993300"/>
    <a:srgbClr val="CC6600"/>
    <a:srgbClr val="FFFFFF"/>
    <a:srgbClr val="0000FF"/>
    <a:srgbClr val="FF00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vertBarState="minimized" horzBarState="maximized">
    <p:restoredLeft sz="16645"/>
    <p:restoredTop sz="90929"/>
  </p:normalViewPr>
  <p:slideViewPr>
    <p:cSldViewPr showGuides="1">
      <p:cViewPr>
        <p:scale>
          <a:sx n="50" d="100"/>
          <a:sy n="50" d="100"/>
        </p:scale>
        <p:origin x="-720" y="-22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0"/>
    </p:cViewPr>
  </p:sorterViewPr>
  <p:gridSpacing cx="45006" cy="45006"/>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handoutMaster" Target="handoutMasters/handoutMaster1.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9218" name="页眉占位符 9217"/>
          <p:cNvSpPr>
            <a:spLocks noGrp="1"/>
          </p:cNvSpPr>
          <p:nvPr>
            <p:ph type="hdr" sz="quarter"/>
          </p:nvPr>
        </p:nvSpPr>
        <p:spPr>
          <a:xfrm>
            <a:off x="0" y="0"/>
            <a:ext cx="2843213" cy="463550"/>
          </a:xfrm>
          <a:prstGeom prst="rect">
            <a:avLst/>
          </a:prstGeom>
          <a:noFill/>
          <a:ln w="9525">
            <a:noFill/>
          </a:ln>
        </p:spPr>
        <p:txBody>
          <a:bodyPr/>
          <a:p>
            <a:pPr lvl="0"/>
            <a:endParaRPr lang="zh-CN" altLang="en-US" sz="1200" dirty="0"/>
          </a:p>
        </p:txBody>
      </p:sp>
      <p:sp>
        <p:nvSpPr>
          <p:cNvPr id="9219" name="日期占位符 9218"/>
          <p:cNvSpPr>
            <a:spLocks noGrp="1"/>
          </p:cNvSpPr>
          <p:nvPr>
            <p:ph type="dt" sz="quarter" idx="1"/>
          </p:nvPr>
        </p:nvSpPr>
        <p:spPr>
          <a:xfrm>
            <a:off x="3719513" y="0"/>
            <a:ext cx="2843212" cy="463550"/>
          </a:xfrm>
          <a:prstGeom prst="rect">
            <a:avLst/>
          </a:prstGeom>
          <a:noFill/>
          <a:ln w="9525">
            <a:noFill/>
          </a:ln>
        </p:spPr>
        <p:txBody>
          <a:bodyPr/>
          <a:p>
            <a:pPr lvl="0" algn="r"/>
            <a:endParaRPr lang="zh-CN" altLang="en-US" sz="1200" dirty="0"/>
          </a:p>
        </p:txBody>
      </p:sp>
      <p:sp>
        <p:nvSpPr>
          <p:cNvPr id="9220" name="页脚占位符 9219"/>
          <p:cNvSpPr>
            <a:spLocks noGrp="1"/>
          </p:cNvSpPr>
          <p:nvPr>
            <p:ph type="ftr" sz="quarter" idx="2"/>
          </p:nvPr>
        </p:nvSpPr>
        <p:spPr>
          <a:xfrm>
            <a:off x="0" y="8797925"/>
            <a:ext cx="2843213" cy="463550"/>
          </a:xfrm>
          <a:prstGeom prst="rect">
            <a:avLst/>
          </a:prstGeom>
          <a:noFill/>
          <a:ln w="9525">
            <a:noFill/>
          </a:ln>
        </p:spPr>
        <p:txBody>
          <a:bodyPr anchor="b"/>
          <a:p>
            <a:pPr lvl="0"/>
            <a:endParaRPr lang="zh-CN" altLang="en-US" sz="1200" dirty="0"/>
          </a:p>
        </p:txBody>
      </p:sp>
      <p:sp>
        <p:nvSpPr>
          <p:cNvPr id="9221" name="灯片编号占位符 9220"/>
          <p:cNvSpPr>
            <a:spLocks noGrp="1"/>
          </p:cNvSpPr>
          <p:nvPr>
            <p:ph type="sldNum" sz="quarter" idx="3"/>
          </p:nvPr>
        </p:nvSpPr>
        <p:spPr>
          <a:xfrm>
            <a:off x="3719513" y="8797925"/>
            <a:ext cx="2843212" cy="463550"/>
          </a:xfrm>
          <a:prstGeom prst="rect">
            <a:avLst/>
          </a:prstGeom>
          <a:noFill/>
          <a:ln w="9525">
            <a:noFill/>
          </a:ln>
        </p:spPr>
        <p:txBody>
          <a:bodyPr anchor="b"/>
          <a:p>
            <a:pPr lvl="0" algn="r"/>
            <a:fld id="{9A0DB2DC-4C9A-4742-B13C-FB6460FD3503}" type="slidenum">
              <a:rPr lang="zh-CN" altLang="en-US" sz="1200" dirty="0"/>
            </a:fld>
            <a:endParaRPr lang="zh-CN" altLang="en-US" sz="1200" dirty="0"/>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p:random/>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031" name="文本框 1030"/>
          <p:cNvSpPr txBox="1"/>
          <p:nvPr userDrawn="1"/>
        </p:nvSpPr>
        <p:spPr>
          <a:xfrm>
            <a:off x="0" y="6308725"/>
            <a:ext cx="990600" cy="549275"/>
          </a:xfrm>
          <a:prstGeom prst="rect">
            <a:avLst/>
          </a:prstGeom>
          <a:noFill/>
          <a:ln w="9525">
            <a:noFill/>
          </a:ln>
        </p:spPr>
        <p:txBody>
          <a:bodyPr>
            <a:spAutoFit/>
          </a:bodyPr>
          <a:p>
            <a:pPr lvl="0" algn="dist" fontAlgn="b">
              <a:spcBef>
                <a:spcPct val="50000"/>
              </a:spcBef>
            </a:pPr>
            <a:r>
              <a:rPr lang="zh-CN" altLang="en-US" sz="1200" b="1" i="1" dirty="0">
                <a:solidFill>
                  <a:srgbClr val="FF0000"/>
                </a:solidFill>
                <a:effectLst>
                  <a:outerShdw blurRad="38100" dist="38100" dir="2700000">
                    <a:srgbClr val="C0C0C0"/>
                  </a:outerShdw>
                </a:effectLst>
                <a:latin typeface="Times New Roman" panose="02020603050405020304" charset="0"/>
                <a:ea typeface="宋体" panose="02010600030101010101" pitchFamily="2" charset="-122"/>
              </a:rPr>
              <a:t>如初多媒体</a:t>
            </a:r>
            <a:endParaRPr lang="zh-CN" altLang="en-US" sz="1200" b="1" i="1" dirty="0">
              <a:solidFill>
                <a:srgbClr val="FF0000"/>
              </a:solidFill>
              <a:effectLst>
                <a:outerShdw blurRad="38100" dist="38100" dir="2700000">
                  <a:srgbClr val="C0C0C0"/>
                </a:outerShdw>
              </a:effectLst>
              <a:latin typeface="Times New Roman" panose="02020603050405020304" charset="0"/>
              <a:ea typeface="宋体" panose="02010600030101010101" pitchFamily="2" charset="-122"/>
            </a:endParaRPr>
          </a:p>
          <a:p>
            <a:pPr lvl="0" algn="dist" fontAlgn="b">
              <a:spcBef>
                <a:spcPct val="50000"/>
              </a:spcBef>
            </a:pPr>
            <a:r>
              <a:rPr lang="zh-CN" altLang="en-US" sz="1200" b="1" i="1" dirty="0">
                <a:solidFill>
                  <a:srgbClr val="FF0000"/>
                </a:solidFill>
                <a:effectLst>
                  <a:outerShdw blurRad="38100" dist="38100" dir="2700000">
                    <a:srgbClr val="C0C0C0"/>
                  </a:outerShdw>
                </a:effectLst>
                <a:latin typeface="Times New Roman" panose="02020603050405020304" charset="0"/>
                <a:ea typeface="宋体" panose="02010600030101010101" pitchFamily="2" charset="-122"/>
              </a:rPr>
              <a:t>制作中心</a:t>
            </a:r>
            <a:endParaRPr lang="zh-CN" altLang="en-US" sz="1200" b="1" i="1">
              <a:solidFill>
                <a:srgbClr val="FF0000"/>
              </a:solidFill>
              <a:effectLst>
                <a:outerShdw blurRad="38100" dist="38100" dir="2700000">
                  <a:srgbClr val="C0C0C0"/>
                </a:outerShdw>
              </a:effectLst>
              <a:latin typeface="Times New Roman" panose="02020603050405020304" charset="0"/>
              <a:ea typeface="宋体" panose="02010600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random/>
  </p:transition>
  <p:hf sldNum="0" hdr="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7" Type="http://schemas.openxmlformats.org/officeDocument/2006/relationships/slideLayout" Target="../slideLayouts/slideLayout7.xml"/><Relationship Id="rId6" Type="http://schemas.openxmlformats.org/officeDocument/2006/relationships/themeOverride" Target="../theme/themeOverride1.xml"/><Relationship Id="rId5" Type="http://schemas.openxmlformats.org/officeDocument/2006/relationships/image" Target="../media/image3.jpeg"/><Relationship Id="rId4" Type="http://schemas.openxmlformats.org/officeDocument/2006/relationships/image" Target="../media/image2.png"/><Relationship Id="rId3" Type="http://schemas.microsoft.com/office/2007/relationships/media" Target="file:///D:\&#38899;&#20048;&#38598;&#38182;\Cscjc.wav" TargetMode="External"/><Relationship Id="rId2" Type="http://schemas.openxmlformats.org/officeDocument/2006/relationships/audio" Target="file:///D:\&#38899;&#20048;&#38598;&#38182;\Cscjc.wav" TargetMode="Externa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GIF"/><Relationship Id="rId3" Type="http://schemas.openxmlformats.org/officeDocument/2006/relationships/image" Target="../media/image6.wmf"/><Relationship Id="rId2" Type="http://schemas.openxmlformats.org/officeDocument/2006/relationships/image" Target="../media/image5.jpeg"/><Relationship Id="rId1" Type="http://schemas.openxmlformats.org/officeDocument/2006/relationships/image" Target="../media/image4.jpeg"/></Relationships>
</file>

<file path=ppt/slides/_rels/slide3.xml.rels><?xml version="1.0" encoding="UTF-8" standalone="yes"?>
<Relationships xmlns="http://schemas.openxmlformats.org/package/2006/relationships"><Relationship Id="rId9" Type="http://schemas.openxmlformats.org/officeDocument/2006/relationships/image" Target="../media/image15.wmf"/><Relationship Id="rId8" Type="http://schemas.openxmlformats.org/officeDocument/2006/relationships/image" Target="../media/image14.wmf"/><Relationship Id="rId7" Type="http://schemas.openxmlformats.org/officeDocument/2006/relationships/image" Target="../media/image13.GIF"/><Relationship Id="rId6" Type="http://schemas.openxmlformats.org/officeDocument/2006/relationships/image" Target="../media/image12.wmf"/><Relationship Id="rId5" Type="http://schemas.openxmlformats.org/officeDocument/2006/relationships/oleObject" Target="../embeddings/oleObject1.bin"/><Relationship Id="rId4" Type="http://schemas.openxmlformats.org/officeDocument/2006/relationships/image" Target="../media/image11.wmf"/><Relationship Id="rId3" Type="http://schemas.openxmlformats.org/officeDocument/2006/relationships/image" Target="../media/image10.wmf"/><Relationship Id="rId2" Type="http://schemas.openxmlformats.org/officeDocument/2006/relationships/image" Target="../media/image9.GIF"/><Relationship Id="rId11" Type="http://schemas.openxmlformats.org/officeDocument/2006/relationships/vmlDrawing" Target="../drawings/vmlDrawing1.vml"/><Relationship Id="rId10" Type="http://schemas.openxmlformats.org/officeDocument/2006/relationships/slideLayout" Target="../slideLayouts/slideLayout7.xml"/><Relationship Id="rId1" Type="http://schemas.openxmlformats.org/officeDocument/2006/relationships/image" Target="../media/image8.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7.xml"/><Relationship Id="rId2" Type="http://schemas.openxmlformats.org/officeDocument/2006/relationships/image" Target="../media/image12.wmf"/><Relationship Id="rId1" Type="http://schemas.openxmlformats.org/officeDocument/2006/relationships/oleObject" Target="../embeddings/oleObject2.bin"/></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6.jpe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wmf"/></Relationships>
</file>

<file path=ppt/slides/_rels/slide1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7.GIF"/><Relationship Id="rId3" Type="http://schemas.openxmlformats.org/officeDocument/2006/relationships/image" Target="../media/image6.wmf"/><Relationship Id="rId2" Type="http://schemas.openxmlformats.org/officeDocument/2006/relationships/image" Target="../media/image5.jpeg"/><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9" Type="http://schemas.openxmlformats.org/officeDocument/2006/relationships/image" Target="../media/image18.GIF"/><Relationship Id="rId8" Type="http://schemas.openxmlformats.org/officeDocument/2006/relationships/image" Target="../media/image12.wmf"/><Relationship Id="rId7" Type="http://schemas.openxmlformats.org/officeDocument/2006/relationships/oleObject" Target="../embeddings/oleObject3.bin"/><Relationship Id="rId6" Type="http://schemas.openxmlformats.org/officeDocument/2006/relationships/image" Target="../media/image11.wmf"/><Relationship Id="rId5" Type="http://schemas.openxmlformats.org/officeDocument/2006/relationships/image" Target="../media/image15.wmf"/><Relationship Id="rId4" Type="http://schemas.openxmlformats.org/officeDocument/2006/relationships/image" Target="../media/image14.wmf"/><Relationship Id="rId3" Type="http://schemas.openxmlformats.org/officeDocument/2006/relationships/image" Target="../media/image10.wmf"/><Relationship Id="rId2" Type="http://schemas.openxmlformats.org/officeDocument/2006/relationships/image" Target="../media/image9.GIF"/><Relationship Id="rId11" Type="http://schemas.openxmlformats.org/officeDocument/2006/relationships/vmlDrawing" Target="../drawings/vmlDrawing3.vml"/><Relationship Id="rId10" Type="http://schemas.openxmlformats.org/officeDocument/2006/relationships/slideLayout" Target="../slideLayouts/slideLayout7.xml"/><Relationship Id="rId1" Type="http://schemas.openxmlformats.org/officeDocument/2006/relationships/image" Target="../media/image8.jpe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4.xml"/><Relationship Id="rId4" Type="http://schemas.openxmlformats.org/officeDocument/2006/relationships/audio" Target="../media/audio2.wav"/><Relationship Id="rId3" Type="http://schemas.openxmlformats.org/officeDocument/2006/relationships/audio" Target="../media/audio1.wav"/><Relationship Id="rId2" Type="http://schemas.openxmlformats.org/officeDocument/2006/relationships/image" Target="../media/image20.GIF"/><Relationship Id="rId1" Type="http://schemas.openxmlformats.org/officeDocument/2006/relationships/image" Target="../media/image19.GI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2.emf"/><Relationship Id="rId1" Type="http://schemas.openxmlformats.org/officeDocument/2006/relationships/image" Target="../media/image21.emf"/></Relationships>
</file>

<file path=ppt/slides/_rels/slide19.xml.rels><?xml version="1.0" encoding="UTF-8" standalone="yes"?>
<Relationships xmlns="http://schemas.openxmlformats.org/package/2006/relationships"><Relationship Id="rId9" Type="http://schemas.openxmlformats.org/officeDocument/2006/relationships/image" Target="../media/image15.wmf"/><Relationship Id="rId8" Type="http://schemas.openxmlformats.org/officeDocument/2006/relationships/image" Target="../media/image14.wmf"/><Relationship Id="rId7" Type="http://schemas.openxmlformats.org/officeDocument/2006/relationships/image" Target="../media/image10.wmf"/><Relationship Id="rId6" Type="http://schemas.openxmlformats.org/officeDocument/2006/relationships/image" Target="../media/image9.GIF"/><Relationship Id="rId5" Type="http://schemas.openxmlformats.org/officeDocument/2006/relationships/image" Target="../media/image23.wmf"/><Relationship Id="rId4" Type="http://schemas.openxmlformats.org/officeDocument/2006/relationships/image" Target="../media/image8.jpeg"/><Relationship Id="rId3" Type="http://schemas.openxmlformats.org/officeDocument/2006/relationships/image" Target="../media/image2.png"/><Relationship Id="rId2" Type="http://schemas.microsoft.com/office/2007/relationships/media" Target="file:///F:\CJ\&#22791;&#35838;&#25945;&#23398;\&#35838;&#20214;&#21046;&#20316;\&#22402;&#30452;&#24179;&#20998;&#32447;\2.wav" TargetMode="External"/><Relationship Id="rId14" Type="http://schemas.openxmlformats.org/officeDocument/2006/relationships/vmlDrawing" Target="../drawings/vmlDrawing4.vml"/><Relationship Id="rId13" Type="http://schemas.openxmlformats.org/officeDocument/2006/relationships/slideLayout" Target="../slideLayouts/slideLayout7.xml"/><Relationship Id="rId12" Type="http://schemas.openxmlformats.org/officeDocument/2006/relationships/image" Target="../media/image12.wmf"/><Relationship Id="rId11" Type="http://schemas.openxmlformats.org/officeDocument/2006/relationships/oleObject" Target="../embeddings/oleObject4.bin"/><Relationship Id="rId10" Type="http://schemas.openxmlformats.org/officeDocument/2006/relationships/image" Target="../media/image11.wmf"/><Relationship Id="rId1" Type="http://schemas.openxmlformats.org/officeDocument/2006/relationships/audio" Target="file:///F:\CJ\&#22791;&#35838;&#25945;&#23398;\&#35838;&#20214;&#21046;&#20316;\&#22402;&#30452;&#24179;&#20998;&#32447;\2.wa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0">
          <a:blip r:embed="rId1"/>
        </a:blipFill>
        <a:effectLst/>
      </p:bgPr>
    </p:bg>
    <p:spTree>
      <p:nvGrpSpPr>
        <p:cNvPr id="1" name=""/>
        <p:cNvGrpSpPr/>
        <p:nvPr/>
      </p:nvGrpSpPr>
      <p:grpSpPr/>
      <p:pic>
        <p:nvPicPr>
          <p:cNvPr id="2102" name="Cscjc.wav">
            <a:hlinkClick r:id="" action="ppaction://media"/>
          </p:cNvPr>
          <p:cNvPicPr>
            <a:picLocks noChangeAspect="1"/>
          </p:cNvPicPr>
          <p:nvPr>
            <a:audioFile r:link="rId2"/>
            <p:extLst>
              <p:ext uri="{DAA4B4D4-6D71-4841-9C94-3DE7FCFB9230}">
                <p14:media xmlns:p14="http://schemas.microsoft.com/office/powerpoint/2010/main" r:link="rId3"/>
              </p:ext>
            </p:extLst>
          </p:nvPr>
        </p:nvPicPr>
        <p:blipFill>
          <a:blip r:embed="rId4"/>
          <a:stretch>
            <a:fillRect/>
          </a:stretch>
        </p:blipFill>
        <p:spPr>
          <a:xfrm>
            <a:off x="8077200" y="6248400"/>
            <a:ext cx="304800" cy="304800"/>
          </a:xfrm>
          <a:prstGeom prst="rect">
            <a:avLst/>
          </a:prstGeom>
          <a:noFill/>
          <a:ln w="9525">
            <a:noFill/>
          </a:ln>
        </p:spPr>
      </p:pic>
      <p:pic>
        <p:nvPicPr>
          <p:cNvPr id="2099" name="图片 2098" descr="D:\风景、背景、边框\网页.边框.背景图库\背景集\Bea01.jpg"/>
          <p:cNvPicPr>
            <a:picLocks noChangeAspect="1"/>
          </p:cNvPicPr>
          <p:nvPr/>
        </p:nvPicPr>
        <p:blipFill>
          <a:blip r:embed="rId5"/>
          <a:stretch>
            <a:fillRect/>
          </a:stretch>
        </p:blipFill>
        <p:spPr>
          <a:xfrm>
            <a:off x="0" y="0"/>
            <a:ext cx="9144000" cy="6858000"/>
          </a:xfrm>
          <a:prstGeom prst="rect">
            <a:avLst/>
          </a:prstGeom>
          <a:noFill/>
          <a:ln w="9525">
            <a:noFill/>
          </a:ln>
        </p:spPr>
      </p:pic>
      <p:sp>
        <p:nvSpPr>
          <p:cNvPr id="2059" name="文本框 2058"/>
          <p:cNvSpPr txBox="1"/>
          <p:nvPr/>
        </p:nvSpPr>
        <p:spPr>
          <a:xfrm>
            <a:off x="1524000" y="685800"/>
            <a:ext cx="6705600" cy="583565"/>
          </a:xfrm>
          <a:prstGeom prst="rect">
            <a:avLst/>
          </a:prstGeom>
          <a:noFill/>
          <a:ln w="9525">
            <a:noFill/>
          </a:ln>
        </p:spPr>
        <p:txBody>
          <a:bodyPr>
            <a:spAutoFit/>
          </a:bodyPr>
          <a:p>
            <a:endParaRPr lang="en-US" altLang="zh-CN" sz="3200">
              <a:solidFill>
                <a:srgbClr val="0000FF"/>
              </a:solidFill>
              <a:latin typeface="Times New Roman" panose="02020603050405020304" charset="0"/>
              <a:ea typeface="宋体" panose="02010600030101010101" pitchFamily="2" charset="-122"/>
            </a:endParaRPr>
          </a:p>
        </p:txBody>
      </p:sp>
      <p:grpSp>
        <p:nvGrpSpPr>
          <p:cNvPr id="2072" name="组合 2071"/>
          <p:cNvGrpSpPr/>
          <p:nvPr/>
        </p:nvGrpSpPr>
        <p:grpSpPr>
          <a:xfrm>
            <a:off x="0" y="2264993"/>
            <a:ext cx="8644393" cy="1025850"/>
            <a:chOff x="1948" y="3685"/>
            <a:chExt cx="12663" cy="1093"/>
          </a:xfrm>
        </p:grpSpPr>
        <p:sp>
          <p:nvSpPr>
            <p:cNvPr id="2061" name="文本框 2060"/>
            <p:cNvSpPr txBox="1"/>
            <p:nvPr/>
          </p:nvSpPr>
          <p:spPr>
            <a:xfrm>
              <a:off x="3568" y="3796"/>
              <a:ext cx="11043" cy="982"/>
            </a:xfrm>
            <a:prstGeom prst="rect">
              <a:avLst/>
            </a:prstGeom>
            <a:noFill/>
            <a:ln w="9525">
              <a:noFill/>
            </a:ln>
          </p:spPr>
          <p:txBody>
            <a:bodyPr wrap="none" anchor="t">
              <a:spAutoFit/>
            </a:bodyPr>
            <a:p>
              <a:r>
                <a:rPr lang="zh-CN" altLang="en-US" sz="4000" b="1" dirty="0">
                  <a:solidFill>
                    <a:srgbClr val="0000FF"/>
                  </a:solidFill>
                  <a:latin typeface="隶书" panose="02010509060101010101" pitchFamily="49" charset="-122"/>
                  <a:ea typeface="隶书" panose="02010509060101010101" pitchFamily="49" charset="-122"/>
                </a:rPr>
                <a:t>§</a:t>
              </a:r>
              <a:r>
                <a:rPr lang="en-US" altLang="zh-CN" sz="4000" b="1" dirty="0">
                  <a:solidFill>
                    <a:srgbClr val="0000FF"/>
                  </a:solidFill>
                  <a:latin typeface="隶书" panose="02010509060101010101" pitchFamily="49" charset="-122"/>
                  <a:ea typeface="隶书" panose="02010509060101010101" pitchFamily="49" charset="-122"/>
                </a:rPr>
                <a:t>13.1</a:t>
              </a:r>
              <a:r>
                <a:rPr lang="en-US" altLang="zh-CN" sz="4800" b="1" dirty="0">
                  <a:solidFill>
                    <a:srgbClr val="A50021"/>
                  </a:solidFill>
                  <a:latin typeface="隶书" panose="02010509060101010101" pitchFamily="49" charset="-122"/>
                  <a:ea typeface="隶书" panose="02010509060101010101" pitchFamily="49" charset="-122"/>
                </a:rPr>
                <a:t> </a:t>
              </a:r>
              <a:r>
                <a:rPr lang="zh-CN" altLang="en-US" sz="5400" b="1" dirty="0">
                  <a:solidFill>
                    <a:srgbClr val="FF0000"/>
                  </a:solidFill>
                  <a:latin typeface="隶书" panose="02010509060101010101" pitchFamily="49" charset="-122"/>
                  <a:ea typeface="隶书" panose="02010509060101010101" pitchFamily="49" charset="-122"/>
                </a:rPr>
                <a:t>线段的垂直平分线</a:t>
              </a:r>
              <a:endParaRPr lang="zh-CN" altLang="en-US" sz="5400" b="1">
                <a:solidFill>
                  <a:srgbClr val="FF0000"/>
                </a:solidFill>
                <a:latin typeface="隶书" panose="02010509060101010101" pitchFamily="49" charset="-122"/>
                <a:ea typeface="隶书" panose="02010509060101010101" pitchFamily="49" charset="-122"/>
              </a:endParaRPr>
            </a:p>
          </p:txBody>
        </p:sp>
        <p:sp>
          <p:nvSpPr>
            <p:cNvPr id="2071" name="文本框 2070"/>
            <p:cNvSpPr txBox="1"/>
            <p:nvPr/>
          </p:nvSpPr>
          <p:spPr>
            <a:xfrm>
              <a:off x="1948" y="3685"/>
              <a:ext cx="246" cy="748"/>
            </a:xfrm>
            <a:prstGeom prst="rect">
              <a:avLst/>
            </a:prstGeom>
            <a:noFill/>
            <a:ln w="9525">
              <a:noFill/>
            </a:ln>
          </p:spPr>
          <p:txBody>
            <a:bodyPr wrap="none" anchor="t">
              <a:spAutoFit/>
            </a:bodyPr>
            <a:p>
              <a:endParaRPr sz="4000" b="1">
                <a:solidFill>
                  <a:srgbClr val="A50021"/>
                </a:solidFill>
                <a:latin typeface="华文隶书" panose="02010800040101010101" pitchFamily="2" charset="-122"/>
                <a:ea typeface="华文隶书" panose="02010800040101010101" pitchFamily="2" charset="-122"/>
              </a:endParaRPr>
            </a:p>
          </p:txBody>
        </p:sp>
      </p:grpSp>
    </p:spTree>
  </p:cSld>
  <p:clrMapOvr>
    <a:overrideClrMapping bg1="lt1" tx1="dk1" bg2="lt2" tx2="dk2" accent1="accent1" accent2="accent2" accent3="accent3" accent4="accent4" accent5="accent5" accent6="accent6" hlink="hlink" folHlink="folHlink"/>
  </p:clrMapOvr>
  <p:transition>
    <p:random/>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2238" name="图片 52237" descr="D:\风景、背景、边框\网页.边框.背景图库\背景集\aback1.jpg"/>
          <p:cNvPicPr>
            <a:picLocks noChangeAspect="1"/>
          </p:cNvPicPr>
          <p:nvPr/>
        </p:nvPicPr>
        <p:blipFill>
          <a:blip r:embed="rId1"/>
          <a:stretch>
            <a:fillRect/>
          </a:stretch>
        </p:blipFill>
        <p:spPr>
          <a:xfrm>
            <a:off x="0" y="0"/>
            <a:ext cx="9144000" cy="6858000"/>
          </a:xfrm>
          <a:prstGeom prst="rect">
            <a:avLst/>
          </a:prstGeom>
          <a:noFill/>
          <a:ln w="9525">
            <a:noFill/>
          </a:ln>
        </p:spPr>
      </p:pic>
      <p:sp>
        <p:nvSpPr>
          <p:cNvPr id="52227" name="文本框 52226"/>
          <p:cNvSpPr txBox="1"/>
          <p:nvPr/>
        </p:nvSpPr>
        <p:spPr>
          <a:xfrm>
            <a:off x="304800" y="990600"/>
            <a:ext cx="5867400" cy="1552575"/>
          </a:xfrm>
          <a:prstGeom prst="rect">
            <a:avLst/>
          </a:prstGeom>
          <a:noFill/>
          <a:ln w="9525">
            <a:noFill/>
          </a:ln>
        </p:spPr>
        <p:txBody>
          <a:bodyPr>
            <a:spAutoFit/>
          </a:bodyPr>
          <a:p>
            <a:pPr algn="dist"/>
            <a:r>
              <a:rPr lang="en-US" altLang="zh-CN" sz="2000" b="1" dirty="0">
                <a:solidFill>
                  <a:srgbClr val="FF0000"/>
                </a:solidFill>
                <a:latin typeface="Times New Roman" panose="02020603050405020304" charset="0"/>
                <a:ea typeface="宋体" panose="02010600030101010101" pitchFamily="2" charset="-122"/>
              </a:rPr>
              <a:t>       </a:t>
            </a:r>
            <a:r>
              <a:rPr lang="zh-CN" altLang="en-US" b="1" dirty="0">
                <a:solidFill>
                  <a:srgbClr val="FF0000"/>
                </a:solidFill>
                <a:latin typeface="Times New Roman" panose="02020603050405020304" charset="0"/>
                <a:ea typeface="幼圆" panose="02010509060101010101" pitchFamily="49" charset="-122"/>
              </a:rPr>
              <a:t>张店区政府为了方便居民的生活，计划在三个住宅小区</a:t>
            </a:r>
            <a:r>
              <a:rPr lang="en-US" altLang="zh-CN" b="1" dirty="0">
                <a:solidFill>
                  <a:srgbClr val="FF0000"/>
                </a:solidFill>
                <a:latin typeface="Times New Roman" panose="02020603050405020304" charset="0"/>
                <a:ea typeface="幼圆" panose="02010509060101010101" pitchFamily="49" charset="-122"/>
              </a:rPr>
              <a:t>A</a:t>
            </a:r>
            <a:r>
              <a:rPr lang="zh-CN" altLang="en-US" b="1" dirty="0">
                <a:solidFill>
                  <a:srgbClr val="FF0000"/>
                </a:solidFill>
                <a:latin typeface="Times New Roman" panose="02020603050405020304" charset="0"/>
                <a:ea typeface="幼圆" panose="02010509060101010101" pitchFamily="49" charset="-122"/>
              </a:rPr>
              <a:t>、</a:t>
            </a:r>
            <a:r>
              <a:rPr lang="en-US" altLang="zh-CN" b="1" dirty="0">
                <a:solidFill>
                  <a:srgbClr val="FF0000"/>
                </a:solidFill>
                <a:latin typeface="Times New Roman" panose="02020603050405020304" charset="0"/>
                <a:ea typeface="幼圆" panose="02010509060101010101" pitchFamily="49" charset="-122"/>
              </a:rPr>
              <a:t>B</a:t>
            </a:r>
            <a:r>
              <a:rPr lang="zh-CN" altLang="en-US" b="1" dirty="0">
                <a:solidFill>
                  <a:srgbClr val="FF0000"/>
                </a:solidFill>
                <a:latin typeface="Times New Roman" panose="02020603050405020304" charset="0"/>
                <a:ea typeface="幼圆" panose="02010509060101010101" pitchFamily="49" charset="-122"/>
              </a:rPr>
              <a:t>、</a:t>
            </a:r>
            <a:r>
              <a:rPr lang="en-US" altLang="zh-CN" b="1" dirty="0">
                <a:solidFill>
                  <a:srgbClr val="FF0000"/>
                </a:solidFill>
                <a:latin typeface="Times New Roman" panose="02020603050405020304" charset="0"/>
                <a:ea typeface="幼圆" panose="02010509060101010101" pitchFamily="49" charset="-122"/>
              </a:rPr>
              <a:t>C</a:t>
            </a:r>
            <a:r>
              <a:rPr lang="zh-CN" altLang="en-US" b="1" dirty="0">
                <a:solidFill>
                  <a:srgbClr val="FF0000"/>
                </a:solidFill>
                <a:latin typeface="Times New Roman" panose="02020603050405020304" charset="0"/>
                <a:ea typeface="幼圆" panose="02010509060101010101" pitchFamily="49" charset="-122"/>
              </a:rPr>
              <a:t>之间修建一个购物中心，试问，该购物中心应建于何处，才能使得它到三个小区的距离相等。</a:t>
            </a:r>
            <a:endParaRPr lang="zh-CN" altLang="en-US" b="1" dirty="0">
              <a:solidFill>
                <a:srgbClr val="FF0000"/>
              </a:solidFill>
              <a:latin typeface="Times New Roman" panose="02020603050405020304" charset="0"/>
              <a:ea typeface="幼圆" panose="02010509060101010101" pitchFamily="49" charset="-122"/>
            </a:endParaRPr>
          </a:p>
        </p:txBody>
      </p:sp>
      <p:sp>
        <p:nvSpPr>
          <p:cNvPr id="52228" name="文本框 52227"/>
          <p:cNvSpPr txBox="1"/>
          <p:nvPr/>
        </p:nvSpPr>
        <p:spPr>
          <a:xfrm>
            <a:off x="7391400" y="381000"/>
            <a:ext cx="457200" cy="519113"/>
          </a:xfrm>
          <a:prstGeom prst="rect">
            <a:avLst/>
          </a:prstGeom>
          <a:noFill/>
          <a:ln w="9525">
            <a:noFill/>
          </a:ln>
        </p:spPr>
        <p:txBody>
          <a:bodyPr>
            <a:spAutoFit/>
          </a:bodyPr>
          <a:p>
            <a:r>
              <a:rPr lang="en-US" altLang="zh-CN" sz="2800" b="1">
                <a:latin typeface="Times New Roman" panose="02020603050405020304" charset="0"/>
                <a:ea typeface="宋体" panose="02010600030101010101" pitchFamily="2" charset="-122"/>
              </a:rPr>
              <a:t>A</a:t>
            </a:r>
            <a:endParaRPr lang="en-US" altLang="zh-CN" sz="2800" b="1">
              <a:latin typeface="Times New Roman" panose="02020603050405020304" charset="0"/>
              <a:ea typeface="宋体" panose="02010600030101010101" pitchFamily="2" charset="-122"/>
            </a:endParaRPr>
          </a:p>
        </p:txBody>
      </p:sp>
      <p:sp>
        <p:nvSpPr>
          <p:cNvPr id="52229" name="文本框 52228"/>
          <p:cNvSpPr txBox="1"/>
          <p:nvPr/>
        </p:nvSpPr>
        <p:spPr>
          <a:xfrm>
            <a:off x="990600" y="4572000"/>
            <a:ext cx="420688" cy="519113"/>
          </a:xfrm>
          <a:prstGeom prst="rect">
            <a:avLst/>
          </a:prstGeom>
          <a:noFill/>
          <a:ln w="9525">
            <a:noFill/>
          </a:ln>
        </p:spPr>
        <p:txBody>
          <a:bodyPr wrap="none" anchor="t">
            <a:spAutoFit/>
          </a:bodyPr>
          <a:p>
            <a:r>
              <a:rPr lang="en-US" altLang="zh-CN" sz="2800" b="1">
                <a:latin typeface="Times New Roman" panose="02020603050405020304" charset="0"/>
                <a:ea typeface="宋体" panose="02010600030101010101" pitchFamily="2" charset="-122"/>
              </a:rPr>
              <a:t>B</a:t>
            </a:r>
            <a:endParaRPr lang="en-US" altLang="zh-CN" sz="2800" b="1">
              <a:latin typeface="Times New Roman" panose="02020603050405020304" charset="0"/>
              <a:ea typeface="宋体" panose="02010600030101010101" pitchFamily="2" charset="-122"/>
            </a:endParaRPr>
          </a:p>
        </p:txBody>
      </p:sp>
      <p:sp>
        <p:nvSpPr>
          <p:cNvPr id="52230" name="文本框 52229"/>
          <p:cNvSpPr txBox="1"/>
          <p:nvPr/>
        </p:nvSpPr>
        <p:spPr>
          <a:xfrm>
            <a:off x="7543800" y="4648200"/>
            <a:ext cx="441325" cy="519113"/>
          </a:xfrm>
          <a:prstGeom prst="rect">
            <a:avLst/>
          </a:prstGeom>
          <a:noFill/>
          <a:ln w="9525">
            <a:noFill/>
          </a:ln>
        </p:spPr>
        <p:txBody>
          <a:bodyPr wrap="none" anchor="t">
            <a:spAutoFit/>
          </a:bodyPr>
          <a:p>
            <a:r>
              <a:rPr lang="en-US" altLang="zh-CN" sz="2800" b="1">
                <a:latin typeface="Times New Roman" panose="02020603050405020304" charset="0"/>
                <a:ea typeface="宋体" panose="02010600030101010101" pitchFamily="2" charset="-122"/>
              </a:rPr>
              <a:t>C</a:t>
            </a:r>
            <a:endParaRPr lang="en-US" altLang="zh-CN" sz="2800" b="1">
              <a:latin typeface="Times New Roman" panose="02020603050405020304" charset="0"/>
              <a:ea typeface="宋体" panose="02010600030101010101" pitchFamily="2" charset="-122"/>
            </a:endParaRPr>
          </a:p>
        </p:txBody>
      </p:sp>
      <p:pic>
        <p:nvPicPr>
          <p:cNvPr id="52231" name="图片 52230" descr="F:\My documents\My Pictures\标志图案\J0078848.JPG"/>
          <p:cNvPicPr>
            <a:picLocks noChangeAspect="1"/>
          </p:cNvPicPr>
          <p:nvPr/>
        </p:nvPicPr>
        <p:blipFill>
          <a:blip r:embed="rId2"/>
          <a:stretch>
            <a:fillRect/>
          </a:stretch>
        </p:blipFill>
        <p:spPr>
          <a:xfrm>
            <a:off x="457200" y="5029200"/>
            <a:ext cx="1524000" cy="1600200"/>
          </a:xfrm>
          <a:prstGeom prst="rect">
            <a:avLst/>
          </a:prstGeom>
          <a:noFill/>
          <a:ln w="9525">
            <a:noFill/>
          </a:ln>
        </p:spPr>
      </p:pic>
      <p:pic>
        <p:nvPicPr>
          <p:cNvPr id="52232" name="图片 52231" descr="F:\My documents\My Pictures\标志图案\J0078848.JPG"/>
          <p:cNvPicPr>
            <a:picLocks noChangeAspect="1"/>
          </p:cNvPicPr>
          <p:nvPr/>
        </p:nvPicPr>
        <p:blipFill>
          <a:blip r:embed="rId2"/>
          <a:stretch>
            <a:fillRect/>
          </a:stretch>
        </p:blipFill>
        <p:spPr>
          <a:xfrm>
            <a:off x="6400800" y="457200"/>
            <a:ext cx="1066800" cy="1524000"/>
          </a:xfrm>
          <a:prstGeom prst="rect">
            <a:avLst/>
          </a:prstGeom>
          <a:noFill/>
          <a:ln w="9525">
            <a:noFill/>
          </a:ln>
        </p:spPr>
      </p:pic>
      <p:pic>
        <p:nvPicPr>
          <p:cNvPr id="52233" name="图片 52232" descr="F:\My documents\My Pictures\标志图案\J0078848.JPG"/>
          <p:cNvPicPr>
            <a:picLocks noChangeAspect="1"/>
          </p:cNvPicPr>
          <p:nvPr/>
        </p:nvPicPr>
        <p:blipFill>
          <a:blip r:embed="rId2"/>
          <a:stretch>
            <a:fillRect/>
          </a:stretch>
        </p:blipFill>
        <p:spPr>
          <a:xfrm>
            <a:off x="7010400" y="5257800"/>
            <a:ext cx="1524000" cy="1219200"/>
          </a:xfrm>
          <a:prstGeom prst="rect">
            <a:avLst/>
          </a:prstGeom>
          <a:noFill/>
          <a:ln w="9525">
            <a:noFill/>
          </a:ln>
        </p:spPr>
      </p:pic>
      <p:pic>
        <p:nvPicPr>
          <p:cNvPr id="52234" name="图片 52233" descr="F:\My documents\My Pictures\标志图案\J0079073.WMF"/>
          <p:cNvPicPr>
            <a:picLocks noChangeAspect="1"/>
          </p:cNvPicPr>
          <p:nvPr/>
        </p:nvPicPr>
        <p:blipFill>
          <a:blip r:embed="rId3"/>
          <a:stretch>
            <a:fillRect/>
          </a:stretch>
        </p:blipFill>
        <p:spPr>
          <a:xfrm>
            <a:off x="4114800" y="3276600"/>
            <a:ext cx="914400" cy="1033463"/>
          </a:xfrm>
          <a:prstGeom prst="rect">
            <a:avLst/>
          </a:prstGeom>
          <a:noFill/>
          <a:ln w="9525">
            <a:noFill/>
          </a:ln>
        </p:spPr>
      </p:pic>
      <p:sp>
        <p:nvSpPr>
          <p:cNvPr id="52235" name="标题 52234"/>
          <p:cNvSpPr>
            <a:spLocks noGrp="1"/>
          </p:cNvSpPr>
          <p:nvPr>
            <p:ph type="title"/>
          </p:nvPr>
        </p:nvSpPr>
        <p:spPr>
          <a:xfrm>
            <a:off x="1295400" y="0"/>
            <a:ext cx="3505200" cy="685800"/>
          </a:xfrm>
          <a:prstGeom prst="rect">
            <a:avLst/>
          </a:prstGeom>
          <a:noFill/>
          <a:ln w="9525">
            <a:noFill/>
          </a:ln>
        </p:spPr>
        <p:txBody>
          <a:bodyPr/>
          <a:p>
            <a:r>
              <a:rPr lang="zh-CN" altLang="en-US" b="1" dirty="0">
                <a:solidFill>
                  <a:srgbClr val="FF0000"/>
                </a:solidFill>
                <a:ea typeface="隶书" panose="02010509060101010101" pitchFamily="49" charset="-122"/>
              </a:rPr>
              <a:t>实际问题</a:t>
            </a:r>
            <a:r>
              <a:rPr lang="en-US" altLang="zh-CN" b="1" dirty="0">
                <a:solidFill>
                  <a:srgbClr val="FF0000"/>
                </a:solidFill>
                <a:ea typeface="隶书" panose="02010509060101010101" pitchFamily="49" charset="-122"/>
              </a:rPr>
              <a:t>1</a:t>
            </a:r>
            <a:endParaRPr lang="en-US" altLang="zh-CN" b="1" dirty="0">
              <a:solidFill>
                <a:srgbClr val="FF0000"/>
              </a:solidFill>
              <a:ea typeface="隶书" panose="02010509060101010101" pitchFamily="49" charset="-122"/>
            </a:endParaRPr>
          </a:p>
        </p:txBody>
      </p:sp>
      <p:pic>
        <p:nvPicPr>
          <p:cNvPr id="52236" name="图片 52235" descr="D:\边框集\动画图\问号1.gif"/>
          <p:cNvPicPr>
            <a:picLocks noChangeAspect="1"/>
          </p:cNvPicPr>
          <p:nvPr/>
        </p:nvPicPr>
        <p:blipFill>
          <a:blip r:embed="rId4"/>
          <a:stretch>
            <a:fillRect/>
          </a:stretch>
        </p:blipFill>
        <p:spPr>
          <a:xfrm>
            <a:off x="4191000" y="3429000"/>
            <a:ext cx="822325" cy="822325"/>
          </a:xfrm>
          <a:prstGeom prst="rect">
            <a:avLst/>
          </a:prstGeom>
          <a:noFill/>
          <a:ln w="9525">
            <a:noFill/>
          </a:ln>
        </p:spPr>
      </p:pic>
    </p:spTree>
  </p:cSld>
  <p:clrMapOvr>
    <a:masterClrMapping/>
  </p:clrMapOvr>
  <p:transition>
    <p:random/>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6323" name="图片 56322" descr="F:\My documents\My Pictures\风景相册\J0144348.JPG"/>
          <p:cNvPicPr>
            <a:picLocks noChangeAspect="1"/>
          </p:cNvPicPr>
          <p:nvPr/>
        </p:nvPicPr>
        <p:blipFill>
          <a:blip r:embed="rId1"/>
          <a:stretch>
            <a:fillRect/>
          </a:stretch>
        </p:blipFill>
        <p:spPr>
          <a:xfrm>
            <a:off x="0" y="0"/>
            <a:ext cx="9372600" cy="6934200"/>
          </a:xfrm>
          <a:prstGeom prst="rect">
            <a:avLst/>
          </a:prstGeom>
          <a:noFill/>
          <a:ln w="9525">
            <a:noFill/>
          </a:ln>
        </p:spPr>
      </p:pic>
      <p:pic>
        <p:nvPicPr>
          <p:cNvPr id="56326" name="图片 56325" descr="F:\My documents\My Pictures\动作按纽\动作动画\AG00459_.GIF"/>
          <p:cNvPicPr>
            <a:picLocks noChangeAspect="1"/>
          </p:cNvPicPr>
          <p:nvPr/>
        </p:nvPicPr>
        <p:blipFill>
          <a:blip r:embed="rId2"/>
          <a:stretch>
            <a:fillRect/>
          </a:stretch>
        </p:blipFill>
        <p:spPr>
          <a:xfrm flipH="1">
            <a:off x="838200" y="457200"/>
            <a:ext cx="1143000" cy="996950"/>
          </a:xfrm>
          <a:prstGeom prst="rect">
            <a:avLst/>
          </a:prstGeom>
          <a:noFill/>
          <a:ln w="9525">
            <a:noFill/>
          </a:ln>
        </p:spPr>
      </p:pic>
      <p:grpSp>
        <p:nvGrpSpPr>
          <p:cNvPr id="56327" name="组合 56326"/>
          <p:cNvGrpSpPr/>
          <p:nvPr/>
        </p:nvGrpSpPr>
        <p:grpSpPr>
          <a:xfrm>
            <a:off x="8305800" y="4267200"/>
            <a:ext cx="533400" cy="990600"/>
            <a:chOff x="624" y="2688"/>
            <a:chExt cx="336" cy="624"/>
          </a:xfrm>
        </p:grpSpPr>
        <p:pic>
          <p:nvPicPr>
            <p:cNvPr id="56328" name="图片 56327" descr="F:\My documents\My Pictures\标志图案\BD06008_.WMF"/>
            <p:cNvPicPr>
              <a:picLocks noChangeAspect="1"/>
            </p:cNvPicPr>
            <p:nvPr/>
          </p:nvPicPr>
          <p:blipFill>
            <a:blip r:embed="rId3"/>
            <a:stretch>
              <a:fillRect/>
            </a:stretch>
          </p:blipFill>
          <p:spPr>
            <a:xfrm>
              <a:off x="624" y="2688"/>
              <a:ext cx="336" cy="293"/>
            </a:xfrm>
            <a:prstGeom prst="rect">
              <a:avLst/>
            </a:prstGeom>
            <a:noFill/>
            <a:ln w="9525">
              <a:noFill/>
            </a:ln>
          </p:spPr>
        </p:pic>
        <p:sp>
          <p:nvSpPr>
            <p:cNvPr id="56329" name="直接连接符 56328"/>
            <p:cNvSpPr/>
            <p:nvPr/>
          </p:nvSpPr>
          <p:spPr>
            <a:xfrm>
              <a:off x="793" y="2976"/>
              <a:ext cx="0" cy="336"/>
            </a:xfrm>
            <a:prstGeom prst="line">
              <a:avLst/>
            </a:prstGeom>
            <a:ln w="76200" cap="flat" cmpd="sng">
              <a:solidFill>
                <a:schemeClr val="tx1"/>
              </a:solidFill>
              <a:prstDash val="solid"/>
              <a:headEnd type="none" w="med" len="med"/>
              <a:tailEnd type="none" w="med" len="med"/>
            </a:ln>
          </p:spPr>
        </p:sp>
      </p:grpSp>
      <p:pic>
        <p:nvPicPr>
          <p:cNvPr id="56335" name="图片 56334" descr="F:\My documents\My Pictures\标志图案\J0079068.WMF"/>
          <p:cNvPicPr>
            <a:picLocks noChangeAspect="1"/>
          </p:cNvPicPr>
          <p:nvPr/>
        </p:nvPicPr>
        <p:blipFill>
          <a:blip r:embed="rId4"/>
          <a:stretch>
            <a:fillRect/>
          </a:stretch>
        </p:blipFill>
        <p:spPr>
          <a:xfrm>
            <a:off x="2209800" y="4445000"/>
            <a:ext cx="838200" cy="812800"/>
          </a:xfrm>
          <a:prstGeom prst="rect">
            <a:avLst/>
          </a:prstGeom>
          <a:noFill/>
          <a:ln w="9525">
            <a:noFill/>
          </a:ln>
        </p:spPr>
      </p:pic>
      <p:pic>
        <p:nvPicPr>
          <p:cNvPr id="56336" name="图片 56335" descr="F:\My documents\My Pictures\动作按纽\动作动画\AG00459_.GIF"/>
          <p:cNvPicPr>
            <a:picLocks noChangeAspect="1"/>
          </p:cNvPicPr>
          <p:nvPr/>
        </p:nvPicPr>
        <p:blipFill>
          <a:blip r:embed="rId2"/>
          <a:stretch>
            <a:fillRect/>
          </a:stretch>
        </p:blipFill>
        <p:spPr>
          <a:xfrm flipH="1">
            <a:off x="7239000" y="2743200"/>
            <a:ext cx="1143000" cy="996950"/>
          </a:xfrm>
          <a:prstGeom prst="rect">
            <a:avLst/>
          </a:prstGeom>
          <a:noFill/>
          <a:ln w="9525">
            <a:noFill/>
          </a:ln>
        </p:spPr>
      </p:pic>
      <p:sp>
        <p:nvSpPr>
          <p:cNvPr id="56337" name="文本框 56336"/>
          <p:cNvSpPr txBox="1"/>
          <p:nvPr/>
        </p:nvSpPr>
        <p:spPr>
          <a:xfrm>
            <a:off x="381000" y="533400"/>
            <a:ext cx="533400" cy="579438"/>
          </a:xfrm>
          <a:prstGeom prst="rect">
            <a:avLst/>
          </a:prstGeom>
          <a:noFill/>
          <a:ln w="9525">
            <a:noFill/>
          </a:ln>
        </p:spPr>
        <p:txBody>
          <a:bodyPr>
            <a:spAutoFit/>
          </a:bodyPr>
          <a:p>
            <a:pPr>
              <a:spcBef>
                <a:spcPct val="50000"/>
              </a:spcBef>
            </a:pPr>
            <a:r>
              <a:rPr lang="en-US" altLang="zh-CN" sz="3200" b="1">
                <a:solidFill>
                  <a:srgbClr val="00FF00"/>
                </a:solidFill>
                <a:latin typeface="Times New Roman" panose="02020603050405020304" charset="0"/>
                <a:ea typeface="宋体" panose="02010600030101010101" pitchFamily="2" charset="-122"/>
              </a:rPr>
              <a:t>A</a:t>
            </a:r>
            <a:endParaRPr lang="en-US" altLang="zh-CN" sz="3200" b="1">
              <a:solidFill>
                <a:srgbClr val="00FF00"/>
              </a:solidFill>
              <a:latin typeface="Times New Roman" panose="02020603050405020304" charset="0"/>
              <a:ea typeface="宋体" panose="02010600030101010101" pitchFamily="2" charset="-122"/>
            </a:endParaRPr>
          </a:p>
        </p:txBody>
      </p:sp>
      <p:sp>
        <p:nvSpPr>
          <p:cNvPr id="56338" name="文本框 56337"/>
          <p:cNvSpPr txBox="1"/>
          <p:nvPr/>
        </p:nvSpPr>
        <p:spPr>
          <a:xfrm>
            <a:off x="8305800" y="3124200"/>
            <a:ext cx="533400" cy="579438"/>
          </a:xfrm>
          <a:prstGeom prst="rect">
            <a:avLst/>
          </a:prstGeom>
          <a:noFill/>
          <a:ln w="9525">
            <a:noFill/>
          </a:ln>
        </p:spPr>
        <p:txBody>
          <a:bodyPr>
            <a:spAutoFit/>
          </a:bodyPr>
          <a:p>
            <a:pPr>
              <a:spcBef>
                <a:spcPct val="50000"/>
              </a:spcBef>
            </a:pPr>
            <a:r>
              <a:rPr lang="en-US" altLang="zh-CN" sz="3200" b="1">
                <a:solidFill>
                  <a:srgbClr val="00FF00"/>
                </a:solidFill>
                <a:latin typeface="Times New Roman" panose="02020603050405020304" charset="0"/>
                <a:ea typeface="宋体" panose="02010600030101010101" pitchFamily="2" charset="-122"/>
              </a:rPr>
              <a:t>B</a:t>
            </a:r>
            <a:endParaRPr lang="en-US" altLang="zh-CN" sz="3200" b="1">
              <a:solidFill>
                <a:srgbClr val="00FF00"/>
              </a:solidFill>
              <a:latin typeface="Times New Roman" panose="02020603050405020304" charset="0"/>
              <a:ea typeface="宋体" panose="02010600030101010101" pitchFamily="2" charset="-122"/>
            </a:endParaRPr>
          </a:p>
        </p:txBody>
      </p:sp>
      <p:sp>
        <p:nvSpPr>
          <p:cNvPr id="56339" name="文本框 56338"/>
          <p:cNvSpPr txBox="1"/>
          <p:nvPr/>
        </p:nvSpPr>
        <p:spPr>
          <a:xfrm>
            <a:off x="685800" y="5257800"/>
            <a:ext cx="401638" cy="519113"/>
          </a:xfrm>
          <a:prstGeom prst="rect">
            <a:avLst/>
          </a:prstGeom>
          <a:noFill/>
          <a:ln w="9525">
            <a:noFill/>
          </a:ln>
        </p:spPr>
        <p:txBody>
          <a:bodyPr wrap="none" anchor="t">
            <a:spAutoFit/>
          </a:bodyPr>
          <a:p>
            <a:r>
              <a:rPr lang="en-US" altLang="zh-CN" sz="2800" b="1" i="1">
                <a:solidFill>
                  <a:srgbClr val="FF0000"/>
                </a:solidFill>
                <a:latin typeface="Times New Roman" panose="02020603050405020304" charset="0"/>
                <a:ea typeface="宋体" panose="02010600030101010101" pitchFamily="2" charset="-122"/>
              </a:rPr>
              <a:t>L</a:t>
            </a:r>
            <a:endParaRPr lang="en-US" altLang="zh-CN" sz="2800" b="1" i="1">
              <a:solidFill>
                <a:srgbClr val="FF0000"/>
              </a:solidFill>
              <a:latin typeface="Times New Roman" panose="02020603050405020304" charset="0"/>
              <a:ea typeface="宋体" panose="02010600030101010101" pitchFamily="2" charset="-122"/>
            </a:endParaRPr>
          </a:p>
        </p:txBody>
      </p:sp>
      <p:sp>
        <p:nvSpPr>
          <p:cNvPr id="56340" name="标题 56339"/>
          <p:cNvSpPr>
            <a:spLocks noGrp="1"/>
          </p:cNvSpPr>
          <p:nvPr>
            <p:ph type="title"/>
          </p:nvPr>
        </p:nvSpPr>
        <p:spPr>
          <a:xfrm>
            <a:off x="2667000" y="304800"/>
            <a:ext cx="3352800" cy="609600"/>
          </a:xfrm>
          <a:prstGeom prst="rect">
            <a:avLst/>
          </a:prstGeom>
          <a:noFill/>
          <a:ln w="9525">
            <a:noFill/>
          </a:ln>
        </p:spPr>
        <p:txBody>
          <a:bodyPr/>
          <a:p>
            <a:r>
              <a:rPr lang="zh-CN" altLang="en-US" sz="4000" b="1" dirty="0">
                <a:solidFill>
                  <a:srgbClr val="00FF00"/>
                </a:solidFill>
                <a:ea typeface="隶书" panose="02010509060101010101" pitchFamily="49" charset="-122"/>
              </a:rPr>
              <a:t>实际问题</a:t>
            </a:r>
            <a:r>
              <a:rPr lang="en-US" altLang="zh-CN" sz="4000" b="1" dirty="0">
                <a:solidFill>
                  <a:srgbClr val="00FF00"/>
                </a:solidFill>
                <a:ea typeface="隶书" panose="02010509060101010101" pitchFamily="49" charset="-122"/>
              </a:rPr>
              <a:t>2</a:t>
            </a:r>
            <a:endParaRPr lang="en-US" altLang="zh-CN" sz="4000" b="1" dirty="0">
              <a:solidFill>
                <a:srgbClr val="00FF00"/>
              </a:solidFill>
              <a:ea typeface="隶书" panose="02010509060101010101" pitchFamily="49" charset="-122"/>
            </a:endParaRPr>
          </a:p>
        </p:txBody>
      </p:sp>
      <p:graphicFrame>
        <p:nvGraphicFramePr>
          <p:cNvPr id="56341" name="对象 56340"/>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3076" name="" r:id="rId5" imgW="114300" imgH="215900" progId="Equation.3">
                  <p:embed/>
                </p:oleObj>
              </mc:Choice>
              <mc:Fallback>
                <p:oleObj name="" r:id="rId5" imgW="114300" imgH="215900" progId="Equation.3">
                  <p:embed/>
                  <p:pic>
                    <p:nvPicPr>
                      <p:cNvPr id="0" name="图片 3075"/>
                      <p:cNvPicPr/>
                      <p:nvPr/>
                    </p:nvPicPr>
                    <p:blipFill>
                      <a:blip r:embed="rId6"/>
                      <a:stretch>
                        <a:fillRect/>
                      </a:stretch>
                    </p:blipFill>
                    <p:spPr>
                      <a:xfrm>
                        <a:off x="4514850" y="3321050"/>
                        <a:ext cx="114300" cy="215900"/>
                      </a:xfrm>
                      <a:prstGeom prst="rect">
                        <a:avLst/>
                      </a:prstGeom>
                      <a:noFill/>
                      <a:ln w="38100">
                        <a:noFill/>
                        <a:miter/>
                      </a:ln>
                    </p:spPr>
                  </p:pic>
                </p:oleObj>
              </mc:Fallback>
            </mc:AlternateContent>
          </a:graphicData>
        </a:graphic>
      </p:graphicFrame>
      <p:sp>
        <p:nvSpPr>
          <p:cNvPr id="56343" name="矩形 56342"/>
          <p:cNvSpPr/>
          <p:nvPr/>
        </p:nvSpPr>
        <p:spPr>
          <a:xfrm>
            <a:off x="1447800" y="1143000"/>
            <a:ext cx="5791200" cy="2654300"/>
          </a:xfrm>
          <a:prstGeom prst="rect">
            <a:avLst/>
          </a:prstGeom>
          <a:noFill/>
          <a:ln w="9525">
            <a:noFill/>
          </a:ln>
        </p:spPr>
        <p:txBody>
          <a:bodyPr>
            <a:spAutoFit/>
          </a:bodyPr>
          <a:p>
            <a:r>
              <a:rPr lang="en-US" altLang="zh-CN" sz="2800" b="1" dirty="0">
                <a:solidFill>
                  <a:srgbClr val="00FF00"/>
                </a:solidFill>
                <a:latin typeface="Times New Roman" panose="02020603050405020304" charset="0"/>
                <a:ea typeface="宋体" panose="02010600030101010101" pitchFamily="2" charset="-122"/>
              </a:rPr>
              <a:t>        </a:t>
            </a:r>
            <a:r>
              <a:rPr lang="zh-CN" altLang="en-US" sz="2800" b="1" dirty="0">
                <a:solidFill>
                  <a:srgbClr val="00FF00"/>
                </a:solidFill>
                <a:latin typeface="Times New Roman" panose="02020603050405020304" charset="0"/>
                <a:ea typeface="宋体" panose="02010600030101010101" pitchFamily="2" charset="-122"/>
              </a:rPr>
              <a:t>在济青高速公路</a:t>
            </a:r>
            <a:r>
              <a:rPr lang="en-US" altLang="zh-CN" sz="2800" b="1">
                <a:solidFill>
                  <a:srgbClr val="00FF00"/>
                </a:solidFill>
                <a:latin typeface="Times New Roman" panose="02020603050405020304" charset="0"/>
                <a:ea typeface="宋体" panose="02010600030101010101" pitchFamily="2" charset="-122"/>
              </a:rPr>
              <a:t>L</a:t>
            </a:r>
            <a:r>
              <a:rPr lang="zh-CN" altLang="en-US" sz="2800" b="1" i="1" dirty="0">
                <a:solidFill>
                  <a:srgbClr val="00FF00"/>
                </a:solidFill>
                <a:latin typeface="Times New Roman" panose="02020603050405020304" charset="0"/>
                <a:ea typeface="宋体" panose="02010600030101010101" pitchFamily="2" charset="-122"/>
              </a:rPr>
              <a:t>（淄博段）</a:t>
            </a:r>
            <a:r>
              <a:rPr lang="zh-CN" altLang="en-US" sz="2800" b="1" dirty="0">
                <a:solidFill>
                  <a:srgbClr val="00FF00"/>
                </a:solidFill>
                <a:latin typeface="Times New Roman" panose="02020603050405020304" charset="0"/>
                <a:ea typeface="宋体" panose="02010600030101010101" pitchFamily="2" charset="-122"/>
              </a:rPr>
              <a:t>的同侧，有两个化工厂</a:t>
            </a:r>
            <a:r>
              <a:rPr lang="en-US" altLang="zh-CN" sz="2800" b="1" dirty="0">
                <a:solidFill>
                  <a:srgbClr val="00FF00"/>
                </a:solidFill>
                <a:latin typeface="Times New Roman" panose="02020603050405020304" charset="0"/>
                <a:ea typeface="宋体" panose="02010600030101010101" pitchFamily="2" charset="-122"/>
              </a:rPr>
              <a:t>A</a:t>
            </a:r>
            <a:r>
              <a:rPr lang="zh-CN" altLang="en-US" sz="2800" b="1" dirty="0">
                <a:solidFill>
                  <a:srgbClr val="00FF00"/>
                </a:solidFill>
                <a:latin typeface="Times New Roman" panose="02020603050405020304" charset="0"/>
                <a:ea typeface="宋体" panose="02010600030101010101" pitchFamily="2" charset="-122"/>
              </a:rPr>
              <a:t>、</a:t>
            </a:r>
            <a:r>
              <a:rPr lang="en-US" altLang="zh-CN" sz="2800" b="1" dirty="0">
                <a:solidFill>
                  <a:srgbClr val="00FF00"/>
                </a:solidFill>
                <a:latin typeface="Times New Roman" panose="02020603050405020304" charset="0"/>
                <a:ea typeface="宋体" panose="02010600030101010101" pitchFamily="2" charset="-122"/>
              </a:rPr>
              <a:t>B</a:t>
            </a:r>
            <a:r>
              <a:rPr lang="zh-CN" altLang="en-US" sz="2800" b="1" dirty="0">
                <a:solidFill>
                  <a:srgbClr val="00FF00"/>
                </a:solidFill>
                <a:latin typeface="Times New Roman" panose="02020603050405020304" charset="0"/>
                <a:ea typeface="宋体" panose="02010600030101010101" pitchFamily="2" charset="-122"/>
              </a:rPr>
              <a:t>，为了便于两厂的工人看病，市政府计划在公路边上修建一所医院，使得两个工厂的工人都没意见，问医院的院址应选在何处？</a:t>
            </a:r>
            <a:endParaRPr lang="zh-CN" altLang="en-US" sz="2800" b="1" dirty="0">
              <a:solidFill>
                <a:srgbClr val="00FF00"/>
              </a:solidFill>
              <a:latin typeface="Times New Roman" panose="02020603050405020304" charset="0"/>
              <a:ea typeface="宋体" panose="02010600030101010101" pitchFamily="2" charset="-122"/>
            </a:endParaRPr>
          </a:p>
        </p:txBody>
      </p:sp>
      <p:pic>
        <p:nvPicPr>
          <p:cNvPr id="56346" name="图片 56345" descr="D:\风景、背景、边框\网页.边框.背景图库\动画图\交通1.gif"/>
          <p:cNvPicPr>
            <a:picLocks noChangeAspect="1"/>
          </p:cNvPicPr>
          <p:nvPr/>
        </p:nvPicPr>
        <p:blipFill>
          <a:blip r:embed="rId7"/>
          <a:stretch>
            <a:fillRect/>
          </a:stretch>
        </p:blipFill>
        <p:spPr>
          <a:xfrm>
            <a:off x="7239000" y="4572000"/>
            <a:ext cx="685800" cy="746125"/>
          </a:xfrm>
          <a:prstGeom prst="rect">
            <a:avLst/>
          </a:prstGeom>
          <a:noFill/>
          <a:ln w="9525">
            <a:noFill/>
          </a:ln>
        </p:spPr>
      </p:pic>
      <p:sp>
        <p:nvSpPr>
          <p:cNvPr id="56330" name="矩形 56329"/>
          <p:cNvSpPr/>
          <p:nvPr/>
        </p:nvSpPr>
        <p:spPr>
          <a:xfrm>
            <a:off x="0" y="5334000"/>
            <a:ext cx="9372600" cy="11430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FF0000"/>
                </a:solidFill>
                <a:latin typeface="Times New Roman" panose="02020603050405020304" charset="0"/>
                <a:ea typeface="隶书" panose="02010509060101010101" pitchFamily="49" charset="-122"/>
              </a:rPr>
              <a:t>济  青  高  速  公  路</a:t>
            </a:r>
            <a:endParaRPr lang="zh-CN" altLang="en-US" sz="3200" b="1">
              <a:solidFill>
                <a:srgbClr val="FF0000"/>
              </a:solidFill>
              <a:latin typeface="Times New Roman" panose="02020603050405020304" charset="0"/>
              <a:ea typeface="隶书" panose="02010509060101010101" pitchFamily="49" charset="-122"/>
            </a:endParaRPr>
          </a:p>
        </p:txBody>
      </p:sp>
      <p:grpSp>
        <p:nvGrpSpPr>
          <p:cNvPr id="56332" name="组合 56331"/>
          <p:cNvGrpSpPr/>
          <p:nvPr/>
        </p:nvGrpSpPr>
        <p:grpSpPr>
          <a:xfrm>
            <a:off x="-1828800" y="5791200"/>
            <a:ext cx="1524000" cy="381000"/>
            <a:chOff x="-960" y="3408"/>
            <a:chExt cx="960" cy="240"/>
          </a:xfrm>
        </p:grpSpPr>
        <p:pic>
          <p:nvPicPr>
            <p:cNvPr id="56333" name="图片 56332" descr="F:\My documents\My Pictures\标志图案\J0079084.WMF"/>
            <p:cNvPicPr>
              <a:picLocks noChangeAspect="1"/>
            </p:cNvPicPr>
            <p:nvPr/>
          </p:nvPicPr>
          <p:blipFill>
            <a:blip r:embed="rId8"/>
            <a:stretch>
              <a:fillRect/>
            </a:stretch>
          </p:blipFill>
          <p:spPr>
            <a:xfrm>
              <a:off x="-384" y="3408"/>
              <a:ext cx="384" cy="240"/>
            </a:xfrm>
            <a:prstGeom prst="rect">
              <a:avLst/>
            </a:prstGeom>
            <a:noFill/>
            <a:ln w="9525">
              <a:noFill/>
            </a:ln>
          </p:spPr>
        </p:pic>
        <p:pic>
          <p:nvPicPr>
            <p:cNvPr id="56334" name="图片 56333" descr="F:\My documents\My Pictures\标志图案\J0079085.WMF"/>
            <p:cNvPicPr>
              <a:picLocks noChangeAspect="1"/>
            </p:cNvPicPr>
            <p:nvPr/>
          </p:nvPicPr>
          <p:blipFill>
            <a:blip r:embed="rId9"/>
            <a:stretch>
              <a:fillRect/>
            </a:stretch>
          </p:blipFill>
          <p:spPr>
            <a:xfrm>
              <a:off x="-960" y="3408"/>
              <a:ext cx="384" cy="222"/>
            </a:xfrm>
            <a:prstGeom prst="rect">
              <a:avLst/>
            </a:prstGeom>
            <a:noFill/>
            <a:ln w="9525">
              <a:noFill/>
            </a:ln>
          </p:spPr>
        </p:pic>
      </p:grpSp>
    </p:spTree>
  </p:cSld>
  <p:clrMapOvr>
    <a:masterClrMapping/>
  </p:clrMapOvr>
  <p:transition>
    <p:random/>
  </p:transition>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00"/>
            </a:gs>
            <a:gs pos="50000">
              <a:schemeClr val="hlink"/>
            </a:gs>
            <a:gs pos="100000">
              <a:srgbClr val="00FF00"/>
            </a:gs>
          </a:gsLst>
          <a:lin ang="2700000" scaled="1"/>
          <a:tileRect/>
        </a:gradFill>
        <a:effectLst/>
      </p:bgPr>
    </p:bg>
    <p:spTree>
      <p:nvGrpSpPr>
        <p:cNvPr id="1" name=""/>
        <p:cNvGrpSpPr/>
        <p:nvPr/>
      </p:nvGrpSpPr>
      <p:grpSpPr/>
      <p:grpSp>
        <p:nvGrpSpPr>
          <p:cNvPr id="3079" name="组合 3078"/>
          <p:cNvGrpSpPr/>
          <p:nvPr/>
        </p:nvGrpSpPr>
        <p:grpSpPr>
          <a:xfrm>
            <a:off x="5157788" y="4953000"/>
            <a:ext cx="3986212" cy="457200"/>
            <a:chOff x="2496" y="2976"/>
            <a:chExt cx="2511" cy="288"/>
          </a:xfrm>
        </p:grpSpPr>
        <p:sp>
          <p:nvSpPr>
            <p:cNvPr id="3076" name="文本框 3075"/>
            <p:cNvSpPr txBox="1"/>
            <p:nvPr/>
          </p:nvSpPr>
          <p:spPr>
            <a:xfrm>
              <a:off x="2496"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A</a:t>
              </a:r>
              <a:endParaRPr lang="en-US" altLang="zh-CN" b="1">
                <a:latin typeface="Times New Roman" panose="02020603050405020304" charset="0"/>
                <a:ea typeface="宋体" panose="02010600030101010101" pitchFamily="2" charset="-122"/>
              </a:endParaRPr>
            </a:p>
          </p:txBody>
        </p:sp>
        <p:sp>
          <p:nvSpPr>
            <p:cNvPr id="3077" name="文本框 3076"/>
            <p:cNvSpPr txBox="1"/>
            <p:nvPr/>
          </p:nvSpPr>
          <p:spPr>
            <a:xfrm>
              <a:off x="4752"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B</a:t>
              </a:r>
              <a:endParaRPr lang="en-US" altLang="zh-CN" b="1">
                <a:latin typeface="Times New Roman" panose="02020603050405020304" charset="0"/>
                <a:ea typeface="宋体" panose="02010600030101010101" pitchFamily="2" charset="-122"/>
              </a:endParaRPr>
            </a:p>
          </p:txBody>
        </p:sp>
      </p:grpSp>
      <p:sp>
        <p:nvSpPr>
          <p:cNvPr id="3078" name="椭圆 3077"/>
          <p:cNvSpPr/>
          <p:nvPr/>
        </p:nvSpPr>
        <p:spPr>
          <a:xfrm>
            <a:off x="7173913" y="2551113"/>
            <a:ext cx="76200" cy="76200"/>
          </a:xfrm>
          <a:prstGeom prst="ellipse">
            <a:avLst/>
          </a:prstGeom>
          <a:solidFill>
            <a:srgbClr val="FF0000"/>
          </a:solidFill>
          <a:ln w="9525" cap="flat" cmpd="sng">
            <a:solidFill>
              <a:schemeClr val="tx1"/>
            </a:solidFill>
            <a:prstDash val="solid"/>
            <a:headEnd type="none" w="med" len="med"/>
            <a:tailEnd type="none" w="med" len="med"/>
          </a:ln>
        </p:spPr>
        <p:txBody>
          <a:bodyPr/>
          <a:p>
            <a:endParaRPr lang="zh-CN" altLang="en-US"/>
          </a:p>
        </p:txBody>
      </p:sp>
      <p:grpSp>
        <p:nvGrpSpPr>
          <p:cNvPr id="3121" name="组合 3120"/>
          <p:cNvGrpSpPr/>
          <p:nvPr/>
        </p:nvGrpSpPr>
        <p:grpSpPr>
          <a:xfrm>
            <a:off x="5614988" y="2590800"/>
            <a:ext cx="3124200" cy="2438400"/>
            <a:chOff x="3537" y="1632"/>
            <a:chExt cx="1968" cy="1536"/>
          </a:xfrm>
        </p:grpSpPr>
        <p:sp>
          <p:nvSpPr>
            <p:cNvPr id="3080" name="直接连接符 3079"/>
            <p:cNvSpPr/>
            <p:nvPr/>
          </p:nvSpPr>
          <p:spPr>
            <a:xfrm flipV="1">
              <a:off x="3537" y="1632"/>
              <a:ext cx="1008" cy="1536"/>
            </a:xfrm>
            <a:prstGeom prst="line">
              <a:avLst/>
            </a:prstGeom>
            <a:ln w="9525" cap="flat" cmpd="sng">
              <a:solidFill>
                <a:schemeClr val="tx1"/>
              </a:solidFill>
              <a:prstDash val="solid"/>
              <a:headEnd type="none" w="med" len="med"/>
              <a:tailEnd type="none" w="med" len="med"/>
            </a:ln>
          </p:spPr>
        </p:sp>
        <p:sp>
          <p:nvSpPr>
            <p:cNvPr id="3081" name="直接连接符 3080"/>
            <p:cNvSpPr/>
            <p:nvPr/>
          </p:nvSpPr>
          <p:spPr>
            <a:xfrm>
              <a:off x="4545" y="1632"/>
              <a:ext cx="960" cy="1536"/>
            </a:xfrm>
            <a:prstGeom prst="line">
              <a:avLst/>
            </a:prstGeom>
            <a:ln w="9525" cap="flat" cmpd="sng">
              <a:solidFill>
                <a:schemeClr val="tx1"/>
              </a:solidFill>
              <a:prstDash val="solid"/>
              <a:headEnd type="none" w="med" len="med"/>
              <a:tailEnd type="none" w="med" len="med"/>
            </a:ln>
          </p:spPr>
        </p:sp>
      </p:grpSp>
      <p:sp>
        <p:nvSpPr>
          <p:cNvPr id="3090" name="文本框 3089"/>
          <p:cNvSpPr txBox="1"/>
          <p:nvPr/>
        </p:nvSpPr>
        <p:spPr>
          <a:xfrm>
            <a:off x="2057400" y="228600"/>
            <a:ext cx="5113020" cy="645160"/>
          </a:xfrm>
          <a:prstGeom prst="rect">
            <a:avLst/>
          </a:prstGeom>
          <a:noFill/>
          <a:ln w="9525">
            <a:noFill/>
          </a:ln>
        </p:spPr>
        <p:txBody>
          <a:bodyPr wrap="none" anchor="t">
            <a:spAutoFit/>
          </a:bodyPr>
          <a:p>
            <a:r>
              <a:rPr lang="en-US" altLang="zh-CN" sz="3600" b="1" u="sng" dirty="0">
                <a:solidFill>
                  <a:srgbClr val="FF0000"/>
                </a:solidFill>
                <a:latin typeface="Times New Roman" panose="02020603050405020304" charset="0"/>
                <a:ea typeface="隶书" panose="02010509060101010101" pitchFamily="49" charset="-122"/>
              </a:rPr>
              <a:t>13.1    </a:t>
            </a:r>
            <a:r>
              <a:rPr lang="zh-CN" altLang="en-US" sz="3600" b="1" u="sng" dirty="0">
                <a:solidFill>
                  <a:srgbClr val="FF0000"/>
                </a:solidFill>
                <a:latin typeface="Times New Roman" panose="02020603050405020304" charset="0"/>
                <a:ea typeface="隶书" panose="02010509060101010101" pitchFamily="49" charset="-122"/>
              </a:rPr>
              <a:t>线段的垂直平分线</a:t>
            </a:r>
            <a:endParaRPr lang="zh-CN" altLang="en-US" sz="3600" b="1" u="sng">
              <a:solidFill>
                <a:srgbClr val="FF0000"/>
              </a:solidFill>
              <a:latin typeface="Times New Roman" panose="02020603050405020304" charset="0"/>
              <a:ea typeface="隶书" panose="02010509060101010101" pitchFamily="49" charset="-122"/>
            </a:endParaRPr>
          </a:p>
        </p:txBody>
      </p:sp>
      <p:sp>
        <p:nvSpPr>
          <p:cNvPr id="3097" name="文本框 3096"/>
          <p:cNvSpPr txBox="1"/>
          <p:nvPr/>
        </p:nvSpPr>
        <p:spPr>
          <a:xfrm>
            <a:off x="990600" y="2590800"/>
            <a:ext cx="1152525" cy="457200"/>
          </a:xfrm>
          <a:prstGeom prst="rect">
            <a:avLst/>
          </a:prstGeom>
          <a:noFill/>
          <a:ln w="9525">
            <a:noFill/>
          </a:ln>
        </p:spPr>
        <p:txBody>
          <a:bodyPr wrap="none" anchor="t">
            <a:spAutoFit/>
          </a:bodyPr>
          <a:p>
            <a:r>
              <a:rPr lang="en-US" altLang="zh-CN" b="1">
                <a:solidFill>
                  <a:srgbClr val="0000FF"/>
                </a:solidFill>
                <a:latin typeface="Times New Roman" panose="02020603050405020304" charset="0"/>
                <a:ea typeface="宋体" panose="02010600030101010101" pitchFamily="2" charset="-122"/>
              </a:rPr>
              <a:t>PA=PB</a:t>
            </a:r>
            <a:endParaRPr lang="en-US" altLang="zh-CN" b="1">
              <a:solidFill>
                <a:srgbClr val="0000FF"/>
              </a:solidFill>
              <a:latin typeface="Times New Roman" panose="02020603050405020304" charset="0"/>
              <a:ea typeface="宋体" panose="02010600030101010101" pitchFamily="2" charset="-122"/>
            </a:endParaRPr>
          </a:p>
        </p:txBody>
      </p:sp>
      <p:sp>
        <p:nvSpPr>
          <p:cNvPr id="3108" name="椭圆 3107"/>
          <p:cNvSpPr/>
          <p:nvPr/>
        </p:nvSpPr>
        <p:spPr>
          <a:xfrm>
            <a:off x="7162800" y="5943600"/>
            <a:ext cx="76200" cy="76200"/>
          </a:xfrm>
          <a:prstGeom prst="ellipse">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grpSp>
        <p:nvGrpSpPr>
          <p:cNvPr id="3122" name="组合 3121"/>
          <p:cNvGrpSpPr/>
          <p:nvPr/>
        </p:nvGrpSpPr>
        <p:grpSpPr>
          <a:xfrm>
            <a:off x="5638800" y="5029200"/>
            <a:ext cx="3048000" cy="990600"/>
            <a:chOff x="3552" y="3168"/>
            <a:chExt cx="1920" cy="624"/>
          </a:xfrm>
        </p:grpSpPr>
        <p:sp>
          <p:nvSpPr>
            <p:cNvPr id="3109" name="直接连接符 3108"/>
            <p:cNvSpPr/>
            <p:nvPr/>
          </p:nvSpPr>
          <p:spPr>
            <a:xfrm>
              <a:off x="3552" y="3168"/>
              <a:ext cx="1008" cy="624"/>
            </a:xfrm>
            <a:prstGeom prst="line">
              <a:avLst/>
            </a:prstGeom>
            <a:ln w="9525" cap="flat" cmpd="sng">
              <a:solidFill>
                <a:schemeClr val="tx1"/>
              </a:solidFill>
              <a:prstDash val="sysDot"/>
              <a:headEnd type="none" w="med" len="med"/>
              <a:tailEnd type="none" w="med" len="med"/>
            </a:ln>
          </p:spPr>
        </p:sp>
        <p:sp>
          <p:nvSpPr>
            <p:cNvPr id="3110" name="直接连接符 3109"/>
            <p:cNvSpPr/>
            <p:nvPr/>
          </p:nvSpPr>
          <p:spPr>
            <a:xfrm flipH="1">
              <a:off x="4512" y="3168"/>
              <a:ext cx="960" cy="624"/>
            </a:xfrm>
            <a:prstGeom prst="line">
              <a:avLst/>
            </a:prstGeom>
            <a:ln w="9525" cap="flat" cmpd="sng">
              <a:solidFill>
                <a:schemeClr val="tx1"/>
              </a:solidFill>
              <a:prstDash val="sysDot"/>
              <a:headEnd type="none" w="med" len="med"/>
              <a:tailEnd type="none" w="med" len="med"/>
            </a:ln>
          </p:spPr>
        </p:sp>
      </p:grpSp>
      <p:sp>
        <p:nvSpPr>
          <p:cNvPr id="3111" name="文本框 3110"/>
          <p:cNvSpPr txBox="1"/>
          <p:nvPr/>
        </p:nvSpPr>
        <p:spPr>
          <a:xfrm>
            <a:off x="6767513" y="6019800"/>
            <a:ext cx="471487" cy="457200"/>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P</a:t>
            </a:r>
            <a:r>
              <a:rPr lang="en-US" altLang="zh-CN" b="1" baseline="-25000">
                <a:latin typeface="Times New Roman" panose="02020603050405020304" charset="0"/>
                <a:ea typeface="宋体" panose="02010600030101010101" pitchFamily="2" charset="-122"/>
              </a:rPr>
              <a:t>1</a:t>
            </a:r>
            <a:endParaRPr lang="en-US" altLang="zh-CN" b="1" baseline="-25000">
              <a:latin typeface="Times New Roman" panose="02020603050405020304" charset="0"/>
              <a:ea typeface="宋体" panose="02010600030101010101" pitchFamily="2" charset="-122"/>
            </a:endParaRPr>
          </a:p>
        </p:txBody>
      </p:sp>
      <p:sp>
        <p:nvSpPr>
          <p:cNvPr id="3112" name="文本框 3111"/>
          <p:cNvSpPr txBox="1"/>
          <p:nvPr/>
        </p:nvSpPr>
        <p:spPr>
          <a:xfrm>
            <a:off x="2895600" y="2590800"/>
            <a:ext cx="1355725" cy="457200"/>
          </a:xfrm>
          <a:prstGeom prst="rect">
            <a:avLst/>
          </a:prstGeom>
          <a:noFill/>
          <a:ln w="9525">
            <a:noFill/>
          </a:ln>
        </p:spPr>
        <p:txBody>
          <a:bodyPr wrap="none" anchor="t">
            <a:spAutoFit/>
          </a:bodyPr>
          <a:p>
            <a:r>
              <a:rPr lang="en-US" altLang="zh-CN" b="1">
                <a:solidFill>
                  <a:srgbClr val="0000FF"/>
                </a:solidFill>
                <a:latin typeface="Times New Roman" panose="02020603050405020304" charset="0"/>
                <a:ea typeface="宋体" panose="02010600030101010101" pitchFamily="2" charset="-122"/>
              </a:rPr>
              <a:t>P</a:t>
            </a:r>
            <a:r>
              <a:rPr lang="en-US" altLang="zh-CN" b="1" baseline="-25000">
                <a:solidFill>
                  <a:srgbClr val="0000FF"/>
                </a:solidFill>
                <a:latin typeface="Times New Roman" panose="02020603050405020304" charset="0"/>
                <a:ea typeface="宋体" panose="02010600030101010101" pitchFamily="2" charset="-122"/>
              </a:rPr>
              <a:t>1</a:t>
            </a:r>
            <a:r>
              <a:rPr lang="en-US" altLang="zh-CN" b="1">
                <a:solidFill>
                  <a:srgbClr val="0000FF"/>
                </a:solidFill>
                <a:latin typeface="Times New Roman" panose="02020603050405020304" charset="0"/>
                <a:ea typeface="宋体" panose="02010600030101010101" pitchFamily="2" charset="-122"/>
              </a:rPr>
              <a:t>A=P</a:t>
            </a:r>
            <a:r>
              <a:rPr lang="en-US" altLang="zh-CN" b="1" baseline="-25000">
                <a:solidFill>
                  <a:srgbClr val="0000FF"/>
                </a:solidFill>
                <a:latin typeface="Times New Roman" panose="02020603050405020304" charset="0"/>
                <a:ea typeface="宋体" panose="02010600030101010101" pitchFamily="2" charset="-122"/>
              </a:rPr>
              <a:t>1</a:t>
            </a:r>
            <a:r>
              <a:rPr lang="en-US" altLang="zh-CN" b="1">
                <a:solidFill>
                  <a:srgbClr val="0000FF"/>
                </a:solidFill>
                <a:latin typeface="Times New Roman" panose="02020603050405020304" charset="0"/>
                <a:ea typeface="宋体" panose="02010600030101010101" pitchFamily="2" charset="-122"/>
              </a:rPr>
              <a:t>B</a:t>
            </a:r>
            <a:endParaRPr lang="en-US" altLang="zh-CN" b="1">
              <a:solidFill>
                <a:srgbClr val="0000FF"/>
              </a:solidFill>
              <a:latin typeface="Times New Roman" panose="02020603050405020304" charset="0"/>
              <a:ea typeface="宋体" panose="02010600030101010101" pitchFamily="2" charset="-122"/>
            </a:endParaRPr>
          </a:p>
        </p:txBody>
      </p:sp>
      <p:sp>
        <p:nvSpPr>
          <p:cNvPr id="3113" name="文本框 3112"/>
          <p:cNvSpPr txBox="1"/>
          <p:nvPr/>
        </p:nvSpPr>
        <p:spPr>
          <a:xfrm>
            <a:off x="4876800" y="2514600"/>
            <a:ext cx="793750" cy="457200"/>
          </a:xfrm>
          <a:prstGeom prst="rect">
            <a:avLst/>
          </a:prstGeom>
          <a:noFill/>
          <a:ln w="9525">
            <a:noFill/>
          </a:ln>
        </p:spPr>
        <p:txBody>
          <a:bodyPr wrap="none" anchor="t">
            <a:spAutoFit/>
          </a:bodyPr>
          <a:p>
            <a:r>
              <a:rPr lang="en-US" altLang="zh-CN" b="1">
                <a:solidFill>
                  <a:srgbClr val="0000FF"/>
                </a:solidFill>
                <a:latin typeface="Times New Roman" panose="02020603050405020304" charset="0"/>
                <a:ea typeface="宋体" panose="02010600030101010101" pitchFamily="2" charset="-122"/>
              </a:rPr>
              <a:t>……</a:t>
            </a:r>
            <a:endParaRPr lang="en-US" altLang="zh-CN" b="1">
              <a:solidFill>
                <a:srgbClr val="0000FF"/>
              </a:solidFill>
              <a:latin typeface="Times New Roman" panose="02020603050405020304" charset="0"/>
              <a:ea typeface="宋体" panose="02010600030101010101" pitchFamily="2" charset="-122"/>
            </a:endParaRPr>
          </a:p>
        </p:txBody>
      </p:sp>
      <p:sp>
        <p:nvSpPr>
          <p:cNvPr id="3114" name="文本框 3113"/>
          <p:cNvSpPr txBox="1"/>
          <p:nvPr/>
        </p:nvSpPr>
        <p:spPr>
          <a:xfrm>
            <a:off x="381000" y="4495800"/>
            <a:ext cx="4724400" cy="954088"/>
          </a:xfrm>
          <a:prstGeom prst="rect">
            <a:avLst/>
          </a:prstGeom>
          <a:noFill/>
          <a:ln w="9525" cap="flat" cmpd="sng">
            <a:solidFill>
              <a:schemeClr val="bg1"/>
            </a:solidFill>
            <a:prstDash val="solid"/>
            <a:miter/>
            <a:headEnd type="none" w="med" len="med"/>
            <a:tailEnd type="none" w="med" len="med"/>
          </a:ln>
        </p:spPr>
        <p:txBody>
          <a:bodyPr>
            <a:spAutoFit/>
          </a:bodyPr>
          <a:p>
            <a:r>
              <a:rPr lang="zh-CN" altLang="en-US" sz="3200" b="1" dirty="0">
                <a:solidFill>
                  <a:srgbClr val="FF0000"/>
                </a:solidFill>
                <a:latin typeface="Times New Roman" panose="02020603050405020304" charset="0"/>
                <a:ea typeface="隶书" panose="02010509060101010101" pitchFamily="49" charset="-122"/>
              </a:rPr>
              <a:t>命题</a:t>
            </a:r>
            <a:r>
              <a:rPr lang="zh-CN" altLang="en-US" b="1" dirty="0">
                <a:latin typeface="Times New Roman" panose="02020603050405020304" charset="0"/>
                <a:ea typeface="宋体" panose="02010600030101010101" pitchFamily="2" charset="-122"/>
              </a:rPr>
              <a:t>：线段垂直平分线上的</a:t>
            </a:r>
            <a:r>
              <a:rPr lang="zh-CN" altLang="en-US" b="1" dirty="0">
                <a:solidFill>
                  <a:srgbClr val="FF0000"/>
                </a:solidFill>
                <a:latin typeface="Times New Roman" panose="02020603050405020304" charset="0"/>
                <a:ea typeface="宋体" panose="02010600030101010101" pitchFamily="2" charset="-122"/>
              </a:rPr>
              <a:t>点</a:t>
            </a:r>
            <a:r>
              <a:rPr lang="zh-CN" altLang="en-US" b="1" dirty="0">
                <a:latin typeface="Times New Roman" panose="02020603050405020304" charset="0"/>
                <a:ea typeface="宋体" panose="02010600030101010101" pitchFamily="2" charset="-122"/>
              </a:rPr>
              <a:t>和这条线段两个端</a:t>
            </a:r>
            <a:r>
              <a:rPr lang="zh-CN" altLang="en-US" b="1" dirty="0">
                <a:solidFill>
                  <a:srgbClr val="CCCC00"/>
                </a:solidFill>
                <a:latin typeface="Times New Roman" panose="02020603050405020304" charset="0"/>
                <a:ea typeface="宋体" panose="02010600030101010101" pitchFamily="2" charset="-122"/>
              </a:rPr>
              <a:t>点</a:t>
            </a:r>
            <a:r>
              <a:rPr lang="zh-CN" altLang="en-US" b="1" dirty="0">
                <a:latin typeface="Times New Roman" panose="02020603050405020304" charset="0"/>
                <a:ea typeface="宋体" panose="02010600030101010101" pitchFamily="2" charset="-122"/>
              </a:rPr>
              <a:t>的距离相等。</a:t>
            </a:r>
            <a:endParaRPr lang="zh-CN" altLang="en-US" b="1">
              <a:latin typeface="Times New Roman" panose="02020603050405020304" charset="0"/>
              <a:ea typeface="宋体" panose="02010600030101010101" pitchFamily="2" charset="-122"/>
            </a:endParaRPr>
          </a:p>
        </p:txBody>
      </p:sp>
      <p:grpSp>
        <p:nvGrpSpPr>
          <p:cNvPr id="3120" name="组合 3119"/>
          <p:cNvGrpSpPr/>
          <p:nvPr/>
        </p:nvGrpSpPr>
        <p:grpSpPr>
          <a:xfrm>
            <a:off x="6705600" y="1371600"/>
            <a:ext cx="990600" cy="5486400"/>
            <a:chOff x="4224" y="864"/>
            <a:chExt cx="624" cy="3456"/>
          </a:xfrm>
        </p:grpSpPr>
        <p:sp>
          <p:nvSpPr>
            <p:cNvPr id="3075" name="直接连接符 3074"/>
            <p:cNvSpPr/>
            <p:nvPr/>
          </p:nvSpPr>
          <p:spPr>
            <a:xfrm>
              <a:off x="4545" y="912"/>
              <a:ext cx="0" cy="3408"/>
            </a:xfrm>
            <a:prstGeom prst="line">
              <a:avLst/>
            </a:prstGeom>
            <a:ln w="28575" cap="flat" cmpd="sng">
              <a:solidFill>
                <a:schemeClr val="accent1"/>
              </a:solidFill>
              <a:prstDash val="solid"/>
              <a:headEnd type="none" w="med" len="med"/>
              <a:tailEnd type="none" w="med" len="med"/>
            </a:ln>
          </p:spPr>
        </p:sp>
        <p:sp>
          <p:nvSpPr>
            <p:cNvPr id="3082" name="文本框 3081"/>
            <p:cNvSpPr txBox="1"/>
            <p:nvPr/>
          </p:nvSpPr>
          <p:spPr>
            <a:xfrm>
              <a:off x="4257" y="1440"/>
              <a:ext cx="233" cy="288"/>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P</a:t>
              </a:r>
              <a:endParaRPr lang="en-US" altLang="zh-CN" b="1">
                <a:latin typeface="Times New Roman" panose="02020603050405020304" charset="0"/>
                <a:ea typeface="宋体" panose="02010600030101010101" pitchFamily="2" charset="-122"/>
              </a:endParaRPr>
            </a:p>
          </p:txBody>
        </p:sp>
        <p:grpSp>
          <p:nvGrpSpPr>
            <p:cNvPr id="3089" name="组合 3088"/>
            <p:cNvGrpSpPr/>
            <p:nvPr/>
          </p:nvGrpSpPr>
          <p:grpSpPr>
            <a:xfrm>
              <a:off x="4545" y="864"/>
              <a:ext cx="303" cy="3408"/>
              <a:chOff x="4272" y="672"/>
              <a:chExt cx="303" cy="3408"/>
            </a:xfrm>
          </p:grpSpPr>
          <p:sp>
            <p:nvSpPr>
              <p:cNvPr id="3086" name="文本框 3085"/>
              <p:cNvSpPr txBox="1"/>
              <p:nvPr/>
            </p:nvSpPr>
            <p:spPr>
              <a:xfrm>
                <a:off x="4272" y="672"/>
                <a:ext cx="287" cy="288"/>
              </a:xfrm>
              <a:prstGeom prst="rect">
                <a:avLst/>
              </a:prstGeom>
              <a:noFill/>
              <a:ln w="9525">
                <a:noFill/>
              </a:ln>
            </p:spPr>
            <p:txBody>
              <a:bodyPr wrap="none" anchor="t">
                <a:spAutoFit/>
              </a:bodyPr>
              <a:p>
                <a:r>
                  <a:rPr lang="en-US" altLang="zh-CN" b="1" i="1">
                    <a:latin typeface="Times New Roman" panose="02020603050405020304" charset="0"/>
                    <a:ea typeface="宋体" panose="02010600030101010101" pitchFamily="2" charset="-122"/>
                  </a:rPr>
                  <a:t>M</a:t>
                </a:r>
                <a:endParaRPr lang="en-US" altLang="zh-CN" b="1" i="1">
                  <a:latin typeface="Times New Roman" panose="02020603050405020304" charset="0"/>
                  <a:ea typeface="宋体" panose="02010600030101010101" pitchFamily="2" charset="-122"/>
                </a:endParaRPr>
              </a:p>
            </p:txBody>
          </p:sp>
          <p:sp>
            <p:nvSpPr>
              <p:cNvPr id="3087" name="文本框 3086"/>
              <p:cNvSpPr txBox="1"/>
              <p:nvPr/>
            </p:nvSpPr>
            <p:spPr>
              <a:xfrm>
                <a:off x="4320" y="3792"/>
                <a:ext cx="255" cy="288"/>
              </a:xfrm>
              <a:prstGeom prst="rect">
                <a:avLst/>
              </a:prstGeom>
              <a:noFill/>
              <a:ln w="9525">
                <a:noFill/>
              </a:ln>
            </p:spPr>
            <p:txBody>
              <a:bodyPr wrap="none" anchor="t">
                <a:spAutoFit/>
              </a:bodyPr>
              <a:p>
                <a:r>
                  <a:rPr lang="en-US" altLang="zh-CN" b="1" i="1">
                    <a:latin typeface="Times New Roman" panose="02020603050405020304" charset="0"/>
                    <a:ea typeface="宋体" panose="02010600030101010101" pitchFamily="2" charset="-122"/>
                  </a:rPr>
                  <a:t>N</a:t>
                </a:r>
                <a:endParaRPr lang="en-US" altLang="zh-CN" b="1" i="1">
                  <a:latin typeface="Times New Roman" panose="02020603050405020304" charset="0"/>
                  <a:ea typeface="宋体" panose="02010600030101010101" pitchFamily="2" charset="-122"/>
                </a:endParaRPr>
              </a:p>
            </p:txBody>
          </p:sp>
        </p:grpSp>
        <p:sp>
          <p:nvSpPr>
            <p:cNvPr id="3099" name="文本框 3098"/>
            <p:cNvSpPr txBox="1"/>
            <p:nvPr/>
          </p:nvSpPr>
          <p:spPr>
            <a:xfrm>
              <a:off x="4224" y="3168"/>
              <a:ext cx="255" cy="288"/>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C</a:t>
              </a:r>
              <a:endParaRPr lang="en-US" altLang="zh-CN" b="1">
                <a:latin typeface="Times New Roman" panose="02020603050405020304" charset="0"/>
                <a:ea typeface="宋体" panose="02010600030101010101" pitchFamily="2" charset="-122"/>
              </a:endParaRPr>
            </a:p>
          </p:txBody>
        </p:sp>
        <p:sp>
          <p:nvSpPr>
            <p:cNvPr id="3098" name="矩形 3097"/>
            <p:cNvSpPr/>
            <p:nvPr/>
          </p:nvSpPr>
          <p:spPr>
            <a:xfrm>
              <a:off x="4560" y="3024"/>
              <a:ext cx="144" cy="144"/>
            </a:xfrm>
            <a:prstGeom prst="rect">
              <a:avLst/>
            </a:prstGeom>
            <a:noFill/>
            <a:ln w="13970" cap="flat" cmpd="sng">
              <a:solidFill>
                <a:schemeClr val="tx1"/>
              </a:solidFill>
              <a:prstDash val="solid"/>
              <a:miter/>
              <a:headEnd type="none" w="med" len="med"/>
              <a:tailEnd type="none" w="med" len="med"/>
            </a:ln>
          </p:spPr>
          <p:txBody>
            <a:bodyPr/>
            <a:p>
              <a:endParaRPr lang="zh-CN" altLang="en-US"/>
            </a:p>
          </p:txBody>
        </p:sp>
      </p:grpSp>
      <p:grpSp>
        <p:nvGrpSpPr>
          <p:cNvPr id="3116" name="组合 3115"/>
          <p:cNvGrpSpPr/>
          <p:nvPr/>
        </p:nvGrpSpPr>
        <p:grpSpPr>
          <a:xfrm>
            <a:off x="228600" y="838200"/>
            <a:ext cx="8534400" cy="4191000"/>
            <a:chOff x="144" y="528"/>
            <a:chExt cx="5376" cy="2640"/>
          </a:xfrm>
        </p:grpSpPr>
        <p:sp>
          <p:nvSpPr>
            <p:cNvPr id="3074" name="直接连接符 3073"/>
            <p:cNvSpPr/>
            <p:nvPr/>
          </p:nvSpPr>
          <p:spPr>
            <a:xfrm>
              <a:off x="3552" y="3168"/>
              <a:ext cx="1968" cy="0"/>
            </a:xfrm>
            <a:prstGeom prst="line">
              <a:avLst/>
            </a:prstGeom>
            <a:ln w="38100" cap="flat" cmpd="sng">
              <a:solidFill>
                <a:schemeClr val="tx1"/>
              </a:solidFill>
              <a:prstDash val="solid"/>
              <a:headEnd type="none" w="med" len="med"/>
              <a:tailEnd type="none" w="med" len="med"/>
            </a:ln>
          </p:spPr>
        </p:sp>
        <p:sp>
          <p:nvSpPr>
            <p:cNvPr id="3115" name="文本框 3114"/>
            <p:cNvSpPr txBox="1"/>
            <p:nvPr/>
          </p:nvSpPr>
          <p:spPr>
            <a:xfrm>
              <a:off x="144" y="528"/>
              <a:ext cx="3936" cy="941"/>
            </a:xfrm>
            <a:prstGeom prst="rect">
              <a:avLst/>
            </a:prstGeom>
            <a:noFill/>
            <a:ln w="9525">
              <a:noFill/>
            </a:ln>
          </p:spPr>
          <p:txBody>
            <a:bodyPr>
              <a:spAutoFit/>
            </a:bodyPr>
            <a:p>
              <a:pPr>
                <a:spcBef>
                  <a:spcPct val="50000"/>
                </a:spcBef>
              </a:pPr>
              <a:r>
                <a:rPr lang="zh-CN" altLang="en-US" sz="3600" b="1" dirty="0">
                  <a:latin typeface="Times New Roman" panose="02020603050405020304" charset="0"/>
                  <a:ea typeface="隶书" panose="02010509060101010101" pitchFamily="49" charset="-122"/>
                </a:rPr>
                <a:t>动手操作</a:t>
              </a:r>
              <a:r>
                <a:rPr lang="zh-CN" altLang="en-US" dirty="0">
                  <a:latin typeface="Times New Roman" panose="02020603050405020304" charset="0"/>
                  <a:ea typeface="宋体" panose="02010600030101010101" pitchFamily="2" charset="-122"/>
                </a:rPr>
                <a:t>：</a:t>
              </a:r>
              <a:r>
                <a:rPr lang="zh-CN" altLang="en-US" dirty="0">
                  <a:solidFill>
                    <a:srgbClr val="0000FF"/>
                  </a:solidFill>
                  <a:latin typeface="Times New Roman" panose="02020603050405020304" charset="0"/>
                  <a:ea typeface="宋体" panose="02010600030101010101" pitchFamily="2" charset="-122"/>
                </a:rPr>
                <a:t>作线段</a:t>
              </a:r>
              <a:r>
                <a:rPr lang="en-US" altLang="zh-CN" dirty="0">
                  <a:solidFill>
                    <a:srgbClr val="0000FF"/>
                  </a:solidFill>
                  <a:latin typeface="Times New Roman" panose="02020603050405020304" charset="0"/>
                  <a:ea typeface="宋体" panose="02010600030101010101" pitchFamily="2" charset="-122"/>
                </a:rPr>
                <a:t>AB</a:t>
              </a:r>
              <a:r>
                <a:rPr lang="zh-CN" altLang="en-US" dirty="0">
                  <a:solidFill>
                    <a:srgbClr val="0000FF"/>
                  </a:solidFill>
                  <a:latin typeface="Times New Roman" panose="02020603050405020304" charset="0"/>
                  <a:ea typeface="宋体" panose="02010600030101010101" pitchFamily="2" charset="-122"/>
                </a:rPr>
                <a:t>的中垂线</a:t>
              </a:r>
              <a:r>
                <a:rPr lang="en-US" altLang="zh-CN" dirty="0">
                  <a:solidFill>
                    <a:srgbClr val="0000FF"/>
                  </a:solidFill>
                  <a:latin typeface="Times New Roman" panose="02020603050405020304" charset="0"/>
                  <a:ea typeface="宋体" panose="02010600030101010101" pitchFamily="2" charset="-122"/>
                </a:rPr>
                <a:t>MN</a:t>
              </a:r>
              <a:r>
                <a:rPr lang="zh-CN" altLang="en-US" dirty="0">
                  <a:solidFill>
                    <a:srgbClr val="0000FF"/>
                  </a:solidFill>
                  <a:latin typeface="Times New Roman" panose="02020603050405020304" charset="0"/>
                  <a:ea typeface="宋体" panose="02010600030101010101" pitchFamily="2" charset="-122"/>
                </a:rPr>
                <a:t>，垂足为</a:t>
              </a:r>
              <a:r>
                <a:rPr lang="en-US" altLang="zh-CN" dirty="0">
                  <a:solidFill>
                    <a:srgbClr val="0000FF"/>
                  </a:solidFill>
                  <a:latin typeface="Times New Roman" panose="02020603050405020304" charset="0"/>
                  <a:ea typeface="宋体" panose="02010600030101010101" pitchFamily="2" charset="-122"/>
                </a:rPr>
                <a:t>C</a:t>
              </a:r>
              <a:r>
                <a:rPr lang="zh-CN" altLang="en-US" dirty="0">
                  <a:solidFill>
                    <a:srgbClr val="0000FF"/>
                  </a:solidFill>
                  <a:latin typeface="Times New Roman" panose="02020603050405020304" charset="0"/>
                  <a:ea typeface="宋体" panose="02010600030101010101" pitchFamily="2" charset="-122"/>
                </a:rPr>
                <a:t>；在</a:t>
              </a:r>
              <a:r>
                <a:rPr lang="en-US" altLang="zh-CN" dirty="0">
                  <a:solidFill>
                    <a:srgbClr val="0000FF"/>
                  </a:solidFill>
                  <a:latin typeface="Times New Roman" panose="02020603050405020304" charset="0"/>
                  <a:ea typeface="宋体" panose="02010600030101010101" pitchFamily="2" charset="-122"/>
                </a:rPr>
                <a:t>MN</a:t>
              </a:r>
              <a:r>
                <a:rPr lang="zh-CN" altLang="en-US" dirty="0">
                  <a:solidFill>
                    <a:srgbClr val="0000FF"/>
                  </a:solidFill>
                  <a:latin typeface="Times New Roman" panose="02020603050405020304" charset="0"/>
                  <a:ea typeface="宋体" panose="02010600030101010101" pitchFamily="2" charset="-122"/>
                </a:rPr>
                <a:t>上任取一点</a:t>
              </a:r>
              <a:r>
                <a:rPr lang="en-US" altLang="zh-CN" dirty="0">
                  <a:solidFill>
                    <a:srgbClr val="0000FF"/>
                  </a:solidFill>
                  <a:latin typeface="Times New Roman" panose="02020603050405020304" charset="0"/>
                  <a:ea typeface="宋体" panose="02010600030101010101" pitchFamily="2" charset="-122"/>
                </a:rPr>
                <a:t>P</a:t>
              </a:r>
              <a:r>
                <a:rPr lang="zh-CN" altLang="en-US" dirty="0">
                  <a:solidFill>
                    <a:srgbClr val="0000FF"/>
                  </a:solidFill>
                  <a:latin typeface="Times New Roman" panose="02020603050405020304" charset="0"/>
                  <a:ea typeface="宋体" panose="02010600030101010101" pitchFamily="2" charset="-122"/>
                </a:rPr>
                <a:t>，连结</a:t>
              </a:r>
              <a:r>
                <a:rPr lang="en-US" altLang="zh-CN">
                  <a:solidFill>
                    <a:srgbClr val="0000FF"/>
                  </a:solidFill>
                  <a:latin typeface="Times New Roman" panose="02020603050405020304" charset="0"/>
                  <a:ea typeface="宋体" panose="02010600030101010101" pitchFamily="2" charset="-122"/>
                </a:rPr>
                <a:t>PA</a:t>
              </a:r>
              <a:r>
                <a:rPr lang="zh-CN" altLang="en-US">
                  <a:solidFill>
                    <a:srgbClr val="0000FF"/>
                  </a:solidFill>
                  <a:latin typeface="Times New Roman" panose="02020603050405020304" charset="0"/>
                  <a:ea typeface="宋体" panose="02010600030101010101" pitchFamily="2" charset="-122"/>
                </a:rPr>
                <a:t>、</a:t>
              </a:r>
              <a:r>
                <a:rPr lang="en-US" altLang="zh-CN">
                  <a:solidFill>
                    <a:srgbClr val="0000FF"/>
                  </a:solidFill>
                  <a:latin typeface="Times New Roman" panose="02020603050405020304" charset="0"/>
                  <a:ea typeface="宋体" panose="02010600030101010101" pitchFamily="2" charset="-122"/>
                </a:rPr>
                <a:t>PB</a:t>
              </a:r>
              <a:r>
                <a:rPr lang="zh-CN" altLang="en-US">
                  <a:solidFill>
                    <a:srgbClr val="0000FF"/>
                  </a:solidFill>
                  <a:latin typeface="Times New Roman" panose="02020603050405020304" charset="0"/>
                  <a:ea typeface="宋体" panose="02010600030101010101" pitchFamily="2" charset="-122"/>
                </a:rPr>
                <a:t>；</a:t>
              </a:r>
              <a:r>
                <a:rPr lang="zh-CN" altLang="en-US" sz="3200" b="1" dirty="0">
                  <a:solidFill>
                    <a:srgbClr val="FF0000"/>
                  </a:solidFill>
                  <a:latin typeface="Times New Roman" panose="02020603050405020304" charset="0"/>
                  <a:ea typeface="隶书" panose="02010509060101010101" pitchFamily="49" charset="-122"/>
                </a:rPr>
                <a:t>量一量：</a:t>
              </a:r>
              <a:r>
                <a:rPr lang="en-US" altLang="zh-CN" b="1" dirty="0">
                  <a:solidFill>
                    <a:srgbClr val="FF0000"/>
                  </a:solidFill>
                  <a:latin typeface="Times New Roman" panose="02020603050405020304" charset="0"/>
                  <a:ea typeface="宋体" panose="02010600030101010101" pitchFamily="2" charset="-122"/>
                </a:rPr>
                <a:t>PA</a:t>
              </a:r>
              <a:r>
                <a:rPr lang="zh-CN" altLang="en-US" b="1" dirty="0">
                  <a:solidFill>
                    <a:srgbClr val="FF0000"/>
                  </a:solidFill>
                  <a:latin typeface="Times New Roman" panose="02020603050405020304" charset="0"/>
                  <a:ea typeface="宋体" panose="02010600030101010101" pitchFamily="2" charset="-122"/>
                </a:rPr>
                <a:t>、</a:t>
              </a:r>
              <a:r>
                <a:rPr lang="en-US" altLang="zh-CN" b="1" dirty="0">
                  <a:solidFill>
                    <a:srgbClr val="FF0000"/>
                  </a:solidFill>
                  <a:latin typeface="Times New Roman" panose="02020603050405020304" charset="0"/>
                  <a:ea typeface="宋体" panose="02010600030101010101" pitchFamily="2" charset="-122"/>
                </a:rPr>
                <a:t>PB</a:t>
              </a:r>
              <a:r>
                <a:rPr lang="zh-CN" altLang="en-US" b="1" dirty="0">
                  <a:solidFill>
                    <a:srgbClr val="FF0000"/>
                  </a:solidFill>
                  <a:latin typeface="Times New Roman" panose="02020603050405020304" charset="0"/>
                  <a:ea typeface="宋体" panose="02010600030101010101" pitchFamily="2" charset="-122"/>
                </a:rPr>
                <a:t>的长，你能发现什么？</a:t>
              </a:r>
              <a:endParaRPr lang="zh-CN" altLang="en-US" b="1" dirty="0">
                <a:solidFill>
                  <a:srgbClr val="FF0000"/>
                </a:solidFill>
                <a:latin typeface="Times New Roman" panose="02020603050405020304" charset="0"/>
                <a:ea typeface="宋体" panose="02010600030101010101" pitchFamily="2" charset="-122"/>
              </a:endParaRPr>
            </a:p>
          </p:txBody>
        </p:sp>
      </p:grpSp>
      <p:sp>
        <p:nvSpPr>
          <p:cNvPr id="3117" name="文本框 3116"/>
          <p:cNvSpPr txBox="1"/>
          <p:nvPr/>
        </p:nvSpPr>
        <p:spPr>
          <a:xfrm>
            <a:off x="533400" y="3657600"/>
            <a:ext cx="4800600" cy="579438"/>
          </a:xfrm>
          <a:prstGeom prst="rect">
            <a:avLst/>
          </a:prstGeom>
          <a:noFill/>
          <a:ln w="9525">
            <a:noFill/>
          </a:ln>
        </p:spPr>
        <p:txBody>
          <a:bodyPr>
            <a:spAutoFit/>
          </a:bodyPr>
          <a:p>
            <a:pPr>
              <a:spcBef>
                <a:spcPct val="50000"/>
              </a:spcBef>
            </a:pPr>
            <a:r>
              <a:rPr lang="zh-CN" altLang="en-US" sz="3200" b="1" dirty="0">
                <a:solidFill>
                  <a:srgbClr val="CC6600"/>
                </a:solidFill>
                <a:latin typeface="Times New Roman" panose="02020603050405020304" charset="0"/>
                <a:ea typeface="华文彩云" panose="02010800040101010101" pitchFamily="2" charset="-122"/>
              </a:rPr>
              <a:t>由此你能得到什么规律？</a:t>
            </a:r>
            <a:endParaRPr lang="zh-CN" altLang="en-US" sz="3200" b="1">
              <a:solidFill>
                <a:srgbClr val="CC6600"/>
              </a:solidFill>
              <a:latin typeface="Times New Roman" panose="02020603050405020304" charset="0"/>
              <a:ea typeface="华文彩云" panose="02010800040101010101" pitchFamily="2" charset="-122"/>
            </a:endParaRPr>
          </a:p>
        </p:txBody>
      </p:sp>
    </p:spTree>
  </p:cSld>
  <p:clrMapOvr>
    <a:masterClrMapping/>
  </p:clrMapOvr>
  <p:transition>
    <p:random/>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00"/>
            </a:gs>
            <a:gs pos="50000">
              <a:schemeClr val="hlink"/>
            </a:gs>
            <a:gs pos="100000">
              <a:srgbClr val="00FF00"/>
            </a:gs>
          </a:gsLst>
          <a:lin ang="2700000" scaled="1"/>
          <a:tileRect/>
        </a:gradFill>
        <a:effectLst/>
      </p:bgPr>
    </p:bg>
    <p:spTree>
      <p:nvGrpSpPr>
        <p:cNvPr id="1" name=""/>
        <p:cNvGrpSpPr/>
        <p:nvPr/>
      </p:nvGrpSpPr>
      <p:grpSpPr/>
      <p:sp>
        <p:nvSpPr>
          <p:cNvPr id="5135" name="文本框 5134"/>
          <p:cNvSpPr txBox="1"/>
          <p:nvPr/>
        </p:nvSpPr>
        <p:spPr>
          <a:xfrm>
            <a:off x="304800" y="914400"/>
            <a:ext cx="8534400" cy="466725"/>
          </a:xfrm>
          <a:prstGeom prst="rect">
            <a:avLst/>
          </a:prstGeom>
          <a:noFill/>
          <a:ln w="9525" cap="flat" cmpd="sng">
            <a:solidFill>
              <a:schemeClr val="bg1"/>
            </a:solidFill>
            <a:prstDash val="solid"/>
            <a:miter/>
            <a:headEnd type="none" w="med" len="med"/>
            <a:tailEnd type="none" w="med" len="med"/>
          </a:ln>
        </p:spPr>
        <p:txBody>
          <a:bodyPr>
            <a:spAutoFit/>
          </a:bodyPr>
          <a:p>
            <a:r>
              <a:rPr lang="zh-CN" altLang="en-US" b="1" dirty="0">
                <a:latin typeface="Times New Roman" panose="02020603050405020304" charset="0"/>
                <a:ea typeface="宋体" panose="02010600030101010101" pitchFamily="2" charset="-122"/>
              </a:rPr>
              <a:t>命题：线段垂直平分线上的</a:t>
            </a:r>
            <a:r>
              <a:rPr lang="zh-CN" altLang="en-US" b="1" dirty="0">
                <a:solidFill>
                  <a:srgbClr val="FF0000"/>
                </a:solidFill>
                <a:latin typeface="Times New Roman" panose="02020603050405020304" charset="0"/>
                <a:ea typeface="宋体" panose="02010600030101010101" pitchFamily="2" charset="-122"/>
              </a:rPr>
              <a:t>点</a:t>
            </a:r>
            <a:r>
              <a:rPr lang="zh-CN" altLang="en-US" b="1" dirty="0">
                <a:latin typeface="Times New Roman" panose="02020603050405020304" charset="0"/>
                <a:ea typeface="宋体" panose="02010600030101010101" pitchFamily="2" charset="-122"/>
              </a:rPr>
              <a:t>和这条线段两个端</a:t>
            </a:r>
            <a:r>
              <a:rPr lang="zh-CN" altLang="en-US" b="1" dirty="0">
                <a:solidFill>
                  <a:schemeClr val="accent1"/>
                </a:solidFill>
                <a:latin typeface="Times New Roman" panose="02020603050405020304" charset="0"/>
                <a:ea typeface="宋体" panose="02010600030101010101" pitchFamily="2" charset="-122"/>
              </a:rPr>
              <a:t>点</a:t>
            </a:r>
            <a:r>
              <a:rPr lang="zh-CN" altLang="en-US" b="1" dirty="0">
                <a:latin typeface="Times New Roman" panose="02020603050405020304" charset="0"/>
                <a:ea typeface="宋体" panose="02010600030101010101" pitchFamily="2" charset="-122"/>
              </a:rPr>
              <a:t>的距离相等。</a:t>
            </a:r>
            <a:endParaRPr lang="zh-CN" altLang="en-US" b="1">
              <a:latin typeface="Times New Roman" panose="02020603050405020304" charset="0"/>
              <a:ea typeface="宋体" panose="02010600030101010101" pitchFamily="2" charset="-122"/>
            </a:endParaRPr>
          </a:p>
        </p:txBody>
      </p:sp>
      <p:sp>
        <p:nvSpPr>
          <p:cNvPr id="5136" name="文本框 5135"/>
          <p:cNvSpPr txBox="1"/>
          <p:nvPr/>
        </p:nvSpPr>
        <p:spPr>
          <a:xfrm>
            <a:off x="2286000" y="112713"/>
            <a:ext cx="4744720" cy="645160"/>
          </a:xfrm>
          <a:prstGeom prst="rect">
            <a:avLst/>
          </a:prstGeom>
          <a:noFill/>
          <a:ln w="9525">
            <a:noFill/>
          </a:ln>
        </p:spPr>
        <p:txBody>
          <a:bodyPr wrap="none" anchor="t">
            <a:spAutoFit/>
          </a:bodyPr>
          <a:p>
            <a:r>
              <a:rPr lang="en-US" altLang="zh-CN" sz="2800" b="1" dirty="0">
                <a:latin typeface="Times New Roman" panose="02020603050405020304" charset="0"/>
                <a:ea typeface="宋体" panose="02010600030101010101" pitchFamily="2" charset="-122"/>
              </a:rPr>
              <a:t>13.1   </a:t>
            </a:r>
            <a:r>
              <a:rPr lang="zh-CN" altLang="en-US" sz="3600" b="1" dirty="0">
                <a:solidFill>
                  <a:srgbClr val="FF0000"/>
                </a:solidFill>
                <a:latin typeface="Times New Roman" panose="02020603050405020304" charset="0"/>
                <a:ea typeface="隶书" panose="02010509060101010101" pitchFamily="49" charset="-122"/>
              </a:rPr>
              <a:t>线段的垂直平分线</a:t>
            </a:r>
            <a:endParaRPr lang="zh-CN" altLang="en-US" sz="3600" b="1">
              <a:solidFill>
                <a:srgbClr val="FF0000"/>
              </a:solidFill>
              <a:latin typeface="Times New Roman" panose="02020603050405020304" charset="0"/>
              <a:ea typeface="隶书" panose="02010509060101010101" pitchFamily="49" charset="-122"/>
            </a:endParaRPr>
          </a:p>
        </p:txBody>
      </p:sp>
      <p:grpSp>
        <p:nvGrpSpPr>
          <p:cNvPr id="5172" name="组合 5171"/>
          <p:cNvGrpSpPr/>
          <p:nvPr/>
        </p:nvGrpSpPr>
        <p:grpSpPr>
          <a:xfrm>
            <a:off x="5157788" y="1371600"/>
            <a:ext cx="3986212" cy="5486400"/>
            <a:chOff x="3249" y="864"/>
            <a:chExt cx="2511" cy="3456"/>
          </a:xfrm>
        </p:grpSpPr>
        <p:sp>
          <p:nvSpPr>
            <p:cNvPr id="5156" name="直接连接符 5155"/>
            <p:cNvSpPr/>
            <p:nvPr/>
          </p:nvSpPr>
          <p:spPr>
            <a:xfrm>
              <a:off x="3537" y="3168"/>
              <a:ext cx="1968" cy="0"/>
            </a:xfrm>
            <a:prstGeom prst="line">
              <a:avLst/>
            </a:prstGeom>
            <a:ln w="38100" cap="flat" cmpd="sng">
              <a:solidFill>
                <a:schemeClr val="tx1"/>
              </a:solidFill>
              <a:prstDash val="solid"/>
              <a:headEnd type="none" w="med" len="med"/>
              <a:tailEnd type="none" w="med" len="med"/>
            </a:ln>
          </p:spPr>
        </p:sp>
        <p:sp>
          <p:nvSpPr>
            <p:cNvPr id="5157" name="直接连接符 5156"/>
            <p:cNvSpPr/>
            <p:nvPr/>
          </p:nvSpPr>
          <p:spPr>
            <a:xfrm>
              <a:off x="4545" y="912"/>
              <a:ext cx="0" cy="3408"/>
            </a:xfrm>
            <a:prstGeom prst="line">
              <a:avLst/>
            </a:prstGeom>
            <a:ln w="28575" cap="flat" cmpd="sng">
              <a:solidFill>
                <a:schemeClr val="accent1"/>
              </a:solidFill>
              <a:prstDash val="solid"/>
              <a:headEnd type="none" w="med" len="med"/>
              <a:tailEnd type="none" w="med" len="med"/>
            </a:ln>
          </p:spPr>
        </p:sp>
        <p:grpSp>
          <p:nvGrpSpPr>
            <p:cNvPr id="5158" name="组合 5157"/>
            <p:cNvGrpSpPr/>
            <p:nvPr/>
          </p:nvGrpSpPr>
          <p:grpSpPr>
            <a:xfrm>
              <a:off x="3249" y="3120"/>
              <a:ext cx="2511" cy="288"/>
              <a:chOff x="2496" y="2976"/>
              <a:chExt cx="2511" cy="288"/>
            </a:xfrm>
          </p:grpSpPr>
          <p:sp>
            <p:nvSpPr>
              <p:cNvPr id="5159" name="文本框 5158"/>
              <p:cNvSpPr txBox="1"/>
              <p:nvPr/>
            </p:nvSpPr>
            <p:spPr>
              <a:xfrm>
                <a:off x="2496"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A</a:t>
                </a:r>
                <a:endParaRPr lang="en-US" altLang="zh-CN" b="1">
                  <a:latin typeface="Times New Roman" panose="02020603050405020304" charset="0"/>
                  <a:ea typeface="宋体" panose="02010600030101010101" pitchFamily="2" charset="-122"/>
                </a:endParaRPr>
              </a:p>
            </p:txBody>
          </p:sp>
          <p:sp>
            <p:nvSpPr>
              <p:cNvPr id="5160" name="文本框 5159"/>
              <p:cNvSpPr txBox="1"/>
              <p:nvPr/>
            </p:nvSpPr>
            <p:spPr>
              <a:xfrm>
                <a:off x="4752"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B</a:t>
                </a:r>
                <a:endParaRPr lang="en-US" altLang="zh-CN" b="1">
                  <a:latin typeface="Times New Roman" panose="02020603050405020304" charset="0"/>
                  <a:ea typeface="宋体" panose="02010600030101010101" pitchFamily="2" charset="-122"/>
                </a:endParaRPr>
              </a:p>
            </p:txBody>
          </p:sp>
        </p:grpSp>
        <p:sp>
          <p:nvSpPr>
            <p:cNvPr id="5161" name="椭圆 5160"/>
            <p:cNvSpPr/>
            <p:nvPr/>
          </p:nvSpPr>
          <p:spPr>
            <a:xfrm>
              <a:off x="4519" y="1607"/>
              <a:ext cx="48" cy="48"/>
            </a:xfrm>
            <a:prstGeom prst="ellipse">
              <a:avLst/>
            </a:prstGeom>
            <a:solidFill>
              <a:srgbClr val="FF0000"/>
            </a:solidFill>
            <a:ln w="9525" cap="flat" cmpd="sng">
              <a:solidFill>
                <a:schemeClr val="tx1"/>
              </a:solidFill>
              <a:prstDash val="solid"/>
              <a:headEnd type="none" w="med" len="med"/>
              <a:tailEnd type="none" w="med" len="med"/>
            </a:ln>
          </p:spPr>
          <p:txBody>
            <a:bodyPr/>
            <a:p>
              <a:endParaRPr lang="zh-CN" altLang="en-US"/>
            </a:p>
          </p:txBody>
        </p:sp>
        <p:sp>
          <p:nvSpPr>
            <p:cNvPr id="5162" name="直接连接符 5161"/>
            <p:cNvSpPr/>
            <p:nvPr/>
          </p:nvSpPr>
          <p:spPr>
            <a:xfrm flipV="1">
              <a:off x="3537" y="1632"/>
              <a:ext cx="1008" cy="1536"/>
            </a:xfrm>
            <a:prstGeom prst="line">
              <a:avLst/>
            </a:prstGeom>
            <a:ln w="9525" cap="flat" cmpd="sng">
              <a:solidFill>
                <a:schemeClr val="tx1"/>
              </a:solidFill>
              <a:prstDash val="solid"/>
              <a:headEnd type="none" w="med" len="med"/>
              <a:tailEnd type="none" w="med" len="med"/>
            </a:ln>
          </p:spPr>
        </p:sp>
        <p:sp>
          <p:nvSpPr>
            <p:cNvPr id="5163" name="直接连接符 5162"/>
            <p:cNvSpPr/>
            <p:nvPr/>
          </p:nvSpPr>
          <p:spPr>
            <a:xfrm>
              <a:off x="4545" y="1632"/>
              <a:ext cx="960" cy="1536"/>
            </a:xfrm>
            <a:prstGeom prst="line">
              <a:avLst/>
            </a:prstGeom>
            <a:ln w="9525" cap="flat" cmpd="sng">
              <a:solidFill>
                <a:schemeClr val="tx1"/>
              </a:solidFill>
              <a:prstDash val="solid"/>
              <a:headEnd type="none" w="med" len="med"/>
              <a:tailEnd type="none" w="med" len="med"/>
            </a:ln>
          </p:spPr>
        </p:sp>
        <p:sp>
          <p:nvSpPr>
            <p:cNvPr id="5164" name="文本框 5163"/>
            <p:cNvSpPr txBox="1"/>
            <p:nvPr/>
          </p:nvSpPr>
          <p:spPr>
            <a:xfrm>
              <a:off x="4257" y="1440"/>
              <a:ext cx="233" cy="288"/>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P</a:t>
              </a:r>
              <a:endParaRPr lang="en-US" altLang="zh-CN" b="1">
                <a:latin typeface="Times New Roman" panose="02020603050405020304" charset="0"/>
                <a:ea typeface="宋体" panose="02010600030101010101" pitchFamily="2" charset="-122"/>
              </a:endParaRPr>
            </a:p>
          </p:txBody>
        </p:sp>
        <p:grpSp>
          <p:nvGrpSpPr>
            <p:cNvPr id="5168" name="组合 5167"/>
            <p:cNvGrpSpPr/>
            <p:nvPr/>
          </p:nvGrpSpPr>
          <p:grpSpPr>
            <a:xfrm>
              <a:off x="4545" y="864"/>
              <a:ext cx="303" cy="3408"/>
              <a:chOff x="4272" y="672"/>
              <a:chExt cx="303" cy="3408"/>
            </a:xfrm>
          </p:grpSpPr>
          <p:sp>
            <p:nvSpPr>
              <p:cNvPr id="5169" name="文本框 5168"/>
              <p:cNvSpPr txBox="1"/>
              <p:nvPr/>
            </p:nvSpPr>
            <p:spPr>
              <a:xfrm>
                <a:off x="4272" y="672"/>
                <a:ext cx="287" cy="288"/>
              </a:xfrm>
              <a:prstGeom prst="rect">
                <a:avLst/>
              </a:prstGeom>
              <a:noFill/>
              <a:ln w="9525">
                <a:noFill/>
              </a:ln>
            </p:spPr>
            <p:txBody>
              <a:bodyPr wrap="none" anchor="t">
                <a:spAutoFit/>
              </a:bodyPr>
              <a:p>
                <a:r>
                  <a:rPr lang="en-US" altLang="zh-CN" b="1" i="1">
                    <a:latin typeface="Times New Roman" panose="02020603050405020304" charset="0"/>
                    <a:ea typeface="宋体" panose="02010600030101010101" pitchFamily="2" charset="-122"/>
                  </a:rPr>
                  <a:t>M</a:t>
                </a:r>
                <a:endParaRPr lang="en-US" altLang="zh-CN" b="1" i="1">
                  <a:latin typeface="Times New Roman" panose="02020603050405020304" charset="0"/>
                  <a:ea typeface="宋体" panose="02010600030101010101" pitchFamily="2" charset="-122"/>
                </a:endParaRPr>
              </a:p>
            </p:txBody>
          </p:sp>
          <p:sp>
            <p:nvSpPr>
              <p:cNvPr id="5170" name="文本框 5169"/>
              <p:cNvSpPr txBox="1"/>
              <p:nvPr/>
            </p:nvSpPr>
            <p:spPr>
              <a:xfrm>
                <a:off x="4320" y="3792"/>
                <a:ext cx="255" cy="288"/>
              </a:xfrm>
              <a:prstGeom prst="rect">
                <a:avLst/>
              </a:prstGeom>
              <a:noFill/>
              <a:ln w="9525">
                <a:noFill/>
              </a:ln>
            </p:spPr>
            <p:txBody>
              <a:bodyPr wrap="none" anchor="t">
                <a:spAutoFit/>
              </a:bodyPr>
              <a:p>
                <a:r>
                  <a:rPr lang="en-US" altLang="zh-CN" b="1" i="1">
                    <a:latin typeface="Times New Roman" panose="02020603050405020304" charset="0"/>
                    <a:ea typeface="宋体" panose="02010600030101010101" pitchFamily="2" charset="-122"/>
                  </a:rPr>
                  <a:t>N</a:t>
                </a:r>
                <a:endParaRPr lang="en-US" altLang="zh-CN" b="1" i="1">
                  <a:latin typeface="Times New Roman" panose="02020603050405020304" charset="0"/>
                  <a:ea typeface="宋体" panose="02010600030101010101" pitchFamily="2" charset="-122"/>
                </a:endParaRPr>
              </a:p>
            </p:txBody>
          </p:sp>
        </p:grpSp>
      </p:grpSp>
      <p:graphicFrame>
        <p:nvGraphicFramePr>
          <p:cNvPr id="5174" name="对象 5173"/>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3077" name="" r:id="rId1" imgW="114300" imgH="215900" progId="Equation.3">
                  <p:embed/>
                </p:oleObj>
              </mc:Choice>
              <mc:Fallback>
                <p:oleObj name="" r:id="rId1" imgW="114300" imgH="215900" progId="Equation.3">
                  <p:embed/>
                  <p:pic>
                    <p:nvPicPr>
                      <p:cNvPr id="0" name="图片 3076"/>
                      <p:cNvPicPr/>
                      <p:nvPr/>
                    </p:nvPicPr>
                    <p:blipFill>
                      <a:blip r:embed="rId2"/>
                      <a:stretch>
                        <a:fillRect/>
                      </a:stretch>
                    </p:blipFill>
                    <p:spPr>
                      <a:xfrm>
                        <a:off x="4514850" y="3321050"/>
                        <a:ext cx="114300" cy="215900"/>
                      </a:xfrm>
                      <a:prstGeom prst="rect">
                        <a:avLst/>
                      </a:prstGeom>
                      <a:noFill/>
                      <a:ln w="38100">
                        <a:noFill/>
                        <a:miter/>
                      </a:ln>
                    </p:spPr>
                  </p:pic>
                </p:oleObj>
              </mc:Fallback>
            </mc:AlternateContent>
          </a:graphicData>
        </a:graphic>
      </p:graphicFrame>
      <p:sp>
        <p:nvSpPr>
          <p:cNvPr id="5179" name="矩形 5178"/>
          <p:cNvSpPr/>
          <p:nvPr/>
        </p:nvSpPr>
        <p:spPr>
          <a:xfrm>
            <a:off x="7215188" y="4786313"/>
            <a:ext cx="228600" cy="228600"/>
          </a:xfrm>
          <a:prstGeom prst="rect">
            <a:avLst/>
          </a:prstGeom>
          <a:solidFill>
            <a:srgbClr val="FFFFFF"/>
          </a:solidFill>
          <a:ln w="1270" cap="flat" cmpd="sng">
            <a:solidFill>
              <a:schemeClr val="tx1"/>
            </a:solidFill>
            <a:prstDash val="solid"/>
            <a:miter/>
            <a:headEnd type="none" w="med" len="med"/>
            <a:tailEnd type="none" w="med" len="med"/>
          </a:ln>
        </p:spPr>
        <p:txBody>
          <a:bodyPr/>
          <a:p>
            <a:endParaRPr lang="zh-CN" altLang="en-US"/>
          </a:p>
        </p:txBody>
      </p:sp>
      <p:sp>
        <p:nvSpPr>
          <p:cNvPr id="5180" name="文本框 5179"/>
          <p:cNvSpPr txBox="1"/>
          <p:nvPr/>
        </p:nvSpPr>
        <p:spPr>
          <a:xfrm>
            <a:off x="6705600" y="5029200"/>
            <a:ext cx="404813" cy="457200"/>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C</a:t>
            </a:r>
            <a:endParaRPr lang="en-US" altLang="zh-CN" b="1">
              <a:latin typeface="Times New Roman" panose="02020603050405020304" charset="0"/>
              <a:ea typeface="宋体" panose="02010600030101010101" pitchFamily="2" charset="-122"/>
            </a:endParaRPr>
          </a:p>
        </p:txBody>
      </p:sp>
      <p:grpSp>
        <p:nvGrpSpPr>
          <p:cNvPr id="5194" name="组合 5193"/>
          <p:cNvGrpSpPr/>
          <p:nvPr/>
        </p:nvGrpSpPr>
        <p:grpSpPr>
          <a:xfrm>
            <a:off x="381000" y="1676400"/>
            <a:ext cx="5867400" cy="1371600"/>
            <a:chOff x="48" y="768"/>
            <a:chExt cx="3696" cy="864"/>
          </a:xfrm>
        </p:grpSpPr>
        <p:sp>
          <p:nvSpPr>
            <p:cNvPr id="5181" name="文本框 5180"/>
            <p:cNvSpPr txBox="1"/>
            <p:nvPr/>
          </p:nvSpPr>
          <p:spPr>
            <a:xfrm>
              <a:off x="1008" y="1344"/>
              <a:ext cx="726" cy="288"/>
            </a:xfrm>
            <a:prstGeom prst="rect">
              <a:avLst/>
            </a:prstGeom>
            <a:noFill/>
            <a:ln w="9525">
              <a:noFill/>
            </a:ln>
          </p:spPr>
          <p:txBody>
            <a:bodyPr wrap="none" anchor="t">
              <a:spAutoFit/>
            </a:bodyPr>
            <a:p>
              <a:r>
                <a:rPr lang="en-US" altLang="zh-CN" b="1">
                  <a:solidFill>
                    <a:srgbClr val="0000FF"/>
                  </a:solidFill>
                  <a:latin typeface="Times New Roman" panose="02020603050405020304" charset="0"/>
                  <a:ea typeface="宋体" panose="02010600030101010101" pitchFamily="2" charset="-122"/>
                </a:rPr>
                <a:t>PA=PB</a:t>
              </a:r>
              <a:endParaRPr lang="en-US" altLang="zh-CN" b="1">
                <a:solidFill>
                  <a:srgbClr val="0000FF"/>
                </a:solidFill>
                <a:latin typeface="Times New Roman" panose="02020603050405020304" charset="0"/>
                <a:ea typeface="宋体" panose="02010600030101010101" pitchFamily="2" charset="-122"/>
              </a:endParaRPr>
            </a:p>
          </p:txBody>
        </p:sp>
        <p:sp>
          <p:nvSpPr>
            <p:cNvPr id="5182" name="文本框 5181"/>
            <p:cNvSpPr txBox="1"/>
            <p:nvPr/>
          </p:nvSpPr>
          <p:spPr>
            <a:xfrm>
              <a:off x="48" y="768"/>
              <a:ext cx="3696" cy="518"/>
            </a:xfrm>
            <a:prstGeom prst="rect">
              <a:avLst/>
            </a:prstGeom>
            <a:noFill/>
            <a:ln w="9525">
              <a:noFill/>
            </a:ln>
          </p:spPr>
          <p:txBody>
            <a:bodyPr>
              <a:spAutoFit/>
            </a:bodyPr>
            <a:p>
              <a:r>
                <a:rPr lang="en-US" altLang="zh-CN" b="1" dirty="0">
                  <a:latin typeface="Times New Roman" panose="02020603050405020304" charset="0"/>
                  <a:ea typeface="宋体" panose="02010600030101010101" pitchFamily="2" charset="-122"/>
                </a:rPr>
                <a:t>                                </a:t>
              </a:r>
              <a:r>
                <a:rPr lang="zh-CN" altLang="en-US" b="1" dirty="0">
                  <a:latin typeface="Times New Roman" panose="02020603050405020304" charset="0"/>
                  <a:ea typeface="宋体" panose="02010600030101010101" pitchFamily="2" charset="-122"/>
                </a:rPr>
                <a:t>直线</a:t>
              </a:r>
              <a:r>
                <a:rPr lang="en-US" altLang="zh-CN" b="1" dirty="0">
                  <a:latin typeface="Times New Roman" panose="02020603050405020304" charset="0"/>
                  <a:ea typeface="宋体" panose="02010600030101010101" pitchFamily="2" charset="-122"/>
                </a:rPr>
                <a:t>MN⊥AB,</a:t>
              </a:r>
              <a:r>
                <a:rPr lang="zh-CN" altLang="en-US" b="1" dirty="0">
                  <a:latin typeface="Times New Roman" panose="02020603050405020304" charset="0"/>
                  <a:ea typeface="宋体" panose="02010600030101010101" pitchFamily="2" charset="-122"/>
                </a:rPr>
                <a:t>垂足为</a:t>
              </a:r>
              <a:r>
                <a:rPr lang="en-US" altLang="zh-CN" b="1" dirty="0">
                  <a:latin typeface="Times New Roman" panose="02020603050405020304" charset="0"/>
                  <a:ea typeface="宋体" panose="02010600030101010101" pitchFamily="2" charset="-122"/>
                </a:rPr>
                <a:t>C,         </a:t>
              </a:r>
              <a:endParaRPr lang="en-US" altLang="zh-CN" b="1" dirty="0">
                <a:latin typeface="Times New Roman" panose="02020603050405020304" charset="0"/>
                <a:ea typeface="宋体" panose="02010600030101010101" pitchFamily="2" charset="-122"/>
              </a:endParaRPr>
            </a:p>
            <a:p>
              <a:r>
                <a:rPr lang="en-US" altLang="zh-CN" b="1" dirty="0">
                  <a:latin typeface="Times New Roman" panose="02020603050405020304" charset="0"/>
                  <a:ea typeface="宋体" panose="02010600030101010101" pitchFamily="2" charset="-122"/>
                </a:rPr>
                <a:t>                                </a:t>
              </a:r>
              <a:r>
                <a:rPr lang="zh-CN" altLang="en-US" b="1">
                  <a:latin typeface="Times New Roman" panose="02020603050405020304" charset="0"/>
                  <a:ea typeface="宋体" panose="02010600030101010101" pitchFamily="2" charset="-122"/>
                </a:rPr>
                <a:t>且</a:t>
              </a:r>
              <a:r>
                <a:rPr lang="en-US" altLang="zh-CN" b="1">
                  <a:latin typeface="Times New Roman" panose="02020603050405020304" charset="0"/>
                  <a:ea typeface="宋体" panose="02010600030101010101" pitchFamily="2" charset="-122"/>
                </a:rPr>
                <a:t>AC=CB.</a:t>
              </a:r>
              <a:endParaRPr lang="en-US" altLang="zh-CN" b="1">
                <a:latin typeface="Times New Roman" panose="02020603050405020304" charset="0"/>
                <a:ea typeface="宋体" panose="02010600030101010101" pitchFamily="2" charset="-122"/>
              </a:endParaRPr>
            </a:p>
          </p:txBody>
        </p:sp>
        <p:sp>
          <p:nvSpPr>
            <p:cNvPr id="5183" name="文本框 5182"/>
            <p:cNvSpPr txBox="1"/>
            <p:nvPr/>
          </p:nvSpPr>
          <p:spPr>
            <a:xfrm>
              <a:off x="48" y="768"/>
              <a:ext cx="1536" cy="288"/>
            </a:xfrm>
            <a:prstGeom prst="rect">
              <a:avLst/>
            </a:prstGeom>
            <a:noFill/>
            <a:ln w="9525">
              <a:noFill/>
            </a:ln>
          </p:spPr>
          <p:txBody>
            <a:bodyPr>
              <a:spAutoFit/>
            </a:bodyPr>
            <a:p>
              <a:r>
                <a:rPr lang="en-US" altLang="zh-CN" b="1" dirty="0">
                  <a:latin typeface="Times New Roman" panose="02020603050405020304" charset="0"/>
                  <a:ea typeface="宋体" panose="02010600030101010101" pitchFamily="2" charset="-122"/>
                </a:rPr>
                <a:t>        </a:t>
              </a:r>
              <a:r>
                <a:rPr lang="zh-CN" altLang="en-US" b="1" dirty="0">
                  <a:latin typeface="Times New Roman" panose="02020603050405020304" charset="0"/>
                  <a:ea typeface="宋体" panose="02010600030101010101" pitchFamily="2" charset="-122"/>
                </a:rPr>
                <a:t>已知：如图，</a:t>
              </a:r>
              <a:endParaRPr lang="zh-CN" altLang="en-US" b="1" dirty="0">
                <a:latin typeface="Times New Roman" panose="02020603050405020304" charset="0"/>
                <a:ea typeface="宋体" panose="02010600030101010101" pitchFamily="2" charset="-122"/>
              </a:endParaRPr>
            </a:p>
          </p:txBody>
        </p:sp>
        <p:sp>
          <p:nvSpPr>
            <p:cNvPr id="5184" name="文本框 5183"/>
            <p:cNvSpPr txBox="1"/>
            <p:nvPr/>
          </p:nvSpPr>
          <p:spPr>
            <a:xfrm>
              <a:off x="2496" y="1008"/>
              <a:ext cx="1200" cy="288"/>
            </a:xfrm>
            <a:prstGeom prst="rect">
              <a:avLst/>
            </a:prstGeom>
            <a:noFill/>
            <a:ln w="9525">
              <a:noFill/>
            </a:ln>
          </p:spPr>
          <p:txBody>
            <a:bodyPr>
              <a:spAutoFit/>
            </a:bodyPr>
            <a:p>
              <a:r>
                <a:rPr lang="zh-CN" altLang="en-US" b="1" dirty="0">
                  <a:latin typeface="Times New Roman" panose="02020603050405020304" charset="0"/>
                  <a:ea typeface="宋体" panose="02010600030101010101" pitchFamily="2" charset="-122"/>
                </a:rPr>
                <a:t>点</a:t>
              </a:r>
              <a:r>
                <a:rPr lang="en-US" altLang="zh-CN" b="1" dirty="0">
                  <a:latin typeface="Times New Roman" panose="02020603050405020304" charset="0"/>
                  <a:ea typeface="宋体" panose="02010600030101010101" pitchFamily="2" charset="-122"/>
                </a:rPr>
                <a:t>P</a:t>
              </a:r>
              <a:r>
                <a:rPr lang="zh-CN" altLang="en-US" b="1" dirty="0">
                  <a:latin typeface="Times New Roman" panose="02020603050405020304" charset="0"/>
                  <a:ea typeface="宋体" panose="02010600030101010101" pitchFamily="2" charset="-122"/>
                </a:rPr>
                <a:t>在</a:t>
              </a:r>
              <a:r>
                <a:rPr lang="en-US" altLang="zh-CN" b="1" dirty="0">
                  <a:latin typeface="Times New Roman" panose="02020603050405020304" charset="0"/>
                  <a:ea typeface="宋体" panose="02010600030101010101" pitchFamily="2" charset="-122"/>
                </a:rPr>
                <a:t>MN</a:t>
              </a:r>
              <a:r>
                <a:rPr lang="zh-CN" altLang="en-US" b="1" dirty="0">
                  <a:latin typeface="Times New Roman" panose="02020603050405020304" charset="0"/>
                  <a:ea typeface="宋体" panose="02010600030101010101" pitchFamily="2" charset="-122"/>
                </a:rPr>
                <a:t>上</a:t>
              </a:r>
              <a:r>
                <a:rPr lang="en-US" altLang="zh-CN" b="1" dirty="0">
                  <a:latin typeface="Times New Roman" panose="02020603050405020304" charset="0"/>
                  <a:ea typeface="宋体" panose="02010600030101010101" pitchFamily="2" charset="-122"/>
                </a:rPr>
                <a:t>.</a:t>
              </a:r>
              <a:endParaRPr lang="en-US" altLang="zh-CN" b="1" dirty="0">
                <a:latin typeface="Times New Roman" panose="02020603050405020304" charset="0"/>
                <a:ea typeface="宋体" panose="02010600030101010101" pitchFamily="2" charset="-122"/>
              </a:endParaRPr>
            </a:p>
          </p:txBody>
        </p:sp>
        <p:sp>
          <p:nvSpPr>
            <p:cNvPr id="5185" name="文本框 5184"/>
            <p:cNvSpPr txBox="1"/>
            <p:nvPr/>
          </p:nvSpPr>
          <p:spPr>
            <a:xfrm>
              <a:off x="432" y="1344"/>
              <a:ext cx="694" cy="288"/>
            </a:xfrm>
            <a:prstGeom prst="rect">
              <a:avLst/>
            </a:prstGeom>
            <a:noFill/>
            <a:ln w="9525">
              <a:noFill/>
            </a:ln>
          </p:spPr>
          <p:txBody>
            <a:bodyPr wrap="none" anchor="t">
              <a:spAutoFit/>
            </a:bodyPr>
            <a:p>
              <a:r>
                <a:rPr lang="zh-CN" altLang="en-US" b="1" dirty="0">
                  <a:latin typeface="Times New Roman" panose="02020603050405020304" charset="0"/>
                  <a:ea typeface="宋体" panose="02010600030101010101" pitchFamily="2" charset="-122"/>
                </a:rPr>
                <a:t>求证：</a:t>
              </a:r>
              <a:endParaRPr lang="zh-CN" altLang="en-US" b="1">
                <a:latin typeface="Times New Roman" panose="02020603050405020304" charset="0"/>
                <a:ea typeface="宋体" panose="02010600030101010101" pitchFamily="2" charset="-122"/>
              </a:endParaRPr>
            </a:p>
          </p:txBody>
        </p:sp>
      </p:grpSp>
      <p:grpSp>
        <p:nvGrpSpPr>
          <p:cNvPr id="5189" name="组合 5188"/>
          <p:cNvGrpSpPr/>
          <p:nvPr/>
        </p:nvGrpSpPr>
        <p:grpSpPr>
          <a:xfrm>
            <a:off x="228600" y="3124200"/>
            <a:ext cx="4267200" cy="3013075"/>
            <a:chOff x="144" y="1776"/>
            <a:chExt cx="3840" cy="1898"/>
          </a:xfrm>
        </p:grpSpPr>
        <p:sp>
          <p:nvSpPr>
            <p:cNvPr id="5190" name="文本框 5189"/>
            <p:cNvSpPr txBox="1"/>
            <p:nvPr/>
          </p:nvSpPr>
          <p:spPr>
            <a:xfrm>
              <a:off x="144" y="1776"/>
              <a:ext cx="3840" cy="1898"/>
            </a:xfrm>
            <a:prstGeom prst="rect">
              <a:avLst/>
            </a:prstGeom>
            <a:noFill/>
            <a:ln w="9525">
              <a:noFill/>
            </a:ln>
          </p:spPr>
          <p:txBody>
            <a:bodyPr>
              <a:spAutoFit/>
            </a:bodyPr>
            <a:p>
              <a:r>
                <a:rPr lang="zh-CN" altLang="en-US" dirty="0">
                  <a:latin typeface="Times New Roman" panose="02020603050405020304" charset="0"/>
                  <a:ea typeface="宋体" panose="02010600030101010101" pitchFamily="2" charset="-122"/>
                </a:rPr>
                <a:t>证明：</a:t>
              </a:r>
              <a:r>
                <a:rPr lang="en-US" altLang="zh-CN" dirty="0">
                  <a:latin typeface="Times New Roman" panose="02020603050405020304" charset="0"/>
                  <a:ea typeface="宋体" panose="02010600030101010101" pitchFamily="2" charset="-122"/>
                </a:rPr>
                <a:t>∵</a:t>
              </a:r>
              <a:r>
                <a:rPr lang="en-US" altLang="zh-CN">
                  <a:latin typeface="Times New Roman" panose="02020603050405020304" charset="0"/>
                  <a:ea typeface="宋体" panose="02010600030101010101" pitchFamily="2" charset="-122"/>
                </a:rPr>
                <a:t>MN⊥AB              </a:t>
              </a:r>
              <a:endParaRPr lang="en-US" altLang="zh-CN">
                <a:latin typeface="Times New Roman" panose="02020603050405020304" charset="0"/>
                <a:ea typeface="宋体" panose="02010600030101010101" pitchFamily="2" charset="-122"/>
              </a:endParaRPr>
            </a:p>
            <a:p>
              <a:r>
                <a:rPr lang="en-US" altLang="zh-CN">
                  <a:latin typeface="Times New Roman" panose="02020603050405020304" charset="0"/>
                  <a:ea typeface="宋体" panose="02010600030101010101" pitchFamily="2" charset="-122"/>
                </a:rPr>
                <a:t>            ∴ ∠ PCA= ∠ PCB</a:t>
              </a:r>
              <a:endParaRPr lang="en-US" altLang="zh-CN">
                <a:latin typeface="Times New Roman" panose="02020603050405020304" charset="0"/>
                <a:ea typeface="宋体" panose="02010600030101010101" pitchFamily="2" charset="-122"/>
              </a:endParaRPr>
            </a:p>
            <a:p>
              <a:r>
                <a:rPr lang="en-US" altLang="zh-CN" dirty="0">
                  <a:latin typeface="Times New Roman" panose="02020603050405020304" charset="0"/>
                  <a:ea typeface="宋体" panose="02010600030101010101" pitchFamily="2" charset="-122"/>
                </a:rPr>
                <a:t>           </a:t>
              </a:r>
              <a:r>
                <a:rPr lang="zh-CN" altLang="en-US" dirty="0">
                  <a:latin typeface="Times New Roman" panose="02020603050405020304" charset="0"/>
                  <a:ea typeface="宋体" panose="02010600030101010101" pitchFamily="2" charset="-122"/>
                </a:rPr>
                <a:t>在 </a:t>
              </a:r>
              <a:r>
                <a:rPr lang="en-US" altLang="zh-CN" dirty="0">
                  <a:latin typeface="Times New Roman" panose="02020603050405020304" charset="0"/>
                  <a:ea typeface="宋体" panose="02010600030101010101" pitchFamily="2" charset="-122"/>
                </a:rPr>
                <a:t>ΔPAC</a:t>
              </a:r>
              <a:r>
                <a:rPr lang="zh-CN" altLang="en-US" dirty="0">
                  <a:latin typeface="Times New Roman" panose="02020603050405020304" charset="0"/>
                  <a:ea typeface="宋体" panose="02010600030101010101" pitchFamily="2" charset="-122"/>
                </a:rPr>
                <a:t>和</a:t>
              </a:r>
              <a:r>
                <a:rPr lang="en-US" altLang="zh-CN" dirty="0">
                  <a:latin typeface="Times New Roman" panose="02020603050405020304" charset="0"/>
                  <a:ea typeface="宋体" panose="02010600030101010101" pitchFamily="2" charset="-122"/>
                </a:rPr>
                <a:t>Δ PBC</a:t>
              </a:r>
              <a:r>
                <a:rPr lang="zh-CN" altLang="en-US" dirty="0">
                  <a:latin typeface="Times New Roman" panose="02020603050405020304" charset="0"/>
                  <a:ea typeface="宋体" panose="02010600030101010101" pitchFamily="2" charset="-122"/>
                </a:rPr>
                <a:t>中，</a:t>
              </a:r>
              <a:endParaRPr lang="zh-CN" altLang="en-US" dirty="0">
                <a:latin typeface="Times New Roman" panose="02020603050405020304" charset="0"/>
                <a:ea typeface="宋体" panose="02010600030101010101" pitchFamily="2" charset="-122"/>
              </a:endParaRPr>
            </a:p>
            <a:p>
              <a:r>
                <a:rPr lang="zh-CN" altLang="en-US" dirty="0">
                  <a:latin typeface="Times New Roman" panose="02020603050405020304" charset="0"/>
                  <a:ea typeface="宋体" panose="02010600030101010101" pitchFamily="2" charset="-122"/>
                </a:rPr>
                <a:t>              </a:t>
              </a:r>
              <a:r>
                <a:rPr lang="en-US" altLang="zh-CN" dirty="0">
                  <a:latin typeface="Times New Roman" panose="02020603050405020304" charset="0"/>
                  <a:ea typeface="宋体" panose="02010600030101010101" pitchFamily="2" charset="-122"/>
                </a:rPr>
                <a:t>AC=BC                    </a:t>
              </a:r>
              <a:endParaRPr lang="en-US" altLang="zh-CN" dirty="0">
                <a:latin typeface="Times New Roman" panose="02020603050405020304" charset="0"/>
                <a:ea typeface="宋体" panose="02010600030101010101" pitchFamily="2" charset="-122"/>
              </a:endParaRPr>
            </a:p>
            <a:p>
              <a:r>
                <a:rPr lang="en-US" altLang="zh-CN">
                  <a:latin typeface="Times New Roman" panose="02020603050405020304" charset="0"/>
                  <a:ea typeface="宋体" panose="02010600030101010101" pitchFamily="2" charset="-122"/>
                </a:rPr>
                <a:t>              ∠ PCA= ∠ PCB                </a:t>
              </a:r>
              <a:endParaRPr lang="en-US" altLang="zh-CN">
                <a:latin typeface="Times New Roman" panose="02020603050405020304" charset="0"/>
                <a:ea typeface="宋体" panose="02010600030101010101" pitchFamily="2" charset="-122"/>
              </a:endParaRPr>
            </a:p>
            <a:p>
              <a:r>
                <a:rPr lang="en-US" altLang="zh-CN">
                  <a:latin typeface="Times New Roman" panose="02020603050405020304" charset="0"/>
                  <a:ea typeface="宋体" panose="02010600030101010101" pitchFamily="2" charset="-122"/>
                </a:rPr>
                <a:t>                PC=PC                    </a:t>
              </a:r>
              <a:endParaRPr lang="en-US" altLang="zh-CN">
                <a:latin typeface="Times New Roman" panose="02020603050405020304" charset="0"/>
                <a:ea typeface="宋体" panose="02010600030101010101" pitchFamily="2" charset="-122"/>
              </a:endParaRPr>
            </a:p>
            <a:p>
              <a:r>
                <a:rPr lang="en-US" altLang="zh-CN">
                  <a:latin typeface="Times New Roman" panose="02020603050405020304" charset="0"/>
                  <a:ea typeface="宋体" panose="02010600030101010101" pitchFamily="2" charset="-122"/>
                </a:rPr>
                <a:t>            ∴ ΔPAC ≌Δ PBC</a:t>
              </a:r>
              <a:endParaRPr lang="en-US" altLang="zh-CN">
                <a:latin typeface="Times New Roman" panose="02020603050405020304" charset="0"/>
                <a:ea typeface="宋体" panose="02010600030101010101" pitchFamily="2" charset="-122"/>
              </a:endParaRPr>
            </a:p>
            <a:p>
              <a:r>
                <a:rPr lang="en-US" altLang="zh-CN">
                  <a:latin typeface="Times New Roman" panose="02020603050405020304" charset="0"/>
                  <a:ea typeface="宋体" panose="02010600030101010101" pitchFamily="2" charset="-122"/>
                </a:rPr>
                <a:t>            ∴PA=PB</a:t>
              </a:r>
              <a:endParaRPr lang="en-US" altLang="zh-CN">
                <a:latin typeface="Times New Roman" panose="02020603050405020304" charset="0"/>
                <a:ea typeface="宋体" panose="02010600030101010101" pitchFamily="2" charset="-122"/>
              </a:endParaRPr>
            </a:p>
          </p:txBody>
        </p:sp>
        <p:sp>
          <p:nvSpPr>
            <p:cNvPr id="5191" name="左大括号 5190"/>
            <p:cNvSpPr/>
            <p:nvPr/>
          </p:nvSpPr>
          <p:spPr>
            <a:xfrm>
              <a:off x="720" y="2592"/>
              <a:ext cx="96" cy="528"/>
            </a:xfrm>
            <a:prstGeom prst="leftBrace">
              <a:avLst>
                <a:gd name="adj1" fmla="val 45833"/>
                <a:gd name="adj2" fmla="val 50000"/>
              </a:avLst>
            </a:prstGeom>
            <a:noFill/>
            <a:ln w="9525" cap="flat" cmpd="sng">
              <a:solidFill>
                <a:schemeClr val="tx1"/>
              </a:solidFill>
              <a:prstDash val="solid"/>
              <a:headEnd type="none" w="med" len="med"/>
              <a:tailEnd type="none" w="med" len="med"/>
            </a:ln>
          </p:spPr>
          <p:txBody>
            <a:bodyPr/>
            <a:p>
              <a:endParaRPr lang="zh-CN" altLang="en-US"/>
            </a:p>
          </p:txBody>
        </p:sp>
      </p:grpSp>
    </p:spTree>
  </p:cSld>
  <p:clrMapOvr>
    <a:masterClrMapping/>
  </p:clrMapOvr>
  <p:transition>
    <p:random/>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00"/>
            </a:gs>
            <a:gs pos="100000">
              <a:schemeClr val="hlink"/>
            </a:gs>
          </a:gsLst>
          <a:path path="rect">
            <a:fillToRect l="100000" t="100000"/>
          </a:path>
          <a:tileRect/>
        </a:gradFill>
        <a:effectLst/>
      </p:bgPr>
    </p:bg>
    <p:spTree>
      <p:nvGrpSpPr>
        <p:cNvPr id="1" name=""/>
        <p:cNvGrpSpPr/>
        <p:nvPr/>
      </p:nvGrpSpPr>
      <p:grpSpPr/>
      <p:grpSp>
        <p:nvGrpSpPr>
          <p:cNvPr id="32814" name="组合 32813"/>
          <p:cNvGrpSpPr/>
          <p:nvPr/>
        </p:nvGrpSpPr>
        <p:grpSpPr>
          <a:xfrm>
            <a:off x="304800" y="228600"/>
            <a:ext cx="8001000" cy="1431925"/>
            <a:chOff x="192" y="144"/>
            <a:chExt cx="5040" cy="902"/>
          </a:xfrm>
        </p:grpSpPr>
        <p:sp>
          <p:nvSpPr>
            <p:cNvPr id="32772" name="文本框 32771"/>
            <p:cNvSpPr txBox="1"/>
            <p:nvPr/>
          </p:nvSpPr>
          <p:spPr>
            <a:xfrm>
              <a:off x="192" y="528"/>
              <a:ext cx="5040" cy="518"/>
            </a:xfrm>
            <a:prstGeom prst="rect">
              <a:avLst/>
            </a:prstGeom>
            <a:noFill/>
            <a:ln w="9525">
              <a:noFill/>
            </a:ln>
          </p:spPr>
          <p:txBody>
            <a:bodyPr>
              <a:spAutoFit/>
            </a:bodyPr>
            <a:p>
              <a:r>
                <a:rPr lang="zh-CN" altLang="en-US" b="1" dirty="0">
                  <a:solidFill>
                    <a:srgbClr val="FF0000"/>
                  </a:solidFill>
                  <a:latin typeface="Times New Roman" panose="02020603050405020304" charset="0"/>
                  <a:ea typeface="宋体" panose="02010600030101010101" pitchFamily="2" charset="-122"/>
                </a:rPr>
                <a:t>性质定理：</a:t>
              </a:r>
              <a:r>
                <a:rPr lang="zh-CN" altLang="en-US" b="1" dirty="0">
                  <a:latin typeface="Times New Roman" panose="02020603050405020304" charset="0"/>
                  <a:ea typeface="宋体" panose="02010600030101010101" pitchFamily="2" charset="-122"/>
                </a:rPr>
                <a:t>线段垂直平分线上的点和这条线段两个端点的距离相等。</a:t>
              </a:r>
              <a:endParaRPr lang="zh-CN" altLang="en-US" b="1">
                <a:latin typeface="Times New Roman" panose="02020603050405020304" charset="0"/>
                <a:ea typeface="宋体" panose="02010600030101010101" pitchFamily="2" charset="-122"/>
              </a:endParaRPr>
            </a:p>
          </p:txBody>
        </p:sp>
        <p:sp>
          <p:nvSpPr>
            <p:cNvPr id="32773" name="文本框 32772"/>
            <p:cNvSpPr txBox="1"/>
            <p:nvPr/>
          </p:nvSpPr>
          <p:spPr>
            <a:xfrm>
              <a:off x="1344" y="144"/>
              <a:ext cx="2477" cy="329"/>
            </a:xfrm>
            <a:prstGeom prst="rect">
              <a:avLst/>
            </a:prstGeom>
            <a:noFill/>
            <a:ln w="9525">
              <a:noFill/>
            </a:ln>
          </p:spPr>
          <p:txBody>
            <a:bodyPr wrap="none" anchor="t">
              <a:spAutoFit/>
            </a:bodyPr>
            <a:p>
              <a:r>
                <a:rPr lang="en-US" altLang="zh-CN" sz="2800" b="1" dirty="0">
                  <a:latin typeface="Times New Roman" panose="02020603050405020304" charset="0"/>
                  <a:ea typeface="宋体" panose="02010600030101010101" pitchFamily="2" charset="-122"/>
                </a:rPr>
                <a:t>13.1   </a:t>
              </a:r>
              <a:r>
                <a:rPr lang="zh-CN" altLang="en-US" sz="2800" b="1" dirty="0">
                  <a:latin typeface="Times New Roman" panose="02020603050405020304" charset="0"/>
                  <a:ea typeface="宋体" panose="02010600030101010101" pitchFamily="2" charset="-122"/>
                </a:rPr>
                <a:t>线段的垂直平分线</a:t>
              </a:r>
              <a:endParaRPr lang="zh-CN" altLang="en-US" sz="2800" b="1">
                <a:latin typeface="Times New Roman" panose="02020603050405020304" charset="0"/>
                <a:ea typeface="宋体" panose="02010600030101010101" pitchFamily="2" charset="-122"/>
              </a:endParaRPr>
            </a:p>
          </p:txBody>
        </p:sp>
      </p:grpSp>
      <p:grpSp>
        <p:nvGrpSpPr>
          <p:cNvPr id="32774" name="组合 32773"/>
          <p:cNvGrpSpPr/>
          <p:nvPr/>
        </p:nvGrpSpPr>
        <p:grpSpPr>
          <a:xfrm>
            <a:off x="5157788" y="1371600"/>
            <a:ext cx="3986212" cy="5486400"/>
            <a:chOff x="3249" y="864"/>
            <a:chExt cx="2511" cy="3456"/>
          </a:xfrm>
        </p:grpSpPr>
        <p:sp>
          <p:nvSpPr>
            <p:cNvPr id="32775" name="直接连接符 32774"/>
            <p:cNvSpPr/>
            <p:nvPr/>
          </p:nvSpPr>
          <p:spPr>
            <a:xfrm>
              <a:off x="3537" y="3168"/>
              <a:ext cx="1968" cy="0"/>
            </a:xfrm>
            <a:prstGeom prst="line">
              <a:avLst/>
            </a:prstGeom>
            <a:ln w="38100" cap="flat" cmpd="sng">
              <a:solidFill>
                <a:schemeClr val="tx1"/>
              </a:solidFill>
              <a:prstDash val="solid"/>
              <a:headEnd type="none" w="med" len="med"/>
              <a:tailEnd type="none" w="med" len="med"/>
            </a:ln>
          </p:spPr>
        </p:sp>
        <p:sp>
          <p:nvSpPr>
            <p:cNvPr id="32776" name="直接连接符 32775"/>
            <p:cNvSpPr/>
            <p:nvPr/>
          </p:nvSpPr>
          <p:spPr>
            <a:xfrm>
              <a:off x="4545" y="912"/>
              <a:ext cx="0" cy="3408"/>
            </a:xfrm>
            <a:prstGeom prst="line">
              <a:avLst/>
            </a:prstGeom>
            <a:ln w="28575" cap="flat" cmpd="sng">
              <a:solidFill>
                <a:schemeClr val="accent1"/>
              </a:solidFill>
              <a:prstDash val="solid"/>
              <a:headEnd type="none" w="med" len="med"/>
              <a:tailEnd type="none" w="med" len="med"/>
            </a:ln>
          </p:spPr>
        </p:sp>
        <p:grpSp>
          <p:nvGrpSpPr>
            <p:cNvPr id="32777" name="组合 32776"/>
            <p:cNvGrpSpPr/>
            <p:nvPr/>
          </p:nvGrpSpPr>
          <p:grpSpPr>
            <a:xfrm>
              <a:off x="3249" y="3120"/>
              <a:ext cx="2511" cy="288"/>
              <a:chOff x="2496" y="2976"/>
              <a:chExt cx="2511" cy="288"/>
            </a:xfrm>
          </p:grpSpPr>
          <p:sp>
            <p:nvSpPr>
              <p:cNvPr id="32778" name="文本框 32777"/>
              <p:cNvSpPr txBox="1"/>
              <p:nvPr/>
            </p:nvSpPr>
            <p:spPr>
              <a:xfrm>
                <a:off x="2496"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A</a:t>
                </a:r>
                <a:endParaRPr lang="en-US" altLang="zh-CN" b="1">
                  <a:latin typeface="Times New Roman" panose="02020603050405020304" charset="0"/>
                  <a:ea typeface="宋体" panose="02010600030101010101" pitchFamily="2" charset="-122"/>
                </a:endParaRPr>
              </a:p>
            </p:txBody>
          </p:sp>
          <p:sp>
            <p:nvSpPr>
              <p:cNvPr id="32779" name="文本框 32778"/>
              <p:cNvSpPr txBox="1"/>
              <p:nvPr/>
            </p:nvSpPr>
            <p:spPr>
              <a:xfrm>
                <a:off x="4752"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B</a:t>
                </a:r>
                <a:endParaRPr lang="en-US" altLang="zh-CN" b="1">
                  <a:latin typeface="Times New Roman" panose="02020603050405020304" charset="0"/>
                  <a:ea typeface="宋体" panose="02010600030101010101" pitchFamily="2" charset="-122"/>
                </a:endParaRPr>
              </a:p>
            </p:txBody>
          </p:sp>
        </p:grpSp>
        <p:sp>
          <p:nvSpPr>
            <p:cNvPr id="32780" name="椭圆 32779"/>
            <p:cNvSpPr/>
            <p:nvPr/>
          </p:nvSpPr>
          <p:spPr>
            <a:xfrm>
              <a:off x="4519" y="1607"/>
              <a:ext cx="48" cy="48"/>
            </a:xfrm>
            <a:prstGeom prst="ellipse">
              <a:avLst/>
            </a:prstGeom>
            <a:solidFill>
              <a:srgbClr val="FF0000"/>
            </a:solidFill>
            <a:ln w="9525" cap="flat" cmpd="sng">
              <a:solidFill>
                <a:schemeClr val="tx1"/>
              </a:solidFill>
              <a:prstDash val="solid"/>
              <a:headEnd type="none" w="med" len="med"/>
              <a:tailEnd type="none" w="med" len="med"/>
            </a:ln>
          </p:spPr>
          <p:txBody>
            <a:bodyPr/>
            <a:p>
              <a:endParaRPr lang="zh-CN" altLang="en-US"/>
            </a:p>
          </p:txBody>
        </p:sp>
        <p:sp>
          <p:nvSpPr>
            <p:cNvPr id="32781" name="直接连接符 32780"/>
            <p:cNvSpPr/>
            <p:nvPr/>
          </p:nvSpPr>
          <p:spPr>
            <a:xfrm flipV="1">
              <a:off x="3537" y="1632"/>
              <a:ext cx="1008" cy="1536"/>
            </a:xfrm>
            <a:prstGeom prst="line">
              <a:avLst/>
            </a:prstGeom>
            <a:ln w="9525" cap="flat" cmpd="sng">
              <a:solidFill>
                <a:schemeClr val="tx1"/>
              </a:solidFill>
              <a:prstDash val="solid"/>
              <a:headEnd type="none" w="med" len="med"/>
              <a:tailEnd type="none" w="med" len="med"/>
            </a:ln>
          </p:spPr>
        </p:sp>
        <p:sp>
          <p:nvSpPr>
            <p:cNvPr id="32782" name="直接连接符 32781"/>
            <p:cNvSpPr/>
            <p:nvPr/>
          </p:nvSpPr>
          <p:spPr>
            <a:xfrm>
              <a:off x="4545" y="1632"/>
              <a:ext cx="960" cy="1536"/>
            </a:xfrm>
            <a:prstGeom prst="line">
              <a:avLst/>
            </a:prstGeom>
            <a:ln w="9525" cap="flat" cmpd="sng">
              <a:solidFill>
                <a:schemeClr val="tx1"/>
              </a:solidFill>
              <a:prstDash val="solid"/>
              <a:headEnd type="none" w="med" len="med"/>
              <a:tailEnd type="none" w="med" len="med"/>
            </a:ln>
          </p:spPr>
        </p:sp>
        <p:sp>
          <p:nvSpPr>
            <p:cNvPr id="32783" name="文本框 32782"/>
            <p:cNvSpPr txBox="1"/>
            <p:nvPr/>
          </p:nvSpPr>
          <p:spPr>
            <a:xfrm>
              <a:off x="4257" y="1440"/>
              <a:ext cx="233" cy="288"/>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P</a:t>
              </a:r>
              <a:endParaRPr lang="en-US" altLang="zh-CN" b="1">
                <a:latin typeface="Times New Roman" panose="02020603050405020304" charset="0"/>
                <a:ea typeface="宋体" panose="02010600030101010101" pitchFamily="2" charset="-122"/>
              </a:endParaRPr>
            </a:p>
          </p:txBody>
        </p:sp>
        <p:grpSp>
          <p:nvGrpSpPr>
            <p:cNvPr id="32784" name="组合 32783"/>
            <p:cNvGrpSpPr/>
            <p:nvPr/>
          </p:nvGrpSpPr>
          <p:grpSpPr>
            <a:xfrm>
              <a:off x="4545" y="864"/>
              <a:ext cx="303" cy="3408"/>
              <a:chOff x="4272" y="672"/>
              <a:chExt cx="303" cy="3408"/>
            </a:xfrm>
          </p:grpSpPr>
          <p:sp>
            <p:nvSpPr>
              <p:cNvPr id="32785" name="文本框 32784"/>
              <p:cNvSpPr txBox="1"/>
              <p:nvPr/>
            </p:nvSpPr>
            <p:spPr>
              <a:xfrm>
                <a:off x="4272" y="672"/>
                <a:ext cx="287" cy="288"/>
              </a:xfrm>
              <a:prstGeom prst="rect">
                <a:avLst/>
              </a:prstGeom>
              <a:noFill/>
              <a:ln w="9525">
                <a:noFill/>
              </a:ln>
            </p:spPr>
            <p:txBody>
              <a:bodyPr wrap="none" anchor="t">
                <a:spAutoFit/>
              </a:bodyPr>
              <a:p>
                <a:r>
                  <a:rPr lang="en-US" altLang="zh-CN" b="1" i="1">
                    <a:latin typeface="Times New Roman" panose="02020603050405020304" charset="0"/>
                    <a:ea typeface="宋体" panose="02010600030101010101" pitchFamily="2" charset="-122"/>
                  </a:rPr>
                  <a:t>M</a:t>
                </a:r>
                <a:endParaRPr lang="en-US" altLang="zh-CN" b="1" i="1">
                  <a:latin typeface="Times New Roman" panose="02020603050405020304" charset="0"/>
                  <a:ea typeface="宋体" panose="02010600030101010101" pitchFamily="2" charset="-122"/>
                </a:endParaRPr>
              </a:p>
            </p:txBody>
          </p:sp>
          <p:sp>
            <p:nvSpPr>
              <p:cNvPr id="32786" name="文本框 32785"/>
              <p:cNvSpPr txBox="1"/>
              <p:nvPr/>
            </p:nvSpPr>
            <p:spPr>
              <a:xfrm>
                <a:off x="4320" y="3792"/>
                <a:ext cx="255" cy="288"/>
              </a:xfrm>
              <a:prstGeom prst="rect">
                <a:avLst/>
              </a:prstGeom>
              <a:noFill/>
              <a:ln w="9525">
                <a:noFill/>
              </a:ln>
            </p:spPr>
            <p:txBody>
              <a:bodyPr wrap="none" anchor="t">
                <a:spAutoFit/>
              </a:bodyPr>
              <a:p>
                <a:r>
                  <a:rPr lang="en-US" altLang="zh-CN" b="1" i="1">
                    <a:latin typeface="Times New Roman" panose="02020603050405020304" charset="0"/>
                    <a:ea typeface="宋体" panose="02010600030101010101" pitchFamily="2" charset="-122"/>
                  </a:rPr>
                  <a:t>N</a:t>
                </a:r>
                <a:endParaRPr lang="en-US" altLang="zh-CN" b="1" i="1">
                  <a:latin typeface="Times New Roman" panose="02020603050405020304" charset="0"/>
                  <a:ea typeface="宋体" panose="02010600030101010101" pitchFamily="2" charset="-122"/>
                </a:endParaRPr>
              </a:p>
            </p:txBody>
          </p:sp>
        </p:grpSp>
      </p:grpSp>
      <p:sp>
        <p:nvSpPr>
          <p:cNvPr id="32787" name="文本框 32786"/>
          <p:cNvSpPr txBox="1"/>
          <p:nvPr/>
        </p:nvSpPr>
        <p:spPr>
          <a:xfrm>
            <a:off x="6705600" y="5029200"/>
            <a:ext cx="404813" cy="457200"/>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C</a:t>
            </a:r>
            <a:endParaRPr lang="en-US" altLang="zh-CN" b="1">
              <a:latin typeface="Times New Roman" panose="02020603050405020304" charset="0"/>
              <a:ea typeface="宋体" panose="02010600030101010101" pitchFamily="2" charset="-122"/>
            </a:endParaRPr>
          </a:p>
        </p:txBody>
      </p:sp>
      <p:sp>
        <p:nvSpPr>
          <p:cNvPr id="32805" name="矩形 32804"/>
          <p:cNvSpPr/>
          <p:nvPr/>
        </p:nvSpPr>
        <p:spPr>
          <a:xfrm>
            <a:off x="7215188" y="4786313"/>
            <a:ext cx="228600" cy="228600"/>
          </a:xfrm>
          <a:prstGeom prst="rect">
            <a:avLst/>
          </a:prstGeom>
          <a:solidFill>
            <a:srgbClr val="FFFFFF"/>
          </a:solidFill>
          <a:ln w="1270" cap="flat" cmpd="sng">
            <a:solidFill>
              <a:schemeClr val="tx1"/>
            </a:solidFill>
            <a:prstDash val="solid"/>
            <a:miter/>
            <a:headEnd type="none" w="med" len="med"/>
            <a:tailEnd type="none" w="med" len="med"/>
          </a:ln>
        </p:spPr>
        <p:txBody>
          <a:bodyPr/>
          <a:p>
            <a:endParaRPr lang="zh-CN" altLang="en-US"/>
          </a:p>
        </p:txBody>
      </p:sp>
      <p:sp>
        <p:nvSpPr>
          <p:cNvPr id="32797" name="文本框 32796"/>
          <p:cNvSpPr txBox="1"/>
          <p:nvPr/>
        </p:nvSpPr>
        <p:spPr>
          <a:xfrm>
            <a:off x="5029200" y="2743200"/>
            <a:ext cx="1295400" cy="466725"/>
          </a:xfrm>
          <a:prstGeom prst="rect">
            <a:avLst/>
          </a:prstGeom>
          <a:noFill/>
          <a:ln w="9525" cap="flat" cmpd="sng">
            <a:solidFill>
              <a:schemeClr val="tx1"/>
            </a:solidFill>
            <a:prstDash val="solid"/>
            <a:miter/>
            <a:headEnd type="none" w="med" len="med"/>
            <a:tailEnd type="none" w="med" len="med"/>
          </a:ln>
        </p:spPr>
        <p:txBody>
          <a:bodyPr>
            <a:spAutoFit/>
          </a:bodyPr>
          <a:p>
            <a:pPr algn="ctr"/>
            <a:r>
              <a:rPr lang="en-US" altLang="zh-CN" b="1" i="1">
                <a:solidFill>
                  <a:srgbClr val="0000FF"/>
                </a:solidFill>
                <a:latin typeface="Times New Roman" panose="02020603050405020304" charset="0"/>
                <a:ea typeface="宋体" panose="02010600030101010101" pitchFamily="2" charset="-122"/>
              </a:rPr>
              <a:t>PA=PB</a:t>
            </a:r>
            <a:endParaRPr lang="en-US" altLang="zh-CN" b="1">
              <a:latin typeface="Times New Roman" panose="02020603050405020304" charset="0"/>
              <a:ea typeface="宋体" panose="02010600030101010101" pitchFamily="2" charset="-122"/>
            </a:endParaRPr>
          </a:p>
        </p:txBody>
      </p:sp>
      <p:sp>
        <p:nvSpPr>
          <p:cNvPr id="32798" name="文本框 32797"/>
          <p:cNvSpPr txBox="1"/>
          <p:nvPr/>
        </p:nvSpPr>
        <p:spPr>
          <a:xfrm>
            <a:off x="304800" y="2514600"/>
            <a:ext cx="1676400" cy="1196975"/>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b="1" i="1" dirty="0">
                <a:solidFill>
                  <a:schemeClr val="accent2"/>
                </a:solidFill>
                <a:latin typeface="Times New Roman" panose="02020603050405020304" charset="0"/>
                <a:ea typeface="宋体" panose="02010600030101010101" pitchFamily="2" charset="-122"/>
              </a:rPr>
              <a:t>点</a:t>
            </a:r>
            <a:r>
              <a:rPr lang="en-US" altLang="zh-CN" b="1" i="1" dirty="0">
                <a:solidFill>
                  <a:schemeClr val="accent2"/>
                </a:solidFill>
                <a:latin typeface="Times New Roman" panose="02020603050405020304" charset="0"/>
                <a:ea typeface="宋体" panose="02010600030101010101" pitchFamily="2" charset="-122"/>
              </a:rPr>
              <a:t>P</a:t>
            </a:r>
            <a:r>
              <a:rPr lang="zh-CN" altLang="en-US" b="1" i="1" dirty="0">
                <a:solidFill>
                  <a:schemeClr val="accent2"/>
                </a:solidFill>
                <a:latin typeface="Times New Roman" panose="02020603050405020304" charset="0"/>
                <a:ea typeface="宋体" panose="02010600030101010101" pitchFamily="2" charset="-122"/>
              </a:rPr>
              <a:t>在线段</a:t>
            </a:r>
            <a:r>
              <a:rPr lang="en-US" altLang="zh-CN" b="1" i="1" dirty="0">
                <a:solidFill>
                  <a:schemeClr val="accent2"/>
                </a:solidFill>
                <a:latin typeface="Times New Roman" panose="02020603050405020304" charset="0"/>
                <a:ea typeface="宋体" panose="02010600030101010101" pitchFamily="2" charset="-122"/>
              </a:rPr>
              <a:t>AB</a:t>
            </a:r>
            <a:r>
              <a:rPr lang="zh-CN" altLang="en-US" b="1" i="1" dirty="0">
                <a:solidFill>
                  <a:schemeClr val="accent2"/>
                </a:solidFill>
                <a:latin typeface="Times New Roman" panose="02020603050405020304" charset="0"/>
                <a:ea typeface="宋体" panose="02010600030101010101" pitchFamily="2" charset="-122"/>
              </a:rPr>
              <a:t>的垂直平分线上</a:t>
            </a:r>
            <a:endParaRPr lang="zh-CN" altLang="en-US" b="1" i="1" dirty="0">
              <a:solidFill>
                <a:schemeClr val="accent2"/>
              </a:solidFill>
              <a:latin typeface="Times New Roman" panose="02020603050405020304" charset="0"/>
              <a:ea typeface="宋体" panose="02010600030101010101" pitchFamily="2" charset="-122"/>
            </a:endParaRPr>
          </a:p>
        </p:txBody>
      </p:sp>
      <p:sp>
        <p:nvSpPr>
          <p:cNvPr id="32810" name="直接连接符 32809"/>
          <p:cNvSpPr/>
          <p:nvPr/>
        </p:nvSpPr>
        <p:spPr>
          <a:xfrm>
            <a:off x="1981200" y="3048000"/>
            <a:ext cx="3048000" cy="0"/>
          </a:xfrm>
          <a:prstGeom prst="line">
            <a:avLst/>
          </a:prstGeom>
          <a:ln w="38100" cap="flat" cmpd="sng">
            <a:solidFill>
              <a:schemeClr val="tx1"/>
            </a:solidFill>
            <a:prstDash val="solid"/>
            <a:headEnd type="none" w="med" len="med"/>
            <a:tailEnd type="triangle" w="med" len="med"/>
          </a:ln>
        </p:spPr>
      </p:sp>
      <p:sp>
        <p:nvSpPr>
          <p:cNvPr id="32811" name="文本框 32810"/>
          <p:cNvSpPr txBox="1"/>
          <p:nvPr/>
        </p:nvSpPr>
        <p:spPr>
          <a:xfrm>
            <a:off x="2057400" y="2286000"/>
            <a:ext cx="2759075" cy="581025"/>
          </a:xfrm>
          <a:prstGeom prst="rect">
            <a:avLst/>
          </a:prstGeom>
          <a:noFill/>
          <a:ln w="9525">
            <a:noFill/>
          </a:ln>
        </p:spPr>
        <p:txBody>
          <a:bodyPr>
            <a:spAutoFit/>
          </a:bodyPr>
          <a:p>
            <a:r>
              <a:rPr lang="zh-CN" altLang="en-US" sz="1600" b="1" dirty="0">
                <a:solidFill>
                  <a:srgbClr val="A50021"/>
                </a:solidFill>
                <a:latin typeface="Times New Roman" panose="02020603050405020304" charset="0"/>
                <a:ea typeface="宋体" panose="02010600030101010101" pitchFamily="2" charset="-122"/>
              </a:rPr>
              <a:t>线段垂直平分线上的点和这条线段两个端点的距离相等</a:t>
            </a:r>
            <a:endParaRPr lang="zh-CN" altLang="en-US" sz="1600">
              <a:latin typeface="Times New Roman" panose="02020603050405020304" charset="0"/>
              <a:ea typeface="宋体" panose="02010600030101010101" pitchFamily="2" charset="-122"/>
            </a:endParaRPr>
          </a:p>
        </p:txBody>
      </p:sp>
    </p:spTree>
  </p:cSld>
  <p:clrMapOvr>
    <a:masterClrMapping/>
  </p:clrMapOvr>
  <p:transition>
    <p:random/>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00"/>
            </a:gs>
            <a:gs pos="100000">
              <a:schemeClr val="hlink"/>
            </a:gs>
          </a:gsLst>
          <a:path path="rect">
            <a:fillToRect t="100000" r="100000"/>
          </a:path>
          <a:tileRect/>
        </a:gradFill>
        <a:effectLst/>
      </p:bgPr>
    </p:bg>
    <p:spTree>
      <p:nvGrpSpPr>
        <p:cNvPr id="1" name=""/>
        <p:cNvGrpSpPr/>
        <p:nvPr/>
      </p:nvGrpSpPr>
      <p:grpSpPr/>
      <p:sp>
        <p:nvSpPr>
          <p:cNvPr id="33796" name="文本框 33795"/>
          <p:cNvSpPr txBox="1"/>
          <p:nvPr/>
        </p:nvSpPr>
        <p:spPr>
          <a:xfrm>
            <a:off x="2514600" y="173038"/>
            <a:ext cx="4427220" cy="583565"/>
          </a:xfrm>
          <a:prstGeom prst="rect">
            <a:avLst/>
          </a:prstGeom>
          <a:noFill/>
          <a:ln w="9525">
            <a:noFill/>
          </a:ln>
        </p:spPr>
        <p:txBody>
          <a:bodyPr wrap="none" anchor="t">
            <a:spAutoFit/>
          </a:bodyPr>
          <a:p>
            <a:r>
              <a:rPr lang="en-US" altLang="zh-CN" sz="2800" b="1" dirty="0">
                <a:latin typeface="Times New Roman" panose="02020603050405020304" charset="0"/>
                <a:ea typeface="宋体" panose="02010600030101010101" pitchFamily="2" charset="-122"/>
              </a:rPr>
              <a:t>13.1    </a:t>
            </a:r>
            <a:r>
              <a:rPr lang="zh-CN" altLang="en-US" sz="3200" b="1" dirty="0">
                <a:solidFill>
                  <a:srgbClr val="FF0000"/>
                </a:solidFill>
                <a:latin typeface="Times New Roman" panose="02020603050405020304" charset="0"/>
                <a:ea typeface="隶书" panose="02010509060101010101" pitchFamily="49" charset="-122"/>
              </a:rPr>
              <a:t>线段的垂直平分线</a:t>
            </a:r>
            <a:endParaRPr lang="zh-CN" altLang="en-US" sz="3200" b="1">
              <a:solidFill>
                <a:srgbClr val="FF0000"/>
              </a:solidFill>
              <a:latin typeface="Times New Roman" panose="02020603050405020304" charset="0"/>
              <a:ea typeface="隶书" panose="02010509060101010101" pitchFamily="49" charset="-122"/>
            </a:endParaRPr>
          </a:p>
        </p:txBody>
      </p:sp>
      <p:sp>
        <p:nvSpPr>
          <p:cNvPr id="33798" name="直接连接符 33797"/>
          <p:cNvSpPr/>
          <p:nvPr/>
        </p:nvSpPr>
        <p:spPr>
          <a:xfrm>
            <a:off x="7215188" y="2590800"/>
            <a:ext cx="0" cy="2438400"/>
          </a:xfrm>
          <a:prstGeom prst="line">
            <a:avLst/>
          </a:prstGeom>
          <a:ln w="38100" cap="flat" cmpd="sng">
            <a:solidFill>
              <a:srgbClr val="CC6600"/>
            </a:solidFill>
            <a:prstDash val="sysDot"/>
            <a:headEnd type="none" w="med" len="med"/>
            <a:tailEnd type="none" w="med" len="med"/>
          </a:ln>
        </p:spPr>
      </p:sp>
      <p:grpSp>
        <p:nvGrpSpPr>
          <p:cNvPr id="33824" name="组合 33823"/>
          <p:cNvGrpSpPr/>
          <p:nvPr/>
        </p:nvGrpSpPr>
        <p:grpSpPr>
          <a:xfrm>
            <a:off x="5157788" y="2286000"/>
            <a:ext cx="3986212" cy="3124200"/>
            <a:chOff x="3249" y="1440"/>
            <a:chExt cx="2511" cy="1968"/>
          </a:xfrm>
        </p:grpSpPr>
        <p:sp>
          <p:nvSpPr>
            <p:cNvPr id="33825" name="直接连接符 33824"/>
            <p:cNvSpPr/>
            <p:nvPr/>
          </p:nvSpPr>
          <p:spPr>
            <a:xfrm>
              <a:off x="3537" y="3168"/>
              <a:ext cx="1968" cy="0"/>
            </a:xfrm>
            <a:prstGeom prst="line">
              <a:avLst/>
            </a:prstGeom>
            <a:ln w="38100" cap="flat" cmpd="sng">
              <a:solidFill>
                <a:schemeClr val="tx1"/>
              </a:solidFill>
              <a:prstDash val="solid"/>
              <a:headEnd type="none" w="med" len="med"/>
              <a:tailEnd type="none" w="med" len="med"/>
            </a:ln>
          </p:spPr>
        </p:sp>
        <p:grpSp>
          <p:nvGrpSpPr>
            <p:cNvPr id="33826" name="组合 33825"/>
            <p:cNvGrpSpPr/>
            <p:nvPr/>
          </p:nvGrpSpPr>
          <p:grpSpPr>
            <a:xfrm>
              <a:off x="3249" y="3120"/>
              <a:ext cx="2511" cy="288"/>
              <a:chOff x="2496" y="2976"/>
              <a:chExt cx="2511" cy="288"/>
            </a:xfrm>
          </p:grpSpPr>
          <p:sp>
            <p:nvSpPr>
              <p:cNvPr id="33827" name="文本框 33826"/>
              <p:cNvSpPr txBox="1"/>
              <p:nvPr/>
            </p:nvSpPr>
            <p:spPr>
              <a:xfrm>
                <a:off x="2496"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A</a:t>
                </a:r>
                <a:endParaRPr lang="en-US" altLang="zh-CN" b="1">
                  <a:latin typeface="Times New Roman" panose="02020603050405020304" charset="0"/>
                  <a:ea typeface="宋体" panose="02010600030101010101" pitchFamily="2" charset="-122"/>
                </a:endParaRPr>
              </a:p>
            </p:txBody>
          </p:sp>
          <p:sp>
            <p:nvSpPr>
              <p:cNvPr id="33828" name="文本框 33827"/>
              <p:cNvSpPr txBox="1"/>
              <p:nvPr/>
            </p:nvSpPr>
            <p:spPr>
              <a:xfrm>
                <a:off x="4752" y="2976"/>
                <a:ext cx="255" cy="288"/>
              </a:xfrm>
              <a:prstGeom prst="rect">
                <a:avLst/>
              </a:prstGeom>
              <a:noFill/>
              <a:ln w="9525">
                <a:noFill/>
              </a:ln>
            </p:spPr>
            <p:txBody>
              <a:bodyPr>
                <a:spAutoFit/>
              </a:bodyPr>
              <a:p>
                <a:r>
                  <a:rPr lang="en-US" altLang="zh-CN" b="1">
                    <a:latin typeface="Times New Roman" panose="02020603050405020304" charset="0"/>
                    <a:ea typeface="宋体" panose="02010600030101010101" pitchFamily="2" charset="-122"/>
                  </a:rPr>
                  <a:t>B</a:t>
                </a:r>
                <a:endParaRPr lang="en-US" altLang="zh-CN" b="1">
                  <a:latin typeface="Times New Roman" panose="02020603050405020304" charset="0"/>
                  <a:ea typeface="宋体" panose="02010600030101010101" pitchFamily="2" charset="-122"/>
                </a:endParaRPr>
              </a:p>
            </p:txBody>
          </p:sp>
        </p:grpSp>
        <p:sp>
          <p:nvSpPr>
            <p:cNvPr id="33829" name="椭圆 33828"/>
            <p:cNvSpPr/>
            <p:nvPr/>
          </p:nvSpPr>
          <p:spPr>
            <a:xfrm>
              <a:off x="4519" y="1607"/>
              <a:ext cx="48" cy="48"/>
            </a:xfrm>
            <a:prstGeom prst="ellipse">
              <a:avLst/>
            </a:prstGeom>
            <a:solidFill>
              <a:srgbClr val="FF0000"/>
            </a:solidFill>
            <a:ln w="9525" cap="flat" cmpd="sng">
              <a:solidFill>
                <a:schemeClr val="tx1"/>
              </a:solidFill>
              <a:prstDash val="solid"/>
              <a:headEnd type="none" w="med" len="med"/>
              <a:tailEnd type="none" w="med" len="med"/>
            </a:ln>
          </p:spPr>
          <p:txBody>
            <a:bodyPr/>
            <a:p>
              <a:endParaRPr lang="zh-CN" altLang="en-US"/>
            </a:p>
          </p:txBody>
        </p:sp>
        <p:sp>
          <p:nvSpPr>
            <p:cNvPr id="33830" name="直接连接符 33829"/>
            <p:cNvSpPr/>
            <p:nvPr/>
          </p:nvSpPr>
          <p:spPr>
            <a:xfrm flipV="1">
              <a:off x="3537" y="1632"/>
              <a:ext cx="1008" cy="1536"/>
            </a:xfrm>
            <a:prstGeom prst="line">
              <a:avLst/>
            </a:prstGeom>
            <a:ln w="9525" cap="flat" cmpd="sng">
              <a:solidFill>
                <a:schemeClr val="tx1"/>
              </a:solidFill>
              <a:prstDash val="solid"/>
              <a:headEnd type="none" w="med" len="med"/>
              <a:tailEnd type="none" w="med" len="med"/>
            </a:ln>
          </p:spPr>
        </p:sp>
        <p:sp>
          <p:nvSpPr>
            <p:cNvPr id="33831" name="直接连接符 33830"/>
            <p:cNvSpPr/>
            <p:nvPr/>
          </p:nvSpPr>
          <p:spPr>
            <a:xfrm>
              <a:off x="4545" y="1632"/>
              <a:ext cx="960" cy="1536"/>
            </a:xfrm>
            <a:prstGeom prst="line">
              <a:avLst/>
            </a:prstGeom>
            <a:ln w="9525" cap="flat" cmpd="sng">
              <a:solidFill>
                <a:schemeClr val="tx1"/>
              </a:solidFill>
              <a:prstDash val="solid"/>
              <a:headEnd type="none" w="med" len="med"/>
              <a:tailEnd type="none" w="med" len="med"/>
            </a:ln>
          </p:spPr>
        </p:sp>
        <p:sp>
          <p:nvSpPr>
            <p:cNvPr id="33832" name="文本框 33831"/>
            <p:cNvSpPr txBox="1"/>
            <p:nvPr/>
          </p:nvSpPr>
          <p:spPr>
            <a:xfrm>
              <a:off x="4257" y="1440"/>
              <a:ext cx="233" cy="288"/>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P</a:t>
              </a:r>
              <a:endParaRPr lang="en-US" altLang="zh-CN" b="1">
                <a:latin typeface="Times New Roman" panose="02020603050405020304" charset="0"/>
                <a:ea typeface="宋体" panose="02010600030101010101" pitchFamily="2" charset="-122"/>
              </a:endParaRPr>
            </a:p>
          </p:txBody>
        </p:sp>
      </p:grpSp>
      <p:sp>
        <p:nvSpPr>
          <p:cNvPr id="33833" name="文本框 33832"/>
          <p:cNvSpPr txBox="1"/>
          <p:nvPr/>
        </p:nvSpPr>
        <p:spPr>
          <a:xfrm>
            <a:off x="6775450" y="5029200"/>
            <a:ext cx="404813" cy="457200"/>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C</a:t>
            </a:r>
            <a:endParaRPr lang="en-US" altLang="zh-CN" b="1">
              <a:latin typeface="Times New Roman" panose="02020603050405020304" charset="0"/>
              <a:ea typeface="宋体" panose="02010600030101010101" pitchFamily="2" charset="-122"/>
            </a:endParaRPr>
          </a:p>
        </p:txBody>
      </p:sp>
      <p:sp>
        <p:nvSpPr>
          <p:cNvPr id="33834" name="矩形 33833"/>
          <p:cNvSpPr/>
          <p:nvPr/>
        </p:nvSpPr>
        <p:spPr>
          <a:xfrm>
            <a:off x="7215188" y="4786313"/>
            <a:ext cx="228600" cy="228600"/>
          </a:xfrm>
          <a:prstGeom prst="rect">
            <a:avLst/>
          </a:prstGeom>
          <a:solidFill>
            <a:srgbClr val="FFFFFF"/>
          </a:solidFill>
          <a:ln w="12700" cap="rnd" cmpd="sng">
            <a:solidFill>
              <a:srgbClr val="CC6600"/>
            </a:solidFill>
            <a:prstDash val="sysDot"/>
            <a:miter/>
            <a:headEnd type="none" w="med" len="med"/>
            <a:tailEnd type="none" w="med" len="med"/>
          </a:ln>
        </p:spPr>
        <p:txBody>
          <a:bodyPr/>
          <a:p>
            <a:endParaRPr lang="zh-CN" altLang="en-US"/>
          </a:p>
        </p:txBody>
      </p:sp>
      <p:sp>
        <p:nvSpPr>
          <p:cNvPr id="33836" name="文本框 33835"/>
          <p:cNvSpPr txBox="1"/>
          <p:nvPr/>
        </p:nvSpPr>
        <p:spPr>
          <a:xfrm>
            <a:off x="533400" y="685800"/>
            <a:ext cx="8153400" cy="822325"/>
          </a:xfrm>
          <a:prstGeom prst="rect">
            <a:avLst/>
          </a:prstGeom>
          <a:noFill/>
          <a:ln w="9525">
            <a:noFill/>
          </a:ln>
        </p:spPr>
        <p:txBody>
          <a:bodyPr>
            <a:spAutoFit/>
          </a:bodyPr>
          <a:p>
            <a:r>
              <a:rPr lang="zh-CN" altLang="en-US" b="1" dirty="0">
                <a:solidFill>
                  <a:srgbClr val="FF0000"/>
                </a:solidFill>
                <a:latin typeface="Times New Roman" panose="02020603050405020304" charset="0"/>
                <a:ea typeface="宋体" panose="02010600030101010101" pitchFamily="2" charset="-122"/>
              </a:rPr>
              <a:t>性质定理：</a:t>
            </a:r>
            <a:r>
              <a:rPr lang="zh-CN" altLang="en-US" b="1" dirty="0">
                <a:latin typeface="Times New Roman" panose="02020603050405020304" charset="0"/>
                <a:ea typeface="宋体" panose="02010600030101010101" pitchFamily="2" charset="-122"/>
              </a:rPr>
              <a:t>线段垂直平分线上的点和这条线段两个端 点的距离相等。</a:t>
            </a:r>
            <a:endParaRPr lang="zh-CN" altLang="en-US" b="1">
              <a:latin typeface="Times New Roman" panose="02020603050405020304" charset="0"/>
              <a:ea typeface="宋体" panose="02010600030101010101" pitchFamily="2" charset="-122"/>
            </a:endParaRPr>
          </a:p>
        </p:txBody>
      </p:sp>
      <p:sp>
        <p:nvSpPr>
          <p:cNvPr id="33838" name="文本框 33837"/>
          <p:cNvSpPr txBox="1"/>
          <p:nvPr/>
        </p:nvSpPr>
        <p:spPr>
          <a:xfrm>
            <a:off x="4876800" y="3352800"/>
            <a:ext cx="1295400" cy="466725"/>
          </a:xfrm>
          <a:prstGeom prst="rect">
            <a:avLst/>
          </a:prstGeom>
          <a:noFill/>
          <a:ln w="9525" cap="flat" cmpd="sng">
            <a:solidFill>
              <a:schemeClr val="tx1"/>
            </a:solidFill>
            <a:prstDash val="solid"/>
            <a:miter/>
            <a:headEnd type="none" w="med" len="med"/>
            <a:tailEnd type="none" w="med" len="med"/>
          </a:ln>
        </p:spPr>
        <p:txBody>
          <a:bodyPr>
            <a:spAutoFit/>
          </a:bodyPr>
          <a:p>
            <a:pPr algn="ctr"/>
            <a:r>
              <a:rPr lang="en-US" altLang="zh-CN" b="1" i="1">
                <a:solidFill>
                  <a:srgbClr val="0000FF"/>
                </a:solidFill>
                <a:latin typeface="Times New Roman" panose="02020603050405020304" charset="0"/>
                <a:ea typeface="宋体" panose="02010600030101010101" pitchFamily="2" charset="-122"/>
              </a:rPr>
              <a:t>PA=PB</a:t>
            </a:r>
            <a:endParaRPr lang="en-US" altLang="zh-CN" b="1">
              <a:latin typeface="Times New Roman" panose="02020603050405020304" charset="0"/>
              <a:ea typeface="宋体" panose="02010600030101010101" pitchFamily="2" charset="-122"/>
            </a:endParaRPr>
          </a:p>
        </p:txBody>
      </p:sp>
      <p:sp>
        <p:nvSpPr>
          <p:cNvPr id="33839" name="文本框 33838"/>
          <p:cNvSpPr txBox="1"/>
          <p:nvPr/>
        </p:nvSpPr>
        <p:spPr>
          <a:xfrm>
            <a:off x="304800" y="3048000"/>
            <a:ext cx="1676400" cy="1196975"/>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b="1" i="1" dirty="0">
                <a:solidFill>
                  <a:schemeClr val="accent2"/>
                </a:solidFill>
                <a:latin typeface="Times New Roman" panose="02020603050405020304" charset="0"/>
                <a:ea typeface="宋体" panose="02010600030101010101" pitchFamily="2" charset="-122"/>
              </a:rPr>
              <a:t>点</a:t>
            </a:r>
            <a:r>
              <a:rPr lang="en-US" altLang="zh-CN" b="1" i="1" dirty="0">
                <a:solidFill>
                  <a:schemeClr val="accent2"/>
                </a:solidFill>
                <a:latin typeface="Times New Roman" panose="02020603050405020304" charset="0"/>
                <a:ea typeface="宋体" panose="02010600030101010101" pitchFamily="2" charset="-122"/>
              </a:rPr>
              <a:t>P</a:t>
            </a:r>
            <a:r>
              <a:rPr lang="zh-CN" altLang="en-US" b="1" i="1" dirty="0">
                <a:solidFill>
                  <a:schemeClr val="accent2"/>
                </a:solidFill>
                <a:latin typeface="Times New Roman" panose="02020603050405020304" charset="0"/>
                <a:ea typeface="宋体" panose="02010600030101010101" pitchFamily="2" charset="-122"/>
              </a:rPr>
              <a:t>在线段</a:t>
            </a:r>
            <a:r>
              <a:rPr lang="en-US" altLang="zh-CN" b="1" i="1" dirty="0">
                <a:solidFill>
                  <a:schemeClr val="accent2"/>
                </a:solidFill>
                <a:latin typeface="Times New Roman" panose="02020603050405020304" charset="0"/>
                <a:ea typeface="宋体" panose="02010600030101010101" pitchFamily="2" charset="-122"/>
              </a:rPr>
              <a:t>AB</a:t>
            </a:r>
            <a:r>
              <a:rPr lang="zh-CN" altLang="en-US" b="1" i="1" dirty="0">
                <a:solidFill>
                  <a:schemeClr val="accent2"/>
                </a:solidFill>
                <a:latin typeface="Times New Roman" panose="02020603050405020304" charset="0"/>
                <a:ea typeface="宋体" panose="02010600030101010101" pitchFamily="2" charset="-122"/>
              </a:rPr>
              <a:t>的垂直平分线上</a:t>
            </a:r>
            <a:endParaRPr lang="zh-CN" altLang="en-US" b="1" i="1" dirty="0">
              <a:solidFill>
                <a:schemeClr val="accent2"/>
              </a:solidFill>
              <a:latin typeface="Times New Roman" panose="02020603050405020304" charset="0"/>
              <a:ea typeface="宋体" panose="02010600030101010101" pitchFamily="2" charset="-122"/>
            </a:endParaRPr>
          </a:p>
        </p:txBody>
      </p:sp>
      <p:sp>
        <p:nvSpPr>
          <p:cNvPr id="33840" name="直接连接符 33839"/>
          <p:cNvSpPr/>
          <p:nvPr/>
        </p:nvSpPr>
        <p:spPr>
          <a:xfrm>
            <a:off x="2057400" y="3657600"/>
            <a:ext cx="2819400" cy="0"/>
          </a:xfrm>
          <a:prstGeom prst="line">
            <a:avLst/>
          </a:prstGeom>
          <a:ln w="38100" cap="flat" cmpd="sng">
            <a:solidFill>
              <a:schemeClr val="tx1"/>
            </a:solidFill>
            <a:prstDash val="solid"/>
            <a:headEnd type="triangle" w="med" len="med"/>
            <a:tailEnd type="none" w="med" len="med"/>
          </a:ln>
        </p:spPr>
      </p:sp>
      <p:sp>
        <p:nvSpPr>
          <p:cNvPr id="33842" name="文本框 33841"/>
          <p:cNvSpPr txBox="1"/>
          <p:nvPr/>
        </p:nvSpPr>
        <p:spPr>
          <a:xfrm>
            <a:off x="3124200" y="3276600"/>
            <a:ext cx="533400" cy="823913"/>
          </a:xfrm>
          <a:prstGeom prst="rect">
            <a:avLst/>
          </a:prstGeom>
          <a:noFill/>
          <a:ln w="9525">
            <a:noFill/>
          </a:ln>
        </p:spPr>
        <p:txBody>
          <a:bodyPr>
            <a:spAutoFit/>
          </a:bodyPr>
          <a:p>
            <a:pPr algn="ctr">
              <a:spcBef>
                <a:spcPct val="50000"/>
              </a:spcBef>
            </a:pPr>
            <a:r>
              <a:rPr lang="en-US" altLang="zh-CN" sz="4800">
                <a:solidFill>
                  <a:srgbClr val="FF0000"/>
                </a:solidFill>
                <a:latin typeface="Times New Roman" panose="02020603050405020304" charset="0"/>
                <a:ea typeface="宋体" panose="02010600030101010101" pitchFamily="2" charset="-122"/>
              </a:rPr>
              <a:t>?</a:t>
            </a:r>
            <a:endParaRPr lang="en-US" altLang="zh-CN" sz="4800">
              <a:solidFill>
                <a:srgbClr val="FF0000"/>
              </a:solidFill>
              <a:latin typeface="Times New Roman" panose="02020603050405020304" charset="0"/>
              <a:ea typeface="宋体" panose="02010600030101010101" pitchFamily="2" charset="-122"/>
            </a:endParaRPr>
          </a:p>
        </p:txBody>
      </p:sp>
      <p:sp>
        <p:nvSpPr>
          <p:cNvPr id="33843" name="文本框 33842"/>
          <p:cNvSpPr txBox="1"/>
          <p:nvPr/>
        </p:nvSpPr>
        <p:spPr>
          <a:xfrm>
            <a:off x="533400" y="1600200"/>
            <a:ext cx="8153400" cy="822325"/>
          </a:xfrm>
          <a:prstGeom prst="rect">
            <a:avLst/>
          </a:prstGeom>
          <a:noFill/>
          <a:ln w="9525">
            <a:noFill/>
          </a:ln>
        </p:spPr>
        <p:txBody>
          <a:bodyPr>
            <a:spAutoFit/>
          </a:bodyPr>
          <a:p>
            <a:r>
              <a:rPr lang="zh-CN" altLang="en-US" b="1" dirty="0">
                <a:solidFill>
                  <a:srgbClr val="FF0000"/>
                </a:solidFill>
                <a:latin typeface="Times New Roman" panose="02020603050405020304" charset="0"/>
                <a:ea typeface="宋体" panose="02010600030101010101" pitchFamily="2" charset="-122"/>
              </a:rPr>
              <a:t>逆命题：</a:t>
            </a:r>
            <a:r>
              <a:rPr lang="zh-CN" altLang="en-US" b="1" dirty="0">
                <a:latin typeface="Times New Roman" panose="02020603050405020304" charset="0"/>
                <a:ea typeface="宋体" panose="02010600030101010101" pitchFamily="2" charset="-122"/>
              </a:rPr>
              <a:t>和一条线段两个端点距离相等的点，在这条线  段的垂直平分线上。</a:t>
            </a:r>
            <a:endParaRPr lang="zh-CN" altLang="en-US" b="1">
              <a:latin typeface="Times New Roman" panose="02020603050405020304" charset="0"/>
              <a:ea typeface="宋体" panose="02010600030101010101" pitchFamily="2" charset="-122"/>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hlink"/>
            </a:gs>
            <a:gs pos="100000">
              <a:schemeClr val="hlink">
                <a:gamma/>
                <a:tint val="0"/>
                <a:invGamma/>
              </a:schemeClr>
            </a:gs>
          </a:gsLst>
          <a:lin ang="5400000" scaled="1"/>
          <a:tileRect/>
        </a:gradFill>
        <a:effectLst/>
      </p:bgPr>
    </p:bg>
    <p:spTree>
      <p:nvGrpSpPr>
        <p:cNvPr id="1" name=""/>
        <p:cNvGrpSpPr/>
        <p:nvPr/>
      </p:nvGrpSpPr>
      <p:grpSpPr/>
      <p:sp>
        <p:nvSpPr>
          <p:cNvPr id="18436" name="文本框 18435"/>
          <p:cNvSpPr txBox="1"/>
          <p:nvPr/>
        </p:nvSpPr>
        <p:spPr>
          <a:xfrm>
            <a:off x="685800" y="1828800"/>
            <a:ext cx="8001000" cy="822325"/>
          </a:xfrm>
          <a:prstGeom prst="rect">
            <a:avLst/>
          </a:prstGeom>
          <a:noFill/>
          <a:ln w="9525">
            <a:noFill/>
          </a:ln>
        </p:spPr>
        <p:txBody>
          <a:bodyPr>
            <a:spAutoFit/>
          </a:bodyPr>
          <a:p>
            <a:r>
              <a:rPr lang="zh-CN" altLang="en-US" b="1" dirty="0">
                <a:solidFill>
                  <a:srgbClr val="FF0000"/>
                </a:solidFill>
                <a:latin typeface="Times New Roman" panose="02020603050405020304" charset="0"/>
                <a:ea typeface="宋体" panose="02010600030101010101" pitchFamily="2" charset="-122"/>
              </a:rPr>
              <a:t>二、逆定理：</a:t>
            </a:r>
            <a:r>
              <a:rPr lang="zh-CN" altLang="en-US" b="1" dirty="0">
                <a:solidFill>
                  <a:srgbClr val="CC6600"/>
                </a:solidFill>
                <a:latin typeface="Times New Roman" panose="02020603050405020304" charset="0"/>
                <a:ea typeface="宋体" panose="02010600030101010101" pitchFamily="2" charset="-122"/>
              </a:rPr>
              <a:t>和一条线段两个端点距离相等的点，在这条线段的垂直平分线上。</a:t>
            </a:r>
            <a:endParaRPr lang="zh-CN" altLang="en-US" b="1">
              <a:solidFill>
                <a:srgbClr val="CC6600"/>
              </a:solidFill>
              <a:latin typeface="Times New Roman" panose="02020603050405020304" charset="0"/>
              <a:ea typeface="宋体" panose="02010600030101010101" pitchFamily="2" charset="-122"/>
            </a:endParaRPr>
          </a:p>
        </p:txBody>
      </p:sp>
      <p:sp>
        <p:nvSpPr>
          <p:cNvPr id="18437" name="文本框 18436"/>
          <p:cNvSpPr txBox="1"/>
          <p:nvPr/>
        </p:nvSpPr>
        <p:spPr>
          <a:xfrm>
            <a:off x="1828800" y="228600"/>
            <a:ext cx="4833620" cy="645160"/>
          </a:xfrm>
          <a:prstGeom prst="rect">
            <a:avLst/>
          </a:prstGeom>
          <a:noFill/>
          <a:ln w="9525">
            <a:noFill/>
          </a:ln>
        </p:spPr>
        <p:txBody>
          <a:bodyPr wrap="none" anchor="t">
            <a:spAutoFit/>
          </a:bodyPr>
          <a:p>
            <a:r>
              <a:rPr lang="en-US" altLang="zh-CN" sz="2800" b="1" dirty="0">
                <a:latin typeface="Times New Roman" panose="02020603050405020304" charset="0"/>
                <a:ea typeface="宋体" panose="02010600030101010101" pitchFamily="2" charset="-122"/>
              </a:rPr>
              <a:t>13.1    </a:t>
            </a:r>
            <a:r>
              <a:rPr lang="zh-CN" altLang="en-US" sz="3600" b="1" dirty="0">
                <a:solidFill>
                  <a:srgbClr val="FF0000"/>
                </a:solidFill>
                <a:latin typeface="Times New Roman" panose="02020603050405020304" charset="0"/>
                <a:ea typeface="隶书" panose="02010509060101010101" pitchFamily="49" charset="-122"/>
              </a:rPr>
              <a:t>线段的垂直平分线</a:t>
            </a:r>
            <a:endParaRPr lang="zh-CN" altLang="en-US" sz="3600" b="1">
              <a:solidFill>
                <a:srgbClr val="FF0000"/>
              </a:solidFill>
              <a:latin typeface="Times New Roman" panose="02020603050405020304" charset="0"/>
              <a:ea typeface="隶书" panose="02010509060101010101" pitchFamily="49" charset="-122"/>
            </a:endParaRPr>
          </a:p>
        </p:txBody>
      </p:sp>
      <p:sp>
        <p:nvSpPr>
          <p:cNvPr id="18521" name="文本框 18520"/>
          <p:cNvSpPr txBox="1"/>
          <p:nvPr/>
        </p:nvSpPr>
        <p:spPr>
          <a:xfrm>
            <a:off x="609600" y="914400"/>
            <a:ext cx="8077200" cy="822325"/>
          </a:xfrm>
          <a:prstGeom prst="rect">
            <a:avLst/>
          </a:prstGeom>
          <a:noFill/>
          <a:ln w="9525">
            <a:noFill/>
          </a:ln>
        </p:spPr>
        <p:txBody>
          <a:bodyPr>
            <a:spAutoFit/>
          </a:bodyPr>
          <a:p>
            <a:r>
              <a:rPr lang="zh-CN" altLang="en-US" b="1" dirty="0">
                <a:solidFill>
                  <a:srgbClr val="FF0000"/>
                </a:solidFill>
                <a:latin typeface="Times New Roman" panose="02020603050405020304" charset="0"/>
                <a:ea typeface="宋体" panose="02010600030101010101" pitchFamily="2" charset="-122"/>
              </a:rPr>
              <a:t>一、性质定理：</a:t>
            </a:r>
            <a:r>
              <a:rPr lang="zh-CN" altLang="en-US" b="1" dirty="0">
                <a:latin typeface="Times New Roman" panose="02020603050405020304" charset="0"/>
                <a:ea typeface="宋体" panose="02010600030101010101" pitchFamily="2" charset="-122"/>
              </a:rPr>
              <a:t>线段垂直平分线上的点和这条线段两个端点的距离相等。</a:t>
            </a:r>
            <a:endParaRPr lang="zh-CN" altLang="en-US" b="1">
              <a:latin typeface="Times New Roman" panose="02020603050405020304" charset="0"/>
              <a:ea typeface="宋体" panose="02010600030101010101" pitchFamily="2" charset="-122"/>
            </a:endParaRPr>
          </a:p>
        </p:txBody>
      </p:sp>
      <p:grpSp>
        <p:nvGrpSpPr>
          <p:cNvPr id="18549" name="组合 18548"/>
          <p:cNvGrpSpPr/>
          <p:nvPr/>
        </p:nvGrpSpPr>
        <p:grpSpPr>
          <a:xfrm>
            <a:off x="1371600" y="2895600"/>
            <a:ext cx="6324600" cy="1555750"/>
            <a:chOff x="192" y="1229"/>
            <a:chExt cx="3936" cy="948"/>
          </a:xfrm>
        </p:grpSpPr>
        <p:sp>
          <p:nvSpPr>
            <p:cNvPr id="18522" name="文本框 18521"/>
            <p:cNvSpPr txBox="1"/>
            <p:nvPr/>
          </p:nvSpPr>
          <p:spPr>
            <a:xfrm>
              <a:off x="3312" y="1577"/>
              <a:ext cx="816" cy="285"/>
            </a:xfrm>
            <a:prstGeom prst="rect">
              <a:avLst/>
            </a:prstGeom>
            <a:noFill/>
            <a:ln w="9525" cap="flat" cmpd="sng">
              <a:solidFill>
                <a:schemeClr val="tx1"/>
              </a:solidFill>
              <a:prstDash val="solid"/>
              <a:miter/>
              <a:headEnd type="none" w="med" len="med"/>
              <a:tailEnd type="none" w="med" len="med"/>
            </a:ln>
          </p:spPr>
          <p:txBody>
            <a:bodyPr>
              <a:spAutoFit/>
            </a:bodyPr>
            <a:p>
              <a:pPr algn="ctr"/>
              <a:r>
                <a:rPr lang="en-US" altLang="zh-CN" b="1" i="1">
                  <a:solidFill>
                    <a:srgbClr val="0000FF"/>
                  </a:solidFill>
                  <a:latin typeface="Times New Roman" panose="02020603050405020304" charset="0"/>
                  <a:ea typeface="宋体" panose="02010600030101010101" pitchFamily="2" charset="-122"/>
                </a:rPr>
                <a:t>PA=PB</a:t>
              </a:r>
              <a:endParaRPr lang="en-US" altLang="zh-CN" b="1">
                <a:latin typeface="Times New Roman" panose="02020603050405020304" charset="0"/>
                <a:ea typeface="宋体" panose="02010600030101010101" pitchFamily="2" charset="-122"/>
              </a:endParaRPr>
            </a:p>
          </p:txBody>
        </p:sp>
        <p:sp>
          <p:nvSpPr>
            <p:cNvPr id="18523" name="文本框 18522"/>
            <p:cNvSpPr txBox="1"/>
            <p:nvPr/>
          </p:nvSpPr>
          <p:spPr>
            <a:xfrm>
              <a:off x="192" y="1339"/>
              <a:ext cx="1056" cy="730"/>
            </a:xfrm>
            <a:prstGeom prst="rect">
              <a:avLst/>
            </a:prstGeom>
            <a:noFill/>
            <a:ln w="9525" cap="flat" cmpd="sng">
              <a:solidFill>
                <a:schemeClr val="tx1"/>
              </a:solidFill>
              <a:prstDash val="solid"/>
              <a:miter/>
              <a:headEnd type="none" w="med" len="med"/>
              <a:tailEnd type="none" w="med" len="med"/>
            </a:ln>
          </p:spPr>
          <p:txBody>
            <a:bodyPr>
              <a:spAutoFit/>
            </a:bodyPr>
            <a:p>
              <a:r>
                <a:rPr lang="zh-CN" altLang="en-US" b="1" i="1" dirty="0">
                  <a:solidFill>
                    <a:schemeClr val="accent2"/>
                  </a:solidFill>
                  <a:latin typeface="Times New Roman" panose="02020603050405020304" charset="0"/>
                  <a:ea typeface="宋体" panose="02010600030101010101" pitchFamily="2" charset="-122"/>
                </a:rPr>
                <a:t>点</a:t>
              </a:r>
              <a:r>
                <a:rPr lang="en-US" altLang="zh-CN" b="1" i="1" dirty="0">
                  <a:solidFill>
                    <a:schemeClr val="accent2"/>
                  </a:solidFill>
                  <a:latin typeface="Times New Roman" panose="02020603050405020304" charset="0"/>
                  <a:ea typeface="宋体" panose="02010600030101010101" pitchFamily="2" charset="-122"/>
                </a:rPr>
                <a:t>P</a:t>
              </a:r>
              <a:r>
                <a:rPr lang="zh-CN" altLang="en-US" b="1" i="1" dirty="0">
                  <a:solidFill>
                    <a:schemeClr val="accent2"/>
                  </a:solidFill>
                  <a:latin typeface="Times New Roman" panose="02020603050405020304" charset="0"/>
                  <a:ea typeface="宋体" panose="02010600030101010101" pitchFamily="2" charset="-122"/>
                </a:rPr>
                <a:t>在线段</a:t>
              </a:r>
              <a:r>
                <a:rPr lang="en-US" altLang="zh-CN" b="1" i="1" dirty="0">
                  <a:solidFill>
                    <a:schemeClr val="accent2"/>
                  </a:solidFill>
                  <a:latin typeface="Times New Roman" panose="02020603050405020304" charset="0"/>
                  <a:ea typeface="宋体" panose="02010600030101010101" pitchFamily="2" charset="-122"/>
                </a:rPr>
                <a:t>AB</a:t>
              </a:r>
              <a:r>
                <a:rPr lang="zh-CN" altLang="en-US" b="1" i="1" dirty="0">
                  <a:solidFill>
                    <a:schemeClr val="accent2"/>
                  </a:solidFill>
                  <a:latin typeface="Times New Roman" panose="02020603050405020304" charset="0"/>
                  <a:ea typeface="宋体" panose="02010600030101010101" pitchFamily="2" charset="-122"/>
                </a:rPr>
                <a:t>的垂直平分线上</a:t>
              </a:r>
              <a:endParaRPr lang="zh-CN" altLang="en-US" b="1" i="1" dirty="0">
                <a:solidFill>
                  <a:schemeClr val="accent2"/>
                </a:solidFill>
                <a:latin typeface="Times New Roman" panose="02020603050405020304" charset="0"/>
                <a:ea typeface="宋体" panose="02010600030101010101" pitchFamily="2" charset="-122"/>
              </a:endParaRPr>
            </a:p>
          </p:txBody>
        </p:sp>
        <p:sp>
          <p:nvSpPr>
            <p:cNvPr id="18524" name="直接连接符 18523"/>
            <p:cNvSpPr/>
            <p:nvPr/>
          </p:nvSpPr>
          <p:spPr>
            <a:xfrm>
              <a:off x="1248" y="1775"/>
              <a:ext cx="2064" cy="0"/>
            </a:xfrm>
            <a:prstGeom prst="line">
              <a:avLst/>
            </a:prstGeom>
            <a:ln w="38100" cap="flat" cmpd="sng">
              <a:solidFill>
                <a:schemeClr val="tx1"/>
              </a:solidFill>
              <a:prstDash val="solid"/>
              <a:headEnd type="triangle" w="med" len="med"/>
              <a:tailEnd type="none" w="med" len="med"/>
            </a:ln>
          </p:spPr>
        </p:sp>
        <p:sp>
          <p:nvSpPr>
            <p:cNvPr id="18525" name="矩形 18524"/>
            <p:cNvSpPr/>
            <p:nvPr/>
          </p:nvSpPr>
          <p:spPr>
            <a:xfrm>
              <a:off x="1344" y="1823"/>
              <a:ext cx="1920" cy="354"/>
            </a:xfrm>
            <a:prstGeom prst="rect">
              <a:avLst/>
            </a:prstGeom>
            <a:noFill/>
            <a:ln w="9525">
              <a:noFill/>
            </a:ln>
          </p:spPr>
          <p:txBody>
            <a:bodyPr>
              <a:spAutoFit/>
            </a:bodyPr>
            <a:p>
              <a:r>
                <a:rPr lang="zh-CN" altLang="en-US" sz="1600" b="1" dirty="0">
                  <a:solidFill>
                    <a:srgbClr val="CC6600"/>
                  </a:solidFill>
                  <a:latin typeface="Times New Roman" panose="02020603050405020304" charset="0"/>
                  <a:ea typeface="宋体" panose="02010600030101010101" pitchFamily="2" charset="-122"/>
                </a:rPr>
                <a:t>和一条线段两个端点距离相等的点，在这条线段的垂直平分线上</a:t>
              </a:r>
              <a:endParaRPr lang="zh-CN" altLang="en-US" sz="1600" b="1" dirty="0">
                <a:solidFill>
                  <a:srgbClr val="CC6600"/>
                </a:solidFill>
                <a:latin typeface="Times New Roman" panose="02020603050405020304" charset="0"/>
                <a:ea typeface="宋体" panose="02010600030101010101" pitchFamily="2" charset="-122"/>
              </a:endParaRPr>
            </a:p>
          </p:txBody>
        </p:sp>
        <p:sp>
          <p:nvSpPr>
            <p:cNvPr id="18540" name="直接连接符 18539"/>
            <p:cNvSpPr/>
            <p:nvPr/>
          </p:nvSpPr>
          <p:spPr>
            <a:xfrm>
              <a:off x="1248" y="1632"/>
              <a:ext cx="2064" cy="0"/>
            </a:xfrm>
            <a:prstGeom prst="line">
              <a:avLst/>
            </a:prstGeom>
            <a:ln w="38100" cap="flat" cmpd="sng">
              <a:solidFill>
                <a:schemeClr val="tx1"/>
              </a:solidFill>
              <a:prstDash val="solid"/>
              <a:headEnd type="none" w="med" len="med"/>
              <a:tailEnd type="triangle" w="med" len="med"/>
            </a:ln>
          </p:spPr>
        </p:sp>
        <p:sp>
          <p:nvSpPr>
            <p:cNvPr id="18542" name="文本框 18541"/>
            <p:cNvSpPr txBox="1"/>
            <p:nvPr/>
          </p:nvSpPr>
          <p:spPr>
            <a:xfrm>
              <a:off x="1440" y="1229"/>
              <a:ext cx="1738" cy="354"/>
            </a:xfrm>
            <a:prstGeom prst="rect">
              <a:avLst/>
            </a:prstGeom>
            <a:noFill/>
            <a:ln w="9525">
              <a:noFill/>
            </a:ln>
          </p:spPr>
          <p:txBody>
            <a:bodyPr>
              <a:spAutoFit/>
            </a:bodyPr>
            <a:p>
              <a:r>
                <a:rPr lang="zh-CN" altLang="en-US" sz="1600" b="1" dirty="0">
                  <a:solidFill>
                    <a:srgbClr val="A50021"/>
                  </a:solidFill>
                  <a:latin typeface="Times New Roman" panose="02020603050405020304" charset="0"/>
                  <a:ea typeface="宋体" panose="02010600030101010101" pitchFamily="2" charset="-122"/>
                </a:rPr>
                <a:t>线段垂直平分线上的点和这条线段两个端点的距离相等</a:t>
              </a:r>
              <a:endParaRPr lang="zh-CN" altLang="en-US">
                <a:latin typeface="Times New Roman" panose="02020603050405020304" charset="0"/>
                <a:ea typeface="宋体" panose="02010600030101010101" pitchFamily="2" charset="-122"/>
              </a:endParaRPr>
            </a:p>
          </p:txBody>
        </p:sp>
      </p:grpSp>
      <p:grpSp>
        <p:nvGrpSpPr>
          <p:cNvPr id="18553" name="组合 18552"/>
          <p:cNvGrpSpPr/>
          <p:nvPr/>
        </p:nvGrpSpPr>
        <p:grpSpPr>
          <a:xfrm>
            <a:off x="609600" y="4495800"/>
            <a:ext cx="7620000" cy="1600200"/>
            <a:chOff x="384" y="2832"/>
            <a:chExt cx="4800" cy="1008"/>
          </a:xfrm>
        </p:grpSpPr>
        <p:sp>
          <p:nvSpPr>
            <p:cNvPr id="18551" name="文本框 18550"/>
            <p:cNvSpPr txBox="1"/>
            <p:nvPr/>
          </p:nvSpPr>
          <p:spPr>
            <a:xfrm>
              <a:off x="624" y="3168"/>
              <a:ext cx="4560" cy="672"/>
            </a:xfrm>
            <a:prstGeom prst="rect">
              <a:avLst/>
            </a:prstGeom>
            <a:noFill/>
            <a:ln w="9525">
              <a:noFill/>
            </a:ln>
          </p:spPr>
          <p:txBody>
            <a:bodyPr>
              <a:spAutoFit/>
            </a:bodyPr>
            <a:p>
              <a:pPr>
                <a:spcBef>
                  <a:spcPct val="50000"/>
                </a:spcBef>
              </a:pPr>
              <a:r>
                <a:rPr lang="en-US" altLang="zh-CN" dirty="0">
                  <a:latin typeface="Times New Roman" panose="02020603050405020304" charset="0"/>
                  <a:ea typeface="宋体" panose="02010600030101010101" pitchFamily="2" charset="-122"/>
                </a:rPr>
                <a:t>        </a:t>
              </a:r>
              <a:r>
                <a:rPr lang="zh-CN" altLang="en-US" sz="3200" b="1" dirty="0">
                  <a:solidFill>
                    <a:srgbClr val="000099"/>
                  </a:solidFill>
                  <a:latin typeface="Times New Roman" panose="02020603050405020304" charset="0"/>
                  <a:ea typeface="幼圆" panose="02010509060101010101" pitchFamily="49" charset="-122"/>
                </a:rPr>
                <a:t>你能根据上述定理和逆定理，说出线段的垂直平分线的集合定义吗？</a:t>
              </a:r>
              <a:endParaRPr lang="zh-CN" altLang="en-US" sz="3200" b="1">
                <a:solidFill>
                  <a:srgbClr val="000099"/>
                </a:solidFill>
                <a:latin typeface="Times New Roman" panose="02020603050405020304" charset="0"/>
                <a:ea typeface="幼圆" panose="02010509060101010101" pitchFamily="49" charset="-122"/>
              </a:endParaRPr>
            </a:p>
          </p:txBody>
        </p:sp>
        <p:sp>
          <p:nvSpPr>
            <p:cNvPr id="18552" name="矩形 18551" descr="纸袋"/>
            <p:cNvSpPr/>
            <p:nvPr/>
          </p:nvSpPr>
          <p:spPr>
            <a:xfrm>
              <a:off x="384" y="2832"/>
              <a:ext cx="528" cy="816"/>
            </a:xfrm>
            <a:prstGeom prst="rect">
              <a:avLst/>
            </a:prstGeom>
          </p:spPr>
          <p:txBody>
            <a:bodyPr wrap="none" fromWordArt="1">
              <a:prstTxWarp prst="textCascadeUp">
                <a:avLst>
                  <a:gd name="adj" fmla="val 88847"/>
                </a:avLst>
              </a:prstTxWarp>
              <a:normAutofit/>
              <a:scene3d>
                <a:camera prst="legacyPerspectiveTopLeft">
                  <a:rot lat="0" lon="20520000" rev="0"/>
                </a:camera>
                <a:lightRig rig="legacyHarsh3" dir="r"/>
              </a:scene3d>
              <a:sp3d extrusionH="430200" prstMaterial="legacyMatte">
                <a:extrusionClr>
                  <a:srgbClr val="006600"/>
                </a:extrusionClr>
              </a:sp3d>
            </a:bodyPr>
            <a:p>
              <a:pPr algn="ctr"/>
              <a:r>
                <a:rPr lang="zh-CN" altLang="en-US" sz="3600">
                  <a:blipFill rotWithShape="0">
                    <a:blip r:embed="rId1"/>
                  </a:blipFill>
                  <a:latin typeface="宋体" panose="02010600030101010101" pitchFamily="2" charset="-122"/>
                  <a:ea typeface="宋体" panose="02010600030101010101" pitchFamily="2" charset="-122"/>
                </a:rPr>
                <a:t>问</a:t>
              </a:r>
              <a:endParaRPr lang="zh-CN" altLang="en-US" sz="3600">
                <a:blipFill rotWithShape="0">
                  <a:blip r:embed="rId1"/>
                </a:blipFill>
                <a:latin typeface="宋体" panose="02010600030101010101" pitchFamily="2" charset="-122"/>
                <a:ea typeface="宋体" panose="02010600030101010101" pitchFamily="2" charset="-122"/>
              </a:endParaRPr>
            </a:p>
          </p:txBody>
        </p:sp>
      </p:grpSp>
      <p:sp>
        <p:nvSpPr>
          <p:cNvPr id="18554" name="文本框 18553"/>
          <p:cNvSpPr txBox="1"/>
          <p:nvPr/>
        </p:nvSpPr>
        <p:spPr>
          <a:xfrm>
            <a:off x="838200" y="4800600"/>
            <a:ext cx="7391400" cy="1616075"/>
          </a:xfrm>
          <a:prstGeom prst="rect">
            <a:avLst/>
          </a:prstGeom>
          <a:noFill/>
          <a:ln w="9525">
            <a:noFill/>
          </a:ln>
        </p:spPr>
        <p:txBody>
          <a:bodyPr>
            <a:spAutoFit/>
          </a:bodyPr>
          <a:p>
            <a:r>
              <a:rPr lang="zh-CN" altLang="en-US" sz="2800" b="1" dirty="0">
                <a:latin typeface="Times New Roman" panose="02020603050405020304" charset="0"/>
                <a:ea typeface="宋体" panose="02010600030101010101" pitchFamily="2" charset="-122"/>
              </a:rPr>
              <a:t>三、</a:t>
            </a:r>
            <a:r>
              <a:rPr lang="zh-CN" altLang="en-US" sz="2000" b="1" dirty="0">
                <a:latin typeface="Times New Roman" panose="02020603050405020304" charset="0"/>
                <a:ea typeface="宋体" panose="02010600030101010101" pitchFamily="2" charset="-122"/>
              </a:rPr>
              <a:t> </a:t>
            </a:r>
            <a:r>
              <a:rPr lang="zh-CN" altLang="en-US" sz="3600" b="1" dirty="0">
                <a:solidFill>
                  <a:srgbClr val="FF0000"/>
                </a:solidFill>
                <a:latin typeface="Times New Roman" panose="02020603050405020304" charset="0"/>
                <a:ea typeface="隶书" panose="02010509060101010101" pitchFamily="49" charset="-122"/>
              </a:rPr>
              <a:t>线段的垂直平分线的集合定义：</a:t>
            </a:r>
            <a:endParaRPr lang="zh-CN" altLang="en-US" sz="3600" b="1" dirty="0">
              <a:solidFill>
                <a:srgbClr val="FF0000"/>
              </a:solidFill>
              <a:latin typeface="Times New Roman" panose="02020603050405020304" charset="0"/>
              <a:ea typeface="隶书" panose="02010509060101010101" pitchFamily="49" charset="-122"/>
            </a:endParaRPr>
          </a:p>
          <a:p>
            <a:r>
              <a:rPr lang="zh-CN" altLang="en-US" sz="3200" b="1" dirty="0">
                <a:solidFill>
                  <a:srgbClr val="000099"/>
                </a:solidFill>
                <a:latin typeface="Times New Roman" panose="02020603050405020304" charset="0"/>
                <a:ea typeface="黑体" panose="02010609060101010101" pitchFamily="2" charset="-122"/>
              </a:rPr>
              <a:t>        线段的垂直平分线可以看作是和线段两上端点距离相等的所有点的集合</a:t>
            </a:r>
            <a:endParaRPr lang="zh-CN" altLang="en-US">
              <a:latin typeface="Times New Roman" panose="02020603050405020304" charset="0"/>
              <a:ea typeface="宋体" panose="02010600030101010101" pitchFamily="2" charset="-122"/>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00"/>
            </a:gs>
            <a:gs pos="50000">
              <a:schemeClr val="hlink"/>
            </a:gs>
            <a:gs pos="100000">
              <a:srgbClr val="00FF00"/>
            </a:gs>
          </a:gsLst>
          <a:lin ang="18900000" scaled="1"/>
          <a:tileRect/>
        </a:gradFill>
        <a:effectLst/>
      </p:bgPr>
    </p:bg>
    <p:spTree>
      <p:nvGrpSpPr>
        <p:cNvPr id="1" name=""/>
        <p:cNvGrpSpPr/>
        <p:nvPr/>
      </p:nvGrpSpPr>
      <p:grpSpPr/>
      <p:sp>
        <p:nvSpPr>
          <p:cNvPr id="19458" name="文本框 19457"/>
          <p:cNvSpPr txBox="1"/>
          <p:nvPr/>
        </p:nvSpPr>
        <p:spPr>
          <a:xfrm>
            <a:off x="2286000" y="304800"/>
            <a:ext cx="3968750" cy="519113"/>
          </a:xfrm>
          <a:prstGeom prst="rect">
            <a:avLst/>
          </a:prstGeom>
          <a:noFill/>
          <a:ln w="9525">
            <a:noFill/>
          </a:ln>
        </p:spPr>
        <p:txBody>
          <a:bodyPr wrap="none" anchor="t">
            <a:spAutoFit/>
          </a:bodyPr>
          <a:p>
            <a:r>
              <a:rPr lang="en-US" altLang="zh-CN" sz="2800" b="1" dirty="0">
                <a:latin typeface="Times New Roman" panose="02020603050405020304" charset="0"/>
                <a:ea typeface="宋体" panose="02010600030101010101" pitchFamily="2" charset="-122"/>
              </a:rPr>
              <a:t>3.14    </a:t>
            </a:r>
            <a:r>
              <a:rPr lang="zh-CN" altLang="en-US" sz="2800" b="1" dirty="0">
                <a:latin typeface="Times New Roman" panose="02020603050405020304" charset="0"/>
                <a:ea typeface="宋体" panose="02010600030101010101" pitchFamily="2" charset="-122"/>
              </a:rPr>
              <a:t>线段的垂直平分线</a:t>
            </a:r>
            <a:endParaRPr lang="zh-CN" altLang="en-US" sz="2800" b="1">
              <a:latin typeface="Times New Roman" panose="02020603050405020304" charset="0"/>
              <a:ea typeface="宋体" panose="02010600030101010101" pitchFamily="2" charset="-122"/>
            </a:endParaRPr>
          </a:p>
        </p:txBody>
      </p:sp>
      <p:sp>
        <p:nvSpPr>
          <p:cNvPr id="19459" name="文本框 19458"/>
          <p:cNvSpPr txBox="1"/>
          <p:nvPr/>
        </p:nvSpPr>
        <p:spPr>
          <a:xfrm>
            <a:off x="381000" y="914400"/>
            <a:ext cx="8458200" cy="822325"/>
          </a:xfrm>
          <a:prstGeom prst="rect">
            <a:avLst/>
          </a:prstGeom>
          <a:noFill/>
          <a:ln w="9525">
            <a:noFill/>
          </a:ln>
        </p:spPr>
        <p:txBody>
          <a:bodyPr>
            <a:spAutoFit/>
          </a:bodyPr>
          <a:p>
            <a:r>
              <a:rPr lang="zh-CN" altLang="en-US" b="1" dirty="0">
                <a:latin typeface="Times New Roman" panose="02020603050405020304" charset="0"/>
                <a:ea typeface="宋体" panose="02010600030101010101" pitchFamily="2" charset="-122"/>
              </a:rPr>
              <a:t>例</a:t>
            </a:r>
            <a:r>
              <a:rPr lang="en-US" altLang="zh-CN" b="1" dirty="0">
                <a:latin typeface="Times New Roman" panose="02020603050405020304" charset="0"/>
                <a:ea typeface="宋体" panose="02010600030101010101" pitchFamily="2" charset="-122"/>
              </a:rPr>
              <a:t>1    </a:t>
            </a:r>
            <a:r>
              <a:rPr lang="zh-CN" altLang="en-US" b="1" dirty="0">
                <a:latin typeface="Times New Roman" panose="02020603050405020304" charset="0"/>
                <a:ea typeface="宋体" panose="02010600030101010101" pitchFamily="2" charset="-122"/>
              </a:rPr>
              <a:t>已知</a:t>
            </a:r>
            <a:r>
              <a:rPr lang="en-US" altLang="zh-CN" b="1" dirty="0">
                <a:latin typeface="Times New Roman" panose="02020603050405020304" charset="0"/>
                <a:ea typeface="宋体" panose="02010600030101010101" pitchFamily="2" charset="-122"/>
              </a:rPr>
              <a:t>:</a:t>
            </a:r>
            <a:r>
              <a:rPr lang="zh-CN" altLang="en-US" b="1" dirty="0">
                <a:latin typeface="Times New Roman" panose="02020603050405020304" charset="0"/>
                <a:ea typeface="宋体" panose="02010600030101010101" pitchFamily="2" charset="-122"/>
              </a:rPr>
              <a:t>如图</a:t>
            </a:r>
            <a:r>
              <a:rPr lang="en-US" altLang="zh-CN" b="1" dirty="0">
                <a:latin typeface="Times New Roman" panose="02020603050405020304" charset="0"/>
                <a:ea typeface="宋体" panose="02010600030101010101" pitchFamily="2" charset="-122"/>
              </a:rPr>
              <a:t>,</a:t>
            </a:r>
            <a:r>
              <a:rPr lang="zh-CN" altLang="en-US" b="1" dirty="0">
                <a:latin typeface="Times New Roman" panose="02020603050405020304" charset="0"/>
                <a:ea typeface="宋体" panose="02010600030101010101" pitchFamily="2" charset="-122"/>
              </a:rPr>
              <a:t>在</a:t>
            </a:r>
            <a:r>
              <a:rPr lang="en-US" altLang="zh-CN" b="1" dirty="0">
                <a:latin typeface="Times New Roman" panose="02020603050405020304" charset="0"/>
                <a:ea typeface="宋体" panose="02010600030101010101" pitchFamily="2" charset="-122"/>
              </a:rPr>
              <a:t>ΔABC</a:t>
            </a:r>
            <a:r>
              <a:rPr lang="zh-CN" altLang="en-US" b="1" dirty="0">
                <a:latin typeface="Times New Roman" panose="02020603050405020304" charset="0"/>
                <a:ea typeface="宋体" panose="02010600030101010101" pitchFamily="2" charset="-122"/>
              </a:rPr>
              <a:t>中</a:t>
            </a:r>
            <a:r>
              <a:rPr lang="en-US" altLang="zh-CN" b="1" dirty="0">
                <a:latin typeface="Times New Roman" panose="02020603050405020304" charset="0"/>
                <a:ea typeface="宋体" panose="02010600030101010101" pitchFamily="2" charset="-122"/>
              </a:rPr>
              <a:t>,</a:t>
            </a:r>
            <a:r>
              <a:rPr lang="zh-CN" altLang="en-US" b="1" dirty="0">
                <a:latin typeface="Times New Roman" panose="02020603050405020304" charset="0"/>
                <a:ea typeface="宋体" panose="02010600030101010101" pitchFamily="2" charset="-122"/>
              </a:rPr>
              <a:t>边</a:t>
            </a:r>
            <a:r>
              <a:rPr lang="en-US" altLang="zh-CN" b="1" dirty="0">
                <a:latin typeface="Times New Roman" panose="02020603050405020304" charset="0"/>
                <a:ea typeface="宋体" panose="02010600030101010101" pitchFamily="2" charset="-122"/>
              </a:rPr>
              <a:t>AB</a:t>
            </a:r>
            <a:r>
              <a:rPr lang="zh-CN" altLang="en-US" b="1" dirty="0">
                <a:latin typeface="Times New Roman" panose="02020603050405020304" charset="0"/>
                <a:ea typeface="宋体" panose="02010600030101010101" pitchFamily="2" charset="-122"/>
              </a:rPr>
              <a:t>，</a:t>
            </a:r>
            <a:r>
              <a:rPr lang="en-US" altLang="zh-CN" b="1" dirty="0">
                <a:latin typeface="Times New Roman" panose="02020603050405020304" charset="0"/>
                <a:ea typeface="宋体" panose="02010600030101010101" pitchFamily="2" charset="-122"/>
              </a:rPr>
              <a:t>BC</a:t>
            </a:r>
            <a:r>
              <a:rPr lang="zh-CN" altLang="en-US" b="1" dirty="0">
                <a:latin typeface="Times New Roman" panose="02020603050405020304" charset="0"/>
                <a:ea typeface="宋体" panose="02010600030101010101" pitchFamily="2" charset="-122"/>
              </a:rPr>
              <a:t>的垂直平分线交于</a:t>
            </a:r>
            <a:r>
              <a:rPr lang="en-US" altLang="zh-CN" b="1">
                <a:latin typeface="Times New Roman" panose="02020603050405020304" charset="0"/>
                <a:ea typeface="宋体" panose="02010600030101010101" pitchFamily="2" charset="-122"/>
              </a:rPr>
              <a:t>P.</a:t>
            </a:r>
            <a:endParaRPr lang="en-US" altLang="zh-CN" b="1">
              <a:latin typeface="Times New Roman" panose="02020603050405020304" charset="0"/>
              <a:ea typeface="宋体" panose="02010600030101010101" pitchFamily="2" charset="-122"/>
            </a:endParaRPr>
          </a:p>
          <a:p>
            <a:r>
              <a:rPr lang="zh-CN" altLang="en-US" b="1" dirty="0">
                <a:latin typeface="Times New Roman" panose="02020603050405020304" charset="0"/>
                <a:ea typeface="宋体" panose="02010600030101010101" pitchFamily="2" charset="-122"/>
              </a:rPr>
              <a:t>求证：</a:t>
            </a:r>
            <a:r>
              <a:rPr lang="en-US" altLang="zh-CN" b="1">
                <a:latin typeface="Times New Roman" panose="02020603050405020304" charset="0"/>
                <a:ea typeface="宋体" panose="02010600030101010101" pitchFamily="2" charset="-122"/>
              </a:rPr>
              <a:t>PA=PB=PC;</a:t>
            </a:r>
            <a:endParaRPr lang="en-US" altLang="zh-CN" b="1">
              <a:latin typeface="Times New Roman" panose="02020603050405020304" charset="0"/>
              <a:ea typeface="宋体" panose="02010600030101010101" pitchFamily="2" charset="-122"/>
            </a:endParaRPr>
          </a:p>
        </p:txBody>
      </p:sp>
      <p:grpSp>
        <p:nvGrpSpPr>
          <p:cNvPr id="19477" name="组合 19476"/>
          <p:cNvGrpSpPr/>
          <p:nvPr/>
        </p:nvGrpSpPr>
        <p:grpSpPr>
          <a:xfrm>
            <a:off x="5575300" y="1878013"/>
            <a:ext cx="3263900" cy="3151187"/>
            <a:chOff x="3360" y="1135"/>
            <a:chExt cx="2056" cy="1985"/>
          </a:xfrm>
        </p:grpSpPr>
        <p:grpSp>
          <p:nvGrpSpPr>
            <p:cNvPr id="19468" name="组合 19467"/>
            <p:cNvGrpSpPr/>
            <p:nvPr/>
          </p:nvGrpSpPr>
          <p:grpSpPr>
            <a:xfrm>
              <a:off x="3600" y="1392"/>
              <a:ext cx="1584" cy="1728"/>
              <a:chOff x="3600" y="1392"/>
              <a:chExt cx="1584" cy="1728"/>
            </a:xfrm>
          </p:grpSpPr>
          <p:sp>
            <p:nvSpPr>
              <p:cNvPr id="19461" name="任意多边形 19460"/>
              <p:cNvSpPr/>
              <p:nvPr/>
            </p:nvSpPr>
            <p:spPr>
              <a:xfrm>
                <a:off x="3600" y="1392"/>
                <a:ext cx="1584" cy="1104"/>
              </a:xfrm>
              <a:custGeom>
                <a:avLst/>
                <a:gdLst/>
                <a:ahLst/>
                <a:cxnLst/>
                <a:pathLst>
                  <a:path w="1584" h="1104">
                    <a:moveTo>
                      <a:pt x="1200" y="0"/>
                    </a:moveTo>
                    <a:lnTo>
                      <a:pt x="0" y="1104"/>
                    </a:lnTo>
                    <a:lnTo>
                      <a:pt x="1584" y="1104"/>
                    </a:lnTo>
                    <a:lnTo>
                      <a:pt x="1200" y="0"/>
                    </a:lnTo>
                    <a:close/>
                  </a:path>
                </a:pathLst>
              </a:custGeom>
              <a:solidFill>
                <a:srgbClr val="FFFFFF"/>
              </a:solidFill>
              <a:ln w="19050" cap="flat" cmpd="sng">
                <a:solidFill>
                  <a:schemeClr val="tx1"/>
                </a:solidFill>
                <a:prstDash val="solid"/>
                <a:headEnd type="none" w="med" len="med"/>
                <a:tailEnd type="none" w="med" len="med"/>
              </a:ln>
            </p:spPr>
            <p:txBody>
              <a:bodyPr/>
              <a:p>
                <a:endParaRPr lang="zh-CN" altLang="en-US"/>
              </a:p>
            </p:txBody>
          </p:sp>
          <p:sp>
            <p:nvSpPr>
              <p:cNvPr id="19462" name="直接连接符 19461"/>
              <p:cNvSpPr/>
              <p:nvPr/>
            </p:nvSpPr>
            <p:spPr>
              <a:xfrm>
                <a:off x="4416" y="1584"/>
                <a:ext cx="0" cy="1536"/>
              </a:xfrm>
              <a:prstGeom prst="line">
                <a:avLst/>
              </a:prstGeom>
              <a:ln w="9525" cap="flat" cmpd="sng">
                <a:solidFill>
                  <a:schemeClr val="tx1"/>
                </a:solidFill>
                <a:prstDash val="solid"/>
                <a:headEnd type="none" w="med" len="med"/>
                <a:tailEnd type="none" w="med" len="med"/>
              </a:ln>
            </p:spPr>
          </p:sp>
          <p:sp>
            <p:nvSpPr>
              <p:cNvPr id="19463" name="直接连接符 19462"/>
              <p:cNvSpPr/>
              <p:nvPr/>
            </p:nvSpPr>
            <p:spPr>
              <a:xfrm>
                <a:off x="3840" y="1488"/>
                <a:ext cx="1008" cy="1248"/>
              </a:xfrm>
              <a:prstGeom prst="line">
                <a:avLst/>
              </a:prstGeom>
              <a:ln w="9525" cap="flat" cmpd="sng">
                <a:solidFill>
                  <a:schemeClr val="tx1"/>
                </a:solidFill>
                <a:prstDash val="solid"/>
                <a:headEnd type="none" w="med" len="med"/>
                <a:tailEnd type="none" w="med" len="med"/>
              </a:ln>
            </p:spPr>
          </p:sp>
          <p:sp>
            <p:nvSpPr>
              <p:cNvPr id="19465" name="直接连接符 19464"/>
              <p:cNvSpPr/>
              <p:nvPr/>
            </p:nvSpPr>
            <p:spPr>
              <a:xfrm flipV="1">
                <a:off x="3600" y="2208"/>
                <a:ext cx="816" cy="288"/>
              </a:xfrm>
              <a:prstGeom prst="line">
                <a:avLst/>
              </a:prstGeom>
              <a:ln w="9525" cap="flat" cmpd="sng">
                <a:solidFill>
                  <a:schemeClr val="tx1"/>
                </a:solidFill>
                <a:prstDash val="solid"/>
                <a:headEnd type="none" w="med" len="med"/>
                <a:tailEnd type="none" w="med" len="med"/>
              </a:ln>
            </p:spPr>
          </p:sp>
          <p:sp>
            <p:nvSpPr>
              <p:cNvPr id="19466" name="直接连接符 19465"/>
              <p:cNvSpPr/>
              <p:nvPr/>
            </p:nvSpPr>
            <p:spPr>
              <a:xfrm flipH="1">
                <a:off x="4416" y="1392"/>
                <a:ext cx="384" cy="816"/>
              </a:xfrm>
              <a:prstGeom prst="line">
                <a:avLst/>
              </a:prstGeom>
              <a:ln w="9525" cap="flat" cmpd="sng">
                <a:solidFill>
                  <a:schemeClr val="tx1"/>
                </a:solidFill>
                <a:prstDash val="solid"/>
                <a:headEnd type="none" w="med" len="med"/>
                <a:tailEnd type="none" w="med" len="med"/>
              </a:ln>
            </p:spPr>
          </p:sp>
          <p:sp>
            <p:nvSpPr>
              <p:cNvPr id="19467" name="直接连接符 19466"/>
              <p:cNvSpPr/>
              <p:nvPr/>
            </p:nvSpPr>
            <p:spPr>
              <a:xfrm flipH="1" flipV="1">
                <a:off x="4416" y="2196"/>
                <a:ext cx="768" cy="288"/>
              </a:xfrm>
              <a:prstGeom prst="line">
                <a:avLst/>
              </a:prstGeom>
              <a:ln w="9525" cap="flat" cmpd="sng">
                <a:solidFill>
                  <a:schemeClr val="tx1"/>
                </a:solidFill>
                <a:prstDash val="solid"/>
                <a:headEnd type="none" w="med" len="med"/>
                <a:tailEnd type="none" w="med" len="med"/>
              </a:ln>
            </p:spPr>
          </p:sp>
        </p:grpSp>
        <p:sp>
          <p:nvSpPr>
            <p:cNvPr id="19469" name="文本框 19468"/>
            <p:cNvSpPr txBox="1"/>
            <p:nvPr/>
          </p:nvSpPr>
          <p:spPr>
            <a:xfrm>
              <a:off x="3360" y="2448"/>
              <a:ext cx="223"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B</a:t>
              </a:r>
              <a:endParaRPr lang="en-US" altLang="zh-CN" sz="2000" b="1">
                <a:latin typeface="Times New Roman" panose="02020603050405020304" charset="0"/>
                <a:ea typeface="宋体" panose="02010600030101010101" pitchFamily="2" charset="-122"/>
              </a:endParaRPr>
            </a:p>
          </p:txBody>
        </p:sp>
        <p:sp>
          <p:nvSpPr>
            <p:cNvPr id="19470" name="文本框 19469"/>
            <p:cNvSpPr txBox="1"/>
            <p:nvPr/>
          </p:nvSpPr>
          <p:spPr>
            <a:xfrm>
              <a:off x="4752" y="1135"/>
              <a:ext cx="232"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A</a:t>
              </a:r>
              <a:endParaRPr lang="en-US" altLang="zh-CN" sz="2000" b="1">
                <a:latin typeface="Times New Roman" panose="02020603050405020304" charset="0"/>
                <a:ea typeface="宋体" panose="02010600030101010101" pitchFamily="2" charset="-122"/>
              </a:endParaRPr>
            </a:p>
          </p:txBody>
        </p:sp>
        <p:sp>
          <p:nvSpPr>
            <p:cNvPr id="19471" name="文本框 19470"/>
            <p:cNvSpPr txBox="1"/>
            <p:nvPr/>
          </p:nvSpPr>
          <p:spPr>
            <a:xfrm>
              <a:off x="5184" y="2448"/>
              <a:ext cx="232"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C</a:t>
              </a:r>
              <a:endParaRPr lang="en-US" altLang="zh-CN" sz="2000" b="1">
                <a:latin typeface="Times New Roman" panose="02020603050405020304" charset="0"/>
                <a:ea typeface="宋体" panose="02010600030101010101" pitchFamily="2" charset="-122"/>
              </a:endParaRPr>
            </a:p>
          </p:txBody>
        </p:sp>
        <p:sp>
          <p:nvSpPr>
            <p:cNvPr id="19472" name="文本框 19471"/>
            <p:cNvSpPr txBox="1"/>
            <p:nvPr/>
          </p:nvSpPr>
          <p:spPr>
            <a:xfrm>
              <a:off x="3888" y="1334"/>
              <a:ext cx="267"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M</a:t>
              </a:r>
              <a:endParaRPr lang="en-US" altLang="zh-CN" sz="2000" b="1">
                <a:latin typeface="Times New Roman" panose="02020603050405020304" charset="0"/>
                <a:ea typeface="宋体" panose="02010600030101010101" pitchFamily="2" charset="-122"/>
              </a:endParaRPr>
            </a:p>
          </p:txBody>
        </p:sp>
        <p:sp>
          <p:nvSpPr>
            <p:cNvPr id="19473" name="文本框 19472"/>
            <p:cNvSpPr txBox="1"/>
            <p:nvPr/>
          </p:nvSpPr>
          <p:spPr>
            <a:xfrm>
              <a:off x="4848" y="2623"/>
              <a:ext cx="232"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N</a:t>
              </a:r>
              <a:endParaRPr lang="en-US" altLang="zh-CN" sz="2000" b="1">
                <a:latin typeface="Times New Roman" panose="02020603050405020304" charset="0"/>
                <a:ea typeface="宋体" panose="02010600030101010101" pitchFamily="2" charset="-122"/>
              </a:endParaRPr>
            </a:p>
          </p:txBody>
        </p:sp>
        <p:sp>
          <p:nvSpPr>
            <p:cNvPr id="19474" name="文本框 19473"/>
            <p:cNvSpPr txBox="1"/>
            <p:nvPr/>
          </p:nvSpPr>
          <p:spPr>
            <a:xfrm>
              <a:off x="4416" y="1471"/>
              <a:ext cx="320"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M’</a:t>
              </a:r>
              <a:endParaRPr lang="en-US" altLang="zh-CN" sz="2000" b="1">
                <a:latin typeface="Times New Roman" panose="02020603050405020304" charset="0"/>
                <a:ea typeface="宋体" panose="02010600030101010101" pitchFamily="2" charset="-122"/>
              </a:endParaRPr>
            </a:p>
          </p:txBody>
        </p:sp>
        <p:sp>
          <p:nvSpPr>
            <p:cNvPr id="19475" name="文本框 19474"/>
            <p:cNvSpPr txBox="1"/>
            <p:nvPr/>
          </p:nvSpPr>
          <p:spPr>
            <a:xfrm>
              <a:off x="4416" y="2863"/>
              <a:ext cx="285"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N’</a:t>
              </a:r>
              <a:endParaRPr lang="en-US" altLang="zh-CN" sz="2000" b="1">
                <a:latin typeface="Times New Roman" panose="02020603050405020304" charset="0"/>
                <a:ea typeface="宋体" panose="02010600030101010101" pitchFamily="2" charset="-122"/>
              </a:endParaRPr>
            </a:p>
          </p:txBody>
        </p:sp>
        <p:sp>
          <p:nvSpPr>
            <p:cNvPr id="19476" name="文本框 19475"/>
            <p:cNvSpPr txBox="1"/>
            <p:nvPr/>
          </p:nvSpPr>
          <p:spPr>
            <a:xfrm>
              <a:off x="4416" y="1999"/>
              <a:ext cx="214" cy="250"/>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P</a:t>
              </a:r>
              <a:endParaRPr lang="en-US" altLang="zh-CN" sz="2000" b="1">
                <a:latin typeface="Times New Roman" panose="02020603050405020304" charset="0"/>
                <a:ea typeface="宋体" panose="02010600030101010101" pitchFamily="2" charset="-122"/>
              </a:endParaRPr>
            </a:p>
          </p:txBody>
        </p:sp>
      </p:grpSp>
      <p:grpSp>
        <p:nvGrpSpPr>
          <p:cNvPr id="19495" name="组合 19494"/>
          <p:cNvGrpSpPr/>
          <p:nvPr/>
        </p:nvGrpSpPr>
        <p:grpSpPr>
          <a:xfrm>
            <a:off x="1447800" y="4648200"/>
            <a:ext cx="2743200" cy="1143000"/>
            <a:chOff x="912" y="2928"/>
            <a:chExt cx="1728" cy="720"/>
          </a:xfrm>
        </p:grpSpPr>
        <p:sp>
          <p:nvSpPr>
            <p:cNvPr id="19480" name="文本框 19479"/>
            <p:cNvSpPr txBox="1"/>
            <p:nvPr/>
          </p:nvSpPr>
          <p:spPr>
            <a:xfrm>
              <a:off x="1248" y="3352"/>
              <a:ext cx="1056" cy="296"/>
            </a:xfrm>
            <a:prstGeom prst="rect">
              <a:avLst/>
            </a:prstGeom>
            <a:noFill/>
            <a:ln w="12700" cap="flat" cmpd="sng">
              <a:solidFill>
                <a:schemeClr val="tx1"/>
              </a:solidFill>
              <a:prstDash val="solid"/>
              <a:miter/>
              <a:headEnd type="none" w="med" len="med"/>
              <a:tailEnd type="none" w="med" len="med"/>
            </a:ln>
          </p:spPr>
          <p:txBody>
            <a:bodyPr wrap="none" anchor="t">
              <a:spAutoFit/>
            </a:bodyPr>
            <a:p>
              <a:r>
                <a:rPr lang="en-US" altLang="zh-CN">
                  <a:solidFill>
                    <a:srgbClr val="0000FF"/>
                  </a:solidFill>
                  <a:latin typeface="Times New Roman" panose="02020603050405020304" charset="0"/>
                  <a:ea typeface="宋体" panose="02010600030101010101" pitchFamily="2" charset="-122"/>
                </a:rPr>
                <a:t>PA=PB=PC</a:t>
              </a:r>
              <a:endParaRPr lang="en-US" altLang="zh-CN">
                <a:solidFill>
                  <a:srgbClr val="0000FF"/>
                </a:solidFill>
                <a:latin typeface="Times New Roman" panose="02020603050405020304" charset="0"/>
                <a:ea typeface="宋体" panose="02010600030101010101" pitchFamily="2" charset="-122"/>
              </a:endParaRPr>
            </a:p>
          </p:txBody>
        </p:sp>
        <p:sp>
          <p:nvSpPr>
            <p:cNvPr id="19483" name="右大括号 19482"/>
            <p:cNvSpPr/>
            <p:nvPr/>
          </p:nvSpPr>
          <p:spPr>
            <a:xfrm rot="5400000" flipV="1">
              <a:off x="1752" y="2088"/>
              <a:ext cx="48" cy="1728"/>
            </a:xfrm>
            <a:prstGeom prst="rightBrace">
              <a:avLst>
                <a:gd name="adj1" fmla="val 300000"/>
                <a:gd name="adj2" fmla="val 51444"/>
              </a:avLst>
            </a:prstGeom>
            <a:noFill/>
            <a:ln w="9525" cap="flat" cmpd="sng">
              <a:solidFill>
                <a:schemeClr val="tx1"/>
              </a:solidFill>
              <a:prstDash val="solid"/>
              <a:headEnd type="none" w="med" len="med"/>
              <a:tailEnd type="none" w="med" len="med"/>
            </a:ln>
          </p:spPr>
          <p:txBody>
            <a:bodyPr rot="0" vert="eaVert" wrap="none" anchor="ctr"/>
            <a:p>
              <a:pPr algn="ctr"/>
              <a:endParaRPr>
                <a:solidFill>
                  <a:srgbClr val="0000FF"/>
                </a:solidFill>
                <a:latin typeface="Times New Roman" panose="02020603050405020304" charset="0"/>
                <a:ea typeface="宋体" panose="02010600030101010101" pitchFamily="2" charset="-122"/>
              </a:endParaRPr>
            </a:p>
          </p:txBody>
        </p:sp>
        <p:sp>
          <p:nvSpPr>
            <p:cNvPr id="19484" name="直接连接符 19483"/>
            <p:cNvSpPr/>
            <p:nvPr/>
          </p:nvSpPr>
          <p:spPr>
            <a:xfrm>
              <a:off x="1776" y="2976"/>
              <a:ext cx="0" cy="336"/>
            </a:xfrm>
            <a:prstGeom prst="line">
              <a:avLst/>
            </a:prstGeom>
            <a:ln w="9525" cap="flat" cmpd="sng">
              <a:solidFill>
                <a:schemeClr val="tx1"/>
              </a:solidFill>
              <a:prstDash val="solid"/>
              <a:headEnd type="none" w="med" len="med"/>
              <a:tailEnd type="triangle" w="med" len="med"/>
            </a:ln>
          </p:spPr>
        </p:sp>
      </p:grpSp>
      <p:grpSp>
        <p:nvGrpSpPr>
          <p:cNvPr id="19494" name="组合 19493"/>
          <p:cNvGrpSpPr/>
          <p:nvPr/>
        </p:nvGrpSpPr>
        <p:grpSpPr>
          <a:xfrm>
            <a:off x="2971800" y="2590800"/>
            <a:ext cx="2378075" cy="1841500"/>
            <a:chOff x="1872" y="1632"/>
            <a:chExt cx="1498" cy="1160"/>
          </a:xfrm>
        </p:grpSpPr>
        <p:sp>
          <p:nvSpPr>
            <p:cNvPr id="19479" name="文本框 19478"/>
            <p:cNvSpPr txBox="1"/>
            <p:nvPr/>
          </p:nvSpPr>
          <p:spPr>
            <a:xfrm>
              <a:off x="2234" y="2496"/>
              <a:ext cx="742" cy="296"/>
            </a:xfrm>
            <a:prstGeom prst="rect">
              <a:avLst/>
            </a:prstGeom>
            <a:noFill/>
            <a:ln w="12700" cap="flat" cmpd="sng">
              <a:solidFill>
                <a:schemeClr val="tx1"/>
              </a:solidFill>
              <a:prstDash val="solid"/>
              <a:miter/>
              <a:headEnd type="none" w="med" len="med"/>
              <a:tailEnd type="none" w="med" len="med"/>
            </a:ln>
          </p:spPr>
          <p:txBody>
            <a:bodyPr>
              <a:spAutoFit/>
            </a:bodyPr>
            <a:p>
              <a:pPr algn="ctr"/>
              <a:r>
                <a:rPr lang="en-US" altLang="zh-CN">
                  <a:solidFill>
                    <a:srgbClr val="0000FF"/>
                  </a:solidFill>
                  <a:latin typeface="Times New Roman" panose="02020603050405020304" charset="0"/>
                  <a:ea typeface="宋体" panose="02010600030101010101" pitchFamily="2" charset="-122"/>
                </a:rPr>
                <a:t>PB=PC</a:t>
              </a:r>
              <a:endParaRPr lang="en-US" altLang="zh-CN">
                <a:solidFill>
                  <a:srgbClr val="0000FF"/>
                </a:solidFill>
                <a:latin typeface="Times New Roman" panose="02020603050405020304" charset="0"/>
                <a:ea typeface="宋体" panose="02010600030101010101" pitchFamily="2" charset="-122"/>
              </a:endParaRPr>
            </a:p>
          </p:txBody>
        </p:sp>
        <p:sp>
          <p:nvSpPr>
            <p:cNvPr id="19482" name="文本框 19481"/>
            <p:cNvSpPr txBox="1"/>
            <p:nvPr/>
          </p:nvSpPr>
          <p:spPr>
            <a:xfrm>
              <a:off x="1872" y="1632"/>
              <a:ext cx="1498" cy="526"/>
            </a:xfrm>
            <a:prstGeom prst="rect">
              <a:avLst/>
            </a:prstGeom>
            <a:noFill/>
            <a:ln w="12700" cap="flat" cmpd="sng">
              <a:solidFill>
                <a:schemeClr val="tx1"/>
              </a:solidFill>
              <a:prstDash val="solid"/>
              <a:miter/>
              <a:headEnd type="none" w="med" len="med"/>
              <a:tailEnd type="none" w="med" len="med"/>
            </a:ln>
          </p:spPr>
          <p:txBody>
            <a:bodyPr>
              <a:spAutoFit/>
            </a:bodyPr>
            <a:p>
              <a:pPr algn="ctr"/>
              <a:r>
                <a:rPr lang="zh-CN" altLang="en-US" dirty="0">
                  <a:solidFill>
                    <a:srgbClr val="0000FF"/>
                  </a:solidFill>
                  <a:latin typeface="Times New Roman" panose="02020603050405020304" charset="0"/>
                  <a:ea typeface="宋体" panose="02010600030101010101" pitchFamily="2" charset="-122"/>
                </a:rPr>
                <a:t>点</a:t>
              </a:r>
              <a:r>
                <a:rPr lang="en-US" altLang="zh-CN" dirty="0">
                  <a:solidFill>
                    <a:srgbClr val="0000FF"/>
                  </a:solidFill>
                  <a:latin typeface="Times New Roman" panose="02020603050405020304" charset="0"/>
                  <a:ea typeface="宋体" panose="02010600030101010101" pitchFamily="2" charset="-122"/>
                </a:rPr>
                <a:t>P</a:t>
              </a:r>
              <a:r>
                <a:rPr lang="zh-CN" altLang="en-US" dirty="0">
                  <a:solidFill>
                    <a:srgbClr val="0000FF"/>
                  </a:solidFill>
                  <a:latin typeface="Times New Roman" panose="02020603050405020304" charset="0"/>
                  <a:ea typeface="宋体" panose="02010600030101010101" pitchFamily="2" charset="-122"/>
                </a:rPr>
                <a:t>在线段</a:t>
              </a:r>
              <a:r>
                <a:rPr lang="en-US" altLang="zh-CN" dirty="0">
                  <a:solidFill>
                    <a:srgbClr val="0000FF"/>
                  </a:solidFill>
                  <a:latin typeface="Times New Roman" panose="02020603050405020304" charset="0"/>
                  <a:ea typeface="宋体" panose="02010600030101010101" pitchFamily="2" charset="-122"/>
                </a:rPr>
                <a:t>BC</a:t>
              </a:r>
              <a:r>
                <a:rPr lang="zh-CN" altLang="en-US" dirty="0">
                  <a:solidFill>
                    <a:srgbClr val="0000FF"/>
                  </a:solidFill>
                  <a:latin typeface="Times New Roman" panose="02020603050405020304" charset="0"/>
                  <a:ea typeface="宋体" panose="02010600030101010101" pitchFamily="2" charset="-122"/>
                </a:rPr>
                <a:t>的垂直平分线上</a:t>
              </a:r>
              <a:endParaRPr lang="zh-CN" altLang="en-US" dirty="0">
                <a:solidFill>
                  <a:srgbClr val="0000FF"/>
                </a:solidFill>
                <a:latin typeface="Times New Roman" panose="02020603050405020304" charset="0"/>
                <a:ea typeface="宋体" panose="02010600030101010101" pitchFamily="2" charset="-122"/>
              </a:endParaRPr>
            </a:p>
          </p:txBody>
        </p:sp>
        <p:sp>
          <p:nvSpPr>
            <p:cNvPr id="19487" name="直接连接符 19486"/>
            <p:cNvSpPr/>
            <p:nvPr/>
          </p:nvSpPr>
          <p:spPr>
            <a:xfrm>
              <a:off x="2592" y="2160"/>
              <a:ext cx="0" cy="336"/>
            </a:xfrm>
            <a:prstGeom prst="line">
              <a:avLst/>
            </a:prstGeom>
            <a:ln w="9525" cap="flat" cmpd="sng">
              <a:solidFill>
                <a:schemeClr val="tx1"/>
              </a:solidFill>
              <a:prstDash val="solid"/>
              <a:headEnd type="none" w="med" len="med"/>
              <a:tailEnd type="triangle" w="med" len="med"/>
            </a:ln>
          </p:spPr>
        </p:sp>
      </p:grpSp>
      <p:grpSp>
        <p:nvGrpSpPr>
          <p:cNvPr id="19496" name="组合 19495"/>
          <p:cNvGrpSpPr/>
          <p:nvPr/>
        </p:nvGrpSpPr>
        <p:grpSpPr>
          <a:xfrm>
            <a:off x="228600" y="1905000"/>
            <a:ext cx="2378075" cy="2527300"/>
            <a:chOff x="144" y="1200"/>
            <a:chExt cx="1498" cy="1592"/>
          </a:xfrm>
        </p:grpSpPr>
        <p:grpSp>
          <p:nvGrpSpPr>
            <p:cNvPr id="19493" name="组合 19492"/>
            <p:cNvGrpSpPr/>
            <p:nvPr/>
          </p:nvGrpSpPr>
          <p:grpSpPr>
            <a:xfrm>
              <a:off x="639" y="2160"/>
              <a:ext cx="713" cy="632"/>
              <a:chOff x="639" y="2160"/>
              <a:chExt cx="713" cy="632"/>
            </a:xfrm>
          </p:grpSpPr>
          <p:sp>
            <p:nvSpPr>
              <p:cNvPr id="19478" name="文本框 19477"/>
              <p:cNvSpPr txBox="1"/>
              <p:nvPr/>
            </p:nvSpPr>
            <p:spPr>
              <a:xfrm>
                <a:off x="639" y="2496"/>
                <a:ext cx="713" cy="296"/>
              </a:xfrm>
              <a:prstGeom prst="rect">
                <a:avLst/>
              </a:prstGeom>
              <a:noFill/>
              <a:ln w="12700" cap="flat" cmpd="sng">
                <a:solidFill>
                  <a:schemeClr val="tx1"/>
                </a:solidFill>
                <a:prstDash val="solid"/>
                <a:miter/>
                <a:headEnd type="none" w="med" len="med"/>
                <a:tailEnd type="none" w="med" len="med"/>
              </a:ln>
            </p:spPr>
            <p:txBody>
              <a:bodyPr wrap="none" anchor="t">
                <a:spAutoFit/>
              </a:bodyPr>
              <a:p>
                <a:r>
                  <a:rPr lang="en-US" altLang="zh-CN">
                    <a:solidFill>
                      <a:srgbClr val="0000FF"/>
                    </a:solidFill>
                    <a:latin typeface="Times New Roman" panose="02020603050405020304" charset="0"/>
                    <a:ea typeface="宋体" panose="02010600030101010101" pitchFamily="2" charset="-122"/>
                  </a:rPr>
                  <a:t>PA=PB</a:t>
                </a:r>
                <a:endParaRPr lang="en-US" altLang="zh-CN">
                  <a:solidFill>
                    <a:srgbClr val="0000FF"/>
                  </a:solidFill>
                  <a:latin typeface="Times New Roman" panose="02020603050405020304" charset="0"/>
                  <a:ea typeface="宋体" panose="02010600030101010101" pitchFamily="2" charset="-122"/>
                </a:endParaRPr>
              </a:p>
            </p:txBody>
          </p:sp>
          <p:sp>
            <p:nvSpPr>
              <p:cNvPr id="19485" name="直接连接符 19484"/>
              <p:cNvSpPr/>
              <p:nvPr/>
            </p:nvSpPr>
            <p:spPr>
              <a:xfrm>
                <a:off x="912" y="2160"/>
                <a:ext cx="0" cy="336"/>
              </a:xfrm>
              <a:prstGeom prst="line">
                <a:avLst/>
              </a:prstGeom>
              <a:ln w="9525" cap="flat" cmpd="sng">
                <a:solidFill>
                  <a:schemeClr val="tx1"/>
                </a:solidFill>
                <a:prstDash val="solid"/>
                <a:headEnd type="none" w="med" len="med"/>
                <a:tailEnd type="triangle" w="med" len="med"/>
              </a:ln>
            </p:spPr>
          </p:sp>
        </p:grpSp>
        <p:grpSp>
          <p:nvGrpSpPr>
            <p:cNvPr id="19492" name="组合 19491"/>
            <p:cNvGrpSpPr/>
            <p:nvPr/>
          </p:nvGrpSpPr>
          <p:grpSpPr>
            <a:xfrm>
              <a:off x="144" y="1200"/>
              <a:ext cx="1498" cy="958"/>
              <a:chOff x="144" y="1200"/>
              <a:chExt cx="1498" cy="958"/>
            </a:xfrm>
          </p:grpSpPr>
          <p:sp>
            <p:nvSpPr>
              <p:cNvPr id="19481" name="文本框 19480"/>
              <p:cNvSpPr txBox="1"/>
              <p:nvPr/>
            </p:nvSpPr>
            <p:spPr>
              <a:xfrm>
                <a:off x="144" y="1632"/>
                <a:ext cx="1498" cy="526"/>
              </a:xfrm>
              <a:prstGeom prst="rect">
                <a:avLst/>
              </a:prstGeom>
              <a:noFill/>
              <a:ln w="12700" cap="flat" cmpd="sng">
                <a:solidFill>
                  <a:schemeClr val="tx1"/>
                </a:solidFill>
                <a:prstDash val="solid"/>
                <a:miter/>
                <a:headEnd type="none" w="med" len="med"/>
                <a:tailEnd type="none" w="med" len="med"/>
              </a:ln>
            </p:spPr>
            <p:txBody>
              <a:bodyPr>
                <a:spAutoFit/>
              </a:bodyPr>
              <a:p>
                <a:pPr algn="ctr"/>
                <a:r>
                  <a:rPr lang="zh-CN" altLang="en-US" dirty="0">
                    <a:solidFill>
                      <a:srgbClr val="0000FF"/>
                    </a:solidFill>
                    <a:latin typeface="Times New Roman" panose="02020603050405020304" charset="0"/>
                    <a:ea typeface="宋体" panose="02010600030101010101" pitchFamily="2" charset="-122"/>
                  </a:rPr>
                  <a:t>点</a:t>
                </a:r>
                <a:r>
                  <a:rPr lang="en-US" altLang="zh-CN" dirty="0">
                    <a:solidFill>
                      <a:srgbClr val="0000FF"/>
                    </a:solidFill>
                    <a:latin typeface="Times New Roman" panose="02020603050405020304" charset="0"/>
                    <a:ea typeface="宋体" panose="02010600030101010101" pitchFamily="2" charset="-122"/>
                  </a:rPr>
                  <a:t>P</a:t>
                </a:r>
                <a:r>
                  <a:rPr lang="zh-CN" altLang="en-US" dirty="0">
                    <a:solidFill>
                      <a:srgbClr val="0000FF"/>
                    </a:solidFill>
                    <a:latin typeface="Times New Roman" panose="02020603050405020304" charset="0"/>
                    <a:ea typeface="宋体" panose="02010600030101010101" pitchFamily="2" charset="-122"/>
                  </a:rPr>
                  <a:t>在线段</a:t>
                </a:r>
                <a:r>
                  <a:rPr lang="en-US" altLang="zh-CN" dirty="0">
                    <a:solidFill>
                      <a:srgbClr val="0000FF"/>
                    </a:solidFill>
                    <a:latin typeface="Times New Roman" panose="02020603050405020304" charset="0"/>
                    <a:ea typeface="宋体" panose="02010600030101010101" pitchFamily="2" charset="-122"/>
                  </a:rPr>
                  <a:t>AB</a:t>
                </a:r>
                <a:r>
                  <a:rPr lang="zh-CN" altLang="en-US" dirty="0">
                    <a:solidFill>
                      <a:srgbClr val="0000FF"/>
                    </a:solidFill>
                    <a:latin typeface="Times New Roman" panose="02020603050405020304" charset="0"/>
                    <a:ea typeface="宋体" panose="02010600030101010101" pitchFamily="2" charset="-122"/>
                  </a:rPr>
                  <a:t>的垂直平分线上</a:t>
                </a:r>
                <a:endParaRPr lang="zh-CN" altLang="en-US" dirty="0">
                  <a:solidFill>
                    <a:srgbClr val="0000FF"/>
                  </a:solidFill>
                  <a:latin typeface="Times New Roman" panose="02020603050405020304" charset="0"/>
                  <a:ea typeface="宋体" panose="02010600030101010101" pitchFamily="2" charset="-122"/>
                </a:endParaRPr>
              </a:p>
            </p:txBody>
          </p:sp>
          <p:sp>
            <p:nvSpPr>
              <p:cNvPr id="19489" name="文本框 19488"/>
              <p:cNvSpPr txBox="1"/>
              <p:nvPr/>
            </p:nvSpPr>
            <p:spPr>
              <a:xfrm>
                <a:off x="432" y="1200"/>
                <a:ext cx="692" cy="288"/>
              </a:xfrm>
              <a:prstGeom prst="rect">
                <a:avLst/>
              </a:prstGeom>
              <a:noFill/>
              <a:ln w="9525">
                <a:noFill/>
              </a:ln>
            </p:spPr>
            <p:txBody>
              <a:bodyPr wrap="none" anchor="t">
                <a:spAutoFit/>
              </a:bodyPr>
              <a:p>
                <a:r>
                  <a:rPr lang="zh-CN" altLang="en-US" dirty="0">
                    <a:solidFill>
                      <a:srgbClr val="0000FF"/>
                    </a:solidFill>
                    <a:latin typeface="Times New Roman" panose="02020603050405020304" charset="0"/>
                    <a:ea typeface="宋体" panose="02010600030101010101" pitchFamily="2" charset="-122"/>
                  </a:rPr>
                  <a:t>分析：</a:t>
                </a:r>
                <a:endParaRPr lang="zh-CN" altLang="en-US">
                  <a:solidFill>
                    <a:srgbClr val="0000FF"/>
                  </a:solidFill>
                  <a:latin typeface="Times New Roman" panose="02020603050405020304" charset="0"/>
                  <a:ea typeface="宋体" panose="02010600030101010101" pitchFamily="2" charset="-122"/>
                </a:endParaRPr>
              </a:p>
            </p:txBody>
          </p:sp>
        </p:grpSp>
      </p:gr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63" name="文本框 22562"/>
          <p:cNvSpPr txBox="1"/>
          <p:nvPr/>
        </p:nvSpPr>
        <p:spPr>
          <a:xfrm>
            <a:off x="381000" y="4800600"/>
            <a:ext cx="8382000" cy="1190625"/>
          </a:xfrm>
          <a:prstGeom prst="rect">
            <a:avLst/>
          </a:prstGeom>
          <a:noFill/>
          <a:ln w="9525">
            <a:noFill/>
          </a:ln>
        </p:spPr>
        <p:txBody>
          <a:bodyPr>
            <a:spAutoFit/>
          </a:bodyPr>
          <a:p>
            <a:r>
              <a:rPr lang="zh-CN" altLang="en-US" sz="3600" b="1" dirty="0">
                <a:solidFill>
                  <a:srgbClr val="0000FF"/>
                </a:solidFill>
                <a:effectLst>
                  <a:outerShdw blurRad="38100" dist="38100" dir="2700000">
                    <a:srgbClr val="C0C0C0"/>
                  </a:outerShdw>
                </a:effectLst>
                <a:latin typeface="Times New Roman" panose="02020603050405020304" charset="0"/>
                <a:ea typeface="隶书" panose="02010509060101010101" pitchFamily="49" charset="-122"/>
              </a:rPr>
              <a:t>结论： 三角形三边垂直平分线交于一点，这一点到三角形三个顶点的距离相等。</a:t>
            </a:r>
            <a:endParaRPr lang="zh-CN" altLang="en-US" sz="3600" b="1">
              <a:solidFill>
                <a:srgbClr val="0000FF"/>
              </a:solidFill>
              <a:effectLst>
                <a:outerShdw blurRad="38100" dist="38100" dir="2700000">
                  <a:srgbClr val="C0C0C0"/>
                </a:outerShdw>
              </a:effectLst>
              <a:latin typeface="Times New Roman" panose="02020603050405020304" charset="0"/>
              <a:ea typeface="隶书" panose="02010509060101010101" pitchFamily="49" charset="-122"/>
            </a:endParaRPr>
          </a:p>
        </p:txBody>
      </p:sp>
      <p:sp>
        <p:nvSpPr>
          <p:cNvPr id="22565" name="文本框 22564"/>
          <p:cNvSpPr txBox="1"/>
          <p:nvPr/>
        </p:nvSpPr>
        <p:spPr>
          <a:xfrm>
            <a:off x="381000" y="4495800"/>
            <a:ext cx="5867400" cy="641350"/>
          </a:xfrm>
          <a:prstGeom prst="rect">
            <a:avLst/>
          </a:prstGeom>
          <a:noFill/>
          <a:ln w="9525">
            <a:noFill/>
          </a:ln>
        </p:spPr>
        <p:txBody>
          <a:bodyPr>
            <a:spAutoFit/>
          </a:bodyPr>
          <a:p>
            <a:pPr>
              <a:spcBef>
                <a:spcPct val="50000"/>
              </a:spcBef>
            </a:pPr>
            <a:r>
              <a:rPr lang="zh-CN" altLang="en-US" sz="3600" b="1" u="sng" dirty="0">
                <a:solidFill>
                  <a:srgbClr val="0000FF"/>
                </a:solidFill>
                <a:effectLst>
                  <a:outerShdw blurRad="38100" dist="38100" dir="2700000">
                    <a:srgbClr val="C0C0C0"/>
                  </a:outerShdw>
                </a:effectLst>
                <a:latin typeface="Times New Roman" panose="02020603050405020304" charset="0"/>
                <a:ea typeface="隶书" panose="02010509060101010101" pitchFamily="49" charset="-122"/>
              </a:rPr>
              <a:t>你能依据例</a:t>
            </a:r>
            <a:r>
              <a:rPr lang="en-US" altLang="zh-CN" sz="3600" b="1" u="sng" dirty="0">
                <a:solidFill>
                  <a:srgbClr val="0000FF"/>
                </a:solidFill>
                <a:effectLst>
                  <a:outerShdw blurRad="38100" dist="38100" dir="2700000">
                    <a:srgbClr val="C0C0C0"/>
                  </a:outerShdw>
                </a:effectLst>
                <a:latin typeface="Times New Roman" panose="02020603050405020304" charset="0"/>
                <a:ea typeface="隶书" panose="02010509060101010101" pitchFamily="49" charset="-122"/>
              </a:rPr>
              <a:t>1</a:t>
            </a:r>
            <a:r>
              <a:rPr lang="zh-CN" altLang="en-US" sz="3600" b="1" u="sng" dirty="0">
                <a:solidFill>
                  <a:srgbClr val="0000FF"/>
                </a:solidFill>
                <a:effectLst>
                  <a:outerShdw blurRad="38100" dist="38100" dir="2700000">
                    <a:srgbClr val="C0C0C0"/>
                  </a:outerShdw>
                </a:effectLst>
                <a:latin typeface="Times New Roman" panose="02020603050405020304" charset="0"/>
                <a:ea typeface="隶书" panose="02010509060101010101" pitchFamily="49" charset="-122"/>
              </a:rPr>
              <a:t>得到什么结论</a:t>
            </a:r>
            <a:r>
              <a:rPr lang="zh-CN" altLang="en-US" sz="3200" b="1" u="sng" dirty="0">
                <a:solidFill>
                  <a:srgbClr val="0000FF"/>
                </a:solidFill>
                <a:effectLst>
                  <a:outerShdw blurRad="38100" dist="38100" dir="2700000">
                    <a:srgbClr val="C0C0C0"/>
                  </a:outerShdw>
                </a:effectLst>
                <a:latin typeface="Times New Roman" panose="02020603050405020304" charset="0"/>
                <a:ea typeface="隶书" panose="02010509060101010101" pitchFamily="49" charset="-122"/>
              </a:rPr>
              <a:t>？</a:t>
            </a:r>
            <a:endParaRPr lang="zh-CN" altLang="en-US" sz="3200" b="1" u="sng">
              <a:solidFill>
                <a:srgbClr val="0000FF"/>
              </a:solidFill>
              <a:effectLst>
                <a:outerShdw blurRad="38100" dist="38100" dir="2700000">
                  <a:srgbClr val="C0C0C0"/>
                </a:outerShdw>
              </a:effectLst>
              <a:latin typeface="Times New Roman" panose="02020603050405020304" charset="0"/>
              <a:ea typeface="隶书" panose="02010509060101010101" pitchFamily="49" charset="-122"/>
            </a:endParaRPr>
          </a:p>
        </p:txBody>
      </p:sp>
      <p:grpSp>
        <p:nvGrpSpPr>
          <p:cNvPr id="22584" name="组合 22583"/>
          <p:cNvGrpSpPr/>
          <p:nvPr/>
        </p:nvGrpSpPr>
        <p:grpSpPr>
          <a:xfrm>
            <a:off x="457200" y="304800"/>
            <a:ext cx="8328025" cy="4171950"/>
            <a:chOff x="288" y="192"/>
            <a:chExt cx="5246" cy="2628"/>
          </a:xfrm>
        </p:grpSpPr>
        <p:sp>
          <p:nvSpPr>
            <p:cNvPr id="22531" name="文本框 22530"/>
            <p:cNvSpPr txBox="1"/>
            <p:nvPr/>
          </p:nvSpPr>
          <p:spPr>
            <a:xfrm>
              <a:off x="336" y="192"/>
              <a:ext cx="5136" cy="865"/>
            </a:xfrm>
            <a:prstGeom prst="rect">
              <a:avLst/>
            </a:prstGeom>
            <a:noFill/>
            <a:ln w="9525">
              <a:noFill/>
            </a:ln>
          </p:spPr>
          <p:txBody>
            <a:bodyPr>
              <a:spAutoFit/>
            </a:bodyPr>
            <a:p>
              <a:r>
                <a:rPr lang="zh-CN" altLang="en-US" sz="2800" b="1" dirty="0">
                  <a:latin typeface="Times New Roman" panose="02020603050405020304" charset="0"/>
                  <a:ea typeface="宋体" panose="02010600030101010101" pitchFamily="2" charset="-122"/>
                </a:rPr>
                <a:t>例</a:t>
              </a:r>
              <a:r>
                <a:rPr lang="en-US" altLang="zh-CN" sz="2800" b="1" dirty="0">
                  <a:latin typeface="Times New Roman" panose="02020603050405020304" charset="0"/>
                  <a:ea typeface="宋体" panose="02010600030101010101" pitchFamily="2" charset="-122"/>
                </a:rPr>
                <a:t>1    </a:t>
              </a:r>
              <a:r>
                <a:rPr lang="zh-CN" altLang="en-US" sz="2800" b="1" dirty="0">
                  <a:latin typeface="Times New Roman" panose="02020603050405020304" charset="0"/>
                  <a:ea typeface="宋体" panose="02010600030101010101" pitchFamily="2" charset="-122"/>
                </a:rPr>
                <a:t>已知</a:t>
              </a:r>
              <a:r>
                <a:rPr lang="en-US" altLang="zh-CN" sz="2800" b="1" dirty="0">
                  <a:latin typeface="Times New Roman" panose="02020603050405020304" charset="0"/>
                  <a:ea typeface="宋体" panose="02010600030101010101" pitchFamily="2" charset="-122"/>
                </a:rPr>
                <a:t>:</a:t>
              </a:r>
              <a:r>
                <a:rPr lang="zh-CN" altLang="en-US" sz="2800" b="1" dirty="0">
                  <a:latin typeface="Times New Roman" panose="02020603050405020304" charset="0"/>
                  <a:ea typeface="宋体" panose="02010600030101010101" pitchFamily="2" charset="-122"/>
                </a:rPr>
                <a:t>如图</a:t>
              </a:r>
              <a:r>
                <a:rPr lang="en-US" altLang="zh-CN" sz="2800" b="1" dirty="0">
                  <a:latin typeface="Times New Roman" panose="02020603050405020304" charset="0"/>
                  <a:ea typeface="宋体" panose="02010600030101010101" pitchFamily="2" charset="-122"/>
                </a:rPr>
                <a:t>,</a:t>
              </a:r>
              <a:r>
                <a:rPr lang="zh-CN" altLang="en-US" sz="2800" b="1" dirty="0">
                  <a:latin typeface="Times New Roman" panose="02020603050405020304" charset="0"/>
                  <a:ea typeface="宋体" panose="02010600030101010101" pitchFamily="2" charset="-122"/>
                </a:rPr>
                <a:t>在</a:t>
              </a:r>
              <a:r>
                <a:rPr lang="en-US" altLang="zh-CN" sz="2800" b="1" dirty="0">
                  <a:latin typeface="Times New Roman" panose="02020603050405020304" charset="0"/>
                  <a:ea typeface="宋体" panose="02010600030101010101" pitchFamily="2" charset="-122"/>
                </a:rPr>
                <a:t>ΔABC</a:t>
              </a:r>
              <a:r>
                <a:rPr lang="zh-CN" altLang="en-US" sz="2800" b="1" dirty="0">
                  <a:latin typeface="Times New Roman" panose="02020603050405020304" charset="0"/>
                  <a:ea typeface="宋体" panose="02010600030101010101" pitchFamily="2" charset="-122"/>
                </a:rPr>
                <a:t>中</a:t>
              </a:r>
              <a:r>
                <a:rPr lang="en-US" altLang="zh-CN" sz="2800" b="1" dirty="0">
                  <a:latin typeface="Times New Roman" panose="02020603050405020304" charset="0"/>
                  <a:ea typeface="宋体" panose="02010600030101010101" pitchFamily="2" charset="-122"/>
                </a:rPr>
                <a:t>,</a:t>
              </a:r>
              <a:r>
                <a:rPr lang="zh-CN" altLang="en-US" sz="2800" b="1" dirty="0">
                  <a:latin typeface="Times New Roman" panose="02020603050405020304" charset="0"/>
                  <a:ea typeface="宋体" panose="02010600030101010101" pitchFamily="2" charset="-122"/>
                </a:rPr>
                <a:t>边</a:t>
              </a:r>
              <a:r>
                <a:rPr lang="en-US" altLang="zh-CN" sz="2800" b="1" dirty="0">
                  <a:latin typeface="Times New Roman" panose="02020603050405020304" charset="0"/>
                  <a:ea typeface="宋体" panose="02010600030101010101" pitchFamily="2" charset="-122"/>
                </a:rPr>
                <a:t>AB</a:t>
              </a:r>
              <a:r>
                <a:rPr lang="zh-CN" altLang="en-US" sz="2800" b="1" dirty="0">
                  <a:latin typeface="Times New Roman" panose="02020603050405020304" charset="0"/>
                  <a:ea typeface="宋体" panose="02010600030101010101" pitchFamily="2" charset="-122"/>
                </a:rPr>
                <a:t>，</a:t>
              </a:r>
              <a:r>
                <a:rPr lang="en-US" altLang="zh-CN" sz="2800" b="1" dirty="0">
                  <a:latin typeface="Times New Roman" panose="02020603050405020304" charset="0"/>
                  <a:ea typeface="宋体" panose="02010600030101010101" pitchFamily="2" charset="-122"/>
                </a:rPr>
                <a:t>BC</a:t>
              </a:r>
              <a:r>
                <a:rPr lang="zh-CN" altLang="en-US" sz="2800" b="1" dirty="0">
                  <a:latin typeface="Times New Roman" panose="02020603050405020304" charset="0"/>
                  <a:ea typeface="宋体" panose="02010600030101010101" pitchFamily="2" charset="-122"/>
                </a:rPr>
                <a:t>的垂直平分  线交于</a:t>
              </a:r>
              <a:r>
                <a:rPr lang="en-US" altLang="zh-CN" sz="2800" b="1">
                  <a:latin typeface="Times New Roman" panose="02020603050405020304" charset="0"/>
                  <a:ea typeface="宋体" panose="02010600030101010101" pitchFamily="2" charset="-122"/>
                </a:rPr>
                <a:t>P.</a:t>
              </a:r>
              <a:endParaRPr lang="en-US" altLang="zh-CN" sz="2800" b="1">
                <a:latin typeface="Times New Roman" panose="02020603050405020304" charset="0"/>
                <a:ea typeface="宋体" panose="02010600030101010101" pitchFamily="2" charset="-122"/>
              </a:endParaRPr>
            </a:p>
            <a:p>
              <a:r>
                <a:rPr lang="zh-CN" altLang="en-US" sz="2800" b="1" dirty="0">
                  <a:latin typeface="Times New Roman" panose="02020603050405020304" charset="0"/>
                  <a:ea typeface="宋体" panose="02010600030101010101" pitchFamily="2" charset="-122"/>
                </a:rPr>
                <a:t>求证：</a:t>
              </a:r>
              <a:r>
                <a:rPr lang="en-US" altLang="zh-CN" sz="2800" b="1">
                  <a:latin typeface="Times New Roman" panose="02020603050405020304" charset="0"/>
                  <a:ea typeface="宋体" panose="02010600030101010101" pitchFamily="2" charset="-122"/>
                </a:rPr>
                <a:t>PA=PB=PC;</a:t>
              </a:r>
              <a:endParaRPr lang="en-US" altLang="zh-CN" sz="2800" b="1">
                <a:latin typeface="Times New Roman" panose="02020603050405020304" charset="0"/>
                <a:ea typeface="宋体" panose="02010600030101010101" pitchFamily="2" charset="-122"/>
              </a:endParaRPr>
            </a:p>
          </p:txBody>
        </p:sp>
        <p:sp>
          <p:nvSpPr>
            <p:cNvPr id="22561" name="文本框 22560"/>
            <p:cNvSpPr txBox="1"/>
            <p:nvPr/>
          </p:nvSpPr>
          <p:spPr>
            <a:xfrm>
              <a:off x="288" y="1152"/>
              <a:ext cx="3264" cy="1668"/>
            </a:xfrm>
            <a:prstGeom prst="rect">
              <a:avLst/>
            </a:prstGeom>
            <a:noFill/>
            <a:ln w="9525">
              <a:noFill/>
            </a:ln>
          </p:spPr>
          <p:txBody>
            <a:bodyPr>
              <a:spAutoFit/>
            </a:bodyPr>
            <a:p>
              <a:r>
                <a:rPr lang="zh-CN" altLang="en-US" b="1" dirty="0">
                  <a:solidFill>
                    <a:srgbClr val="FF0000"/>
                  </a:solidFill>
                  <a:latin typeface="Times New Roman" panose="02020603050405020304" charset="0"/>
                  <a:ea typeface="宋体" panose="02010600030101010101" pitchFamily="2" charset="-122"/>
                </a:rPr>
                <a:t>证明：</a:t>
              </a:r>
              <a:endParaRPr lang="zh-CN" altLang="en-US" b="1" dirty="0">
                <a:solidFill>
                  <a:srgbClr val="FF0000"/>
                </a:solidFill>
                <a:latin typeface="Times New Roman" panose="02020603050405020304" charset="0"/>
                <a:ea typeface="宋体" panose="02010600030101010101" pitchFamily="2" charset="-122"/>
              </a:endParaRPr>
            </a:p>
            <a:p>
              <a:endParaRPr lang="zh-CN" altLang="en-US" sz="1200" b="1" dirty="0">
                <a:solidFill>
                  <a:srgbClr val="FF0000"/>
                </a:solidFill>
                <a:latin typeface="Times New Roman" panose="02020603050405020304" charset="0"/>
                <a:ea typeface="宋体" panose="02010600030101010101" pitchFamily="2" charset="-122"/>
              </a:endParaRPr>
            </a:p>
            <a:p>
              <a:r>
                <a:rPr lang="en-US" altLang="zh-CN" b="1" dirty="0">
                  <a:solidFill>
                    <a:srgbClr val="FF0000"/>
                  </a:solidFill>
                  <a:latin typeface="Times New Roman" panose="02020603050405020304" charset="0"/>
                  <a:ea typeface="宋体" panose="02010600030101010101" pitchFamily="2" charset="-122"/>
                </a:rPr>
                <a:t>∵</a:t>
              </a:r>
              <a:r>
                <a:rPr lang="zh-CN" altLang="en-US" b="1" dirty="0">
                  <a:solidFill>
                    <a:srgbClr val="FF0000"/>
                  </a:solidFill>
                  <a:latin typeface="Times New Roman" panose="02020603050405020304" charset="0"/>
                  <a:ea typeface="宋体" panose="02010600030101010101" pitchFamily="2" charset="-122"/>
                </a:rPr>
                <a:t>点</a:t>
              </a:r>
              <a:r>
                <a:rPr lang="en-US" altLang="zh-CN" b="1" dirty="0">
                  <a:solidFill>
                    <a:srgbClr val="FF0000"/>
                  </a:solidFill>
                  <a:latin typeface="Times New Roman" panose="02020603050405020304" charset="0"/>
                  <a:ea typeface="宋体" panose="02010600030101010101" pitchFamily="2" charset="-122"/>
                </a:rPr>
                <a:t>P</a:t>
              </a:r>
              <a:r>
                <a:rPr lang="zh-CN" altLang="en-US" b="1" dirty="0">
                  <a:solidFill>
                    <a:srgbClr val="FF0000"/>
                  </a:solidFill>
                  <a:latin typeface="Times New Roman" panose="02020603050405020304" charset="0"/>
                  <a:ea typeface="宋体" panose="02010600030101010101" pitchFamily="2" charset="-122"/>
                </a:rPr>
                <a:t>在线段</a:t>
              </a:r>
              <a:r>
                <a:rPr lang="en-US" altLang="zh-CN" b="1" dirty="0">
                  <a:solidFill>
                    <a:srgbClr val="FF0000"/>
                  </a:solidFill>
                  <a:latin typeface="Times New Roman" panose="02020603050405020304" charset="0"/>
                  <a:ea typeface="宋体" panose="02010600030101010101" pitchFamily="2" charset="-122"/>
                </a:rPr>
                <a:t>AB</a:t>
              </a:r>
              <a:r>
                <a:rPr lang="zh-CN" altLang="en-US" b="1" dirty="0">
                  <a:solidFill>
                    <a:srgbClr val="FF0000"/>
                  </a:solidFill>
                  <a:latin typeface="Times New Roman" panose="02020603050405020304" charset="0"/>
                  <a:ea typeface="宋体" panose="02010600030101010101" pitchFamily="2" charset="-122"/>
                </a:rPr>
                <a:t>的垂直平分线</a:t>
              </a:r>
              <a:r>
                <a:rPr lang="en-US" altLang="zh-CN" b="1" dirty="0">
                  <a:solidFill>
                    <a:srgbClr val="FF0000"/>
                  </a:solidFill>
                  <a:latin typeface="Times New Roman" panose="02020603050405020304" charset="0"/>
                  <a:ea typeface="宋体" panose="02010600030101010101" pitchFamily="2" charset="-122"/>
                </a:rPr>
                <a:t>MN</a:t>
              </a:r>
              <a:r>
                <a:rPr lang="zh-CN" altLang="en-US" b="1" dirty="0">
                  <a:solidFill>
                    <a:srgbClr val="FF0000"/>
                  </a:solidFill>
                  <a:latin typeface="Times New Roman" panose="02020603050405020304" charset="0"/>
                  <a:ea typeface="宋体" panose="02010600030101010101" pitchFamily="2" charset="-122"/>
                </a:rPr>
                <a:t>上，</a:t>
              </a:r>
              <a:endParaRPr lang="zh-CN" altLang="en-US" b="1" dirty="0">
                <a:solidFill>
                  <a:srgbClr val="FF0000"/>
                </a:solidFill>
                <a:latin typeface="Times New Roman" panose="02020603050405020304" charset="0"/>
                <a:ea typeface="宋体" panose="02010600030101010101" pitchFamily="2" charset="-122"/>
              </a:endParaRPr>
            </a:p>
            <a:p>
              <a:endParaRPr lang="zh-CN" altLang="en-US" sz="1200" b="1" dirty="0">
                <a:solidFill>
                  <a:srgbClr val="FF0000"/>
                </a:solidFill>
                <a:latin typeface="Times New Roman" panose="02020603050405020304" charset="0"/>
                <a:ea typeface="宋体" panose="02010600030101010101" pitchFamily="2" charset="-122"/>
              </a:endParaRPr>
            </a:p>
            <a:p>
              <a:r>
                <a:rPr lang="en-US" altLang="zh-CN" b="1" dirty="0">
                  <a:solidFill>
                    <a:srgbClr val="FF0000"/>
                  </a:solidFill>
                  <a:latin typeface="Times New Roman" panose="02020603050405020304" charset="0"/>
                  <a:ea typeface="宋体" panose="02010600030101010101" pitchFamily="2" charset="-122"/>
                </a:rPr>
                <a:t>∴</a:t>
              </a:r>
              <a:r>
                <a:rPr lang="en-US" altLang="zh-CN" b="1">
                  <a:solidFill>
                    <a:srgbClr val="FF0000"/>
                  </a:solidFill>
                  <a:latin typeface="Times New Roman" panose="02020603050405020304" charset="0"/>
                  <a:ea typeface="宋体" panose="02010600030101010101" pitchFamily="2" charset="-122"/>
                </a:rPr>
                <a:t>PA=PB</a:t>
              </a:r>
              <a:r>
                <a:rPr lang="zh-CN" altLang="en-US" b="1">
                  <a:solidFill>
                    <a:srgbClr val="FF0000"/>
                  </a:solidFill>
                  <a:latin typeface="Times New Roman" panose="02020603050405020304" charset="0"/>
                  <a:ea typeface="宋体" panose="02010600030101010101" pitchFamily="2" charset="-122"/>
                </a:rPr>
                <a:t>（？）</a:t>
              </a:r>
              <a:r>
                <a:rPr lang="en-US" altLang="zh-CN" b="1">
                  <a:solidFill>
                    <a:srgbClr val="FF0000"/>
                  </a:solidFill>
                  <a:latin typeface="Times New Roman" panose="02020603050405020304" charset="0"/>
                  <a:ea typeface="宋体" panose="02010600030101010101" pitchFamily="2" charset="-122"/>
                </a:rPr>
                <a:t>.</a:t>
              </a:r>
              <a:endParaRPr lang="en-US" altLang="zh-CN" b="1">
                <a:solidFill>
                  <a:srgbClr val="FF0000"/>
                </a:solidFill>
                <a:latin typeface="Times New Roman" panose="02020603050405020304" charset="0"/>
                <a:ea typeface="宋体" panose="02010600030101010101" pitchFamily="2" charset="-122"/>
              </a:endParaRPr>
            </a:p>
            <a:p>
              <a:endParaRPr lang="en-US" altLang="zh-CN" sz="1200" b="1">
                <a:solidFill>
                  <a:srgbClr val="FF0000"/>
                </a:solidFill>
                <a:latin typeface="Times New Roman" panose="02020603050405020304" charset="0"/>
                <a:ea typeface="宋体" panose="02010600030101010101" pitchFamily="2" charset="-122"/>
              </a:endParaRPr>
            </a:p>
            <a:p>
              <a:r>
                <a:rPr lang="zh-CN" altLang="en-US" b="1" dirty="0">
                  <a:solidFill>
                    <a:srgbClr val="FF0000"/>
                  </a:solidFill>
                  <a:latin typeface="Times New Roman" panose="02020603050405020304" charset="0"/>
                  <a:ea typeface="宋体" panose="02010600030101010101" pitchFamily="2" charset="-122"/>
                </a:rPr>
                <a:t>同理    </a:t>
              </a:r>
              <a:r>
                <a:rPr lang="en-US" altLang="zh-CN" b="1">
                  <a:solidFill>
                    <a:srgbClr val="FF0000"/>
                  </a:solidFill>
                  <a:latin typeface="Times New Roman" panose="02020603050405020304" charset="0"/>
                  <a:ea typeface="宋体" panose="02010600030101010101" pitchFamily="2" charset="-122"/>
                </a:rPr>
                <a:t>PB=PC.</a:t>
              </a:r>
              <a:endParaRPr lang="en-US" altLang="zh-CN" b="1">
                <a:solidFill>
                  <a:srgbClr val="FF0000"/>
                </a:solidFill>
                <a:latin typeface="Times New Roman" panose="02020603050405020304" charset="0"/>
                <a:ea typeface="宋体" panose="02010600030101010101" pitchFamily="2" charset="-122"/>
              </a:endParaRPr>
            </a:p>
            <a:p>
              <a:endParaRPr lang="en-US" altLang="zh-CN" sz="1200" b="1">
                <a:solidFill>
                  <a:srgbClr val="FF0000"/>
                </a:solidFill>
                <a:latin typeface="Times New Roman" panose="02020603050405020304" charset="0"/>
                <a:ea typeface="宋体" panose="02010600030101010101" pitchFamily="2" charset="-122"/>
              </a:endParaRPr>
            </a:p>
            <a:p>
              <a:r>
                <a:rPr lang="en-US" altLang="zh-CN" b="1">
                  <a:solidFill>
                    <a:srgbClr val="FF0000"/>
                  </a:solidFill>
                  <a:latin typeface="Times New Roman" panose="02020603050405020304" charset="0"/>
                  <a:ea typeface="宋体" panose="02010600030101010101" pitchFamily="2" charset="-122"/>
                </a:rPr>
                <a:t>∴PA=PB=PC.</a:t>
              </a:r>
              <a:endParaRPr lang="en-US" altLang="zh-CN" b="1">
                <a:latin typeface="Times New Roman" panose="02020603050405020304" charset="0"/>
                <a:ea typeface="宋体" panose="02010600030101010101" pitchFamily="2" charset="-122"/>
              </a:endParaRPr>
            </a:p>
          </p:txBody>
        </p:sp>
        <p:grpSp>
          <p:nvGrpSpPr>
            <p:cNvPr id="22567" name="组合 22566"/>
            <p:cNvGrpSpPr/>
            <p:nvPr/>
          </p:nvGrpSpPr>
          <p:grpSpPr>
            <a:xfrm>
              <a:off x="3648" y="864"/>
              <a:ext cx="1886" cy="1937"/>
              <a:chOff x="3360" y="1135"/>
              <a:chExt cx="2080" cy="1985"/>
            </a:xfrm>
          </p:grpSpPr>
          <p:grpSp>
            <p:nvGrpSpPr>
              <p:cNvPr id="22568" name="组合 22567"/>
              <p:cNvGrpSpPr/>
              <p:nvPr/>
            </p:nvGrpSpPr>
            <p:grpSpPr>
              <a:xfrm>
                <a:off x="3600" y="1392"/>
                <a:ext cx="1584" cy="1728"/>
                <a:chOff x="3600" y="1392"/>
                <a:chExt cx="1584" cy="1728"/>
              </a:xfrm>
            </p:grpSpPr>
            <p:sp>
              <p:nvSpPr>
                <p:cNvPr id="22569" name="任意多边形 22568"/>
                <p:cNvSpPr/>
                <p:nvPr/>
              </p:nvSpPr>
              <p:spPr>
                <a:xfrm>
                  <a:off x="3600" y="1392"/>
                  <a:ext cx="1584" cy="1104"/>
                </a:xfrm>
                <a:custGeom>
                  <a:avLst/>
                  <a:gdLst/>
                  <a:ahLst/>
                  <a:cxnLst/>
                  <a:pathLst>
                    <a:path w="1584" h="1104">
                      <a:moveTo>
                        <a:pt x="1200" y="0"/>
                      </a:moveTo>
                      <a:lnTo>
                        <a:pt x="0" y="1104"/>
                      </a:lnTo>
                      <a:lnTo>
                        <a:pt x="1584" y="1104"/>
                      </a:lnTo>
                      <a:lnTo>
                        <a:pt x="1200" y="0"/>
                      </a:lnTo>
                      <a:close/>
                    </a:path>
                  </a:pathLst>
                </a:custGeom>
                <a:solidFill>
                  <a:srgbClr val="FFFFFF"/>
                </a:solidFill>
                <a:ln w="19050" cap="flat" cmpd="sng">
                  <a:solidFill>
                    <a:schemeClr val="tx1"/>
                  </a:solidFill>
                  <a:prstDash val="solid"/>
                  <a:headEnd type="none" w="med" len="med"/>
                  <a:tailEnd type="none" w="med" len="med"/>
                </a:ln>
              </p:spPr>
              <p:txBody>
                <a:bodyPr/>
                <a:p>
                  <a:endParaRPr lang="zh-CN" altLang="en-US"/>
                </a:p>
              </p:txBody>
            </p:sp>
            <p:sp>
              <p:nvSpPr>
                <p:cNvPr id="22570" name="直接连接符 22569"/>
                <p:cNvSpPr/>
                <p:nvPr/>
              </p:nvSpPr>
              <p:spPr>
                <a:xfrm>
                  <a:off x="4416" y="1584"/>
                  <a:ext cx="0" cy="1536"/>
                </a:xfrm>
                <a:prstGeom prst="line">
                  <a:avLst/>
                </a:prstGeom>
                <a:ln w="9525" cap="flat" cmpd="sng">
                  <a:solidFill>
                    <a:schemeClr val="tx1"/>
                  </a:solidFill>
                  <a:prstDash val="solid"/>
                  <a:headEnd type="none" w="med" len="med"/>
                  <a:tailEnd type="none" w="med" len="med"/>
                </a:ln>
              </p:spPr>
            </p:sp>
            <p:sp>
              <p:nvSpPr>
                <p:cNvPr id="22571" name="直接连接符 22570"/>
                <p:cNvSpPr/>
                <p:nvPr/>
              </p:nvSpPr>
              <p:spPr>
                <a:xfrm>
                  <a:off x="3840" y="1488"/>
                  <a:ext cx="1008" cy="1248"/>
                </a:xfrm>
                <a:prstGeom prst="line">
                  <a:avLst/>
                </a:prstGeom>
                <a:ln w="9525" cap="flat" cmpd="sng">
                  <a:solidFill>
                    <a:schemeClr val="tx1"/>
                  </a:solidFill>
                  <a:prstDash val="solid"/>
                  <a:headEnd type="none" w="med" len="med"/>
                  <a:tailEnd type="none" w="med" len="med"/>
                </a:ln>
              </p:spPr>
            </p:sp>
            <p:sp>
              <p:nvSpPr>
                <p:cNvPr id="22572" name="直接连接符 22571"/>
                <p:cNvSpPr/>
                <p:nvPr/>
              </p:nvSpPr>
              <p:spPr>
                <a:xfrm flipV="1">
                  <a:off x="3600" y="2208"/>
                  <a:ext cx="816" cy="288"/>
                </a:xfrm>
                <a:prstGeom prst="line">
                  <a:avLst/>
                </a:prstGeom>
                <a:ln w="9525" cap="flat" cmpd="sng">
                  <a:solidFill>
                    <a:schemeClr val="tx1"/>
                  </a:solidFill>
                  <a:prstDash val="solid"/>
                  <a:headEnd type="none" w="med" len="med"/>
                  <a:tailEnd type="none" w="med" len="med"/>
                </a:ln>
              </p:spPr>
            </p:sp>
            <p:sp>
              <p:nvSpPr>
                <p:cNvPr id="22573" name="直接连接符 22572"/>
                <p:cNvSpPr/>
                <p:nvPr/>
              </p:nvSpPr>
              <p:spPr>
                <a:xfrm flipH="1">
                  <a:off x="4416" y="1392"/>
                  <a:ext cx="384" cy="816"/>
                </a:xfrm>
                <a:prstGeom prst="line">
                  <a:avLst/>
                </a:prstGeom>
                <a:ln w="9525" cap="flat" cmpd="sng">
                  <a:solidFill>
                    <a:schemeClr val="tx1"/>
                  </a:solidFill>
                  <a:prstDash val="solid"/>
                  <a:headEnd type="none" w="med" len="med"/>
                  <a:tailEnd type="none" w="med" len="med"/>
                </a:ln>
              </p:spPr>
            </p:sp>
            <p:sp>
              <p:nvSpPr>
                <p:cNvPr id="22574" name="直接连接符 22573"/>
                <p:cNvSpPr/>
                <p:nvPr/>
              </p:nvSpPr>
              <p:spPr>
                <a:xfrm flipH="1" flipV="1">
                  <a:off x="4416" y="2196"/>
                  <a:ext cx="768" cy="288"/>
                </a:xfrm>
                <a:prstGeom prst="line">
                  <a:avLst/>
                </a:prstGeom>
                <a:ln w="9525" cap="flat" cmpd="sng">
                  <a:solidFill>
                    <a:schemeClr val="tx1"/>
                  </a:solidFill>
                  <a:prstDash val="solid"/>
                  <a:headEnd type="none" w="med" len="med"/>
                  <a:tailEnd type="none" w="med" len="med"/>
                </a:ln>
              </p:spPr>
            </p:sp>
          </p:grpSp>
          <p:sp>
            <p:nvSpPr>
              <p:cNvPr id="22575" name="文本框 22574"/>
              <p:cNvSpPr txBox="1"/>
              <p:nvPr/>
            </p:nvSpPr>
            <p:spPr>
              <a:xfrm>
                <a:off x="3360" y="2448"/>
                <a:ext cx="246"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B</a:t>
                </a:r>
                <a:endParaRPr lang="en-US" altLang="zh-CN" sz="2000" b="1">
                  <a:latin typeface="Times New Roman" panose="02020603050405020304" charset="0"/>
                  <a:ea typeface="宋体" panose="02010600030101010101" pitchFamily="2" charset="-122"/>
                </a:endParaRPr>
              </a:p>
            </p:txBody>
          </p:sp>
          <p:sp>
            <p:nvSpPr>
              <p:cNvPr id="22576" name="文本框 22575"/>
              <p:cNvSpPr txBox="1"/>
              <p:nvPr/>
            </p:nvSpPr>
            <p:spPr>
              <a:xfrm>
                <a:off x="4752" y="1135"/>
                <a:ext cx="256"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A</a:t>
                </a:r>
                <a:endParaRPr lang="en-US" altLang="zh-CN" sz="2000" b="1">
                  <a:latin typeface="Times New Roman" panose="02020603050405020304" charset="0"/>
                  <a:ea typeface="宋体" panose="02010600030101010101" pitchFamily="2" charset="-122"/>
                </a:endParaRPr>
              </a:p>
            </p:txBody>
          </p:sp>
          <p:sp>
            <p:nvSpPr>
              <p:cNvPr id="22577" name="文本框 22576"/>
              <p:cNvSpPr txBox="1"/>
              <p:nvPr/>
            </p:nvSpPr>
            <p:spPr>
              <a:xfrm>
                <a:off x="5184" y="2448"/>
                <a:ext cx="256"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C</a:t>
                </a:r>
                <a:endParaRPr lang="en-US" altLang="zh-CN" sz="2000" b="1">
                  <a:latin typeface="Times New Roman" panose="02020603050405020304" charset="0"/>
                  <a:ea typeface="宋体" panose="02010600030101010101" pitchFamily="2" charset="-122"/>
                </a:endParaRPr>
              </a:p>
            </p:txBody>
          </p:sp>
          <p:sp>
            <p:nvSpPr>
              <p:cNvPr id="22578" name="文本框 22577"/>
              <p:cNvSpPr txBox="1"/>
              <p:nvPr/>
            </p:nvSpPr>
            <p:spPr>
              <a:xfrm>
                <a:off x="3888" y="1334"/>
                <a:ext cx="295"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M</a:t>
                </a:r>
                <a:endParaRPr lang="en-US" altLang="zh-CN" sz="2000" b="1">
                  <a:latin typeface="Times New Roman" panose="02020603050405020304" charset="0"/>
                  <a:ea typeface="宋体" panose="02010600030101010101" pitchFamily="2" charset="-122"/>
                </a:endParaRPr>
              </a:p>
            </p:txBody>
          </p:sp>
          <p:sp>
            <p:nvSpPr>
              <p:cNvPr id="22579" name="文本框 22578"/>
              <p:cNvSpPr txBox="1"/>
              <p:nvPr/>
            </p:nvSpPr>
            <p:spPr>
              <a:xfrm>
                <a:off x="4848" y="2623"/>
                <a:ext cx="256"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N</a:t>
                </a:r>
                <a:endParaRPr lang="en-US" altLang="zh-CN" sz="2000" b="1">
                  <a:latin typeface="Times New Roman" panose="02020603050405020304" charset="0"/>
                  <a:ea typeface="宋体" panose="02010600030101010101" pitchFamily="2" charset="-122"/>
                </a:endParaRPr>
              </a:p>
            </p:txBody>
          </p:sp>
          <p:sp>
            <p:nvSpPr>
              <p:cNvPr id="22580" name="文本框 22579"/>
              <p:cNvSpPr txBox="1"/>
              <p:nvPr/>
            </p:nvSpPr>
            <p:spPr>
              <a:xfrm>
                <a:off x="4416" y="1471"/>
                <a:ext cx="353"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M’</a:t>
                </a:r>
                <a:endParaRPr lang="en-US" altLang="zh-CN" sz="2000" b="1">
                  <a:latin typeface="Times New Roman" panose="02020603050405020304" charset="0"/>
                  <a:ea typeface="宋体" panose="02010600030101010101" pitchFamily="2" charset="-122"/>
                </a:endParaRPr>
              </a:p>
            </p:txBody>
          </p:sp>
          <p:sp>
            <p:nvSpPr>
              <p:cNvPr id="22581" name="文本框 22580"/>
              <p:cNvSpPr txBox="1"/>
              <p:nvPr/>
            </p:nvSpPr>
            <p:spPr>
              <a:xfrm>
                <a:off x="4416" y="2863"/>
                <a:ext cx="314"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N’</a:t>
                </a:r>
                <a:endParaRPr lang="en-US" altLang="zh-CN" sz="2000" b="1">
                  <a:latin typeface="Times New Roman" panose="02020603050405020304" charset="0"/>
                  <a:ea typeface="宋体" panose="02010600030101010101" pitchFamily="2" charset="-122"/>
                </a:endParaRPr>
              </a:p>
            </p:txBody>
          </p:sp>
          <p:sp>
            <p:nvSpPr>
              <p:cNvPr id="22582" name="文本框 22581"/>
              <p:cNvSpPr txBox="1"/>
              <p:nvPr/>
            </p:nvSpPr>
            <p:spPr>
              <a:xfrm>
                <a:off x="4416" y="1999"/>
                <a:ext cx="236" cy="256"/>
              </a:xfrm>
              <a:prstGeom prst="rect">
                <a:avLst/>
              </a:prstGeom>
              <a:noFill/>
              <a:ln w="9525">
                <a:noFill/>
              </a:ln>
            </p:spPr>
            <p:txBody>
              <a:bodyPr wrap="none" anchor="t">
                <a:spAutoFit/>
              </a:bodyPr>
              <a:p>
                <a:r>
                  <a:rPr lang="en-US" altLang="zh-CN" sz="2000" b="1">
                    <a:latin typeface="Times New Roman" panose="02020603050405020304" charset="0"/>
                    <a:ea typeface="宋体" panose="02010600030101010101" pitchFamily="2" charset="-122"/>
                  </a:rPr>
                  <a:t>P</a:t>
                </a:r>
                <a:endParaRPr lang="en-US" altLang="zh-CN" sz="2000" b="1">
                  <a:latin typeface="Times New Roman" panose="02020603050405020304" charset="0"/>
                  <a:ea typeface="宋体" panose="02010600030101010101" pitchFamily="2" charset="-122"/>
                </a:endParaRPr>
              </a:p>
            </p:txBody>
          </p:sp>
        </p:grpSp>
      </p:gr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矩形 17409"/>
          <p:cNvSpPr/>
          <p:nvPr/>
        </p:nvSpPr>
        <p:spPr>
          <a:xfrm>
            <a:off x="170815" y="1499235"/>
            <a:ext cx="9144000" cy="4399915"/>
          </a:xfrm>
          <a:prstGeom prst="rect">
            <a:avLst/>
          </a:prstGeom>
          <a:noFill/>
          <a:ln w="9525">
            <a:noFill/>
          </a:ln>
        </p:spPr>
        <p:txBody>
          <a:bodyPr>
            <a:spAutoFit/>
          </a:bodyPr>
          <a:p>
            <a:pPr indent="400050" algn="just"/>
            <a:r>
              <a:rPr lang="zh-CN" altLang="en-US" sz="2800" b="1">
                <a:latin typeface="Times New Roman" panose="02020603050405020304" charset="0"/>
              </a:rPr>
              <a:t>解：</a:t>
            </a:r>
            <a:r>
              <a:rPr lang="en-US" altLang="zh-CN" sz="2800" b="1">
                <a:latin typeface="Times New Roman" panose="02020603050405020304" charset="0"/>
              </a:rPr>
              <a:t>∵DE</a:t>
            </a:r>
            <a:r>
              <a:rPr lang="zh-CN" altLang="en-US" sz="2800" b="1">
                <a:latin typeface="Times New Roman" panose="02020603050405020304" charset="0"/>
              </a:rPr>
              <a:t>是</a:t>
            </a:r>
            <a:r>
              <a:rPr lang="en-US" altLang="zh-CN" sz="2800" b="1">
                <a:latin typeface="Times New Roman" panose="02020603050405020304" charset="0"/>
              </a:rPr>
              <a:t>△ABC</a:t>
            </a:r>
            <a:r>
              <a:rPr lang="zh-CN" altLang="en-US" sz="2800" b="1">
                <a:latin typeface="Times New Roman" panose="02020603050405020304" charset="0"/>
              </a:rPr>
              <a:t>边</a:t>
            </a:r>
            <a:r>
              <a:rPr lang="en-US" altLang="zh-CN" sz="2800" b="1">
                <a:latin typeface="Times New Roman" panose="02020603050405020304" charset="0"/>
              </a:rPr>
              <a:t>AB</a:t>
            </a:r>
            <a:r>
              <a:rPr lang="zh-CN" altLang="en-US" sz="2800" b="1">
                <a:latin typeface="Times New Roman" panose="02020603050405020304" charset="0"/>
              </a:rPr>
              <a:t>的垂直平分线</a:t>
            </a:r>
            <a:endParaRPr lang="zh-CN" altLang="en-US" sz="2800" b="1">
              <a:latin typeface="Times New Roman" panose="02020603050405020304" charset="0"/>
            </a:endParaRPr>
          </a:p>
          <a:p>
            <a:pPr indent="400050" algn="just" eaLnBrk="0" hangingPunct="0"/>
            <a:r>
              <a:rPr lang="en-US" altLang="zh-CN" sz="2800" b="1">
                <a:latin typeface="Times New Roman" panose="02020603050405020304" charset="0"/>
              </a:rPr>
              <a:t>∴EB=EA</a:t>
            </a:r>
            <a:endParaRPr lang="en-US" altLang="zh-CN" sz="2800" b="1">
              <a:latin typeface="Times New Roman" panose="02020603050405020304" charset="0"/>
            </a:endParaRPr>
          </a:p>
          <a:p>
            <a:pPr indent="400050" algn="just" eaLnBrk="0" hangingPunct="0"/>
            <a:r>
              <a:rPr lang="en-US" altLang="zh-CN" sz="2800" b="1">
                <a:latin typeface="Times New Roman" panose="02020603050405020304" charset="0"/>
              </a:rPr>
              <a:t>∴△AEC</a:t>
            </a:r>
            <a:r>
              <a:rPr lang="zh-CN" altLang="en-US" sz="2800" b="1">
                <a:latin typeface="Times New Roman" panose="02020603050405020304" charset="0"/>
              </a:rPr>
              <a:t>的周长</a:t>
            </a:r>
            <a:endParaRPr lang="zh-CN" altLang="en-US" sz="2800" b="1">
              <a:latin typeface="Times New Roman" panose="02020603050405020304" charset="0"/>
            </a:endParaRPr>
          </a:p>
          <a:p>
            <a:pPr indent="400050" algn="just" eaLnBrk="0" hangingPunct="0"/>
            <a:r>
              <a:rPr lang="en-US" altLang="zh-CN" sz="2800" b="1">
                <a:latin typeface="Times New Roman" panose="02020603050405020304" charset="0"/>
              </a:rPr>
              <a:t>=AC+CE+EA</a:t>
            </a:r>
            <a:endParaRPr lang="en-US" altLang="zh-CN" sz="2800" b="1">
              <a:latin typeface="Times New Roman" panose="02020603050405020304" charset="0"/>
            </a:endParaRPr>
          </a:p>
          <a:p>
            <a:pPr indent="400050" algn="just" eaLnBrk="0" hangingPunct="0"/>
            <a:r>
              <a:rPr lang="en-US" altLang="zh-CN" sz="2800" b="1">
                <a:latin typeface="Times New Roman" panose="02020603050405020304" charset="0"/>
              </a:rPr>
              <a:t>=AC+CE+EB</a:t>
            </a:r>
            <a:endParaRPr lang="en-US" altLang="zh-CN" sz="2800" b="1">
              <a:latin typeface="Times New Roman" panose="02020603050405020304" charset="0"/>
            </a:endParaRPr>
          </a:p>
          <a:p>
            <a:pPr indent="400050" algn="just" eaLnBrk="0" hangingPunct="0"/>
            <a:r>
              <a:rPr lang="en-US" altLang="zh-CN" sz="2800" b="1">
                <a:latin typeface="Times New Roman" panose="02020603050405020304" charset="0"/>
              </a:rPr>
              <a:t>=AC+BC</a:t>
            </a:r>
            <a:endParaRPr lang="en-US" altLang="zh-CN" sz="2800" b="1">
              <a:latin typeface="Times New Roman" panose="02020603050405020304" charset="0"/>
            </a:endParaRPr>
          </a:p>
          <a:p>
            <a:pPr indent="400050" algn="just" eaLnBrk="0" hangingPunct="0"/>
            <a:r>
              <a:rPr lang="en-US" altLang="zh-CN" sz="2800" b="1">
                <a:latin typeface="Times New Roman" panose="02020603050405020304" charset="0"/>
              </a:rPr>
              <a:t>=4+5</a:t>
            </a:r>
            <a:endParaRPr lang="en-US" altLang="zh-CN" sz="2800" b="1">
              <a:latin typeface="Times New Roman" panose="02020603050405020304" charset="0"/>
            </a:endParaRPr>
          </a:p>
          <a:p>
            <a:pPr indent="400050" algn="just" eaLnBrk="0" hangingPunct="0"/>
            <a:r>
              <a:rPr lang="en-US" altLang="zh-CN" sz="2800" b="1">
                <a:latin typeface="Times New Roman" panose="02020603050405020304" charset="0"/>
              </a:rPr>
              <a:t>=9</a:t>
            </a:r>
            <a:endParaRPr lang="en-US" altLang="zh-CN" sz="2800" b="1">
              <a:latin typeface="Times New Roman" panose="02020603050405020304" charset="0"/>
            </a:endParaRPr>
          </a:p>
          <a:p>
            <a:pPr indent="400050" algn="just" eaLnBrk="0" hangingPunct="0"/>
            <a:r>
              <a:rPr lang="en-US" altLang="zh-CN" sz="2800">
                <a:latin typeface="Times New Roman" panose="02020603050405020304" charset="0"/>
              </a:rPr>
              <a:t> </a:t>
            </a:r>
            <a:endParaRPr lang="en-US" altLang="zh-CN" sz="2800">
              <a:latin typeface="Times New Roman" panose="02020603050405020304" charset="0"/>
            </a:endParaRPr>
          </a:p>
          <a:p>
            <a:pPr indent="400050" eaLnBrk="0" hangingPunct="0"/>
            <a:endParaRPr lang="en-US" altLang="zh-CN" sz="2800">
              <a:latin typeface="Times New Roman" panose="02020603050405020304" charset="0"/>
            </a:endParaRPr>
          </a:p>
        </p:txBody>
      </p:sp>
      <p:pic>
        <p:nvPicPr>
          <p:cNvPr id="17411" name="图片 17410"/>
          <p:cNvPicPr>
            <a:picLocks noChangeAspect="1"/>
          </p:cNvPicPr>
          <p:nvPr/>
        </p:nvPicPr>
        <p:blipFill>
          <a:blip r:embed="rId1"/>
          <a:stretch>
            <a:fillRect/>
          </a:stretch>
        </p:blipFill>
        <p:spPr>
          <a:xfrm>
            <a:off x="4267200" y="2652713"/>
            <a:ext cx="4876800" cy="3554412"/>
          </a:xfrm>
          <a:prstGeom prst="rect">
            <a:avLst/>
          </a:prstGeom>
          <a:noFill/>
          <a:ln w="9525">
            <a:noFill/>
          </a:ln>
        </p:spPr>
      </p:pic>
      <p:sp>
        <p:nvSpPr>
          <p:cNvPr id="17412" name="矩形 17411"/>
          <p:cNvSpPr/>
          <p:nvPr/>
        </p:nvSpPr>
        <p:spPr>
          <a:xfrm>
            <a:off x="0" y="152400"/>
            <a:ext cx="9144000" cy="953135"/>
          </a:xfrm>
          <a:prstGeom prst="rect">
            <a:avLst/>
          </a:prstGeom>
          <a:noFill/>
          <a:ln w="9525">
            <a:noFill/>
          </a:ln>
        </p:spPr>
        <p:txBody>
          <a:bodyPr>
            <a:spAutoFit/>
          </a:bodyPr>
          <a:p>
            <a:pPr algn="just"/>
            <a:r>
              <a:rPr lang="zh-CN" altLang="en-US" sz="2800" b="1">
                <a:latin typeface="Times New Roman" panose="02020603050405020304" charset="0"/>
              </a:rPr>
              <a:t>例</a:t>
            </a:r>
            <a:r>
              <a:rPr lang="en-US" altLang="zh-CN" sz="2800" b="1">
                <a:latin typeface="Times New Roman" panose="02020603050405020304" charset="0"/>
              </a:rPr>
              <a:t>2.</a:t>
            </a:r>
            <a:r>
              <a:rPr lang="zh-CN" altLang="en-US" sz="2800" b="1">
                <a:latin typeface="Times New Roman" panose="02020603050405020304" charset="0"/>
              </a:rPr>
              <a:t>如图，</a:t>
            </a:r>
            <a:r>
              <a:rPr lang="en-US" altLang="zh-CN" sz="2800" b="1">
                <a:latin typeface="Times New Roman" panose="02020603050405020304" charset="0"/>
              </a:rPr>
              <a:t>DE</a:t>
            </a:r>
            <a:r>
              <a:rPr lang="zh-CN" altLang="en-US" sz="2800" b="1">
                <a:latin typeface="Times New Roman" panose="02020603050405020304" charset="0"/>
              </a:rPr>
              <a:t>是</a:t>
            </a:r>
            <a:r>
              <a:rPr lang="en-US" altLang="zh-CN" sz="2800" b="1">
                <a:latin typeface="Times New Roman" panose="02020603050405020304" charset="0"/>
              </a:rPr>
              <a:t>△ABC</a:t>
            </a:r>
            <a:r>
              <a:rPr lang="zh-CN" altLang="en-US" sz="2800" b="1">
                <a:latin typeface="Times New Roman" panose="02020603050405020304" charset="0"/>
              </a:rPr>
              <a:t>边</a:t>
            </a:r>
            <a:r>
              <a:rPr lang="en-US" altLang="zh-CN" sz="2800" b="1">
                <a:latin typeface="Times New Roman" panose="02020603050405020304" charset="0"/>
              </a:rPr>
              <a:t>AB</a:t>
            </a:r>
            <a:r>
              <a:rPr lang="zh-CN" altLang="en-US" sz="2800" b="1">
                <a:latin typeface="Times New Roman" panose="02020603050405020304" charset="0"/>
              </a:rPr>
              <a:t>的垂直平分线，交</a:t>
            </a:r>
            <a:r>
              <a:rPr lang="en-US" altLang="zh-CN" sz="2800" b="1">
                <a:latin typeface="Times New Roman" panose="02020603050405020304" charset="0"/>
              </a:rPr>
              <a:t>AB</a:t>
            </a:r>
            <a:r>
              <a:rPr lang="zh-CN" altLang="en-US" sz="2800" b="1">
                <a:latin typeface="Times New Roman" panose="02020603050405020304" charset="0"/>
              </a:rPr>
              <a:t>、</a:t>
            </a:r>
            <a:r>
              <a:rPr lang="en-US" altLang="zh-CN" sz="2800" b="1">
                <a:latin typeface="Times New Roman" panose="02020603050405020304" charset="0"/>
              </a:rPr>
              <a:t>BC</a:t>
            </a:r>
            <a:r>
              <a:rPr lang="zh-CN" altLang="en-US" sz="2800" b="1">
                <a:latin typeface="Times New Roman" panose="02020603050405020304" charset="0"/>
              </a:rPr>
              <a:t>于</a:t>
            </a:r>
            <a:r>
              <a:rPr lang="en-US" altLang="zh-CN" sz="2800" b="1">
                <a:latin typeface="Times New Roman" panose="02020603050405020304" charset="0"/>
              </a:rPr>
              <a:t>D</a:t>
            </a:r>
            <a:r>
              <a:rPr lang="zh-CN" altLang="en-US" sz="2800" b="1">
                <a:latin typeface="Times New Roman" panose="02020603050405020304" charset="0"/>
              </a:rPr>
              <a:t>、</a:t>
            </a:r>
            <a:r>
              <a:rPr lang="en-US" altLang="zh-CN" sz="2800" b="1">
                <a:latin typeface="Times New Roman" panose="02020603050405020304" charset="0"/>
              </a:rPr>
              <a:t>E</a:t>
            </a:r>
            <a:r>
              <a:rPr lang="zh-CN" altLang="en-US" sz="2800" b="1">
                <a:latin typeface="Times New Roman" panose="02020603050405020304" charset="0"/>
              </a:rPr>
              <a:t>，若</a:t>
            </a:r>
            <a:r>
              <a:rPr lang="en-US" altLang="zh-CN" sz="2800" b="1">
                <a:latin typeface="Times New Roman" panose="02020603050405020304" charset="0"/>
              </a:rPr>
              <a:t>AC=4</a:t>
            </a:r>
            <a:r>
              <a:rPr lang="zh-CN" altLang="en-US" sz="2800" b="1">
                <a:latin typeface="Times New Roman" panose="02020603050405020304" charset="0"/>
              </a:rPr>
              <a:t>，</a:t>
            </a:r>
            <a:r>
              <a:rPr lang="en-US" altLang="zh-CN" sz="2800" b="1">
                <a:latin typeface="Times New Roman" panose="02020603050405020304" charset="0"/>
              </a:rPr>
              <a:t>BC=5</a:t>
            </a:r>
            <a:r>
              <a:rPr lang="zh-CN" altLang="en-US" sz="2800" b="1">
                <a:latin typeface="Times New Roman" panose="02020603050405020304" charset="0"/>
              </a:rPr>
              <a:t>，求</a:t>
            </a:r>
            <a:r>
              <a:rPr lang="en-US" altLang="zh-CN" sz="2800" b="1">
                <a:latin typeface="Times New Roman" panose="02020603050405020304" charset="0"/>
              </a:rPr>
              <a:t>△AEC</a:t>
            </a:r>
            <a:r>
              <a:rPr lang="zh-CN" altLang="en-US" sz="2800" b="1">
                <a:latin typeface="Times New Roman" panose="02020603050405020304" charset="0"/>
              </a:rPr>
              <a:t>的周长</a:t>
            </a:r>
            <a:endParaRPr lang="zh-CN" altLang="en-US" sz="2800" b="1">
              <a:latin typeface="Times New Roman" panose="0202060305040502030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7411"/>
                                        </p:tgtEl>
                                        <p:attrNameLst>
                                          <p:attrName>style.visibility</p:attrName>
                                        </p:attrNameLst>
                                      </p:cBhvr>
                                      <p:to>
                                        <p:strVal val="visible"/>
                                      </p:to>
                                    </p:set>
                                    <p:anim calcmode="lin" valueType="num">
                                      <p:cBhvr additive="base">
                                        <p:cTn id="7" dur="500" fill="hold"/>
                                        <p:tgtEl>
                                          <p:spTgt spid="17411"/>
                                        </p:tgtEl>
                                        <p:attrNameLst>
                                          <p:attrName>ppt_x</p:attrName>
                                        </p:attrNameLst>
                                      </p:cBhvr>
                                      <p:tavLst>
                                        <p:tav tm="0">
                                          <p:val>
                                            <p:strVal val="0-#ppt_w/2"/>
                                          </p:val>
                                        </p:tav>
                                        <p:tav tm="100000">
                                          <p:val>
                                            <p:strVal val="#ppt_x"/>
                                          </p:val>
                                        </p:tav>
                                      </p:tavLst>
                                    </p:anim>
                                    <p:anim calcmode="lin" valueType="num">
                                      <p:cBhvr additive="base">
                                        <p:cTn id="8" dur="500" fill="hold"/>
                                        <p:tgtEl>
                                          <p:spTgt spid="17411"/>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7412"/>
                                        </p:tgtEl>
                                        <p:attrNameLst>
                                          <p:attrName>style.visibility</p:attrName>
                                        </p:attrNameLst>
                                      </p:cBhvr>
                                      <p:to>
                                        <p:strVal val="visible"/>
                                      </p:to>
                                    </p:set>
                                    <p:anim calcmode="lin" valueType="num">
                                      <p:cBhvr additive="base">
                                        <p:cTn id="13" dur="500" fill="hold"/>
                                        <p:tgtEl>
                                          <p:spTgt spid="17412"/>
                                        </p:tgtEl>
                                        <p:attrNameLst>
                                          <p:attrName>ppt_x</p:attrName>
                                        </p:attrNameLst>
                                      </p:cBhvr>
                                      <p:tavLst>
                                        <p:tav tm="0">
                                          <p:val>
                                            <p:strVal val="0-#ppt_w/2"/>
                                          </p:val>
                                        </p:tav>
                                        <p:tav tm="100000">
                                          <p:val>
                                            <p:strVal val="#ppt_x"/>
                                          </p:val>
                                        </p:tav>
                                      </p:tavLst>
                                    </p:anim>
                                    <p:anim calcmode="lin" valueType="num">
                                      <p:cBhvr additive="base">
                                        <p:cTn id="14" dur="500" fill="hold"/>
                                        <p:tgtEl>
                                          <p:spTgt spid="17412"/>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7410"/>
                                        </p:tgtEl>
                                        <p:attrNameLst>
                                          <p:attrName>style.visibility</p:attrName>
                                        </p:attrNameLst>
                                      </p:cBhvr>
                                      <p:to>
                                        <p:strVal val="visible"/>
                                      </p:to>
                                    </p:set>
                                    <p:anim calcmode="lin" valueType="num">
                                      <p:cBhvr additive="base">
                                        <p:cTn id="19" dur="500" fill="hold"/>
                                        <p:tgtEl>
                                          <p:spTgt spid="17410"/>
                                        </p:tgtEl>
                                        <p:attrNameLst>
                                          <p:attrName>ppt_x</p:attrName>
                                        </p:attrNameLst>
                                      </p:cBhvr>
                                      <p:tavLst>
                                        <p:tav tm="0">
                                          <p:val>
                                            <p:strVal val="0-#ppt_w/2"/>
                                          </p:val>
                                        </p:tav>
                                        <p:tav tm="100000">
                                          <p:val>
                                            <p:strVal val="#ppt_x"/>
                                          </p:val>
                                        </p:tav>
                                      </p:tavLst>
                                    </p:anim>
                                    <p:anim calcmode="lin" valueType="num">
                                      <p:cBhvr additive="base">
                                        <p:cTn id="20" dur="500" fill="hold"/>
                                        <p:tgtEl>
                                          <p:spTgt spid="174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2" grpId="0" animBg="1"/>
      <p:bldP spid="174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2466" name="图片 62465" descr="D:\风景、背景、边框\网页.边框.背景图库\背景集\aback1.jpg"/>
          <p:cNvPicPr>
            <a:picLocks noChangeAspect="1"/>
          </p:cNvPicPr>
          <p:nvPr/>
        </p:nvPicPr>
        <p:blipFill>
          <a:blip r:embed="rId1"/>
          <a:stretch>
            <a:fillRect/>
          </a:stretch>
        </p:blipFill>
        <p:spPr>
          <a:xfrm>
            <a:off x="0" y="0"/>
            <a:ext cx="9144000" cy="6858000"/>
          </a:xfrm>
          <a:prstGeom prst="rect">
            <a:avLst/>
          </a:prstGeom>
          <a:noFill/>
          <a:ln w="9525">
            <a:noFill/>
          </a:ln>
        </p:spPr>
      </p:pic>
      <p:sp>
        <p:nvSpPr>
          <p:cNvPr id="62467" name="文本框 62466"/>
          <p:cNvSpPr txBox="1"/>
          <p:nvPr/>
        </p:nvSpPr>
        <p:spPr>
          <a:xfrm>
            <a:off x="304800" y="990600"/>
            <a:ext cx="5867400" cy="1552575"/>
          </a:xfrm>
          <a:prstGeom prst="rect">
            <a:avLst/>
          </a:prstGeom>
          <a:noFill/>
          <a:ln w="9525">
            <a:noFill/>
          </a:ln>
        </p:spPr>
        <p:txBody>
          <a:bodyPr>
            <a:spAutoFit/>
          </a:bodyPr>
          <a:p>
            <a:pPr algn="dist"/>
            <a:r>
              <a:rPr lang="en-US" altLang="zh-CN" sz="2000" b="1" dirty="0">
                <a:solidFill>
                  <a:srgbClr val="FF0000"/>
                </a:solidFill>
                <a:latin typeface="Times New Roman" panose="02020603050405020304" charset="0"/>
                <a:ea typeface="宋体" panose="02010600030101010101" pitchFamily="2" charset="-122"/>
              </a:rPr>
              <a:t>       </a:t>
            </a:r>
            <a:r>
              <a:rPr lang="zh-CN" altLang="en-US" b="1" dirty="0">
                <a:solidFill>
                  <a:srgbClr val="FF0000"/>
                </a:solidFill>
                <a:latin typeface="Times New Roman" panose="02020603050405020304" charset="0"/>
                <a:ea typeface="幼圆" panose="02010509060101010101" pitchFamily="49" charset="-122"/>
              </a:rPr>
              <a:t>张店区政府为了方便居民的生活，计划在三个住宅小区</a:t>
            </a:r>
            <a:r>
              <a:rPr lang="en-US" altLang="zh-CN" b="1" dirty="0">
                <a:solidFill>
                  <a:srgbClr val="FF0000"/>
                </a:solidFill>
                <a:latin typeface="Times New Roman" panose="02020603050405020304" charset="0"/>
                <a:ea typeface="幼圆" panose="02010509060101010101" pitchFamily="49" charset="-122"/>
              </a:rPr>
              <a:t>A</a:t>
            </a:r>
            <a:r>
              <a:rPr lang="zh-CN" altLang="en-US" b="1" dirty="0">
                <a:solidFill>
                  <a:srgbClr val="FF0000"/>
                </a:solidFill>
                <a:latin typeface="Times New Roman" panose="02020603050405020304" charset="0"/>
                <a:ea typeface="幼圆" panose="02010509060101010101" pitchFamily="49" charset="-122"/>
              </a:rPr>
              <a:t>、</a:t>
            </a:r>
            <a:r>
              <a:rPr lang="en-US" altLang="zh-CN" b="1" dirty="0">
                <a:solidFill>
                  <a:srgbClr val="FF0000"/>
                </a:solidFill>
                <a:latin typeface="Times New Roman" panose="02020603050405020304" charset="0"/>
                <a:ea typeface="幼圆" panose="02010509060101010101" pitchFamily="49" charset="-122"/>
              </a:rPr>
              <a:t>B</a:t>
            </a:r>
            <a:r>
              <a:rPr lang="zh-CN" altLang="en-US" b="1" dirty="0">
                <a:solidFill>
                  <a:srgbClr val="FF0000"/>
                </a:solidFill>
                <a:latin typeface="Times New Roman" panose="02020603050405020304" charset="0"/>
                <a:ea typeface="幼圆" panose="02010509060101010101" pitchFamily="49" charset="-122"/>
              </a:rPr>
              <a:t>、</a:t>
            </a:r>
            <a:r>
              <a:rPr lang="en-US" altLang="zh-CN" b="1" dirty="0">
                <a:solidFill>
                  <a:srgbClr val="FF0000"/>
                </a:solidFill>
                <a:latin typeface="Times New Roman" panose="02020603050405020304" charset="0"/>
                <a:ea typeface="幼圆" panose="02010509060101010101" pitchFamily="49" charset="-122"/>
              </a:rPr>
              <a:t>C</a:t>
            </a:r>
            <a:r>
              <a:rPr lang="zh-CN" altLang="en-US" b="1" dirty="0">
                <a:solidFill>
                  <a:srgbClr val="FF0000"/>
                </a:solidFill>
                <a:latin typeface="Times New Roman" panose="02020603050405020304" charset="0"/>
                <a:ea typeface="幼圆" panose="02010509060101010101" pitchFamily="49" charset="-122"/>
              </a:rPr>
              <a:t>之间修建一个购物中心，试问，该购物中心应建于何处，才能使得它到三个小区的距离相等。</a:t>
            </a:r>
            <a:endParaRPr lang="zh-CN" altLang="en-US" b="1" dirty="0">
              <a:solidFill>
                <a:srgbClr val="FF0000"/>
              </a:solidFill>
              <a:latin typeface="Times New Roman" panose="02020603050405020304" charset="0"/>
              <a:ea typeface="幼圆" panose="02010509060101010101" pitchFamily="49" charset="-122"/>
            </a:endParaRPr>
          </a:p>
        </p:txBody>
      </p:sp>
      <p:sp>
        <p:nvSpPr>
          <p:cNvPr id="62468" name="文本框 62467"/>
          <p:cNvSpPr txBox="1"/>
          <p:nvPr/>
        </p:nvSpPr>
        <p:spPr>
          <a:xfrm>
            <a:off x="7391400" y="381000"/>
            <a:ext cx="457200" cy="519113"/>
          </a:xfrm>
          <a:prstGeom prst="rect">
            <a:avLst/>
          </a:prstGeom>
          <a:noFill/>
          <a:ln w="9525">
            <a:noFill/>
          </a:ln>
        </p:spPr>
        <p:txBody>
          <a:bodyPr>
            <a:spAutoFit/>
          </a:bodyPr>
          <a:p>
            <a:r>
              <a:rPr lang="en-US" altLang="zh-CN" sz="2800" b="1">
                <a:latin typeface="Times New Roman" panose="02020603050405020304" charset="0"/>
                <a:ea typeface="宋体" panose="02010600030101010101" pitchFamily="2" charset="-122"/>
              </a:rPr>
              <a:t>A</a:t>
            </a:r>
            <a:endParaRPr lang="en-US" altLang="zh-CN" sz="2800" b="1">
              <a:latin typeface="Times New Roman" panose="02020603050405020304" charset="0"/>
              <a:ea typeface="宋体" panose="02010600030101010101" pitchFamily="2" charset="-122"/>
            </a:endParaRPr>
          </a:p>
        </p:txBody>
      </p:sp>
      <p:sp>
        <p:nvSpPr>
          <p:cNvPr id="62469" name="文本框 62468"/>
          <p:cNvSpPr txBox="1"/>
          <p:nvPr/>
        </p:nvSpPr>
        <p:spPr>
          <a:xfrm>
            <a:off x="990600" y="4572000"/>
            <a:ext cx="420688" cy="519113"/>
          </a:xfrm>
          <a:prstGeom prst="rect">
            <a:avLst/>
          </a:prstGeom>
          <a:noFill/>
          <a:ln w="9525">
            <a:noFill/>
          </a:ln>
        </p:spPr>
        <p:txBody>
          <a:bodyPr wrap="none" anchor="t">
            <a:spAutoFit/>
          </a:bodyPr>
          <a:p>
            <a:r>
              <a:rPr lang="en-US" altLang="zh-CN" sz="2800" b="1">
                <a:latin typeface="Times New Roman" panose="02020603050405020304" charset="0"/>
                <a:ea typeface="宋体" panose="02010600030101010101" pitchFamily="2" charset="-122"/>
              </a:rPr>
              <a:t>B</a:t>
            </a:r>
            <a:endParaRPr lang="en-US" altLang="zh-CN" sz="2800" b="1">
              <a:latin typeface="Times New Roman" panose="02020603050405020304" charset="0"/>
              <a:ea typeface="宋体" panose="02010600030101010101" pitchFamily="2" charset="-122"/>
            </a:endParaRPr>
          </a:p>
        </p:txBody>
      </p:sp>
      <p:sp>
        <p:nvSpPr>
          <p:cNvPr id="62470" name="文本框 62469"/>
          <p:cNvSpPr txBox="1"/>
          <p:nvPr/>
        </p:nvSpPr>
        <p:spPr>
          <a:xfrm>
            <a:off x="7543800" y="4648200"/>
            <a:ext cx="441325" cy="519113"/>
          </a:xfrm>
          <a:prstGeom prst="rect">
            <a:avLst/>
          </a:prstGeom>
          <a:noFill/>
          <a:ln w="9525">
            <a:noFill/>
          </a:ln>
        </p:spPr>
        <p:txBody>
          <a:bodyPr wrap="none" anchor="t">
            <a:spAutoFit/>
          </a:bodyPr>
          <a:p>
            <a:r>
              <a:rPr lang="en-US" altLang="zh-CN" sz="2800" b="1">
                <a:latin typeface="Times New Roman" panose="02020603050405020304" charset="0"/>
                <a:ea typeface="宋体" panose="02010600030101010101" pitchFamily="2" charset="-122"/>
              </a:rPr>
              <a:t>C</a:t>
            </a:r>
            <a:endParaRPr lang="en-US" altLang="zh-CN" sz="2800" b="1">
              <a:latin typeface="Times New Roman" panose="02020603050405020304" charset="0"/>
              <a:ea typeface="宋体" panose="02010600030101010101" pitchFamily="2" charset="-122"/>
            </a:endParaRPr>
          </a:p>
        </p:txBody>
      </p:sp>
      <p:pic>
        <p:nvPicPr>
          <p:cNvPr id="62471" name="图片 62470" descr="F:\My documents\My Pictures\标志图案\J0078848.JPG"/>
          <p:cNvPicPr>
            <a:picLocks noChangeAspect="1"/>
          </p:cNvPicPr>
          <p:nvPr/>
        </p:nvPicPr>
        <p:blipFill>
          <a:blip r:embed="rId2"/>
          <a:stretch>
            <a:fillRect/>
          </a:stretch>
        </p:blipFill>
        <p:spPr>
          <a:xfrm>
            <a:off x="457200" y="5029200"/>
            <a:ext cx="1524000" cy="1600200"/>
          </a:xfrm>
          <a:prstGeom prst="rect">
            <a:avLst/>
          </a:prstGeom>
          <a:noFill/>
          <a:ln w="9525">
            <a:noFill/>
          </a:ln>
        </p:spPr>
      </p:pic>
      <p:pic>
        <p:nvPicPr>
          <p:cNvPr id="62472" name="图片 62471" descr="F:\My documents\My Pictures\标志图案\J0078848.JPG"/>
          <p:cNvPicPr>
            <a:picLocks noChangeAspect="1"/>
          </p:cNvPicPr>
          <p:nvPr/>
        </p:nvPicPr>
        <p:blipFill>
          <a:blip r:embed="rId2"/>
          <a:stretch>
            <a:fillRect/>
          </a:stretch>
        </p:blipFill>
        <p:spPr>
          <a:xfrm>
            <a:off x="6400800" y="457200"/>
            <a:ext cx="1066800" cy="1524000"/>
          </a:xfrm>
          <a:prstGeom prst="rect">
            <a:avLst/>
          </a:prstGeom>
          <a:noFill/>
          <a:ln w="9525">
            <a:noFill/>
          </a:ln>
        </p:spPr>
      </p:pic>
      <p:pic>
        <p:nvPicPr>
          <p:cNvPr id="62473" name="图片 62472" descr="F:\My documents\My Pictures\标志图案\J0078848.JPG"/>
          <p:cNvPicPr>
            <a:picLocks noChangeAspect="1"/>
          </p:cNvPicPr>
          <p:nvPr/>
        </p:nvPicPr>
        <p:blipFill>
          <a:blip r:embed="rId2"/>
          <a:stretch>
            <a:fillRect/>
          </a:stretch>
        </p:blipFill>
        <p:spPr>
          <a:xfrm>
            <a:off x="7010400" y="5257800"/>
            <a:ext cx="1524000" cy="1219200"/>
          </a:xfrm>
          <a:prstGeom prst="rect">
            <a:avLst/>
          </a:prstGeom>
          <a:noFill/>
          <a:ln w="9525">
            <a:noFill/>
          </a:ln>
        </p:spPr>
      </p:pic>
      <p:pic>
        <p:nvPicPr>
          <p:cNvPr id="62474" name="图片 62473" descr="F:\My documents\My Pictures\标志图案\J0079073.WMF"/>
          <p:cNvPicPr>
            <a:picLocks noChangeAspect="1"/>
          </p:cNvPicPr>
          <p:nvPr/>
        </p:nvPicPr>
        <p:blipFill>
          <a:blip r:embed="rId3"/>
          <a:stretch>
            <a:fillRect/>
          </a:stretch>
        </p:blipFill>
        <p:spPr>
          <a:xfrm>
            <a:off x="4114800" y="3276600"/>
            <a:ext cx="914400" cy="1033463"/>
          </a:xfrm>
          <a:prstGeom prst="rect">
            <a:avLst/>
          </a:prstGeom>
          <a:noFill/>
          <a:ln w="9525">
            <a:noFill/>
          </a:ln>
        </p:spPr>
      </p:pic>
      <p:sp>
        <p:nvSpPr>
          <p:cNvPr id="62475" name="标题 62474"/>
          <p:cNvSpPr>
            <a:spLocks noGrp="1"/>
          </p:cNvSpPr>
          <p:nvPr>
            <p:ph type="title"/>
          </p:nvPr>
        </p:nvSpPr>
        <p:spPr>
          <a:xfrm>
            <a:off x="1295400" y="0"/>
            <a:ext cx="3505200" cy="685800"/>
          </a:xfrm>
          <a:prstGeom prst="rect">
            <a:avLst/>
          </a:prstGeom>
          <a:noFill/>
          <a:ln w="9525">
            <a:noFill/>
          </a:ln>
        </p:spPr>
        <p:txBody>
          <a:bodyPr/>
          <a:p>
            <a:r>
              <a:rPr lang="zh-CN" altLang="en-US" b="1" dirty="0">
                <a:solidFill>
                  <a:srgbClr val="FF0000"/>
                </a:solidFill>
                <a:ea typeface="隶书" panose="02010509060101010101" pitchFamily="49" charset="-122"/>
              </a:rPr>
              <a:t>实际问题</a:t>
            </a:r>
            <a:r>
              <a:rPr lang="en-US" altLang="zh-CN" b="1" dirty="0">
                <a:solidFill>
                  <a:srgbClr val="FF0000"/>
                </a:solidFill>
                <a:ea typeface="隶书" panose="02010509060101010101" pitchFamily="49" charset="-122"/>
              </a:rPr>
              <a:t>1</a:t>
            </a:r>
            <a:endParaRPr lang="en-US" altLang="zh-CN" b="1" dirty="0">
              <a:solidFill>
                <a:srgbClr val="FF0000"/>
              </a:solidFill>
              <a:ea typeface="隶书" panose="02010509060101010101" pitchFamily="49" charset="-122"/>
            </a:endParaRPr>
          </a:p>
        </p:txBody>
      </p:sp>
      <p:pic>
        <p:nvPicPr>
          <p:cNvPr id="62476" name="图片 62475" descr="D:\边框集\动画图\问号1.gif"/>
          <p:cNvPicPr>
            <a:picLocks noChangeAspect="1"/>
          </p:cNvPicPr>
          <p:nvPr/>
        </p:nvPicPr>
        <p:blipFill>
          <a:blip r:embed="rId4"/>
          <a:stretch>
            <a:fillRect/>
          </a:stretch>
        </p:blipFill>
        <p:spPr>
          <a:xfrm>
            <a:off x="4191000" y="3429000"/>
            <a:ext cx="822325" cy="822325"/>
          </a:xfrm>
          <a:prstGeom prst="rect">
            <a:avLst/>
          </a:prstGeom>
          <a:noFill/>
          <a:ln w="9525">
            <a:noFill/>
          </a:ln>
        </p:spPr>
      </p:pic>
    </p:spTree>
  </p:cSld>
  <p:clrMapOvr>
    <a:masterClrMapping/>
  </p:clrMapOvr>
  <p:transition>
    <p:random/>
  </p:transition>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hlink"/>
            </a:gs>
            <a:gs pos="100000">
              <a:srgbClr val="00FF00"/>
            </a:gs>
          </a:gsLst>
          <a:lin ang="5400000" scaled="1"/>
          <a:tileRect/>
        </a:gradFill>
        <a:effectLst/>
      </p:bgPr>
    </p:bg>
    <p:spTree>
      <p:nvGrpSpPr>
        <p:cNvPr id="1" name=""/>
        <p:cNvGrpSpPr/>
        <p:nvPr/>
      </p:nvGrpSpPr>
      <p:grpSpPr/>
      <p:grpSp>
        <p:nvGrpSpPr>
          <p:cNvPr id="46138" name="组合 46137"/>
          <p:cNvGrpSpPr/>
          <p:nvPr/>
        </p:nvGrpSpPr>
        <p:grpSpPr>
          <a:xfrm>
            <a:off x="4114800" y="1905000"/>
            <a:ext cx="3843338" cy="2919413"/>
            <a:chOff x="321" y="1824"/>
            <a:chExt cx="2217" cy="1195"/>
          </a:xfrm>
        </p:grpSpPr>
        <p:sp>
          <p:nvSpPr>
            <p:cNvPr id="46139" name="等腰三角形 46138"/>
            <p:cNvSpPr/>
            <p:nvPr/>
          </p:nvSpPr>
          <p:spPr>
            <a:xfrm>
              <a:off x="624" y="2112"/>
              <a:ext cx="1632" cy="864"/>
            </a:xfrm>
            <a:prstGeom prst="triangle">
              <a:avLst>
                <a:gd name="adj" fmla="val 71727"/>
              </a:avLst>
            </a:prstGeom>
            <a:solidFill>
              <a:srgbClr val="FFFFFF"/>
            </a:solidFill>
            <a:ln w="9525" cap="flat" cmpd="sng">
              <a:solidFill>
                <a:schemeClr val="tx1"/>
              </a:solidFill>
              <a:prstDash val="solid"/>
              <a:miter/>
              <a:headEnd type="none" w="med" len="med"/>
              <a:tailEnd type="none" w="med" len="med"/>
            </a:ln>
          </p:spPr>
          <p:txBody>
            <a:bodyPr/>
            <a:p>
              <a:endParaRPr lang="zh-CN" altLang="en-US"/>
            </a:p>
          </p:txBody>
        </p:sp>
        <p:sp>
          <p:nvSpPr>
            <p:cNvPr id="46140" name="文本框 46139"/>
            <p:cNvSpPr txBox="1"/>
            <p:nvPr/>
          </p:nvSpPr>
          <p:spPr>
            <a:xfrm>
              <a:off x="321" y="2832"/>
              <a:ext cx="223" cy="187"/>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B</a:t>
              </a:r>
              <a:endParaRPr lang="en-US" altLang="zh-CN" b="1">
                <a:latin typeface="Times New Roman" panose="02020603050405020304" charset="0"/>
                <a:ea typeface="宋体" panose="02010600030101010101" pitchFamily="2" charset="-122"/>
              </a:endParaRPr>
            </a:p>
          </p:txBody>
        </p:sp>
        <p:sp>
          <p:nvSpPr>
            <p:cNvPr id="46141" name="文本框 46140"/>
            <p:cNvSpPr txBox="1"/>
            <p:nvPr/>
          </p:nvSpPr>
          <p:spPr>
            <a:xfrm>
              <a:off x="1680" y="1824"/>
              <a:ext cx="233" cy="187"/>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A</a:t>
              </a:r>
              <a:endParaRPr lang="en-US" altLang="zh-CN" b="1">
                <a:latin typeface="Times New Roman" panose="02020603050405020304" charset="0"/>
                <a:ea typeface="宋体" panose="02010600030101010101" pitchFamily="2" charset="-122"/>
              </a:endParaRPr>
            </a:p>
          </p:txBody>
        </p:sp>
        <p:sp>
          <p:nvSpPr>
            <p:cNvPr id="46142" name="文本框 46141"/>
            <p:cNvSpPr txBox="1"/>
            <p:nvPr/>
          </p:nvSpPr>
          <p:spPr>
            <a:xfrm>
              <a:off x="2305" y="2832"/>
              <a:ext cx="233" cy="187"/>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C</a:t>
              </a:r>
              <a:endParaRPr lang="en-US" altLang="zh-CN" b="1">
                <a:latin typeface="Times New Roman" panose="02020603050405020304" charset="0"/>
                <a:ea typeface="宋体" panose="02010600030101010101" pitchFamily="2" charset="-122"/>
              </a:endParaRPr>
            </a:p>
          </p:txBody>
        </p:sp>
      </p:grpSp>
      <p:sp>
        <p:nvSpPr>
          <p:cNvPr id="46082" name="文本框 46081"/>
          <p:cNvSpPr txBox="1"/>
          <p:nvPr/>
        </p:nvSpPr>
        <p:spPr>
          <a:xfrm>
            <a:off x="2291715" y="228600"/>
            <a:ext cx="4020820" cy="521970"/>
          </a:xfrm>
          <a:prstGeom prst="rect">
            <a:avLst/>
          </a:prstGeom>
          <a:noFill/>
          <a:ln w="9525">
            <a:noFill/>
          </a:ln>
        </p:spPr>
        <p:txBody>
          <a:bodyPr wrap="none" anchor="t">
            <a:spAutoFit/>
          </a:bodyPr>
          <a:p>
            <a:pPr algn="ctr"/>
            <a:r>
              <a:rPr lang="en-US" altLang="zh-CN" sz="2800" b="1" dirty="0">
                <a:latin typeface="Times New Roman" panose="02020603050405020304" charset="0"/>
                <a:ea typeface="宋体" panose="02010600030101010101" pitchFamily="2" charset="-122"/>
              </a:rPr>
              <a:t>13.1    </a:t>
            </a:r>
            <a:r>
              <a:rPr lang="zh-CN" altLang="en-US" sz="2800" b="1" dirty="0">
                <a:latin typeface="Times New Roman" panose="02020603050405020304" charset="0"/>
                <a:ea typeface="宋体" panose="02010600030101010101" pitchFamily="2" charset="-122"/>
              </a:rPr>
              <a:t>线段的垂直平分线</a:t>
            </a:r>
            <a:endParaRPr lang="zh-CN" altLang="en-US" sz="2800" b="1">
              <a:latin typeface="Times New Roman" panose="02020603050405020304" charset="0"/>
              <a:ea typeface="宋体" panose="02010600030101010101" pitchFamily="2" charset="-122"/>
            </a:endParaRPr>
          </a:p>
        </p:txBody>
      </p:sp>
      <p:sp>
        <p:nvSpPr>
          <p:cNvPr id="46121" name="文本框 46120"/>
          <p:cNvSpPr txBox="1"/>
          <p:nvPr/>
        </p:nvSpPr>
        <p:spPr>
          <a:xfrm>
            <a:off x="533400" y="1981200"/>
            <a:ext cx="3733800" cy="1554163"/>
          </a:xfrm>
          <a:prstGeom prst="rect">
            <a:avLst/>
          </a:prstGeom>
          <a:noFill/>
          <a:ln w="9525">
            <a:noFill/>
          </a:ln>
        </p:spPr>
        <p:txBody>
          <a:bodyPr>
            <a:spAutoFit/>
          </a:bodyPr>
          <a:p>
            <a:r>
              <a:rPr lang="en-US" altLang="zh-CN" sz="3200" b="1" dirty="0">
                <a:latin typeface="Times New Roman" panose="02020603050405020304" charset="0"/>
                <a:ea typeface="宋体" panose="02010600030101010101" pitchFamily="2" charset="-122"/>
              </a:rPr>
              <a:t>1</a:t>
            </a:r>
            <a:r>
              <a:rPr lang="zh-CN" altLang="en-US" sz="3200" b="1" dirty="0">
                <a:latin typeface="Times New Roman" panose="02020603050405020304" charset="0"/>
                <a:ea typeface="宋体" panose="02010600030101010101" pitchFamily="2" charset="-122"/>
              </a:rPr>
              <a:t>、求作一点</a:t>
            </a:r>
            <a:r>
              <a:rPr lang="en-US" altLang="zh-CN" sz="3200" b="1" dirty="0">
                <a:latin typeface="Times New Roman" panose="02020603050405020304" charset="0"/>
                <a:ea typeface="宋体" panose="02010600030101010101" pitchFamily="2" charset="-122"/>
              </a:rPr>
              <a:t>P</a:t>
            </a:r>
            <a:r>
              <a:rPr lang="zh-CN" altLang="en-US" sz="3200" b="1" dirty="0">
                <a:latin typeface="Times New Roman" panose="02020603050405020304" charset="0"/>
                <a:ea typeface="宋体" panose="02010600030101010101" pitchFamily="2" charset="-122"/>
              </a:rPr>
              <a:t>，使它和已</a:t>
            </a:r>
            <a:r>
              <a:rPr lang="en-US" altLang="zh-CN" sz="3200" b="1" dirty="0">
                <a:latin typeface="Times New Roman" panose="02020603050405020304" charset="0"/>
                <a:ea typeface="宋体" panose="02010600030101010101" pitchFamily="2" charset="-122"/>
              </a:rPr>
              <a:t>△ABC</a:t>
            </a:r>
            <a:r>
              <a:rPr lang="zh-CN" altLang="en-US" sz="3200" b="1" dirty="0">
                <a:latin typeface="Times New Roman" panose="02020603050405020304" charset="0"/>
                <a:ea typeface="宋体" panose="02010600030101010101" pitchFamily="2" charset="-122"/>
              </a:rPr>
              <a:t>的三个顶点距离相等</a:t>
            </a:r>
            <a:r>
              <a:rPr lang="en-US" altLang="zh-CN" sz="3200" b="1" dirty="0">
                <a:latin typeface="Times New Roman" panose="02020603050405020304" charset="0"/>
                <a:ea typeface="宋体" panose="02010600030101010101" pitchFamily="2" charset="-122"/>
              </a:rPr>
              <a:t>.</a:t>
            </a:r>
            <a:endParaRPr lang="en-US" altLang="zh-CN" sz="3200" b="1">
              <a:latin typeface="Times New Roman" panose="02020603050405020304" charset="0"/>
              <a:ea typeface="宋体" panose="02010600030101010101" pitchFamily="2" charset="-122"/>
            </a:endParaRPr>
          </a:p>
        </p:txBody>
      </p:sp>
      <p:grpSp>
        <p:nvGrpSpPr>
          <p:cNvPr id="46124" name="组合 46123"/>
          <p:cNvGrpSpPr/>
          <p:nvPr/>
        </p:nvGrpSpPr>
        <p:grpSpPr>
          <a:xfrm>
            <a:off x="1066800" y="914400"/>
            <a:ext cx="6781800" cy="641350"/>
            <a:chOff x="672" y="336"/>
            <a:chExt cx="4272" cy="404"/>
          </a:xfrm>
        </p:grpSpPr>
        <p:sp>
          <p:nvSpPr>
            <p:cNvPr id="46125" name="文本框 46124"/>
            <p:cNvSpPr txBox="1"/>
            <p:nvPr/>
          </p:nvSpPr>
          <p:spPr>
            <a:xfrm>
              <a:off x="672" y="336"/>
              <a:ext cx="1488" cy="404"/>
            </a:xfrm>
            <a:prstGeom prst="rect">
              <a:avLst/>
            </a:prstGeom>
            <a:noFill/>
            <a:ln w="9525">
              <a:noFill/>
            </a:ln>
          </p:spPr>
          <p:txBody>
            <a:bodyPr>
              <a:spAutoFit/>
            </a:bodyPr>
            <a:p>
              <a:pPr>
                <a:spcBef>
                  <a:spcPct val="50000"/>
                </a:spcBef>
              </a:pPr>
              <a:r>
                <a:rPr lang="zh-CN" altLang="en-US" sz="3600" b="1" dirty="0">
                  <a:solidFill>
                    <a:srgbClr val="CC6600"/>
                  </a:solidFill>
                  <a:latin typeface="Times New Roman" panose="02020603050405020304" charset="0"/>
                  <a:ea typeface="隶书" panose="02010509060101010101" pitchFamily="49" charset="-122"/>
                </a:rPr>
                <a:t>实际问题</a:t>
              </a:r>
              <a:endParaRPr lang="zh-CN" altLang="en-US" sz="3600" b="1" dirty="0">
                <a:solidFill>
                  <a:srgbClr val="CC6600"/>
                </a:solidFill>
                <a:latin typeface="Times New Roman" panose="02020603050405020304" charset="0"/>
                <a:ea typeface="隶书" panose="02010509060101010101" pitchFamily="49" charset="-122"/>
              </a:endParaRPr>
            </a:p>
          </p:txBody>
        </p:sp>
        <p:sp>
          <p:nvSpPr>
            <p:cNvPr id="46126" name="右箭头 46125"/>
            <p:cNvSpPr/>
            <p:nvPr/>
          </p:nvSpPr>
          <p:spPr>
            <a:xfrm>
              <a:off x="2304" y="432"/>
              <a:ext cx="912" cy="240"/>
            </a:xfrm>
            <a:prstGeom prst="rightArrow">
              <a:avLst>
                <a:gd name="adj1" fmla="val 50000"/>
                <a:gd name="adj2" fmla="val 95000"/>
              </a:avLst>
            </a:prstGeom>
            <a:solidFill>
              <a:srgbClr val="0000FF"/>
            </a:solidFill>
            <a:ln w="15875" cap="flat" cmpd="sng">
              <a:solidFill>
                <a:schemeClr val="tx1"/>
              </a:solidFill>
              <a:prstDash val="solid"/>
              <a:miter/>
              <a:headEnd type="none" w="med" len="med"/>
              <a:tailEnd type="none" w="med" len="med"/>
            </a:ln>
          </p:spPr>
          <p:txBody>
            <a:bodyPr/>
            <a:p>
              <a:endParaRPr lang="zh-CN" altLang="en-US"/>
            </a:p>
          </p:txBody>
        </p:sp>
        <p:sp>
          <p:nvSpPr>
            <p:cNvPr id="46127" name="文本框 46126"/>
            <p:cNvSpPr txBox="1"/>
            <p:nvPr/>
          </p:nvSpPr>
          <p:spPr>
            <a:xfrm>
              <a:off x="3696" y="336"/>
              <a:ext cx="1248" cy="404"/>
            </a:xfrm>
            <a:prstGeom prst="rect">
              <a:avLst/>
            </a:prstGeom>
            <a:noFill/>
            <a:ln w="9525">
              <a:noFill/>
            </a:ln>
          </p:spPr>
          <p:txBody>
            <a:bodyPr>
              <a:spAutoFit/>
            </a:bodyPr>
            <a:p>
              <a:pPr>
                <a:spcBef>
                  <a:spcPct val="50000"/>
                </a:spcBef>
              </a:pPr>
              <a:r>
                <a:rPr lang="zh-CN" altLang="en-US" sz="3600" b="1" dirty="0">
                  <a:solidFill>
                    <a:srgbClr val="FF0000"/>
                  </a:solidFill>
                  <a:latin typeface="Times New Roman" panose="02020603050405020304" charset="0"/>
                  <a:ea typeface="隶书" panose="02010509060101010101" pitchFamily="49" charset="-122"/>
                </a:rPr>
                <a:t>数学化</a:t>
              </a:r>
              <a:endParaRPr lang="zh-CN" altLang="en-US" sz="3600" b="1">
                <a:solidFill>
                  <a:srgbClr val="FF0000"/>
                </a:solidFill>
                <a:latin typeface="Times New Roman" panose="02020603050405020304" charset="0"/>
                <a:ea typeface="隶书" panose="02010509060101010101" pitchFamily="49" charset="-122"/>
              </a:endParaRPr>
            </a:p>
          </p:txBody>
        </p:sp>
      </p:grpSp>
      <p:grpSp>
        <p:nvGrpSpPr>
          <p:cNvPr id="46143" name="组合 46142"/>
          <p:cNvGrpSpPr/>
          <p:nvPr/>
        </p:nvGrpSpPr>
        <p:grpSpPr>
          <a:xfrm>
            <a:off x="4648200" y="2590800"/>
            <a:ext cx="2819400" cy="3017838"/>
            <a:chOff x="2928" y="1632"/>
            <a:chExt cx="1776" cy="1901"/>
          </a:xfrm>
        </p:grpSpPr>
        <p:grpSp>
          <p:nvGrpSpPr>
            <p:cNvPr id="46128" name="组合 46127"/>
            <p:cNvGrpSpPr/>
            <p:nvPr/>
          </p:nvGrpSpPr>
          <p:grpSpPr>
            <a:xfrm>
              <a:off x="2928" y="1632"/>
              <a:ext cx="1776" cy="1344"/>
              <a:chOff x="528" y="2880"/>
              <a:chExt cx="1776" cy="1344"/>
            </a:xfrm>
          </p:grpSpPr>
          <p:grpSp>
            <p:nvGrpSpPr>
              <p:cNvPr id="46129" name="组合 46128"/>
              <p:cNvGrpSpPr/>
              <p:nvPr/>
            </p:nvGrpSpPr>
            <p:grpSpPr>
              <a:xfrm>
                <a:off x="528" y="2880"/>
                <a:ext cx="1776" cy="1344"/>
                <a:chOff x="528" y="2880"/>
                <a:chExt cx="1776" cy="1344"/>
              </a:xfrm>
            </p:grpSpPr>
            <p:sp>
              <p:nvSpPr>
                <p:cNvPr id="46130" name="直接连接符 46129"/>
                <p:cNvSpPr/>
                <p:nvPr/>
              </p:nvSpPr>
              <p:spPr>
                <a:xfrm flipV="1">
                  <a:off x="528" y="3840"/>
                  <a:ext cx="1008" cy="384"/>
                </a:xfrm>
                <a:prstGeom prst="line">
                  <a:avLst/>
                </a:prstGeom>
                <a:ln w="38100" cap="flat" cmpd="sng">
                  <a:solidFill>
                    <a:srgbClr val="FF0000"/>
                  </a:solidFill>
                  <a:prstDash val="sysDot"/>
                  <a:headEnd type="none" w="med" len="med"/>
                  <a:tailEnd type="none" w="med" len="med"/>
                </a:ln>
              </p:spPr>
            </p:sp>
            <p:sp>
              <p:nvSpPr>
                <p:cNvPr id="46131" name="直接连接符 46130"/>
                <p:cNvSpPr/>
                <p:nvPr/>
              </p:nvSpPr>
              <p:spPr>
                <a:xfrm>
                  <a:off x="1584" y="3840"/>
                  <a:ext cx="720" cy="384"/>
                </a:xfrm>
                <a:prstGeom prst="line">
                  <a:avLst/>
                </a:prstGeom>
                <a:ln w="38100" cap="flat" cmpd="sng">
                  <a:solidFill>
                    <a:srgbClr val="FF0000"/>
                  </a:solidFill>
                  <a:prstDash val="sysDot"/>
                  <a:headEnd type="none" w="med" len="med"/>
                  <a:tailEnd type="none" w="med" len="med"/>
                </a:ln>
              </p:spPr>
            </p:sp>
            <p:sp>
              <p:nvSpPr>
                <p:cNvPr id="46132" name="直接连接符 46131"/>
                <p:cNvSpPr/>
                <p:nvPr/>
              </p:nvSpPr>
              <p:spPr>
                <a:xfrm flipH="1">
                  <a:off x="1573" y="2880"/>
                  <a:ext cx="240" cy="912"/>
                </a:xfrm>
                <a:prstGeom prst="line">
                  <a:avLst/>
                </a:prstGeom>
                <a:ln w="38100" cap="flat" cmpd="sng">
                  <a:solidFill>
                    <a:srgbClr val="FF0000"/>
                  </a:solidFill>
                  <a:prstDash val="sysDot"/>
                  <a:headEnd type="none" w="med" len="med"/>
                  <a:tailEnd type="none" w="med" len="med"/>
                </a:ln>
              </p:spPr>
            </p:sp>
          </p:grpSp>
          <p:grpSp>
            <p:nvGrpSpPr>
              <p:cNvPr id="46133" name="组合 46132"/>
              <p:cNvGrpSpPr/>
              <p:nvPr/>
            </p:nvGrpSpPr>
            <p:grpSpPr>
              <a:xfrm>
                <a:off x="1440" y="3792"/>
                <a:ext cx="241" cy="423"/>
                <a:chOff x="1440" y="3792"/>
                <a:chExt cx="241" cy="423"/>
              </a:xfrm>
            </p:grpSpPr>
            <p:sp>
              <p:nvSpPr>
                <p:cNvPr id="46134" name="椭圆 46133"/>
                <p:cNvSpPr/>
                <p:nvPr/>
              </p:nvSpPr>
              <p:spPr>
                <a:xfrm>
                  <a:off x="1536" y="3792"/>
                  <a:ext cx="48" cy="48"/>
                </a:xfrm>
                <a:prstGeom prst="ellipse">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46135" name="文本框 46134"/>
                <p:cNvSpPr txBox="1"/>
                <p:nvPr/>
              </p:nvSpPr>
              <p:spPr>
                <a:xfrm>
                  <a:off x="1440" y="3888"/>
                  <a:ext cx="241" cy="327"/>
                </a:xfrm>
                <a:prstGeom prst="rect">
                  <a:avLst/>
                </a:prstGeom>
                <a:noFill/>
                <a:ln w="9525">
                  <a:noFill/>
                </a:ln>
              </p:spPr>
              <p:txBody>
                <a:bodyPr wrap="none" anchor="t">
                  <a:spAutoFit/>
                </a:bodyPr>
                <a:p>
                  <a:r>
                    <a:rPr lang="en-US" altLang="zh-CN" sz="2800" b="1">
                      <a:solidFill>
                        <a:srgbClr val="FF0000"/>
                      </a:solidFill>
                      <a:latin typeface="Times New Roman" panose="02020603050405020304" charset="0"/>
                      <a:ea typeface="宋体" panose="02010600030101010101" pitchFamily="2" charset="-122"/>
                    </a:rPr>
                    <a:t>p</a:t>
                  </a:r>
                  <a:endParaRPr lang="en-US" altLang="zh-CN" sz="2800" b="1">
                    <a:solidFill>
                      <a:srgbClr val="FF0000"/>
                    </a:solidFill>
                    <a:latin typeface="Times New Roman" panose="02020603050405020304" charset="0"/>
                    <a:ea typeface="宋体" panose="02010600030101010101" pitchFamily="2" charset="-122"/>
                  </a:endParaRPr>
                </a:p>
              </p:txBody>
            </p:sp>
          </p:grpSp>
        </p:grpSp>
        <p:sp>
          <p:nvSpPr>
            <p:cNvPr id="46136" name="文本框 46135"/>
            <p:cNvSpPr txBox="1"/>
            <p:nvPr/>
          </p:nvSpPr>
          <p:spPr>
            <a:xfrm>
              <a:off x="3120" y="3168"/>
              <a:ext cx="1536" cy="365"/>
            </a:xfrm>
            <a:prstGeom prst="rect">
              <a:avLst/>
            </a:prstGeom>
            <a:noFill/>
            <a:ln w="9525">
              <a:noFill/>
            </a:ln>
          </p:spPr>
          <p:txBody>
            <a:bodyPr>
              <a:spAutoFit/>
            </a:bodyPr>
            <a:p>
              <a:pPr>
                <a:spcBef>
                  <a:spcPct val="50000"/>
                </a:spcBef>
              </a:pPr>
              <a:r>
                <a:rPr lang="en-US" altLang="zh-CN" sz="3200" b="1">
                  <a:solidFill>
                    <a:srgbClr val="FF0000"/>
                  </a:solidFill>
                  <a:latin typeface="Times New Roman" panose="02020603050405020304" charset="0"/>
                  <a:ea typeface="宋体" panose="02010600030101010101" pitchFamily="2" charset="-122"/>
                </a:rPr>
                <a:t>PA=PB=PC</a:t>
              </a:r>
              <a:endParaRPr lang="en-US" altLang="zh-CN" sz="3200" b="1">
                <a:solidFill>
                  <a:srgbClr val="FF0000"/>
                </a:solidFill>
                <a:latin typeface="Times New Roman" panose="02020603050405020304" charset="0"/>
                <a:ea typeface="宋体" panose="02010600030101010101" pitchFamily="2" charset="-122"/>
              </a:endParaRPr>
            </a:p>
          </p:txBody>
        </p:sp>
      </p:grpSp>
      <p:sp>
        <p:nvSpPr>
          <p:cNvPr id="46137" name="文本框 46136"/>
          <p:cNvSpPr txBox="1"/>
          <p:nvPr/>
        </p:nvSpPr>
        <p:spPr>
          <a:xfrm>
            <a:off x="7620000" y="1905000"/>
            <a:ext cx="671513" cy="2209800"/>
          </a:xfrm>
          <a:prstGeom prst="rect">
            <a:avLst/>
          </a:prstGeom>
          <a:noFill/>
          <a:ln w="9525">
            <a:noFill/>
          </a:ln>
        </p:spPr>
        <p:txBody>
          <a:bodyPr vert="eaVert">
            <a:spAutoFit/>
          </a:bodyPr>
          <a:p>
            <a:pPr>
              <a:spcBef>
                <a:spcPct val="50000"/>
              </a:spcBef>
            </a:pPr>
            <a:r>
              <a:rPr lang="zh-CN" altLang="en-US" sz="3200" b="1" dirty="0">
                <a:latin typeface="Times New Roman" panose="02020603050405020304" charset="0"/>
                <a:ea typeface="隶书" panose="02010509060101010101" pitchFamily="49" charset="-122"/>
              </a:rPr>
              <a:t>实际问题</a:t>
            </a:r>
            <a:r>
              <a:rPr lang="en-US" altLang="zh-CN" sz="3200" b="1" dirty="0">
                <a:latin typeface="Times New Roman" panose="02020603050405020304" charset="0"/>
                <a:ea typeface="隶书" panose="02010509060101010101" pitchFamily="49" charset="-122"/>
              </a:rPr>
              <a:t>1</a:t>
            </a:r>
            <a:endParaRPr lang="en-US" altLang="zh-CN" sz="3200" b="1">
              <a:latin typeface="Times New Roman" panose="02020603050405020304" charset="0"/>
              <a:ea typeface="隶书" panose="02010509060101010101" pitchFamily="49" charset="-122"/>
            </a:endParaRPr>
          </a:p>
        </p:txBody>
      </p:sp>
    </p:spTree>
  </p:cSld>
  <p:clrMapOvr>
    <a:masterClrMapping/>
  </p:clrMapOvr>
  <p:transition>
    <p:random/>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4515" name="图片 64514" descr="F:\My documents\My Pictures\风景相册\J0144348.JPG"/>
          <p:cNvPicPr>
            <a:picLocks noChangeAspect="1"/>
          </p:cNvPicPr>
          <p:nvPr/>
        </p:nvPicPr>
        <p:blipFill>
          <a:blip r:embed="rId1"/>
          <a:stretch>
            <a:fillRect/>
          </a:stretch>
        </p:blipFill>
        <p:spPr>
          <a:xfrm>
            <a:off x="0" y="0"/>
            <a:ext cx="9372600" cy="6934200"/>
          </a:xfrm>
          <a:prstGeom prst="rect">
            <a:avLst/>
          </a:prstGeom>
          <a:noFill/>
          <a:ln w="9525">
            <a:noFill/>
          </a:ln>
        </p:spPr>
      </p:pic>
      <p:pic>
        <p:nvPicPr>
          <p:cNvPr id="64517" name="图片 64516" descr="F:\My documents\My Pictures\动作按纽\动作动画\AG00459_.GIF"/>
          <p:cNvPicPr>
            <a:picLocks noChangeAspect="1"/>
          </p:cNvPicPr>
          <p:nvPr/>
        </p:nvPicPr>
        <p:blipFill>
          <a:blip r:embed="rId2"/>
          <a:stretch>
            <a:fillRect/>
          </a:stretch>
        </p:blipFill>
        <p:spPr>
          <a:xfrm flipH="1">
            <a:off x="457200" y="0"/>
            <a:ext cx="1143000" cy="996950"/>
          </a:xfrm>
          <a:prstGeom prst="rect">
            <a:avLst/>
          </a:prstGeom>
          <a:noFill/>
          <a:ln w="9525">
            <a:noFill/>
          </a:ln>
        </p:spPr>
      </p:pic>
      <p:grpSp>
        <p:nvGrpSpPr>
          <p:cNvPr id="64518" name="组合 64517"/>
          <p:cNvGrpSpPr/>
          <p:nvPr/>
        </p:nvGrpSpPr>
        <p:grpSpPr>
          <a:xfrm>
            <a:off x="8305800" y="3962400"/>
            <a:ext cx="838200" cy="1295400"/>
            <a:chOff x="624" y="2688"/>
            <a:chExt cx="336" cy="624"/>
          </a:xfrm>
        </p:grpSpPr>
        <p:pic>
          <p:nvPicPr>
            <p:cNvPr id="64519" name="图片 64518" descr="F:\My documents\My Pictures\标志图案\BD06008_.WMF"/>
            <p:cNvPicPr>
              <a:picLocks noChangeAspect="1"/>
            </p:cNvPicPr>
            <p:nvPr/>
          </p:nvPicPr>
          <p:blipFill>
            <a:blip r:embed="rId3"/>
            <a:stretch>
              <a:fillRect/>
            </a:stretch>
          </p:blipFill>
          <p:spPr>
            <a:xfrm>
              <a:off x="624" y="2688"/>
              <a:ext cx="336" cy="293"/>
            </a:xfrm>
            <a:prstGeom prst="rect">
              <a:avLst/>
            </a:prstGeom>
            <a:noFill/>
            <a:ln w="9525">
              <a:noFill/>
            </a:ln>
          </p:spPr>
        </p:pic>
        <p:sp>
          <p:nvSpPr>
            <p:cNvPr id="64520" name="直接连接符 64519"/>
            <p:cNvSpPr/>
            <p:nvPr/>
          </p:nvSpPr>
          <p:spPr>
            <a:xfrm>
              <a:off x="793" y="2976"/>
              <a:ext cx="0" cy="336"/>
            </a:xfrm>
            <a:prstGeom prst="line">
              <a:avLst/>
            </a:prstGeom>
            <a:ln w="76200" cap="flat" cmpd="sng">
              <a:solidFill>
                <a:schemeClr val="tx1"/>
              </a:solidFill>
              <a:prstDash val="solid"/>
              <a:headEnd type="none" w="med" len="med"/>
              <a:tailEnd type="none" w="med" len="med"/>
            </a:ln>
          </p:spPr>
        </p:sp>
      </p:grpSp>
      <p:sp>
        <p:nvSpPr>
          <p:cNvPr id="64521" name="矩形 64520"/>
          <p:cNvSpPr/>
          <p:nvPr/>
        </p:nvSpPr>
        <p:spPr>
          <a:xfrm>
            <a:off x="0" y="5257800"/>
            <a:ext cx="9372600" cy="11430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FF0000"/>
                </a:solidFill>
                <a:latin typeface="Times New Roman" panose="02020603050405020304" charset="0"/>
                <a:ea typeface="隶书" panose="02010509060101010101" pitchFamily="49" charset="-122"/>
              </a:rPr>
              <a:t>济  青  高  速  公  路</a:t>
            </a:r>
            <a:endParaRPr lang="zh-CN" altLang="en-US" sz="3200" b="1">
              <a:solidFill>
                <a:srgbClr val="FF0000"/>
              </a:solidFill>
              <a:latin typeface="Times New Roman" panose="02020603050405020304" charset="0"/>
              <a:ea typeface="隶书" panose="02010509060101010101" pitchFamily="49" charset="-122"/>
            </a:endParaRPr>
          </a:p>
        </p:txBody>
      </p:sp>
      <p:grpSp>
        <p:nvGrpSpPr>
          <p:cNvPr id="64522" name="组合 64521"/>
          <p:cNvGrpSpPr/>
          <p:nvPr/>
        </p:nvGrpSpPr>
        <p:grpSpPr>
          <a:xfrm>
            <a:off x="-1905000" y="5562600"/>
            <a:ext cx="1524000" cy="381000"/>
            <a:chOff x="-960" y="3408"/>
            <a:chExt cx="960" cy="240"/>
          </a:xfrm>
        </p:grpSpPr>
        <p:pic>
          <p:nvPicPr>
            <p:cNvPr id="64523" name="图片 64522" descr="F:\My documents\My Pictures\标志图案\J0079084.WMF"/>
            <p:cNvPicPr>
              <a:picLocks noChangeAspect="1"/>
            </p:cNvPicPr>
            <p:nvPr/>
          </p:nvPicPr>
          <p:blipFill>
            <a:blip r:embed="rId4"/>
            <a:stretch>
              <a:fillRect/>
            </a:stretch>
          </p:blipFill>
          <p:spPr>
            <a:xfrm>
              <a:off x="-384" y="3408"/>
              <a:ext cx="384" cy="240"/>
            </a:xfrm>
            <a:prstGeom prst="rect">
              <a:avLst/>
            </a:prstGeom>
            <a:noFill/>
            <a:ln w="9525">
              <a:noFill/>
            </a:ln>
          </p:spPr>
        </p:pic>
        <p:pic>
          <p:nvPicPr>
            <p:cNvPr id="64524" name="图片 64523" descr="F:\My documents\My Pictures\标志图案\J0079085.WMF"/>
            <p:cNvPicPr>
              <a:picLocks noChangeAspect="1"/>
            </p:cNvPicPr>
            <p:nvPr/>
          </p:nvPicPr>
          <p:blipFill>
            <a:blip r:embed="rId5"/>
            <a:stretch>
              <a:fillRect/>
            </a:stretch>
          </p:blipFill>
          <p:spPr>
            <a:xfrm>
              <a:off x="-960" y="3408"/>
              <a:ext cx="384" cy="222"/>
            </a:xfrm>
            <a:prstGeom prst="rect">
              <a:avLst/>
            </a:prstGeom>
            <a:noFill/>
            <a:ln w="9525">
              <a:noFill/>
            </a:ln>
          </p:spPr>
        </p:pic>
      </p:grpSp>
      <p:pic>
        <p:nvPicPr>
          <p:cNvPr id="64525" name="图片 64524" descr="F:\My documents\My Pictures\标志图案\J0079068.WMF"/>
          <p:cNvPicPr>
            <a:picLocks noChangeAspect="1"/>
          </p:cNvPicPr>
          <p:nvPr/>
        </p:nvPicPr>
        <p:blipFill>
          <a:blip r:embed="rId6"/>
          <a:stretch>
            <a:fillRect/>
          </a:stretch>
        </p:blipFill>
        <p:spPr>
          <a:xfrm>
            <a:off x="2209800" y="4445000"/>
            <a:ext cx="838200" cy="812800"/>
          </a:xfrm>
          <a:prstGeom prst="rect">
            <a:avLst/>
          </a:prstGeom>
          <a:noFill/>
          <a:ln w="9525">
            <a:noFill/>
          </a:ln>
        </p:spPr>
      </p:pic>
      <p:pic>
        <p:nvPicPr>
          <p:cNvPr id="64526" name="图片 64525" descr="F:\My documents\My Pictures\动作按纽\动作动画\AG00459_.GIF"/>
          <p:cNvPicPr>
            <a:picLocks noChangeAspect="1"/>
          </p:cNvPicPr>
          <p:nvPr/>
        </p:nvPicPr>
        <p:blipFill>
          <a:blip r:embed="rId2"/>
          <a:stretch>
            <a:fillRect/>
          </a:stretch>
        </p:blipFill>
        <p:spPr>
          <a:xfrm flipH="1">
            <a:off x="7239000" y="2743200"/>
            <a:ext cx="1143000" cy="996950"/>
          </a:xfrm>
          <a:prstGeom prst="rect">
            <a:avLst/>
          </a:prstGeom>
          <a:noFill/>
          <a:ln w="9525">
            <a:noFill/>
          </a:ln>
        </p:spPr>
      </p:pic>
      <p:sp>
        <p:nvSpPr>
          <p:cNvPr id="64527" name="文本框 64526"/>
          <p:cNvSpPr txBox="1"/>
          <p:nvPr/>
        </p:nvSpPr>
        <p:spPr>
          <a:xfrm>
            <a:off x="0" y="228600"/>
            <a:ext cx="533400" cy="579438"/>
          </a:xfrm>
          <a:prstGeom prst="rect">
            <a:avLst/>
          </a:prstGeom>
          <a:noFill/>
          <a:ln w="9525">
            <a:noFill/>
          </a:ln>
        </p:spPr>
        <p:txBody>
          <a:bodyPr>
            <a:spAutoFit/>
          </a:bodyPr>
          <a:p>
            <a:pPr>
              <a:spcBef>
                <a:spcPct val="50000"/>
              </a:spcBef>
            </a:pPr>
            <a:r>
              <a:rPr lang="en-US" altLang="zh-CN" sz="3200" b="1">
                <a:solidFill>
                  <a:srgbClr val="00FF00"/>
                </a:solidFill>
                <a:latin typeface="Times New Roman" panose="02020603050405020304" charset="0"/>
                <a:ea typeface="宋体" panose="02010600030101010101" pitchFamily="2" charset="-122"/>
              </a:rPr>
              <a:t>A</a:t>
            </a:r>
            <a:endParaRPr lang="en-US" altLang="zh-CN" sz="3200" b="1">
              <a:solidFill>
                <a:srgbClr val="00FF00"/>
              </a:solidFill>
              <a:latin typeface="Times New Roman" panose="02020603050405020304" charset="0"/>
              <a:ea typeface="宋体" panose="02010600030101010101" pitchFamily="2" charset="-122"/>
            </a:endParaRPr>
          </a:p>
        </p:txBody>
      </p:sp>
      <p:sp>
        <p:nvSpPr>
          <p:cNvPr id="64528" name="文本框 64527"/>
          <p:cNvSpPr txBox="1"/>
          <p:nvPr/>
        </p:nvSpPr>
        <p:spPr>
          <a:xfrm>
            <a:off x="8305800" y="3124200"/>
            <a:ext cx="533400" cy="579438"/>
          </a:xfrm>
          <a:prstGeom prst="rect">
            <a:avLst/>
          </a:prstGeom>
          <a:noFill/>
          <a:ln w="9525">
            <a:noFill/>
          </a:ln>
        </p:spPr>
        <p:txBody>
          <a:bodyPr>
            <a:spAutoFit/>
          </a:bodyPr>
          <a:p>
            <a:pPr>
              <a:spcBef>
                <a:spcPct val="50000"/>
              </a:spcBef>
            </a:pPr>
            <a:r>
              <a:rPr lang="en-US" altLang="zh-CN" sz="3200" b="1">
                <a:solidFill>
                  <a:srgbClr val="00FF00"/>
                </a:solidFill>
                <a:latin typeface="Times New Roman" panose="02020603050405020304" charset="0"/>
                <a:ea typeface="宋体" panose="02010600030101010101" pitchFamily="2" charset="-122"/>
              </a:rPr>
              <a:t>B</a:t>
            </a:r>
            <a:endParaRPr lang="en-US" altLang="zh-CN" sz="3200" b="1">
              <a:solidFill>
                <a:srgbClr val="00FF00"/>
              </a:solidFill>
              <a:latin typeface="Times New Roman" panose="02020603050405020304" charset="0"/>
              <a:ea typeface="宋体" panose="02010600030101010101" pitchFamily="2" charset="-122"/>
            </a:endParaRPr>
          </a:p>
        </p:txBody>
      </p:sp>
      <p:sp>
        <p:nvSpPr>
          <p:cNvPr id="64529" name="文本框 64528"/>
          <p:cNvSpPr txBox="1"/>
          <p:nvPr/>
        </p:nvSpPr>
        <p:spPr>
          <a:xfrm>
            <a:off x="0" y="5257800"/>
            <a:ext cx="401638" cy="519113"/>
          </a:xfrm>
          <a:prstGeom prst="rect">
            <a:avLst/>
          </a:prstGeom>
          <a:noFill/>
          <a:ln w="9525">
            <a:noFill/>
          </a:ln>
        </p:spPr>
        <p:txBody>
          <a:bodyPr wrap="none" anchor="t">
            <a:spAutoFit/>
          </a:bodyPr>
          <a:p>
            <a:r>
              <a:rPr lang="en-US" altLang="zh-CN" sz="2800" b="1" i="1">
                <a:solidFill>
                  <a:srgbClr val="FF0000"/>
                </a:solidFill>
                <a:latin typeface="Times New Roman" panose="02020603050405020304" charset="0"/>
                <a:ea typeface="宋体" panose="02010600030101010101" pitchFamily="2" charset="-122"/>
              </a:rPr>
              <a:t>L</a:t>
            </a:r>
            <a:endParaRPr lang="en-US" altLang="zh-CN" sz="2800" b="1" i="1">
              <a:solidFill>
                <a:srgbClr val="FF0000"/>
              </a:solidFill>
              <a:latin typeface="Times New Roman" panose="02020603050405020304" charset="0"/>
              <a:ea typeface="宋体" panose="02010600030101010101" pitchFamily="2" charset="-122"/>
            </a:endParaRPr>
          </a:p>
        </p:txBody>
      </p:sp>
      <p:sp>
        <p:nvSpPr>
          <p:cNvPr id="64530" name="标题 64529"/>
          <p:cNvSpPr>
            <a:spLocks noGrp="1"/>
          </p:cNvSpPr>
          <p:nvPr>
            <p:ph type="title"/>
          </p:nvPr>
        </p:nvSpPr>
        <p:spPr>
          <a:xfrm>
            <a:off x="2667000" y="304800"/>
            <a:ext cx="3352800" cy="609600"/>
          </a:xfrm>
          <a:prstGeom prst="rect">
            <a:avLst/>
          </a:prstGeom>
          <a:noFill/>
          <a:ln w="9525">
            <a:noFill/>
          </a:ln>
        </p:spPr>
        <p:txBody>
          <a:bodyPr/>
          <a:p>
            <a:r>
              <a:rPr lang="zh-CN" altLang="en-US" sz="4000" b="1" dirty="0">
                <a:solidFill>
                  <a:srgbClr val="00FF00"/>
                </a:solidFill>
                <a:ea typeface="隶书" panose="02010509060101010101" pitchFamily="49" charset="-122"/>
              </a:rPr>
              <a:t>实际问题</a:t>
            </a:r>
            <a:r>
              <a:rPr lang="en-US" altLang="zh-CN" sz="4000" b="1" dirty="0">
                <a:solidFill>
                  <a:srgbClr val="00FF00"/>
                </a:solidFill>
                <a:ea typeface="隶书" panose="02010509060101010101" pitchFamily="49" charset="-122"/>
              </a:rPr>
              <a:t>2</a:t>
            </a:r>
            <a:endParaRPr lang="en-US" altLang="zh-CN" sz="4000" b="1" dirty="0">
              <a:solidFill>
                <a:srgbClr val="00FF00"/>
              </a:solidFill>
              <a:ea typeface="隶书" panose="02010509060101010101" pitchFamily="49" charset="-122"/>
            </a:endParaRPr>
          </a:p>
        </p:txBody>
      </p:sp>
      <p:graphicFrame>
        <p:nvGraphicFramePr>
          <p:cNvPr id="64531" name="对象 64530"/>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3078" name="" r:id="rId7" imgW="114300" imgH="215900" progId="Equation.3">
                  <p:embed/>
                </p:oleObj>
              </mc:Choice>
              <mc:Fallback>
                <p:oleObj name="" r:id="rId7" imgW="114300" imgH="215900" progId="Equation.3">
                  <p:embed/>
                  <p:pic>
                    <p:nvPicPr>
                      <p:cNvPr id="0" name="图片 3077"/>
                      <p:cNvPicPr/>
                      <p:nvPr/>
                    </p:nvPicPr>
                    <p:blipFill>
                      <a:blip r:embed="rId8"/>
                      <a:stretch>
                        <a:fillRect/>
                      </a:stretch>
                    </p:blipFill>
                    <p:spPr>
                      <a:xfrm>
                        <a:off x="4514850" y="3321050"/>
                        <a:ext cx="114300" cy="215900"/>
                      </a:xfrm>
                      <a:prstGeom prst="rect">
                        <a:avLst/>
                      </a:prstGeom>
                      <a:noFill/>
                      <a:ln w="38100">
                        <a:noFill/>
                        <a:miter/>
                      </a:ln>
                    </p:spPr>
                  </p:pic>
                </p:oleObj>
              </mc:Fallback>
            </mc:AlternateContent>
          </a:graphicData>
        </a:graphic>
      </p:graphicFrame>
      <p:sp>
        <p:nvSpPr>
          <p:cNvPr id="64532" name="矩形 64531"/>
          <p:cNvSpPr/>
          <p:nvPr/>
        </p:nvSpPr>
        <p:spPr>
          <a:xfrm>
            <a:off x="1447800" y="1143000"/>
            <a:ext cx="5791200" cy="2654300"/>
          </a:xfrm>
          <a:prstGeom prst="rect">
            <a:avLst/>
          </a:prstGeom>
          <a:noFill/>
          <a:ln w="9525">
            <a:noFill/>
          </a:ln>
        </p:spPr>
        <p:txBody>
          <a:bodyPr>
            <a:spAutoFit/>
          </a:bodyPr>
          <a:p>
            <a:r>
              <a:rPr lang="en-US" altLang="zh-CN" sz="2800" b="1" dirty="0">
                <a:solidFill>
                  <a:srgbClr val="00FF00"/>
                </a:solidFill>
                <a:latin typeface="Times New Roman" panose="02020603050405020304" charset="0"/>
                <a:ea typeface="宋体" panose="02010600030101010101" pitchFamily="2" charset="-122"/>
              </a:rPr>
              <a:t>        </a:t>
            </a:r>
            <a:r>
              <a:rPr lang="zh-CN" altLang="en-US" sz="2800" b="1" dirty="0">
                <a:solidFill>
                  <a:srgbClr val="00FF00"/>
                </a:solidFill>
                <a:latin typeface="Times New Roman" panose="02020603050405020304" charset="0"/>
                <a:ea typeface="宋体" panose="02010600030101010101" pitchFamily="2" charset="-122"/>
              </a:rPr>
              <a:t>在济青高速公路</a:t>
            </a:r>
            <a:r>
              <a:rPr lang="en-US" altLang="zh-CN" sz="2800" b="1">
                <a:solidFill>
                  <a:srgbClr val="00FF00"/>
                </a:solidFill>
                <a:latin typeface="Times New Roman" panose="02020603050405020304" charset="0"/>
                <a:ea typeface="宋体" panose="02010600030101010101" pitchFamily="2" charset="-122"/>
              </a:rPr>
              <a:t>L</a:t>
            </a:r>
            <a:r>
              <a:rPr lang="zh-CN" altLang="en-US" sz="2800" b="1" i="1" dirty="0">
                <a:solidFill>
                  <a:srgbClr val="00FF00"/>
                </a:solidFill>
                <a:latin typeface="Times New Roman" panose="02020603050405020304" charset="0"/>
                <a:ea typeface="宋体" panose="02010600030101010101" pitchFamily="2" charset="-122"/>
              </a:rPr>
              <a:t>（淄博段）</a:t>
            </a:r>
            <a:r>
              <a:rPr lang="zh-CN" altLang="en-US" sz="2800" b="1" dirty="0">
                <a:solidFill>
                  <a:srgbClr val="00FF00"/>
                </a:solidFill>
                <a:latin typeface="Times New Roman" panose="02020603050405020304" charset="0"/>
                <a:ea typeface="宋体" panose="02010600030101010101" pitchFamily="2" charset="-122"/>
              </a:rPr>
              <a:t>的同侧，有两个化工厂</a:t>
            </a:r>
            <a:r>
              <a:rPr lang="en-US" altLang="zh-CN" sz="2800" b="1" dirty="0">
                <a:solidFill>
                  <a:srgbClr val="00FF00"/>
                </a:solidFill>
                <a:latin typeface="Times New Roman" panose="02020603050405020304" charset="0"/>
                <a:ea typeface="宋体" panose="02010600030101010101" pitchFamily="2" charset="-122"/>
              </a:rPr>
              <a:t>A</a:t>
            </a:r>
            <a:r>
              <a:rPr lang="zh-CN" altLang="en-US" sz="2800" b="1" dirty="0">
                <a:solidFill>
                  <a:srgbClr val="00FF00"/>
                </a:solidFill>
                <a:latin typeface="Times New Roman" panose="02020603050405020304" charset="0"/>
                <a:ea typeface="宋体" panose="02010600030101010101" pitchFamily="2" charset="-122"/>
              </a:rPr>
              <a:t>、</a:t>
            </a:r>
            <a:r>
              <a:rPr lang="en-US" altLang="zh-CN" sz="2800" b="1" dirty="0">
                <a:solidFill>
                  <a:srgbClr val="00FF00"/>
                </a:solidFill>
                <a:latin typeface="Times New Roman" panose="02020603050405020304" charset="0"/>
                <a:ea typeface="宋体" panose="02010600030101010101" pitchFamily="2" charset="-122"/>
              </a:rPr>
              <a:t>B</a:t>
            </a:r>
            <a:r>
              <a:rPr lang="zh-CN" altLang="en-US" sz="2800" b="1" dirty="0">
                <a:solidFill>
                  <a:srgbClr val="00FF00"/>
                </a:solidFill>
                <a:latin typeface="Times New Roman" panose="02020603050405020304" charset="0"/>
                <a:ea typeface="宋体" panose="02010600030101010101" pitchFamily="2" charset="-122"/>
              </a:rPr>
              <a:t>，为了便于两厂的工人看病，市政府计划在公路边上修建一所医院，使得两个工厂的工人都没意见，问医院的院址应选在何处？</a:t>
            </a:r>
            <a:endParaRPr lang="zh-CN" altLang="en-US" sz="2800" b="1" dirty="0">
              <a:solidFill>
                <a:srgbClr val="00FF00"/>
              </a:solidFill>
              <a:latin typeface="Times New Roman" panose="02020603050405020304" charset="0"/>
              <a:ea typeface="宋体" panose="02010600030101010101" pitchFamily="2" charset="-122"/>
            </a:endParaRPr>
          </a:p>
        </p:txBody>
      </p:sp>
      <p:pic>
        <p:nvPicPr>
          <p:cNvPr id="64533" name="图片 64532" descr="D:\风景、背景、边框\网页.边框.背景图库\动画图\交通2.gif"/>
          <p:cNvPicPr>
            <a:picLocks noChangeAspect="1"/>
          </p:cNvPicPr>
          <p:nvPr/>
        </p:nvPicPr>
        <p:blipFill>
          <a:blip r:embed="rId9"/>
          <a:stretch>
            <a:fillRect/>
          </a:stretch>
        </p:blipFill>
        <p:spPr>
          <a:xfrm>
            <a:off x="6934200" y="4267200"/>
            <a:ext cx="1219200" cy="914400"/>
          </a:xfrm>
          <a:prstGeom prst="rect">
            <a:avLst/>
          </a:prstGeom>
          <a:noFill/>
          <a:ln w="9525">
            <a:noFill/>
          </a:ln>
        </p:spPr>
      </p:pic>
    </p:spTree>
  </p:cSld>
  <p:clrMapOvr>
    <a:masterClrMapping/>
  </p:clrMapOvr>
  <p:transition>
    <p:random/>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7" name="标题 13316"/>
          <p:cNvSpPr>
            <a:spLocks noGrp="1"/>
          </p:cNvSpPr>
          <p:nvPr>
            <p:ph type="title"/>
          </p:nvPr>
        </p:nvSpPr>
        <p:spPr>
          <a:xfrm>
            <a:off x="4419600" y="60325"/>
            <a:ext cx="4572000" cy="701675"/>
          </a:xfrm>
        </p:spPr>
        <p:txBody>
          <a:bodyPr anchor="b"/>
          <a:p>
            <a:r>
              <a:rPr lang="zh-CN" altLang="en-US" sz="4000" b="1">
                <a:solidFill>
                  <a:schemeClr val="tx1"/>
                </a:solidFill>
                <a:ea typeface="隶书" panose="02010509060101010101" pitchFamily="49" charset="-122"/>
              </a:rPr>
              <a:t>尺规作图</a:t>
            </a:r>
            <a:endParaRPr lang="zh-CN" altLang="en-US" sz="4000" b="1">
              <a:solidFill>
                <a:schemeClr val="tx1"/>
              </a:solidFill>
              <a:ea typeface="隶书" panose="02010509060101010101" pitchFamily="49" charset="-122"/>
            </a:endParaRPr>
          </a:p>
        </p:txBody>
      </p:sp>
      <p:grpSp>
        <p:nvGrpSpPr>
          <p:cNvPr id="13321" name="组合 13320"/>
          <p:cNvGrpSpPr/>
          <p:nvPr/>
        </p:nvGrpSpPr>
        <p:grpSpPr>
          <a:xfrm>
            <a:off x="1219200" y="76200"/>
            <a:ext cx="3581400" cy="685800"/>
            <a:chOff x="0" y="0"/>
            <a:chExt cx="2256" cy="432"/>
          </a:xfrm>
        </p:grpSpPr>
        <p:sp>
          <p:nvSpPr>
            <p:cNvPr id="13322" name="矩形 13321"/>
            <p:cNvSpPr/>
            <p:nvPr/>
          </p:nvSpPr>
          <p:spPr>
            <a:xfrm>
              <a:off x="0" y="30"/>
              <a:ext cx="1488" cy="389"/>
            </a:xfrm>
            <a:prstGeom prst="rect">
              <a:avLst/>
            </a:prstGeom>
            <a:gradFill rotWithShape="0">
              <a:gsLst>
                <a:gs pos="0">
                  <a:srgbClr val="FFCC99"/>
                </a:gs>
                <a:gs pos="100000">
                  <a:srgbClr val="FFFFFF"/>
                </a:gs>
              </a:gsLst>
              <a:path path="shape">
                <a:fillToRect l="50000" t="50000" r="50000" b="50000"/>
              </a:path>
              <a:tileRect/>
            </a:gradFill>
            <a:ln w="38100" cap="flat" cmpd="sng">
              <a:solidFill>
                <a:srgbClr val="CC0000"/>
              </a:solidFill>
              <a:prstDash val="solid"/>
              <a:miter/>
              <a:headEnd type="none" w="med" len="med"/>
              <a:tailEnd type="none" w="med" len="med"/>
            </a:ln>
          </p:spPr>
          <p:txBody>
            <a:bodyPr>
              <a:spAutoFit/>
            </a:bodyPr>
            <a:p>
              <a:pPr eaLnBrk="0" hangingPunct="0"/>
              <a:r>
                <a:rPr lang="zh-CN" altLang="en-US" sz="3200" b="1">
                  <a:latin typeface="Times New Roman" panose="02020603050405020304" charset="0"/>
                  <a:ea typeface="隶书" panose="02010509060101010101" pitchFamily="49" charset="-122"/>
                </a:rPr>
                <a:t>    做一做</a:t>
              </a:r>
              <a:endParaRPr lang="zh-CN" altLang="en-US" b="1" baseline="-25000">
                <a:latin typeface="Times New Roman" panose="02020603050405020304" charset="0"/>
                <a:ea typeface="隶书" panose="02010509060101010101" pitchFamily="49" charset="-122"/>
              </a:endParaRPr>
            </a:p>
          </p:txBody>
        </p:sp>
        <p:sp>
          <p:nvSpPr>
            <p:cNvPr id="13323" name="矩形 13322"/>
            <p:cNvSpPr/>
            <p:nvPr/>
          </p:nvSpPr>
          <p:spPr>
            <a:xfrm>
              <a:off x="1248" y="24"/>
              <a:ext cx="183" cy="312"/>
            </a:xfrm>
            <a:prstGeom prst="rect">
              <a:avLst/>
            </a:prstGeom>
            <a:noFill/>
            <a:ln w="38100" cap="flat" cmpd="sng">
              <a:solidFill>
                <a:srgbClr val="FF0000"/>
              </a:solidFill>
              <a:prstDash val="solid"/>
              <a:miter/>
              <a:headEnd type="none" w="med" len="med"/>
              <a:tailEnd type="none" w="med" len="med"/>
            </a:ln>
          </p:spPr>
          <p:txBody>
            <a:bodyPr>
              <a:spAutoFit/>
            </a:bodyPr>
            <a:p>
              <a:pPr eaLnBrk="0" hangingPunct="0"/>
              <a:r>
                <a:rPr lang="en-US" altLang="zh-CN" b="1">
                  <a:solidFill>
                    <a:srgbClr val="000000"/>
                  </a:solidFill>
                  <a:effectLst>
                    <a:outerShdw blurRad="38100" dist="38100" dir="2700000">
                      <a:srgbClr val="FFFFFF"/>
                    </a:outerShdw>
                  </a:effectLst>
                  <a:latin typeface="Arial" panose="020B0604020202020204" pitchFamily="34" charset="0"/>
                  <a:ea typeface="BatangChe" panose="02030609000101010101" pitchFamily="49" charset="-127"/>
                </a:rPr>
                <a:t>1</a:t>
              </a:r>
              <a:endParaRPr lang="en-US" altLang="zh-CN" b="1">
                <a:solidFill>
                  <a:srgbClr val="000000"/>
                </a:solidFill>
                <a:effectLst>
                  <a:outerShdw blurRad="38100" dist="38100" dir="2700000">
                    <a:srgbClr val="FFFFFF"/>
                  </a:outerShdw>
                </a:effectLst>
                <a:latin typeface="Arial" panose="020B0604020202020204" pitchFamily="34" charset="0"/>
                <a:ea typeface="BatangChe" panose="02030609000101010101" pitchFamily="49" charset="-127"/>
              </a:endParaRPr>
            </a:p>
          </p:txBody>
        </p:sp>
        <p:pic>
          <p:nvPicPr>
            <p:cNvPr id="13324" name="图片 13323" descr="678"/>
            <p:cNvPicPr>
              <a:picLocks noChangeAspect="1"/>
            </p:cNvPicPr>
            <p:nvPr/>
          </p:nvPicPr>
          <p:blipFill>
            <a:blip r:embed="rId1"/>
            <a:stretch>
              <a:fillRect/>
            </a:stretch>
          </p:blipFill>
          <p:spPr>
            <a:xfrm>
              <a:off x="1488" y="0"/>
              <a:ext cx="768" cy="432"/>
            </a:xfrm>
            <a:prstGeom prst="rect">
              <a:avLst/>
            </a:prstGeom>
            <a:noFill/>
            <a:ln w="9525">
              <a:noFill/>
            </a:ln>
          </p:spPr>
        </p:pic>
        <p:pic>
          <p:nvPicPr>
            <p:cNvPr id="13325" name="图片 13324" descr="gif003[1]">
              <a:hlinkClick r:id="" action="ppaction://hlinkshowjump?jump=lastslide"/>
            </p:cNvPr>
            <p:cNvPicPr>
              <a:picLocks noChangeAspect="1"/>
            </p:cNvPicPr>
            <p:nvPr/>
          </p:nvPicPr>
          <p:blipFill>
            <a:blip r:embed="rId2"/>
            <a:stretch>
              <a:fillRect/>
            </a:stretch>
          </p:blipFill>
          <p:spPr>
            <a:xfrm>
              <a:off x="0" y="96"/>
              <a:ext cx="336" cy="336"/>
            </a:xfrm>
            <a:prstGeom prst="rect">
              <a:avLst/>
            </a:prstGeom>
            <a:noFill/>
            <a:ln w="9525">
              <a:noFill/>
            </a:ln>
          </p:spPr>
        </p:pic>
      </p:grpSp>
      <p:sp>
        <p:nvSpPr>
          <p:cNvPr id="13326" name="矩形 13325"/>
          <p:cNvSpPr>
            <a:spLocks noGrp="1"/>
          </p:cNvSpPr>
          <p:nvPr/>
        </p:nvSpPr>
        <p:spPr>
          <a:xfrm>
            <a:off x="762000" y="1600200"/>
            <a:ext cx="5334000" cy="1371600"/>
          </a:xfrm>
          <a:prstGeom prst="rect">
            <a:avLst/>
          </a:prstGeom>
          <a:noFill/>
          <a:ln w="9525">
            <a:noFill/>
          </a:ln>
        </p:spPr>
        <p:txBody>
          <a:bodyPr/>
          <a:p>
            <a:pPr>
              <a:spcBef>
                <a:spcPct val="20000"/>
              </a:spcBef>
              <a:buClr>
                <a:schemeClr val="accent2"/>
              </a:buClr>
              <a:buSzPct val="80000"/>
              <a:buFont typeface="Wingdings" panose="05000000000000000000" pitchFamily="2" charset="2"/>
              <a:buNone/>
            </a:pPr>
            <a:r>
              <a:rPr lang="zh-CN" altLang="en-US">
                <a:latin typeface="Times New Roman" panose="02020603050405020304" charset="0"/>
              </a:rPr>
              <a:t>已知</a:t>
            </a:r>
            <a:r>
              <a:rPr lang="en-US" altLang="zh-CN">
                <a:latin typeface="Times New Roman" panose="02020603050405020304" charset="0"/>
              </a:rPr>
              <a:t>:</a:t>
            </a:r>
            <a:r>
              <a:rPr lang="zh-CN" altLang="en-US">
                <a:latin typeface="Times New Roman" panose="02020603050405020304" charset="0"/>
              </a:rPr>
              <a:t>线段</a:t>
            </a:r>
            <a:r>
              <a:rPr lang="en-US" altLang="zh-CN">
                <a:latin typeface="Times New Roman" panose="02020603050405020304" charset="0"/>
              </a:rPr>
              <a:t>AB,</a:t>
            </a:r>
            <a:r>
              <a:rPr lang="zh-CN" altLang="en-US">
                <a:latin typeface="Times New Roman" panose="02020603050405020304" charset="0"/>
              </a:rPr>
              <a:t>如图</a:t>
            </a:r>
            <a:r>
              <a:rPr lang="en-US" altLang="zh-CN">
                <a:latin typeface="Times New Roman" panose="02020603050405020304" charset="0"/>
              </a:rPr>
              <a:t>.</a:t>
            </a:r>
            <a:endParaRPr lang="en-US" altLang="zh-CN">
              <a:latin typeface="Times New Roman" panose="02020603050405020304" charset="0"/>
            </a:endParaRPr>
          </a:p>
          <a:p>
            <a:pPr>
              <a:spcBef>
                <a:spcPct val="20000"/>
              </a:spcBef>
              <a:buClr>
                <a:schemeClr val="accent2"/>
              </a:buClr>
              <a:buSzPct val="80000"/>
              <a:buFont typeface="Wingdings" panose="05000000000000000000" pitchFamily="2" charset="2"/>
              <a:buNone/>
            </a:pPr>
            <a:r>
              <a:rPr lang="zh-CN" altLang="en-US">
                <a:latin typeface="Times New Roman" panose="02020603050405020304" charset="0"/>
              </a:rPr>
              <a:t>求作</a:t>
            </a:r>
            <a:r>
              <a:rPr lang="en-US" altLang="zh-CN">
                <a:latin typeface="Times New Roman" panose="02020603050405020304" charset="0"/>
              </a:rPr>
              <a:t>:</a:t>
            </a:r>
            <a:r>
              <a:rPr lang="zh-CN" altLang="en-US">
                <a:latin typeface="Times New Roman" panose="02020603050405020304" charset="0"/>
              </a:rPr>
              <a:t>线段</a:t>
            </a:r>
            <a:r>
              <a:rPr lang="en-US" altLang="zh-CN">
                <a:latin typeface="Times New Roman" panose="02020603050405020304" charset="0"/>
              </a:rPr>
              <a:t>AB</a:t>
            </a:r>
            <a:r>
              <a:rPr lang="zh-CN" altLang="en-US">
                <a:latin typeface="Times New Roman" panose="02020603050405020304" charset="0"/>
              </a:rPr>
              <a:t>的垂直平分线</a:t>
            </a:r>
            <a:r>
              <a:rPr lang="en-US" altLang="zh-CN">
                <a:latin typeface="Times New Roman" panose="02020603050405020304" charset="0"/>
              </a:rPr>
              <a:t>.</a:t>
            </a:r>
            <a:endParaRPr lang="en-US" altLang="zh-CN">
              <a:latin typeface="Times New Roman" panose="02020603050405020304" charset="0"/>
            </a:endParaRPr>
          </a:p>
          <a:p>
            <a:pPr>
              <a:spcBef>
                <a:spcPct val="20000"/>
              </a:spcBef>
              <a:buClr>
                <a:schemeClr val="accent2"/>
              </a:buClr>
              <a:buSzPct val="80000"/>
              <a:buFont typeface="Wingdings" panose="05000000000000000000" pitchFamily="2" charset="2"/>
              <a:buNone/>
            </a:pPr>
            <a:r>
              <a:rPr lang="zh-CN" altLang="en-US">
                <a:solidFill>
                  <a:srgbClr val="FF3300"/>
                </a:solidFill>
                <a:latin typeface="Times New Roman" panose="02020603050405020304" charset="0"/>
              </a:rPr>
              <a:t>作法</a:t>
            </a:r>
            <a:r>
              <a:rPr lang="en-US" altLang="zh-CN">
                <a:solidFill>
                  <a:srgbClr val="FF3300"/>
                </a:solidFill>
                <a:latin typeface="Times New Roman" panose="02020603050405020304" charset="0"/>
              </a:rPr>
              <a:t>:</a:t>
            </a:r>
            <a:endParaRPr lang="en-US" altLang="zh-CN">
              <a:solidFill>
                <a:srgbClr val="FF3300"/>
              </a:solidFill>
              <a:latin typeface="Times New Roman" panose="02020603050405020304" charset="0"/>
            </a:endParaRPr>
          </a:p>
        </p:txBody>
      </p:sp>
      <p:sp>
        <p:nvSpPr>
          <p:cNvPr id="13327" name="矩形 13326"/>
          <p:cNvSpPr/>
          <p:nvPr/>
        </p:nvSpPr>
        <p:spPr>
          <a:xfrm>
            <a:off x="685800" y="928688"/>
            <a:ext cx="6477000" cy="519112"/>
          </a:xfrm>
          <a:prstGeom prst="rect">
            <a:avLst/>
          </a:prstGeom>
          <a:noFill/>
          <a:ln w="9525">
            <a:noFill/>
          </a:ln>
        </p:spPr>
        <p:txBody>
          <a:bodyPr>
            <a:spAutoFit/>
          </a:bodyPr>
          <a:p>
            <a:pPr>
              <a:spcBef>
                <a:spcPct val="20000"/>
              </a:spcBef>
              <a:buClr>
                <a:schemeClr val="accent2"/>
              </a:buClr>
              <a:buSzPct val="80000"/>
              <a:buFont typeface="Wingdings" panose="05000000000000000000" pitchFamily="2" charset="2"/>
              <a:buNone/>
            </a:pPr>
            <a:r>
              <a:rPr lang="zh-CN" altLang="en-US" sz="2800" b="1">
                <a:latin typeface="宋体" panose="02010600030101010101" pitchFamily="2" charset="-122"/>
              </a:rPr>
              <a:t>用尺规作线段的垂直平分线</a:t>
            </a:r>
            <a:r>
              <a:rPr lang="en-US" altLang="zh-CN" sz="2800" b="1">
                <a:latin typeface="宋体" panose="02010600030101010101" pitchFamily="2" charset="-122"/>
              </a:rPr>
              <a:t>.</a:t>
            </a:r>
            <a:endParaRPr lang="en-US" altLang="zh-CN" sz="2800" b="1">
              <a:latin typeface="宋体" panose="02010600030101010101" pitchFamily="2" charset="-122"/>
            </a:endParaRPr>
          </a:p>
        </p:txBody>
      </p:sp>
      <p:sp>
        <p:nvSpPr>
          <p:cNvPr id="13328" name="矩形 13327"/>
          <p:cNvSpPr>
            <a:spLocks noGrp="1"/>
          </p:cNvSpPr>
          <p:nvPr/>
        </p:nvSpPr>
        <p:spPr>
          <a:xfrm>
            <a:off x="762000" y="3048000"/>
            <a:ext cx="5029200" cy="838200"/>
          </a:xfrm>
          <a:prstGeom prst="rect">
            <a:avLst/>
          </a:prstGeom>
          <a:noFill/>
          <a:ln w="9525">
            <a:noFill/>
          </a:ln>
        </p:spPr>
        <p:txBody>
          <a:bodyPr/>
          <a:p>
            <a:pPr>
              <a:spcBef>
                <a:spcPct val="20000"/>
              </a:spcBef>
              <a:buClr>
                <a:schemeClr val="accent2"/>
              </a:buClr>
              <a:buSzPct val="80000"/>
              <a:buFont typeface="Wingdings" panose="05000000000000000000" pitchFamily="2" charset="2"/>
              <a:buNone/>
            </a:pPr>
            <a:r>
              <a:rPr lang="en-US" altLang="zh-CN">
                <a:latin typeface="Times New Roman" panose="02020603050405020304" charset="0"/>
              </a:rPr>
              <a:t>1</a:t>
            </a:r>
            <a:r>
              <a:rPr lang="zh-CN" altLang="en-US" dirty="0">
                <a:latin typeface="Times New Roman" panose="02020603050405020304" charset="0"/>
              </a:rPr>
              <a:t>、分</a:t>
            </a:r>
            <a:r>
              <a:rPr lang="zh-CN" altLang="en-US">
                <a:latin typeface="Times New Roman" panose="02020603050405020304" charset="0"/>
              </a:rPr>
              <a:t>别以点</a:t>
            </a:r>
            <a:r>
              <a:rPr lang="en-US" altLang="zh-CN">
                <a:latin typeface="Times New Roman" panose="02020603050405020304" charset="0"/>
              </a:rPr>
              <a:t>A</a:t>
            </a:r>
            <a:r>
              <a:rPr lang="zh-CN" altLang="en-US">
                <a:latin typeface="Times New Roman" panose="02020603050405020304" charset="0"/>
              </a:rPr>
              <a:t>和</a:t>
            </a:r>
            <a:r>
              <a:rPr lang="en-US" altLang="zh-CN">
                <a:latin typeface="Times New Roman" panose="02020603050405020304" charset="0"/>
              </a:rPr>
              <a:t>B</a:t>
            </a:r>
            <a:r>
              <a:rPr lang="zh-CN" altLang="en-US">
                <a:latin typeface="Times New Roman" panose="02020603050405020304" charset="0"/>
              </a:rPr>
              <a:t>为圆心</a:t>
            </a:r>
            <a:r>
              <a:rPr lang="en-US" altLang="zh-CN">
                <a:latin typeface="Times New Roman" panose="02020603050405020304" charset="0"/>
              </a:rPr>
              <a:t>,</a:t>
            </a:r>
            <a:r>
              <a:rPr lang="zh-CN" altLang="en-US">
                <a:latin typeface="Times New Roman" panose="02020603050405020304" charset="0"/>
              </a:rPr>
              <a:t>以大于</a:t>
            </a:r>
            <a:r>
              <a:rPr lang="en-US" altLang="zh-CN">
                <a:latin typeface="Times New Roman" panose="02020603050405020304" charset="0"/>
              </a:rPr>
              <a:t>AB/2</a:t>
            </a:r>
            <a:r>
              <a:rPr lang="zh-CN" altLang="en-US">
                <a:latin typeface="Times New Roman" panose="02020603050405020304" charset="0"/>
              </a:rPr>
              <a:t>长为半径作弧</a:t>
            </a:r>
            <a:r>
              <a:rPr lang="en-US" altLang="zh-CN">
                <a:latin typeface="Times New Roman" panose="02020603050405020304" charset="0"/>
              </a:rPr>
              <a:t>,</a:t>
            </a:r>
            <a:r>
              <a:rPr lang="zh-CN" altLang="en-US">
                <a:latin typeface="Times New Roman" panose="02020603050405020304" charset="0"/>
              </a:rPr>
              <a:t>两弧交于点</a:t>
            </a:r>
            <a:r>
              <a:rPr lang="en-US" altLang="zh-CN">
                <a:latin typeface="Times New Roman" panose="02020603050405020304" charset="0"/>
              </a:rPr>
              <a:t>C</a:t>
            </a:r>
            <a:r>
              <a:rPr lang="zh-CN" altLang="en-US">
                <a:latin typeface="Times New Roman" panose="02020603050405020304" charset="0"/>
              </a:rPr>
              <a:t>和</a:t>
            </a:r>
            <a:r>
              <a:rPr lang="en-US" altLang="zh-CN">
                <a:latin typeface="Times New Roman" panose="02020603050405020304" charset="0"/>
              </a:rPr>
              <a:t>D.</a:t>
            </a:r>
            <a:endParaRPr lang="en-US" altLang="zh-CN">
              <a:latin typeface="Times New Roman" panose="02020603050405020304" charset="0"/>
            </a:endParaRPr>
          </a:p>
        </p:txBody>
      </p:sp>
      <p:grpSp>
        <p:nvGrpSpPr>
          <p:cNvPr id="13329" name="组合 13328"/>
          <p:cNvGrpSpPr/>
          <p:nvPr/>
        </p:nvGrpSpPr>
        <p:grpSpPr>
          <a:xfrm>
            <a:off x="5943600" y="2590800"/>
            <a:ext cx="2514600" cy="457200"/>
            <a:chOff x="0" y="0"/>
            <a:chExt cx="1584" cy="288"/>
          </a:xfrm>
        </p:grpSpPr>
        <p:sp>
          <p:nvSpPr>
            <p:cNvPr id="13330" name="文本框 13329"/>
            <p:cNvSpPr txBox="1"/>
            <p:nvPr/>
          </p:nvSpPr>
          <p:spPr>
            <a:xfrm>
              <a:off x="0" y="0"/>
              <a:ext cx="240" cy="288"/>
            </a:xfrm>
            <a:prstGeom prst="rect">
              <a:avLst/>
            </a:prstGeom>
            <a:noFill/>
            <a:ln w="9525">
              <a:noFill/>
            </a:ln>
          </p:spPr>
          <p:txBody>
            <a:bodyPr>
              <a:spAutoFit/>
            </a:bodyPr>
            <a:p>
              <a:pPr algn="ctr">
                <a:spcBef>
                  <a:spcPct val="50000"/>
                </a:spcBef>
              </a:pPr>
              <a:r>
                <a:rPr lang="en-US" altLang="zh-CN">
                  <a:latin typeface="Times New Roman" panose="02020603050405020304" charset="0"/>
                </a:rPr>
                <a:t>A</a:t>
              </a:r>
              <a:endParaRPr lang="en-US" altLang="zh-CN">
                <a:latin typeface="Times New Roman" panose="02020603050405020304" charset="0"/>
              </a:endParaRPr>
            </a:p>
          </p:txBody>
        </p:sp>
        <p:sp>
          <p:nvSpPr>
            <p:cNvPr id="13331" name="文本框 13330"/>
            <p:cNvSpPr txBox="1"/>
            <p:nvPr/>
          </p:nvSpPr>
          <p:spPr>
            <a:xfrm>
              <a:off x="1344" y="0"/>
              <a:ext cx="240" cy="288"/>
            </a:xfrm>
            <a:prstGeom prst="rect">
              <a:avLst/>
            </a:prstGeom>
            <a:noFill/>
            <a:ln w="9525">
              <a:noFill/>
            </a:ln>
          </p:spPr>
          <p:txBody>
            <a:bodyPr>
              <a:spAutoFit/>
            </a:bodyPr>
            <a:p>
              <a:pPr algn="ctr">
                <a:spcBef>
                  <a:spcPct val="50000"/>
                </a:spcBef>
              </a:pPr>
              <a:r>
                <a:rPr lang="en-US" altLang="zh-CN">
                  <a:latin typeface="Times New Roman" panose="02020603050405020304" charset="0"/>
                </a:rPr>
                <a:t>B</a:t>
              </a:r>
              <a:endParaRPr lang="en-US" altLang="zh-CN">
                <a:latin typeface="Times New Roman" panose="02020603050405020304" charset="0"/>
              </a:endParaRPr>
            </a:p>
          </p:txBody>
        </p:sp>
        <p:sp>
          <p:nvSpPr>
            <p:cNvPr id="13332" name="直接连接符 13331"/>
            <p:cNvSpPr/>
            <p:nvPr/>
          </p:nvSpPr>
          <p:spPr>
            <a:xfrm>
              <a:off x="192" y="48"/>
              <a:ext cx="1152" cy="0"/>
            </a:xfrm>
            <a:prstGeom prst="line">
              <a:avLst/>
            </a:prstGeom>
            <a:ln w="9525" cap="flat" cmpd="sng">
              <a:solidFill>
                <a:schemeClr val="tx1"/>
              </a:solidFill>
              <a:prstDash val="solid"/>
              <a:headEnd type="none" w="med" len="med"/>
              <a:tailEnd type="none" w="med" len="med"/>
            </a:ln>
          </p:spPr>
        </p:sp>
      </p:grpSp>
      <p:grpSp>
        <p:nvGrpSpPr>
          <p:cNvPr id="13333" name="组合 13332"/>
          <p:cNvGrpSpPr/>
          <p:nvPr/>
        </p:nvGrpSpPr>
        <p:grpSpPr>
          <a:xfrm>
            <a:off x="6705600" y="1143000"/>
            <a:ext cx="698500" cy="3124200"/>
            <a:chOff x="0" y="0"/>
            <a:chExt cx="440" cy="1968"/>
          </a:xfrm>
        </p:grpSpPr>
        <p:sp>
          <p:nvSpPr>
            <p:cNvPr id="13334" name="文本框 13333"/>
            <p:cNvSpPr txBox="1"/>
            <p:nvPr/>
          </p:nvSpPr>
          <p:spPr>
            <a:xfrm>
              <a:off x="96" y="0"/>
              <a:ext cx="240" cy="288"/>
            </a:xfrm>
            <a:prstGeom prst="rect">
              <a:avLst/>
            </a:prstGeom>
            <a:noFill/>
            <a:ln w="9525">
              <a:noFill/>
            </a:ln>
          </p:spPr>
          <p:txBody>
            <a:bodyPr>
              <a:spAutoFit/>
            </a:bodyPr>
            <a:p>
              <a:pPr algn="ctr">
                <a:spcBef>
                  <a:spcPct val="50000"/>
                </a:spcBef>
              </a:pPr>
              <a:r>
                <a:rPr lang="en-US" altLang="zh-CN">
                  <a:latin typeface="Times New Roman" panose="02020603050405020304" charset="0"/>
                </a:rPr>
                <a:t>C</a:t>
              </a:r>
              <a:endParaRPr lang="en-US" altLang="zh-CN">
                <a:latin typeface="Times New Roman" panose="02020603050405020304" charset="0"/>
              </a:endParaRPr>
            </a:p>
          </p:txBody>
        </p:sp>
        <p:sp>
          <p:nvSpPr>
            <p:cNvPr id="13335" name="文本框 13334"/>
            <p:cNvSpPr txBox="1"/>
            <p:nvPr/>
          </p:nvSpPr>
          <p:spPr>
            <a:xfrm>
              <a:off x="0" y="1680"/>
              <a:ext cx="384" cy="288"/>
            </a:xfrm>
            <a:prstGeom prst="rect">
              <a:avLst/>
            </a:prstGeom>
            <a:noFill/>
            <a:ln w="9525">
              <a:noFill/>
            </a:ln>
          </p:spPr>
          <p:txBody>
            <a:bodyPr>
              <a:spAutoFit/>
            </a:bodyPr>
            <a:p>
              <a:pPr algn="ctr">
                <a:spcBef>
                  <a:spcPct val="50000"/>
                </a:spcBef>
              </a:pPr>
              <a:r>
                <a:rPr lang="en-US" altLang="zh-CN">
                  <a:latin typeface="Times New Roman" panose="02020603050405020304" charset="0"/>
                </a:rPr>
                <a:t>D</a:t>
              </a:r>
              <a:endParaRPr lang="en-US" altLang="zh-CN">
                <a:latin typeface="Times New Roman" panose="02020603050405020304" charset="0"/>
              </a:endParaRPr>
            </a:p>
          </p:txBody>
        </p:sp>
        <p:grpSp>
          <p:nvGrpSpPr>
            <p:cNvPr id="13336" name="组合 13335"/>
            <p:cNvGrpSpPr/>
            <p:nvPr/>
          </p:nvGrpSpPr>
          <p:grpSpPr>
            <a:xfrm>
              <a:off x="151" y="239"/>
              <a:ext cx="289" cy="1462"/>
              <a:chOff x="0" y="0"/>
              <a:chExt cx="289" cy="1462"/>
            </a:xfrm>
          </p:grpSpPr>
          <p:sp>
            <p:nvSpPr>
              <p:cNvPr id="13337" name="任意多边形 13336"/>
              <p:cNvSpPr/>
              <p:nvPr/>
            </p:nvSpPr>
            <p:spPr>
              <a:xfrm>
                <a:off x="1" y="0"/>
                <a:ext cx="240" cy="240"/>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9525" cap="flat" cmpd="sng">
                <a:solidFill>
                  <a:schemeClr val="tx1"/>
                </a:solidFill>
                <a:prstDash val="solid"/>
                <a:headEnd type="none" w="med" len="med"/>
                <a:tailEnd type="none" w="med" len="med"/>
              </a:ln>
            </p:spPr>
            <p:txBody>
              <a:bodyPr/>
              <a:p>
                <a:endParaRPr lang="zh-CN" altLang="en-US"/>
              </a:p>
            </p:txBody>
          </p:sp>
          <p:sp>
            <p:nvSpPr>
              <p:cNvPr id="13338" name="任意多边形 13337"/>
              <p:cNvSpPr/>
              <p:nvPr/>
            </p:nvSpPr>
            <p:spPr>
              <a:xfrm flipH="1">
                <a:off x="1" y="0"/>
                <a:ext cx="288" cy="240"/>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9525" cap="flat" cmpd="sng">
                <a:solidFill>
                  <a:schemeClr val="tx1"/>
                </a:solidFill>
                <a:prstDash val="solid"/>
                <a:headEnd type="none" w="med" len="med"/>
                <a:tailEnd type="none" w="med" len="med"/>
              </a:ln>
            </p:spPr>
            <p:txBody>
              <a:bodyPr/>
              <a:p>
                <a:endParaRPr lang="zh-CN" altLang="en-US"/>
              </a:p>
            </p:txBody>
          </p:sp>
          <p:sp>
            <p:nvSpPr>
              <p:cNvPr id="13339" name="任意多边形 13338"/>
              <p:cNvSpPr/>
              <p:nvPr/>
            </p:nvSpPr>
            <p:spPr>
              <a:xfrm flipV="1">
                <a:off x="0" y="1222"/>
                <a:ext cx="240" cy="240"/>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9525" cap="flat" cmpd="sng">
                <a:solidFill>
                  <a:schemeClr val="tx1"/>
                </a:solidFill>
                <a:prstDash val="solid"/>
                <a:headEnd type="none" w="med" len="med"/>
                <a:tailEnd type="none" w="med" len="med"/>
              </a:ln>
            </p:spPr>
            <p:txBody>
              <a:bodyPr/>
              <a:p>
                <a:endParaRPr lang="zh-CN" altLang="en-US"/>
              </a:p>
            </p:txBody>
          </p:sp>
          <p:sp>
            <p:nvSpPr>
              <p:cNvPr id="13340" name="任意多边形 13339"/>
              <p:cNvSpPr/>
              <p:nvPr/>
            </p:nvSpPr>
            <p:spPr>
              <a:xfrm flipH="1" flipV="1">
                <a:off x="0" y="1222"/>
                <a:ext cx="288" cy="240"/>
              </a:xfrm>
              <a:custGeom>
                <a:avLst/>
                <a:gdLst>
                  <a:gd name="txL" fmla="*/ 0 w 21600"/>
                  <a:gd name="txT" fmla="*/ 0 h 21600"/>
                  <a:gd name="txR" fmla="*/ 21600 w 21600"/>
                  <a:gd name="txB" fmla="*/ 21600 h 21600"/>
                </a:gdLst>
                <a:ahLst/>
                <a:cxnLst>
                  <a:cxn ang="270">
                    <a:pos x="0" y="0"/>
                  </a:cxn>
                  <a:cxn ang="90">
                    <a:pos x="21600" y="21600"/>
                  </a:cxn>
                  <a:cxn ang="90">
                    <a:pos x="0" y="21600"/>
                  </a:cxn>
                </a:cxnLst>
                <a:rect l="txL" t="txT" r="txR" b="txB"/>
                <a:pathLst>
                  <a:path w="21600" h="21600" fill="none">
                    <a:moveTo>
                      <a:pt x="0" y="0"/>
                    </a:moveTo>
                    <a:arcTo wR="21600" hR="21600" stAng="-5400000" swAng="5400000"/>
                  </a:path>
                  <a:path w="21600" h="21600" stroke="0">
                    <a:moveTo>
                      <a:pt x="0" y="0"/>
                    </a:moveTo>
                    <a:arcTo wR="21600" hR="21600" stAng="-5400000" swAng="5400000"/>
                    <a:lnTo>
                      <a:pt x="0" y="21600"/>
                    </a:lnTo>
                    <a:close/>
                  </a:path>
                </a:pathLst>
              </a:custGeom>
              <a:noFill/>
              <a:ln w="9525" cap="flat" cmpd="sng">
                <a:solidFill>
                  <a:schemeClr val="tx1"/>
                </a:solidFill>
                <a:prstDash val="solid"/>
                <a:headEnd type="none" w="med" len="med"/>
                <a:tailEnd type="none" w="med" len="med"/>
              </a:ln>
            </p:spPr>
            <p:txBody>
              <a:bodyPr/>
              <a:p>
                <a:endParaRPr lang="zh-CN" altLang="en-US"/>
              </a:p>
            </p:txBody>
          </p:sp>
        </p:grpSp>
      </p:grpSp>
      <p:sp>
        <p:nvSpPr>
          <p:cNvPr id="13341" name="直接连接符 13340"/>
          <p:cNvSpPr/>
          <p:nvPr/>
        </p:nvSpPr>
        <p:spPr>
          <a:xfrm>
            <a:off x="7162800" y="914400"/>
            <a:ext cx="0" cy="3505200"/>
          </a:xfrm>
          <a:prstGeom prst="line">
            <a:avLst/>
          </a:prstGeom>
          <a:ln w="28575" cap="flat" cmpd="sng">
            <a:solidFill>
              <a:schemeClr val="tx1"/>
            </a:solidFill>
            <a:prstDash val="solid"/>
            <a:headEnd type="none" w="med" len="med"/>
            <a:tailEnd type="none" w="med" len="med"/>
          </a:ln>
        </p:spPr>
      </p:sp>
      <p:sp>
        <p:nvSpPr>
          <p:cNvPr id="13342" name="矩形 13341"/>
          <p:cNvSpPr>
            <a:spLocks noGrp="1"/>
          </p:cNvSpPr>
          <p:nvPr/>
        </p:nvSpPr>
        <p:spPr>
          <a:xfrm>
            <a:off x="762000" y="3810000"/>
            <a:ext cx="4191000" cy="457200"/>
          </a:xfrm>
          <a:prstGeom prst="rect">
            <a:avLst/>
          </a:prstGeom>
          <a:noFill/>
          <a:ln w="9525">
            <a:noFill/>
          </a:ln>
        </p:spPr>
        <p:txBody>
          <a:bodyPr/>
          <a:p>
            <a:pPr>
              <a:spcBef>
                <a:spcPct val="20000"/>
              </a:spcBef>
              <a:buClr>
                <a:schemeClr val="accent2"/>
              </a:buClr>
              <a:buSzPct val="80000"/>
              <a:buFont typeface="Wingdings" panose="05000000000000000000" pitchFamily="2" charset="2"/>
              <a:buNone/>
            </a:pPr>
            <a:r>
              <a:rPr lang="en-US" altLang="zh-CN">
                <a:latin typeface="Times New Roman" panose="02020603050405020304" charset="0"/>
              </a:rPr>
              <a:t>2</a:t>
            </a:r>
            <a:r>
              <a:rPr lang="zh-CN" altLang="en-US" dirty="0">
                <a:latin typeface="Times New Roman" panose="02020603050405020304" charset="0"/>
              </a:rPr>
              <a:t>、作</a:t>
            </a:r>
            <a:r>
              <a:rPr lang="zh-CN" altLang="en-US">
                <a:latin typeface="Times New Roman" panose="02020603050405020304" charset="0"/>
              </a:rPr>
              <a:t>直线</a:t>
            </a:r>
            <a:r>
              <a:rPr lang="en-US" altLang="zh-CN">
                <a:latin typeface="Times New Roman" panose="02020603050405020304" charset="0"/>
              </a:rPr>
              <a:t>CD.</a:t>
            </a:r>
            <a:endParaRPr lang="en-US" altLang="zh-CN">
              <a:latin typeface="Times New Roman" panose="02020603050405020304" charset="0"/>
            </a:endParaRPr>
          </a:p>
        </p:txBody>
      </p:sp>
      <p:sp>
        <p:nvSpPr>
          <p:cNvPr id="13343" name="矩形 13342"/>
          <p:cNvSpPr>
            <a:spLocks noGrp="1"/>
          </p:cNvSpPr>
          <p:nvPr/>
        </p:nvSpPr>
        <p:spPr>
          <a:xfrm>
            <a:off x="762000" y="4191000"/>
            <a:ext cx="6015038" cy="533400"/>
          </a:xfrm>
          <a:prstGeom prst="rect">
            <a:avLst/>
          </a:prstGeom>
          <a:noFill/>
          <a:ln w="9525">
            <a:noFill/>
          </a:ln>
        </p:spPr>
        <p:txBody>
          <a:bodyPr/>
          <a:p>
            <a:pPr>
              <a:spcBef>
                <a:spcPct val="20000"/>
              </a:spcBef>
              <a:buClr>
                <a:schemeClr val="accent2"/>
              </a:buClr>
              <a:buSzPct val="80000"/>
              <a:buFont typeface="Wingdings" panose="05000000000000000000" pitchFamily="2" charset="2"/>
              <a:buNone/>
            </a:pPr>
            <a:r>
              <a:rPr lang="en-US" altLang="zh-CN">
                <a:latin typeface="Times New Roman" panose="02020603050405020304" charset="0"/>
              </a:rPr>
              <a:t>3</a:t>
            </a:r>
            <a:r>
              <a:rPr lang="zh-CN" altLang="en-US" dirty="0">
                <a:latin typeface="Times New Roman" panose="02020603050405020304" charset="0"/>
              </a:rPr>
              <a:t>、则</a:t>
            </a:r>
            <a:r>
              <a:rPr lang="zh-CN" altLang="en-US">
                <a:latin typeface="Times New Roman" panose="02020603050405020304" charset="0"/>
              </a:rPr>
              <a:t>直线</a:t>
            </a:r>
            <a:r>
              <a:rPr lang="en-US" altLang="zh-CN">
                <a:latin typeface="Times New Roman" panose="02020603050405020304" charset="0"/>
              </a:rPr>
              <a:t>CD</a:t>
            </a:r>
            <a:r>
              <a:rPr lang="zh-CN" altLang="en-US">
                <a:latin typeface="Times New Roman" panose="02020603050405020304" charset="0"/>
              </a:rPr>
              <a:t>就是线段</a:t>
            </a:r>
            <a:r>
              <a:rPr lang="en-US" altLang="zh-CN">
                <a:latin typeface="Times New Roman" panose="02020603050405020304" charset="0"/>
              </a:rPr>
              <a:t>AB</a:t>
            </a:r>
            <a:r>
              <a:rPr lang="zh-CN" altLang="en-US">
                <a:latin typeface="Times New Roman" panose="02020603050405020304" charset="0"/>
              </a:rPr>
              <a:t>的垂直平分线</a:t>
            </a:r>
            <a:r>
              <a:rPr lang="en-US" altLang="zh-CN">
                <a:latin typeface="Times New Roman" panose="02020603050405020304" charset="0"/>
              </a:rPr>
              <a:t>.</a:t>
            </a:r>
            <a:endParaRPr lang="en-US" altLang="zh-CN">
              <a:latin typeface="Times New Roman" panose="02020603050405020304" charset="0"/>
            </a:endParaRPr>
          </a:p>
        </p:txBody>
      </p:sp>
      <p:sp>
        <p:nvSpPr>
          <p:cNvPr id="13344" name="矩形 13343"/>
          <p:cNvSpPr>
            <a:spLocks noGrp="1"/>
          </p:cNvSpPr>
          <p:nvPr/>
        </p:nvSpPr>
        <p:spPr>
          <a:xfrm>
            <a:off x="762000" y="4724400"/>
            <a:ext cx="5638800" cy="762000"/>
          </a:xfrm>
          <a:prstGeom prst="rect">
            <a:avLst/>
          </a:prstGeom>
          <a:noFill/>
          <a:ln w="9525">
            <a:noFill/>
          </a:ln>
        </p:spPr>
        <p:txBody>
          <a:bodyPr/>
          <a:p>
            <a:pPr eaLnBrk="0" hangingPunct="0">
              <a:buClr>
                <a:schemeClr val="accent2"/>
              </a:buClr>
              <a:buFont typeface="Wingdings" panose="05000000000000000000" pitchFamily="2" charset="2"/>
              <a:buNone/>
            </a:pPr>
            <a:r>
              <a:rPr lang="zh-CN" altLang="en-US">
                <a:latin typeface="Times New Roman" panose="02020603050405020304" charset="0"/>
              </a:rPr>
              <a:t>请你说明</a:t>
            </a:r>
            <a:r>
              <a:rPr lang="en-US" altLang="zh-CN">
                <a:latin typeface="Times New Roman" panose="02020603050405020304" charset="0"/>
              </a:rPr>
              <a:t>CD</a:t>
            </a:r>
            <a:r>
              <a:rPr lang="zh-CN" altLang="en-US">
                <a:latin typeface="Times New Roman" panose="02020603050405020304" charset="0"/>
              </a:rPr>
              <a:t>为什么是</a:t>
            </a:r>
            <a:r>
              <a:rPr lang="en-US" altLang="zh-CN">
                <a:latin typeface="Times New Roman" panose="02020603050405020304" charset="0"/>
              </a:rPr>
              <a:t>AB</a:t>
            </a:r>
            <a:r>
              <a:rPr lang="zh-CN" altLang="en-US">
                <a:latin typeface="Times New Roman" panose="02020603050405020304" charset="0"/>
              </a:rPr>
              <a:t>的垂直平分线</a:t>
            </a:r>
            <a:r>
              <a:rPr lang="en-US" altLang="zh-CN">
                <a:latin typeface="Times New Roman" panose="02020603050405020304" charset="0"/>
              </a:rPr>
              <a:t>,</a:t>
            </a:r>
            <a:r>
              <a:rPr lang="zh-CN" altLang="en-US">
                <a:latin typeface="Times New Roman" panose="02020603050405020304" charset="0"/>
              </a:rPr>
              <a:t>并与同伴进行交流</a:t>
            </a:r>
            <a:r>
              <a:rPr lang="en-US" altLang="zh-CN">
                <a:latin typeface="Times New Roman" panose="02020603050405020304" charset="0"/>
              </a:rPr>
              <a:t>.</a:t>
            </a:r>
            <a:endParaRPr lang="en-US" altLang="zh-CN">
              <a:latin typeface="Times New Roman" panose="02020603050405020304" charset="0"/>
            </a:endParaRPr>
          </a:p>
        </p:txBody>
      </p:sp>
      <p:sp>
        <p:nvSpPr>
          <p:cNvPr id="13345" name="矩形 13344"/>
          <p:cNvSpPr>
            <a:spLocks noGrp="1"/>
          </p:cNvSpPr>
          <p:nvPr/>
        </p:nvSpPr>
        <p:spPr>
          <a:xfrm>
            <a:off x="385763" y="5638800"/>
            <a:ext cx="7950200" cy="1219200"/>
          </a:xfrm>
          <a:prstGeom prst="rect">
            <a:avLst/>
          </a:prstGeom>
          <a:noFill/>
          <a:ln w="9525">
            <a:noFill/>
          </a:ln>
        </p:spPr>
        <p:txBody>
          <a:bodyPr/>
          <a:p>
            <a:pPr eaLnBrk="0" hangingPunct="0">
              <a:buClr>
                <a:schemeClr val="accent2"/>
              </a:buClr>
              <a:buFont typeface="Wingdings" panose="05000000000000000000" pitchFamily="2" charset="2"/>
              <a:buNone/>
            </a:pPr>
            <a:r>
              <a:rPr lang="zh-CN" altLang="en-US" sz="3200">
                <a:solidFill>
                  <a:srgbClr val="FF0000"/>
                </a:solidFill>
                <a:latin typeface="隶书" panose="02010509060101010101" pitchFamily="49" charset="-122"/>
                <a:ea typeface="隶书" panose="02010509060101010101" pitchFamily="49" charset="-122"/>
              </a:rPr>
              <a:t>老师提示</a:t>
            </a:r>
            <a:r>
              <a:rPr lang="en-US" altLang="zh-CN" sz="3200">
                <a:solidFill>
                  <a:srgbClr val="FF0000"/>
                </a:solidFill>
                <a:latin typeface="隶书" panose="02010509060101010101" pitchFamily="49" charset="-122"/>
                <a:ea typeface="隶书" panose="02010509060101010101" pitchFamily="49" charset="-122"/>
              </a:rPr>
              <a:t>:</a:t>
            </a:r>
            <a:r>
              <a:rPr lang="zh-CN" altLang="en-US" dirty="0">
                <a:latin typeface="Times New Roman" panose="02020603050405020304" charset="0"/>
              </a:rPr>
              <a:t>因</a:t>
            </a:r>
            <a:r>
              <a:rPr lang="zh-CN" altLang="en-US">
                <a:latin typeface="Times New Roman" panose="02020603050405020304" charset="0"/>
              </a:rPr>
              <a:t>为直线</a:t>
            </a:r>
            <a:r>
              <a:rPr lang="en-US" altLang="zh-CN">
                <a:latin typeface="Times New Roman" panose="02020603050405020304" charset="0"/>
              </a:rPr>
              <a:t>CD</a:t>
            </a:r>
            <a:r>
              <a:rPr lang="zh-CN" altLang="en-US">
                <a:latin typeface="Times New Roman" panose="02020603050405020304" charset="0"/>
              </a:rPr>
              <a:t>与线段</a:t>
            </a:r>
            <a:r>
              <a:rPr lang="en-US" altLang="zh-CN">
                <a:latin typeface="Times New Roman" panose="02020603050405020304" charset="0"/>
              </a:rPr>
              <a:t>AB</a:t>
            </a:r>
            <a:r>
              <a:rPr lang="zh-CN" altLang="en-US">
                <a:latin typeface="Times New Roman" panose="02020603050405020304" charset="0"/>
              </a:rPr>
              <a:t>的交点就是</a:t>
            </a:r>
            <a:r>
              <a:rPr lang="en-US" altLang="zh-CN">
                <a:latin typeface="Times New Roman" panose="02020603050405020304" charset="0"/>
              </a:rPr>
              <a:t>AB</a:t>
            </a:r>
            <a:r>
              <a:rPr lang="zh-CN" altLang="en-US">
                <a:latin typeface="Times New Roman" panose="02020603050405020304" charset="0"/>
              </a:rPr>
              <a:t>的中点</a:t>
            </a:r>
            <a:r>
              <a:rPr lang="en-US" altLang="zh-CN">
                <a:latin typeface="Times New Roman" panose="02020603050405020304" charset="0"/>
              </a:rPr>
              <a:t>,</a:t>
            </a:r>
            <a:r>
              <a:rPr lang="zh-CN" altLang="en-US">
                <a:latin typeface="Times New Roman" panose="02020603050405020304" charset="0"/>
              </a:rPr>
              <a:t>所以我们也用这种方法作线段的</a:t>
            </a:r>
            <a:r>
              <a:rPr lang="zh-CN" altLang="en-US">
                <a:solidFill>
                  <a:srgbClr val="0033CC"/>
                </a:solidFill>
                <a:latin typeface="Times New Roman" panose="02020603050405020304" charset="0"/>
              </a:rPr>
              <a:t>中点</a:t>
            </a:r>
            <a:r>
              <a:rPr lang="en-US" altLang="zh-CN">
                <a:latin typeface="Times New Roman" panose="02020603050405020304" charset="0"/>
              </a:rPr>
              <a:t>.</a:t>
            </a:r>
            <a:endParaRPr lang="en-US" altLang="zh-CN">
              <a:latin typeface="Times New Roman" panose="02020603050405020304" charset="0"/>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3326"/>
                                        </p:tgtEl>
                                        <p:attrNameLst>
                                          <p:attrName>style.visibility</p:attrName>
                                        </p:attrNameLst>
                                      </p:cBhvr>
                                      <p:to>
                                        <p:strVal val="visible"/>
                                      </p:to>
                                    </p:set>
                                    <p:animEffect transition="in" filter="dissolve">
                                      <p:cBhvr>
                                        <p:cTn id="7" dur="500"/>
                                        <p:tgtEl>
                                          <p:spTgt spid="13326"/>
                                        </p:tgtEl>
                                      </p:cBhvr>
                                    </p:animEffect>
                                  </p:childTnLst>
                                  <p:subTnLst>
                                    <p:audio>
                                      <p:cMediaNode>
                                        <p:cTn display="0" masterRel="sameClick">
                                          <p:stCondLst>
                                            <p:cond evt="begin" delay="0">
                                              <p:tn val="5"/>
                                            </p:cond>
                                          </p:stCondLst>
                                          <p:endCondLst>
                                            <p:cond evt="onStopAudio" delay="0">
                                              <p:tgtEl>
                                                <p:sldTgt/>
                                              </p:tgtEl>
                                            </p:cond>
                                          </p:endCondLst>
                                        </p:cTn>
                                        <p:tgtEl>
                                          <p:sndTgt r:embed="rId3" name="type.wav"/>
                                        </p:tgtEl>
                                      </p:cMediaNode>
                                    </p:audio>
                                  </p:sub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13328"/>
                                        </p:tgtEl>
                                        <p:attrNameLst>
                                          <p:attrName>style.visibility</p:attrName>
                                        </p:attrNameLst>
                                      </p:cBhvr>
                                      <p:to>
                                        <p:strVal val="visible"/>
                                      </p:to>
                                    </p:set>
                                    <p:animEffect transition="in" filter="dissolve">
                                      <p:cBhvr>
                                        <p:cTn id="12" dur="500"/>
                                        <p:tgtEl>
                                          <p:spTgt spid="13328"/>
                                        </p:tgtEl>
                                      </p:cBhvr>
                                    </p:animEffect>
                                  </p:childTnLst>
                                  <p:subTnLst>
                                    <p:audio>
                                      <p:cMediaNode>
                                        <p:cTn display="0" masterRel="sameClick">
                                          <p:stCondLst>
                                            <p:cond evt="begin" delay="0">
                                              <p:tn val="10"/>
                                            </p:cond>
                                          </p:stCondLst>
                                          <p:endCondLst>
                                            <p:cond evt="onStopAudio" delay="0">
                                              <p:tgtEl>
                                                <p:sldTgt/>
                                              </p:tgtEl>
                                            </p:cond>
                                          </p:endCondLst>
                                        </p:cTn>
                                        <p:tgtEl>
                                          <p:sndTgt r:embed="rId3" name="type.wav"/>
                                        </p:tgtEl>
                                      </p:cMediaNode>
                                    </p:audio>
                                  </p:sub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13333"/>
                                        </p:tgtEl>
                                        <p:attrNameLst>
                                          <p:attrName>style.visibility</p:attrName>
                                        </p:attrNameLst>
                                      </p:cBhvr>
                                      <p:to>
                                        <p:strVal val="visible"/>
                                      </p:to>
                                    </p:set>
                                    <p:animEffect transition="in" filter="dissolve">
                                      <p:cBhvr>
                                        <p:cTn id="17" dur="500"/>
                                        <p:tgtEl>
                                          <p:spTgt spid="13333"/>
                                        </p:tgtEl>
                                      </p:cBhvr>
                                    </p:animEffect>
                                  </p:childTnLst>
                                  <p:subTnLst>
                                    <p:audio>
                                      <p:cMediaNode>
                                        <p:cTn display="0" masterRel="sameClick">
                                          <p:stCondLst>
                                            <p:cond evt="begin" delay="0">
                                              <p:tn val="15"/>
                                            </p:cond>
                                          </p:stCondLst>
                                          <p:endCondLst>
                                            <p:cond evt="onStopAudio" delay="0">
                                              <p:tgtEl>
                                                <p:sldTgt/>
                                              </p:tgtEl>
                                            </p:cond>
                                          </p:endCondLst>
                                        </p:cTn>
                                        <p:tgtEl>
                                          <p:sndTgt r:embed="rId4" name="chimes.wav"/>
                                        </p:tgtEl>
                                      </p:cMediaNode>
                                    </p:audio>
                                  </p:sub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13342"/>
                                        </p:tgtEl>
                                        <p:attrNameLst>
                                          <p:attrName>style.visibility</p:attrName>
                                        </p:attrNameLst>
                                      </p:cBhvr>
                                      <p:to>
                                        <p:strVal val="visible"/>
                                      </p:to>
                                    </p:set>
                                    <p:animEffect transition="in" filter="dissolve">
                                      <p:cBhvr>
                                        <p:cTn id="22" dur="500"/>
                                        <p:tgtEl>
                                          <p:spTgt spid="13342"/>
                                        </p:tgtEl>
                                      </p:cBhvr>
                                    </p:animEffect>
                                  </p:childTnLst>
                                  <p:subTnLst>
                                    <p:audio>
                                      <p:cMediaNode>
                                        <p:cTn display="0" masterRel="sameClick">
                                          <p:stCondLst>
                                            <p:cond evt="begin" delay="0">
                                              <p:tn val="20"/>
                                            </p:cond>
                                          </p:stCondLst>
                                          <p:endCondLst>
                                            <p:cond evt="onStopAudio" delay="0">
                                              <p:tgtEl>
                                                <p:sldTgt/>
                                              </p:tgtEl>
                                            </p:cond>
                                          </p:endCondLst>
                                        </p:cTn>
                                        <p:tgtEl>
                                          <p:sndTgt r:embed="rId3" name="type.wav"/>
                                        </p:tgtEl>
                                      </p:cMediaNode>
                                    </p:audio>
                                  </p:sub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13341"/>
                                        </p:tgtEl>
                                        <p:attrNameLst>
                                          <p:attrName>style.visibility</p:attrName>
                                        </p:attrNameLst>
                                      </p:cBhvr>
                                      <p:to>
                                        <p:strVal val="visible"/>
                                      </p:to>
                                    </p:set>
                                    <p:animEffect transition="in" filter="wipe(up)">
                                      <p:cBhvr>
                                        <p:cTn id="27" dur="500"/>
                                        <p:tgtEl>
                                          <p:spTgt spid="13341"/>
                                        </p:tgtEl>
                                      </p:cBhvr>
                                    </p:animEffect>
                                  </p:childTnLst>
                                  <p:subTnLst>
                                    <p:audio>
                                      <p:cMediaNode>
                                        <p:cTn display="0" masterRel="sameClick">
                                          <p:stCondLst>
                                            <p:cond evt="begin" delay="0">
                                              <p:tn val="25"/>
                                            </p:cond>
                                          </p:stCondLst>
                                          <p:endCondLst>
                                            <p:cond evt="onStopAudio" delay="0">
                                              <p:tgtEl>
                                                <p:sldTgt/>
                                              </p:tgtEl>
                                            </p:cond>
                                          </p:endCondLst>
                                        </p:cTn>
                                        <p:tgtEl>
                                          <p:sndTgt r:embed="rId4" name="chimes.wav"/>
                                        </p:tgtEl>
                                      </p:cMediaNode>
                                    </p:audio>
                                  </p:subTnLst>
                                </p:cTn>
                              </p:par>
                            </p:childTnLst>
                          </p:cTn>
                        </p:par>
                      </p:childTnLst>
                    </p:cTn>
                  </p:par>
                  <p:par>
                    <p:cTn id="28" fill="hold">
                      <p:stCondLst>
                        <p:cond delay="indefinite"/>
                      </p:stCondLst>
                      <p:childTnLst>
                        <p:par>
                          <p:cTn id="29" fill="hold">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13343"/>
                                        </p:tgtEl>
                                        <p:attrNameLst>
                                          <p:attrName>style.visibility</p:attrName>
                                        </p:attrNameLst>
                                      </p:cBhvr>
                                      <p:to>
                                        <p:strVal val="visible"/>
                                      </p:to>
                                    </p:set>
                                    <p:animEffect transition="in" filter="dissolve">
                                      <p:cBhvr>
                                        <p:cTn id="32" dur="500"/>
                                        <p:tgtEl>
                                          <p:spTgt spid="13343"/>
                                        </p:tgtEl>
                                      </p:cBhvr>
                                    </p:animEffect>
                                  </p:childTnLst>
                                  <p:subTnLst>
                                    <p:audio>
                                      <p:cMediaNode>
                                        <p:cTn display="0" masterRel="sameClick">
                                          <p:stCondLst>
                                            <p:cond evt="begin" delay="0">
                                              <p:tn val="30"/>
                                            </p:cond>
                                          </p:stCondLst>
                                          <p:endCondLst>
                                            <p:cond evt="onStopAudio" delay="0">
                                              <p:tgtEl>
                                                <p:sldTgt/>
                                              </p:tgtEl>
                                            </p:cond>
                                          </p:endCondLst>
                                        </p:cTn>
                                        <p:tgtEl>
                                          <p:sndTgt r:embed="rId3" name="type.wav"/>
                                        </p:tgtEl>
                                      </p:cMediaNode>
                                    </p:audio>
                                  </p:subTnLst>
                                </p:cTn>
                              </p:par>
                            </p:childTnLst>
                          </p:cTn>
                        </p:par>
                      </p:childTnLst>
                    </p:cTn>
                  </p:par>
                  <p:par>
                    <p:cTn id="33" fill="hold">
                      <p:stCondLst>
                        <p:cond delay="indefinite"/>
                      </p:stCondLst>
                      <p:childTnLst>
                        <p:par>
                          <p:cTn id="34" fill="hold">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13344"/>
                                        </p:tgtEl>
                                        <p:attrNameLst>
                                          <p:attrName>style.visibility</p:attrName>
                                        </p:attrNameLst>
                                      </p:cBhvr>
                                      <p:to>
                                        <p:strVal val="visible"/>
                                      </p:to>
                                    </p:set>
                                    <p:animEffect transition="in" filter="dissolve">
                                      <p:cBhvr>
                                        <p:cTn id="37" dur="500"/>
                                        <p:tgtEl>
                                          <p:spTgt spid="13344"/>
                                        </p:tgtEl>
                                      </p:cBhvr>
                                    </p:animEffect>
                                  </p:childTnLst>
                                  <p:subTnLst>
                                    <p:audio>
                                      <p:cMediaNode>
                                        <p:cTn display="0" masterRel="sameClick">
                                          <p:stCondLst>
                                            <p:cond evt="begin" delay="0">
                                              <p:tn val="35"/>
                                            </p:cond>
                                          </p:stCondLst>
                                          <p:endCondLst>
                                            <p:cond evt="onStopAudio" delay="0">
                                              <p:tgtEl>
                                                <p:sldTgt/>
                                              </p:tgtEl>
                                            </p:cond>
                                          </p:endCondLst>
                                        </p:cTn>
                                        <p:tgtEl>
                                          <p:sndTgt r:embed="rId3" name="type.wav"/>
                                        </p:tgtEl>
                                      </p:cMediaNode>
                                    </p:audio>
                                  </p:subTnLst>
                                </p:cTn>
                              </p:par>
                            </p:childTnLst>
                          </p:cTn>
                        </p:par>
                      </p:childTnLst>
                    </p:cTn>
                  </p:par>
                  <p:par>
                    <p:cTn id="38" fill="hold">
                      <p:stCondLst>
                        <p:cond delay="indefinite"/>
                      </p:stCondLst>
                      <p:childTnLst>
                        <p:par>
                          <p:cTn id="39" fill="hold">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13345"/>
                                        </p:tgtEl>
                                        <p:attrNameLst>
                                          <p:attrName>style.visibility</p:attrName>
                                        </p:attrNameLst>
                                      </p:cBhvr>
                                      <p:to>
                                        <p:strVal val="visible"/>
                                      </p:to>
                                    </p:set>
                                    <p:animEffect transition="in" filter="dissolve">
                                      <p:cBhvr>
                                        <p:cTn id="42" dur="500"/>
                                        <p:tgtEl>
                                          <p:spTgt spid="13345"/>
                                        </p:tgtEl>
                                      </p:cBhvr>
                                    </p:animEffect>
                                  </p:childTnLst>
                                  <p:subTnLst>
                                    <p:audio>
                                      <p:cMediaNode>
                                        <p:cTn display="0" masterRel="sameClick">
                                          <p:stCondLst>
                                            <p:cond evt="begin" delay="0">
                                              <p:tn val="40"/>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6" grpId="0"/>
      <p:bldP spid="13328" grpId="0"/>
      <p:bldP spid="13342" grpId="0"/>
      <p:bldP spid="13343" grpId="0"/>
      <p:bldP spid="13344" grpId="0"/>
      <p:bldP spid="13345"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FF00"/>
            </a:gs>
            <a:gs pos="100000">
              <a:schemeClr val="hlink"/>
            </a:gs>
          </a:gsLst>
          <a:lin ang="5400000" scaled="1"/>
          <a:tileRect/>
        </a:gradFill>
        <a:effectLst/>
      </p:bgPr>
    </p:bg>
    <p:spTree>
      <p:nvGrpSpPr>
        <p:cNvPr id="1" name=""/>
        <p:cNvGrpSpPr/>
        <p:nvPr/>
      </p:nvGrpSpPr>
      <p:grpSpPr/>
      <p:sp>
        <p:nvSpPr>
          <p:cNvPr id="63490" name="文本框 63489"/>
          <p:cNvSpPr txBox="1"/>
          <p:nvPr/>
        </p:nvSpPr>
        <p:spPr>
          <a:xfrm>
            <a:off x="762000" y="166688"/>
            <a:ext cx="4006850" cy="519112"/>
          </a:xfrm>
          <a:prstGeom prst="rect">
            <a:avLst/>
          </a:prstGeom>
          <a:noFill/>
          <a:ln w="9525">
            <a:noFill/>
          </a:ln>
        </p:spPr>
        <p:txBody>
          <a:bodyPr wrap="none" anchor="t">
            <a:spAutoFit/>
          </a:bodyPr>
          <a:p>
            <a:r>
              <a:rPr lang="en-US" altLang="zh-CN" sz="2800" b="1" dirty="0">
                <a:latin typeface="Times New Roman" panose="02020603050405020304" charset="0"/>
                <a:ea typeface="宋体" panose="02010600030101010101" pitchFamily="2" charset="-122"/>
              </a:rPr>
              <a:t>3.14    </a:t>
            </a:r>
            <a:r>
              <a:rPr lang="zh-CN" altLang="en-US" sz="2800" b="1" dirty="0">
                <a:latin typeface="Times New Roman" panose="02020603050405020304" charset="0"/>
                <a:ea typeface="宋体" panose="02010600030101010101" pitchFamily="2" charset="-122"/>
              </a:rPr>
              <a:t>线段的垂直平分线</a:t>
            </a:r>
            <a:endParaRPr lang="zh-CN" altLang="en-US" sz="2800" b="1">
              <a:latin typeface="Times New Roman" panose="02020603050405020304" charset="0"/>
              <a:ea typeface="宋体" panose="02010600030101010101" pitchFamily="2" charset="-122"/>
            </a:endParaRPr>
          </a:p>
        </p:txBody>
      </p:sp>
      <p:sp>
        <p:nvSpPr>
          <p:cNvPr id="63505" name="文本框 63504"/>
          <p:cNvSpPr txBox="1"/>
          <p:nvPr/>
        </p:nvSpPr>
        <p:spPr>
          <a:xfrm>
            <a:off x="381000" y="2209800"/>
            <a:ext cx="4572000" cy="1076325"/>
          </a:xfrm>
          <a:prstGeom prst="rect">
            <a:avLst/>
          </a:prstGeom>
          <a:noFill/>
          <a:ln w="9525">
            <a:noFill/>
          </a:ln>
        </p:spPr>
        <p:txBody>
          <a:bodyPr>
            <a:spAutoFit/>
          </a:bodyPr>
          <a:p>
            <a:r>
              <a:rPr lang="en-US" altLang="zh-CN" sz="3200" b="1" dirty="0">
                <a:latin typeface="Times New Roman" panose="02020603050405020304" charset="0"/>
                <a:ea typeface="宋体" panose="02010600030101010101" pitchFamily="2" charset="-122"/>
              </a:rPr>
              <a:t>1</a:t>
            </a:r>
            <a:r>
              <a:rPr lang="zh-CN" altLang="en-US" sz="3200" b="1" dirty="0">
                <a:latin typeface="Times New Roman" panose="02020603050405020304" charset="0"/>
                <a:ea typeface="宋体" panose="02010600030101010101" pitchFamily="2" charset="-122"/>
              </a:rPr>
              <a:t>、如图，在直线</a:t>
            </a:r>
            <a:r>
              <a:rPr lang="en-US" altLang="zh-CN" sz="3200" b="1" dirty="0">
                <a:latin typeface="Times New Roman" panose="02020603050405020304" charset="0"/>
                <a:ea typeface="宋体" panose="02010600030101010101" pitchFamily="2" charset="-122"/>
              </a:rPr>
              <a:t>L</a:t>
            </a:r>
            <a:r>
              <a:rPr lang="zh-CN" altLang="en-US" sz="3200" b="1" dirty="0">
                <a:latin typeface="Times New Roman" panose="02020603050405020304" charset="0"/>
                <a:ea typeface="宋体" panose="02010600030101010101" pitchFamily="2" charset="-122"/>
              </a:rPr>
              <a:t>上求作一点</a:t>
            </a:r>
            <a:r>
              <a:rPr lang="en-US" altLang="zh-CN" sz="3200" b="1">
                <a:latin typeface="Times New Roman" panose="02020603050405020304" charset="0"/>
                <a:ea typeface="宋体" panose="02010600030101010101" pitchFamily="2" charset="-122"/>
              </a:rPr>
              <a:t>P</a:t>
            </a:r>
            <a:r>
              <a:rPr lang="zh-CN" altLang="en-US" sz="3200" b="1">
                <a:latin typeface="Times New Roman" panose="02020603050405020304" charset="0"/>
                <a:ea typeface="宋体" panose="02010600030101010101" pitchFamily="2" charset="-122"/>
              </a:rPr>
              <a:t>，使</a:t>
            </a:r>
            <a:r>
              <a:rPr lang="en-US" altLang="zh-CN" sz="3200" b="1">
                <a:latin typeface="Times New Roman" panose="02020603050405020304" charset="0"/>
                <a:ea typeface="宋体" panose="02010600030101010101" pitchFamily="2" charset="-122"/>
              </a:rPr>
              <a:t>PA=PB</a:t>
            </a:r>
            <a:r>
              <a:rPr lang="en-US" altLang="zh-CN">
                <a:latin typeface="Times New Roman" panose="02020603050405020304" charset="0"/>
                <a:ea typeface="宋体" panose="02010600030101010101" pitchFamily="2" charset="-122"/>
              </a:rPr>
              <a:t>.</a:t>
            </a:r>
            <a:endParaRPr lang="en-US" altLang="zh-CN">
              <a:latin typeface="Times New Roman" panose="02020603050405020304" charset="0"/>
              <a:ea typeface="宋体" panose="02010600030101010101" pitchFamily="2" charset="-122"/>
            </a:endParaRPr>
          </a:p>
        </p:txBody>
      </p:sp>
      <p:grpSp>
        <p:nvGrpSpPr>
          <p:cNvPr id="63506" name="组合 63505"/>
          <p:cNvGrpSpPr/>
          <p:nvPr/>
        </p:nvGrpSpPr>
        <p:grpSpPr>
          <a:xfrm>
            <a:off x="5029200" y="2286000"/>
            <a:ext cx="3008313" cy="3048000"/>
            <a:chOff x="3216" y="1728"/>
            <a:chExt cx="1928" cy="1248"/>
          </a:xfrm>
        </p:grpSpPr>
        <p:grpSp>
          <p:nvGrpSpPr>
            <p:cNvPr id="63507" name="组合 63506"/>
            <p:cNvGrpSpPr/>
            <p:nvPr/>
          </p:nvGrpSpPr>
          <p:grpSpPr>
            <a:xfrm>
              <a:off x="3312" y="2160"/>
              <a:ext cx="1824" cy="816"/>
              <a:chOff x="2928" y="2208"/>
              <a:chExt cx="2304" cy="1104"/>
            </a:xfrm>
          </p:grpSpPr>
          <p:sp>
            <p:nvSpPr>
              <p:cNvPr id="63508" name="直接连接符 63507"/>
              <p:cNvSpPr/>
              <p:nvPr/>
            </p:nvSpPr>
            <p:spPr>
              <a:xfrm>
                <a:off x="2928" y="3312"/>
                <a:ext cx="2304" cy="0"/>
              </a:xfrm>
              <a:prstGeom prst="line">
                <a:avLst/>
              </a:prstGeom>
              <a:ln w="9525" cap="flat" cmpd="sng">
                <a:solidFill>
                  <a:schemeClr val="tx1"/>
                </a:solidFill>
                <a:prstDash val="solid"/>
                <a:headEnd type="none" w="med" len="med"/>
                <a:tailEnd type="none" w="med" len="med"/>
              </a:ln>
            </p:spPr>
          </p:sp>
          <p:sp>
            <p:nvSpPr>
              <p:cNvPr id="63509" name="椭圆 63508"/>
              <p:cNvSpPr/>
              <p:nvPr/>
            </p:nvSpPr>
            <p:spPr>
              <a:xfrm>
                <a:off x="3552" y="2208"/>
                <a:ext cx="48" cy="48"/>
              </a:xfrm>
              <a:prstGeom prst="ellipse">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63510" name="椭圆 63509"/>
              <p:cNvSpPr/>
              <p:nvPr/>
            </p:nvSpPr>
            <p:spPr>
              <a:xfrm>
                <a:off x="4800" y="2880"/>
                <a:ext cx="48" cy="48"/>
              </a:xfrm>
              <a:prstGeom prst="ellipse">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grpSp>
        <p:sp>
          <p:nvSpPr>
            <p:cNvPr id="63511" name="文本框 63510"/>
            <p:cNvSpPr txBox="1"/>
            <p:nvPr/>
          </p:nvSpPr>
          <p:spPr>
            <a:xfrm>
              <a:off x="3216" y="2640"/>
              <a:ext cx="248" cy="187"/>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L</a:t>
              </a:r>
              <a:endParaRPr lang="en-US" altLang="zh-CN" b="1">
                <a:latin typeface="Times New Roman" panose="02020603050405020304" charset="0"/>
                <a:ea typeface="宋体" panose="02010600030101010101" pitchFamily="2" charset="-122"/>
              </a:endParaRPr>
            </a:p>
          </p:txBody>
        </p:sp>
        <p:sp>
          <p:nvSpPr>
            <p:cNvPr id="63512" name="文本框 63511"/>
            <p:cNvSpPr txBox="1"/>
            <p:nvPr/>
          </p:nvSpPr>
          <p:spPr>
            <a:xfrm>
              <a:off x="3648" y="1728"/>
              <a:ext cx="260" cy="187"/>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A</a:t>
              </a:r>
              <a:endParaRPr lang="en-US" altLang="zh-CN" b="1">
                <a:latin typeface="Times New Roman" panose="02020603050405020304" charset="0"/>
                <a:ea typeface="宋体" panose="02010600030101010101" pitchFamily="2" charset="-122"/>
              </a:endParaRPr>
            </a:p>
          </p:txBody>
        </p:sp>
        <p:sp>
          <p:nvSpPr>
            <p:cNvPr id="63513" name="文本框 63512"/>
            <p:cNvSpPr txBox="1"/>
            <p:nvPr/>
          </p:nvSpPr>
          <p:spPr>
            <a:xfrm>
              <a:off x="4896" y="2448"/>
              <a:ext cx="248" cy="187"/>
            </a:xfrm>
            <a:prstGeom prst="rect">
              <a:avLst/>
            </a:prstGeom>
            <a:noFill/>
            <a:ln w="9525">
              <a:noFill/>
            </a:ln>
          </p:spPr>
          <p:txBody>
            <a:bodyPr wrap="none" anchor="t">
              <a:spAutoFit/>
            </a:bodyPr>
            <a:p>
              <a:r>
                <a:rPr lang="en-US" altLang="zh-CN" b="1">
                  <a:latin typeface="Times New Roman" panose="02020603050405020304" charset="0"/>
                  <a:ea typeface="宋体" panose="02010600030101010101" pitchFamily="2" charset="-122"/>
                </a:rPr>
                <a:t>B</a:t>
              </a:r>
              <a:endParaRPr lang="en-US" altLang="zh-CN" b="1">
                <a:latin typeface="Times New Roman" panose="02020603050405020304" charset="0"/>
                <a:ea typeface="宋体" panose="02010600030101010101" pitchFamily="2" charset="-122"/>
              </a:endParaRPr>
            </a:p>
          </p:txBody>
        </p:sp>
      </p:grpSp>
      <p:grpSp>
        <p:nvGrpSpPr>
          <p:cNvPr id="63514" name="组合 63513"/>
          <p:cNvGrpSpPr/>
          <p:nvPr/>
        </p:nvGrpSpPr>
        <p:grpSpPr>
          <a:xfrm>
            <a:off x="1066800" y="762000"/>
            <a:ext cx="6781800" cy="641350"/>
            <a:chOff x="672" y="336"/>
            <a:chExt cx="4272" cy="404"/>
          </a:xfrm>
        </p:grpSpPr>
        <p:sp>
          <p:nvSpPr>
            <p:cNvPr id="63515" name="文本框 63514"/>
            <p:cNvSpPr txBox="1"/>
            <p:nvPr/>
          </p:nvSpPr>
          <p:spPr>
            <a:xfrm>
              <a:off x="672" y="336"/>
              <a:ext cx="1488" cy="404"/>
            </a:xfrm>
            <a:prstGeom prst="rect">
              <a:avLst/>
            </a:prstGeom>
            <a:noFill/>
            <a:ln w="9525">
              <a:noFill/>
            </a:ln>
          </p:spPr>
          <p:txBody>
            <a:bodyPr>
              <a:spAutoFit/>
            </a:bodyPr>
            <a:p>
              <a:pPr>
                <a:spcBef>
                  <a:spcPct val="50000"/>
                </a:spcBef>
              </a:pPr>
              <a:r>
                <a:rPr lang="zh-CN" altLang="en-US" sz="3600" b="1" dirty="0">
                  <a:solidFill>
                    <a:srgbClr val="CC6600"/>
                  </a:solidFill>
                  <a:latin typeface="Times New Roman" panose="02020603050405020304" charset="0"/>
                  <a:ea typeface="隶书" panose="02010509060101010101" pitchFamily="49" charset="-122"/>
                </a:rPr>
                <a:t>实际问题</a:t>
              </a:r>
              <a:endParaRPr lang="zh-CN" altLang="en-US" sz="3600" b="1" dirty="0">
                <a:solidFill>
                  <a:srgbClr val="CC6600"/>
                </a:solidFill>
                <a:latin typeface="Times New Roman" panose="02020603050405020304" charset="0"/>
                <a:ea typeface="隶书" panose="02010509060101010101" pitchFamily="49" charset="-122"/>
              </a:endParaRPr>
            </a:p>
          </p:txBody>
        </p:sp>
        <p:sp>
          <p:nvSpPr>
            <p:cNvPr id="63516" name="右箭头 63515"/>
            <p:cNvSpPr/>
            <p:nvPr/>
          </p:nvSpPr>
          <p:spPr>
            <a:xfrm>
              <a:off x="2304" y="432"/>
              <a:ext cx="912" cy="240"/>
            </a:xfrm>
            <a:prstGeom prst="rightArrow">
              <a:avLst>
                <a:gd name="adj1" fmla="val 50000"/>
                <a:gd name="adj2" fmla="val 95000"/>
              </a:avLst>
            </a:prstGeom>
            <a:solidFill>
              <a:srgbClr val="0000FF"/>
            </a:solidFill>
            <a:ln w="15875" cap="flat" cmpd="sng">
              <a:solidFill>
                <a:schemeClr val="tx1"/>
              </a:solidFill>
              <a:prstDash val="solid"/>
              <a:miter/>
              <a:headEnd type="none" w="med" len="med"/>
              <a:tailEnd type="none" w="med" len="med"/>
            </a:ln>
          </p:spPr>
          <p:txBody>
            <a:bodyPr/>
            <a:p>
              <a:endParaRPr lang="zh-CN" altLang="en-US"/>
            </a:p>
          </p:txBody>
        </p:sp>
        <p:sp>
          <p:nvSpPr>
            <p:cNvPr id="63517" name="文本框 63516"/>
            <p:cNvSpPr txBox="1"/>
            <p:nvPr/>
          </p:nvSpPr>
          <p:spPr>
            <a:xfrm>
              <a:off x="3696" y="336"/>
              <a:ext cx="1248" cy="404"/>
            </a:xfrm>
            <a:prstGeom prst="rect">
              <a:avLst/>
            </a:prstGeom>
            <a:noFill/>
            <a:ln w="9525">
              <a:noFill/>
            </a:ln>
          </p:spPr>
          <p:txBody>
            <a:bodyPr>
              <a:spAutoFit/>
            </a:bodyPr>
            <a:p>
              <a:pPr>
                <a:spcBef>
                  <a:spcPct val="50000"/>
                </a:spcBef>
              </a:pPr>
              <a:r>
                <a:rPr lang="zh-CN" altLang="en-US" sz="3600" b="1" dirty="0">
                  <a:solidFill>
                    <a:srgbClr val="FF0000"/>
                  </a:solidFill>
                  <a:latin typeface="Times New Roman" panose="02020603050405020304" charset="0"/>
                  <a:ea typeface="隶书" panose="02010509060101010101" pitchFamily="49" charset="-122"/>
                </a:rPr>
                <a:t>数学化</a:t>
              </a:r>
              <a:endParaRPr lang="zh-CN" altLang="en-US" sz="3600" b="1">
                <a:solidFill>
                  <a:srgbClr val="FF0000"/>
                </a:solidFill>
                <a:latin typeface="Times New Roman" panose="02020603050405020304" charset="0"/>
                <a:ea typeface="隶书" panose="02010509060101010101" pitchFamily="49" charset="-122"/>
              </a:endParaRPr>
            </a:p>
          </p:txBody>
        </p:sp>
      </p:grpSp>
      <p:sp>
        <p:nvSpPr>
          <p:cNvPr id="63518" name="文本框 63517"/>
          <p:cNvSpPr txBox="1"/>
          <p:nvPr/>
        </p:nvSpPr>
        <p:spPr>
          <a:xfrm>
            <a:off x="8001000" y="1447800"/>
            <a:ext cx="671513" cy="2286000"/>
          </a:xfrm>
          <a:prstGeom prst="rect">
            <a:avLst/>
          </a:prstGeom>
          <a:noFill/>
          <a:ln w="9525">
            <a:noFill/>
          </a:ln>
        </p:spPr>
        <p:txBody>
          <a:bodyPr vert="eaVert">
            <a:spAutoFit/>
          </a:bodyPr>
          <a:p>
            <a:pPr>
              <a:spcBef>
                <a:spcPct val="50000"/>
              </a:spcBef>
            </a:pPr>
            <a:r>
              <a:rPr lang="zh-CN" altLang="en-US" sz="3200" b="1" dirty="0">
                <a:latin typeface="Times New Roman" panose="02020603050405020304" charset="0"/>
                <a:ea typeface="隶书" panose="02010509060101010101" pitchFamily="49" charset="-122"/>
              </a:rPr>
              <a:t>实际问题</a:t>
            </a:r>
            <a:r>
              <a:rPr lang="en-US" altLang="zh-CN" sz="3200" b="1" dirty="0">
                <a:latin typeface="Times New Roman" panose="02020603050405020304" charset="0"/>
                <a:ea typeface="隶书" panose="02010509060101010101" pitchFamily="49" charset="-122"/>
              </a:rPr>
              <a:t>2</a:t>
            </a:r>
            <a:endParaRPr lang="en-US" altLang="zh-CN" sz="3200" b="1">
              <a:latin typeface="Times New Roman" panose="02020603050405020304" charset="0"/>
              <a:ea typeface="隶书" panose="02010509060101010101" pitchFamily="49" charset="-122"/>
            </a:endParaRPr>
          </a:p>
        </p:txBody>
      </p:sp>
      <p:grpSp>
        <p:nvGrpSpPr>
          <p:cNvPr id="63526" name="组合 63525"/>
          <p:cNvGrpSpPr/>
          <p:nvPr/>
        </p:nvGrpSpPr>
        <p:grpSpPr>
          <a:xfrm>
            <a:off x="5715000" y="3352800"/>
            <a:ext cx="2514600" cy="2713038"/>
            <a:chOff x="3600" y="2112"/>
            <a:chExt cx="1584" cy="1709"/>
          </a:xfrm>
        </p:grpSpPr>
        <p:grpSp>
          <p:nvGrpSpPr>
            <p:cNvPr id="63519" name="组合 63518"/>
            <p:cNvGrpSpPr/>
            <p:nvPr/>
          </p:nvGrpSpPr>
          <p:grpSpPr>
            <a:xfrm>
              <a:off x="3600" y="2112"/>
              <a:ext cx="1152" cy="1575"/>
              <a:chOff x="3840" y="1584"/>
              <a:chExt cx="1152" cy="1575"/>
            </a:xfrm>
          </p:grpSpPr>
          <p:grpSp>
            <p:nvGrpSpPr>
              <p:cNvPr id="63520" name="组合 63519"/>
              <p:cNvGrpSpPr/>
              <p:nvPr/>
            </p:nvGrpSpPr>
            <p:grpSpPr>
              <a:xfrm>
                <a:off x="3840" y="2792"/>
                <a:ext cx="241" cy="367"/>
                <a:chOff x="3840" y="2792"/>
                <a:chExt cx="241" cy="367"/>
              </a:xfrm>
            </p:grpSpPr>
            <p:sp>
              <p:nvSpPr>
                <p:cNvPr id="63521" name="椭圆 63520"/>
                <p:cNvSpPr/>
                <p:nvPr/>
              </p:nvSpPr>
              <p:spPr>
                <a:xfrm>
                  <a:off x="3984" y="2792"/>
                  <a:ext cx="48" cy="48"/>
                </a:xfrm>
                <a:prstGeom prst="ellipse">
                  <a:avLst/>
                </a:prstGeom>
                <a:solidFill>
                  <a:schemeClr val="accent1"/>
                </a:solidFill>
                <a:ln w="9525" cap="flat" cmpd="sng">
                  <a:solidFill>
                    <a:schemeClr val="tx1"/>
                  </a:solidFill>
                  <a:prstDash val="solid"/>
                  <a:headEnd type="none" w="med" len="med"/>
                  <a:tailEnd type="none" w="med" len="med"/>
                </a:ln>
              </p:spPr>
              <p:txBody>
                <a:bodyPr/>
                <a:p>
                  <a:endParaRPr lang="zh-CN" altLang="en-US"/>
                </a:p>
              </p:txBody>
            </p:sp>
            <p:sp>
              <p:nvSpPr>
                <p:cNvPr id="63522" name="文本框 63521"/>
                <p:cNvSpPr txBox="1"/>
                <p:nvPr/>
              </p:nvSpPr>
              <p:spPr>
                <a:xfrm>
                  <a:off x="3840" y="2832"/>
                  <a:ext cx="241" cy="327"/>
                </a:xfrm>
                <a:prstGeom prst="rect">
                  <a:avLst/>
                </a:prstGeom>
                <a:noFill/>
                <a:ln w="9525">
                  <a:noFill/>
                </a:ln>
              </p:spPr>
              <p:txBody>
                <a:bodyPr wrap="none" anchor="t">
                  <a:spAutoFit/>
                </a:bodyPr>
                <a:p>
                  <a:r>
                    <a:rPr lang="en-US" altLang="zh-CN" sz="2800" b="1">
                      <a:solidFill>
                        <a:srgbClr val="FF0000"/>
                      </a:solidFill>
                      <a:latin typeface="Times New Roman" panose="02020603050405020304" charset="0"/>
                      <a:ea typeface="宋体" panose="02010600030101010101" pitchFamily="2" charset="-122"/>
                    </a:rPr>
                    <a:t>p</a:t>
                  </a:r>
                  <a:endParaRPr lang="en-US" altLang="zh-CN" sz="2800" b="1">
                    <a:solidFill>
                      <a:srgbClr val="FF0000"/>
                    </a:solidFill>
                    <a:latin typeface="Times New Roman" panose="02020603050405020304" charset="0"/>
                    <a:ea typeface="宋体" panose="02010600030101010101" pitchFamily="2" charset="-122"/>
                  </a:endParaRPr>
                </a:p>
              </p:txBody>
            </p:sp>
          </p:grpSp>
          <p:sp>
            <p:nvSpPr>
              <p:cNvPr id="63523" name="直接连接符 63522"/>
              <p:cNvSpPr/>
              <p:nvPr/>
            </p:nvSpPr>
            <p:spPr>
              <a:xfrm>
                <a:off x="4012" y="1584"/>
                <a:ext cx="0" cy="1248"/>
              </a:xfrm>
              <a:prstGeom prst="line">
                <a:avLst/>
              </a:prstGeom>
              <a:ln w="38100" cap="flat" cmpd="sng">
                <a:solidFill>
                  <a:srgbClr val="FF0000"/>
                </a:solidFill>
                <a:prstDash val="sysDot"/>
                <a:headEnd type="none" w="med" len="med"/>
                <a:tailEnd type="none" w="med" len="med"/>
              </a:ln>
            </p:spPr>
          </p:sp>
          <p:sp>
            <p:nvSpPr>
              <p:cNvPr id="63524" name="直接连接符 63523"/>
              <p:cNvSpPr/>
              <p:nvPr/>
            </p:nvSpPr>
            <p:spPr>
              <a:xfrm flipV="1">
                <a:off x="3984" y="2352"/>
                <a:ext cx="1008" cy="480"/>
              </a:xfrm>
              <a:prstGeom prst="line">
                <a:avLst/>
              </a:prstGeom>
              <a:ln w="38100" cap="flat" cmpd="sng">
                <a:solidFill>
                  <a:srgbClr val="FF0000"/>
                </a:solidFill>
                <a:prstDash val="sysDot"/>
                <a:headEnd type="none" w="med" len="med"/>
                <a:tailEnd type="none" w="med" len="med"/>
              </a:ln>
            </p:spPr>
          </p:sp>
        </p:grpSp>
        <p:sp>
          <p:nvSpPr>
            <p:cNvPr id="63525" name="文本框 63524"/>
            <p:cNvSpPr txBox="1"/>
            <p:nvPr/>
          </p:nvSpPr>
          <p:spPr>
            <a:xfrm>
              <a:off x="4224" y="3456"/>
              <a:ext cx="960" cy="365"/>
            </a:xfrm>
            <a:prstGeom prst="rect">
              <a:avLst/>
            </a:prstGeom>
            <a:noFill/>
            <a:ln w="9525">
              <a:noFill/>
            </a:ln>
          </p:spPr>
          <p:txBody>
            <a:bodyPr>
              <a:spAutoFit/>
            </a:bodyPr>
            <a:p>
              <a:pPr>
                <a:spcBef>
                  <a:spcPct val="50000"/>
                </a:spcBef>
              </a:pPr>
              <a:r>
                <a:rPr lang="en-US" altLang="zh-CN" sz="3200" b="1">
                  <a:solidFill>
                    <a:srgbClr val="FF0000"/>
                  </a:solidFill>
                  <a:latin typeface="Times New Roman" panose="02020603050405020304" charset="0"/>
                  <a:ea typeface="宋体" panose="02010600030101010101" pitchFamily="2" charset="-122"/>
                </a:rPr>
                <a:t>PA=PB</a:t>
              </a:r>
              <a:endParaRPr lang="en-US" altLang="zh-CN" sz="3200" b="1">
                <a:solidFill>
                  <a:srgbClr val="FF0000"/>
                </a:solidFill>
                <a:latin typeface="Times New Roman" panose="02020603050405020304" charset="0"/>
                <a:ea typeface="宋体" panose="02010600030101010101" pitchFamily="2" charset="-122"/>
              </a:endParaRPr>
            </a:p>
          </p:txBody>
        </p:sp>
      </p:grpSp>
      <p:sp>
        <p:nvSpPr>
          <p:cNvPr id="63527" name="文本框 63526"/>
          <p:cNvSpPr txBox="1"/>
          <p:nvPr/>
        </p:nvSpPr>
        <p:spPr>
          <a:xfrm>
            <a:off x="457200" y="5791200"/>
            <a:ext cx="8305800" cy="457200"/>
          </a:xfrm>
          <a:prstGeom prst="rect">
            <a:avLst/>
          </a:prstGeom>
          <a:noFill/>
          <a:ln w="9525">
            <a:noFill/>
          </a:ln>
        </p:spPr>
        <p:txBody>
          <a:bodyPr>
            <a:spAutoFit/>
          </a:bodyPr>
          <a:p>
            <a:pPr algn="ctr"/>
            <a:r>
              <a:rPr lang="zh-CN" altLang="en-US" b="1" dirty="0">
                <a:latin typeface="Times New Roman" panose="02020603050405020304" charset="0"/>
                <a:ea typeface="宋体" panose="02010600030101010101" pitchFamily="2" charset="-122"/>
              </a:rPr>
              <a:t>数学问题源于生活实践，反过来数学又为生活实践服务</a:t>
            </a:r>
            <a:endParaRPr lang="zh-CN" altLang="en-US" b="1">
              <a:latin typeface="Times New Roman" panose="02020603050405020304" charset="0"/>
              <a:ea typeface="宋体" panose="02010600030101010101" pitchFamily="2" charset="-122"/>
            </a:endParaRPr>
          </a:p>
        </p:txBody>
      </p:sp>
    </p:spTree>
  </p:cSld>
  <p:clrMapOvr>
    <a:masterClrMapping/>
  </p:clrMapOvr>
  <p:transition>
    <p:random/>
  </p:transition>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3314" name="矩形 13313"/>
          <p:cNvSpPr/>
          <p:nvPr/>
        </p:nvSpPr>
        <p:spPr>
          <a:xfrm>
            <a:off x="457200" y="6019800"/>
            <a:ext cx="1524000" cy="304800"/>
          </a:xfrm>
          <a:prstGeom prst="rect">
            <a:avLst/>
          </a:prstGeom>
          <a:noFill/>
          <a:ln w="9525">
            <a:noFill/>
          </a:ln>
        </p:spPr>
        <p:txBody>
          <a:bodyPr/>
          <a:p>
            <a:pPr algn="ctr"/>
            <a:endParaRPr sz="1600">
              <a:solidFill>
                <a:schemeClr val="tx2"/>
              </a:solidFill>
              <a:latin typeface="Times New Roman" panose="02020603050405020304" charset="0"/>
              <a:ea typeface="宋体" panose="02010600030101010101" pitchFamily="2" charset="-122"/>
            </a:endParaRPr>
          </a:p>
        </p:txBody>
      </p:sp>
      <p:grpSp>
        <p:nvGrpSpPr>
          <p:cNvPr id="13343" name="组合 13342"/>
          <p:cNvGrpSpPr/>
          <p:nvPr/>
        </p:nvGrpSpPr>
        <p:grpSpPr>
          <a:xfrm>
            <a:off x="5306695" y="2315210"/>
            <a:ext cx="2819400" cy="2327275"/>
            <a:chOff x="3216" y="2592"/>
            <a:chExt cx="2160" cy="1613"/>
          </a:xfrm>
        </p:grpSpPr>
        <p:sp>
          <p:nvSpPr>
            <p:cNvPr id="13336" name="直接连接符 13335"/>
            <p:cNvSpPr/>
            <p:nvPr/>
          </p:nvSpPr>
          <p:spPr>
            <a:xfrm flipH="1">
              <a:off x="3552" y="2736"/>
              <a:ext cx="1248" cy="816"/>
            </a:xfrm>
            <a:prstGeom prst="line">
              <a:avLst/>
            </a:prstGeom>
            <a:ln w="9525" cap="flat" cmpd="sng">
              <a:solidFill>
                <a:schemeClr val="tx1"/>
              </a:solidFill>
              <a:prstDash val="solid"/>
              <a:headEnd type="none" w="med" len="med"/>
              <a:tailEnd type="none" w="med" len="med"/>
            </a:ln>
          </p:spPr>
        </p:sp>
        <p:sp>
          <p:nvSpPr>
            <p:cNvPr id="13337" name="直接连接符 13336"/>
            <p:cNvSpPr/>
            <p:nvPr/>
          </p:nvSpPr>
          <p:spPr>
            <a:xfrm>
              <a:off x="3552" y="3552"/>
              <a:ext cx="1536" cy="288"/>
            </a:xfrm>
            <a:prstGeom prst="line">
              <a:avLst/>
            </a:prstGeom>
            <a:ln w="9525" cap="flat" cmpd="sng">
              <a:solidFill>
                <a:schemeClr val="tx1"/>
              </a:solidFill>
              <a:prstDash val="solid"/>
              <a:headEnd type="none" w="med" len="med"/>
              <a:tailEnd type="none" w="med" len="med"/>
            </a:ln>
          </p:spPr>
        </p:sp>
        <p:sp>
          <p:nvSpPr>
            <p:cNvPr id="13338" name="文本框 13337"/>
            <p:cNvSpPr txBox="1"/>
            <p:nvPr/>
          </p:nvSpPr>
          <p:spPr>
            <a:xfrm>
              <a:off x="3216" y="3504"/>
              <a:ext cx="288" cy="317"/>
            </a:xfrm>
            <a:prstGeom prst="rect">
              <a:avLst/>
            </a:prstGeom>
            <a:noFill/>
            <a:ln w="9525">
              <a:noFill/>
            </a:ln>
          </p:spPr>
          <p:txBody>
            <a:bodyPr>
              <a:spAutoFit/>
            </a:bodyPr>
            <a:p>
              <a:pPr>
                <a:spcBef>
                  <a:spcPct val="50000"/>
                </a:spcBef>
              </a:pPr>
              <a:r>
                <a:rPr lang="en-US" altLang="zh-CN">
                  <a:latin typeface="Times New Roman" panose="02020603050405020304" charset="0"/>
                  <a:ea typeface="宋体" panose="02010600030101010101" pitchFamily="2" charset="-122"/>
                </a:rPr>
                <a:t>O</a:t>
              </a:r>
              <a:endParaRPr lang="en-US" altLang="zh-CN">
                <a:latin typeface="Times New Roman" panose="02020603050405020304" charset="0"/>
                <a:ea typeface="宋体" panose="02010600030101010101" pitchFamily="2" charset="-122"/>
              </a:endParaRPr>
            </a:p>
          </p:txBody>
        </p:sp>
        <p:sp>
          <p:nvSpPr>
            <p:cNvPr id="13339" name="文本框 13338"/>
            <p:cNvSpPr txBox="1"/>
            <p:nvPr/>
          </p:nvSpPr>
          <p:spPr>
            <a:xfrm>
              <a:off x="4848" y="2592"/>
              <a:ext cx="336" cy="317"/>
            </a:xfrm>
            <a:prstGeom prst="rect">
              <a:avLst/>
            </a:prstGeom>
            <a:noFill/>
            <a:ln w="9525">
              <a:noFill/>
            </a:ln>
          </p:spPr>
          <p:txBody>
            <a:bodyPr>
              <a:spAutoFit/>
            </a:bodyPr>
            <a:p>
              <a:pPr>
                <a:spcBef>
                  <a:spcPct val="50000"/>
                </a:spcBef>
              </a:pPr>
              <a:r>
                <a:rPr lang="en-US" altLang="zh-CN">
                  <a:latin typeface="Times New Roman" panose="02020603050405020304" charset="0"/>
                  <a:ea typeface="宋体" panose="02010600030101010101" pitchFamily="2" charset="-122"/>
                </a:rPr>
                <a:t>A</a:t>
              </a:r>
              <a:endParaRPr lang="en-US" altLang="zh-CN">
                <a:latin typeface="Times New Roman" panose="02020603050405020304" charset="0"/>
                <a:ea typeface="宋体" panose="02010600030101010101" pitchFamily="2" charset="-122"/>
              </a:endParaRPr>
            </a:p>
          </p:txBody>
        </p:sp>
        <p:sp>
          <p:nvSpPr>
            <p:cNvPr id="13340" name="文本框 13339"/>
            <p:cNvSpPr txBox="1"/>
            <p:nvPr/>
          </p:nvSpPr>
          <p:spPr>
            <a:xfrm>
              <a:off x="4896" y="3888"/>
              <a:ext cx="336" cy="317"/>
            </a:xfrm>
            <a:prstGeom prst="rect">
              <a:avLst/>
            </a:prstGeom>
            <a:noFill/>
            <a:ln w="9525">
              <a:noFill/>
            </a:ln>
          </p:spPr>
          <p:txBody>
            <a:bodyPr>
              <a:spAutoFit/>
            </a:bodyPr>
            <a:p>
              <a:pPr>
                <a:spcBef>
                  <a:spcPct val="50000"/>
                </a:spcBef>
              </a:pPr>
              <a:r>
                <a:rPr lang="en-US" altLang="zh-CN">
                  <a:latin typeface="Times New Roman" panose="02020603050405020304" charset="0"/>
                  <a:ea typeface="宋体" panose="02010600030101010101" pitchFamily="2" charset="-122"/>
                </a:rPr>
                <a:t>B</a:t>
              </a:r>
              <a:endParaRPr lang="en-US" altLang="zh-CN">
                <a:latin typeface="Times New Roman" panose="02020603050405020304" charset="0"/>
                <a:ea typeface="宋体" panose="02010600030101010101" pitchFamily="2" charset="-122"/>
              </a:endParaRPr>
            </a:p>
          </p:txBody>
        </p:sp>
        <p:sp>
          <p:nvSpPr>
            <p:cNvPr id="13341" name="文本框 13340"/>
            <p:cNvSpPr txBox="1"/>
            <p:nvPr/>
          </p:nvSpPr>
          <p:spPr>
            <a:xfrm>
              <a:off x="4320" y="3313"/>
              <a:ext cx="432" cy="697"/>
            </a:xfrm>
            <a:prstGeom prst="rect">
              <a:avLst/>
            </a:prstGeom>
            <a:noFill/>
            <a:ln w="9525">
              <a:noFill/>
            </a:ln>
          </p:spPr>
          <p:txBody>
            <a:bodyPr>
              <a:spAutoFit/>
            </a:bodyPr>
            <a:p>
              <a:pPr>
                <a:spcBef>
                  <a:spcPct val="50000"/>
                </a:spcBef>
              </a:pPr>
              <a:r>
                <a:rPr lang="en-US" altLang="zh-CN" sz="3600" b="1" dirty="0">
                  <a:latin typeface="Times New Roman" panose="02020603050405020304" charset="0"/>
                  <a:ea typeface="黑体" panose="02010609060101010101" pitchFamily="2" charset="-122"/>
                </a:rPr>
                <a:t>.</a:t>
              </a:r>
              <a:r>
                <a:rPr lang="en-US" altLang="zh-CN" dirty="0">
                  <a:latin typeface="Times New Roman" panose="02020603050405020304" charset="0"/>
                  <a:ea typeface="宋体" panose="02010600030101010101" pitchFamily="2" charset="-122"/>
                </a:rPr>
                <a:t> </a:t>
              </a:r>
              <a:r>
                <a:rPr lang="en-US" altLang="zh-CN">
                  <a:latin typeface="Times New Roman" panose="02020603050405020304" charset="0"/>
                  <a:ea typeface="宋体" panose="02010600030101010101" pitchFamily="2" charset="-122"/>
                </a:rPr>
                <a:t>C</a:t>
              </a:r>
              <a:endParaRPr lang="en-US" altLang="zh-CN">
                <a:latin typeface="Times New Roman" panose="02020603050405020304" charset="0"/>
                <a:ea typeface="宋体" panose="02010600030101010101" pitchFamily="2" charset="-122"/>
              </a:endParaRPr>
            </a:p>
          </p:txBody>
        </p:sp>
        <p:sp>
          <p:nvSpPr>
            <p:cNvPr id="13342" name="文本框 13341"/>
            <p:cNvSpPr txBox="1"/>
            <p:nvPr/>
          </p:nvSpPr>
          <p:spPr>
            <a:xfrm>
              <a:off x="4944" y="3168"/>
              <a:ext cx="432" cy="698"/>
            </a:xfrm>
            <a:prstGeom prst="rect">
              <a:avLst/>
            </a:prstGeom>
            <a:noFill/>
            <a:ln w="9525">
              <a:noFill/>
            </a:ln>
          </p:spPr>
          <p:txBody>
            <a:bodyPr>
              <a:spAutoFit/>
            </a:bodyPr>
            <a:p>
              <a:pPr>
                <a:spcBef>
                  <a:spcPct val="50000"/>
                </a:spcBef>
              </a:pPr>
              <a:r>
                <a:rPr lang="en-US" altLang="zh-CN" sz="3600" b="1" dirty="0">
                  <a:latin typeface="Times New Roman" panose="02020603050405020304" charset="0"/>
                  <a:ea typeface="黑体" panose="02010609060101010101" pitchFamily="2" charset="-122"/>
                </a:rPr>
                <a:t>.</a:t>
              </a:r>
              <a:r>
                <a:rPr lang="en-US" altLang="zh-CN" dirty="0">
                  <a:latin typeface="Times New Roman" panose="02020603050405020304" charset="0"/>
                  <a:ea typeface="宋体" panose="02010600030101010101" pitchFamily="2" charset="-122"/>
                </a:rPr>
                <a:t> </a:t>
              </a:r>
              <a:r>
                <a:rPr lang="en-US" altLang="zh-CN">
                  <a:latin typeface="Times New Roman" panose="02020603050405020304" charset="0"/>
                  <a:ea typeface="宋体" panose="02010600030101010101" pitchFamily="2" charset="-122"/>
                </a:rPr>
                <a:t>D</a:t>
              </a:r>
              <a:endParaRPr lang="en-US" altLang="zh-CN">
                <a:latin typeface="Times New Roman" panose="02020603050405020304" charset="0"/>
                <a:ea typeface="宋体" panose="02010600030101010101" pitchFamily="2" charset="-122"/>
              </a:endParaRPr>
            </a:p>
          </p:txBody>
        </p:sp>
      </p:grpSp>
      <p:sp>
        <p:nvSpPr>
          <p:cNvPr id="13344" name="文本框 13343"/>
          <p:cNvSpPr txBox="1"/>
          <p:nvPr/>
        </p:nvSpPr>
        <p:spPr>
          <a:xfrm>
            <a:off x="457200" y="390525"/>
            <a:ext cx="8328025" cy="1198880"/>
          </a:xfrm>
          <a:prstGeom prst="rect">
            <a:avLst/>
          </a:prstGeom>
          <a:noFill/>
          <a:ln w="9525">
            <a:noFill/>
          </a:ln>
        </p:spPr>
        <p:txBody>
          <a:bodyPr wrap="square">
            <a:spAutoFit/>
          </a:bodyPr>
          <a:p>
            <a:pPr>
              <a:spcBef>
                <a:spcPct val="50000"/>
              </a:spcBef>
            </a:pPr>
            <a:r>
              <a:rPr lang="en-US" altLang="zh-CN" b="1" dirty="0">
                <a:latin typeface="Times New Roman" panose="02020603050405020304" charset="0"/>
                <a:ea typeface="宋体" panose="02010600030101010101" pitchFamily="2" charset="-122"/>
              </a:rPr>
              <a:t>2.</a:t>
            </a:r>
            <a:r>
              <a:rPr lang="zh-CN" altLang="en-US" b="1" dirty="0">
                <a:latin typeface="Times New Roman" panose="02020603050405020304" charset="0"/>
                <a:ea typeface="宋体" panose="02010600030101010101" pitchFamily="2" charset="-122"/>
              </a:rPr>
              <a:t>在</a:t>
            </a:r>
            <a:r>
              <a:rPr lang="en-US" altLang="zh-CN" b="1" dirty="0">
                <a:latin typeface="Times New Roman" panose="02020603050405020304" charset="0"/>
                <a:ea typeface="宋体" panose="02010600030101010101" pitchFamily="2" charset="-122"/>
              </a:rPr>
              <a:t>V</a:t>
            </a:r>
            <a:r>
              <a:rPr lang="zh-CN" altLang="en-US" b="1" dirty="0">
                <a:latin typeface="Times New Roman" panose="02020603050405020304" charset="0"/>
                <a:ea typeface="宋体" panose="02010600030101010101" pitchFamily="2" charset="-122"/>
              </a:rPr>
              <a:t>型公路（</a:t>
            </a:r>
            <a:r>
              <a:rPr lang="en-US" altLang="zh-CN" b="1" dirty="0">
                <a:latin typeface="Times New Roman" panose="02020603050405020304" charset="0"/>
                <a:ea typeface="宋体" panose="02010600030101010101" pitchFamily="2" charset="-122"/>
              </a:rPr>
              <a:t>∠AOB</a:t>
            </a:r>
            <a:r>
              <a:rPr lang="zh-CN" altLang="en-US" b="1" dirty="0">
                <a:latin typeface="Times New Roman" panose="02020603050405020304" charset="0"/>
                <a:ea typeface="宋体" panose="02010600030101010101" pitchFamily="2" charset="-122"/>
              </a:rPr>
              <a:t>）内部，有两个村庄</a:t>
            </a:r>
            <a:r>
              <a:rPr lang="en-US" altLang="zh-CN" b="1" dirty="0">
                <a:latin typeface="Times New Roman" panose="02020603050405020304" charset="0"/>
                <a:ea typeface="宋体" panose="02010600030101010101" pitchFamily="2" charset="-122"/>
              </a:rPr>
              <a:t>C</a:t>
            </a:r>
            <a:r>
              <a:rPr lang="zh-CN" altLang="en-US" b="1" dirty="0">
                <a:latin typeface="Times New Roman" panose="02020603050405020304" charset="0"/>
                <a:ea typeface="宋体" panose="02010600030101010101" pitchFamily="2" charset="-122"/>
              </a:rPr>
              <a:t>、</a:t>
            </a:r>
            <a:r>
              <a:rPr lang="en-US" altLang="zh-CN" b="1" dirty="0">
                <a:latin typeface="Times New Roman" panose="02020603050405020304" charset="0"/>
                <a:ea typeface="宋体" panose="02010600030101010101" pitchFamily="2" charset="-122"/>
              </a:rPr>
              <a:t>D</a:t>
            </a:r>
            <a:r>
              <a:rPr lang="zh-CN" altLang="en-US" b="1" dirty="0">
                <a:latin typeface="Times New Roman" panose="02020603050405020304" charset="0"/>
                <a:ea typeface="宋体" panose="02010600030101010101" pitchFamily="2" charset="-122"/>
              </a:rPr>
              <a:t>。你能选择一个纺织厂的厂址</a:t>
            </a:r>
            <a:r>
              <a:rPr lang="en-US" altLang="zh-CN" b="1" dirty="0">
                <a:latin typeface="Times New Roman" panose="02020603050405020304" charset="0"/>
                <a:ea typeface="宋体" panose="02010600030101010101" pitchFamily="2" charset="-122"/>
              </a:rPr>
              <a:t>P</a:t>
            </a:r>
            <a:r>
              <a:rPr lang="zh-CN" altLang="en-US" b="1" dirty="0">
                <a:latin typeface="Times New Roman" panose="02020603050405020304" charset="0"/>
                <a:ea typeface="宋体" panose="02010600030101010101" pitchFamily="2" charset="-122"/>
              </a:rPr>
              <a:t>，使</a:t>
            </a:r>
            <a:r>
              <a:rPr lang="en-US" altLang="zh-CN" b="1" dirty="0">
                <a:latin typeface="Times New Roman" panose="02020603050405020304" charset="0"/>
                <a:ea typeface="宋体" panose="02010600030101010101" pitchFamily="2" charset="-122"/>
              </a:rPr>
              <a:t>P</a:t>
            </a:r>
            <a:r>
              <a:rPr lang="zh-CN" altLang="en-US" b="1" dirty="0">
                <a:latin typeface="Times New Roman" panose="02020603050405020304" charset="0"/>
                <a:ea typeface="宋体" panose="02010600030101010101" pitchFamily="2" charset="-122"/>
              </a:rPr>
              <a:t>到</a:t>
            </a:r>
            <a:r>
              <a:rPr lang="en-US" altLang="zh-CN" b="1" dirty="0">
                <a:latin typeface="Times New Roman" panose="02020603050405020304" charset="0"/>
                <a:ea typeface="宋体" panose="02010600030101010101" pitchFamily="2" charset="-122"/>
              </a:rPr>
              <a:t>V</a:t>
            </a:r>
            <a:r>
              <a:rPr lang="zh-CN" altLang="en-US" b="1" dirty="0">
                <a:latin typeface="Times New Roman" panose="02020603050405020304" charset="0"/>
                <a:ea typeface="宋体" panose="02010600030101010101" pitchFamily="2" charset="-122"/>
              </a:rPr>
              <a:t>型公路的距离相等，且使</a:t>
            </a:r>
            <a:r>
              <a:rPr lang="en-US" altLang="zh-CN" b="1" dirty="0">
                <a:latin typeface="Times New Roman" panose="02020603050405020304" charset="0"/>
                <a:ea typeface="宋体" panose="02010600030101010101" pitchFamily="2" charset="-122"/>
              </a:rPr>
              <a:t>C</a:t>
            </a:r>
            <a:r>
              <a:rPr lang="zh-CN" altLang="en-US" b="1" dirty="0">
                <a:latin typeface="Times New Roman" panose="02020603050405020304" charset="0"/>
                <a:ea typeface="宋体" panose="02010600030101010101" pitchFamily="2" charset="-122"/>
              </a:rPr>
              <a:t>、</a:t>
            </a:r>
            <a:r>
              <a:rPr lang="en-US" altLang="zh-CN" b="1" dirty="0">
                <a:latin typeface="Times New Roman" panose="02020603050405020304" charset="0"/>
                <a:ea typeface="宋体" panose="02010600030101010101" pitchFamily="2" charset="-122"/>
              </a:rPr>
              <a:t>D</a:t>
            </a:r>
            <a:r>
              <a:rPr lang="zh-CN" altLang="en-US" b="1" dirty="0">
                <a:latin typeface="Times New Roman" panose="02020603050405020304" charset="0"/>
                <a:ea typeface="宋体" panose="02010600030101010101" pitchFamily="2" charset="-122"/>
              </a:rPr>
              <a:t>两村的工人上下班的路程一样吗？</a:t>
            </a:r>
            <a:endParaRPr lang="zh-CN" altLang="en-US" b="1" dirty="0">
              <a:latin typeface="Times New Roman" panose="02020603050405020304" charset="0"/>
              <a:ea typeface="宋体" panose="02010600030101010101" pitchFamily="2" charset="-122"/>
            </a:endParaRPr>
          </a:p>
        </p:txBody>
      </p:sp>
    </p:spTree>
  </p:cSld>
  <p:clrMapOvr>
    <a:masterClrMapping/>
  </p:clrMapOvr>
  <p:transition>
    <p:random/>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6" name="内容占位符 3" descr="背景.emf"/>
          <p:cNvPicPr>
            <a:picLocks noChangeAspect="1"/>
          </p:cNvPicPr>
          <p:nvPr/>
        </p:nvPicPr>
        <p:blipFill>
          <a:blip r:embed="rId1"/>
          <a:stretch>
            <a:fillRect/>
          </a:stretch>
        </p:blipFill>
        <p:spPr>
          <a:xfrm>
            <a:off x="0" y="0"/>
            <a:ext cx="9144000" cy="6861175"/>
          </a:xfrm>
          <a:prstGeom prst="rect">
            <a:avLst/>
          </a:prstGeom>
          <a:noFill/>
          <a:ln w="9525">
            <a:noFill/>
          </a:ln>
        </p:spPr>
      </p:pic>
      <p:sp>
        <p:nvSpPr>
          <p:cNvPr id="26628" name="Text Box 4"/>
          <p:cNvSpPr txBox="1"/>
          <p:nvPr/>
        </p:nvSpPr>
        <p:spPr>
          <a:xfrm>
            <a:off x="879475" y="568325"/>
            <a:ext cx="184150" cy="519113"/>
          </a:xfrm>
          <a:prstGeom prst="rect">
            <a:avLst/>
          </a:prstGeom>
          <a:noFill/>
          <a:ln w="9525">
            <a:noFill/>
          </a:ln>
        </p:spPr>
        <p:txBody>
          <a:bodyPr wrap="none">
            <a:spAutoFit/>
          </a:bodyPr>
          <a:p>
            <a:endParaRPr lang="zh-CN" altLang="zh-CN" sz="1800" dirty="0">
              <a:latin typeface="Arial" panose="020B0604020202020204" pitchFamily="34" charset="0"/>
            </a:endParaRPr>
          </a:p>
        </p:txBody>
      </p:sp>
      <p:sp>
        <p:nvSpPr>
          <p:cNvPr id="5" name="Text Box 5"/>
          <p:cNvSpPr txBox="1">
            <a:spLocks noChangeArrowheads="1"/>
          </p:cNvSpPr>
          <p:nvPr/>
        </p:nvSpPr>
        <p:spPr bwMode="auto">
          <a:xfrm>
            <a:off x="785813" y="714375"/>
            <a:ext cx="4533900" cy="923925"/>
          </a:xfrm>
          <a:prstGeom prst="rect">
            <a:avLst/>
          </a:prstGeom>
          <a:noFill/>
          <a:ln w="9525">
            <a:noFill/>
            <a:miter lim="800000"/>
          </a:ln>
          <a:effectLst/>
        </p:spPr>
        <p:txBody>
          <a:bodyPr>
            <a:spAutoFit/>
          </a:bodyPr>
          <a:lstStyle/>
          <a:p>
            <a:pPr marR="0" defTabSz="914400">
              <a:buClrTx/>
              <a:buSzTx/>
              <a:buFontTx/>
              <a:buNone/>
              <a:defRPr/>
            </a:pPr>
            <a:r>
              <a:rPr kumimoji="0" lang="zh-CN" altLang="en-US" b="1" kern="1200" cap="none" spc="0" normalizeH="0" baseline="0" noProof="0" dirty="0">
                <a:solidFill>
                  <a:srgbClr val="0070C0"/>
                </a:solidFill>
                <a:latin typeface="+mn-ea"/>
                <a:ea typeface="宋体" panose="02010600030101010101" pitchFamily="2" charset="-122"/>
                <a:cs typeface="+mn-cs"/>
              </a:rPr>
              <a:t>已知</a:t>
            </a:r>
            <a:r>
              <a:rPr kumimoji="0" lang="en-US" altLang="zh-CN" b="1" kern="1200" cap="none" spc="0" normalizeH="0" baseline="0" noProof="0" dirty="0">
                <a:solidFill>
                  <a:srgbClr val="0070C0"/>
                </a:solidFill>
                <a:latin typeface="+mn-ea"/>
                <a:ea typeface="宋体" panose="02010600030101010101" pitchFamily="2" charset="-122"/>
                <a:cs typeface="+mn-cs"/>
              </a:rPr>
              <a:t>:</a:t>
            </a:r>
            <a:r>
              <a:rPr kumimoji="0" lang="zh-CN" altLang="en-US" b="1" kern="1200" cap="none" spc="0" normalizeH="0" baseline="0" noProof="0" dirty="0">
                <a:solidFill>
                  <a:srgbClr val="0070C0"/>
                </a:solidFill>
                <a:latin typeface="+mn-ea"/>
                <a:ea typeface="+mn-ea"/>
                <a:cs typeface="+mn-cs"/>
              </a:rPr>
              <a:t>如图</a:t>
            </a:r>
            <a:r>
              <a:rPr kumimoji="0" lang="en-US" altLang="zh-CN" b="1" kern="1200" cap="none" spc="0" normalizeH="0" baseline="0" noProof="0" dirty="0">
                <a:solidFill>
                  <a:srgbClr val="0070C0"/>
                </a:solidFill>
                <a:latin typeface="+mn-ea"/>
                <a:ea typeface="+mn-ea"/>
                <a:cs typeface="+mn-cs"/>
              </a:rPr>
              <a:t>,AC=AD</a:t>
            </a:r>
            <a:r>
              <a:rPr kumimoji="0" lang="zh-CN" altLang="en-US" b="1" kern="1200" cap="none" spc="0" normalizeH="0" baseline="0" noProof="0" dirty="0">
                <a:solidFill>
                  <a:srgbClr val="0070C0"/>
                </a:solidFill>
                <a:latin typeface="+mn-ea"/>
                <a:ea typeface="+mn-ea"/>
                <a:cs typeface="+mn-cs"/>
              </a:rPr>
              <a:t>，</a:t>
            </a:r>
            <a:r>
              <a:rPr kumimoji="0" lang="en-US" altLang="zh-CN" b="1" kern="1200" cap="none" spc="0" normalizeH="0" baseline="0" noProof="0" dirty="0">
                <a:solidFill>
                  <a:srgbClr val="0070C0"/>
                </a:solidFill>
                <a:latin typeface="+mn-ea"/>
                <a:ea typeface="+mn-ea"/>
                <a:cs typeface="+mn-cs"/>
              </a:rPr>
              <a:t>BC=BD</a:t>
            </a:r>
            <a:r>
              <a:rPr kumimoji="0" lang="zh-CN" altLang="en-US" b="1" kern="1200" cap="none" spc="0" normalizeH="0" baseline="0" noProof="0" dirty="0">
                <a:solidFill>
                  <a:srgbClr val="0070C0"/>
                </a:solidFill>
                <a:latin typeface="+mn-ea"/>
                <a:ea typeface="+mn-ea"/>
                <a:cs typeface="+mn-cs"/>
              </a:rPr>
              <a:t>，</a:t>
            </a:r>
            <a:endParaRPr kumimoji="0" lang="en-US" altLang="zh-CN" b="1" kern="1200" cap="none" spc="0" normalizeH="0" baseline="0" noProof="0" dirty="0">
              <a:solidFill>
                <a:srgbClr val="0070C0"/>
              </a:solidFill>
              <a:latin typeface="+mn-ea"/>
              <a:ea typeface="+mn-ea"/>
              <a:cs typeface="+mn-cs"/>
            </a:endParaRPr>
          </a:p>
          <a:p>
            <a:pPr marR="0" defTabSz="914400">
              <a:lnSpc>
                <a:spcPct val="125000"/>
              </a:lnSpc>
              <a:buClrTx/>
              <a:buSzTx/>
              <a:buFontTx/>
              <a:buNone/>
              <a:defRPr/>
            </a:pPr>
            <a:r>
              <a:rPr kumimoji="0" lang="zh-CN" altLang="en-US" b="1" kern="1200" cap="none" spc="0" normalizeH="0" baseline="0" noProof="0" dirty="0">
                <a:solidFill>
                  <a:srgbClr val="0070C0"/>
                </a:solidFill>
                <a:latin typeface="+mn-ea"/>
                <a:ea typeface="+mn-ea"/>
                <a:cs typeface="+mn-cs"/>
              </a:rPr>
              <a:t>求证：</a:t>
            </a:r>
            <a:r>
              <a:rPr kumimoji="0" lang="en-US" altLang="zh-CN" b="1" kern="1200" cap="none" spc="0" normalizeH="0" baseline="0" noProof="0" dirty="0">
                <a:solidFill>
                  <a:srgbClr val="0070C0"/>
                </a:solidFill>
                <a:latin typeface="+mn-ea"/>
                <a:ea typeface="+mn-ea"/>
                <a:cs typeface="+mn-cs"/>
              </a:rPr>
              <a:t>AB</a:t>
            </a:r>
            <a:r>
              <a:rPr kumimoji="0" lang="zh-CN" altLang="en-US" b="1" kern="1200" cap="none" spc="0" normalizeH="0" baseline="0" noProof="0" dirty="0">
                <a:solidFill>
                  <a:srgbClr val="0070C0"/>
                </a:solidFill>
                <a:latin typeface="+mn-ea"/>
                <a:ea typeface="+mn-ea"/>
                <a:cs typeface="+mn-cs"/>
              </a:rPr>
              <a:t>垂直平分</a:t>
            </a:r>
            <a:r>
              <a:rPr kumimoji="0" lang="en-US" altLang="zh-CN" b="1" kern="1200" cap="none" spc="0" normalizeH="0" baseline="0" noProof="0" dirty="0">
                <a:solidFill>
                  <a:srgbClr val="0070C0"/>
                </a:solidFill>
                <a:latin typeface="+mn-ea"/>
                <a:ea typeface="+mn-ea"/>
                <a:cs typeface="+mn-cs"/>
              </a:rPr>
              <a:t>CD</a:t>
            </a:r>
            <a:r>
              <a:rPr kumimoji="0" lang="zh-CN" altLang="en-US" b="1" kern="1200" cap="none" spc="0" normalizeH="0" baseline="0" noProof="0" dirty="0">
                <a:solidFill>
                  <a:srgbClr val="0070C0"/>
                </a:solidFill>
                <a:latin typeface="+mn-ea"/>
                <a:ea typeface="+mn-ea"/>
                <a:cs typeface="+mn-cs"/>
              </a:rPr>
              <a:t>。</a:t>
            </a:r>
            <a:endParaRPr kumimoji="0" lang="zh-CN" altLang="en-US" b="1" kern="1200" cap="none" spc="0" normalizeH="0" baseline="0" noProof="0" dirty="0">
              <a:solidFill>
                <a:srgbClr val="0070C0"/>
              </a:solidFill>
              <a:latin typeface="+mn-ea"/>
              <a:ea typeface="+mn-ea"/>
              <a:cs typeface="+mn-cs"/>
            </a:endParaRPr>
          </a:p>
        </p:txBody>
      </p:sp>
      <p:sp>
        <p:nvSpPr>
          <p:cNvPr id="7" name="Text Box 16"/>
          <p:cNvSpPr txBox="1"/>
          <p:nvPr/>
        </p:nvSpPr>
        <p:spPr>
          <a:xfrm>
            <a:off x="928688" y="2428875"/>
            <a:ext cx="5357812" cy="1784350"/>
          </a:xfrm>
          <a:prstGeom prst="rect">
            <a:avLst/>
          </a:prstGeom>
          <a:noFill/>
          <a:ln w="9525">
            <a:noFill/>
          </a:ln>
        </p:spPr>
        <p:txBody>
          <a:bodyPr>
            <a:spAutoFit/>
          </a:bodyPr>
          <a:p>
            <a:pPr>
              <a:lnSpc>
                <a:spcPct val="125000"/>
              </a:lnSpc>
            </a:pPr>
            <a:r>
              <a:rPr lang="zh-CN" altLang="en-US" sz="2200" b="1" dirty="0">
                <a:solidFill>
                  <a:srgbClr val="002060"/>
                </a:solidFill>
                <a:latin typeface="宋体" panose="02010600030101010101" pitchFamily="2" charset="-122"/>
              </a:rPr>
              <a:t>∵</a:t>
            </a:r>
            <a:r>
              <a:rPr lang="en-US" altLang="zh-CN" sz="2200" b="1">
                <a:solidFill>
                  <a:srgbClr val="002060"/>
                </a:solidFill>
                <a:latin typeface="宋体" panose="02010600030101010101" pitchFamily="2" charset="-122"/>
              </a:rPr>
              <a:t>AC=AD</a:t>
            </a:r>
            <a:endParaRPr lang="en-US" altLang="zh-CN" sz="2200" b="1">
              <a:solidFill>
                <a:srgbClr val="002060"/>
              </a:solidFill>
              <a:latin typeface="宋体" panose="02010600030101010101" pitchFamily="2" charset="-122"/>
            </a:endParaRPr>
          </a:p>
          <a:p>
            <a:pPr>
              <a:lnSpc>
                <a:spcPct val="125000"/>
              </a:lnSpc>
            </a:pPr>
            <a:r>
              <a:rPr lang="en-US" altLang="zh-CN" sz="2200" b="1">
                <a:solidFill>
                  <a:srgbClr val="002060"/>
                </a:solidFill>
                <a:latin typeface="宋体" panose="02010600030101010101" pitchFamily="2" charset="-122"/>
              </a:rPr>
              <a:t>∴</a:t>
            </a:r>
            <a:r>
              <a:rPr lang="zh-CN" altLang="en-US" sz="2200" b="1" dirty="0">
                <a:solidFill>
                  <a:srgbClr val="002060"/>
                </a:solidFill>
                <a:latin typeface="宋体" panose="02010600030101010101" pitchFamily="2" charset="-122"/>
              </a:rPr>
              <a:t>点</a:t>
            </a:r>
            <a:r>
              <a:rPr lang="en-US" altLang="zh-CN" sz="2200" b="1">
                <a:solidFill>
                  <a:srgbClr val="002060"/>
                </a:solidFill>
                <a:latin typeface="宋体" panose="02010600030101010101" pitchFamily="2" charset="-122"/>
              </a:rPr>
              <a:t>A</a:t>
            </a:r>
            <a:r>
              <a:rPr lang="zh-CN" altLang="en-US" sz="2200" b="1" dirty="0">
                <a:solidFill>
                  <a:srgbClr val="002060"/>
                </a:solidFill>
                <a:latin typeface="宋体" panose="02010600030101010101" pitchFamily="2" charset="-122"/>
              </a:rPr>
              <a:t>在</a:t>
            </a:r>
            <a:r>
              <a:rPr lang="en-US" altLang="zh-CN" sz="2200" b="1">
                <a:solidFill>
                  <a:srgbClr val="002060"/>
                </a:solidFill>
                <a:latin typeface="宋体" panose="02010600030101010101" pitchFamily="2" charset="-122"/>
              </a:rPr>
              <a:t>CD</a:t>
            </a:r>
            <a:r>
              <a:rPr lang="zh-CN" altLang="en-US" sz="2200" b="1" dirty="0">
                <a:solidFill>
                  <a:srgbClr val="002060"/>
                </a:solidFill>
                <a:latin typeface="宋体" panose="02010600030101010101" pitchFamily="2" charset="-122"/>
              </a:rPr>
              <a:t>的垂直平分线上（</a:t>
            </a:r>
            <a:endParaRPr lang="en-US" altLang="zh-CN" sz="2200" b="1">
              <a:solidFill>
                <a:srgbClr val="002060"/>
              </a:solidFill>
              <a:latin typeface="宋体" panose="02010600030101010101" pitchFamily="2" charset="-122"/>
            </a:endParaRPr>
          </a:p>
          <a:p>
            <a:pPr>
              <a:lnSpc>
                <a:spcPct val="125000"/>
              </a:lnSpc>
            </a:pPr>
            <a:endParaRPr lang="en-US" altLang="zh-CN" sz="2200" b="1">
              <a:solidFill>
                <a:srgbClr val="002060"/>
              </a:solidFill>
              <a:latin typeface="宋体" panose="02010600030101010101" pitchFamily="2" charset="-122"/>
            </a:endParaRPr>
          </a:p>
          <a:p>
            <a:pPr>
              <a:lnSpc>
                <a:spcPct val="125000"/>
              </a:lnSpc>
            </a:pPr>
            <a:r>
              <a:rPr lang="en-US" altLang="zh-CN" sz="2200" b="1">
                <a:solidFill>
                  <a:srgbClr val="002060"/>
                </a:solidFill>
                <a:latin typeface="宋体" panose="02010600030101010101" pitchFamily="2" charset="-122"/>
              </a:rPr>
              <a:t>          </a:t>
            </a:r>
            <a:r>
              <a:rPr lang="zh-CN" altLang="en-US" sz="2200" b="1" dirty="0">
                <a:solidFill>
                  <a:srgbClr val="002060"/>
                </a:solidFill>
                <a:latin typeface="宋体" panose="02010600030101010101" pitchFamily="2" charset="-122"/>
              </a:rPr>
              <a:t>）</a:t>
            </a:r>
            <a:endParaRPr lang="en-US" altLang="zh-CN" sz="2200" b="1">
              <a:solidFill>
                <a:srgbClr val="002060"/>
              </a:solidFill>
              <a:latin typeface="宋体" panose="02010600030101010101" pitchFamily="2" charset="-122"/>
            </a:endParaRPr>
          </a:p>
        </p:txBody>
      </p:sp>
      <p:pic>
        <p:nvPicPr>
          <p:cNvPr id="16" name="图片 15" descr="未命名1.emf"/>
          <p:cNvPicPr>
            <a:picLocks noChangeAspect="1"/>
          </p:cNvPicPr>
          <p:nvPr/>
        </p:nvPicPr>
        <p:blipFill>
          <a:blip r:embed="rId2"/>
          <a:stretch>
            <a:fillRect/>
          </a:stretch>
        </p:blipFill>
        <p:spPr>
          <a:xfrm>
            <a:off x="5500688" y="1000125"/>
            <a:ext cx="3282950" cy="2428875"/>
          </a:xfrm>
          <a:prstGeom prst="rect">
            <a:avLst/>
          </a:prstGeom>
          <a:noFill/>
          <a:ln w="9525">
            <a:noFill/>
          </a:ln>
        </p:spPr>
      </p:pic>
      <p:sp>
        <p:nvSpPr>
          <p:cNvPr id="17" name="Text Box 7"/>
          <p:cNvSpPr txBox="1"/>
          <p:nvPr/>
        </p:nvSpPr>
        <p:spPr>
          <a:xfrm>
            <a:off x="571500" y="1928813"/>
            <a:ext cx="906463" cy="461962"/>
          </a:xfrm>
          <a:prstGeom prst="rect">
            <a:avLst/>
          </a:prstGeom>
          <a:noFill/>
          <a:ln w="9525">
            <a:noFill/>
          </a:ln>
        </p:spPr>
        <p:txBody>
          <a:bodyPr wrap="none">
            <a:spAutoFit/>
          </a:bodyPr>
          <a:p>
            <a:pPr algn="ctr"/>
            <a:r>
              <a:rPr lang="zh-CN" altLang="en-US" b="1" dirty="0">
                <a:latin typeface="Times New Roman" panose="02020603050405020304" charset="0"/>
              </a:rPr>
              <a:t>证明</a:t>
            </a:r>
            <a:r>
              <a:rPr lang="en-US" altLang="zh-CN" b="1">
                <a:latin typeface="Times New Roman" panose="02020603050405020304" charset="0"/>
              </a:rPr>
              <a:t>:</a:t>
            </a:r>
            <a:endParaRPr lang="en-US" altLang="zh-CN" b="1">
              <a:latin typeface="Times New Roman" panose="02020603050405020304" charset="0"/>
            </a:endParaRPr>
          </a:p>
        </p:txBody>
      </p:sp>
      <p:sp>
        <p:nvSpPr>
          <p:cNvPr id="18" name="TextBox 17"/>
          <p:cNvSpPr txBox="1"/>
          <p:nvPr/>
        </p:nvSpPr>
        <p:spPr>
          <a:xfrm>
            <a:off x="1214438" y="2825750"/>
            <a:ext cx="5357812" cy="1362075"/>
          </a:xfrm>
          <a:prstGeom prst="rect">
            <a:avLst/>
          </a:prstGeom>
          <a:noFill/>
          <a:ln w="9525">
            <a:noFill/>
          </a:ln>
        </p:spPr>
        <p:txBody>
          <a:bodyPr>
            <a:spAutoFit/>
          </a:bodyPr>
          <a:p>
            <a:pPr>
              <a:lnSpc>
                <a:spcPct val="125000"/>
              </a:lnSpc>
            </a:pPr>
            <a:r>
              <a:rPr lang="zh-CN" altLang="en-US" sz="2200" b="1" dirty="0">
                <a:solidFill>
                  <a:srgbClr val="FF0000"/>
                </a:solidFill>
                <a:latin typeface="宋体" panose="02010600030101010101" pitchFamily="2" charset="-122"/>
              </a:rPr>
              <a:t>                       与一条线段两个端点距离相等的点，在这条线段的垂直平分线上</a:t>
            </a:r>
            <a:endParaRPr lang="zh-CN" altLang="en-US" sz="2200" dirty="0">
              <a:latin typeface="Arial" panose="020B0604020202020204" pitchFamily="34" charset="0"/>
            </a:endParaRPr>
          </a:p>
        </p:txBody>
      </p:sp>
      <p:sp>
        <p:nvSpPr>
          <p:cNvPr id="19" name="TextBox 18"/>
          <p:cNvSpPr txBox="1"/>
          <p:nvPr/>
        </p:nvSpPr>
        <p:spPr>
          <a:xfrm>
            <a:off x="928688" y="4214813"/>
            <a:ext cx="5357812" cy="1784350"/>
          </a:xfrm>
          <a:prstGeom prst="rect">
            <a:avLst/>
          </a:prstGeom>
          <a:noFill/>
          <a:ln w="9525">
            <a:noFill/>
          </a:ln>
        </p:spPr>
        <p:txBody>
          <a:bodyPr>
            <a:spAutoFit/>
          </a:bodyPr>
          <a:p>
            <a:pPr>
              <a:lnSpc>
                <a:spcPct val="125000"/>
              </a:lnSpc>
            </a:pPr>
            <a:r>
              <a:rPr lang="zh-CN" altLang="en-US" sz="2200" b="1" dirty="0">
                <a:solidFill>
                  <a:srgbClr val="002060"/>
                </a:solidFill>
                <a:latin typeface="宋体" panose="02010600030101010101" pitchFamily="2" charset="-122"/>
              </a:rPr>
              <a:t>同理，</a:t>
            </a:r>
            <a:endParaRPr lang="zh-CN" altLang="en-US" sz="2200" b="1" dirty="0">
              <a:solidFill>
                <a:srgbClr val="002060"/>
              </a:solidFill>
              <a:latin typeface="宋体" panose="02010600030101010101" pitchFamily="2" charset="-122"/>
            </a:endParaRPr>
          </a:p>
          <a:p>
            <a:pPr>
              <a:lnSpc>
                <a:spcPct val="125000"/>
              </a:lnSpc>
            </a:pPr>
            <a:r>
              <a:rPr lang="zh-CN" altLang="en-US" sz="2200" b="1" dirty="0">
                <a:solidFill>
                  <a:srgbClr val="002060"/>
                </a:solidFill>
                <a:latin typeface="宋体" panose="02010600030101010101" pitchFamily="2" charset="-122"/>
              </a:rPr>
              <a:t>∵</a:t>
            </a:r>
            <a:r>
              <a:rPr lang="en-US" altLang="zh-CN" sz="2200" b="1">
                <a:solidFill>
                  <a:srgbClr val="002060"/>
                </a:solidFill>
                <a:latin typeface="宋体" panose="02010600030101010101" pitchFamily="2" charset="-122"/>
              </a:rPr>
              <a:t>BC=BD</a:t>
            </a:r>
            <a:endParaRPr lang="en-US" altLang="zh-CN" sz="2200" b="1">
              <a:solidFill>
                <a:srgbClr val="002060"/>
              </a:solidFill>
              <a:latin typeface="宋体" panose="02010600030101010101" pitchFamily="2" charset="-122"/>
            </a:endParaRPr>
          </a:p>
          <a:p>
            <a:pPr>
              <a:lnSpc>
                <a:spcPct val="125000"/>
              </a:lnSpc>
            </a:pPr>
            <a:r>
              <a:rPr lang="en-US" altLang="zh-CN" sz="2200" b="1">
                <a:solidFill>
                  <a:srgbClr val="002060"/>
                </a:solidFill>
                <a:latin typeface="宋体" panose="02010600030101010101" pitchFamily="2" charset="-122"/>
              </a:rPr>
              <a:t>∴</a:t>
            </a:r>
            <a:r>
              <a:rPr lang="zh-CN" altLang="en-US" sz="2200" b="1" dirty="0">
                <a:solidFill>
                  <a:srgbClr val="002060"/>
                </a:solidFill>
                <a:latin typeface="宋体" panose="02010600030101010101" pitchFamily="2" charset="-122"/>
              </a:rPr>
              <a:t>点</a:t>
            </a:r>
            <a:r>
              <a:rPr lang="en-US" altLang="zh-CN" sz="2200" b="1">
                <a:solidFill>
                  <a:srgbClr val="002060"/>
                </a:solidFill>
                <a:latin typeface="宋体" panose="02010600030101010101" pitchFamily="2" charset="-122"/>
              </a:rPr>
              <a:t>B</a:t>
            </a:r>
            <a:r>
              <a:rPr lang="zh-CN" altLang="en-US" sz="2200" b="1" dirty="0">
                <a:solidFill>
                  <a:srgbClr val="002060"/>
                </a:solidFill>
                <a:latin typeface="宋体" panose="02010600030101010101" pitchFamily="2" charset="-122"/>
              </a:rPr>
              <a:t>在</a:t>
            </a:r>
            <a:r>
              <a:rPr lang="en-US" altLang="zh-CN" sz="2200" b="1">
                <a:solidFill>
                  <a:srgbClr val="002060"/>
                </a:solidFill>
                <a:latin typeface="宋体" panose="02010600030101010101" pitchFamily="2" charset="-122"/>
              </a:rPr>
              <a:t>CD</a:t>
            </a:r>
            <a:r>
              <a:rPr lang="zh-CN" altLang="en-US" sz="2200" b="1" dirty="0">
                <a:solidFill>
                  <a:srgbClr val="002060"/>
                </a:solidFill>
                <a:latin typeface="宋体" panose="02010600030101010101" pitchFamily="2" charset="-122"/>
              </a:rPr>
              <a:t>的垂直平分线上</a:t>
            </a:r>
            <a:endParaRPr lang="zh-CN" altLang="en-US" sz="2200" b="1" dirty="0">
              <a:solidFill>
                <a:srgbClr val="002060"/>
              </a:solidFill>
              <a:latin typeface="宋体" panose="02010600030101010101" pitchFamily="2" charset="-122"/>
            </a:endParaRPr>
          </a:p>
          <a:p>
            <a:pPr>
              <a:lnSpc>
                <a:spcPct val="125000"/>
              </a:lnSpc>
            </a:pPr>
            <a:r>
              <a:rPr lang="zh-CN" altLang="en-US" sz="2200" b="1" dirty="0">
                <a:solidFill>
                  <a:srgbClr val="002060"/>
                </a:solidFill>
                <a:latin typeface="宋体" panose="02010600030101010101" pitchFamily="2" charset="-122"/>
              </a:rPr>
              <a:t>∴</a:t>
            </a:r>
            <a:r>
              <a:rPr lang="en-US" altLang="zh-CN" sz="2200" b="1">
                <a:solidFill>
                  <a:srgbClr val="002060"/>
                </a:solidFill>
                <a:latin typeface="宋体" panose="02010600030101010101" pitchFamily="2" charset="-122"/>
              </a:rPr>
              <a:t>AB</a:t>
            </a:r>
            <a:r>
              <a:rPr lang="zh-CN" altLang="en-US" sz="2200" b="1" dirty="0">
                <a:solidFill>
                  <a:srgbClr val="002060"/>
                </a:solidFill>
                <a:latin typeface="宋体" panose="02010600030101010101" pitchFamily="2" charset="-122"/>
              </a:rPr>
              <a:t>垂直平分</a:t>
            </a:r>
            <a:r>
              <a:rPr lang="en-US" altLang="zh-CN" sz="2200" b="1">
                <a:solidFill>
                  <a:srgbClr val="002060"/>
                </a:solidFill>
                <a:latin typeface="宋体" panose="02010600030101010101" pitchFamily="2" charset="-122"/>
              </a:rPr>
              <a:t>CD</a:t>
            </a:r>
            <a:r>
              <a:rPr lang="zh-CN" altLang="en-US" sz="2200" b="1" dirty="0">
                <a:solidFill>
                  <a:srgbClr val="002060"/>
                </a:solidFill>
                <a:latin typeface="宋体" panose="02010600030101010101" pitchFamily="2" charset="-122"/>
              </a:rPr>
              <a:t>（两点确定一条直线）</a:t>
            </a:r>
            <a:endParaRPr lang="zh-CN" altLang="en-US" sz="2200" b="1" dirty="0">
              <a:solidFill>
                <a:srgbClr val="002060"/>
              </a:solidFill>
              <a:latin typeface="宋体" panose="02010600030101010101" pitchFamily="2" charset="-122"/>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par>
                          <p:cTn id="10" fill="hold">
                            <p:stCondLst>
                              <p:cond delay="1240"/>
                            </p:stCondLst>
                            <p:childTnLst>
                              <p:par>
                                <p:cTn id="11" presetID="22" presetClass="entr" presetSubtype="8" fill="hold" nodeType="after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childTnLst>
                    </p:cTn>
                  </p:par>
                  <p:par>
                    <p:cTn id="14" fill="hold">
                      <p:stCondLst>
                        <p:cond delay="indefinite"/>
                      </p:stCondLst>
                      <p:childTnLst>
                        <p:par>
                          <p:cTn id="15" fill="hold">
                            <p:stCondLst>
                              <p:cond delay="0"/>
                            </p:stCondLst>
                            <p:childTnLst>
                              <p:par>
                                <p:cTn id="16" presetID="27" presetClass="entr" presetSubtype="0" fill="hold" grpId="0" nodeType="clickEffect">
                                  <p:stCondLst>
                                    <p:cond delay="0"/>
                                  </p:stCondLst>
                                  <p:iterate type="lt">
                                    <p:tmPct val="50000"/>
                                  </p:iterate>
                                  <p:childTnLst>
                                    <p:set>
                                      <p:cBhvr>
                                        <p:cTn id="17" dur="1" fill="hold">
                                          <p:stCondLst>
                                            <p:cond delay="0"/>
                                          </p:stCondLst>
                                        </p:cTn>
                                        <p:tgtEl>
                                          <p:spTgt spid="17"/>
                                        </p:tgtEl>
                                        <p:attrNameLst>
                                          <p:attrName>style.visibility</p:attrName>
                                        </p:attrNameLst>
                                      </p:cBhvr>
                                      <p:to>
                                        <p:strVal val="visible"/>
                                      </p:to>
                                    </p:set>
                                    <p:anim calcmode="discrete" valueType="clr">
                                      <p:cBhvr override="childStyle">
                                        <p:cTn id="18" dur="80"/>
                                        <p:tgtEl>
                                          <p:spTgt spid="17"/>
                                        </p:tgtEl>
                                        <p:attrNameLst>
                                          <p:attrName>style.color</p:attrName>
                                        </p:attrNameLst>
                                      </p:cBhvr>
                                      <p:tavLst>
                                        <p:tav tm="0">
                                          <p:val>
                                            <p:clrVal>
                                              <a:schemeClr val="accent2"/>
                                            </p:clrVal>
                                          </p:val>
                                        </p:tav>
                                        <p:tav tm="50000">
                                          <p:val>
                                            <p:clrVal>
                                              <a:schemeClr val="hlink"/>
                                            </p:clrVal>
                                          </p:val>
                                        </p:tav>
                                      </p:tavLst>
                                    </p:anim>
                                    <p:anim calcmode="discrete" valueType="clr">
                                      <p:cBhvr>
                                        <p:cTn id="19" dur="80"/>
                                        <p:tgtEl>
                                          <p:spTgt spid="17"/>
                                        </p:tgtEl>
                                        <p:attrNameLst>
                                          <p:attrName>fillcolor</p:attrName>
                                        </p:attrNameLst>
                                      </p:cBhvr>
                                      <p:tavLst>
                                        <p:tav tm="0">
                                          <p:val>
                                            <p:clrVal>
                                              <a:schemeClr val="accent2"/>
                                            </p:clrVal>
                                          </p:val>
                                        </p:tav>
                                        <p:tav tm="50000">
                                          <p:val>
                                            <p:clrVal>
                                              <a:schemeClr val="hlink"/>
                                            </p:clrVal>
                                          </p:val>
                                        </p:tav>
                                      </p:tavLst>
                                    </p:anim>
                                    <p:set>
                                      <p:cBhvr>
                                        <p:cTn id="20" dur="80"/>
                                        <p:tgtEl>
                                          <p:spTgt spid="17"/>
                                        </p:tgtEl>
                                        <p:attrNameLst>
                                          <p:attrName>fill.type</p:attrName>
                                        </p:attrNameLst>
                                      </p:cBhvr>
                                      <p:to>
                                        <p:strVal val="solid"/>
                                      </p:to>
                                    </p:set>
                                  </p:childTnLst>
                                </p:cTn>
                              </p:par>
                            </p:childTnLst>
                          </p:cTn>
                        </p:par>
                      </p:childTnLst>
                    </p:cTn>
                  </p:par>
                  <p:par>
                    <p:cTn id="21" fill="hold">
                      <p:stCondLst>
                        <p:cond delay="indefinite"/>
                      </p:stCondLst>
                      <p:childTnLst>
                        <p:par>
                          <p:cTn id="22" fill="hold">
                            <p:stCondLst>
                              <p:cond delay="0"/>
                            </p:stCondLst>
                            <p:childTnLst>
                              <p:par>
                                <p:cTn id="23" presetID="27" presetClass="entr" presetSubtype="0" fill="hold" grpId="0" nodeType="clickEffect">
                                  <p:stCondLst>
                                    <p:cond delay="0"/>
                                  </p:stCondLst>
                                  <p:iterate type="lt">
                                    <p:tmPct val="50000"/>
                                  </p:iterate>
                                  <p:childTnLst>
                                    <p:set>
                                      <p:cBhvr>
                                        <p:cTn id="24" dur="1" fill="hold">
                                          <p:stCondLst>
                                            <p:cond delay="0"/>
                                          </p:stCondLst>
                                        </p:cTn>
                                        <p:tgtEl>
                                          <p:spTgt spid="7"/>
                                        </p:tgtEl>
                                        <p:attrNameLst>
                                          <p:attrName>style.visibility</p:attrName>
                                        </p:attrNameLst>
                                      </p:cBhvr>
                                      <p:to>
                                        <p:strVal val="visible"/>
                                      </p:to>
                                    </p:set>
                                    <p:anim calcmode="discrete" valueType="clr">
                                      <p:cBhvr override="childStyle">
                                        <p:cTn id="25" dur="80"/>
                                        <p:tgtEl>
                                          <p:spTgt spid="7"/>
                                        </p:tgtEl>
                                        <p:attrNameLst>
                                          <p:attrName>style.color</p:attrName>
                                        </p:attrNameLst>
                                      </p:cBhvr>
                                      <p:tavLst>
                                        <p:tav tm="0">
                                          <p:val>
                                            <p:clrVal>
                                              <a:schemeClr val="accent2"/>
                                            </p:clrVal>
                                          </p:val>
                                        </p:tav>
                                        <p:tav tm="50000">
                                          <p:val>
                                            <p:clrVal>
                                              <a:schemeClr val="hlink"/>
                                            </p:clrVal>
                                          </p:val>
                                        </p:tav>
                                      </p:tavLst>
                                    </p:anim>
                                    <p:anim calcmode="discrete" valueType="clr">
                                      <p:cBhvr>
                                        <p:cTn id="26" dur="80"/>
                                        <p:tgtEl>
                                          <p:spTgt spid="7"/>
                                        </p:tgtEl>
                                        <p:attrNameLst>
                                          <p:attrName>fillcolor</p:attrName>
                                        </p:attrNameLst>
                                      </p:cBhvr>
                                      <p:tavLst>
                                        <p:tav tm="0">
                                          <p:val>
                                            <p:clrVal>
                                              <a:schemeClr val="accent2"/>
                                            </p:clrVal>
                                          </p:val>
                                        </p:tav>
                                        <p:tav tm="50000">
                                          <p:val>
                                            <p:clrVal>
                                              <a:schemeClr val="hlink"/>
                                            </p:clrVal>
                                          </p:val>
                                        </p:tav>
                                      </p:tavLst>
                                    </p:anim>
                                    <p:set>
                                      <p:cBhvr>
                                        <p:cTn id="27" dur="80"/>
                                        <p:tgtEl>
                                          <p:spTgt spid="7"/>
                                        </p:tgtEl>
                                        <p:attrNameLst>
                                          <p:attrName>fill.type</p:attrName>
                                        </p:attrNameLst>
                                      </p:cBhvr>
                                      <p:to>
                                        <p:strVal val="solid"/>
                                      </p:to>
                                    </p:set>
                                  </p:childTnLst>
                                </p:cTn>
                              </p:par>
                            </p:childTnLst>
                          </p:cTn>
                        </p:par>
                      </p:childTnLst>
                    </p:cTn>
                  </p:par>
                  <p:par>
                    <p:cTn id="28" fill="hold">
                      <p:stCondLst>
                        <p:cond delay="indefinite"/>
                      </p:stCondLst>
                      <p:childTnLst>
                        <p:par>
                          <p:cTn id="29" fill="hold">
                            <p:stCondLst>
                              <p:cond delay="0"/>
                            </p:stCondLst>
                            <p:childTnLst>
                              <p:par>
                                <p:cTn id="30" presetID="27" presetClass="entr" presetSubtype="0" fill="hold" grpId="0" nodeType="clickEffect">
                                  <p:stCondLst>
                                    <p:cond delay="0"/>
                                  </p:stCondLst>
                                  <p:iterate type="lt">
                                    <p:tmPct val="50000"/>
                                  </p:iterate>
                                  <p:childTnLst>
                                    <p:set>
                                      <p:cBhvr>
                                        <p:cTn id="31" dur="1" fill="hold">
                                          <p:stCondLst>
                                            <p:cond delay="0"/>
                                          </p:stCondLst>
                                        </p:cTn>
                                        <p:tgtEl>
                                          <p:spTgt spid="18"/>
                                        </p:tgtEl>
                                        <p:attrNameLst>
                                          <p:attrName>style.visibility</p:attrName>
                                        </p:attrNameLst>
                                      </p:cBhvr>
                                      <p:to>
                                        <p:strVal val="visible"/>
                                      </p:to>
                                    </p:set>
                                    <p:anim calcmode="discrete" valueType="clr">
                                      <p:cBhvr override="childStyle">
                                        <p:cTn id="32" dur="80"/>
                                        <p:tgtEl>
                                          <p:spTgt spid="18"/>
                                        </p:tgtEl>
                                        <p:attrNameLst>
                                          <p:attrName>style.color</p:attrName>
                                        </p:attrNameLst>
                                      </p:cBhvr>
                                      <p:tavLst>
                                        <p:tav tm="0">
                                          <p:val>
                                            <p:clrVal>
                                              <a:schemeClr val="accent2"/>
                                            </p:clrVal>
                                          </p:val>
                                        </p:tav>
                                        <p:tav tm="50000">
                                          <p:val>
                                            <p:clrVal>
                                              <a:schemeClr val="hlink"/>
                                            </p:clrVal>
                                          </p:val>
                                        </p:tav>
                                      </p:tavLst>
                                    </p:anim>
                                    <p:anim calcmode="discrete" valueType="clr">
                                      <p:cBhvr>
                                        <p:cTn id="33" dur="80"/>
                                        <p:tgtEl>
                                          <p:spTgt spid="18"/>
                                        </p:tgtEl>
                                        <p:attrNameLst>
                                          <p:attrName>fillcolor</p:attrName>
                                        </p:attrNameLst>
                                      </p:cBhvr>
                                      <p:tavLst>
                                        <p:tav tm="0">
                                          <p:val>
                                            <p:clrVal>
                                              <a:schemeClr val="accent2"/>
                                            </p:clrVal>
                                          </p:val>
                                        </p:tav>
                                        <p:tav tm="50000">
                                          <p:val>
                                            <p:clrVal>
                                              <a:schemeClr val="hlink"/>
                                            </p:clrVal>
                                          </p:val>
                                        </p:tav>
                                      </p:tavLst>
                                    </p:anim>
                                    <p:set>
                                      <p:cBhvr>
                                        <p:cTn id="34" dur="80"/>
                                        <p:tgtEl>
                                          <p:spTgt spid="18"/>
                                        </p:tgtEl>
                                        <p:attrNameLst>
                                          <p:attrName>fill.type</p:attrName>
                                        </p:attrNameLst>
                                      </p:cBhvr>
                                      <p:to>
                                        <p:strVal val="solid"/>
                                      </p:to>
                                    </p:set>
                                  </p:childTnLst>
                                </p:cTn>
                              </p:par>
                            </p:childTnLst>
                          </p:cTn>
                        </p:par>
                      </p:childTnLst>
                    </p:cTn>
                  </p:par>
                  <p:par>
                    <p:cTn id="35" fill="hold">
                      <p:stCondLst>
                        <p:cond delay="indefinite"/>
                      </p:stCondLst>
                      <p:childTnLst>
                        <p:par>
                          <p:cTn id="36" fill="hold">
                            <p:stCondLst>
                              <p:cond delay="0"/>
                            </p:stCondLst>
                            <p:childTnLst>
                              <p:par>
                                <p:cTn id="37" presetID="27" presetClass="entr" presetSubtype="0" fill="hold" grpId="0" nodeType="clickEffect">
                                  <p:stCondLst>
                                    <p:cond delay="0"/>
                                  </p:stCondLst>
                                  <p:iterate type="lt">
                                    <p:tmPct val="50000"/>
                                  </p:iterate>
                                  <p:childTnLst>
                                    <p:set>
                                      <p:cBhvr>
                                        <p:cTn id="38" dur="1" fill="hold">
                                          <p:stCondLst>
                                            <p:cond delay="0"/>
                                          </p:stCondLst>
                                        </p:cTn>
                                        <p:tgtEl>
                                          <p:spTgt spid="19"/>
                                        </p:tgtEl>
                                        <p:attrNameLst>
                                          <p:attrName>style.visibility</p:attrName>
                                        </p:attrNameLst>
                                      </p:cBhvr>
                                      <p:to>
                                        <p:strVal val="visible"/>
                                      </p:to>
                                    </p:set>
                                    <p:anim calcmode="discrete" valueType="clr">
                                      <p:cBhvr override="childStyle">
                                        <p:cTn id="39" dur="80"/>
                                        <p:tgtEl>
                                          <p:spTgt spid="19"/>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19"/>
                                        </p:tgtEl>
                                        <p:attrNameLst>
                                          <p:attrName>fillcolor</p:attrName>
                                        </p:attrNameLst>
                                      </p:cBhvr>
                                      <p:tavLst>
                                        <p:tav tm="0">
                                          <p:val>
                                            <p:clrVal>
                                              <a:schemeClr val="accent2"/>
                                            </p:clrVal>
                                          </p:val>
                                        </p:tav>
                                        <p:tav tm="50000">
                                          <p:val>
                                            <p:clrVal>
                                              <a:schemeClr val="hlink"/>
                                            </p:clrVal>
                                          </p:val>
                                        </p:tav>
                                      </p:tavLst>
                                    </p:anim>
                                    <p:set>
                                      <p:cBhvr>
                                        <p:cTn id="41" dur="80"/>
                                        <p:tgtEl>
                                          <p:spTgt spid="1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P spid="7" grpId="0"/>
      <p:bldP spid="17" grpId="0"/>
      <p:bldP spid="18" grpId="0"/>
      <p:bldP spid="1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7346" name="2.wav">
            <a:hlinkClick r:id="" action="ppaction://media"/>
          </p:cNvPr>
          <p:cNvPicPr>
            <a:picLocks noChangeAspect="1"/>
          </p:cNvPicPr>
          <p:nvPr>
            <a:audioFile r:link="rId1"/>
            <p:extLst>
              <p:ext uri="{DAA4B4D4-6D71-4841-9C94-3DE7FCFB9230}">
                <p14:media xmlns:p14="http://schemas.microsoft.com/office/powerpoint/2010/main" r:link="rId2"/>
              </p:ext>
            </p:extLst>
          </p:nvPr>
        </p:nvPicPr>
        <p:blipFill>
          <a:blip r:embed="rId3"/>
          <a:stretch>
            <a:fillRect/>
          </a:stretch>
        </p:blipFill>
        <p:spPr>
          <a:xfrm>
            <a:off x="4419600" y="3276600"/>
            <a:ext cx="304800" cy="304800"/>
          </a:xfrm>
          <a:prstGeom prst="rect">
            <a:avLst/>
          </a:prstGeom>
          <a:noFill/>
          <a:ln w="9525">
            <a:noFill/>
          </a:ln>
        </p:spPr>
      </p:pic>
      <p:pic>
        <p:nvPicPr>
          <p:cNvPr id="57347" name="图片 57346" descr="F:\My documents\My Pictures\风景相册\J0144348.JPG"/>
          <p:cNvPicPr>
            <a:picLocks noChangeAspect="1"/>
          </p:cNvPicPr>
          <p:nvPr/>
        </p:nvPicPr>
        <p:blipFill>
          <a:blip r:embed="rId4"/>
          <a:stretch>
            <a:fillRect/>
          </a:stretch>
        </p:blipFill>
        <p:spPr>
          <a:xfrm>
            <a:off x="0" y="0"/>
            <a:ext cx="9372600" cy="6934200"/>
          </a:xfrm>
          <a:prstGeom prst="rect">
            <a:avLst/>
          </a:prstGeom>
          <a:noFill/>
          <a:ln w="9525">
            <a:noFill/>
          </a:ln>
        </p:spPr>
      </p:pic>
      <p:pic>
        <p:nvPicPr>
          <p:cNvPr id="57348" name="图片 57347" descr="F:\My documents\My Pictures\标志图案\J0079191.WMF"/>
          <p:cNvPicPr>
            <a:picLocks noChangeAspect="1"/>
          </p:cNvPicPr>
          <p:nvPr/>
        </p:nvPicPr>
        <p:blipFill>
          <a:blip r:embed="rId5"/>
          <a:stretch>
            <a:fillRect/>
          </a:stretch>
        </p:blipFill>
        <p:spPr>
          <a:xfrm>
            <a:off x="8077200" y="4805363"/>
            <a:ext cx="204788" cy="452437"/>
          </a:xfrm>
          <a:prstGeom prst="rect">
            <a:avLst/>
          </a:prstGeom>
          <a:noFill/>
          <a:ln w="9525">
            <a:noFill/>
          </a:ln>
        </p:spPr>
      </p:pic>
      <p:pic>
        <p:nvPicPr>
          <p:cNvPr id="57349" name="图片 57348" descr="F:\My documents\My Pictures\动作按纽\动作动画\AG00459_.GIF"/>
          <p:cNvPicPr>
            <a:picLocks noChangeAspect="1"/>
          </p:cNvPicPr>
          <p:nvPr/>
        </p:nvPicPr>
        <p:blipFill>
          <a:blip r:embed="rId6"/>
          <a:stretch>
            <a:fillRect/>
          </a:stretch>
        </p:blipFill>
        <p:spPr>
          <a:xfrm flipH="1">
            <a:off x="1219200" y="381000"/>
            <a:ext cx="1143000" cy="996950"/>
          </a:xfrm>
          <a:prstGeom prst="rect">
            <a:avLst/>
          </a:prstGeom>
          <a:noFill/>
          <a:ln w="9525">
            <a:noFill/>
          </a:ln>
        </p:spPr>
      </p:pic>
      <p:grpSp>
        <p:nvGrpSpPr>
          <p:cNvPr id="57350" name="组合 57349"/>
          <p:cNvGrpSpPr/>
          <p:nvPr/>
        </p:nvGrpSpPr>
        <p:grpSpPr>
          <a:xfrm>
            <a:off x="8305800" y="4267200"/>
            <a:ext cx="533400" cy="990600"/>
            <a:chOff x="624" y="2688"/>
            <a:chExt cx="336" cy="624"/>
          </a:xfrm>
        </p:grpSpPr>
        <p:pic>
          <p:nvPicPr>
            <p:cNvPr id="57351" name="图片 57350" descr="F:\My documents\My Pictures\标志图案\BD06008_.WMF"/>
            <p:cNvPicPr>
              <a:picLocks noChangeAspect="1"/>
            </p:cNvPicPr>
            <p:nvPr/>
          </p:nvPicPr>
          <p:blipFill>
            <a:blip r:embed="rId7"/>
            <a:stretch>
              <a:fillRect/>
            </a:stretch>
          </p:blipFill>
          <p:spPr>
            <a:xfrm>
              <a:off x="624" y="2688"/>
              <a:ext cx="336" cy="293"/>
            </a:xfrm>
            <a:prstGeom prst="rect">
              <a:avLst/>
            </a:prstGeom>
            <a:noFill/>
            <a:ln w="9525">
              <a:noFill/>
            </a:ln>
          </p:spPr>
        </p:pic>
        <p:sp>
          <p:nvSpPr>
            <p:cNvPr id="57352" name="直接连接符 57351"/>
            <p:cNvSpPr/>
            <p:nvPr/>
          </p:nvSpPr>
          <p:spPr>
            <a:xfrm>
              <a:off x="793" y="2976"/>
              <a:ext cx="0" cy="336"/>
            </a:xfrm>
            <a:prstGeom prst="line">
              <a:avLst/>
            </a:prstGeom>
            <a:ln w="76200" cap="flat" cmpd="sng">
              <a:solidFill>
                <a:schemeClr val="tx1"/>
              </a:solidFill>
              <a:prstDash val="solid"/>
              <a:headEnd type="none" w="med" len="med"/>
              <a:tailEnd type="none" w="med" len="med"/>
            </a:ln>
          </p:spPr>
        </p:sp>
      </p:grpSp>
      <p:sp>
        <p:nvSpPr>
          <p:cNvPr id="57353" name="矩形 57352"/>
          <p:cNvSpPr/>
          <p:nvPr/>
        </p:nvSpPr>
        <p:spPr>
          <a:xfrm>
            <a:off x="0" y="5257800"/>
            <a:ext cx="9372600" cy="11430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r>
              <a:rPr lang="zh-CN" altLang="en-US" sz="3200" b="1" dirty="0">
                <a:solidFill>
                  <a:srgbClr val="FF0000"/>
                </a:solidFill>
                <a:latin typeface="Times New Roman" panose="02020603050405020304" charset="0"/>
                <a:ea typeface="隶书" panose="02010509060101010101" pitchFamily="49" charset="-122"/>
              </a:rPr>
              <a:t>济  青  高  速  公  路</a:t>
            </a:r>
            <a:endParaRPr lang="zh-CN" altLang="en-US" sz="3200" b="1">
              <a:solidFill>
                <a:srgbClr val="FF0000"/>
              </a:solidFill>
              <a:latin typeface="Times New Roman" panose="02020603050405020304" charset="0"/>
              <a:ea typeface="隶书" panose="02010509060101010101" pitchFamily="49" charset="-122"/>
            </a:endParaRPr>
          </a:p>
        </p:txBody>
      </p:sp>
      <p:grpSp>
        <p:nvGrpSpPr>
          <p:cNvPr id="57354" name="组合 57353"/>
          <p:cNvGrpSpPr/>
          <p:nvPr/>
        </p:nvGrpSpPr>
        <p:grpSpPr>
          <a:xfrm>
            <a:off x="-1905000" y="5562600"/>
            <a:ext cx="1524000" cy="381000"/>
            <a:chOff x="-960" y="3408"/>
            <a:chExt cx="960" cy="240"/>
          </a:xfrm>
        </p:grpSpPr>
        <p:pic>
          <p:nvPicPr>
            <p:cNvPr id="57355" name="图片 57354" descr="F:\My documents\My Pictures\标志图案\J0079084.WMF"/>
            <p:cNvPicPr>
              <a:picLocks noChangeAspect="1"/>
            </p:cNvPicPr>
            <p:nvPr/>
          </p:nvPicPr>
          <p:blipFill>
            <a:blip r:embed="rId8"/>
            <a:stretch>
              <a:fillRect/>
            </a:stretch>
          </p:blipFill>
          <p:spPr>
            <a:xfrm>
              <a:off x="-384" y="3408"/>
              <a:ext cx="384" cy="240"/>
            </a:xfrm>
            <a:prstGeom prst="rect">
              <a:avLst/>
            </a:prstGeom>
            <a:noFill/>
            <a:ln w="9525">
              <a:noFill/>
            </a:ln>
          </p:spPr>
        </p:pic>
        <p:pic>
          <p:nvPicPr>
            <p:cNvPr id="57356" name="图片 57355" descr="F:\My documents\My Pictures\标志图案\J0079085.WMF"/>
            <p:cNvPicPr>
              <a:picLocks noChangeAspect="1"/>
            </p:cNvPicPr>
            <p:nvPr/>
          </p:nvPicPr>
          <p:blipFill>
            <a:blip r:embed="rId9"/>
            <a:stretch>
              <a:fillRect/>
            </a:stretch>
          </p:blipFill>
          <p:spPr>
            <a:xfrm>
              <a:off x="-960" y="3408"/>
              <a:ext cx="384" cy="222"/>
            </a:xfrm>
            <a:prstGeom prst="rect">
              <a:avLst/>
            </a:prstGeom>
            <a:noFill/>
            <a:ln w="9525">
              <a:noFill/>
            </a:ln>
          </p:spPr>
        </p:pic>
      </p:grpSp>
      <p:pic>
        <p:nvPicPr>
          <p:cNvPr id="57357" name="图片 57356" descr="F:\My documents\My Pictures\标志图案\J0079068.WMF"/>
          <p:cNvPicPr>
            <a:picLocks noChangeAspect="1"/>
          </p:cNvPicPr>
          <p:nvPr/>
        </p:nvPicPr>
        <p:blipFill>
          <a:blip r:embed="rId10"/>
          <a:stretch>
            <a:fillRect/>
          </a:stretch>
        </p:blipFill>
        <p:spPr>
          <a:xfrm>
            <a:off x="2209800" y="4445000"/>
            <a:ext cx="838200" cy="812800"/>
          </a:xfrm>
          <a:prstGeom prst="rect">
            <a:avLst/>
          </a:prstGeom>
          <a:noFill/>
          <a:ln w="9525">
            <a:noFill/>
          </a:ln>
        </p:spPr>
      </p:pic>
      <p:pic>
        <p:nvPicPr>
          <p:cNvPr id="57358" name="图片 57357" descr="F:\My documents\My Pictures\动作按纽\动作动画\AG00459_.GIF"/>
          <p:cNvPicPr>
            <a:picLocks noChangeAspect="1"/>
          </p:cNvPicPr>
          <p:nvPr/>
        </p:nvPicPr>
        <p:blipFill>
          <a:blip r:embed="rId6"/>
          <a:stretch>
            <a:fillRect/>
          </a:stretch>
        </p:blipFill>
        <p:spPr>
          <a:xfrm flipH="1">
            <a:off x="7239000" y="2743200"/>
            <a:ext cx="1143000" cy="996950"/>
          </a:xfrm>
          <a:prstGeom prst="rect">
            <a:avLst/>
          </a:prstGeom>
          <a:noFill/>
          <a:ln w="9525">
            <a:noFill/>
          </a:ln>
        </p:spPr>
      </p:pic>
      <p:sp>
        <p:nvSpPr>
          <p:cNvPr id="57359" name="文本框 57358"/>
          <p:cNvSpPr txBox="1"/>
          <p:nvPr/>
        </p:nvSpPr>
        <p:spPr>
          <a:xfrm>
            <a:off x="762000" y="533400"/>
            <a:ext cx="457200" cy="579438"/>
          </a:xfrm>
          <a:prstGeom prst="rect">
            <a:avLst/>
          </a:prstGeom>
          <a:noFill/>
          <a:ln w="9525">
            <a:noFill/>
          </a:ln>
        </p:spPr>
        <p:txBody>
          <a:bodyPr>
            <a:spAutoFit/>
          </a:bodyPr>
          <a:p>
            <a:pPr>
              <a:spcBef>
                <a:spcPct val="50000"/>
              </a:spcBef>
            </a:pPr>
            <a:r>
              <a:rPr lang="en-US" altLang="zh-CN" sz="3200" b="1">
                <a:solidFill>
                  <a:srgbClr val="00FF00"/>
                </a:solidFill>
                <a:latin typeface="Times New Roman" panose="02020603050405020304" charset="0"/>
                <a:ea typeface="宋体" panose="02010600030101010101" pitchFamily="2" charset="-122"/>
              </a:rPr>
              <a:t>A</a:t>
            </a:r>
            <a:endParaRPr lang="en-US" altLang="zh-CN" sz="3200" b="1">
              <a:solidFill>
                <a:srgbClr val="00FF00"/>
              </a:solidFill>
              <a:latin typeface="Times New Roman" panose="02020603050405020304" charset="0"/>
              <a:ea typeface="宋体" panose="02010600030101010101" pitchFamily="2" charset="-122"/>
            </a:endParaRPr>
          </a:p>
        </p:txBody>
      </p:sp>
      <p:sp>
        <p:nvSpPr>
          <p:cNvPr id="57360" name="文本框 57359"/>
          <p:cNvSpPr txBox="1"/>
          <p:nvPr/>
        </p:nvSpPr>
        <p:spPr>
          <a:xfrm>
            <a:off x="8305800" y="3124200"/>
            <a:ext cx="533400" cy="579438"/>
          </a:xfrm>
          <a:prstGeom prst="rect">
            <a:avLst/>
          </a:prstGeom>
          <a:noFill/>
          <a:ln w="9525">
            <a:noFill/>
          </a:ln>
        </p:spPr>
        <p:txBody>
          <a:bodyPr>
            <a:spAutoFit/>
          </a:bodyPr>
          <a:p>
            <a:pPr>
              <a:spcBef>
                <a:spcPct val="50000"/>
              </a:spcBef>
            </a:pPr>
            <a:r>
              <a:rPr lang="en-US" altLang="zh-CN" sz="3200" b="1">
                <a:solidFill>
                  <a:srgbClr val="00FF00"/>
                </a:solidFill>
                <a:latin typeface="Times New Roman" panose="02020603050405020304" charset="0"/>
                <a:ea typeface="宋体" panose="02010600030101010101" pitchFamily="2" charset="-122"/>
              </a:rPr>
              <a:t>B</a:t>
            </a:r>
            <a:endParaRPr lang="en-US" altLang="zh-CN" sz="3200" b="1">
              <a:solidFill>
                <a:srgbClr val="00FF00"/>
              </a:solidFill>
              <a:latin typeface="Times New Roman" panose="02020603050405020304" charset="0"/>
              <a:ea typeface="宋体" panose="02010600030101010101" pitchFamily="2" charset="-122"/>
            </a:endParaRPr>
          </a:p>
        </p:txBody>
      </p:sp>
      <p:sp>
        <p:nvSpPr>
          <p:cNvPr id="57361" name="文本框 57360"/>
          <p:cNvSpPr txBox="1"/>
          <p:nvPr/>
        </p:nvSpPr>
        <p:spPr>
          <a:xfrm>
            <a:off x="685800" y="5257800"/>
            <a:ext cx="401638" cy="519113"/>
          </a:xfrm>
          <a:prstGeom prst="rect">
            <a:avLst/>
          </a:prstGeom>
          <a:noFill/>
          <a:ln w="9525">
            <a:noFill/>
          </a:ln>
        </p:spPr>
        <p:txBody>
          <a:bodyPr wrap="none" anchor="t">
            <a:spAutoFit/>
          </a:bodyPr>
          <a:p>
            <a:r>
              <a:rPr lang="en-US" altLang="zh-CN" sz="2800" b="1" i="1">
                <a:solidFill>
                  <a:srgbClr val="FF0000"/>
                </a:solidFill>
                <a:latin typeface="Times New Roman" panose="02020603050405020304" charset="0"/>
                <a:ea typeface="宋体" panose="02010600030101010101" pitchFamily="2" charset="-122"/>
              </a:rPr>
              <a:t>L</a:t>
            </a:r>
            <a:endParaRPr lang="en-US" altLang="zh-CN" sz="2800" b="1" i="1">
              <a:solidFill>
                <a:srgbClr val="FF0000"/>
              </a:solidFill>
              <a:latin typeface="Times New Roman" panose="02020603050405020304" charset="0"/>
              <a:ea typeface="宋体" panose="02010600030101010101" pitchFamily="2" charset="-122"/>
            </a:endParaRPr>
          </a:p>
        </p:txBody>
      </p:sp>
      <p:sp>
        <p:nvSpPr>
          <p:cNvPr id="57362" name="标题 57361"/>
          <p:cNvSpPr>
            <a:spLocks noGrp="1"/>
          </p:cNvSpPr>
          <p:nvPr>
            <p:ph type="title"/>
          </p:nvPr>
        </p:nvSpPr>
        <p:spPr>
          <a:xfrm>
            <a:off x="2514600" y="533400"/>
            <a:ext cx="3657600" cy="685800"/>
          </a:xfrm>
          <a:prstGeom prst="rect">
            <a:avLst/>
          </a:prstGeom>
          <a:noFill/>
          <a:ln w="9525">
            <a:noFill/>
          </a:ln>
        </p:spPr>
        <p:txBody>
          <a:bodyPr/>
          <a:p>
            <a:r>
              <a:rPr lang="zh-CN" altLang="en-US" sz="4000" b="1" dirty="0">
                <a:solidFill>
                  <a:srgbClr val="00FF00"/>
                </a:solidFill>
                <a:ea typeface="隶书" panose="02010509060101010101" pitchFamily="49" charset="-122"/>
              </a:rPr>
              <a:t>实际问题征答</a:t>
            </a:r>
            <a:endParaRPr lang="zh-CN" altLang="en-US" sz="4000" b="1" dirty="0">
              <a:solidFill>
                <a:srgbClr val="00FF00"/>
              </a:solidFill>
              <a:ea typeface="隶书" panose="02010509060101010101" pitchFamily="49" charset="-122"/>
            </a:endParaRPr>
          </a:p>
        </p:txBody>
      </p:sp>
      <p:graphicFrame>
        <p:nvGraphicFramePr>
          <p:cNvPr id="57363" name="对象 57362"/>
          <p:cNvGraphicFramePr/>
          <p:nvPr/>
        </p:nvGraphicFramePr>
        <p:xfrm>
          <a:off x="4514850" y="3321050"/>
          <a:ext cx="114300" cy="215900"/>
        </p:xfrm>
        <a:graphic>
          <a:graphicData uri="http://schemas.openxmlformats.org/presentationml/2006/ole">
            <mc:AlternateContent xmlns:mc="http://schemas.openxmlformats.org/markup-compatibility/2006">
              <mc:Choice xmlns:v="urn:schemas-microsoft-com:vml" Requires="v">
                <p:oleObj spid="_x0000_s3079" name="" r:id="rId11" imgW="114300" imgH="215900" progId="Equation.3">
                  <p:embed/>
                </p:oleObj>
              </mc:Choice>
              <mc:Fallback>
                <p:oleObj name="" r:id="rId11" imgW="114300" imgH="215900" progId="Equation.3">
                  <p:embed/>
                  <p:pic>
                    <p:nvPicPr>
                      <p:cNvPr id="0" name="图片 3078"/>
                      <p:cNvPicPr/>
                      <p:nvPr/>
                    </p:nvPicPr>
                    <p:blipFill>
                      <a:blip r:embed="rId12"/>
                      <a:stretch>
                        <a:fillRect/>
                      </a:stretch>
                    </p:blipFill>
                    <p:spPr>
                      <a:xfrm>
                        <a:off x="4514850" y="3321050"/>
                        <a:ext cx="114300" cy="215900"/>
                      </a:xfrm>
                      <a:prstGeom prst="rect">
                        <a:avLst/>
                      </a:prstGeom>
                      <a:noFill/>
                      <a:ln w="38100">
                        <a:noFill/>
                        <a:miter/>
                      </a:ln>
                    </p:spPr>
                  </p:pic>
                </p:oleObj>
              </mc:Fallback>
            </mc:AlternateContent>
          </a:graphicData>
        </a:graphic>
      </p:graphicFrame>
      <p:sp>
        <p:nvSpPr>
          <p:cNvPr id="57364" name="矩形 57363"/>
          <p:cNvSpPr/>
          <p:nvPr/>
        </p:nvSpPr>
        <p:spPr>
          <a:xfrm>
            <a:off x="1143000" y="1371600"/>
            <a:ext cx="6096000" cy="2227263"/>
          </a:xfrm>
          <a:prstGeom prst="rect">
            <a:avLst/>
          </a:prstGeom>
          <a:noFill/>
          <a:ln w="9525">
            <a:noFill/>
          </a:ln>
        </p:spPr>
        <p:txBody>
          <a:bodyPr>
            <a:spAutoFit/>
          </a:bodyPr>
          <a:p>
            <a:r>
              <a:rPr lang="zh-CN" altLang="en-US" sz="2800" b="1" dirty="0">
                <a:solidFill>
                  <a:srgbClr val="00FF00"/>
                </a:solidFill>
                <a:latin typeface="Times New Roman" panose="02020603050405020304" charset="0"/>
                <a:ea typeface="宋体" panose="02010600030101010101" pitchFamily="2" charset="-122"/>
              </a:rPr>
              <a:t>在济青高速公路</a:t>
            </a:r>
            <a:r>
              <a:rPr lang="zh-CN" altLang="en-US" sz="2800" b="1" i="1" dirty="0">
                <a:solidFill>
                  <a:srgbClr val="00FF00"/>
                </a:solidFill>
                <a:latin typeface="Times New Roman" panose="02020603050405020304" charset="0"/>
                <a:ea typeface="宋体" panose="02010600030101010101" pitchFamily="2" charset="-122"/>
              </a:rPr>
              <a:t>（淄博段）</a:t>
            </a:r>
            <a:r>
              <a:rPr lang="zh-CN" altLang="en-US" sz="2800" b="1" dirty="0">
                <a:solidFill>
                  <a:srgbClr val="00FF00"/>
                </a:solidFill>
                <a:latin typeface="Times New Roman" panose="02020603050405020304" charset="0"/>
                <a:ea typeface="宋体" panose="02010600030101010101" pitchFamily="2" charset="-122"/>
              </a:rPr>
              <a:t>的同侧，有两个化工厂</a:t>
            </a:r>
            <a:r>
              <a:rPr lang="en-US" altLang="zh-CN" sz="2800" b="1" dirty="0">
                <a:solidFill>
                  <a:srgbClr val="00FF00"/>
                </a:solidFill>
                <a:latin typeface="Times New Roman" panose="02020603050405020304" charset="0"/>
                <a:ea typeface="宋体" panose="02010600030101010101" pitchFamily="2" charset="-122"/>
              </a:rPr>
              <a:t>A</a:t>
            </a:r>
            <a:r>
              <a:rPr lang="zh-CN" altLang="en-US" sz="2800" b="1" dirty="0">
                <a:solidFill>
                  <a:srgbClr val="00FF00"/>
                </a:solidFill>
                <a:latin typeface="Times New Roman" panose="02020603050405020304" charset="0"/>
                <a:ea typeface="宋体" panose="02010600030101010101" pitchFamily="2" charset="-122"/>
              </a:rPr>
              <a:t>、</a:t>
            </a:r>
            <a:r>
              <a:rPr lang="en-US" altLang="zh-CN" sz="2800" b="1" dirty="0">
                <a:solidFill>
                  <a:srgbClr val="00FF00"/>
                </a:solidFill>
                <a:latin typeface="Times New Roman" panose="02020603050405020304" charset="0"/>
                <a:ea typeface="宋体" panose="02010600030101010101" pitchFamily="2" charset="-122"/>
              </a:rPr>
              <a:t>B</a:t>
            </a:r>
            <a:r>
              <a:rPr lang="zh-CN" altLang="en-US" sz="2800" b="1" dirty="0">
                <a:solidFill>
                  <a:srgbClr val="00FF00"/>
                </a:solidFill>
                <a:latin typeface="Times New Roman" panose="02020603050405020304" charset="0"/>
                <a:ea typeface="宋体" panose="02010600030101010101" pitchFamily="2" charset="-122"/>
              </a:rPr>
              <a:t>，为了便于两个工厂的工人看病，市政府计划在公路边上修建一所医院，</a:t>
            </a:r>
            <a:r>
              <a:rPr lang="zh-CN" altLang="en-US" sz="2800" b="1" u="sng" dirty="0">
                <a:solidFill>
                  <a:srgbClr val="00FF00"/>
                </a:solidFill>
                <a:effectLst>
                  <a:outerShdw blurRad="38100" dist="38100" dir="2700000">
                    <a:srgbClr val="C0C0C0"/>
                  </a:outerShdw>
                </a:effectLst>
                <a:latin typeface="Times New Roman" panose="02020603050405020304" charset="0"/>
                <a:ea typeface="宋体" panose="02010600030101010101" pitchFamily="2" charset="-122"/>
              </a:rPr>
              <a:t>即省工又节省资金</a:t>
            </a:r>
            <a:r>
              <a:rPr lang="zh-CN" altLang="en-US" sz="2800" b="1" dirty="0">
                <a:solidFill>
                  <a:srgbClr val="00FF00"/>
                </a:solidFill>
                <a:latin typeface="Times New Roman" panose="02020603050405020304" charset="0"/>
                <a:ea typeface="宋体" panose="02010600030101010101" pitchFamily="2" charset="-122"/>
              </a:rPr>
              <a:t>。医院的院址应选在何处？</a:t>
            </a:r>
            <a:endParaRPr lang="zh-CN" altLang="en-US" sz="2800" b="1" dirty="0">
              <a:solidFill>
                <a:srgbClr val="00FF00"/>
              </a:solidFill>
              <a:latin typeface="Times New Roman" panose="02020603050405020304" charset="0"/>
              <a:ea typeface="宋体" panose="02010600030101010101" pitchFamily="2" charset="-122"/>
            </a:endParaRPr>
          </a:p>
        </p:txBody>
      </p:sp>
    </p:spTree>
  </p:cSld>
  <p:clrMapOvr>
    <a:masterClrMapping/>
  </p:clrMapOvr>
  <p:transition>
    <p:random/>
  </p:transition>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themeOverride>
</file>

<file path=docProps/app.xml><?xml version="1.0" encoding="utf-8"?>
<Properties xmlns="http://schemas.openxmlformats.org/officeDocument/2006/extended-properties" xmlns:vt="http://schemas.openxmlformats.org/officeDocument/2006/docPropsVTypes">
  <Template>D:\offices\Templates\Presentation Designs\Blueprint.pot</Template>
  <TotalTime>0</TotalTime>
  <Words>2489</Words>
  <Application>WPS 演示</Application>
  <PresentationFormat>屏幕显示</PresentationFormat>
  <Paragraphs>365</Paragraphs>
  <Slides>19</Slides>
  <Notes>0</Notes>
  <HiddenSlides>0</HiddenSlides>
  <MMClips>2</MMClips>
  <ScaleCrop>false</ScaleCrop>
  <HeadingPairs>
    <vt:vector size="8" baseType="variant">
      <vt:variant>
        <vt:lpstr>已用的字体</vt:lpstr>
      </vt:variant>
      <vt:variant>
        <vt:i4>13</vt:i4>
      </vt:variant>
      <vt:variant>
        <vt:lpstr>主题</vt:lpstr>
      </vt:variant>
      <vt:variant>
        <vt:i4>1</vt:i4>
      </vt:variant>
      <vt:variant>
        <vt:lpstr>嵌入 OLE 服务器</vt:lpstr>
      </vt:variant>
      <vt:variant>
        <vt:i4>4</vt:i4>
      </vt:variant>
      <vt:variant>
        <vt:lpstr>幻灯片标题</vt:lpstr>
      </vt:variant>
      <vt:variant>
        <vt:i4>19</vt:i4>
      </vt:variant>
    </vt:vector>
  </HeadingPairs>
  <TitlesOfParts>
    <vt:vector size="37" baseType="lpstr">
      <vt:lpstr>Arial</vt:lpstr>
      <vt:lpstr>宋体</vt:lpstr>
      <vt:lpstr>Wingdings</vt:lpstr>
      <vt:lpstr>Times New Roman</vt:lpstr>
      <vt:lpstr>隶书</vt:lpstr>
      <vt:lpstr>华文隶书</vt:lpstr>
      <vt:lpstr>幼圆</vt:lpstr>
      <vt:lpstr>华文彩云</vt:lpstr>
      <vt:lpstr>黑体</vt:lpstr>
      <vt:lpstr>微软雅黑</vt:lpstr>
      <vt:lpstr>Arial Unicode MS</vt:lpstr>
      <vt:lpstr>Calibri</vt:lpstr>
      <vt:lpstr>BatangChe</vt:lpstr>
      <vt:lpstr>默认设计模板</vt:lpstr>
      <vt:lpstr>Equation.3</vt:lpstr>
      <vt:lpstr>Equation.3</vt:lpstr>
      <vt:lpstr>Equation.3</vt:lpstr>
      <vt:lpstr>Equation.3</vt:lpstr>
      <vt:lpstr>PowerPoint 演示文稿</vt:lpstr>
      <vt:lpstr>实际问题1</vt:lpstr>
      <vt:lpstr>实际问题2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实际问题1</vt:lpstr>
      <vt:lpstr>PowerPoint 演示文稿</vt:lpstr>
      <vt:lpstr>实际问题2</vt:lpstr>
      <vt:lpstr>尺规作图</vt:lpstr>
      <vt:lpstr>PowerPoint 演示文稿</vt:lpstr>
      <vt:lpstr>PowerPoint 演示文稿</vt:lpstr>
      <vt:lpstr>PowerPoint 演示文稿</vt:lpstr>
      <vt:lpstr>实际问题征答</vt:lpstr>
    </vt:vector>
  </TitlesOfParts>
  <Company>rc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cj</dc:creator>
  <cp:lastModifiedBy>Administrator</cp:lastModifiedBy>
  <cp:revision>181</cp:revision>
  <dcterms:created xsi:type="dcterms:W3CDTF">2000-11-30T07:47:00Z</dcterms:created>
  <dcterms:modified xsi:type="dcterms:W3CDTF">2018-10-16T02:48:33Z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2052-10.1.0.7469</vt:lpwstr>
  </property>
</Properties>
</file>