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2" r:id="rId2"/>
    <p:sldId id="300" r:id="rId3"/>
    <p:sldId id="301" r:id="rId4"/>
    <p:sldId id="302" r:id="rId5"/>
    <p:sldId id="299" r:id="rId6"/>
    <p:sldId id="316" r:id="rId7"/>
    <p:sldId id="304" r:id="rId8"/>
    <p:sldId id="305" r:id="rId9"/>
    <p:sldId id="308" r:id="rId10"/>
    <p:sldId id="306" r:id="rId11"/>
    <p:sldId id="322" r:id="rId12"/>
    <p:sldId id="323" r:id="rId13"/>
    <p:sldId id="307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03" r:id="rId22"/>
    <p:sldId id="298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54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54D15-CEFB-400A-B582-4359A06821B0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70CF25-464A-459C-A28D-D1DBE39570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201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要在舆论较为社会舆论较为封闭的状态下，要有效地说服大众，引经据典是很有必要的。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932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ACD350-A795-4725-8877-6F3CFCE9207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637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56270B2-08EB-CA9F-0281-2C84DC976E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8139774-76CA-BD0E-B054-663DBBF44B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1056DC-C4B2-5109-B27F-A6E039137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4E8297-F136-CB45-26F8-20E2E0185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0C05DF-7B34-B0BD-25AD-902338668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6131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DF790C-5633-EBBC-0FFF-ED7BD226C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9A0E34-9F2F-6BDE-311C-70159502B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A4F8F9-DDDD-2888-F6E0-3B103992D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A7B59EB-1CB2-6E60-A730-8907C8D1A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C8F437F-3000-4FE5-885A-21AE209B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698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2BF1C0-F084-6340-0012-757139EDF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208DE94-1C1A-615B-F890-CD5785C53E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DCF380-CCCC-AD56-BC58-440D1DB70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9F76C20-08B9-AAA0-7093-56A38717F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A338AD5-2861-207D-A609-742E94B89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138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10F032-4219-53D9-28B7-385C2EFCE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D1A28CD-CBC3-08AC-D2DF-CD3CBD9F8D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8D9E419-CC8B-41DC-073C-ED5911C7F0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107BBD4-F1FD-28A1-95EE-0EC39459A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498C191-53F5-E1F7-C743-FF05EE6A5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FD42140-24F2-6A29-958B-1CE33E8F9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937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FE7B97-0C23-3253-E65B-EA5FFB600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FE8EC8-6675-57EF-C980-B0EF52995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B43D3AB-EE33-E519-3D0F-7A8F5D80A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97847D43-F901-96AC-C9E6-10E228596D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C0CF1A1-8FD1-ECDB-EEA8-836FE32406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D921879-DC84-E59D-D06C-B664BA913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7C39300-5D97-166D-342A-B70A1236A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8796DCD-D432-E151-15B0-82D86683E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468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7937A2-42D1-1397-F0DF-E5B91223F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EB78395-57BA-CECE-4FEB-645C5FE6C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4CF5A46-D406-DE9C-4206-C85894A73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ED30E6C-3899-3C51-707B-E8A6A0974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447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63D81FE-4311-C0D6-75FA-271DFB2EE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A1E5BF03-1340-1062-E234-62E0D5AF9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9A1405C-3035-2521-C4F6-953348B58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063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3AE858-64DB-5830-056B-D2740A0E4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F1EC9A2-A2A1-F6D6-BA6A-BCC8C6630F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42953B5-527B-05E3-F850-64143D073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C8E0A53-548A-8FFC-9B96-50C5C10F2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484EEC2-7F46-F80B-F552-2F41DCAE9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516A344-83AF-4E07-FAB8-52CBE0786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10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8E89947-C73E-227D-B8C5-0F9E048AB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300D549-4E86-823D-4A30-8354D57D58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97F1D880-28D3-1F35-F9B3-BA54E9917E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A2CF786-6138-B3E2-F6F6-2D3C6AB18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54135A-454A-96BB-EC8F-DD338BA4F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EC00E6-B558-7D3C-8C08-41C8C7FE6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76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E28B226-DC2E-9B74-F10D-E25B122B0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8F69B58-E52A-D399-24CD-3E4C8F568D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35273F7-1EC3-276F-44E7-CFE53244D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535F83-1BB0-20AB-F0CD-40608C0E5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64181A-B295-6C0C-5235-41EB17D1F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267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BD69C48-FA94-10A9-F90B-6EBA876310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3D71CBC-E95F-461E-240C-FD66A704D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46BB54-136C-03B5-1510-51B91437A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223C14-95FF-160D-F981-D2100F97F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AFE96A-9F4F-324C-E4C8-7EF07E862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592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F912AF0-2431-C298-1892-767D548CD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B24A86C-6517-BF31-7F1E-7161AE9C9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1235D4-351C-2463-D885-F259CA126D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A5723-AFA4-45B7-85F6-B26C445AD32E}" type="datetimeFigureOut">
              <a:rPr lang="zh-CN" altLang="en-US" smtClean="0"/>
              <a:t>2023/1/9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A1A06D-3041-90F5-5DB9-2F1B065341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8B9734-A3D9-94E2-01FC-2E5B7FAB27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4B4C-239B-46C1-BA73-A51872DDD6B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077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58F3D3BC-EE10-64C6-CA52-9DBCD9FF5BB4}"/>
              </a:ext>
            </a:extLst>
          </p:cNvPr>
          <p:cNvSpPr txBox="1"/>
          <p:nvPr/>
        </p:nvSpPr>
        <p:spPr>
          <a:xfrm>
            <a:off x="3305907" y="1997612"/>
            <a:ext cx="5580185" cy="21005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实践是检验真理的唯一标准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11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日）</a:t>
            </a:r>
          </a:p>
          <a:p>
            <a:pPr algn="ctr">
              <a:lnSpc>
                <a:spcPct val="150000"/>
              </a:lnSpc>
            </a:pP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光明日报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特约评论员</a:t>
            </a:r>
          </a:p>
        </p:txBody>
      </p:sp>
    </p:spTree>
    <p:extLst>
      <p:ext uri="{BB962C8B-B14F-4D97-AF65-F5344CB8AC3E}">
        <p14:creationId xmlns:p14="http://schemas.microsoft.com/office/powerpoint/2010/main" val="2173729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C3102C3-7BDE-9498-DE2B-0BFBDE703104}"/>
              </a:ext>
            </a:extLst>
          </p:cNvPr>
          <p:cNvSpPr txBox="1"/>
          <p:nvPr/>
        </p:nvSpPr>
        <p:spPr>
          <a:xfrm>
            <a:off x="77449" y="449705"/>
            <a:ext cx="12037102" cy="559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文章背景</a:t>
            </a:r>
            <a:endParaRPr lang="en-US" altLang="zh-CN" sz="2800" b="1" i="0" dirty="0">
              <a:solidFill>
                <a:srgbClr val="FF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十年动荡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两个凡是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1977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日的两报一刊社论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学好文件抓住纲</a:t>
            </a:r>
            <a:r>
              <a:rPr lang="en-US" altLang="zh-CN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，表述为：“凡是毛主席作出的决策，我们都必须拥护；凡是毛主席的指示，我们要始终不渝地遵循。”</a:t>
            </a:r>
            <a:endParaRPr lang="en-US" altLang="zh-CN" sz="28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en-US" altLang="zh-CN" sz="2800" b="1" i="0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唯心主义、个人崇拜</a:t>
            </a:r>
            <a:endParaRPr lang="en-US" altLang="zh-CN" sz="2800" b="1" i="0" dirty="0"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    荒谬、迷信</a:t>
            </a:r>
            <a:endParaRPr lang="en-US" altLang="zh-CN" sz="2800" b="1" i="0" dirty="0"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    邓小平、陈云等人的坚决反对</a:t>
            </a:r>
            <a:endParaRPr lang="en-US" altLang="zh-CN" sz="2800" b="1" i="0" dirty="0"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i="0" dirty="0"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    引发了全党范围内关于真理标准问题的大讨论</a:t>
            </a:r>
            <a:endParaRPr lang="en-US" altLang="zh-CN" sz="2800" b="1" i="0" dirty="0">
              <a:effectLst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568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06A3034A-4CCB-5F96-850D-56D80030CA72}"/>
              </a:ext>
            </a:extLst>
          </p:cNvPr>
          <p:cNvSpPr txBox="1"/>
          <p:nvPr/>
        </p:nvSpPr>
        <p:spPr>
          <a:xfrm>
            <a:off x="217357" y="0"/>
            <a:ext cx="11757285" cy="6469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1977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月初南京大学教师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胡福明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撰写初稿，至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1978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日发表前，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多人参与文章的修改，前后十余次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文章发表后，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巨大的反响和来自最高层的指责几乎同时产生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，参与的人都承受着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巨大压力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1978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日晚，曾任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人民日报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总编辑兼新华社社长打电话给时任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人民日报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总编辑说，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实践是检验真理的唯一标准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这篇文章很坏很坏，理论上是荒谬的、错误的，政治上的问题很大，它是“砍旗的”，砍毛泽东思想的旗帜；是“丢刀子的”，反对毛主席的。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党中央分管意识形态工作的副主席汪东兴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大发雷霆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，批评胡耀邦、杨西光和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光明日报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，说他们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犯了严重错误，违背纪律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。就这样，</a:t>
            </a:r>
            <a:r>
              <a:rPr lang="zh-CN" altLang="en-US" sz="24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刚刚开始的真理标准大讨论一下子又被压下去了。</a:t>
            </a:r>
            <a:endParaRPr lang="en-US" altLang="zh-CN" sz="24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092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42291A1D-3E46-D684-C259-4E939713FD76}"/>
              </a:ext>
            </a:extLst>
          </p:cNvPr>
          <p:cNvSpPr txBox="1"/>
          <p:nvPr/>
        </p:nvSpPr>
        <p:spPr>
          <a:xfrm>
            <a:off x="272321" y="201674"/>
            <a:ext cx="11257613" cy="6454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邓小平同志在</a:t>
            </a:r>
            <a:r>
              <a:rPr lang="en-US" altLang="zh-CN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年</a:t>
            </a:r>
            <a:r>
              <a:rPr lang="en-US" altLang="zh-CN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6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月</a:t>
            </a:r>
            <a:r>
              <a:rPr lang="en-US" altLang="zh-CN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日全军政治工作会议上作了重要讲话，内容是态度鲜明地支持真理标准大讨论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，强调实践是检验真理的标准，严厉批评了照抄照传上级指示、文件的“本本主义”，批判了唯书唯上的态度。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    从此，真理标准大讨论又重新起来了。在邓小平的领导下，陈云同志也坚决支持真理标准大讨论。真理标准大讨论的规模是全国性的，各省份的主要领导，各大军区的司令员、政委，中央各部门的领导等几乎都发言了，全国广大干部、知识分子，特别是媒体积极投身于真理标准大讨论，报道真理标准大讨论的消息，连工人农民都参加了。所以说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</a:rPr>
              <a:t>这一次大概是中华民族历史上罕见的思想解放运动。</a:t>
            </a:r>
          </a:p>
        </p:txBody>
      </p:sp>
    </p:spTree>
    <p:extLst>
      <p:ext uri="{BB962C8B-B14F-4D97-AF65-F5344CB8AC3E}">
        <p14:creationId xmlns:p14="http://schemas.microsoft.com/office/powerpoint/2010/main" val="40002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08A27608-CE59-9657-D0FB-48D5B15FF9F4}"/>
              </a:ext>
            </a:extLst>
          </p:cNvPr>
          <p:cNvSpPr txBox="1"/>
          <p:nvPr/>
        </p:nvSpPr>
        <p:spPr>
          <a:xfrm>
            <a:off x="121170" y="848004"/>
            <a:ext cx="11949659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这篇文章发表</a:t>
            </a:r>
            <a:r>
              <a:rPr lang="en-US" altLang="zh-CN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40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周年时，</a:t>
            </a:r>
            <a:r>
              <a:rPr lang="en-US" altLang="zh-CN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中国经济周刊</a:t>
            </a:r>
            <a:r>
              <a:rPr lang="en-US" altLang="zh-CN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00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采访了作者之一胡福明</a:t>
            </a:r>
            <a:endParaRPr lang="en-US" altLang="zh-CN" sz="2800" b="1" i="0" dirty="0">
              <a:solidFill>
                <a:srgbClr val="000000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中国经济周刊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：您最初写作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实践是检验真理的唯一标准</a:t>
            </a:r>
            <a:r>
              <a:rPr lang="en-US" altLang="zh-CN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i="0" dirty="0">
                <a:solidFill>
                  <a:srgbClr val="0070C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这篇文章的初心是什么？</a:t>
            </a:r>
            <a:endParaRPr lang="en-US" altLang="zh-CN" sz="2800" b="1" i="0" dirty="0">
              <a:solidFill>
                <a:srgbClr val="0070C0"/>
              </a:solidFill>
              <a:effectLst/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0" i="0" dirty="0">
                <a:solidFill>
                  <a:srgbClr val="FF0000"/>
                </a:solidFill>
                <a:effectLst/>
                <a:latin typeface="Microsoft YaHei" panose="020B0503020204020204" pitchFamily="34" charset="-122"/>
                <a:ea typeface="Microsoft YaHei" panose="020B0503020204020204" pitchFamily="34" charset="-122"/>
              </a:rPr>
              <a:t>胡福明：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当“两个凡是”的口号提出后，拨乱反正和平反冤假错案就寸步难行，揭批“四人帮”的热潮也突然降温，我认为“两个凡是”是阻碍拨乱反正的主要障碍。</a:t>
            </a:r>
            <a:r>
              <a:rPr lang="zh-CN" altLang="en-US" sz="2800" b="1" i="0" u="sng" dirty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“两个凡是”不消除，拨乱反正、建设现代化是没有希望的。当时中国处在这样一个十字路口，面临两种前途、两种命运的斗争，因此我下定决心要批判“两个凡是”。</a:t>
            </a:r>
            <a:endParaRPr lang="en-US" altLang="zh-CN" sz="2800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785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08A27608-CE59-9657-D0FB-48D5B15FF9F4}"/>
              </a:ext>
            </a:extLst>
          </p:cNvPr>
          <p:cNvSpPr txBox="1"/>
          <p:nvPr/>
        </p:nvSpPr>
        <p:spPr>
          <a:xfrm>
            <a:off x="121170" y="929390"/>
            <a:ext cx="11949659" cy="4515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中国经济周刊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：当时冲破“两个凡是”的政治束缚是要冒着巨大压力和风险的，您的政治和理论勇气从哪里来？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rPr>
              <a:t>胡福明：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我读了不少古书，明白“天下兴亡、匹夫有责”的道理，这是中国知识分子的传统，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中国知识分子是有骨气和担当的，特别是在大是大非面前。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作为南京大学的一名教师，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我对自己的定位就是一名知识分子、一名普通的知识分子，因此我应该有责任和担当，挺身而出批判“两个凡是”的错误思想。</a:t>
            </a:r>
          </a:p>
        </p:txBody>
      </p:sp>
    </p:spTree>
    <p:extLst>
      <p:ext uri="{BB962C8B-B14F-4D97-AF65-F5344CB8AC3E}">
        <p14:creationId xmlns:p14="http://schemas.microsoft.com/office/powerpoint/2010/main" val="203916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FF9996D-2F31-E357-279D-DE74BFFF0ABF}"/>
              </a:ext>
            </a:extLst>
          </p:cNvPr>
          <p:cNvSpPr txBox="1"/>
          <p:nvPr/>
        </p:nvSpPr>
        <p:spPr>
          <a:xfrm>
            <a:off x="182534" y="271174"/>
            <a:ext cx="5453768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二、论证结构</a:t>
            </a:r>
            <a:r>
              <a:rPr lang="zh-CN" altLang="en-US" sz="28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简洁清晰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6C46E08-153A-6209-0ACA-F9A77E1FD58A}"/>
              </a:ext>
            </a:extLst>
          </p:cNvPr>
          <p:cNvSpPr txBox="1"/>
          <p:nvPr/>
        </p:nvSpPr>
        <p:spPr>
          <a:xfrm>
            <a:off x="5314518" y="1454047"/>
            <a:ext cx="5216577" cy="52322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检验真理的标准只能是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社会实践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F776FE3-5330-A38E-8FDB-7BC0EA03533C}"/>
              </a:ext>
            </a:extLst>
          </p:cNvPr>
          <p:cNvSpPr txBox="1"/>
          <p:nvPr/>
        </p:nvSpPr>
        <p:spPr>
          <a:xfrm>
            <a:off x="5314518" y="2430906"/>
            <a:ext cx="5216577" cy="95410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理论与实践的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统一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，是马克思主义的一个最基本的原则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89AC9-D648-F582-F910-E9757113BA6D}"/>
              </a:ext>
            </a:extLst>
          </p:cNvPr>
          <p:cNvSpPr txBox="1"/>
          <p:nvPr/>
        </p:nvSpPr>
        <p:spPr>
          <a:xfrm>
            <a:off x="5314518" y="3774094"/>
            <a:ext cx="5216577" cy="95410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革命导师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是坚持用实践检验真理的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榜样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3DA66BA-95FB-1F7F-3339-5B2F186FE297}"/>
              </a:ext>
            </a:extLst>
          </p:cNvPr>
          <p:cNvSpPr txBox="1"/>
          <p:nvPr/>
        </p:nvSpPr>
        <p:spPr>
          <a:xfrm>
            <a:off x="5314517" y="5117282"/>
            <a:ext cx="5216577" cy="954107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任何理论都要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不断接受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实践的检验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56776A0-24B0-0237-CA72-EF494105E865}"/>
              </a:ext>
            </a:extLst>
          </p:cNvPr>
          <p:cNvSpPr txBox="1"/>
          <p:nvPr/>
        </p:nvSpPr>
        <p:spPr>
          <a:xfrm>
            <a:off x="2814040" y="1454047"/>
            <a:ext cx="1646420" cy="52322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提出问题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A2976A8-6B99-DD03-B368-52F0432E9A06}"/>
              </a:ext>
            </a:extLst>
          </p:cNvPr>
          <p:cNvSpPr txBox="1"/>
          <p:nvPr/>
        </p:nvSpPr>
        <p:spPr>
          <a:xfrm>
            <a:off x="2814040" y="3430567"/>
            <a:ext cx="1646420" cy="52322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分析问题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2D2AB097-B5A5-92D1-5A96-F6599F5F0978}"/>
              </a:ext>
            </a:extLst>
          </p:cNvPr>
          <p:cNvSpPr txBox="1"/>
          <p:nvPr/>
        </p:nvSpPr>
        <p:spPr>
          <a:xfrm>
            <a:off x="2814040" y="5332725"/>
            <a:ext cx="1646420" cy="52322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解决问题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8FAA1D1-3954-4AE1-A8E2-0A1A34F4AB0F}"/>
              </a:ext>
            </a:extLst>
          </p:cNvPr>
          <p:cNvSpPr txBox="1"/>
          <p:nvPr/>
        </p:nvSpPr>
        <p:spPr>
          <a:xfrm>
            <a:off x="1463682" y="1454047"/>
            <a:ext cx="615553" cy="4476261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实践是检验真理的唯一标准</a:t>
            </a:r>
          </a:p>
        </p:txBody>
      </p:sp>
      <p:sp>
        <p:nvSpPr>
          <p:cNvPr id="13" name="左大括号 12">
            <a:extLst>
              <a:ext uri="{FF2B5EF4-FFF2-40B4-BE49-F238E27FC236}">
                <a16:creationId xmlns:a16="http://schemas.microsoft.com/office/drawing/2014/main" id="{E3F0B767-5EF9-4BE9-5E8E-0FEABE5452EC}"/>
              </a:ext>
            </a:extLst>
          </p:cNvPr>
          <p:cNvSpPr/>
          <p:nvPr/>
        </p:nvSpPr>
        <p:spPr>
          <a:xfrm>
            <a:off x="2329957" y="1977267"/>
            <a:ext cx="233361" cy="3584084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左大括号 13">
            <a:extLst>
              <a:ext uri="{FF2B5EF4-FFF2-40B4-BE49-F238E27FC236}">
                <a16:creationId xmlns:a16="http://schemas.microsoft.com/office/drawing/2014/main" id="{ABE21C07-216F-F06C-F781-6057CED7C69B}"/>
              </a:ext>
            </a:extLst>
          </p:cNvPr>
          <p:cNvSpPr/>
          <p:nvPr/>
        </p:nvSpPr>
        <p:spPr>
          <a:xfrm>
            <a:off x="4711183" y="3180586"/>
            <a:ext cx="352614" cy="1177446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C7F75B93-D31C-E7EA-37EE-7778BEFF1073}"/>
              </a:ext>
            </a:extLst>
          </p:cNvPr>
          <p:cNvCxnSpPr/>
          <p:nvPr/>
        </p:nvCxnSpPr>
        <p:spPr>
          <a:xfrm>
            <a:off x="4586990" y="1715657"/>
            <a:ext cx="4768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6B97BB08-FCEF-44B2-4976-E692947D99AC}"/>
              </a:ext>
            </a:extLst>
          </p:cNvPr>
          <p:cNvCxnSpPr/>
          <p:nvPr/>
        </p:nvCxnSpPr>
        <p:spPr>
          <a:xfrm>
            <a:off x="4586990" y="5618602"/>
            <a:ext cx="47680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791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BABC23E-A5F1-FDFE-3EC4-07A6BB6E62BE}"/>
              </a:ext>
            </a:extLst>
          </p:cNvPr>
          <p:cNvSpPr txBox="1"/>
          <p:nvPr/>
        </p:nvSpPr>
        <p:spPr>
          <a:xfrm>
            <a:off x="107583" y="0"/>
            <a:ext cx="5633650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三、论证方法：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驳论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相结合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35AB3D0-46F7-731C-8609-7CB728E95F6F}"/>
              </a:ext>
            </a:extLst>
          </p:cNvPr>
          <p:cNvGraphicFramePr>
            <a:graphicFrameLocks noGrp="1"/>
          </p:cNvGraphicFramePr>
          <p:nvPr/>
        </p:nvGraphicFramePr>
        <p:xfrm>
          <a:off x="335676" y="867391"/>
          <a:ext cx="11520648" cy="5675076"/>
        </p:xfrm>
        <a:graphic>
          <a:graphicData uri="http://schemas.openxmlformats.org/drawingml/2006/table">
            <a:tbl>
              <a:tblPr firstRow="1" firstCol="1" bandRow="1"/>
              <a:tblGrid>
                <a:gridCol w="2880162">
                  <a:extLst>
                    <a:ext uri="{9D8B030D-6E8A-4147-A177-3AD203B41FA5}">
                      <a16:colId xmlns:a16="http://schemas.microsoft.com/office/drawing/2014/main" val="1224212102"/>
                    </a:ext>
                  </a:extLst>
                </a:gridCol>
                <a:gridCol w="2880162">
                  <a:extLst>
                    <a:ext uri="{9D8B030D-6E8A-4147-A177-3AD203B41FA5}">
                      <a16:colId xmlns:a16="http://schemas.microsoft.com/office/drawing/2014/main" val="3809322546"/>
                    </a:ext>
                  </a:extLst>
                </a:gridCol>
                <a:gridCol w="2880162">
                  <a:extLst>
                    <a:ext uri="{9D8B030D-6E8A-4147-A177-3AD203B41FA5}">
                      <a16:colId xmlns:a16="http://schemas.microsoft.com/office/drawing/2014/main" val="1073425404"/>
                    </a:ext>
                  </a:extLst>
                </a:gridCol>
                <a:gridCol w="2880162">
                  <a:extLst>
                    <a:ext uri="{9D8B030D-6E8A-4147-A177-3AD203B41FA5}">
                      <a16:colId xmlns:a16="http://schemas.microsoft.com/office/drawing/2014/main" val="1283521718"/>
                    </a:ext>
                  </a:extLst>
                </a:gridCol>
              </a:tblGrid>
              <a:tr h="34405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驳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立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9354230"/>
                  </a:ext>
                </a:extLst>
              </a:tr>
              <a:tr h="344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敌论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驳敌论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批驳角度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己论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7360282"/>
                  </a:ext>
                </a:extLst>
              </a:tr>
              <a:tr h="10848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坚持实践是检验真理的唯一标准，会削弱理论的意义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这种担心是多余的，科学的理论不害怕实践的检验。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驳论点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实践会使伪科学、伪理论现出原形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4992905"/>
                  </a:ext>
                </a:extLst>
              </a:tr>
              <a:tr h="183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5312148"/>
                  </a:ext>
                </a:extLst>
              </a:tr>
              <a:tr h="183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en-US" sz="2400" b="1" kern="100" dirty="0">
                          <a:effectLst/>
                          <a:latin typeface="仿宋" panose="02010609060101010101" pitchFamily="49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774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256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ABABC23E-A5F1-FDFE-3EC4-07A6BB6E62BE}"/>
              </a:ext>
            </a:extLst>
          </p:cNvPr>
          <p:cNvSpPr txBox="1"/>
          <p:nvPr/>
        </p:nvSpPr>
        <p:spPr>
          <a:xfrm>
            <a:off x="107583" y="0"/>
            <a:ext cx="6368168" cy="6376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三、论证方法：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驳论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立论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相结合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35AB3D0-46F7-731C-8609-7CB728E95F6F}"/>
              </a:ext>
            </a:extLst>
          </p:cNvPr>
          <p:cNvGraphicFramePr>
            <a:graphicFrameLocks noGrp="1"/>
          </p:cNvGraphicFramePr>
          <p:nvPr/>
        </p:nvGraphicFramePr>
        <p:xfrm>
          <a:off x="335676" y="637675"/>
          <a:ext cx="11520648" cy="6033771"/>
        </p:xfrm>
        <a:graphic>
          <a:graphicData uri="http://schemas.openxmlformats.org/drawingml/2006/table">
            <a:tbl>
              <a:tblPr firstRow="1" firstCol="1" bandRow="1"/>
              <a:tblGrid>
                <a:gridCol w="2880162">
                  <a:extLst>
                    <a:ext uri="{9D8B030D-6E8A-4147-A177-3AD203B41FA5}">
                      <a16:colId xmlns:a16="http://schemas.microsoft.com/office/drawing/2014/main" val="1224212102"/>
                    </a:ext>
                  </a:extLst>
                </a:gridCol>
                <a:gridCol w="2880162">
                  <a:extLst>
                    <a:ext uri="{9D8B030D-6E8A-4147-A177-3AD203B41FA5}">
                      <a16:colId xmlns:a16="http://schemas.microsoft.com/office/drawing/2014/main" val="3809322546"/>
                    </a:ext>
                  </a:extLst>
                </a:gridCol>
                <a:gridCol w="1548984">
                  <a:extLst>
                    <a:ext uri="{9D8B030D-6E8A-4147-A177-3AD203B41FA5}">
                      <a16:colId xmlns:a16="http://schemas.microsoft.com/office/drawing/2014/main" val="1073425404"/>
                    </a:ext>
                  </a:extLst>
                </a:gridCol>
                <a:gridCol w="4211340">
                  <a:extLst>
                    <a:ext uri="{9D8B030D-6E8A-4147-A177-3AD203B41FA5}">
                      <a16:colId xmlns:a16="http://schemas.microsoft.com/office/drawing/2014/main" val="1283521718"/>
                    </a:ext>
                  </a:extLst>
                </a:gridCol>
              </a:tblGrid>
              <a:tr h="344057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驳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立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9354230"/>
                  </a:ext>
                </a:extLst>
              </a:tr>
              <a:tr h="344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敌论</a:t>
                      </a:r>
                      <a:endParaRPr lang="zh-CN" sz="2400" b="1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驳敌论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批驳角度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zh-CN" sz="2400" b="1" kern="100">
                          <a:effectLst/>
                          <a:latin typeface="等线" panose="02010600030101010101" pitchFamily="2" charset="-122"/>
                          <a:ea typeface="仿宋" panose="02010609060101010101" pitchFamily="49" charset="-122"/>
                          <a:cs typeface="Times New Roman" panose="02020603050405020304" pitchFamily="18" charset="0"/>
                        </a:rPr>
                        <a:t>己论</a:t>
                      </a:r>
                      <a:endParaRPr lang="zh-CN" sz="2400" b="1" kern="10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7360282"/>
                  </a:ext>
                </a:extLst>
              </a:tr>
              <a:tr h="108482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坚持实践是检验真理的唯一标准，会削弱理论的意义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b="1" kern="100" dirty="0">
                          <a:solidFill>
                            <a:srgbClr val="00B050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Times New Roman" panose="02020603050405020304" pitchFamily="18" charset="0"/>
                        </a:rPr>
                        <a:t>这种担心是多余的，科学的理论不害怕实践的检验。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sz="2400" b="1" kern="100" dirty="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驳论点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sz="2400" b="1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实践会使伪科学、伪理论现出原形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4992905"/>
                  </a:ext>
                </a:extLst>
              </a:tr>
              <a:tr h="139067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zh-CN" altLang="en-US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“四人帮”唯心论的先验论</a:t>
                      </a:r>
                      <a:r>
                        <a:rPr lang="en-US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solidFill>
                          <a:srgbClr val="0070C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400" b="1" kern="100" dirty="0">
                          <a:solidFill>
                            <a:srgbClr val="00B050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Times New Roman" panose="02020603050405020304" pitchFamily="18" charset="0"/>
                        </a:rPr>
                        <a:t>像肥皂泡一样很快破灭了</a:t>
                      </a:r>
                      <a:r>
                        <a:rPr lang="en-US" sz="2400" b="1" kern="100" dirty="0">
                          <a:solidFill>
                            <a:srgbClr val="00B050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solidFill>
                          <a:srgbClr val="00B050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altLang="en-US" sz="2400" b="1" kern="100" dirty="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驳论据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400" b="1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自吹自擂、大规模的宣传和强权证明不了真理。实践证明他们是政治骗子。</a:t>
                      </a:r>
                      <a:r>
                        <a:rPr lang="en-US" sz="2400" b="1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5312148"/>
                  </a:ext>
                </a:extLst>
              </a:tr>
              <a:tr h="183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US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zh-CN" altLang="en-US" sz="2400" b="1" kern="100" dirty="0">
                          <a:solidFill>
                            <a:srgbClr val="0070C0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修正主义就是用理论去批判的，所以实践不是检验真理的唯一标准。</a:t>
                      </a:r>
                      <a:endParaRPr lang="zh-CN" sz="2400" b="1" kern="100" dirty="0">
                        <a:solidFill>
                          <a:srgbClr val="0070C0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400" b="1" kern="100" dirty="0">
                          <a:solidFill>
                            <a:srgbClr val="00B050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Times New Roman" panose="02020603050405020304" pitchFamily="18" charset="0"/>
                        </a:rPr>
                        <a:t>用理论去批判修正主义，仍然是基于实践。</a:t>
                      </a:r>
                      <a:r>
                        <a:rPr lang="en-US" sz="2400" b="1" kern="100" dirty="0">
                          <a:solidFill>
                            <a:srgbClr val="00B050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solidFill>
                          <a:srgbClr val="00B050"/>
                        </a:solidFill>
                        <a:effectLst/>
                        <a:latin typeface="方正姚体" panose="02010601030101010101" pitchFamily="2" charset="-122"/>
                        <a:ea typeface="方正姚体" panose="02010601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zh-CN" altLang="en-US" sz="2400" b="1" kern="100" dirty="0">
                          <a:solidFill>
                            <a:srgbClr val="FF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驳论据</a:t>
                      </a:r>
                      <a:endParaRPr lang="zh-CN" sz="2400" b="1" kern="100" dirty="0"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zh-CN" altLang="en-US" sz="2400" b="1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只有从实践出发，才能使这些原理显示出巨大的生命力。</a:t>
                      </a:r>
                      <a:r>
                        <a:rPr lang="en-US" sz="2400" b="1" kern="100" dirty="0"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400" b="1" kern="100" dirty="0"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4774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52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2466E21-9224-EC30-FBED-BF49573B33CD}"/>
              </a:ext>
            </a:extLst>
          </p:cNvPr>
          <p:cNvSpPr txBox="1"/>
          <p:nvPr/>
        </p:nvSpPr>
        <p:spPr>
          <a:xfrm>
            <a:off x="1930064" y="1720519"/>
            <a:ext cx="8331872" cy="3416961"/>
          </a:xfrm>
          <a:prstGeom prst="rect">
            <a:avLst/>
          </a:prstGeom>
          <a:noFill/>
          <a:ln w="22225">
            <a:noFill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sz="3600" b="1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【思考】这种驳立结合的方式有何好处？</a:t>
            </a:r>
            <a:endParaRPr lang="en-US" altLang="zh-CN" sz="3600" b="1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600" b="1" kern="1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3600" b="1" kern="100" dirty="0"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en-US" sz="3600" b="1" kern="100" dirty="0"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现实针对性，观点更有现实意义</a:t>
            </a:r>
            <a:r>
              <a:rPr lang="zh-CN" altLang="zh-CN" sz="3600" b="1" kern="100" dirty="0">
                <a:effectLst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b="1" kern="100" dirty="0">
              <a:effectLst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3600" b="1" kern="100" dirty="0"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3600" b="1" kern="100" dirty="0"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弥补逻辑漏洞，增强说服力</a:t>
            </a:r>
            <a:endParaRPr lang="en-US" altLang="zh-CN" sz="3600" b="1" kern="100" dirty="0"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4000" kern="100" dirty="0">
                <a:solidFill>
                  <a:srgbClr val="FF0000"/>
                </a:solidFill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                    ——</a:t>
            </a:r>
            <a:r>
              <a:rPr lang="zh-CN" altLang="en-US" sz="4000" kern="100" dirty="0">
                <a:solidFill>
                  <a:srgbClr val="FF0000"/>
                </a:solidFill>
                <a:effectLst/>
                <a:latin typeface="华文琥珀" panose="02010800040101010101" pitchFamily="2" charset="-122"/>
                <a:ea typeface="华文琥珀" panose="02010800040101010101" pitchFamily="2" charset="-122"/>
                <a:cs typeface="Times New Roman" panose="02020603050405020304" pitchFamily="18" charset="0"/>
              </a:rPr>
              <a:t>虚拟论敌</a:t>
            </a:r>
            <a:endParaRPr lang="zh-CN" altLang="zh-CN" sz="4000" kern="100" dirty="0">
              <a:solidFill>
                <a:srgbClr val="FF0000"/>
              </a:solidFill>
              <a:effectLst/>
              <a:latin typeface="华文琥珀" panose="02010800040101010101" pitchFamily="2" charset="-122"/>
              <a:ea typeface="华文琥珀" panose="0201080004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96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F7DB80B8-4F11-1042-91E0-0BF22A0D4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" y="2461230"/>
            <a:ext cx="11762509" cy="248285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74E137D-900D-EAA1-BB71-B90C19F550F7}"/>
              </a:ext>
            </a:extLst>
          </p:cNvPr>
          <p:cNvSpPr txBox="1"/>
          <p:nvPr/>
        </p:nvSpPr>
        <p:spPr>
          <a:xfrm>
            <a:off x="214745" y="601831"/>
            <a:ext cx="11447489" cy="131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【片段写作】究竟是网上上课好还是线下上课好？请用驳立结合的方式阐述你的观点。 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C951436-1B2A-109D-7DBE-326ACDA4C6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45" y="5116493"/>
            <a:ext cx="9864437" cy="91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9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7823C5C8-B0F9-12C9-E201-4188C2ABB3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6998"/>
            <a:ext cx="12226648" cy="143962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C9F9D02-E30D-0477-E352-475E9824F6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76923"/>
            <a:ext cx="12192000" cy="158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66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B2466E21-9224-EC30-FBED-BF49573B33CD}"/>
              </a:ext>
            </a:extLst>
          </p:cNvPr>
          <p:cNvSpPr txBox="1"/>
          <p:nvPr/>
        </p:nvSpPr>
        <p:spPr>
          <a:xfrm>
            <a:off x="603354" y="1840620"/>
            <a:ext cx="10985292" cy="4515660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有人说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上网课更自由，自我控制的时间更多一些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，也更能充分地借助电脑技术及网络资源提升学习效率。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这种说法显然站不住脚，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毕竟我们看到有不少同学在所谓的“自由”的“召唤”下，在网课期间，毫无节制地玩手机、游戏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加上现阶段学习本身更多地是需要我们独立思考，而不是借用信息技术来提高学习效率。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这种说法无疑忽略了中学生</a:t>
            </a:r>
            <a:r>
              <a:rPr kumimoji="0" lang="zh-CN" altLang="en-US" sz="2800" b="1" i="0" u="sng" strike="noStrike" kern="1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自控能力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学习能力还不够强大</a:t>
            </a:r>
            <a:r>
              <a:rPr kumimoji="0" lang="zh-CN" altLang="en-US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这一特性。所以，我认为还是线下上课效果更好一些。因为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……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65224CD-7181-4A7D-350A-70CF430FBB68}"/>
              </a:ext>
            </a:extLst>
          </p:cNvPr>
          <p:cNvSpPr txBox="1"/>
          <p:nvPr/>
        </p:nvSpPr>
        <p:spPr>
          <a:xfrm>
            <a:off x="372255" y="328654"/>
            <a:ext cx="11447489" cy="1312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【片段写作】究竟是网上上课好还是线下上课好？请用驳立结合的方式阐述你的观点。 </a:t>
            </a:r>
            <a:endParaRPr kumimoji="0" lang="zh-CN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49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0D29398B-A26D-B15F-5ABC-7E2A11CD1B25}"/>
              </a:ext>
            </a:extLst>
          </p:cNvPr>
          <p:cNvSpPr txBox="1"/>
          <p:nvPr/>
        </p:nvSpPr>
        <p:spPr>
          <a:xfrm>
            <a:off x="257483" y="596001"/>
            <a:ext cx="8286909" cy="2185022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三、论证方法：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举例论证</a:t>
            </a:r>
            <a:r>
              <a:rPr lang="zh-CN" altLang="en-US" sz="32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道理论证（引用论证）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论据：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事实论据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与</a:t>
            </a:r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事例论据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9409A5C-FD0B-3CCA-7498-C0601453DB3E}"/>
              </a:ext>
            </a:extLst>
          </p:cNvPr>
          <p:cNvSpPr txBox="1"/>
          <p:nvPr/>
        </p:nvSpPr>
        <p:spPr>
          <a:xfrm>
            <a:off x="257483" y="3429000"/>
            <a:ext cx="11551340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思考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如何合理运用论据才能有效增强论点的说服力？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技巧一</a:t>
            </a:r>
            <a:r>
              <a:rPr lang="zh-CN" altLang="en-US" sz="32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引用论点逻辑匹配的经典论文文献与例举典型事例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示例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见导学案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68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F98811A-6C53-5302-6597-E9E89B2BC19D}"/>
              </a:ext>
            </a:extLst>
          </p:cNvPr>
          <p:cNvSpPr txBox="1"/>
          <p:nvPr/>
        </p:nvSpPr>
        <p:spPr>
          <a:xfrm>
            <a:off x="205368" y="94016"/>
            <a:ext cx="11781264" cy="666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关于论据的选择与运用技巧：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事实论据：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举例要简练、概括，要和整篇文章的逻辑思辨融为一体</a:t>
            </a:r>
            <a:endParaRPr lang="en-US" altLang="zh-CN" sz="32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技巧二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语言表达上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是“说明”，而非“叙述”。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如，第一部分第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段，为证明“实践是检验真理的唯一标准”这一观点所举的科学领域的典型二例。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dirty="0"/>
              <a:t>       </a:t>
            </a:r>
            <a:r>
              <a:rPr lang="zh-CN" altLang="en-US" sz="32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语言冷静、理性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，没有情感的描写，没有事件过程的叙述。</a:t>
            </a:r>
            <a:endParaRPr lang="en-US" altLang="zh-CN" sz="3200" b="1" dirty="0">
              <a:latin typeface="华文仿宋" panose="02010600040101010101" pitchFamily="2" charset="-122"/>
              <a:ea typeface="华文仿宋" panose="020106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       </a:t>
            </a:r>
            <a:r>
              <a:rPr lang="zh-CN" altLang="en-US" sz="3200" b="1" u="sng" dirty="0">
                <a:solidFill>
                  <a:srgbClr val="FF0000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用词概括、凝练</a:t>
            </a:r>
            <a:r>
              <a:rPr lang="zh-CN" altLang="en-US" sz="3200" b="1" dirty="0">
                <a:latin typeface="华文仿宋" panose="02010600040101010101" pitchFamily="2" charset="-122"/>
                <a:ea typeface="华文仿宋" panose="02010600040101010101" pitchFamily="2" charset="-122"/>
              </a:rPr>
              <a:t>，在描述科技节对元素周期表的种种评价只用了“有人赞同，有人怀疑，争论不休”十个字作说明。</a:t>
            </a:r>
          </a:p>
        </p:txBody>
      </p:sp>
    </p:spTree>
    <p:extLst>
      <p:ext uri="{BB962C8B-B14F-4D97-AF65-F5344CB8AC3E}">
        <p14:creationId xmlns:p14="http://schemas.microsoft.com/office/powerpoint/2010/main" val="69166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7F98811A-6C53-5302-6597-E9E89B2BC19D}"/>
              </a:ext>
            </a:extLst>
          </p:cNvPr>
          <p:cNvSpPr txBox="1"/>
          <p:nvPr/>
        </p:nvSpPr>
        <p:spPr>
          <a:xfrm>
            <a:off x="205368" y="485886"/>
            <a:ext cx="11781264" cy="5886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关于论据的选择与运用技巧：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技巧三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：用“截取法”，不用“顺序法”。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即举例可斩头去尾或去头去尾，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有重点、有针对性地截取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，而不是完整地陈述整件事情。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如，第一部分第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段，哥白尼太阳系学说提出之初，学界内部、学界与宗教界之间长时间有激烈的争斗。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但本文只截取了它被勒维烈和加勒证实的部分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，因为需要论证的“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实践是检验真理的唯一标准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”。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6756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FE06119-D1E5-41AF-BC61-9848E5A17FAC}"/>
              </a:ext>
            </a:extLst>
          </p:cNvPr>
          <p:cNvSpPr txBox="1"/>
          <p:nvPr/>
        </p:nvSpPr>
        <p:spPr>
          <a:xfrm>
            <a:off x="406090" y="611638"/>
            <a:ext cx="11379819" cy="5886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事理论据：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技巧一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用事理材料作为提出论点的依据，放在论点之前，紧接着概括出论点，</a:t>
            </a:r>
            <a:r>
              <a:rPr lang="zh-CN" altLang="en-US" sz="32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使论点的提出有理有据。</a:t>
            </a:r>
            <a:endParaRPr lang="en-US" altLang="zh-CN" sz="3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如第一部分的第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段的引用。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highlight>
                  <a:srgbClr val="FFFF00"/>
                </a:highlight>
                <a:latin typeface="黑体" panose="02010609060101010101" pitchFamily="49" charset="-122"/>
                <a:ea typeface="黑体" panose="02010609060101010101" pitchFamily="49" charset="-122"/>
              </a:rPr>
              <a:t>技巧二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：用事理材料承上启下，将前后两层说理扣连起来。</a:t>
            </a:r>
            <a:endParaRPr lang="en-US" altLang="zh-CN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         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如第二部分的第</a:t>
            </a: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段中间所引用的列宁的话</a:t>
            </a:r>
            <a:endParaRPr lang="en-US" altLang="zh-CN" sz="32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既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连接了前后两层说理，本身又概括了一个说理层次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，通过引用化繁为简，寓严密于简洁之中。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7665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FE06119-D1E5-41AF-BC61-9848E5A17FAC}"/>
              </a:ext>
            </a:extLst>
          </p:cNvPr>
          <p:cNvSpPr txBox="1"/>
          <p:nvPr/>
        </p:nvSpPr>
        <p:spPr>
          <a:xfrm>
            <a:off x="406090" y="485886"/>
            <a:ext cx="11379819" cy="5886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事理论据：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技巧三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用事理材料提出论证前提，紧接着进行推理论证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如第二部分的最后一段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毛主席说：“理论与实践的统一，是马克思主义的一个最基本的原则”。（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毛泽东选集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卷第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297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页）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坚持实践是检验真理的标准，就是坚持马克思主义，坚持辩证唯物主义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这一段论述本身是一个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省略了大前提的三段论，现在引用毛泽东的话作为大前提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，得出一个真结论，增强说服力。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49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FE06119-D1E5-41AF-BC61-9848E5A17FAC}"/>
              </a:ext>
            </a:extLst>
          </p:cNvPr>
          <p:cNvSpPr txBox="1"/>
          <p:nvPr/>
        </p:nvSpPr>
        <p:spPr>
          <a:xfrm>
            <a:off x="406090" y="298129"/>
            <a:ext cx="11379819" cy="58862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事理论据：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技巧四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用事理材料作为论述的结尾，对全段说理起着总结的作用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如第四部分的第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段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此段前面论述了实践作为检验真理的标准具有绝对的意义，又具有相对的意义的道理后，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引了列宁的一段话来归纳总结，以证明所说的是完全符合马列主义的基本原理的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，与提出轮点前的引用有异曲同工之妙。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40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F06CCA1E-AF56-7235-79F0-296A0933C1C5}"/>
              </a:ext>
            </a:extLst>
          </p:cNvPr>
          <p:cNvSpPr txBox="1"/>
          <p:nvPr/>
        </p:nvSpPr>
        <p:spPr>
          <a:xfrm>
            <a:off x="280850" y="523143"/>
            <a:ext cx="11606349" cy="51396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小结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材料表达的技巧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effectLst/>
              <a:highlight>
                <a:srgbClr val="FFFF00"/>
              </a:highligh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事实材料：</a:t>
            </a:r>
            <a:endParaRPr lang="en-US" altLang="zh-CN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简练、概括；用说明的语言；用词概括、凝练；可采用事例对比法；可以深入说理成分。</a:t>
            </a:r>
            <a:endParaRPr lang="en-US" altLang="zh-CN" sz="3200" b="1" dirty="0">
              <a:solidFill>
                <a:srgbClr val="0070C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事理材料：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引用的方式是可以多样的。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可以作为论点提出的依据；可以在论述中引用，承上启下；可以作为论证前提；可以放在段末，起到总结作用。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796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EE987CC9-CCF7-332E-85C0-09C8DDA21D0A}"/>
              </a:ext>
            </a:extLst>
          </p:cNvPr>
          <p:cNvSpPr txBox="1"/>
          <p:nvPr/>
        </p:nvSpPr>
        <p:spPr>
          <a:xfrm>
            <a:off x="174885" y="524839"/>
            <a:ext cx="11842230" cy="5808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文章中的观点的现实意义：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effectLst/>
                <a:ea typeface="楷体" panose="02010609060101010101" pitchFamily="49" charset="-122"/>
                <a:cs typeface="Times New Roman" panose="02020603050405020304" pitchFamily="18" charset="0"/>
              </a:rPr>
              <a:t>实践是检验真理的唯一标准。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effectLst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zh-CN" sz="2800" b="1" dirty="0">
                <a:solidFill>
                  <a:srgbClr val="0070C0"/>
                </a:solidFill>
                <a:effectLst/>
                <a:ea typeface="楷体" panose="02010609060101010101" pitchFamily="49" charset="-122"/>
                <a:cs typeface="Times New Roman" panose="02020603050405020304" pitchFamily="18" charset="0"/>
              </a:rPr>
              <a:t>我们的批判只有结合大量的事实分析，才有说服力。</a:t>
            </a:r>
            <a:endParaRPr lang="en-US" altLang="zh-CN" sz="2800" b="1" dirty="0">
              <a:solidFill>
                <a:srgbClr val="0070C0"/>
              </a:solidFill>
              <a:effectLst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实践、生活的观点是认识论的首要的和基本的观点。实践、生活之树是长青的。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我们的认识可能犯错误，需要由实践来检验，凡经实践证明是错误的或者不符合实际的东西，就应当改变，不应再坚持。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dirty="0">
                <a:solidFill>
                  <a:schemeClr val="accent2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对于这些“禁区” ，我们要敢于去触及，敢于去弄清是非。科学无禁区。凡有超越于实践并自奉为绝对的“ 禁区”的地方，就没有科学</a:t>
            </a:r>
            <a:endParaRPr lang="en-US" altLang="zh-CN" sz="2800" b="1" dirty="0">
              <a:solidFill>
                <a:schemeClr val="accent2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386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FA974B03-6430-76C6-E416-11B9C7F54FA3}"/>
              </a:ext>
            </a:extLst>
          </p:cNvPr>
          <p:cNvSpPr txBox="1"/>
          <p:nvPr/>
        </p:nvSpPr>
        <p:spPr>
          <a:xfrm>
            <a:off x="145367" y="239112"/>
            <a:ext cx="2400886" cy="6376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课后作业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9C9A001-7730-C5C3-BFE2-050F044DFCB6}"/>
              </a:ext>
            </a:extLst>
          </p:cNvPr>
          <p:cNvSpPr txBox="1"/>
          <p:nvPr/>
        </p:nvSpPr>
        <p:spPr>
          <a:xfrm>
            <a:off x="299804" y="1171170"/>
            <a:ext cx="11212642" cy="5161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阅读与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写作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一、阅读作业：（资料见群里压缩包文件）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教材第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单元文本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修辞立其诚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（张岱年）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拓展阅读资料的第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篇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修辞立其诚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（朱朝敏）及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中国艺术表现的虚与实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（宗白华）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要求：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圈点勾画，划出主要观点，并尝试去理解，完成学案；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二、写作作业：</a:t>
            </a:r>
            <a:endParaRPr lang="en-US" altLang="zh-CN" sz="2800" b="1" dirty="0">
              <a:solidFill>
                <a:srgbClr val="FF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写一篇时评或抄录一篇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800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字以上的完整的文章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（要批注）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297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2061</Words>
  <Application>Microsoft Office PowerPoint</Application>
  <PresentationFormat>宽屏</PresentationFormat>
  <Paragraphs>134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等线</vt:lpstr>
      <vt:lpstr>等线 Light</vt:lpstr>
      <vt:lpstr>方正姚体</vt:lpstr>
      <vt:lpstr>仿宋</vt:lpstr>
      <vt:lpstr>黑体</vt:lpstr>
      <vt:lpstr>华文仿宋</vt:lpstr>
      <vt:lpstr>华文琥珀</vt:lpstr>
      <vt:lpstr>楷体</vt:lpstr>
      <vt:lpstr>隶书</vt:lpstr>
      <vt:lpstr>宋体</vt:lpstr>
      <vt:lpstr>Microsoft YaHei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2</cp:revision>
  <dcterms:created xsi:type="dcterms:W3CDTF">2023-01-09T08:00:13Z</dcterms:created>
  <dcterms:modified xsi:type="dcterms:W3CDTF">2023-01-09T08:00:34Z</dcterms:modified>
</cp:coreProperties>
</file>