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318" r:id="rId3"/>
    <p:sldId id="294" r:id="rId4"/>
    <p:sldId id="317" r:id="rId5"/>
    <p:sldId id="298" r:id="rId6"/>
    <p:sldId id="299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6" r:id="rId19"/>
    <p:sldId id="314" r:id="rId20"/>
    <p:sldId id="315" r:id="rId21"/>
    <p:sldId id="262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92A02-8483-46E6-8C95-8B5F5AC420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166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E870-013F-464C-B9AE-669534F5974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307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41396-4040-4F0D-BDD8-DECCB1FAD6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378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D9457-CCFF-4EBA-90DD-3066B3A3EC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050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4766D-E023-4036-A5AC-4BDECC6687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394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B96CC-1ECF-4F0B-A7BD-89064989BB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057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48DE6-A88F-48F8-9299-F4484D64A4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344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6E02-7ECF-4074-92B5-8B5F8655A7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808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8B8E4-6145-48C9-8C6C-83D8354F3A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033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2A843-FFF4-468D-BDE9-11931B86A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600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DC224-0F9E-4990-A34A-EF839288FC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558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91A064D5-92E9-41B2-A0F4-F7337776C0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www.51tsa.com/ap.aspx?ai=150" TargetMode="Externa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0" b="11519"/>
          <a:stretch>
            <a:fillRect/>
          </a:stretch>
        </p:blipFill>
        <p:spPr bwMode="auto">
          <a:xfrm>
            <a:off x="2843213" y="157163"/>
            <a:ext cx="6124575" cy="651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59" b="85001"/>
          <a:stretch>
            <a:fillRect/>
          </a:stretch>
        </p:blipFill>
        <p:spPr bwMode="auto">
          <a:xfrm>
            <a:off x="122238" y="158750"/>
            <a:ext cx="257810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2024063" y="2060575"/>
            <a:ext cx="110807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6000" b="1" dirty="0">
                <a:solidFill>
                  <a:schemeClr val="bg1"/>
                </a:solidFill>
                <a:latin typeface="方正大标宋简体" pitchFamily="2" charset="-122"/>
                <a:ea typeface="方正大标宋简体" pitchFamily="2" charset="-122"/>
              </a:rPr>
              <a:t>剪纸与应用</a:t>
            </a:r>
            <a:endParaRPr lang="zh-CN" altLang="en-US" sz="6000" b="1" dirty="0">
              <a:latin typeface="方正大标宋简体" pitchFamily="2" charset="-122"/>
              <a:ea typeface="方正大标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3663" y="2060575"/>
            <a:ext cx="615950" cy="4105275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中山大学附属中学  田强</a:t>
            </a:r>
          </a:p>
        </p:txBody>
      </p:sp>
      <p:cxnSp>
        <p:nvCxnSpPr>
          <p:cNvPr id="2054" name="直接连接符 4"/>
          <p:cNvCxnSpPr>
            <a:cxnSpLocks noChangeShapeType="1"/>
          </p:cNvCxnSpPr>
          <p:nvPr/>
        </p:nvCxnSpPr>
        <p:spPr bwMode="auto">
          <a:xfrm>
            <a:off x="1979613" y="1773238"/>
            <a:ext cx="0" cy="4895850"/>
          </a:xfrm>
          <a:prstGeom prst="line">
            <a:avLst/>
          </a:prstGeom>
          <a:noFill/>
          <a:ln w="57150" algn="ctr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48038" y="3068638"/>
            <a:ext cx="20161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1600">
                <a:ea typeface="黑体" pitchFamily="2" charset="-122"/>
              </a:rPr>
              <a:t>       </a:t>
            </a:r>
            <a:r>
              <a:rPr lang="zh-CN" altLang="en-US" sz="1600"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pic>
        <p:nvPicPr>
          <p:cNvPr id="2056" name="Picture 4" descr="af0e1ac6670be55b9f163d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6467475" y="2924175"/>
            <a:ext cx="21367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教学\教学设计-课件\初三\17-4装饰与应用\t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764704"/>
            <a:ext cx="561662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3" name="矩形 2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2972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39750" y="549275"/>
            <a:ext cx="79930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2267743" y="404813"/>
            <a:ext cx="6480969" cy="226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chemeClr val="bg1"/>
                </a:solidFill>
                <a:ea typeface="黑体" pitchFamily="2" charset="-122"/>
              </a:rPr>
              <a:t>       </a:t>
            </a: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grpSp>
        <p:nvGrpSpPr>
          <p:cNvPr id="3076" name="Group 14"/>
          <p:cNvGrpSpPr>
            <a:grpSpLocks/>
          </p:cNvGrpSpPr>
          <p:nvPr/>
        </p:nvGrpSpPr>
        <p:grpSpPr bwMode="auto">
          <a:xfrm>
            <a:off x="6668434" y="2940304"/>
            <a:ext cx="2296053" cy="2875147"/>
            <a:chOff x="1458" y="1797"/>
            <a:chExt cx="1746" cy="2132"/>
          </a:xfrm>
        </p:grpSpPr>
        <p:pic>
          <p:nvPicPr>
            <p:cNvPr id="3078" name="Picture 12" descr="5527613120100508193126089_640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8" y="1797"/>
              <a:ext cx="1746" cy="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13" descr="5527613120100508193126089_64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654" b="95732"/>
            <a:stretch>
              <a:fillRect/>
            </a:stretch>
          </p:blipFill>
          <p:spPr bwMode="auto">
            <a:xfrm>
              <a:off x="1474" y="1797"/>
              <a:ext cx="460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7" name="Picture 18" descr="52c3234a4e476d630bf7ef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986" y="2924944"/>
            <a:ext cx="4209214" cy="289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51720" y="5899338"/>
            <a:ext cx="7092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2009</a:t>
            </a:r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年，</a:t>
            </a:r>
            <a:r>
              <a:rPr lang="zh-CN" altLang="en-US" sz="2400" b="1" dirty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中国</a:t>
            </a:r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剪纸被列入世界</a:t>
            </a:r>
            <a:r>
              <a:rPr lang="zh-CN" altLang="en-US" sz="2400" b="1" dirty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非物质文化</a:t>
            </a:r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黑体" pitchFamily="49" charset="-122"/>
                <a:ea typeface="黑体" pitchFamily="49" charset="-122"/>
              </a:rPr>
              <a:t>遗产名录</a:t>
            </a:r>
            <a:endParaRPr lang="zh-CN" altLang="en-US" sz="2400" b="1" dirty="0">
              <a:solidFill>
                <a:schemeClr val="bg1">
                  <a:lumMod val="9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矩形 10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2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816fe82f4cf3c9ef603a6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817" y="1844824"/>
            <a:ext cx="2647279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1273016308MlXQo3Cf"/>
          <p:cNvPicPr>
            <a:picLocks noChangeAspect="1" noChangeArrowheads="1"/>
          </p:cNvPicPr>
          <p:nvPr/>
        </p:nvPicPr>
        <p:blipFill>
          <a:blip r:embed="rId3">
            <a:lum bright="1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1"/>
          <a:stretch>
            <a:fillRect/>
          </a:stretch>
        </p:blipFill>
        <p:spPr bwMode="auto">
          <a:xfrm>
            <a:off x="5623433" y="1844824"/>
            <a:ext cx="3413063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8"/>
          <p:cNvSpPr txBox="1">
            <a:spLocks noChangeArrowheads="1"/>
          </p:cNvSpPr>
          <p:nvPr/>
        </p:nvSpPr>
        <p:spPr bwMode="auto">
          <a:xfrm>
            <a:off x="1902345" y="908720"/>
            <a:ext cx="568875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chemeClr val="bg1"/>
                </a:solidFill>
              </a:rPr>
              <a:t>比较归纳</a:t>
            </a:r>
            <a:r>
              <a:rPr lang="zh-CN" altLang="en-US" b="1" dirty="0" smtClean="0">
                <a:solidFill>
                  <a:schemeClr val="bg1"/>
                </a:solidFill>
              </a:rPr>
              <a:t>：剪纸</a:t>
            </a:r>
            <a:r>
              <a:rPr lang="zh-CN" altLang="en-US" b="1" dirty="0">
                <a:solidFill>
                  <a:schemeClr val="bg1"/>
                </a:solidFill>
              </a:rPr>
              <a:t>艺术的特点</a:t>
            </a:r>
          </a:p>
        </p:txBody>
      </p:sp>
      <p:pic>
        <p:nvPicPr>
          <p:cNvPr id="73737" name="Picture 9" descr="c816fe82f4cf3c9ef603a6b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0" r="28757" b="65981"/>
          <a:stretch>
            <a:fillRect/>
          </a:stretch>
        </p:blipFill>
        <p:spPr bwMode="auto">
          <a:xfrm>
            <a:off x="1902345" y="1844824"/>
            <a:ext cx="3533628" cy="44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9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f0e1ac6670be55b9f163d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1781224" y="620713"/>
            <a:ext cx="37988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5651299" y="1098550"/>
            <a:ext cx="2953147" cy="179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讲究刀味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线线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相连（阳刻）</a:t>
            </a:r>
            <a:endParaRPr lang="en-US" altLang="zh-CN" sz="2400" dirty="0" smtClean="0">
              <a:solidFill>
                <a:schemeClr val="bg1"/>
              </a:solidFill>
              <a:ea typeface="黑体" pitchFamily="2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线</a:t>
            </a: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线相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断（阴刻）</a:t>
            </a:r>
            <a:endParaRPr lang="zh-CN" altLang="en-US" sz="2400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5124" name="Text Box 10"/>
          <p:cNvSpPr txBox="1">
            <a:spLocks noChangeArrowheads="1"/>
          </p:cNvSpPr>
          <p:nvPr/>
        </p:nvSpPr>
        <p:spPr bwMode="auto">
          <a:xfrm>
            <a:off x="5579863" y="473075"/>
            <a:ext cx="338462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5651299" y="3043734"/>
            <a:ext cx="3097163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平面化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5651300" y="3762871"/>
            <a:ext cx="3313188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图案化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9" name="矩形 8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0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3" grpId="0"/>
      <p:bldP spid="491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9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  <p:pic>
        <p:nvPicPr>
          <p:cNvPr id="11" name="Picture 3" descr="4222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34681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4222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44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2007101020441788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2"/>
          <a:stretch>
            <a:fillRect/>
          </a:stretch>
        </p:blipFill>
        <p:spPr bwMode="auto">
          <a:xfrm>
            <a:off x="2771800" y="620713"/>
            <a:ext cx="523557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422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422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22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6" r="24394"/>
          <a:stretch>
            <a:fillRect/>
          </a:stretch>
        </p:blipFill>
        <p:spPr bwMode="auto">
          <a:xfrm>
            <a:off x="4560888" y="-26988"/>
            <a:ext cx="425926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4222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6" r="30501"/>
          <a:stretch>
            <a:fillRect/>
          </a:stretch>
        </p:blipFill>
        <p:spPr bwMode="auto">
          <a:xfrm>
            <a:off x="468313" y="-26988"/>
            <a:ext cx="3810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4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33363"/>
            <a:ext cx="7920037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22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1" r="18693"/>
          <a:stretch/>
        </p:blipFill>
        <p:spPr bwMode="auto">
          <a:xfrm>
            <a:off x="2627784" y="342900"/>
            <a:ext cx="5150224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422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422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422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8275"/>
            <a:ext cx="8353425" cy="628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42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4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2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229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r="17055"/>
          <a:stretch/>
        </p:blipFill>
        <p:spPr bwMode="auto">
          <a:xfrm>
            <a:off x="2627784" y="342900"/>
            <a:ext cx="5298141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421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4" b="23598"/>
          <a:stretch/>
        </p:blipFill>
        <p:spPr bwMode="auto">
          <a:xfrm>
            <a:off x="1659649" y="1038418"/>
            <a:ext cx="7376847" cy="2939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0" y="13411"/>
            <a:ext cx="1863651" cy="6844589"/>
            <a:chOff x="0" y="13411"/>
            <a:chExt cx="1863651" cy="684458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059" b="85001"/>
            <a:stretch>
              <a:fillRect/>
            </a:stretch>
          </p:blipFill>
          <p:spPr bwMode="auto">
            <a:xfrm>
              <a:off x="0" y="13411"/>
              <a:ext cx="1659649" cy="103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0" y="1052736"/>
              <a:ext cx="1659649" cy="580526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755655" y="1700808"/>
              <a:ext cx="1107996" cy="417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chemeClr val="bg1">
                      <a:lumMod val="65000"/>
                    </a:schemeClr>
                  </a:solidFill>
                  <a:latin typeface="方正大标宋简体" pitchFamily="2" charset="-122"/>
                  <a:ea typeface="方正大标宋简体" pitchFamily="2" charset="-122"/>
                </a:rPr>
                <a:t>剪纸与应用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0" y="44450"/>
            <a:ext cx="9144000" cy="630942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800" dirty="0">
                <a:ea typeface="方正大黑简体" pitchFamily="2" charset="-122"/>
              </a:rPr>
              <a:t>作业</a:t>
            </a:r>
            <a:r>
              <a:rPr lang="zh-CN" altLang="en-US" sz="2800" dirty="0" smtClean="0">
                <a:ea typeface="方正大黑简体" pitchFamily="2" charset="-122"/>
              </a:rPr>
              <a:t>：参照教材图例，</a:t>
            </a:r>
            <a:r>
              <a:rPr lang="zh-CN" altLang="en-US" sz="2800" dirty="0">
                <a:ea typeface="方正大黑简体" pitchFamily="2" charset="-122"/>
              </a:rPr>
              <a:t>完成一件剪纸作品。</a:t>
            </a:r>
          </a:p>
        </p:txBody>
      </p:sp>
      <p:pic>
        <p:nvPicPr>
          <p:cNvPr id="21507" name="Picture 6" descr="P200608015550834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3744912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 descr="422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38163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8" descr="422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765175"/>
            <a:ext cx="3783012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0" descr="01img_03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/>
          <a:stretch>
            <a:fillRect/>
          </a:stretch>
        </p:blipFill>
        <p:spPr bwMode="auto">
          <a:xfrm>
            <a:off x="539750" y="4005263"/>
            <a:ext cx="3744913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204</Words>
  <Application>Microsoft Office PowerPoint</Application>
  <PresentationFormat>全屏显示(4:3)</PresentationFormat>
  <Paragraphs>22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30</cp:revision>
  <dcterms:created xsi:type="dcterms:W3CDTF">2005-12-06T05:33:34Z</dcterms:created>
  <dcterms:modified xsi:type="dcterms:W3CDTF">2019-01-01T13:24:50Z</dcterms:modified>
</cp:coreProperties>
</file>