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59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80" r:id="rId13"/>
    <p:sldId id="271" r:id="rId14"/>
    <p:sldId id="272" r:id="rId15"/>
    <p:sldId id="274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FF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83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615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7DB260-8DC6-4668-9069-5B5C14F9BC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500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E4C72-BC6D-41EC-AAA2-50EED1B924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410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C8E4A-8A02-42DE-BE12-2AE71AA67A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028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84E9A-1701-4269-91B5-2BF6EF84BB8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82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E4DE9-FBAB-49E6-AFDA-6E22AB817E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908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61AF7-5961-422C-B5B0-71E5DC4205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74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5313F-F719-4BE7-84A9-1179ABB496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377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F010F-2F3A-45D5-8AA8-BBD9D68D9E8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758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DB200-254F-4DE1-B45B-F0D38F62B9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634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10A42-89EF-4119-9C9A-0CFE5051C73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618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F523A-86A2-4FBC-9AAE-9181C0736A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877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3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A5420A53-C6D9-46E8-9F3E-323259B3DA6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286000" y="2971800"/>
            <a:ext cx="68580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38100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方正超粗黑简体"/>
                <a:ea typeface="方正超粗黑简体"/>
              </a:rPr>
              <a:t>向画家学构图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5682456" y="2364296"/>
            <a:ext cx="34290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中山大学附属中学  田强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2286000" y="4419600"/>
            <a:ext cx="6858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latin typeface="宋体"/>
                <a:ea typeface="宋体"/>
              </a:rPr>
              <a:t>xiang huajia xue goutu</a:t>
            </a:r>
            <a:endParaRPr lang="zh-CN" altLang="en-US" sz="3600" kern="10">
              <a:ln w="9525">
                <a:solidFill>
                  <a:schemeClr val="tx1"/>
                </a:solidFill>
                <a:miter lim="800000"/>
                <a:headEnd/>
                <a:tailEnd/>
              </a:ln>
              <a:latin typeface="宋体"/>
              <a:ea typeface="宋体"/>
            </a:endParaRPr>
          </a:p>
        </p:txBody>
      </p:sp>
      <p:pic>
        <p:nvPicPr>
          <p:cNvPr id="5" name="Picture 2" descr="t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341"/>
            <a:ext cx="1979712" cy="1625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青花时代  徐文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18" y="1628800"/>
            <a:ext cx="1996941" cy="165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B-zm1-5-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85184"/>
            <a:ext cx="1984771" cy="169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夏尔丹作品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" y="3284984"/>
            <a:ext cx="2011088" cy="1800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211960" y="1186017"/>
            <a:ext cx="4032448" cy="437658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1" lang="zh-CN" altLang="en-US" sz="4000" dirty="0">
                <a:solidFill>
                  <a:srgbClr val="CCECFF"/>
                </a:solidFill>
                <a:latin typeface="黑体" pitchFamily="2" charset="-122"/>
                <a:ea typeface="黑体" pitchFamily="2" charset="-122"/>
              </a:rPr>
              <a:t>静物构图  </a:t>
            </a:r>
            <a:endParaRPr kumimoji="1" lang="en-US" altLang="zh-CN" sz="4000" dirty="0">
              <a:solidFill>
                <a:srgbClr val="CCECFF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120000"/>
              </a:lnSpc>
            </a:pP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是把对象的形体、大小、空间位置等造型因素，按一定的形式法则合理地安排在画面上，从而构成一个具有美感的整体。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5125" name="Picture 5" descr="青花时代  徐文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3124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7504" y="457200"/>
            <a:ext cx="2788096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000" b="1" dirty="0">
                <a:latin typeface="幼圆" pitchFamily="49" charset="-122"/>
                <a:ea typeface="幼圆" pitchFamily="49" charset="-122"/>
              </a:rPr>
              <a:t>构图：造型艺术术语。艺术家为了表现作品的主题思想和美感效果，在一定的空间，安排和处理人、物的关系和位置，把个别或局部的形象组成艺术的整体。在中国传统绘画中称为</a:t>
            </a:r>
            <a:r>
              <a:rPr kumimoji="1" lang="zh-CN" altLang="en-US" sz="2000" b="1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sz="2000" b="1" dirty="0">
                <a:latin typeface="幼圆" pitchFamily="49" charset="-122"/>
                <a:ea typeface="幼圆" pitchFamily="49" charset="-122"/>
              </a:rPr>
              <a:t>章法</a:t>
            </a:r>
            <a:r>
              <a:rPr kumimoji="1" lang="zh-CN" altLang="en-US" sz="2000" b="1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sz="2000" b="1" dirty="0">
                <a:latin typeface="幼圆" pitchFamily="49" charset="-122"/>
                <a:ea typeface="幼圆" pitchFamily="49" charset="-122"/>
              </a:rPr>
              <a:t>或</a:t>
            </a:r>
            <a:r>
              <a:rPr kumimoji="1" lang="zh-CN" altLang="en-US" sz="2000" b="1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sz="2000" b="1" dirty="0">
                <a:latin typeface="幼圆" pitchFamily="49" charset="-122"/>
                <a:ea typeface="幼圆" pitchFamily="49" charset="-122"/>
              </a:rPr>
              <a:t>布局</a:t>
            </a:r>
            <a:r>
              <a:rPr kumimoji="1" lang="zh-CN" altLang="en-US" sz="2000" b="1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sz="2000" b="1" dirty="0">
                <a:latin typeface="幼圆" pitchFamily="49" charset="-122"/>
                <a:ea typeface="幼圆" pitchFamily="49" charset="-122"/>
              </a:rPr>
              <a:t>。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94544"/>
            <a:ext cx="6248400" cy="5130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915816" y="1969097"/>
            <a:ext cx="4280322" cy="3846140"/>
            <a:chOff x="720" y="528"/>
            <a:chExt cx="2160" cy="1488"/>
          </a:xfrm>
        </p:grpSpPr>
        <p:sp>
          <p:nvSpPr>
            <p:cNvPr id="6151" name="Line 4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2" name="Line 5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3" name="Line 6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 rot="5400000">
            <a:off x="-77597" y="3238500"/>
            <a:ext cx="35814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 dirty="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静物（水彩画）  王肇民</a:t>
            </a:r>
          </a:p>
        </p:txBody>
      </p:sp>
      <p:sp>
        <p:nvSpPr>
          <p:cNvPr id="6149" name="WordArt 8"/>
          <p:cNvSpPr>
            <a:spLocks noChangeArrowheads="1" noChangeShapeType="1" noTextEdit="1"/>
          </p:cNvSpPr>
          <p:nvPr/>
        </p:nvSpPr>
        <p:spPr bwMode="auto">
          <a:xfrm>
            <a:off x="0" y="228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6150" name="Rectangle 9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422376" y="188640"/>
            <a:ext cx="6038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b="1" dirty="0"/>
              <a:t>“看一看”</a:t>
            </a:r>
          </a:p>
          <a:p>
            <a:pPr>
              <a:lnSpc>
                <a:spcPct val="150000"/>
              </a:lnSpc>
            </a:pPr>
            <a:r>
              <a:rPr lang="zh-CN" altLang="zh-CN" sz="2000" b="1" dirty="0"/>
              <a:t>欣赏大师们的静物画，看看他们是怎样构图的？</a:t>
            </a:r>
            <a:endParaRPr lang="zh-CN" altLang="en-US" sz="2000" b="1" dirty="0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 rot="5400000" flipH="1">
            <a:off x="4552948" y="-3209572"/>
            <a:ext cx="45721" cy="915161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0" y="5517232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8600" y="4630738"/>
            <a:ext cx="170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有烟斗的静物</a:t>
            </a:r>
          </a:p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夏尔丹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057400" y="1268760"/>
            <a:ext cx="6591300" cy="4848225"/>
            <a:chOff x="2057400" y="1524000"/>
            <a:chExt cx="6591300" cy="4848225"/>
          </a:xfrm>
        </p:grpSpPr>
        <p:pic>
          <p:nvPicPr>
            <p:cNvPr id="8197" name="Picture 6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1524000"/>
              <a:ext cx="6591300" cy="484822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8" name="Picture 7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855" r="73988" b="9430"/>
            <a:stretch>
              <a:fillRect/>
            </a:stretch>
          </p:blipFill>
          <p:spPr bwMode="auto">
            <a:xfrm>
              <a:off x="2247900" y="5943600"/>
              <a:ext cx="17145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209800" y="533400"/>
            <a:ext cx="63401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dirty="0">
                <a:latin typeface="Times New Roman" pitchFamily="18" charset="0"/>
              </a:rPr>
              <a:t>想一想：白色的壶放在画面正中间，可以吗？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 rot="5400000" flipH="1">
            <a:off x="4545330" y="1566634"/>
            <a:ext cx="45721" cy="915161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2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2292" name="Picture 4" descr="塞尚《静物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73138"/>
            <a:ext cx="6934200" cy="5221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248400" y="620688"/>
            <a:ext cx="2698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静物     塞尚（法）</a:t>
            </a:r>
          </a:p>
        </p:txBody>
      </p:sp>
      <p:pic>
        <p:nvPicPr>
          <p:cNvPr id="1026" name="Picture 2" descr="D:\资源库\绘画\油画\印象派\静物  塞尚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02568"/>
            <a:ext cx="6993860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timgsa.baidu.com/timg?image&amp;quality=80&amp;size=b9999_10000&amp;sec=1522077144720&amp;di=107040764f1f78d9bc1804327fbccef2&amp;imgtype=0&amp;src=http%3A%2F%2Fs15.sinaimg.cn%2Fmiddle%2F5ec48e94g8fced9d919cb%266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898" y="1124744"/>
            <a:ext cx="7002606" cy="539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 rot="5400000" flipH="1">
            <a:off x="4552948" y="-3451065"/>
            <a:ext cx="45721" cy="915161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-zm1-5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228600"/>
            <a:ext cx="6435725" cy="5486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76200" y="58674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574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483768" y="5909210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+mn-ea"/>
                <a:ea typeface="+mn-ea"/>
              </a:rPr>
              <a:t>胭脂花瓶（油画）    保罗</a:t>
            </a:r>
            <a:r>
              <a:rPr lang="en-US" altLang="zh-CN" sz="2000" b="1" dirty="0">
                <a:latin typeface="+mn-ea"/>
                <a:ea typeface="+mn-ea"/>
              </a:rPr>
              <a:t>·</a:t>
            </a:r>
            <a:r>
              <a:rPr lang="zh-CN" altLang="en-US" sz="2000" b="1" dirty="0">
                <a:latin typeface="+mn-ea"/>
                <a:ea typeface="+mn-ea"/>
              </a:rPr>
              <a:t>高更（法国）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 rot="5400000" flipH="1">
            <a:off x="4545330" y="1152703"/>
            <a:ext cx="45721" cy="915161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红辣椒"/>
          <p:cNvPicPr>
            <a:picLocks noChangeAspect="1" noChangeArrowheads="1"/>
          </p:cNvPicPr>
          <p:nvPr/>
        </p:nvPicPr>
        <p:blipFill>
          <a:blip r:embed="rId2" cstate="print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" t="3354" r="755" b="2759"/>
          <a:stretch>
            <a:fillRect/>
          </a:stretch>
        </p:blipFill>
        <p:spPr bwMode="auto">
          <a:xfrm>
            <a:off x="2910144" y="332657"/>
            <a:ext cx="5548056" cy="532859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455394" y="631666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55394" y="1084674"/>
            <a:ext cx="217239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000" dirty="0">
                <a:latin typeface="Times New Roman" pitchFamily="18" charset="0"/>
              </a:rPr>
              <a:t>水彩静物    田强   </a:t>
            </a:r>
          </a:p>
        </p:txBody>
      </p:sp>
      <p:grpSp>
        <p:nvGrpSpPr>
          <p:cNvPr id="11269" name="Group 9"/>
          <p:cNvGrpSpPr>
            <a:grpSpLocks/>
          </p:cNvGrpSpPr>
          <p:nvPr/>
        </p:nvGrpSpPr>
        <p:grpSpPr bwMode="auto">
          <a:xfrm rot="21041596">
            <a:off x="2771801" y="980728"/>
            <a:ext cx="5112568" cy="4104456"/>
            <a:chOff x="2064" y="799"/>
            <a:chExt cx="2710" cy="2174"/>
          </a:xfrm>
        </p:grpSpPr>
        <p:sp>
          <p:nvSpPr>
            <p:cNvPr id="11270" name="Line 6"/>
            <p:cNvSpPr>
              <a:spLocks noChangeShapeType="1"/>
            </p:cNvSpPr>
            <p:nvPr/>
          </p:nvSpPr>
          <p:spPr bwMode="auto">
            <a:xfrm flipV="1">
              <a:off x="2064" y="799"/>
              <a:ext cx="1859" cy="18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1" name="Line 7"/>
            <p:cNvSpPr>
              <a:spLocks noChangeShapeType="1"/>
            </p:cNvSpPr>
            <p:nvPr/>
          </p:nvSpPr>
          <p:spPr bwMode="auto">
            <a:xfrm>
              <a:off x="3923" y="799"/>
              <a:ext cx="851" cy="217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2" name="Line 8"/>
            <p:cNvSpPr>
              <a:spLocks noChangeShapeType="1"/>
            </p:cNvSpPr>
            <p:nvPr/>
          </p:nvSpPr>
          <p:spPr bwMode="auto">
            <a:xfrm>
              <a:off x="2109" y="2659"/>
              <a:ext cx="2665" cy="3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0" name="Rectangle 4"/>
          <p:cNvSpPr>
            <a:spLocks noChangeArrowheads="1"/>
          </p:cNvSpPr>
          <p:nvPr/>
        </p:nvSpPr>
        <p:spPr bwMode="auto">
          <a:xfrm rot="5400000">
            <a:off x="1483505" y="-1115841"/>
            <a:ext cx="45719" cy="2851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5359" y="3323346"/>
            <a:ext cx="2592425" cy="23379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20816676">
            <a:off x="301959" y="3514009"/>
            <a:ext cx="1950704" cy="1631810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花头巾"/>
          <p:cNvPicPr>
            <a:picLocks noChangeAspect="1" noChangeArrowheads="1"/>
          </p:cNvPicPr>
          <p:nvPr/>
        </p:nvPicPr>
        <p:blipFill>
          <a:blip r:embed="rId2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" r="4665" b="2408"/>
          <a:stretch>
            <a:fillRect/>
          </a:stretch>
        </p:blipFill>
        <p:spPr bwMode="auto">
          <a:xfrm>
            <a:off x="25400" y="0"/>
            <a:ext cx="5118100" cy="5867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5436096" y="4938486"/>
            <a:ext cx="208823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34000" y="5334000"/>
            <a:ext cx="25699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dirty="0">
                <a:latin typeface="Times New Roman" pitchFamily="18" charset="0"/>
              </a:rPr>
              <a:t>水彩静物    田强   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0" y="5867400"/>
            <a:ext cx="91440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5181600" y="0"/>
            <a:ext cx="0" cy="6858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静物1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" t="1254" r="1282"/>
          <a:stretch>
            <a:fillRect/>
          </a:stretch>
        </p:blipFill>
        <p:spPr bwMode="auto">
          <a:xfrm>
            <a:off x="2267743" y="188912"/>
            <a:ext cx="6315869" cy="614042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152400" y="1524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59475" y="908049"/>
            <a:ext cx="21082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000" dirty="0">
                <a:latin typeface="Times New Roman" pitchFamily="18" charset="0"/>
              </a:rPr>
              <a:t>水彩静物   田强  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rot="21249735" flipH="1">
            <a:off x="2987823" y="765001"/>
            <a:ext cx="4968552" cy="4248175"/>
            <a:chOff x="720" y="528"/>
            <a:chExt cx="2160" cy="1488"/>
          </a:xfrm>
        </p:grpSpPr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0" name="Line 8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35359" y="3933056"/>
            <a:ext cx="2022041" cy="17281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20816676">
            <a:off x="152074" y="4010712"/>
            <a:ext cx="1521511" cy="1206244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86000" y="1828800"/>
            <a:ext cx="6858000" cy="5029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3429000" y="31242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构图的常见形式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638800" y="3048000"/>
            <a:ext cx="1708150" cy="457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三角形构图</a:t>
            </a:r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3429000" y="38100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构图的原理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486400" y="3810000"/>
            <a:ext cx="3124200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124200" y="3581400"/>
            <a:ext cx="6019800" cy="327025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707904" y="3803650"/>
            <a:ext cx="518457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3200" dirty="0"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3200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6" y="260648"/>
            <a:ext cx="82150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2</a:t>
            </a:r>
            <a:r>
              <a:rPr lang="zh-CN" altLang="zh-CN" sz="2400" b="1" dirty="0"/>
              <a:t>、 “摆一摆”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       </a:t>
            </a:r>
            <a:r>
              <a:rPr lang="zh-CN" altLang="zh-CN" sz="2400" b="1" dirty="0"/>
              <a:t>以小组为单位，两位同学上台来摆一组静物，其他同学提出意见，再来两位同学完善构图。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       </a:t>
            </a:r>
            <a:r>
              <a:rPr lang="zh-CN" altLang="zh-CN" sz="2400" b="1" dirty="0"/>
              <a:t>看看哪一组摆得最好，既有特点又符合构图法则？</a:t>
            </a:r>
          </a:p>
          <a:p>
            <a:pPr>
              <a:lnSpc>
                <a:spcPct val="150000"/>
              </a:lnSpc>
            </a:pPr>
            <a:endParaRPr lang="zh-CN" altLang="en-US" sz="2400" b="1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2" descr="00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9" r="11821"/>
          <a:stretch>
            <a:fillRect/>
          </a:stretch>
        </p:blipFill>
        <p:spPr bwMode="auto">
          <a:xfrm>
            <a:off x="7000364" y="2829952"/>
            <a:ext cx="1816118" cy="1823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3" descr="003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81129"/>
            <a:ext cx="2717852" cy="203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323850" y="115888"/>
            <a:ext cx="8640763" cy="588962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3200" b="1" dirty="0">
                <a:latin typeface="Times New Roman" pitchFamily="18" charset="0"/>
              </a:rPr>
              <a:t>利用以下物体</a:t>
            </a:r>
            <a:r>
              <a:rPr kumimoji="1" lang="zh-CN" altLang="en-US" sz="3200" b="1" dirty="0">
                <a:latin typeface="Times New Roman" pitchFamily="18" charset="0"/>
              </a:rPr>
              <a:t>进行小构图练习</a:t>
            </a:r>
          </a:p>
        </p:txBody>
      </p:sp>
      <p:pic>
        <p:nvPicPr>
          <p:cNvPr id="1031" name="Picture 6" descr="SHSG014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485" y="4869160"/>
            <a:ext cx="2344062" cy="175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7" descr="000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060848"/>
            <a:ext cx="31242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>
            <a:extLst>
              <a:ext uri="{FF2B5EF4-FFF2-40B4-BE49-F238E27FC236}">
                <a16:creationId xmlns:a16="http://schemas.microsoft.com/office/drawing/2014/main" id="{85C8DFAB-E959-4DE5-9EFC-755074665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429" y="882931"/>
            <a:ext cx="1816118" cy="1681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C49E3EE8-315A-4561-AD97-BCB85F4182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1" t="21125" r="32360" b="20415"/>
          <a:stretch/>
        </p:blipFill>
        <p:spPr bwMode="auto">
          <a:xfrm>
            <a:off x="251520" y="908720"/>
            <a:ext cx="3278772" cy="571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78798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-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3414713"/>
            <a:ext cx="5327650" cy="3130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t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3416300"/>
            <a:ext cx="3087688" cy="31369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t-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0838"/>
            <a:ext cx="3429000" cy="27590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95536" y="158750"/>
            <a:ext cx="1420582" cy="584775"/>
          </a:xfrm>
          <a:prstGeom prst="rect">
            <a:avLst/>
          </a:prstGeom>
          <a:solidFill>
            <a:srgbClr val="CC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方正综艺简体" pitchFamily="2" charset="-122"/>
              </a:rPr>
              <a:t>想一想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04800" y="914400"/>
            <a:ext cx="48006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>
                <a:latin typeface="Times New Roman" pitchFamily="18" charset="0"/>
                <a:ea typeface="黑体" pitchFamily="2" charset="-122"/>
              </a:rPr>
              <a:t>静物画除了常用的三角形构图，还有其它形式的构图吗？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721100"/>
            <a:ext cx="4200525" cy="30607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SC064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9"/>
          <a:stretch>
            <a:fillRect/>
          </a:stretch>
        </p:blipFill>
        <p:spPr bwMode="auto">
          <a:xfrm>
            <a:off x="381000" y="76200"/>
            <a:ext cx="3810000" cy="36671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0" y="914400"/>
            <a:ext cx="3886200" cy="2362200"/>
          </a:xfrm>
          <a:prstGeom prst="rect">
            <a:avLst/>
          </a:prstGeom>
          <a:solidFill>
            <a:srgbClr val="33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800600" y="1266825"/>
            <a:ext cx="35052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000" b="1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构图的类型：</a:t>
            </a:r>
            <a:r>
              <a:rPr kumimoji="1" lang="zh-CN" altLang="en-US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水平式、垂直式、辐射式、斜线式、曲线式等，几何形构图分为三角形、圆形、黄金分割率</a:t>
            </a:r>
            <a:r>
              <a:rPr kumimoji="1" lang="en-US" altLang="zh-CN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……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桃与酒杯（日）中村清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382000" cy="65341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623300" y="334963"/>
            <a:ext cx="468313" cy="26162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桃与酒杯（日）中村清诒</a:t>
            </a:r>
          </a:p>
        </p:txBody>
      </p:sp>
    </p:spTree>
  </p:cSld>
  <p:clrMapOvr>
    <a:masterClrMapping/>
  </p:clrMapOvr>
  <p:transition spd="med">
    <p:cover dir="u"/>
    <p:sndAc>
      <p:stSnd>
        <p:snd r:embed="rId2" name="chimes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5257800" cy="6508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>
                <a:solidFill>
                  <a:srgbClr val="FFFF66"/>
                </a:solidFill>
                <a:latin typeface="Times New Roman" pitchFamily="18" charset="0"/>
                <a:ea typeface="华文新魏" pitchFamily="2" charset="-122"/>
              </a:rPr>
              <a:t>其他构图形式分析与欣赏</a:t>
            </a:r>
          </a:p>
        </p:txBody>
      </p:sp>
      <p:pic>
        <p:nvPicPr>
          <p:cNvPr id="22531" name="Picture 3" descr="3002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4572000" cy="28956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3001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86200"/>
            <a:ext cx="3810000" cy="28384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6000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62025"/>
            <a:ext cx="3733800" cy="2695575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152400" y="2895600"/>
            <a:ext cx="4648200" cy="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609600" y="5884863"/>
            <a:ext cx="3692525" cy="15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25146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57912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85344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74676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2542" name="Picture 14" descr="未标题-1 拷贝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733800"/>
            <a:ext cx="4038600" cy="3005138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27013" y="5546725"/>
            <a:ext cx="45878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十字架构图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8685213" y="5745163"/>
            <a:ext cx="4587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弧形构图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20650" y="3443288"/>
            <a:ext cx="1327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水平线构图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029200" y="32766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垂直线构图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484784"/>
            <a:ext cx="7848872" cy="2790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dirty="0"/>
              <a:t>美术作业：</a:t>
            </a:r>
            <a:endParaRPr lang="en-US" altLang="zh-CN" sz="2400" b="1" dirty="0"/>
          </a:p>
          <a:p>
            <a:pPr algn="just">
              <a:lnSpc>
                <a:spcPct val="150000"/>
              </a:lnSpc>
            </a:pPr>
            <a:r>
              <a:rPr lang="en-US" altLang="zh-CN" sz="2400" b="1" dirty="0"/>
              <a:t>     </a:t>
            </a:r>
            <a:r>
              <a:rPr lang="zh-CN" altLang="en-US" sz="2400" b="1" dirty="0"/>
              <a:t>观察身边的事物，选择合适的物体（要考虑物体之间的大小、高矮、色彩等关系，以及这些物体在画面中的位置关系和你观察的角度）摆一组静物，并画出简图（或拍照）。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5078054"/>
      </p:ext>
    </p:extLst>
  </p:cSld>
  <p:clrMapOvr>
    <a:masterClrMapping/>
  </p:clrMapOvr>
</p:sld>
</file>

<file path=ppt/theme/theme1.xml><?xml version="1.0" encoding="utf-8"?>
<a:theme xmlns:a="http://schemas.openxmlformats.org/drawingml/2006/main" name="Orbit">
  <a:themeElements>
    <a:clrScheme name="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2662</TotalTime>
  <Words>401</Words>
  <Application>Microsoft Office PowerPoint</Application>
  <PresentationFormat>全屏显示(4:3)</PresentationFormat>
  <Paragraphs>50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方正超粗黑简体</vt:lpstr>
      <vt:lpstr>方正大黑简体</vt:lpstr>
      <vt:lpstr>黑体</vt:lpstr>
      <vt:lpstr>宋体</vt:lpstr>
      <vt:lpstr>幼圆</vt:lpstr>
      <vt:lpstr>Arial</vt:lpstr>
      <vt:lpstr>Times New Roman</vt:lpstr>
      <vt:lpstr>Wingdings</vt:lpstr>
      <vt:lpstr>Orbit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向画家学构图</dc:title>
  <dc:creator>tianqiang</dc:creator>
  <cp:lastModifiedBy>tian qiang</cp:lastModifiedBy>
  <cp:revision>33</cp:revision>
  <dcterms:created xsi:type="dcterms:W3CDTF">2007-12-30T08:22:27Z</dcterms:created>
  <dcterms:modified xsi:type="dcterms:W3CDTF">2020-05-12T01:24:00Z</dcterms:modified>
</cp:coreProperties>
</file>