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notesMasterIdLst>
    <p:notesMasterId r:id="rId45"/>
  </p:notesMasterIdLst>
  <p:handoutMasterIdLst>
    <p:handoutMasterId r:id="rId46"/>
  </p:handoutMasterIdLst>
  <p:sldIdLst>
    <p:sldId id="260" r:id="rId4"/>
    <p:sldId id="259" r:id="rId5"/>
    <p:sldId id="258" r:id="rId6"/>
    <p:sldId id="280" r:id="rId7"/>
    <p:sldId id="282" r:id="rId8"/>
    <p:sldId id="283" r:id="rId9"/>
    <p:sldId id="285" r:id="rId10"/>
    <p:sldId id="287" r:id="rId11"/>
    <p:sldId id="545" r:id="rId12"/>
    <p:sldId id="291" r:id="rId13"/>
    <p:sldId id="336" r:id="rId14"/>
    <p:sldId id="840" r:id="rId15"/>
    <p:sldId id="547" r:id="rId16"/>
    <p:sldId id="300" r:id="rId17"/>
    <p:sldId id="368" r:id="rId18"/>
    <p:sldId id="576" r:id="rId19"/>
    <p:sldId id="585" r:id="rId20"/>
    <p:sldId id="548" r:id="rId21"/>
    <p:sldId id="577" r:id="rId22"/>
    <p:sldId id="546" r:id="rId23"/>
    <p:sldId id="580" r:id="rId24"/>
    <p:sldId id="841" r:id="rId25"/>
    <p:sldId id="581" r:id="rId26"/>
    <p:sldId id="600" r:id="rId27"/>
    <p:sldId id="551" r:id="rId28"/>
    <p:sldId id="345" r:id="rId29"/>
    <p:sldId id="565" r:id="rId30"/>
    <p:sldId id="351" r:id="rId31"/>
    <p:sldId id="352" r:id="rId32"/>
    <p:sldId id="353" r:id="rId33"/>
    <p:sldId id="563" r:id="rId34"/>
    <p:sldId id="564" r:id="rId35"/>
    <p:sldId id="606" r:id="rId36"/>
    <p:sldId id="607" r:id="rId37"/>
    <p:sldId id="608" r:id="rId38"/>
    <p:sldId id="609" r:id="rId39"/>
    <p:sldId id="614" r:id="rId40"/>
    <p:sldId id="611" r:id="rId41"/>
    <p:sldId id="612" r:id="rId42"/>
    <p:sldId id="613" r:id="rId43"/>
    <p:sldId id="325" r:id="rId4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0F0"/>
    <a:srgbClr val="EE0EF0"/>
    <a:srgbClr val="1D41D5"/>
    <a:srgbClr val="DCDCDC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5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6" y="4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2019/10/17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/>
          </a:ln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结合例句说一下充当主语的通常是什么</a:t>
            </a:r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b="0" dirty="0">
                <a:solidFill>
                  <a:schemeClr val="tx1"/>
                </a:solidFill>
              </a:rPr>
              <a:t>4</a:t>
            </a:fld>
            <a:endParaRPr lang="zh-CN" altLang="en-US" sz="12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6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6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2019/10/17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  <a:t>2019/10/17</a:t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3921" y="2129984"/>
            <a:ext cx="10364160" cy="147039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61" y="3885528"/>
            <a:ext cx="8534399" cy="1752664"/>
          </a:xfrm>
        </p:spPr>
        <p:txBody>
          <a:bodyPr/>
          <a:lstStyle>
            <a:lvl1pPr marL="0" indent="0" algn="ctr">
              <a:buNone/>
              <a:defRPr/>
            </a:lvl1pPr>
            <a:lvl2pPr marL="414772" indent="0" algn="ctr">
              <a:buNone/>
              <a:defRPr/>
            </a:lvl2pPr>
            <a:lvl3pPr marL="829544" indent="0" algn="ctr">
              <a:buNone/>
              <a:defRPr/>
            </a:lvl3pPr>
            <a:lvl4pPr marL="1244316" indent="0" algn="ctr">
              <a:buNone/>
              <a:defRPr/>
            </a:lvl4pPr>
            <a:lvl5pPr marL="1659087" indent="0" algn="ctr">
              <a:buNone/>
              <a:defRPr/>
            </a:lvl5pPr>
            <a:lvl6pPr marL="2073859" indent="0" algn="ctr">
              <a:buNone/>
              <a:defRPr/>
            </a:lvl6pPr>
            <a:lvl7pPr marL="2488631" indent="0" algn="ctr">
              <a:buNone/>
              <a:defRPr/>
            </a:lvl7pPr>
            <a:lvl8pPr marL="2903403" indent="0" algn="ctr">
              <a:buNone/>
              <a:defRPr/>
            </a:lvl8pPr>
            <a:lvl9pPr marL="3318175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EDA5E6-6EA8-FD40-A63E-9F997807123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4FD16-9C46-1544-A303-DCC5D91F3492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635DA1-2767-9940-B64D-807842D4148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9823B-8CFC-744B-ADAF-8AFCA8CA95F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65765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8887E7-1FC8-7C4C-A271-3E6505FC20B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36654A-09DC-7343-AB1B-6A47D1FD7032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7205DF-C4B7-2149-8686-12C176FDAC39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5576A-1CD6-C049-8371-A293ACAD239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216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840" y="4406863"/>
            <a:ext cx="10362241" cy="1362383"/>
          </a:xfrm>
        </p:spPr>
        <p:txBody>
          <a:bodyPr anchor="t"/>
          <a:lstStyle>
            <a:lvl1pPr algn="l">
              <a:defRPr sz="3629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840" y="2906225"/>
            <a:ext cx="10362241" cy="1500638"/>
          </a:xfrm>
        </p:spPr>
        <p:txBody>
          <a:bodyPr anchor="b"/>
          <a:lstStyle>
            <a:lvl1pPr marL="0" indent="0">
              <a:buNone/>
              <a:defRPr sz="1814"/>
            </a:lvl1pPr>
            <a:lvl2pPr marL="414772" indent="0">
              <a:buNone/>
              <a:defRPr sz="1633"/>
            </a:lvl2pPr>
            <a:lvl3pPr marL="829544" indent="0">
              <a:buNone/>
              <a:defRPr sz="1452"/>
            </a:lvl3pPr>
            <a:lvl4pPr marL="1244316" indent="0">
              <a:buNone/>
              <a:defRPr sz="1270"/>
            </a:lvl4pPr>
            <a:lvl5pPr marL="1659087" indent="0">
              <a:buNone/>
              <a:defRPr sz="1270"/>
            </a:lvl5pPr>
            <a:lvl6pPr marL="2073859" indent="0">
              <a:buNone/>
              <a:defRPr sz="1270"/>
            </a:lvl6pPr>
            <a:lvl7pPr marL="2488631" indent="0">
              <a:buNone/>
              <a:defRPr sz="1270"/>
            </a:lvl7pPr>
            <a:lvl8pPr marL="2903403" indent="0">
              <a:buNone/>
              <a:defRPr sz="1270"/>
            </a:lvl8pPr>
            <a:lvl9pPr marL="3318175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13E5C2-B7D0-8043-B7E0-836CF8D7A424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25D714-E483-DA4F-8419-8538A6B67AF1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024355-7881-4F45-B1E2-5E33D6DA9865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9B1D0-64BC-3D46-9A60-3F10D2DC93B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0748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8641" y="1604329"/>
            <a:ext cx="5391360" cy="4524955"/>
          </a:xfrm>
        </p:spPr>
        <p:txBody>
          <a:bodyPr/>
          <a:lstStyle>
            <a:lvl1pPr>
              <a:defRPr sz="2540"/>
            </a:lvl1pPr>
            <a:lvl2pPr>
              <a:defRPr sz="2177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84321" y="1604329"/>
            <a:ext cx="5393279" cy="4524955"/>
          </a:xfrm>
        </p:spPr>
        <p:txBody>
          <a:bodyPr/>
          <a:lstStyle>
            <a:lvl1pPr>
              <a:defRPr sz="2540"/>
            </a:lvl1pPr>
            <a:lvl2pPr>
              <a:defRPr sz="2177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91BC82C-F472-584E-AEAF-C2D792C6838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FBDECF2-03E6-2041-B7B7-BD3A89584737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09871E-1449-744F-AC77-1D3FA09EF899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062D9-75F0-D14B-965C-A4A6C7145CE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74501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0560" y="275070"/>
            <a:ext cx="10972801" cy="1142039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10560" y="1535201"/>
            <a:ext cx="5385601" cy="639427"/>
          </a:xfrm>
        </p:spPr>
        <p:txBody>
          <a:bodyPr anchor="b"/>
          <a:lstStyle>
            <a:lvl1pPr marL="0" indent="0">
              <a:buNone/>
              <a:defRPr sz="2177" b="1"/>
            </a:lvl1pPr>
            <a:lvl2pPr marL="414772" indent="0">
              <a:buNone/>
              <a:defRPr sz="1814" b="1"/>
            </a:lvl2pPr>
            <a:lvl3pPr marL="829544" indent="0">
              <a:buNone/>
              <a:defRPr sz="1633" b="1"/>
            </a:lvl3pPr>
            <a:lvl4pPr marL="1244316" indent="0">
              <a:buNone/>
              <a:defRPr sz="1452" b="1"/>
            </a:lvl4pPr>
            <a:lvl5pPr marL="1659087" indent="0">
              <a:buNone/>
              <a:defRPr sz="1452" b="1"/>
            </a:lvl5pPr>
            <a:lvl6pPr marL="2073859" indent="0">
              <a:buNone/>
              <a:defRPr sz="1452" b="1"/>
            </a:lvl6pPr>
            <a:lvl7pPr marL="2488631" indent="0">
              <a:buNone/>
              <a:defRPr sz="1452" b="1"/>
            </a:lvl7pPr>
            <a:lvl8pPr marL="2903403" indent="0">
              <a:buNone/>
              <a:defRPr sz="1452" b="1"/>
            </a:lvl8pPr>
            <a:lvl9pPr marL="3318175" indent="0">
              <a:buNone/>
              <a:defRPr sz="145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0560" y="2174628"/>
            <a:ext cx="5385601" cy="3951775"/>
          </a:xfrm>
        </p:spPr>
        <p:txBody>
          <a:bodyPr/>
          <a:lstStyle>
            <a:lvl1pPr>
              <a:defRPr sz="2177"/>
            </a:lvl1pPr>
            <a:lvl2pPr>
              <a:defRPr sz="1814"/>
            </a:lvl2pPr>
            <a:lvl3pPr>
              <a:defRPr sz="1633"/>
            </a:lvl3pPr>
            <a:lvl4pPr>
              <a:defRPr sz="1452"/>
            </a:lvl4pPr>
            <a:lvl5pPr>
              <a:defRPr sz="1452"/>
            </a:lvl5pPr>
            <a:lvl6pPr>
              <a:defRPr sz="1452"/>
            </a:lvl6pPr>
            <a:lvl7pPr>
              <a:defRPr sz="1452"/>
            </a:lvl7pPr>
            <a:lvl8pPr>
              <a:defRPr sz="1452"/>
            </a:lvl8pPr>
            <a:lvl9pPr>
              <a:defRPr sz="145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920" y="1535201"/>
            <a:ext cx="5389441" cy="639427"/>
          </a:xfrm>
        </p:spPr>
        <p:txBody>
          <a:bodyPr anchor="b"/>
          <a:lstStyle>
            <a:lvl1pPr marL="0" indent="0">
              <a:buNone/>
              <a:defRPr sz="2177" b="1"/>
            </a:lvl1pPr>
            <a:lvl2pPr marL="414772" indent="0">
              <a:buNone/>
              <a:defRPr sz="1814" b="1"/>
            </a:lvl2pPr>
            <a:lvl3pPr marL="829544" indent="0">
              <a:buNone/>
              <a:defRPr sz="1633" b="1"/>
            </a:lvl3pPr>
            <a:lvl4pPr marL="1244316" indent="0">
              <a:buNone/>
              <a:defRPr sz="1452" b="1"/>
            </a:lvl4pPr>
            <a:lvl5pPr marL="1659087" indent="0">
              <a:buNone/>
              <a:defRPr sz="1452" b="1"/>
            </a:lvl5pPr>
            <a:lvl6pPr marL="2073859" indent="0">
              <a:buNone/>
              <a:defRPr sz="1452" b="1"/>
            </a:lvl6pPr>
            <a:lvl7pPr marL="2488631" indent="0">
              <a:buNone/>
              <a:defRPr sz="1452" b="1"/>
            </a:lvl7pPr>
            <a:lvl8pPr marL="2903403" indent="0">
              <a:buNone/>
              <a:defRPr sz="1452" b="1"/>
            </a:lvl8pPr>
            <a:lvl9pPr marL="3318175" indent="0">
              <a:buNone/>
              <a:defRPr sz="145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920" y="2174628"/>
            <a:ext cx="5389441" cy="3951775"/>
          </a:xfrm>
        </p:spPr>
        <p:txBody>
          <a:bodyPr/>
          <a:lstStyle>
            <a:lvl1pPr>
              <a:defRPr sz="2177"/>
            </a:lvl1pPr>
            <a:lvl2pPr>
              <a:defRPr sz="1814"/>
            </a:lvl2pPr>
            <a:lvl3pPr>
              <a:defRPr sz="1633"/>
            </a:lvl3pPr>
            <a:lvl4pPr>
              <a:defRPr sz="1452"/>
            </a:lvl4pPr>
            <a:lvl5pPr>
              <a:defRPr sz="1452"/>
            </a:lvl5pPr>
            <a:lvl6pPr>
              <a:defRPr sz="1452"/>
            </a:lvl6pPr>
            <a:lvl7pPr>
              <a:defRPr sz="1452"/>
            </a:lvl7pPr>
            <a:lvl8pPr>
              <a:defRPr sz="1452"/>
            </a:lvl8pPr>
            <a:lvl9pPr>
              <a:defRPr sz="145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06EEE4BE-3917-8E40-ABD9-C219D865649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D7C60DBB-9BF9-F54E-AD94-5E2E11DECC6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1473FC15-C4E2-0148-8104-BC806DB4853D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00364-1BEC-374F-A7A6-C20B28B3838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24279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AD7E1C7-C5B0-E74A-B823-B6B0BF1C9EF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5D04706-767A-C249-BC0C-334C97593663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1E52BE-039D-1541-8959-040734576E3B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FAB0B-D608-0948-83D9-ACC82D30E0E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461680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6B8A5C23-A8DB-FD42-B9FE-DF54761DFC2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4473EBB-DB51-D249-A7D5-E3DCFAC3D691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9A6A2DA-663E-5E4A-AE72-79FBCDBBC9DC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47656-D311-7A42-B89E-05255E7C48E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424296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0560" y="273629"/>
            <a:ext cx="4010881" cy="1160762"/>
          </a:xfrm>
        </p:spPr>
        <p:txBody>
          <a:bodyPr anchor="b"/>
          <a:lstStyle>
            <a:lvl1pPr algn="l">
              <a:defRPr sz="1814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361" y="273629"/>
            <a:ext cx="6816000" cy="5852774"/>
          </a:xfrm>
        </p:spPr>
        <p:txBody>
          <a:bodyPr/>
          <a:lstStyle>
            <a:lvl1pPr>
              <a:defRPr sz="2903"/>
            </a:lvl1pPr>
            <a:lvl2pPr>
              <a:defRPr sz="2540"/>
            </a:lvl2pPr>
            <a:lvl3pPr>
              <a:defRPr sz="2177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0560" y="1434391"/>
            <a:ext cx="4010881" cy="4692013"/>
          </a:xfrm>
        </p:spPr>
        <p:txBody>
          <a:bodyPr/>
          <a:lstStyle>
            <a:lvl1pPr marL="0" indent="0">
              <a:buNone/>
              <a:defRPr sz="1270"/>
            </a:lvl1pPr>
            <a:lvl2pPr marL="414772" indent="0">
              <a:buNone/>
              <a:defRPr sz="1089"/>
            </a:lvl2pPr>
            <a:lvl3pPr marL="829544" indent="0">
              <a:buNone/>
              <a:defRPr sz="907"/>
            </a:lvl3pPr>
            <a:lvl4pPr marL="1244316" indent="0">
              <a:buNone/>
              <a:defRPr sz="816"/>
            </a:lvl4pPr>
            <a:lvl5pPr marL="1659087" indent="0">
              <a:buNone/>
              <a:defRPr sz="816"/>
            </a:lvl5pPr>
            <a:lvl6pPr marL="2073859" indent="0">
              <a:buNone/>
              <a:defRPr sz="816"/>
            </a:lvl6pPr>
            <a:lvl7pPr marL="2488631" indent="0">
              <a:buNone/>
              <a:defRPr sz="816"/>
            </a:lvl7pPr>
            <a:lvl8pPr marL="2903403" indent="0">
              <a:buNone/>
              <a:defRPr sz="816"/>
            </a:lvl8pPr>
            <a:lvl9pPr marL="3318175" indent="0">
              <a:buNone/>
              <a:defRPr sz="816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500779D-5AD6-E74C-953D-278CF2F42F4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1D9E29F-C2EF-DF4E-9843-8518035D840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9CCB5F6-0EBA-BB49-8362-77CEF1BE659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4B3D0-90A1-9E41-B1F4-4402929E464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5863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401" y="4800025"/>
            <a:ext cx="7315200" cy="567420"/>
          </a:xfrm>
        </p:spPr>
        <p:txBody>
          <a:bodyPr anchor="b"/>
          <a:lstStyle>
            <a:lvl1pPr algn="l">
              <a:defRPr sz="1814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401" y="612065"/>
            <a:ext cx="7315200" cy="4115952"/>
          </a:xfrm>
        </p:spPr>
        <p:txBody>
          <a:bodyPr/>
          <a:lstStyle>
            <a:lvl1pPr marL="0" indent="0">
              <a:buNone/>
              <a:defRPr sz="2903"/>
            </a:lvl1pPr>
            <a:lvl2pPr marL="414772" indent="0">
              <a:buNone/>
              <a:defRPr sz="2540"/>
            </a:lvl2pPr>
            <a:lvl3pPr marL="829544" indent="0">
              <a:buNone/>
              <a:defRPr sz="2177"/>
            </a:lvl3pPr>
            <a:lvl4pPr marL="1244316" indent="0">
              <a:buNone/>
              <a:defRPr sz="1814"/>
            </a:lvl4pPr>
            <a:lvl5pPr marL="1659087" indent="0">
              <a:buNone/>
              <a:defRPr sz="1814"/>
            </a:lvl5pPr>
            <a:lvl6pPr marL="2073859" indent="0">
              <a:buNone/>
              <a:defRPr sz="1814"/>
            </a:lvl6pPr>
            <a:lvl7pPr marL="2488631" indent="0">
              <a:buNone/>
              <a:defRPr sz="1814"/>
            </a:lvl7pPr>
            <a:lvl8pPr marL="2903403" indent="0">
              <a:buNone/>
              <a:defRPr sz="1814"/>
            </a:lvl8pPr>
            <a:lvl9pPr marL="3318175" indent="0">
              <a:buNone/>
              <a:defRPr sz="1814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401" y="5367444"/>
            <a:ext cx="7315200" cy="805044"/>
          </a:xfrm>
        </p:spPr>
        <p:txBody>
          <a:bodyPr/>
          <a:lstStyle>
            <a:lvl1pPr marL="0" indent="0">
              <a:buNone/>
              <a:defRPr sz="1270"/>
            </a:lvl1pPr>
            <a:lvl2pPr marL="414772" indent="0">
              <a:buNone/>
              <a:defRPr sz="1089"/>
            </a:lvl2pPr>
            <a:lvl3pPr marL="829544" indent="0">
              <a:buNone/>
              <a:defRPr sz="907"/>
            </a:lvl3pPr>
            <a:lvl4pPr marL="1244316" indent="0">
              <a:buNone/>
              <a:defRPr sz="816"/>
            </a:lvl4pPr>
            <a:lvl5pPr marL="1659087" indent="0">
              <a:buNone/>
              <a:defRPr sz="816"/>
            </a:lvl5pPr>
            <a:lvl6pPr marL="2073859" indent="0">
              <a:buNone/>
              <a:defRPr sz="816"/>
            </a:lvl6pPr>
            <a:lvl7pPr marL="2488631" indent="0">
              <a:buNone/>
              <a:defRPr sz="816"/>
            </a:lvl7pPr>
            <a:lvl8pPr marL="2903403" indent="0">
              <a:buNone/>
              <a:defRPr sz="816"/>
            </a:lvl8pPr>
            <a:lvl9pPr marL="3318175" indent="0">
              <a:buNone/>
              <a:defRPr sz="816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C89367C-41CD-0044-9292-87B9972D775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206685A-287A-D64E-B018-5E11A3473E74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66FAB55-B242-554E-86DC-02DB6CE6CBE2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580CF-45BD-E141-99C3-BACA8C5621B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96525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59ACDF-BFA7-2F4C-B5AE-09A75A5CB4B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53DAE5-99D0-D44B-B918-C1D379BE1AF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7C34EA-967D-4048-B2F8-DEA4A0D7980C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04D72-F67D-AC45-963B-2B7FA9E2290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44497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5840" y="273629"/>
            <a:ext cx="2741760" cy="585565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8641" y="273629"/>
            <a:ext cx="8042879" cy="585565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ED9B7C-4CC2-A040-BA7E-C0DDAE461F7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98D22C-6C9D-724C-B094-4918BCC47DC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106E89-5BFB-A44D-B03F-A680CF202618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92157-7874-1D47-8EC6-B6DF3FF38F5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90290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6516579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C80CE9E-66E9-8F4C-B880-3CB9885BB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4B6CB0D-A680-404E-B37C-CBBA6E4B1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70250EB-2CE5-DA49-961B-C382E3481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15CDA-09B7-234C-BBAF-4FBE3C5E008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36060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14D4A3B-6BD0-5E43-8548-4B6D51513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5A5C0BE-9E97-234F-9F43-52DA610E9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53B0C75-71C7-934C-A6F1-7A4FF0976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B3C71-D195-C347-A17D-3B121AB906C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27263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508CAFC-D278-7248-BA9B-14C207ED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392E46C-21E0-B746-9528-0D79091BB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B27EF1A-7289-BA48-B75A-9725209EF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2B70B-8754-1241-8B91-7523B8731CC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53285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00A7EE16-6239-5843-A253-7127E629E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EC447ABD-96B2-0F46-88D1-042F0ABBB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E93E988-315E-4847-9DC8-32BBDD837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17E09-740B-7D4B-97E5-F11125B10B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74863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DE3CDF04-E902-2444-AADA-D19CB5417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273A675D-06F6-5A4B-92E3-37FA456C0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0E254B17-E465-2545-AE4A-774A037E0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E6363-D717-6149-8D74-9652177FCE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86010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193A261D-EEF1-8148-8082-2F12219E2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90D88D7F-6F21-0F4E-812D-0FF22B0D5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6C57B2BB-73FA-6943-96BE-D7750B05C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0E24E-8A4E-714D-9B52-DEE3BDE0218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58284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86F22FA-BAEA-204C-A3FC-989BDE2CE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3239D47-4570-0948-A112-2CA70D817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4F436F2-E317-9B46-A291-618242FB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FFD7A-4AF4-BE4F-9483-9097CCC6C72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60197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5093CB76-39BD-EA40-A6C4-6D4B61499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D77DF8F-3EB6-1540-82C5-85A48D1FB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7153CF8-3AF9-A142-B446-F93B32507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EDCE5-DD2A-E94E-94D4-6B247C437C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84541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33ECAC1-3B8B-B44D-A058-FB272F2FC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B4F13920-80A0-4E47-AE15-CC41C6C78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3375FBA3-31C8-5041-B04C-3E4BEBC73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97302-6801-C543-82C7-4C47381E6D3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25827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CEDCF5C-EA20-3242-AAB4-325A7C224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3BD6DEC-D42B-3D41-8BC6-42D170CA7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0DFBFB7-3A0E-BE4F-8AD4-1491BAF43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C9063-1905-6842-8E0B-4F360E416D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66878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FCB11F3-63D6-254D-92DA-0E54F111B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D2EFF68-A138-6646-BBF1-0BB821637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8A25C0B-B64E-8143-B164-FFE21C48D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BB0AF-3357-3449-AD98-A99B32E65AF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717403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20621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0621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0621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3">
            <a:extLst>
              <a:ext uri="{FF2B5EF4-FFF2-40B4-BE49-F238E27FC236}">
                <a16:creationId xmlns:a16="http://schemas.microsoft.com/office/drawing/2014/main" id="{DD54A6CB-2F75-3F44-94DC-E05F370A4A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4">
            <a:extLst>
              <a:ext uri="{FF2B5EF4-FFF2-40B4-BE49-F238E27FC236}">
                <a16:creationId xmlns:a16="http://schemas.microsoft.com/office/drawing/2014/main" id="{DCBBB96F-E7CD-B246-AD79-DD7C8C8883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>
            <a:extLst>
              <a:ext uri="{FF2B5EF4-FFF2-40B4-BE49-F238E27FC236}">
                <a16:creationId xmlns:a16="http://schemas.microsoft.com/office/drawing/2014/main" id="{9654217A-29F1-D540-B863-80CDE1B854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28810B-4D7F-274E-A74E-94B6DA388E7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2293868"/>
      </p:ext>
    </p:extLst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775627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5930A228-D7C5-194B-8664-68C8C0D6A6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8641" y="273629"/>
            <a:ext cx="10968959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GB"/>
              <a:t>单击鼠标编辑标题文的格式</a:t>
            </a: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6935D473-82C2-3849-809F-47E20DBD59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8641" y="1604329"/>
            <a:ext cx="10968959" cy="4524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GB"/>
              <a:t>单击鼠标编辑大纲正文格式</a:t>
            </a:r>
          </a:p>
          <a:p>
            <a:pPr lvl="1"/>
            <a:r>
              <a:rPr lang="zh-CN" altLang="en-GB"/>
              <a:t>第二个大纲级</a:t>
            </a:r>
          </a:p>
          <a:p>
            <a:pPr lvl="2"/>
            <a:r>
              <a:rPr lang="zh-CN" altLang="en-GB"/>
              <a:t>第三个大纲级</a:t>
            </a:r>
          </a:p>
          <a:p>
            <a:pPr lvl="3"/>
            <a:r>
              <a:rPr lang="zh-CN" altLang="en-GB"/>
              <a:t>第四个大纲级</a:t>
            </a:r>
          </a:p>
          <a:p>
            <a:pPr lvl="4"/>
            <a:r>
              <a:rPr lang="zh-CN" altLang="en-GB"/>
              <a:t>第五个大纲级</a:t>
            </a:r>
          </a:p>
          <a:p>
            <a:pPr lvl="4"/>
            <a:r>
              <a:rPr lang="zh-CN" altLang="en-GB"/>
              <a:t>第六个大纲级</a:t>
            </a:r>
          </a:p>
          <a:p>
            <a:pPr lvl="4"/>
            <a:r>
              <a:rPr lang="zh-CN" altLang="en-GB"/>
              <a:t>第七个大纲级</a:t>
            </a:r>
          </a:p>
          <a:p>
            <a:pPr lvl="4"/>
            <a:r>
              <a:rPr lang="zh-CN" altLang="en-GB"/>
              <a:t>第八个大纲级</a:t>
            </a:r>
          </a:p>
          <a:p>
            <a:pPr lvl="4"/>
            <a:r>
              <a:rPr lang="zh-CN" altLang="en-GB"/>
              <a:t>第九个大纲级</a:t>
            </a:r>
          </a:p>
        </p:txBody>
      </p:sp>
      <p:sp>
        <p:nvSpPr>
          <p:cNvPr id="3076" name="Rectangle 3">
            <a:extLst>
              <a:ext uri="{FF2B5EF4-FFF2-40B4-BE49-F238E27FC236}">
                <a16:creationId xmlns:a16="http://schemas.microsoft.com/office/drawing/2014/main" id="{76D33B99-0B5C-3B4F-A4F0-B6EB02D9B5D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08641" y="6247376"/>
            <a:ext cx="2837760" cy="470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SzPct val="100000"/>
              <a:buFont typeface="Times New Roman" panose="02020603050405020304" pitchFamily="18" charset="0"/>
              <a:buNone/>
              <a:tabLst>
                <a:tab pos="656722" algn="l"/>
                <a:tab pos="1313444" algn="l"/>
                <a:tab pos="1970166" algn="l"/>
              </a:tabLst>
              <a:defRPr sz="127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4">
            <a:extLst>
              <a:ext uri="{FF2B5EF4-FFF2-40B4-BE49-F238E27FC236}">
                <a16:creationId xmlns:a16="http://schemas.microsoft.com/office/drawing/2014/main" id="{78C14B25-FAD4-1146-9601-B01F892F4A12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4170240" y="6247376"/>
            <a:ext cx="3863040" cy="470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eaLnBrk="1">
              <a:lnSpc>
                <a:spcPct val="95000"/>
              </a:lnSpc>
              <a:buSzPct val="100000"/>
              <a:buFont typeface="Times New Roman" panose="02020603050405020304" pitchFamily="18" charset="0"/>
              <a:buNone/>
              <a:tabLst>
                <a:tab pos="656722" algn="l"/>
                <a:tab pos="1313444" algn="l"/>
                <a:tab pos="1970166" algn="l"/>
                <a:tab pos="2626888" algn="l"/>
              </a:tabLst>
              <a:defRPr sz="127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5">
            <a:extLst>
              <a:ext uri="{FF2B5EF4-FFF2-40B4-BE49-F238E27FC236}">
                <a16:creationId xmlns:a16="http://schemas.microsoft.com/office/drawing/2014/main" id="{5076BD0B-D6FD-4A4F-B81E-30BF0576AE7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8741761" y="6247376"/>
            <a:ext cx="2837760" cy="470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SzPct val="100000"/>
              <a:buFont typeface="Times New Roman" panose="02020603050405020304" pitchFamily="18" charset="0"/>
              <a:buNone/>
              <a:defRPr sz="127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35037EEB-14CA-6D4B-8970-5B79813597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0539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992">
          <a:solidFill>
            <a:schemeClr val="tx2"/>
          </a:solidFill>
          <a:latin typeface="+mj-lt"/>
          <a:ea typeface="+mj-ea"/>
          <a:cs typeface="+mj-cs"/>
        </a:defRPr>
      </a:lvl1pPr>
      <a:lvl2pPr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992">
          <a:solidFill>
            <a:schemeClr val="tx2"/>
          </a:solidFill>
          <a:latin typeface="Arial" charset="0"/>
        </a:defRPr>
      </a:lvl2pPr>
      <a:lvl3pPr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992">
          <a:solidFill>
            <a:schemeClr val="tx2"/>
          </a:solidFill>
          <a:latin typeface="Arial" charset="0"/>
        </a:defRPr>
      </a:lvl3pPr>
      <a:lvl4pPr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992">
          <a:solidFill>
            <a:schemeClr val="tx2"/>
          </a:solidFill>
          <a:latin typeface="Arial" charset="0"/>
        </a:defRPr>
      </a:lvl4pPr>
      <a:lvl5pPr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992">
          <a:solidFill>
            <a:schemeClr val="tx2"/>
          </a:solidFill>
          <a:latin typeface="Arial" charset="0"/>
        </a:defRPr>
      </a:lvl5pPr>
      <a:lvl6pPr marL="414772"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itchFamily="18" charset="0"/>
        <a:defRPr sz="3992">
          <a:latin typeface="Arial" charset="0"/>
        </a:defRPr>
      </a:lvl6pPr>
      <a:lvl7pPr marL="829544"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itchFamily="18" charset="0"/>
        <a:defRPr sz="3992">
          <a:latin typeface="Arial" charset="0"/>
        </a:defRPr>
      </a:lvl7pPr>
      <a:lvl8pPr marL="1244316"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itchFamily="18" charset="0"/>
        <a:defRPr sz="3992">
          <a:latin typeface="Arial" charset="0"/>
        </a:defRPr>
      </a:lvl8pPr>
      <a:lvl9pPr marL="1659087" algn="ctr" defTabSz="240511" rtl="0" eaLnBrk="0" fontAlgn="base" hangingPunct="0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itchFamily="18" charset="0"/>
        <a:defRPr sz="3992">
          <a:latin typeface="Arial" charset="0"/>
        </a:defRPr>
      </a:lvl9pPr>
    </p:titleStyle>
    <p:bodyStyle>
      <a:lvl1pPr marL="311079" indent="-311079" algn="l" defTabSz="240511" rtl="0" eaLnBrk="0" fontAlgn="base" hangingPunct="0">
        <a:lnSpc>
          <a:spcPct val="93000"/>
        </a:lnSpc>
        <a:spcBef>
          <a:spcPct val="0"/>
        </a:spcBef>
        <a:spcAft>
          <a:spcPts val="1293"/>
        </a:spcAft>
        <a:buSzPct val="100000"/>
        <a:buFont typeface="Times New Roman" panose="02020603050405020304" pitchFamily="18" charset="0"/>
        <a:defRPr sz="2903">
          <a:solidFill>
            <a:schemeClr val="tx1"/>
          </a:solidFill>
          <a:latin typeface="+mn-lt"/>
          <a:ea typeface="+mn-ea"/>
          <a:cs typeface="+mn-cs"/>
        </a:defRPr>
      </a:lvl1pPr>
      <a:lvl2pPr marL="674004" indent="-259232" algn="l" defTabSz="240511" rtl="0" eaLnBrk="0" fontAlgn="base" hangingPunct="0">
        <a:lnSpc>
          <a:spcPct val="93000"/>
        </a:lnSpc>
        <a:spcBef>
          <a:spcPct val="0"/>
        </a:spcBef>
        <a:spcAft>
          <a:spcPts val="1032"/>
        </a:spcAft>
        <a:buSzPct val="100000"/>
        <a:buFont typeface="Times New Roman" panose="02020603050405020304" pitchFamily="18" charset="0"/>
        <a:defRPr sz="2540">
          <a:solidFill>
            <a:schemeClr val="tx1"/>
          </a:solidFill>
          <a:latin typeface="+mn-lt"/>
          <a:ea typeface="+mn-ea"/>
        </a:defRPr>
      </a:lvl2pPr>
      <a:lvl3pPr marL="1036930" indent="-207386" algn="l" defTabSz="240511" rtl="0" eaLnBrk="0" fontAlgn="base" hangingPunct="0">
        <a:lnSpc>
          <a:spcPct val="93000"/>
        </a:lnSpc>
        <a:spcBef>
          <a:spcPct val="0"/>
        </a:spcBef>
        <a:spcAft>
          <a:spcPts val="771"/>
        </a:spcAft>
        <a:buSzPct val="100000"/>
        <a:buFont typeface="Times New Roman" panose="02020603050405020304" pitchFamily="18" charset="0"/>
        <a:defRPr sz="2177">
          <a:solidFill>
            <a:schemeClr val="tx1"/>
          </a:solidFill>
          <a:latin typeface="+mn-lt"/>
          <a:ea typeface="+mn-ea"/>
        </a:defRPr>
      </a:lvl3pPr>
      <a:lvl4pPr marL="1451701" indent="-207386" algn="l" defTabSz="240511" rtl="0" eaLnBrk="0" fontAlgn="base" hangingPunct="0">
        <a:lnSpc>
          <a:spcPct val="93000"/>
        </a:lnSpc>
        <a:spcBef>
          <a:spcPct val="0"/>
        </a:spcBef>
        <a:spcAft>
          <a:spcPts val="522"/>
        </a:spcAft>
        <a:buSzPct val="100000"/>
        <a:buFont typeface="Times New Roman" panose="02020603050405020304" pitchFamily="18" charset="0"/>
        <a:defRPr sz="1814">
          <a:solidFill>
            <a:schemeClr val="tx1"/>
          </a:solidFill>
          <a:latin typeface="+mn-lt"/>
          <a:ea typeface="+mn-ea"/>
        </a:defRPr>
      </a:lvl4pPr>
      <a:lvl5pPr marL="1866473" indent="-207386" algn="l" defTabSz="240511" rtl="0" eaLnBrk="0" fontAlgn="base" hangingPunct="0">
        <a:lnSpc>
          <a:spcPct val="93000"/>
        </a:lnSpc>
        <a:spcBef>
          <a:spcPct val="0"/>
        </a:spcBef>
        <a:spcAft>
          <a:spcPts val="261"/>
        </a:spcAft>
        <a:buSzPct val="100000"/>
        <a:buFont typeface="Times New Roman" panose="02020603050405020304" pitchFamily="18" charset="0"/>
        <a:defRPr sz="1814">
          <a:solidFill>
            <a:schemeClr val="tx1"/>
          </a:solidFill>
          <a:latin typeface="+mn-lt"/>
          <a:ea typeface="+mn-ea"/>
        </a:defRPr>
      </a:lvl5pPr>
      <a:lvl6pPr marL="2281245" indent="-207386" algn="l" defTabSz="240511" rtl="0" eaLnBrk="0" fontAlgn="base" hangingPunct="0">
        <a:lnSpc>
          <a:spcPct val="93000"/>
        </a:lnSpc>
        <a:spcBef>
          <a:spcPct val="0"/>
        </a:spcBef>
        <a:spcAft>
          <a:spcPts val="261"/>
        </a:spcAft>
        <a:buSzPct val="100000"/>
        <a:buFont typeface="Times New Roman" pitchFamily="18" charset="0"/>
        <a:defRPr sz="1814">
          <a:latin typeface="+mn-lt"/>
          <a:ea typeface="+mn-ea"/>
        </a:defRPr>
      </a:lvl6pPr>
      <a:lvl7pPr marL="2696017" indent="-207386" algn="l" defTabSz="240511" rtl="0" eaLnBrk="0" fontAlgn="base" hangingPunct="0">
        <a:lnSpc>
          <a:spcPct val="93000"/>
        </a:lnSpc>
        <a:spcBef>
          <a:spcPct val="0"/>
        </a:spcBef>
        <a:spcAft>
          <a:spcPts val="261"/>
        </a:spcAft>
        <a:buSzPct val="100000"/>
        <a:buFont typeface="Times New Roman" pitchFamily="18" charset="0"/>
        <a:defRPr sz="1814">
          <a:latin typeface="+mn-lt"/>
          <a:ea typeface="+mn-ea"/>
        </a:defRPr>
      </a:lvl7pPr>
      <a:lvl8pPr marL="3110789" indent="-207386" algn="l" defTabSz="240511" rtl="0" eaLnBrk="0" fontAlgn="base" hangingPunct="0">
        <a:lnSpc>
          <a:spcPct val="93000"/>
        </a:lnSpc>
        <a:spcBef>
          <a:spcPct val="0"/>
        </a:spcBef>
        <a:spcAft>
          <a:spcPts val="261"/>
        </a:spcAft>
        <a:buSzPct val="100000"/>
        <a:buFont typeface="Times New Roman" pitchFamily="18" charset="0"/>
        <a:defRPr sz="1814">
          <a:latin typeface="+mn-lt"/>
          <a:ea typeface="+mn-ea"/>
        </a:defRPr>
      </a:lvl8pPr>
      <a:lvl9pPr marL="3525561" indent="-207386" algn="l" defTabSz="240511" rtl="0" eaLnBrk="0" fontAlgn="base" hangingPunct="0">
        <a:lnSpc>
          <a:spcPct val="93000"/>
        </a:lnSpc>
        <a:spcBef>
          <a:spcPct val="0"/>
        </a:spcBef>
        <a:spcAft>
          <a:spcPts val="261"/>
        </a:spcAft>
        <a:buSzPct val="100000"/>
        <a:buFont typeface="Times New Roman" pitchFamily="18" charset="0"/>
        <a:defRPr sz="1814">
          <a:latin typeface="+mn-lt"/>
          <a:ea typeface="+mn-ea"/>
        </a:defRPr>
      </a:lvl9pPr>
    </p:bodyStyle>
    <p:otherStyle>
      <a:defPPr>
        <a:defRPr lang="zh-CN"/>
      </a:defPPr>
      <a:lvl1pPr marL="0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2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4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16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87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59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31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03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75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FBC48FF4-79D3-4B46-816C-3D3893F4CC90}"/>
              </a:ext>
            </a:extLst>
          </p:cNvPr>
          <p:cNvSpPr>
            <a:spLocks/>
          </p:cNvSpPr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28548E69-DF43-AF4F-8572-80E635CC51C9}"/>
              </a:ext>
            </a:extLst>
          </p:cNvPr>
          <p:cNvSpPr>
            <a:spLocks/>
          </p:cNvSpPr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8823E8B5-2F70-D446-BE6C-8A99AAC6AA11}"/>
              </a:ext>
            </a:extLst>
          </p:cNvPr>
          <p:cNvGrpSpPr>
            <a:grpSpLocks/>
          </p:cNvGrpSpPr>
          <p:nvPr/>
        </p:nvGrpSpPr>
        <p:grpSpPr bwMode="auto">
          <a:xfrm>
            <a:off x="-25399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51994225-797F-DA4B-8DF5-F5C9D3E9A4F6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33EAA960-FFFB-6C48-AFE8-2C6D151FD1E0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  <a:defRPr/>
              </a:pPr>
              <a:endParaRPr lang="en-US" sz="1800">
                <a:latin typeface="Comic Sans MS" pitchFamily="66" charset="0"/>
              </a:endParaRPr>
            </a:p>
          </p:txBody>
        </p:sp>
      </p:grpSp>
      <p:sp>
        <p:nvSpPr>
          <p:cNvPr id="1029" name="标题占位符 8">
            <a:extLst>
              <a:ext uri="{FF2B5EF4-FFF2-40B4-BE49-F238E27FC236}">
                <a16:creationId xmlns:a16="http://schemas.microsoft.com/office/drawing/2014/main" id="{A604C2AC-1FAA-6B45-99E9-9E44F0E2515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0" name="文本占位符 29">
            <a:extLst>
              <a:ext uri="{FF2B5EF4-FFF2-40B4-BE49-F238E27FC236}">
                <a16:creationId xmlns:a16="http://schemas.microsoft.com/office/drawing/2014/main" id="{BB86BA26-032A-AB46-AECF-977C81FFDC7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E75201E3-897C-1240-9663-FF4BB63764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eaLnBrk="1" hangingPunct="1"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F7EA043D-B89C-1142-A813-17900FF25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eaLnBrk="1" hangingPunct="1">
              <a:buFont typeface="Arial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itchFamily="66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75D9353D-CA86-7A4C-96E8-5589C6F533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045C75"/>
                </a:solidFill>
                <a:latin typeface="Comic Sans MS" panose="030F0902030302020204" pitchFamily="66" charset="0"/>
              </a:defRPr>
            </a:lvl1pPr>
          </a:lstStyle>
          <a:p>
            <a:pPr>
              <a:defRPr/>
            </a:pPr>
            <a:fld id="{F373D1D0-6CA9-C548-B537-7B3886D337C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2">
            <a:extLst>
              <a:ext uri="{FF2B5EF4-FFF2-40B4-BE49-F238E27FC236}">
                <a16:creationId xmlns:a16="http://schemas.microsoft.com/office/drawing/2014/main" id="{35D19398-7F34-DB47-8EF6-833B0C79BEA9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1219200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0" descr="英语周报标志">
            <a:extLst>
              <a:ext uri="{FF2B5EF4-FFF2-40B4-BE49-F238E27FC236}">
                <a16:creationId xmlns:a16="http://schemas.microsoft.com/office/drawing/2014/main" id="{405C20B5-0344-FC40-801D-32F71EAE3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11">
            <a:extLst>
              <a:ext uri="{FF2B5EF4-FFF2-40B4-BE49-F238E27FC236}">
                <a16:creationId xmlns:a16="http://schemas.microsoft.com/office/drawing/2014/main" id="{C04CFA97-9206-A94C-AB61-465BC784E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itchFamily="66" charset="0"/>
              </a:rPr>
              <a:t>Unit 4 Grammar</a:t>
            </a:r>
          </a:p>
        </p:txBody>
      </p:sp>
    </p:spTree>
    <p:extLst>
      <p:ext uri="{BB962C8B-B14F-4D97-AF65-F5344CB8AC3E}">
        <p14:creationId xmlns:p14="http://schemas.microsoft.com/office/powerpoint/2010/main" val="2116942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2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2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2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2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4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36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08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/>
          <p:nvPr/>
        </p:nvSpPr>
        <p:spPr>
          <a:xfrm>
            <a:off x="1828800" y="1249363"/>
            <a:ext cx="91408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u="sng" dirty="0">
                <a:solidFill>
                  <a:srgbClr val="FF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met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 u="sng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my best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 u="sng" dirty="0">
                <a:solidFill>
                  <a:srgbClr val="FF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friend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 u="sng" dirty="0">
                <a:solidFill>
                  <a:srgbClr val="00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Tom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at the station yesterday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1828800" y="1600200"/>
            <a:ext cx="762000" cy="2061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主语</a:t>
            </a:r>
          </a:p>
          <a:p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2422525" y="1011238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2498725" y="1630363"/>
            <a:ext cx="1000125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谓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语</a:t>
            </a:r>
          </a:p>
        </p:txBody>
      </p:sp>
      <p:sp>
        <p:nvSpPr>
          <p:cNvPr id="11271" name="Text Box 7"/>
          <p:cNvSpPr txBox="1"/>
          <p:nvPr/>
        </p:nvSpPr>
        <p:spPr>
          <a:xfrm>
            <a:off x="3489325" y="1592263"/>
            <a:ext cx="592138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定语</a:t>
            </a:r>
          </a:p>
        </p:txBody>
      </p:sp>
      <p:sp>
        <p:nvSpPr>
          <p:cNvPr id="11272" name="Text Box 8"/>
          <p:cNvSpPr txBox="1"/>
          <p:nvPr/>
        </p:nvSpPr>
        <p:spPr>
          <a:xfrm>
            <a:off x="4784725" y="1630363"/>
            <a:ext cx="1000125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宾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语</a:t>
            </a:r>
          </a:p>
        </p:txBody>
      </p:sp>
      <p:sp>
        <p:nvSpPr>
          <p:cNvPr id="11273" name="Text Box 9"/>
          <p:cNvSpPr txBox="1"/>
          <p:nvPr/>
        </p:nvSpPr>
        <p:spPr>
          <a:xfrm>
            <a:off x="5775325" y="1630363"/>
            <a:ext cx="592138" cy="2061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同位语</a:t>
            </a:r>
          </a:p>
        </p:txBody>
      </p:sp>
      <p:sp>
        <p:nvSpPr>
          <p:cNvPr id="11274" name="Text Box 10"/>
          <p:cNvSpPr txBox="1"/>
          <p:nvPr/>
        </p:nvSpPr>
        <p:spPr>
          <a:xfrm>
            <a:off x="8366125" y="1630363"/>
            <a:ext cx="591185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状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语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18B45498-6FFC-EB45-AA47-E5411AE52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508" y="-34824"/>
            <a:ext cx="12291946" cy="69205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1" grpId="0"/>
      <p:bldP spid="11272" grpId="0"/>
      <p:bldP spid="11273" grpId="0"/>
      <p:bldP spid="112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>
          <a:xfrm>
            <a:off x="508591" y="305453"/>
            <a:ext cx="10852237" cy="648000"/>
          </a:xfrm>
        </p:spPr>
        <p:txBody>
          <a:bodyPr wrap="square" lIns="91440" tIns="45720" rIns="91440" bIns="45720" anchor="ctr"/>
          <a:lstStyle/>
          <a:p>
            <a:r>
              <a:rPr lang="en-US" altLang="zh-CN" sz="4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Sentence elements</a:t>
            </a:r>
          </a:p>
        </p:txBody>
      </p:sp>
      <p:sp>
        <p:nvSpPr>
          <p:cNvPr id="4099" name="Rectangle 3"/>
          <p:cNvSpPr>
            <a:spLocks noGrp="1"/>
          </p:cNvSpPr>
          <p:nvPr>
            <p:ph idx="4294967295"/>
          </p:nvPr>
        </p:nvSpPr>
        <p:spPr>
          <a:xfrm>
            <a:off x="2343785" y="1079500"/>
            <a:ext cx="8172450" cy="6062980"/>
          </a:xfrm>
        </p:spPr>
        <p:txBody>
          <a:bodyPr wrap="square" lIns="91440" tIns="45720" rIns="91440" bIns="45720" anchor="t">
            <a:noAutofit/>
          </a:bodyPr>
          <a:lstStyle/>
          <a:p>
            <a:r>
              <a:rPr lang="zh-CN" altLang="en-US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主语 </a:t>
            </a: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subject</a:t>
            </a:r>
          </a:p>
          <a:p>
            <a:r>
              <a:rPr lang="zh-CN" altLang="en-US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谓语 </a:t>
            </a: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predicate/verb</a:t>
            </a:r>
          </a:p>
          <a:p>
            <a:r>
              <a:rPr lang="zh-CN" altLang="en-US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宾语 </a:t>
            </a: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object</a:t>
            </a:r>
          </a:p>
          <a:p>
            <a:endParaRPr lang="en-US" altLang="zh-CN" sz="3200" b="1" dirty="0">
              <a:solidFill>
                <a:srgbClr val="1D41D5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补语 </a:t>
            </a: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complement</a:t>
            </a:r>
          </a:p>
          <a:p>
            <a:r>
              <a:rPr lang="zh-CN" altLang="en-US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定语 </a:t>
            </a: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attribute</a:t>
            </a:r>
          </a:p>
          <a:p>
            <a:r>
              <a:rPr lang="zh-CN" altLang="en-US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状语 </a:t>
            </a: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adverbial</a:t>
            </a:r>
          </a:p>
          <a:p>
            <a:pPr>
              <a:buNone/>
            </a:pP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右大括号 1"/>
          <p:cNvSpPr/>
          <p:nvPr/>
        </p:nvSpPr>
        <p:spPr>
          <a:xfrm>
            <a:off x="6821403" y="1331595"/>
            <a:ext cx="753110" cy="1805280"/>
          </a:xfrm>
          <a:prstGeom prst="rightBrace">
            <a:avLst/>
          </a:prstGeom>
          <a:noFill/>
          <a:ln w="38100">
            <a:solidFill>
              <a:srgbClr val="1D41D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0963" name="文本框 40962"/>
          <p:cNvSpPr txBox="1"/>
          <p:nvPr/>
        </p:nvSpPr>
        <p:spPr>
          <a:xfrm>
            <a:off x="7782793" y="1973145"/>
            <a:ext cx="3068469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句子的主干成分</a:t>
            </a:r>
          </a:p>
        </p:txBody>
      </p:sp>
      <p:sp>
        <p:nvSpPr>
          <p:cNvPr id="3" name="右大括号 2"/>
          <p:cNvSpPr/>
          <p:nvPr/>
        </p:nvSpPr>
        <p:spPr>
          <a:xfrm>
            <a:off x="6924908" y="4422871"/>
            <a:ext cx="783590" cy="1805280"/>
          </a:xfrm>
          <a:prstGeom prst="rightBrace">
            <a:avLst/>
          </a:prstGeom>
          <a:noFill/>
          <a:ln w="38100">
            <a:solidFill>
              <a:srgbClr val="1D41D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0965" name="文本框 40964"/>
          <p:cNvSpPr txBox="1"/>
          <p:nvPr/>
        </p:nvSpPr>
        <p:spPr>
          <a:xfrm>
            <a:off x="7782793" y="4887203"/>
            <a:ext cx="3068469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句子的次要成分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956AB74-9601-0D48-ADFB-575D27020EC0}"/>
              </a:ext>
            </a:extLst>
          </p:cNvPr>
          <p:cNvSpPr/>
          <p:nvPr/>
        </p:nvSpPr>
        <p:spPr>
          <a:xfrm>
            <a:off x="3549131" y="2261130"/>
            <a:ext cx="19414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[ˈ</a:t>
            </a:r>
            <a:r>
              <a:rPr lang="en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predɪkeɪt</a:t>
            </a:r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ED64E39-4B97-BE4D-AE18-5AB323F2B2D0}"/>
              </a:ext>
            </a:extLst>
          </p:cNvPr>
          <p:cNvSpPr/>
          <p:nvPr/>
        </p:nvSpPr>
        <p:spPr>
          <a:xfrm>
            <a:off x="3530240" y="4578881"/>
            <a:ext cx="24336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[ˈ</a:t>
            </a:r>
            <a:r>
              <a:rPr lang="en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kɒmplɪment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BC051F8-9052-6040-B4CF-D44762948514}"/>
              </a:ext>
            </a:extLst>
          </p:cNvPr>
          <p:cNvSpPr/>
          <p:nvPr/>
        </p:nvSpPr>
        <p:spPr>
          <a:xfrm>
            <a:off x="2832550" y="5324334"/>
            <a:ext cx="35974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əˈtrɪbjuːt</a:t>
            </a:r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ˈ</a:t>
            </a:r>
            <a:r>
              <a:rPr lang="en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ætrɪbjuːt</a:t>
            </a:r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76C72C7-830D-064F-B866-D794BD555D07}"/>
              </a:ext>
            </a:extLst>
          </p:cNvPr>
          <p:cNvSpPr/>
          <p:nvPr/>
        </p:nvSpPr>
        <p:spPr>
          <a:xfrm>
            <a:off x="3549131" y="6069787"/>
            <a:ext cx="19960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ædˈvɜːbiəl</a:t>
            </a:r>
            <a:r>
              <a:rPr lang="e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1">
            <a:extLst>
              <a:ext uri="{FF2B5EF4-FFF2-40B4-BE49-F238E27FC236}">
                <a16:creationId xmlns:a16="http://schemas.microsoft.com/office/drawing/2014/main" id="{6827478A-B1B3-DF4C-B18A-7B2E184070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481" y="1273094"/>
            <a:ext cx="5832612" cy="815126"/>
          </a:xfrm>
          <a:prstGeom prst="roundRect">
            <a:avLst>
              <a:gd name="adj" fmla="val 11741"/>
            </a:avLst>
          </a:prstGeom>
          <a:solidFill>
            <a:srgbClr val="1B01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>
              <a:lnSpc>
                <a:spcPct val="95000"/>
              </a:lnSpc>
              <a:spcAft>
                <a:spcPct val="0"/>
              </a:spcAft>
            </a:pPr>
            <a:r>
              <a:rPr lang="zh-CN" altLang="en-US" sz="2903" b="1">
                <a:solidFill>
                  <a:srgbClr val="FFFFFF"/>
                </a:solidFill>
                <a:latin typeface="宋体" panose="02010600030101010101" pitchFamily="2" charset="-122"/>
              </a:rPr>
              <a:t>主+谓</a:t>
            </a:r>
          </a:p>
        </p:txBody>
      </p:sp>
      <p:sp>
        <p:nvSpPr>
          <p:cNvPr id="6147" name="AutoShape 2">
            <a:extLst>
              <a:ext uri="{FF2B5EF4-FFF2-40B4-BE49-F238E27FC236}">
                <a16:creationId xmlns:a16="http://schemas.microsoft.com/office/drawing/2014/main" id="{70A73FF5-266B-464E-8B4E-C3383FD54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5288" y="2383451"/>
            <a:ext cx="5835493" cy="797844"/>
          </a:xfrm>
          <a:prstGeom prst="roundRect">
            <a:avLst>
              <a:gd name="adj" fmla="val 11741"/>
            </a:avLst>
          </a:prstGeom>
          <a:solidFill>
            <a:srgbClr val="397D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9811" tIns="48988" rIns="89811" bIns="48988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>
              <a:lnSpc>
                <a:spcPct val="95000"/>
              </a:lnSpc>
              <a:spcAft>
                <a:spcPct val="0"/>
              </a:spcAft>
            </a:pPr>
            <a:r>
              <a:rPr lang="zh-CN" altLang="en-US" sz="2903" b="1">
                <a:solidFill>
                  <a:srgbClr val="FFFFFF"/>
                </a:solidFill>
                <a:latin typeface="宋体" panose="02010600030101010101" pitchFamily="2" charset="-122"/>
              </a:rPr>
              <a:t>主+系+表</a:t>
            </a: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9F8F2DC8-8FA8-FD48-9E31-6A067770E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480" y="3493807"/>
            <a:ext cx="5835493" cy="819446"/>
          </a:xfrm>
          <a:prstGeom prst="roundRect">
            <a:avLst>
              <a:gd name="adj" fmla="val 11741"/>
            </a:avLst>
          </a:prstGeom>
          <a:solidFill>
            <a:srgbClr val="735B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9811" tIns="48988" rIns="89811" bIns="48988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>
              <a:lnSpc>
                <a:spcPct val="95000"/>
              </a:lnSpc>
              <a:spcAft>
                <a:spcPct val="0"/>
              </a:spcAft>
            </a:pPr>
            <a:r>
              <a:rPr lang="zh-CN" altLang="en-US" sz="2903" b="1">
                <a:solidFill>
                  <a:srgbClr val="FFFFFF"/>
                </a:solidFill>
                <a:latin typeface="宋体" panose="02010600030101010101" pitchFamily="2" charset="-122"/>
              </a:rPr>
              <a:t>主+谓+宾</a:t>
            </a:r>
          </a:p>
        </p:txBody>
      </p:sp>
      <p:sp>
        <p:nvSpPr>
          <p:cNvPr id="6149" name="Text Box 4">
            <a:extLst>
              <a:ext uri="{FF2B5EF4-FFF2-40B4-BE49-F238E27FC236}">
                <a16:creationId xmlns:a16="http://schemas.microsoft.com/office/drawing/2014/main" id="{4664CC58-09BE-6C4D-A676-3758958143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8328" y="293792"/>
            <a:ext cx="7654403" cy="559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46" tIns="40823" rIns="81646" bIns="40823">
            <a:spAutoFit/>
          </a:bodyPr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>
              <a:lnSpc>
                <a:spcPct val="95000"/>
              </a:lnSpc>
              <a:spcAft>
                <a:spcPct val="0"/>
              </a:spcAft>
            </a:pPr>
            <a:r>
              <a:rPr lang="zh-CN" altLang="en-US" sz="3266" b="1">
                <a:solidFill>
                  <a:srgbClr val="1B012E"/>
                </a:solidFill>
                <a:latin typeface="楷体_GB2312" pitchFamily="49" charset="-122"/>
                <a:ea typeface="楷体_GB2312" pitchFamily="49" charset="-122"/>
              </a:rPr>
              <a:t>   五种基本句型：</a:t>
            </a:r>
          </a:p>
        </p:txBody>
      </p:sp>
      <p:sp>
        <p:nvSpPr>
          <p:cNvPr id="41989" name="AutoShape 5">
            <a:extLst>
              <a:ext uri="{FF2B5EF4-FFF2-40B4-BE49-F238E27FC236}">
                <a16:creationId xmlns:a16="http://schemas.microsoft.com/office/drawing/2014/main" id="{B73B472F-F62A-7746-B2B8-492A9EAD0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8684" y="1273095"/>
            <a:ext cx="832407" cy="787763"/>
          </a:xfrm>
          <a:prstGeom prst="roundRect">
            <a:avLst>
              <a:gd name="adj" fmla="val 16667"/>
            </a:avLst>
          </a:prstGeom>
          <a:solidFill>
            <a:srgbClr val="1B01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>
              <a:lnSpc>
                <a:spcPct val="118000"/>
              </a:lnSpc>
              <a:spcAft>
                <a:spcPct val="0"/>
              </a:spcAft>
            </a:pPr>
            <a:r>
              <a:rPr lang="en-US" altLang="zh-CN" sz="2540">
                <a:solidFill>
                  <a:srgbClr val="FFFFFF"/>
                </a:solidFill>
                <a:latin typeface="Arial Black" panose="020B0604020202020204" pitchFamily="34" charset="0"/>
              </a:rPr>
              <a:t>1</a:t>
            </a:r>
          </a:p>
        </p:txBody>
      </p:sp>
      <p:sp>
        <p:nvSpPr>
          <p:cNvPr id="41990" name="AutoShape 6">
            <a:extLst>
              <a:ext uri="{FF2B5EF4-FFF2-40B4-BE49-F238E27FC236}">
                <a16:creationId xmlns:a16="http://schemas.microsoft.com/office/drawing/2014/main" id="{9410148B-43B7-1747-84D6-72576F647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8684" y="2383451"/>
            <a:ext cx="832407" cy="800724"/>
          </a:xfrm>
          <a:prstGeom prst="roundRect">
            <a:avLst>
              <a:gd name="adj" fmla="val 16667"/>
            </a:avLst>
          </a:prstGeom>
          <a:solidFill>
            <a:srgbClr val="397D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9811" tIns="48988" rIns="89811" bIns="48988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>
              <a:lnSpc>
                <a:spcPct val="118000"/>
              </a:lnSpc>
              <a:spcAft>
                <a:spcPct val="0"/>
              </a:spcAft>
            </a:pPr>
            <a:r>
              <a:rPr lang="en-US" altLang="zh-CN" sz="2540">
                <a:solidFill>
                  <a:srgbClr val="FFFFFF"/>
                </a:solidFill>
                <a:latin typeface="Arial Black" panose="020B0604020202020204" pitchFamily="34" charset="0"/>
              </a:rPr>
              <a:t>2</a:t>
            </a:r>
          </a:p>
        </p:txBody>
      </p:sp>
      <p:sp>
        <p:nvSpPr>
          <p:cNvPr id="41991" name="AutoShape 7">
            <a:extLst>
              <a:ext uri="{FF2B5EF4-FFF2-40B4-BE49-F238E27FC236}">
                <a16:creationId xmlns:a16="http://schemas.microsoft.com/office/drawing/2014/main" id="{5536E630-EC79-0E48-9FF0-CB186CD96E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8684" y="3493808"/>
            <a:ext cx="832407" cy="822327"/>
          </a:xfrm>
          <a:prstGeom prst="roundRect">
            <a:avLst>
              <a:gd name="adj" fmla="val 16667"/>
            </a:avLst>
          </a:prstGeom>
          <a:solidFill>
            <a:srgbClr val="735B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9811" tIns="48988" rIns="89811" bIns="48988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>
              <a:lnSpc>
                <a:spcPct val="118000"/>
              </a:lnSpc>
              <a:spcAft>
                <a:spcPct val="0"/>
              </a:spcAft>
            </a:pPr>
            <a:r>
              <a:rPr lang="en-US" altLang="zh-CN" sz="2540">
                <a:solidFill>
                  <a:srgbClr val="FFFFFF"/>
                </a:solidFill>
                <a:latin typeface="Arial Black" panose="020B0604020202020204" pitchFamily="34" charset="0"/>
              </a:rPr>
              <a:t>3</a:t>
            </a:r>
          </a:p>
        </p:txBody>
      </p:sp>
      <p:sp>
        <p:nvSpPr>
          <p:cNvPr id="41992" name="AutoShape 5">
            <a:extLst>
              <a:ext uri="{FF2B5EF4-FFF2-40B4-BE49-F238E27FC236}">
                <a16:creationId xmlns:a16="http://schemas.microsoft.com/office/drawing/2014/main" id="{8A78A6B7-23CA-544D-9B0B-92D12A799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4931" y="4670411"/>
            <a:ext cx="832407" cy="787762"/>
          </a:xfrm>
          <a:prstGeom prst="roundRect">
            <a:avLst>
              <a:gd name="adj" fmla="val 16667"/>
            </a:avLst>
          </a:prstGeom>
          <a:solidFill>
            <a:srgbClr val="1B01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>
              <a:lnSpc>
                <a:spcPct val="118000"/>
              </a:lnSpc>
              <a:spcAft>
                <a:spcPct val="0"/>
              </a:spcAft>
            </a:pPr>
            <a:r>
              <a:rPr lang="zh-CN" altLang="en-US" sz="2540">
                <a:solidFill>
                  <a:srgbClr val="FFFFFF"/>
                </a:solidFill>
                <a:latin typeface="Arial Black" panose="020B0604020202020204" pitchFamily="34" charset="0"/>
              </a:rPr>
              <a:t>4</a:t>
            </a:r>
          </a:p>
        </p:txBody>
      </p:sp>
      <p:sp>
        <p:nvSpPr>
          <p:cNvPr id="41993" name="AutoShape 5">
            <a:extLst>
              <a:ext uri="{FF2B5EF4-FFF2-40B4-BE49-F238E27FC236}">
                <a16:creationId xmlns:a16="http://schemas.microsoft.com/office/drawing/2014/main" id="{24B863AA-899F-D244-B0A3-440331327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4931" y="5714520"/>
            <a:ext cx="832407" cy="789203"/>
          </a:xfrm>
          <a:prstGeom prst="roundRect">
            <a:avLst>
              <a:gd name="adj" fmla="val 16667"/>
            </a:avLst>
          </a:prstGeom>
          <a:solidFill>
            <a:srgbClr val="1B01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>
              <a:lnSpc>
                <a:spcPct val="118000"/>
              </a:lnSpc>
              <a:spcAft>
                <a:spcPct val="0"/>
              </a:spcAft>
            </a:pPr>
            <a:r>
              <a:rPr lang="zh-CN" altLang="en-US" sz="2540">
                <a:solidFill>
                  <a:srgbClr val="FFFFFF"/>
                </a:solidFill>
                <a:latin typeface="Arial Black" panose="020B0604020202020204" pitchFamily="34" charset="0"/>
              </a:rPr>
              <a:t>5</a:t>
            </a:r>
          </a:p>
        </p:txBody>
      </p:sp>
      <p:sp>
        <p:nvSpPr>
          <p:cNvPr id="6155" name="AutoShape 3">
            <a:extLst>
              <a:ext uri="{FF2B5EF4-FFF2-40B4-BE49-F238E27FC236}">
                <a16:creationId xmlns:a16="http://schemas.microsoft.com/office/drawing/2014/main" id="{70C7A012-29CB-8D43-97CF-4D12E937FF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480" y="4605604"/>
            <a:ext cx="5835493" cy="818006"/>
          </a:xfrm>
          <a:prstGeom prst="roundRect">
            <a:avLst>
              <a:gd name="adj" fmla="val 11741"/>
            </a:avLst>
          </a:prstGeom>
          <a:solidFill>
            <a:srgbClr val="735B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9811" tIns="48988" rIns="89811" bIns="48988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>
              <a:lnSpc>
                <a:spcPct val="95000"/>
              </a:lnSpc>
              <a:spcAft>
                <a:spcPct val="0"/>
              </a:spcAft>
            </a:pPr>
            <a:r>
              <a:rPr lang="zh-CN" altLang="en-US" sz="2903" b="1">
                <a:solidFill>
                  <a:srgbClr val="FFFFFF"/>
                </a:solidFill>
                <a:latin typeface="宋体" panose="02010600030101010101" pitchFamily="2" charset="-122"/>
              </a:rPr>
              <a:t>主+谓+间宾+直宾</a:t>
            </a:r>
          </a:p>
        </p:txBody>
      </p:sp>
      <p:sp>
        <p:nvSpPr>
          <p:cNvPr id="6156" name="AutoShape 3">
            <a:extLst>
              <a:ext uri="{FF2B5EF4-FFF2-40B4-BE49-F238E27FC236}">
                <a16:creationId xmlns:a16="http://schemas.microsoft.com/office/drawing/2014/main" id="{31AC67A7-0F99-8B4A-BE00-5751538B2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480" y="5649714"/>
            <a:ext cx="5835493" cy="819446"/>
          </a:xfrm>
          <a:prstGeom prst="roundRect">
            <a:avLst>
              <a:gd name="adj" fmla="val 11741"/>
            </a:avLst>
          </a:prstGeom>
          <a:solidFill>
            <a:srgbClr val="735B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9811" tIns="48988" rIns="89811" bIns="48988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>
              <a:lnSpc>
                <a:spcPct val="95000"/>
              </a:lnSpc>
              <a:spcAft>
                <a:spcPct val="0"/>
              </a:spcAft>
            </a:pPr>
            <a:r>
              <a:rPr lang="zh-CN" altLang="en-US" sz="2903" b="1">
                <a:solidFill>
                  <a:srgbClr val="FFFFFF"/>
                </a:solidFill>
                <a:latin typeface="宋体" panose="02010600030101010101" pitchFamily="2" charset="-122"/>
              </a:rPr>
              <a:t>主+谓+宾+宾补</a:t>
            </a:r>
          </a:p>
        </p:txBody>
      </p:sp>
    </p:spTree>
    <p:extLst>
      <p:ext uri="{BB962C8B-B14F-4D97-AF65-F5344CB8AC3E}">
        <p14:creationId xmlns:p14="http://schemas.microsoft.com/office/powerpoint/2010/main" val="18247633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rAng="0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 autoUpdateAnimBg="0"/>
      <p:bldP spid="6147" grpId="0" bldLvl="0" animBg="1" autoUpdateAnimBg="0"/>
      <p:bldP spid="6148" grpId="0" bldLvl="0" animBg="1" autoUpdateAnimBg="0"/>
      <p:bldP spid="6149" grpId="0" bldLvl="0" autoUpdateAnimBg="0"/>
      <p:bldP spid="6155" grpId="0" bldLvl="0" animBg="1" autoUpdateAnimBg="0"/>
      <p:bldP spid="6156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4394200" y="0"/>
            <a:ext cx="7797800" cy="2573655"/>
            <a:chOff x="644570" y="3208179"/>
            <a:chExt cx="14641623" cy="3352800"/>
          </a:xfrm>
        </p:grpSpPr>
        <p:pic>
          <p:nvPicPr>
            <p:cNvPr id="8206" name="Picture 10" descr="C:\Documents and Settings\Administrator\My Documents\课件制作\图标\已处理\kk2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4570" y="3208179"/>
              <a:ext cx="14641623" cy="33528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15" name="Text Box 4"/>
            <p:cNvSpPr txBox="1">
              <a:spLocks noChangeArrowheads="1"/>
            </p:cNvSpPr>
            <p:nvPr/>
          </p:nvSpPr>
          <p:spPr bwMode="auto">
            <a:xfrm>
              <a:off x="2694784" y="4080046"/>
              <a:ext cx="10740086" cy="204485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marR="0" algn="l" defTabSz="914400">
                <a:buClrTx/>
                <a:buSzTx/>
                <a:buFontTx/>
                <a:defRPr/>
              </a:pPr>
              <a:r>
                <a:rPr lang="zh-CN" altLang="en-US" sz="3200" b="1" dirty="0">
                  <a:ln>
                    <a:noFill/>
                  </a:ln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主语位于句首，是一个句子所叙述的主体</a:t>
              </a:r>
              <a:r>
                <a:rPr lang="en-US" altLang="zh-CN" sz="3200" b="1" dirty="0">
                  <a:ln>
                    <a:noFill/>
                  </a:ln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,</a:t>
              </a:r>
              <a:r>
                <a:rPr kumimoji="0" lang="zh-CN" altLang="en-US" sz="3200" b="1" kern="1200" cap="none" spc="0" normalizeH="0" baseline="0" noProof="0" dirty="0">
                  <a:solidFill>
                    <a:srgbClr val="00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表示句子所说的是</a:t>
              </a:r>
              <a:endParaRPr kumimoji="0" lang="en-US" altLang="zh-CN" sz="3200" b="1" kern="1200" cap="none" spc="0" normalizeH="0" baseline="0" noProof="0" dirty="0">
                <a:solidFill>
                  <a:srgbClr val="000000"/>
                </a:solidFill>
                <a:effectLst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endParaRPr>
            </a:p>
            <a:p>
              <a:pPr marR="0" algn="l" defTabSz="914400">
                <a:buClrTx/>
                <a:buSzTx/>
                <a:buFontTx/>
                <a:defRPr/>
              </a:pPr>
              <a:r>
                <a:rPr kumimoji="0" lang="zh-CN" altLang="en-US" sz="3200" b="1" kern="1200" cap="none" spc="0" normalizeH="0" baseline="0" noProof="0" dirty="0">
                  <a:solidFill>
                    <a:srgbClr val="00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“</a:t>
              </a:r>
              <a:r>
                <a:rPr kumimoji="0" lang="zh-CN" altLang="en-US" sz="3200" b="1" kern="1200" cap="none" spc="0" normalizeH="0" baseline="0" noProof="0" dirty="0">
                  <a:solidFill>
                    <a:srgbClr val="FF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什么人</a:t>
              </a:r>
              <a:r>
                <a:rPr kumimoji="0" lang="zh-CN" altLang="en-US" sz="3200" b="1" kern="1200" cap="none" spc="0" normalizeH="0" baseline="0" noProof="0" dirty="0">
                  <a:solidFill>
                    <a:srgbClr val="00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”或“</a:t>
              </a:r>
              <a:r>
                <a:rPr kumimoji="0" lang="zh-CN" altLang="en-US" sz="3200" b="1" kern="1200" cap="none" spc="0" normalizeH="0" baseline="0" noProof="0" dirty="0">
                  <a:solidFill>
                    <a:srgbClr val="FF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什么事物</a:t>
              </a:r>
              <a:r>
                <a:rPr kumimoji="0" lang="zh-CN" altLang="en-US" sz="3200" b="1" kern="1200" cap="none" spc="0" normalizeH="0" baseline="0" noProof="0" dirty="0">
                  <a:solidFill>
                    <a:srgbClr val="00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”</a:t>
              </a:r>
            </a:p>
          </p:txBody>
        </p:sp>
      </p:grpSp>
      <p:grpSp>
        <p:nvGrpSpPr>
          <p:cNvPr id="3" name="组合 11"/>
          <p:cNvGrpSpPr/>
          <p:nvPr/>
        </p:nvGrpSpPr>
        <p:grpSpPr>
          <a:xfrm>
            <a:off x="368300" y="0"/>
            <a:ext cx="4025900" cy="2553334"/>
            <a:chOff x="6955336" y="336535"/>
            <a:chExt cx="6792442" cy="3652525"/>
          </a:xfrm>
        </p:grpSpPr>
        <p:pic>
          <p:nvPicPr>
            <p:cNvPr id="8204" name="Picture 11" descr="C:\Documents and Settings\Administrator\My Documents\课件制作\图标\已处理\放大镜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80250" y="336535"/>
              <a:ext cx="6667528" cy="36525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13" name="Rectangle 7"/>
            <p:cNvSpPr>
              <a:spLocks noChangeArrowheads="1"/>
            </p:cNvSpPr>
            <p:nvPr/>
          </p:nvSpPr>
          <p:spPr bwMode="auto">
            <a:xfrm>
              <a:off x="6955336" y="1340417"/>
              <a:ext cx="4786098" cy="9245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Subject</a:t>
              </a:r>
              <a:endPara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52946" y="3332508"/>
            <a:ext cx="8132618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Gina is from Australia.</a:t>
            </a: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She often goes to the movies.</a:t>
            </a: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Three is enough.</a:t>
            </a: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Doing the work is hard for him. </a:t>
            </a: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To see is to believe. </a:t>
            </a:r>
          </a:p>
          <a:p>
            <a:pPr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What he said isn’t true. </a:t>
            </a:r>
          </a:p>
          <a:p>
            <a:pPr marR="0" algn="l" defTabSz="914400">
              <a:buClrTx/>
              <a:buSzTx/>
              <a:buFontTx/>
              <a:defRPr/>
            </a:pPr>
            <a:endParaRPr kumimoji="0" lang="en-US" altLang="zh-CN" sz="3600" b="1" kern="1200" cap="none" spc="0" normalizeH="0" baseline="0" noProof="0" dirty="0">
              <a:effectLst/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R="0" algn="l" defTabSz="914400">
              <a:buClrTx/>
              <a:buSzTx/>
              <a:buFontTx/>
              <a:defRPr/>
            </a:pPr>
            <a:endParaRPr kumimoji="0" lang="en-US" altLang="zh-CN" sz="2000" b="1" kern="1200" cap="none" spc="0" normalizeH="0" baseline="0" noProof="0" dirty="0">
              <a:effectLst/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666018" y="3332508"/>
            <a:ext cx="352598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名词</a:t>
            </a:r>
            <a:endParaRPr kumimoji="0" lang="en-US" altLang="zh-CN" sz="3600" b="1" kern="1200" cap="none" spc="0" normalizeH="0" baseline="0" noProof="0" dirty="0"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代词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数词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动名词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kumimoji="0" lang="zh-CN" altLang="en-US" sz="3600" b="1" kern="1200" cap="none" spc="0" normalizeH="0" baseline="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不定式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0" algn="l" defTabSz="914400">
              <a:buClrTx/>
              <a:buSzTx/>
              <a:buFontTx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引导的成分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C720E15E-2134-114B-B98C-04CF5F2E1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6175" y="2537465"/>
            <a:ext cx="6711627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lang="en-US" altLang="zh-CN" sz="4000" b="1" dirty="0">
                <a:ln>
                  <a:noFill/>
                </a:ln>
                <a:effectLst/>
                <a:highlight>
                  <a:srgbClr val="FFFF00"/>
                </a:highlight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What can be used as a subject?</a:t>
            </a:r>
            <a:endParaRPr kumimoji="0" lang="zh-CN" altLang="en-US" sz="4000" b="1" kern="1200" cap="none" spc="0" normalizeH="0" baseline="0" noProof="0" dirty="0">
              <a:solidFill>
                <a:srgbClr val="000000"/>
              </a:solidFill>
              <a:effectLst/>
              <a:highlight>
                <a:srgbClr val="FFFF00"/>
              </a:highlight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A7325B4-F778-4247-8C15-C5922BABBBCB}"/>
              </a:ext>
            </a:extLst>
          </p:cNvPr>
          <p:cNvSpPr/>
          <p:nvPr/>
        </p:nvSpPr>
        <p:spPr>
          <a:xfrm>
            <a:off x="1052946" y="3334981"/>
            <a:ext cx="1136072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B286B24-D573-A645-A9F5-92E5A8FD9086}"/>
              </a:ext>
            </a:extLst>
          </p:cNvPr>
          <p:cNvSpPr/>
          <p:nvPr/>
        </p:nvSpPr>
        <p:spPr>
          <a:xfrm>
            <a:off x="1052946" y="3873941"/>
            <a:ext cx="872836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AF208E77-5FC5-6745-B882-29B712630C58}"/>
              </a:ext>
            </a:extLst>
          </p:cNvPr>
          <p:cNvSpPr/>
          <p:nvPr/>
        </p:nvSpPr>
        <p:spPr>
          <a:xfrm>
            <a:off x="1052945" y="4489722"/>
            <a:ext cx="1316181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B510E3EB-917B-E347-AE51-D87F258F34D7}"/>
              </a:ext>
            </a:extLst>
          </p:cNvPr>
          <p:cNvSpPr/>
          <p:nvPr/>
        </p:nvSpPr>
        <p:spPr>
          <a:xfrm>
            <a:off x="1052945" y="5035379"/>
            <a:ext cx="3131128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6D359929-951F-354C-9A25-0A4BDDD7BB45}"/>
              </a:ext>
            </a:extLst>
          </p:cNvPr>
          <p:cNvSpPr/>
          <p:nvPr/>
        </p:nvSpPr>
        <p:spPr>
          <a:xfrm>
            <a:off x="1052945" y="5576812"/>
            <a:ext cx="1316181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43CCFCD-7033-8A4E-8079-AA9FA69B921B}"/>
              </a:ext>
            </a:extLst>
          </p:cNvPr>
          <p:cNvSpPr/>
          <p:nvPr/>
        </p:nvSpPr>
        <p:spPr>
          <a:xfrm>
            <a:off x="1052945" y="6087639"/>
            <a:ext cx="2715491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14960" y="1736725"/>
            <a:ext cx="11800840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defRPr/>
            </a:pPr>
            <a:r>
              <a:rPr kumimoji="0" lang="en-US" altLang="zh-CN" sz="32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students got on the school bus.</a:t>
            </a:r>
          </a:p>
          <a:p>
            <a:pPr marL="742950" marR="0" lvl="0" indent="-7429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2.His job is to train swimmers.</a:t>
            </a:r>
          </a:p>
          <a:p>
            <a:pPr marL="742950" marR="0" lvl="0" indent="-7429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3.We often speak English in class.</a:t>
            </a:r>
          </a:p>
          <a:p>
            <a:pPr marL="742950" marR="0" lvl="0" indent="-7429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4.When we are going to have an English test has not been decided.</a:t>
            </a:r>
            <a:endParaRPr kumimoji="0" lang="zh-CN" altLang="en-US" sz="32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742950" marR="0" lvl="0" indent="-742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742950" marR="0" lvl="0" indent="-742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5.It is necessary to master a foreign language.</a:t>
            </a:r>
            <a:endParaRPr kumimoji="0" lang="en-US" altLang="zh-CN" sz="32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172" name="矩形 5"/>
          <p:cNvSpPr/>
          <p:nvPr/>
        </p:nvSpPr>
        <p:spPr>
          <a:xfrm>
            <a:off x="314960" y="647121"/>
            <a:ext cx="41478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挑出下列句中的主语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Line 4"/>
          <p:cNvSpPr/>
          <p:nvPr/>
        </p:nvSpPr>
        <p:spPr>
          <a:xfrm>
            <a:off x="576580" y="2482215"/>
            <a:ext cx="244792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" name="Line 4"/>
          <p:cNvSpPr/>
          <p:nvPr/>
        </p:nvSpPr>
        <p:spPr>
          <a:xfrm>
            <a:off x="576580" y="3267710"/>
            <a:ext cx="1499870" cy="1460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" name="Line 5"/>
          <p:cNvSpPr/>
          <p:nvPr/>
        </p:nvSpPr>
        <p:spPr>
          <a:xfrm>
            <a:off x="630555" y="3936538"/>
            <a:ext cx="535940" cy="508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" name="Line 7"/>
          <p:cNvSpPr/>
          <p:nvPr/>
        </p:nvSpPr>
        <p:spPr>
          <a:xfrm>
            <a:off x="755332" y="4668576"/>
            <a:ext cx="7266450" cy="952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2158F55-05F3-484A-A11F-EF3971ED6471}"/>
              </a:ext>
            </a:extLst>
          </p:cNvPr>
          <p:cNvSpPr/>
          <p:nvPr/>
        </p:nvSpPr>
        <p:spPr>
          <a:xfrm>
            <a:off x="718705" y="5125935"/>
            <a:ext cx="348096" cy="5762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1BA86C3-79A2-D947-A632-4E68C5E521AA}"/>
              </a:ext>
            </a:extLst>
          </p:cNvPr>
          <p:cNvSpPr/>
          <p:nvPr/>
        </p:nvSpPr>
        <p:spPr>
          <a:xfrm>
            <a:off x="3226378" y="5125935"/>
            <a:ext cx="4961658" cy="5762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" name="圆角矩形标注 1">
            <a:extLst>
              <a:ext uri="{FF2B5EF4-FFF2-40B4-BE49-F238E27FC236}">
                <a16:creationId xmlns:a16="http://schemas.microsoft.com/office/drawing/2014/main" id="{804245A4-9991-9B41-A4D4-B1A771FC546F}"/>
              </a:ext>
            </a:extLst>
          </p:cNvPr>
          <p:cNvSpPr/>
          <p:nvPr/>
        </p:nvSpPr>
        <p:spPr>
          <a:xfrm>
            <a:off x="900545" y="6027364"/>
            <a:ext cx="2123960" cy="568037"/>
          </a:xfrm>
          <a:prstGeom prst="wedgeRoundRectCallout">
            <a:avLst>
              <a:gd name="adj1" fmla="val -51801"/>
              <a:gd name="adj2" fmla="val -9847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C67AC34-5983-D340-8239-480DD305910D}"/>
              </a:ext>
            </a:extLst>
          </p:cNvPr>
          <p:cNvSpPr txBox="1"/>
          <p:nvPr/>
        </p:nvSpPr>
        <p:spPr>
          <a:xfrm>
            <a:off x="892753" y="6081674"/>
            <a:ext cx="2254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/>
              <a:t>empty subject</a:t>
            </a:r>
            <a:endParaRPr kumimoji="1" lang="zh-CN" altLang="en-US" sz="2400" b="1" dirty="0"/>
          </a:p>
        </p:txBody>
      </p:sp>
      <p:sp>
        <p:nvSpPr>
          <p:cNvPr id="16" name="圆角矩形标注 15">
            <a:extLst>
              <a:ext uri="{FF2B5EF4-FFF2-40B4-BE49-F238E27FC236}">
                <a16:creationId xmlns:a16="http://schemas.microsoft.com/office/drawing/2014/main" id="{D6F98BE9-2E11-484D-81A8-220F8BF2BC65}"/>
              </a:ext>
            </a:extLst>
          </p:cNvPr>
          <p:cNvSpPr/>
          <p:nvPr/>
        </p:nvSpPr>
        <p:spPr>
          <a:xfrm>
            <a:off x="5375563" y="6027364"/>
            <a:ext cx="2123960" cy="568037"/>
          </a:xfrm>
          <a:prstGeom prst="wedgeRoundRectCallout">
            <a:avLst>
              <a:gd name="adj1" fmla="val -51801"/>
              <a:gd name="adj2" fmla="val -9847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AB6F9F1-CDF2-5B46-8904-FCFA119170DE}"/>
              </a:ext>
            </a:extLst>
          </p:cNvPr>
          <p:cNvSpPr txBox="1"/>
          <p:nvPr/>
        </p:nvSpPr>
        <p:spPr>
          <a:xfrm>
            <a:off x="5806601" y="6081674"/>
            <a:ext cx="126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/>
              <a:t>subject</a:t>
            </a:r>
            <a:endParaRPr kumimoji="1" lang="zh-CN" altLang="en-US" sz="2400" b="1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2" grpId="0" animBg="1"/>
      <p:bldP spid="6" grpId="0"/>
      <p:bldP spid="16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/>
          <p:nvPr/>
        </p:nvGrpSpPr>
        <p:grpSpPr>
          <a:xfrm>
            <a:off x="3075709" y="-157072"/>
            <a:ext cx="9337964" cy="3208655"/>
            <a:chOff x="10091016" y="763108"/>
            <a:chExt cx="9740652" cy="4271419"/>
          </a:xfrm>
        </p:grpSpPr>
        <p:pic>
          <p:nvPicPr>
            <p:cNvPr id="10255" name="Picture 10" descr="C:\Documents and Settings\Administrator\My Documents\课件制作\图标\已处理\kk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091016" y="763108"/>
              <a:ext cx="9740652" cy="427141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84" name="Text Box 3"/>
            <p:cNvSpPr txBox="1">
              <a:spLocks noChangeArrowheads="1"/>
            </p:cNvSpPr>
            <p:nvPr/>
          </p:nvSpPr>
          <p:spPr bwMode="auto">
            <a:xfrm>
              <a:off x="11657667" y="1800320"/>
              <a:ext cx="6607350" cy="208956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marR="0" defTabSz="914400">
                <a:buClrTx/>
                <a:buSzTx/>
                <a:buFontTx/>
                <a:defRPr/>
              </a:pPr>
              <a:r>
                <a:rPr lang="zh-CN" altLang="en-US" sz="3200" b="1" kern="100" dirty="0"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谓语常位于主语之后，表示主语所做的动作，</a:t>
              </a:r>
              <a:r>
                <a:rPr kumimoji="0" lang="zh-CN" altLang="en-US" sz="3200" b="1" kern="1200" cap="none" spc="0" normalizeH="0" baseline="0" noProof="0" dirty="0">
                  <a:solidFill>
                    <a:srgbClr val="00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说明主语“做什么” 或“怎么样”</a:t>
              </a:r>
              <a:r>
                <a:rPr kumimoji="0" lang="en-US" altLang="zh-CN" sz="3200" b="1" kern="1200" cap="none" spc="0" normalizeH="0" baseline="0" noProof="0" dirty="0">
                  <a:solidFill>
                    <a:srgbClr val="00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, </a:t>
              </a:r>
              <a:r>
                <a:rPr kumimoji="0" lang="zh-CN" altLang="en-US" sz="3200" b="1" kern="1200" cap="none" spc="0" normalizeH="0" baseline="0" noProof="0" dirty="0">
                  <a:solidFill>
                    <a:srgbClr val="FF0000"/>
                  </a:solidFill>
                  <a:effectLst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谓语通常是动词。</a:t>
              </a:r>
            </a:p>
          </p:txBody>
        </p:sp>
      </p:grpSp>
      <p:grpSp>
        <p:nvGrpSpPr>
          <p:cNvPr id="4" name="组合 6"/>
          <p:cNvGrpSpPr/>
          <p:nvPr/>
        </p:nvGrpSpPr>
        <p:grpSpPr>
          <a:xfrm>
            <a:off x="-236827" y="158425"/>
            <a:ext cx="5072064" cy="2648756"/>
            <a:chOff x="-5165574" y="-49301"/>
            <a:chExt cx="9392753" cy="5145425"/>
          </a:xfrm>
        </p:grpSpPr>
        <p:pic>
          <p:nvPicPr>
            <p:cNvPr id="10251" name="Picture 11" descr="C:\Documents and Settings\Administrator\My Documents\课件制作\图标\已处理\放大镜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5165574" y="-49301"/>
              <a:ext cx="9392753" cy="51454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80" name="Rectangle 7"/>
            <p:cNvSpPr>
              <a:spLocks noChangeArrowheads="1"/>
            </p:cNvSpPr>
            <p:nvPr/>
          </p:nvSpPr>
          <p:spPr bwMode="auto">
            <a:xfrm>
              <a:off x="-4111243" y="1042571"/>
              <a:ext cx="4276914" cy="233173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Predicate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(verb)</a:t>
              </a:r>
              <a:endPara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圆角矩形 19">
            <a:extLst>
              <a:ext uri="{FF2B5EF4-FFF2-40B4-BE49-F238E27FC236}">
                <a16:creationId xmlns:a16="http://schemas.microsoft.com/office/drawing/2014/main" id="{66E5B2C2-511A-CB46-AFCE-960B1E5428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4051" y="2937040"/>
            <a:ext cx="1555962" cy="609600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</a:ln>
        </p:spPr>
        <p:txBody>
          <a:bodyPr lIns="39447" tIns="19724" rIns="39447" bIns="19724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圆角矩形 20">
            <a:extLst>
              <a:ext uri="{FF2B5EF4-FFF2-40B4-BE49-F238E27FC236}">
                <a16:creationId xmlns:a16="http://schemas.microsoft.com/office/drawing/2014/main" id="{4D957613-03CD-D940-85F6-8D947911E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4070" y="4573558"/>
            <a:ext cx="2487960" cy="523220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</a:ln>
        </p:spPr>
        <p:txBody>
          <a:bodyPr lIns="39447" tIns="19724" rIns="39447" bIns="19724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Rectangle 1">
            <a:extLst>
              <a:ext uri="{FF2B5EF4-FFF2-40B4-BE49-F238E27FC236}">
                <a16:creationId xmlns:a16="http://schemas.microsoft.com/office/drawing/2014/main" id="{15FB7C34-B2C1-294D-9303-85064B408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6936" y="4582112"/>
            <a:ext cx="669414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We have finished reading this book.</a:t>
            </a:r>
          </a:p>
        </p:txBody>
      </p:sp>
      <p:sp>
        <p:nvSpPr>
          <p:cNvPr id="25" name="圆角矩形 24">
            <a:extLst>
              <a:ext uri="{FF2B5EF4-FFF2-40B4-BE49-F238E27FC236}">
                <a16:creationId xmlns:a16="http://schemas.microsoft.com/office/drawing/2014/main" id="{C4B3B6F7-ABEC-184F-BF74-95A9C6E42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6791" y="5285513"/>
            <a:ext cx="1946927" cy="523220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</a:ln>
        </p:spPr>
        <p:txBody>
          <a:bodyPr lIns="39447" tIns="19724" rIns="39447" bIns="19724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矩形 2">
            <a:extLst>
              <a:ext uri="{FF2B5EF4-FFF2-40B4-BE49-F238E27FC236}">
                <a16:creationId xmlns:a16="http://schemas.microsoft.com/office/drawing/2014/main" id="{CF2D08E4-CE99-CF4B-AD71-2D4FDCD95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6936" y="5276959"/>
            <a:ext cx="629296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They can speak English well.</a:t>
            </a:r>
          </a:p>
        </p:txBody>
      </p:sp>
      <p:grpSp>
        <p:nvGrpSpPr>
          <p:cNvPr id="29" name="组合 31">
            <a:extLst>
              <a:ext uri="{FF2B5EF4-FFF2-40B4-BE49-F238E27FC236}">
                <a16:creationId xmlns:a16="http://schemas.microsoft.com/office/drawing/2014/main" id="{E4156D1A-02E7-7C41-8531-27B8156A4A5A}"/>
              </a:ext>
            </a:extLst>
          </p:cNvPr>
          <p:cNvGrpSpPr/>
          <p:nvPr/>
        </p:nvGrpSpPr>
        <p:grpSpPr>
          <a:xfrm>
            <a:off x="7228604" y="4542929"/>
            <a:ext cx="4193990" cy="1618010"/>
            <a:chOff x="7081044" y="9328150"/>
            <a:chExt cx="8763000" cy="3144312"/>
          </a:xfrm>
        </p:grpSpPr>
        <p:pic>
          <p:nvPicPr>
            <p:cNvPr id="30" name="Picture 20" descr="E:\英语项目\课件模板及素材\png素材\未标题-15.png">
              <a:extLst>
                <a:ext uri="{FF2B5EF4-FFF2-40B4-BE49-F238E27FC236}">
                  <a16:creationId xmlns:a16="http://schemas.microsoft.com/office/drawing/2014/main" id="{ED420F1A-A816-3045-B3C5-B51610192D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-520162">
              <a:off x="7081044" y="9328150"/>
              <a:ext cx="8763000" cy="30480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" name="矩形 14">
              <a:extLst>
                <a:ext uri="{FF2B5EF4-FFF2-40B4-BE49-F238E27FC236}">
                  <a16:creationId xmlns:a16="http://schemas.microsoft.com/office/drawing/2014/main" id="{08CE46EF-5C95-CA46-BFCA-C7B85BD184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778474">
              <a:off x="8492037" y="9780973"/>
              <a:ext cx="5891508" cy="269148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迷你简少儿" pitchFamily="65" charset="-122"/>
                  <a:ea typeface="迷你简少儿" pitchFamily="65" charset="-122"/>
                  <a:cs typeface="Arial" panose="020B0604020202020204" pitchFamily="34" charset="0"/>
                </a:rPr>
                <a:t>助动词和情态动词须和实义动词一起构成谓语</a:t>
              </a:r>
            </a:p>
          </p:txBody>
        </p:sp>
      </p:grpSp>
      <p:sp>
        <p:nvSpPr>
          <p:cNvPr id="32" name="圆角矩形 31">
            <a:extLst>
              <a:ext uri="{FF2B5EF4-FFF2-40B4-BE49-F238E27FC236}">
                <a16:creationId xmlns:a16="http://schemas.microsoft.com/office/drawing/2014/main" id="{C993F382-E365-7641-8865-3DB90BA85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7260" y="3756518"/>
            <a:ext cx="2314302" cy="498475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</a:ln>
        </p:spPr>
        <p:txBody>
          <a:bodyPr lIns="39447" tIns="19724" rIns="39447" bIns="19724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矩形 2">
            <a:extLst>
              <a:ext uri="{FF2B5EF4-FFF2-40B4-BE49-F238E27FC236}">
                <a16:creationId xmlns:a16="http://schemas.microsoft.com/office/drawing/2014/main" id="{37FE199C-6310-4C40-AB04-99EC3A1D5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6936" y="3761514"/>
            <a:ext cx="5593962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He looked after two boys.</a:t>
            </a:r>
          </a:p>
        </p:txBody>
      </p:sp>
      <p:sp>
        <p:nvSpPr>
          <p:cNvPr id="37" name="Rectangle 1">
            <a:extLst>
              <a:ext uri="{FF2B5EF4-FFF2-40B4-BE49-F238E27FC236}">
                <a16:creationId xmlns:a16="http://schemas.microsoft.com/office/drawing/2014/main" id="{99558F0A-CCDC-DE42-B3B5-A6A1FF43D3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6936" y="2966029"/>
            <a:ext cx="7298152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They enjoyed playing computer games.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1" grpId="0" bldLvl="0" animBg="1"/>
      <p:bldP spid="25" grpId="0" bldLvl="0" animBg="1"/>
      <p:bldP spid="3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87350" y="177475"/>
            <a:ext cx="2685415" cy="5835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A. 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简单谓语</a:t>
            </a:r>
            <a:r>
              <a:rPr lang="zh-CN" altLang="en-US" sz="32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：</a:t>
            </a:r>
          </a:p>
        </p:txBody>
      </p:sp>
      <p:sp>
        <p:nvSpPr>
          <p:cNvPr id="4" name="矩形 3"/>
          <p:cNvSpPr/>
          <p:nvPr/>
        </p:nvSpPr>
        <p:spPr>
          <a:xfrm>
            <a:off x="1340485" y="760413"/>
            <a:ext cx="8786842" cy="1076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He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practices</a:t>
            </a:r>
            <a:r>
              <a:rPr lang="en-US" sz="3200" b="1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 running every morning.</a:t>
            </a:r>
            <a:br>
              <a:rPr lang="en-US" sz="3200" b="1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He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reads</a:t>
            </a:r>
            <a:r>
              <a:rPr lang="en-US" sz="3200" b="1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 newspapers every day.</a:t>
            </a:r>
            <a:endParaRPr lang="zh-CN" altLang="en-US" sz="3200" b="1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7640" y="2146595"/>
            <a:ext cx="2253615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B. 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复合谓语</a:t>
            </a:r>
          </a:p>
        </p:txBody>
      </p:sp>
      <p:sp>
        <p:nvSpPr>
          <p:cNvPr id="6" name="矩形 5"/>
          <p:cNvSpPr/>
          <p:nvPr/>
        </p:nvSpPr>
        <p:spPr>
          <a:xfrm>
            <a:off x="387319" y="3039413"/>
            <a:ext cx="7571303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</a:rPr>
              <a:t>①由情态动词或其他助动词加动词构成。</a:t>
            </a:r>
          </a:p>
        </p:txBody>
      </p:sp>
      <p:sp>
        <p:nvSpPr>
          <p:cNvPr id="7" name="矩形 6"/>
          <p:cNvSpPr/>
          <p:nvPr/>
        </p:nvSpPr>
        <p:spPr>
          <a:xfrm>
            <a:off x="387350" y="4779756"/>
            <a:ext cx="11593830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</a:rPr>
              <a:t>②由系动词加表语构成。系动词不能单独作谓语，要和表语一起作谓语。</a:t>
            </a:r>
          </a:p>
        </p:txBody>
      </p:sp>
      <p:sp>
        <p:nvSpPr>
          <p:cNvPr id="8" name="矩形 7"/>
          <p:cNvSpPr/>
          <p:nvPr/>
        </p:nvSpPr>
        <p:spPr>
          <a:xfrm>
            <a:off x="387349" y="3593951"/>
            <a:ext cx="790003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1.You </a:t>
            </a:r>
            <a:r>
              <a:rPr lang="en-US" sz="3200" b="1" dirty="0">
                <a:solidFill>
                  <a:srgbClr val="FF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may keep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book for two weeks. 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7319" y="4177522"/>
            <a:ext cx="8501106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He </a:t>
            </a:r>
            <a:r>
              <a:rPr lang="en-US" sz="3200" b="1" dirty="0">
                <a:solidFill>
                  <a:srgbClr val="FF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didn’t attend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meeting yesterday.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87319" y="5754127"/>
            <a:ext cx="671517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3200" b="1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are students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idea </a:t>
            </a:r>
            <a:r>
              <a:rPr lang="en-US" sz="3200" b="1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sounds great</a:t>
            </a:r>
            <a:r>
              <a:rPr lang="en-US" sz="3200" b="1" dirty="0"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uFill>
                <a:solidFill>
                  <a:srgbClr val="FF0000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376285" y="1849678"/>
            <a:ext cx="3815428" cy="181588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</a:rPr>
              <a:t>can/will/may should do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  <a:p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</a:rPr>
              <a:t>be doing</a:t>
            </a:r>
          </a:p>
          <a:p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</a:rPr>
              <a:t>have/has done</a:t>
            </a:r>
          </a:p>
          <a:p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</a:rPr>
              <a:t>don’t/doesn’t/didn’t do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01950" y="177165"/>
            <a:ext cx="547433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由一个动词或动词短语构成。</a:t>
            </a:r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99C3ACCD-07B7-BF47-BB0D-23585AE625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4108" y="5940425"/>
            <a:ext cx="6467071" cy="8938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eaLnBrk="1">
              <a:lnSpc>
                <a:spcPct val="93000"/>
              </a:lnSpc>
              <a:buSzPct val="100000"/>
              <a:buFont typeface="Times New Roman" panose="02020603050405020304" pitchFamily="18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注意：在每一个正确的句子中都必须存在“谓语”部分。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 animBg="1"/>
      <p:bldP spid="7" grpId="0" animBg="1"/>
      <p:bldP spid="8" grpId="0"/>
      <p:bldP spid="9" grpId="0"/>
      <p:bldP spid="10" grpId="0"/>
      <p:bldP spid="12" grpId="0" animBg="1"/>
      <p:bldP spid="13" grpId="0"/>
      <p:bldP spid="14" grpId="0" bldLvl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78581" y="795005"/>
            <a:ext cx="71170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1.You 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may keep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book for two weeks. 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78899" y="1790692"/>
            <a:ext cx="573468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My sister 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is crying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 there.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78898" y="2754943"/>
            <a:ext cx="10215634" cy="860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I 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have been waiting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you all the time.</a:t>
            </a:r>
            <a:b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78899" y="3818572"/>
            <a:ext cx="554545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I 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would stay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home all day.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578899" y="4855848"/>
            <a:ext cx="391922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 </a:t>
            </a:r>
            <a:r>
              <a:rPr lang="en-US" sz="3200" b="1" dirty="0">
                <a:solidFill>
                  <a:prstClr val="black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come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back?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Line 4"/>
          <p:cNvSpPr/>
          <p:nvPr/>
        </p:nvSpPr>
        <p:spPr>
          <a:xfrm>
            <a:off x="2772410" y="1378585"/>
            <a:ext cx="1726565" cy="63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" name="Line 4"/>
          <p:cNvSpPr/>
          <p:nvPr/>
        </p:nvSpPr>
        <p:spPr>
          <a:xfrm>
            <a:off x="3674110" y="2373621"/>
            <a:ext cx="1649730" cy="63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" name="Line 4"/>
          <p:cNvSpPr/>
          <p:nvPr/>
        </p:nvSpPr>
        <p:spPr>
          <a:xfrm flipV="1">
            <a:off x="2313940" y="3318162"/>
            <a:ext cx="3184179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" name="Line 4"/>
          <p:cNvSpPr/>
          <p:nvPr/>
        </p:nvSpPr>
        <p:spPr>
          <a:xfrm>
            <a:off x="2254250" y="4401501"/>
            <a:ext cx="2018030" cy="63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" name="Line 4"/>
          <p:cNvSpPr/>
          <p:nvPr/>
        </p:nvSpPr>
        <p:spPr>
          <a:xfrm>
            <a:off x="2051050" y="5439410"/>
            <a:ext cx="620395" cy="63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" name="Line 4"/>
          <p:cNvSpPr/>
          <p:nvPr/>
        </p:nvSpPr>
        <p:spPr>
          <a:xfrm>
            <a:off x="3317730" y="5440218"/>
            <a:ext cx="897890" cy="63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" name="文本框 17"/>
          <p:cNvSpPr txBox="1"/>
          <p:nvPr/>
        </p:nvSpPr>
        <p:spPr>
          <a:xfrm>
            <a:off x="1578610" y="5739765"/>
            <a:ext cx="7238365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6. He managed to finish the work in time</a:t>
            </a:r>
            <a:endParaRPr lang="zh-CN" altLang="en-US" sz="3200" b="1"/>
          </a:p>
        </p:txBody>
      </p:sp>
      <p:sp>
        <p:nvSpPr>
          <p:cNvPr id="19" name="Line 4"/>
          <p:cNvSpPr/>
          <p:nvPr/>
        </p:nvSpPr>
        <p:spPr>
          <a:xfrm>
            <a:off x="2671445" y="6500209"/>
            <a:ext cx="1534795" cy="63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2" name="矩形 5"/>
          <p:cNvSpPr/>
          <p:nvPr/>
        </p:nvSpPr>
        <p:spPr>
          <a:xfrm>
            <a:off x="1033939" y="-127000"/>
            <a:ext cx="384048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挑出下列句中谓语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4337"/>
          <p:cNvSpPr txBox="1"/>
          <p:nvPr/>
        </p:nvSpPr>
        <p:spPr>
          <a:xfrm>
            <a:off x="3700463" y="62547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sz="1800">
              <a:latin typeface="Arial" panose="020B0604020202020204" pitchFamily="34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1523683" y="98353"/>
            <a:ext cx="9144000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3300"/>
                </a:solidFill>
                <a:latin typeface="宋体" panose="02010600030101010101" pitchFamily="2" charset="-122"/>
              </a:rPr>
              <a:t>基本句型  一</a:t>
            </a:r>
          </a:p>
          <a:p>
            <a:pPr algn="ctr"/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Ｓ（主语）        </a:t>
            </a:r>
            <a:r>
              <a:rPr lang="en-US" altLang="zh-CN" sz="40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+      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Ｖ（谓语，</a:t>
            </a:r>
            <a:r>
              <a:rPr lang="en-US" altLang="zh-CN" sz="40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vi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00330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4340" name="内容占位符 14339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920753027"/>
              </p:ext>
            </p:extLst>
          </p:nvPr>
        </p:nvGraphicFramePr>
        <p:xfrm>
          <a:off x="1907223" y="704011"/>
          <a:ext cx="8376920" cy="2873375"/>
        </p:xfrm>
        <a:graphic>
          <a:graphicData uri="http://schemas.openxmlformats.org/drawingml/2006/table">
            <a:tbl>
              <a:tblPr/>
              <a:tblGrid>
                <a:gridCol w="3527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9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73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1. Time </a:t>
                      </a:r>
                      <a:endParaRPr lang="en-US" altLang="zh-CN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2. The sun  </a:t>
                      </a:r>
                      <a:endParaRPr lang="en-US" altLang="zh-CN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3. The man</a:t>
                      </a:r>
                      <a:endParaRPr lang="en-US" altLang="zh-CN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4. Everybody</a:t>
                      </a:r>
                      <a:endParaRPr lang="en-US" altLang="zh-CN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flies. </a:t>
                      </a:r>
                      <a:endParaRPr lang="en-US" altLang="zh-CN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rises.   </a:t>
                      </a:r>
                      <a:endParaRPr lang="en-US" altLang="zh-CN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cooked.   </a:t>
                      </a:r>
                      <a:endParaRPr lang="en-US" altLang="zh-CN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laughed</a:t>
                      </a:r>
                      <a:r>
                        <a:rPr lang="zh-CN" altLang="en-US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．</a:t>
                      </a:r>
                      <a:endParaRPr lang="zh-CN" altLang="en-US" sz="36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353" name="矩形 14352"/>
          <p:cNvSpPr/>
          <p:nvPr/>
        </p:nvSpPr>
        <p:spPr>
          <a:xfrm>
            <a:off x="611822" y="3872529"/>
            <a:ext cx="11386213" cy="2862322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此句型中的谓语动词都是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不及物动词</a:t>
            </a: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(vi.)</a:t>
            </a: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，可以单独使用，能表达完整意思，后面不需要加宾语。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此时，主语可有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定语</a:t>
            </a:r>
            <a:r>
              <a:rPr lang="zh-CN" altLang="en-US" sz="3600" b="1" dirty="0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来修饰，谓语可有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状语</a:t>
            </a:r>
            <a:r>
              <a:rPr lang="zh-CN" altLang="en-US" sz="3600" b="1" dirty="0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来修饰。</a:t>
            </a:r>
            <a:endParaRPr lang="en-US" altLang="zh-CN" sz="3600" b="1" dirty="0">
              <a:solidFill>
                <a:srgbClr val="0033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zh-CN" sz="3600" b="1" dirty="0">
                <a:solidFill>
                  <a:srgbClr val="0033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The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red </a:t>
            </a:r>
            <a:r>
              <a:rPr lang="en-US" altLang="zh-CN" sz="3600" b="1" dirty="0">
                <a:solidFill>
                  <a:srgbClr val="0033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sun rises 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in the east.</a:t>
            </a:r>
          </a:p>
        </p:txBody>
      </p:sp>
    </p:spTree>
    <p:extLst>
      <p:ext uri="{BB962C8B-B14F-4D97-AF65-F5344CB8AC3E}">
        <p14:creationId xmlns:p14="http://schemas.microsoft.com/office/powerpoint/2010/main" val="93546880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6"/>
          <p:cNvGrpSpPr/>
          <p:nvPr/>
        </p:nvGrpSpPr>
        <p:grpSpPr>
          <a:xfrm>
            <a:off x="90804" y="-90170"/>
            <a:ext cx="4425777" cy="2362315"/>
            <a:chOff x="7309644" y="310362"/>
            <a:chExt cx="6095206" cy="3339002"/>
          </a:xfrm>
        </p:grpSpPr>
        <p:pic>
          <p:nvPicPr>
            <p:cNvPr id="12303" name="Picture 11" descr="C:\Documents and Settings\Administrator\My Documents\课件制作\图标\已处理\放大镜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09644" y="310362"/>
              <a:ext cx="6095206" cy="33390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80" name="Rectangle 7"/>
            <p:cNvSpPr>
              <a:spLocks noChangeArrowheads="1"/>
            </p:cNvSpPr>
            <p:nvPr/>
          </p:nvSpPr>
          <p:spPr bwMode="auto">
            <a:xfrm>
              <a:off x="7309644" y="1216743"/>
              <a:ext cx="4055768" cy="10005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Object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id="{A6B5A66F-0D75-7E43-8151-94A04F9E3C15}"/>
              </a:ext>
            </a:extLst>
          </p:cNvPr>
          <p:cNvSpPr/>
          <p:nvPr/>
        </p:nvSpPr>
        <p:spPr>
          <a:xfrm>
            <a:off x="1260763" y="2661740"/>
            <a:ext cx="9670473" cy="2382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buSzPct val="100000"/>
              <a:buFont typeface="Times New Roman" panose="02020603050405020304" pitchFamily="18" charset="0"/>
              <a:buNone/>
            </a:pP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宾语是动作的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承受者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。 </a:t>
            </a:r>
            <a:endParaRPr lang="en-US" altLang="zh-CN" sz="32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93000"/>
              </a:lnSpc>
              <a:buSzPct val="100000"/>
              <a:buFont typeface="Times New Roman" panose="02020603050405020304" pitchFamily="18" charset="0"/>
              <a:buNone/>
            </a:pP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宾语由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名词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代词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短语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不定式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动名词</a:t>
            </a:r>
            <a:r>
              <a:rPr lang="en-US" altLang="zh-CN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从句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充当。 </a:t>
            </a:r>
            <a:endParaRPr lang="en-US" altLang="zh-CN" sz="32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93000"/>
              </a:lnSpc>
              <a:buSzPct val="100000"/>
              <a:buFont typeface="Times New Roman" panose="02020603050405020304" pitchFamily="18" charset="0"/>
              <a:buNone/>
            </a:pP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宾语位于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及物动词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介词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之后。</a:t>
            </a:r>
            <a:endParaRPr lang="en-US" altLang="zh-CN" sz="32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93000"/>
              </a:lnSpc>
              <a:buSzPct val="100000"/>
              <a:buFont typeface="Times New Roman" panose="02020603050405020304" pitchFamily="18" charset="0"/>
              <a:buNone/>
            </a:pP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位于及物动词之后的宾语, 称为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动词宾语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。 </a:t>
            </a:r>
            <a:endParaRPr lang="en-US" altLang="zh-CN" sz="32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93000"/>
              </a:lnSpc>
              <a:buSzPct val="100000"/>
              <a:buFont typeface="Times New Roman" panose="02020603050405020304" pitchFamily="18" charset="0"/>
              <a:buNone/>
            </a:pP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位于介词之后的名词或代词, 称为</a:t>
            </a:r>
            <a:r>
              <a:rPr lang="zh-CN" altLang="en-US" sz="32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介词宾语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lang="zh-CN" altLang="en-US" sz="32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AutoShape 10">
            <a:extLst>
              <a:ext uri="{FF2B5EF4-FFF2-40B4-BE49-F238E27FC236}">
                <a16:creationId xmlns:a16="http://schemas.microsoft.com/office/drawing/2014/main" id="{941FCE13-159C-9C4F-9B0D-56E6CF3A1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30" y="71221"/>
            <a:ext cx="11981779" cy="1110357"/>
          </a:xfrm>
          <a:prstGeom prst="roundRect">
            <a:avLst>
              <a:gd name="adj" fmla="val 8153"/>
            </a:avLst>
          </a:prstGeom>
          <a:solidFill>
            <a:srgbClr val="397D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240511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tabLst>
                <a:tab pos="656722" algn="l"/>
                <a:tab pos="1313444" algn="l"/>
              </a:tabLst>
            </a:pPr>
            <a:r>
              <a:rPr lang="en-US" altLang="zh-CN" sz="3266" b="1" dirty="0">
                <a:solidFill>
                  <a:srgbClr val="FFFFFF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Mark the object in each sentence.</a:t>
            </a:r>
            <a:endParaRPr lang="zh-CN" altLang="en-US" sz="3266" b="1" dirty="0">
              <a:solidFill>
                <a:srgbClr val="FFFFFF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58375" name="Text Box 8">
            <a:extLst>
              <a:ext uri="{FF2B5EF4-FFF2-40B4-BE49-F238E27FC236}">
                <a16:creationId xmlns:a16="http://schemas.microsoft.com/office/drawing/2014/main" id="{9B21CF3D-65EF-FA46-A620-69A237315F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247" y="1355190"/>
            <a:ext cx="8987556" cy="3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like fruits. </a:t>
            </a:r>
          </a:p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endParaRPr lang="en-US" altLang="zh-CN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Everybody knows her.</a:t>
            </a:r>
          </a:p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---How many chairs do you want?</a:t>
            </a:r>
          </a:p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---I want four.</a:t>
            </a:r>
          </a:p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457200" indent="-457200"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We should help the old and the injured. 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5" name="AutoShape 13">
            <a:extLst>
              <a:ext uri="{FF2B5EF4-FFF2-40B4-BE49-F238E27FC236}">
                <a16:creationId xmlns:a16="http://schemas.microsoft.com/office/drawing/2014/main" id="{5D6FB0E5-2E39-D54C-9D74-99019486B2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2982" y="1342964"/>
            <a:ext cx="1951254" cy="718636"/>
          </a:xfrm>
          <a:prstGeom prst="roundRect">
            <a:avLst>
              <a:gd name="adj" fmla="val 11741"/>
            </a:avLst>
          </a:prstGeom>
          <a:solidFill>
            <a:srgbClr val="1B01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240511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tabLst>
                <a:tab pos="321161" algn="l"/>
                <a:tab pos="656722" algn="l"/>
                <a:tab pos="1313444" algn="l"/>
              </a:tabLst>
            </a:pPr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  <a:ea typeface="楷体_GB2312" pitchFamily="49" charset="-122"/>
              </a:rPr>
              <a:t>名词</a:t>
            </a:r>
          </a:p>
        </p:txBody>
      </p:sp>
      <p:sp>
        <p:nvSpPr>
          <p:cNvPr id="29706" name="AutoShape 14">
            <a:extLst>
              <a:ext uri="{FF2B5EF4-FFF2-40B4-BE49-F238E27FC236}">
                <a16:creationId xmlns:a16="http://schemas.microsoft.com/office/drawing/2014/main" id="{20B0CF82-FD4A-714C-9DE3-5000D2055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1460" y="2208112"/>
            <a:ext cx="1964318" cy="780562"/>
          </a:xfrm>
          <a:prstGeom prst="roundRect">
            <a:avLst>
              <a:gd name="adj" fmla="val 11741"/>
            </a:avLst>
          </a:prstGeom>
          <a:solidFill>
            <a:srgbClr val="397D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240511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tabLst>
                <a:tab pos="656722" algn="l"/>
                <a:tab pos="1313444" algn="l"/>
              </a:tabLst>
            </a:pPr>
            <a:r>
              <a:rPr lang="zh-CN" altLang="en-US" sz="2800" b="1">
                <a:solidFill>
                  <a:srgbClr val="FFFFFF"/>
                </a:solidFill>
                <a:latin typeface="宋体" panose="02010600030101010101" pitchFamily="2" charset="-122"/>
                <a:ea typeface="楷体_GB2312" pitchFamily="49" charset="-122"/>
              </a:rPr>
              <a:t>代词</a:t>
            </a:r>
          </a:p>
        </p:txBody>
      </p:sp>
      <p:sp>
        <p:nvSpPr>
          <p:cNvPr id="29707" name="AutoShape 15">
            <a:extLst>
              <a:ext uri="{FF2B5EF4-FFF2-40B4-BE49-F238E27FC236}">
                <a16:creationId xmlns:a16="http://schemas.microsoft.com/office/drawing/2014/main" id="{265BC040-CA2F-5948-8A39-0DA9A06CF3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777" y="3318468"/>
            <a:ext cx="2000240" cy="783442"/>
          </a:xfrm>
          <a:prstGeom prst="roundRect">
            <a:avLst>
              <a:gd name="adj" fmla="val 8153"/>
            </a:avLst>
          </a:prstGeom>
          <a:solidFill>
            <a:srgbClr val="735B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2456" rIns="81646" bIns="42456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240511" fontAlgn="base" hangingPunct="0">
              <a:lnSpc>
                <a:spcPct val="95000"/>
              </a:lnSpc>
              <a:spcBef>
                <a:spcPct val="0"/>
              </a:spcBef>
              <a:spcAft>
                <a:spcPts val="1293"/>
              </a:spcAft>
              <a:tabLst>
                <a:tab pos="656722" algn="l"/>
                <a:tab pos="1313444" algn="l"/>
              </a:tabLst>
            </a:pPr>
            <a:r>
              <a:rPr lang="zh-CN" altLang="en-US" sz="2800" b="1">
                <a:solidFill>
                  <a:srgbClr val="FFFFFF"/>
                </a:solidFill>
                <a:latin typeface="宋体" panose="02010600030101010101" pitchFamily="2" charset="-122"/>
                <a:ea typeface="楷体_GB2312" pitchFamily="49" charset="-122"/>
              </a:rPr>
              <a:t>数词</a:t>
            </a:r>
          </a:p>
        </p:txBody>
      </p:sp>
      <p:sp>
        <p:nvSpPr>
          <p:cNvPr id="29708" name="AutoShape 14">
            <a:extLst>
              <a:ext uri="{FF2B5EF4-FFF2-40B4-BE49-F238E27FC236}">
                <a16:creationId xmlns:a16="http://schemas.microsoft.com/office/drawing/2014/main" id="{15B2BD55-333F-7B44-A44F-AFAB127EC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27387" y="4409353"/>
            <a:ext cx="2739921" cy="848249"/>
          </a:xfrm>
          <a:prstGeom prst="roundRect">
            <a:avLst>
              <a:gd name="adj" fmla="val 11741"/>
            </a:avLst>
          </a:prstGeom>
          <a:solidFill>
            <a:srgbClr val="397D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240511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tabLst>
                <a:tab pos="656722" algn="l"/>
                <a:tab pos="1313444" algn="l"/>
              </a:tabLst>
            </a:pPr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  <a:ea typeface="楷体_GB2312" pitchFamily="49" charset="-122"/>
              </a:rPr>
              <a:t>名词化的形容词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077E5D3-F512-F342-92AF-87BB6D3A7D03}"/>
              </a:ext>
            </a:extLst>
          </p:cNvPr>
          <p:cNvSpPr/>
          <p:nvPr/>
        </p:nvSpPr>
        <p:spPr>
          <a:xfrm>
            <a:off x="2331197" y="1342964"/>
            <a:ext cx="1136072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5F05A77-7B77-CD4B-9565-1002B81FD6D0}"/>
              </a:ext>
            </a:extLst>
          </p:cNvPr>
          <p:cNvSpPr/>
          <p:nvPr/>
        </p:nvSpPr>
        <p:spPr>
          <a:xfrm>
            <a:off x="4937133" y="2224933"/>
            <a:ext cx="636092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1B756817-11C4-854F-9C68-E49C4ECD2C53}"/>
              </a:ext>
            </a:extLst>
          </p:cNvPr>
          <p:cNvSpPr/>
          <p:nvPr/>
        </p:nvSpPr>
        <p:spPr>
          <a:xfrm>
            <a:off x="3051633" y="3618306"/>
            <a:ext cx="855349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966925E-1BB3-6C4C-8C22-2600BCF9345B}"/>
              </a:ext>
            </a:extLst>
          </p:cNvPr>
          <p:cNvSpPr/>
          <p:nvPr/>
        </p:nvSpPr>
        <p:spPr>
          <a:xfrm>
            <a:off x="4482349" y="4528272"/>
            <a:ext cx="1433542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86565A5-3037-6642-8B34-1C85BF963100}"/>
              </a:ext>
            </a:extLst>
          </p:cNvPr>
          <p:cNvSpPr/>
          <p:nvPr/>
        </p:nvSpPr>
        <p:spPr>
          <a:xfrm>
            <a:off x="6768256" y="4528272"/>
            <a:ext cx="2181780" cy="576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0006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 bldLvl="0" animBg="1" autoUpdateAnimBg="0"/>
      <p:bldP spid="29706" grpId="0" bldLvl="0" animBg="1" autoUpdateAnimBg="0"/>
      <p:bldP spid="29707" grpId="0" bldLvl="0" animBg="1" autoUpdateAnimBg="0"/>
      <p:bldP spid="29708" grpId="0" bldLvl="0" animBg="1" autoUpdateAnimBg="0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DAA9103-0EE4-1D4B-BE5B-94004DFB7DCC}"/>
              </a:ext>
            </a:extLst>
          </p:cNvPr>
          <p:cNvGrpSpPr>
            <a:grpSpLocks/>
          </p:cNvGrpSpPr>
          <p:nvPr/>
        </p:nvGrpSpPr>
        <p:grpSpPr bwMode="auto">
          <a:xfrm>
            <a:off x="9162217" y="1073833"/>
            <a:ext cx="2549068" cy="802165"/>
            <a:chOff x="0" y="0"/>
            <a:chExt cx="1026" cy="1010"/>
          </a:xfrm>
        </p:grpSpPr>
        <p:sp>
          <p:nvSpPr>
            <p:cNvPr id="59403" name="AutoShape 2">
              <a:extLst>
                <a:ext uri="{FF2B5EF4-FFF2-40B4-BE49-F238E27FC236}">
                  <a16:creationId xmlns:a16="http://schemas.microsoft.com/office/drawing/2014/main" id="{7833A2D5-7411-E746-835D-90499D2CC1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" y="22"/>
              <a:ext cx="1016" cy="990"/>
            </a:xfrm>
            <a:prstGeom prst="roundRect">
              <a:avLst>
                <a:gd name="adj" fmla="val 8153"/>
              </a:avLst>
            </a:prstGeom>
            <a:solidFill>
              <a:srgbClr val="735B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65317" tIns="40823" rIns="65317" bIns="40823" anchor="ctr"/>
            <a:lstStyle>
              <a:lvl1pPr marL="342900" indent="-342900">
                <a:lnSpc>
                  <a:spcPct val="93000"/>
                </a:lnSpc>
                <a:spcAft>
                  <a:spcPts val="1425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lnSpc>
                  <a:spcPct val="93000"/>
                </a:lnSpc>
                <a:spcAft>
                  <a:spcPts val="113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lnSpc>
                  <a:spcPct val="93000"/>
                </a:lnSpc>
                <a:spcAft>
                  <a:spcPts val="850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lnSpc>
                  <a:spcPct val="93000"/>
                </a:lnSpc>
                <a:spcAft>
                  <a:spcPts val="575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lnSpc>
                  <a:spcPct val="93000"/>
                </a:lnSpc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674004" lvl="1" indent="-259232" defTabSz="240511" fontAlgn="base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SzPct val="45000"/>
                <a:tabLst>
                  <a:tab pos="656722" algn="l"/>
                  <a:tab pos="1313444" algn="l"/>
                </a:tabLst>
              </a:pPr>
              <a:r>
                <a:rPr lang="zh-CN" altLang="en-US" sz="1361">
                  <a:solidFill>
                    <a:srgbClr val="FFFFFF"/>
                  </a:solidFill>
                  <a:latin typeface="宋体" panose="02010600030101010101" pitchFamily="2" charset="-122"/>
                </a:rPr>
                <a:t> </a:t>
              </a:r>
              <a:r>
                <a:rPr lang="zh-CN" altLang="en-US" sz="2540" b="1">
                  <a:solidFill>
                    <a:srgbClr val="FFFFFF"/>
                  </a:solidFill>
                  <a:latin typeface="宋体" panose="02010600030101010101" pitchFamily="2" charset="-122"/>
                  <a:ea typeface="楷体_GB2312" pitchFamily="49" charset="-122"/>
                </a:rPr>
                <a:t>动词不定式</a:t>
              </a:r>
            </a:p>
          </p:txBody>
        </p:sp>
        <p:sp>
          <p:nvSpPr>
            <p:cNvPr id="59404" name="AutoShape 3">
              <a:extLst>
                <a:ext uri="{FF2B5EF4-FFF2-40B4-BE49-F238E27FC236}">
                  <a16:creationId xmlns:a16="http://schemas.microsoft.com/office/drawing/2014/main" id="{408826EE-3561-8848-9334-139ED4B1D5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27" cy="205"/>
            </a:xfrm>
            <a:prstGeom prst="roundRect">
              <a:avLst>
                <a:gd name="adj" fmla="val 16667"/>
              </a:avLst>
            </a:prstGeom>
            <a:solidFill>
              <a:srgbClr val="1B01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81646" tIns="40823" rIns="81646" bIns="40823" anchor="ctr"/>
            <a:lstStyle>
              <a:lvl1pPr>
                <a:lnSpc>
                  <a:spcPct val="93000"/>
                </a:lnSpc>
                <a:spcAft>
                  <a:spcPts val="1425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lnSpc>
                  <a:spcPct val="93000"/>
                </a:lnSpc>
                <a:spcAft>
                  <a:spcPts val="113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lnSpc>
                  <a:spcPct val="93000"/>
                </a:lnSpc>
                <a:spcAft>
                  <a:spcPts val="850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lnSpc>
                  <a:spcPct val="93000"/>
                </a:lnSpc>
                <a:spcAft>
                  <a:spcPts val="575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lnSpc>
                  <a:spcPct val="93000"/>
                </a:lnSpc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265113" eaLnBrk="0" fontAlgn="base" hangingPunct="0">
                <a:lnSpc>
                  <a:spcPct val="93000"/>
                </a:lnSpc>
                <a:spcBef>
                  <a:spcPct val="0"/>
                </a:spcBef>
                <a:spcAft>
                  <a:spcPts val="288"/>
                </a:spcAft>
                <a:buSzPct val="100000"/>
                <a:buFont typeface="Times New Roman" panose="02020603050405020304" pitchFamily="18" charset="0"/>
                <a:tabLst>
                  <a:tab pos="723900" algn="l"/>
                  <a:tab pos="1447800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240511" fontAlgn="base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tabLst>
                  <a:tab pos="656722" algn="l"/>
                  <a:tab pos="1313444" algn="l"/>
                </a:tabLst>
              </a:pPr>
              <a:endParaRPr lang="en-US" altLang="zh-CN" sz="1633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30725" name="AutoShape 13">
            <a:extLst>
              <a:ext uri="{FF2B5EF4-FFF2-40B4-BE49-F238E27FC236}">
                <a16:creationId xmlns:a16="http://schemas.microsoft.com/office/drawing/2014/main" id="{5D57C174-0FA5-CD41-881B-8AA84E4CF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82093" y="2225715"/>
            <a:ext cx="1720980" cy="717195"/>
          </a:xfrm>
          <a:prstGeom prst="roundRect">
            <a:avLst>
              <a:gd name="adj" fmla="val 11741"/>
            </a:avLst>
          </a:prstGeom>
          <a:solidFill>
            <a:srgbClr val="1B01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0823" rIns="81646" bIns="40823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354013" algn="l"/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240511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tabLst>
                <a:tab pos="321161" algn="l"/>
                <a:tab pos="656722" algn="l"/>
                <a:tab pos="1313444" algn="l"/>
              </a:tabLst>
            </a:pPr>
            <a:r>
              <a:rPr lang="zh-CN" altLang="en-US" sz="2540" b="1">
                <a:solidFill>
                  <a:srgbClr val="FFFFFF"/>
                </a:solidFill>
                <a:latin typeface="宋体" panose="02010600030101010101" pitchFamily="2" charset="-122"/>
                <a:ea typeface="楷体_GB2312" pitchFamily="49" charset="-122"/>
              </a:rPr>
              <a:t>动名词</a:t>
            </a:r>
            <a:endParaRPr lang="zh-CN" altLang="en-US" sz="1633">
              <a:solidFill>
                <a:srgbClr val="000000"/>
              </a:solidFill>
            </a:endParaRPr>
          </a:p>
        </p:txBody>
      </p:sp>
      <p:sp>
        <p:nvSpPr>
          <p:cNvPr id="30726" name="AutoShape 15">
            <a:extLst>
              <a:ext uri="{FF2B5EF4-FFF2-40B4-BE49-F238E27FC236}">
                <a16:creationId xmlns:a16="http://schemas.microsoft.com/office/drawing/2014/main" id="{BE134A8E-B8ED-3D4B-B9F7-5BF8A36B7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86404" y="3440257"/>
            <a:ext cx="3005596" cy="848250"/>
          </a:xfrm>
          <a:prstGeom prst="roundRect">
            <a:avLst>
              <a:gd name="adj" fmla="val 8153"/>
            </a:avLst>
          </a:prstGeom>
          <a:solidFill>
            <a:srgbClr val="735B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646" tIns="42456" rIns="81646" bIns="42456" anchor="ctr"/>
          <a:lstStyle>
            <a:lvl1pPr>
              <a:lnSpc>
                <a:spcPct val="93000"/>
              </a:lnSpc>
              <a:spcAft>
                <a:spcPts val="142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lnSpc>
                <a:spcPct val="93000"/>
              </a:lnSpc>
              <a:spcAft>
                <a:spcPts val="113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lnSpc>
                <a:spcPct val="93000"/>
              </a:lnSpc>
              <a:spcAft>
                <a:spcPts val="850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lnSpc>
                <a:spcPct val="93000"/>
              </a:lnSpc>
              <a:spcAft>
                <a:spcPts val="575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lnSpc>
                <a:spcPct val="93000"/>
              </a:lnSpc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26511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240511" fontAlgn="base" hangingPunct="0">
              <a:lnSpc>
                <a:spcPct val="95000"/>
              </a:lnSpc>
              <a:spcBef>
                <a:spcPct val="0"/>
              </a:spcBef>
              <a:spcAft>
                <a:spcPts val="1293"/>
              </a:spcAft>
              <a:tabLst>
                <a:tab pos="656722" algn="l"/>
                <a:tab pos="1313444" algn="l"/>
              </a:tabLst>
            </a:pPr>
            <a:r>
              <a:rPr lang="zh-CN" altLang="en-US" sz="2540" b="1" dirty="0">
                <a:solidFill>
                  <a:srgbClr val="FFFFFF"/>
                </a:solidFill>
                <a:latin typeface="宋体" panose="02010600030101010101" pitchFamily="2" charset="-122"/>
                <a:ea typeface="楷体_GB2312" pitchFamily="49" charset="-122"/>
              </a:rPr>
              <a:t>宾语从句及复合宾语</a:t>
            </a:r>
            <a:endParaRPr lang="zh-CN" altLang="en-US" sz="1633" dirty="0">
              <a:solidFill>
                <a:srgbClr val="000000"/>
              </a:solidFill>
            </a:endParaRPr>
          </a:p>
        </p:txBody>
      </p:sp>
      <p:sp>
        <p:nvSpPr>
          <p:cNvPr id="59396" name="Text Box 7">
            <a:extLst>
              <a:ext uri="{FF2B5EF4-FFF2-40B4-BE49-F238E27FC236}">
                <a16:creationId xmlns:a16="http://schemas.microsoft.com/office/drawing/2014/main" id="{213E3528-9E63-8643-A2AC-5F5E8F40BE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202" y="1364786"/>
            <a:ext cx="7949635" cy="315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GB" altLang="zh-CN" sz="2903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I’d like to have some coffee.</a:t>
            </a:r>
          </a:p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lang="en-GB" altLang="zh-CN" sz="2903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GB" altLang="zh-CN" sz="2903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enjoy working with you. </a:t>
            </a:r>
          </a:p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lang="en-GB" altLang="zh-CN" sz="2903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lang="en-GB" altLang="zh-CN" sz="2903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GB" altLang="zh-CN" sz="2903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think you are right.</a:t>
            </a:r>
          </a:p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lang="en-GB" altLang="zh-CN" sz="1089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240511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GB" altLang="zh-CN" sz="2903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really don’t know what to do next.</a:t>
            </a:r>
          </a:p>
        </p:txBody>
      </p:sp>
      <p:sp>
        <p:nvSpPr>
          <p:cNvPr id="30728" name="Line 8">
            <a:extLst>
              <a:ext uri="{FF2B5EF4-FFF2-40B4-BE49-F238E27FC236}">
                <a16:creationId xmlns:a16="http://schemas.microsoft.com/office/drawing/2014/main" id="{57FF0A45-700D-BA4E-ABCA-5842E5CD075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5273" y="1917987"/>
            <a:ext cx="3462123" cy="1441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240511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903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9" name="Line 9">
            <a:extLst>
              <a:ext uri="{FF2B5EF4-FFF2-40B4-BE49-F238E27FC236}">
                <a16:creationId xmlns:a16="http://schemas.microsoft.com/office/drawing/2014/main" id="{0AB46B83-0992-CD40-8BEF-E4DE55B9A09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31419" y="2758290"/>
            <a:ext cx="3004155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240511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903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0" name="Line 10">
            <a:extLst>
              <a:ext uri="{FF2B5EF4-FFF2-40B4-BE49-F238E27FC236}">
                <a16:creationId xmlns:a16="http://schemas.microsoft.com/office/drawing/2014/main" id="{1ECA88BE-CB0D-DC4F-89CC-FBED0A8D8589}"/>
              </a:ext>
            </a:extLst>
          </p:cNvPr>
          <p:cNvSpPr>
            <a:spLocks noChangeShapeType="1"/>
          </p:cNvSpPr>
          <p:nvPr/>
        </p:nvSpPr>
        <p:spPr bwMode="auto">
          <a:xfrm>
            <a:off x="1970751" y="3999701"/>
            <a:ext cx="2418013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240511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903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1" name="Line 11">
            <a:extLst>
              <a:ext uri="{FF2B5EF4-FFF2-40B4-BE49-F238E27FC236}">
                <a16:creationId xmlns:a16="http://schemas.microsoft.com/office/drawing/2014/main" id="{EC050C30-CDD4-FC4C-993B-1B046C6B105F}"/>
              </a:ext>
            </a:extLst>
          </p:cNvPr>
          <p:cNvSpPr>
            <a:spLocks noChangeShapeType="1"/>
          </p:cNvSpPr>
          <p:nvPr/>
        </p:nvSpPr>
        <p:spPr bwMode="auto">
          <a:xfrm>
            <a:off x="4322518" y="4521035"/>
            <a:ext cx="2743295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240511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903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82D058BF-CC82-1546-958F-6C9CD5040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202" y="5110057"/>
            <a:ext cx="10671053" cy="92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defTabSz="24051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2903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思考：</a:t>
            </a:r>
          </a:p>
          <a:p>
            <a:pPr defTabSz="24051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2903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一个句子中若可以存在宾语，其谓语动词应该具备什么特点呢？</a:t>
            </a:r>
          </a:p>
        </p:txBody>
      </p:sp>
    </p:spTree>
    <p:extLst>
      <p:ext uri="{BB962C8B-B14F-4D97-AF65-F5344CB8AC3E}">
        <p14:creationId xmlns:p14="http://schemas.microsoft.com/office/powerpoint/2010/main" val="1280204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bldLvl="0" animBg="1" autoUpdateAnimBg="0"/>
      <p:bldP spid="30726" grpId="0" bldLvl="0" animBg="1" autoUpdateAnimBg="0"/>
      <p:bldP spid="30732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6385"/>
          <p:cNvSpPr txBox="1"/>
          <p:nvPr/>
        </p:nvSpPr>
        <p:spPr>
          <a:xfrm>
            <a:off x="1667034" y="374072"/>
            <a:ext cx="8964612" cy="76944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1800" dirty="0">
                <a:latin typeface="Arial" panose="020B0604020202020204" pitchFamily="34" charset="0"/>
              </a:rPr>
              <a:t> </a:t>
            </a:r>
            <a:r>
              <a:rPr lang="zh-CN" altLang="en-US" sz="4400" b="1" dirty="0">
                <a:solidFill>
                  <a:srgbClr val="003300"/>
                </a:solidFill>
                <a:latin typeface="Arial" panose="020B0604020202020204" pitchFamily="34" charset="0"/>
              </a:rPr>
              <a:t>基本句型  二</a:t>
            </a:r>
          </a:p>
        </p:txBody>
      </p:sp>
      <p:graphicFrame>
        <p:nvGraphicFramePr>
          <p:cNvPr id="16387" name="内容占位符 1638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29432276"/>
              </p:ext>
            </p:extLst>
          </p:nvPr>
        </p:nvGraphicFramePr>
        <p:xfrm>
          <a:off x="986559" y="2066204"/>
          <a:ext cx="10218882" cy="2529840"/>
        </p:xfrm>
        <a:graphic>
          <a:graphicData uri="http://schemas.openxmlformats.org/drawingml/2006/table">
            <a:tbl>
              <a:tblPr/>
              <a:tblGrid>
                <a:gridCol w="2070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5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73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034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1. Who</a:t>
                      </a:r>
                      <a:r>
                        <a:rPr lang="en-US" altLang="zh-CN" sz="3200" b="1" dirty="0">
                          <a:solidFill>
                            <a:srgbClr val="FF0066"/>
                          </a:solidFill>
                          <a:cs typeface="Times New Roman" panose="02020603050405020304" pitchFamily="18" charset="0"/>
                        </a:rPr>
                        <a:t>   </a:t>
                      </a:r>
                      <a:endParaRPr lang="en-US" altLang="zh-CN" sz="3200" dirty="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2. She  </a:t>
                      </a:r>
                      <a:endParaRPr lang="en-US" altLang="zh-CN" sz="3200" dirty="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3. I    </a:t>
                      </a:r>
                      <a:endParaRPr lang="en-US" altLang="zh-CN" sz="3200" dirty="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4. I</a:t>
                      </a: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5. I</a:t>
                      </a:r>
                      <a:endParaRPr lang="en-US" altLang="zh-CN" sz="3200" b="1" dirty="0">
                        <a:solidFill>
                          <a:srgbClr val="003300"/>
                        </a:solidFill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knows   </a:t>
                      </a:r>
                      <a:endParaRPr lang="en-US" altLang="zh-CN" sz="3200" dirty="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laugh at    </a:t>
                      </a:r>
                      <a:endParaRPr lang="en-US" altLang="zh-CN" sz="3200" dirty="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want        </a:t>
                      </a:r>
                      <a:endParaRPr lang="en-US" altLang="zh-CN" sz="3200" dirty="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don’t know</a:t>
                      </a: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enjoy</a:t>
                      </a:r>
                      <a:endParaRPr lang="en-US" altLang="zh-CN" sz="3200" b="1" dirty="0">
                        <a:solidFill>
                          <a:srgbClr val="0000CC"/>
                        </a:solidFill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the answer</a:t>
                      </a: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?  </a:t>
                      </a:r>
                      <a:endParaRPr lang="en-US" altLang="zh-CN" sz="3200" dirty="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her</a:t>
                      </a: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.  </a:t>
                      </a:r>
                      <a:endParaRPr lang="en-US" altLang="zh-CN" sz="3200" dirty="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to have a cup of tea</a:t>
                      </a: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what to do</a:t>
                      </a: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living here</a:t>
                      </a:r>
                      <a:r>
                        <a:rPr lang="en-US" altLang="zh-CN" sz="32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.</a:t>
                      </a:r>
                      <a:endParaRPr lang="en-US" altLang="zh-CN" sz="3200" dirty="0">
                        <a:solidFill>
                          <a:srgbClr val="003300"/>
                        </a:solidFill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401" name="文本框 16400"/>
          <p:cNvSpPr txBox="1"/>
          <p:nvPr/>
        </p:nvSpPr>
        <p:spPr>
          <a:xfrm>
            <a:off x="1028065" y="5120005"/>
            <a:ext cx="10776585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</a:rPr>
              <a:t>此句型中的谓语动词都是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及物动词</a:t>
            </a:r>
            <a:r>
              <a:rPr lang="zh-CN" altLang="en-US" sz="3200" b="1" dirty="0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必须跟一个宾语</a:t>
            </a:r>
            <a:r>
              <a:rPr lang="zh-CN" altLang="en-US" sz="3200" b="1" dirty="0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</a:rPr>
              <a:t>，才能使意思完整，而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宾语成分的多样化使这一结构相对复杂</a:t>
            </a:r>
            <a:r>
              <a:rPr lang="zh-CN" altLang="en-US" sz="3200" b="1" dirty="0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</a:rPr>
              <a:t>。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F6EB2435-35BD-9042-BD87-C6EBCD85D9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30027"/>
              </p:ext>
            </p:extLst>
          </p:nvPr>
        </p:nvGraphicFramePr>
        <p:xfrm>
          <a:off x="986559" y="1416916"/>
          <a:ext cx="10218882" cy="649288"/>
        </p:xfrm>
        <a:graphic>
          <a:graphicData uri="http://schemas.openxmlformats.org/drawingml/2006/table">
            <a:tbl>
              <a:tblPr/>
              <a:tblGrid>
                <a:gridCol w="2070488">
                  <a:extLst>
                    <a:ext uri="{9D8B030D-6E8A-4147-A177-3AD203B41FA5}">
                      <a16:colId xmlns:a16="http://schemas.microsoft.com/office/drawing/2014/main" val="3585372099"/>
                    </a:ext>
                  </a:extLst>
                </a:gridCol>
                <a:gridCol w="3375152">
                  <a:extLst>
                    <a:ext uri="{9D8B030D-6E8A-4147-A177-3AD203B41FA5}">
                      <a16:colId xmlns:a16="http://schemas.microsoft.com/office/drawing/2014/main" val="3685646666"/>
                    </a:ext>
                  </a:extLst>
                </a:gridCol>
                <a:gridCol w="4773242">
                  <a:extLst>
                    <a:ext uri="{9D8B030D-6E8A-4147-A177-3AD203B41FA5}">
                      <a16:colId xmlns:a16="http://schemas.microsoft.com/office/drawing/2014/main" val="3870766111"/>
                    </a:ext>
                  </a:extLst>
                </a:gridCol>
              </a:tblGrid>
              <a:tr h="6492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Ｓ（主语）</a:t>
                      </a: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CN" altLang="en-US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Ｖ（谓语，</a:t>
                      </a:r>
                      <a:r>
                        <a:rPr lang="en-US" altLang="zh-CN" sz="3600" b="1" dirty="0" err="1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vt.</a:t>
                      </a:r>
                      <a:r>
                        <a:rPr lang="zh-CN" altLang="en-US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CN" altLang="en-US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Ｏ</a:t>
                      </a: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宾语</a:t>
                      </a:r>
                      <a:r>
                        <a:rPr lang="en-US" altLang="zh-CN" sz="3600" b="1" dirty="0">
                          <a:solidFill>
                            <a:srgbClr val="FF0000"/>
                          </a:solidFill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1083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85931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6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标题 29697"/>
          <p:cNvSpPr>
            <a:spLocks noGrp="1" noRot="1"/>
          </p:cNvSpPr>
          <p:nvPr>
            <p:ph type="title"/>
          </p:nvPr>
        </p:nvSpPr>
        <p:spPr>
          <a:xfrm>
            <a:off x="3980" y="-1504"/>
            <a:ext cx="5208905" cy="792480"/>
          </a:xfrm>
          <a:solidFill>
            <a:srgbClr val="FFC000"/>
          </a:solidFill>
        </p:spPr>
        <p:txBody>
          <a:bodyPr anchor="ctr"/>
          <a:lstStyle/>
          <a:p>
            <a:r>
              <a:rPr lang="zh-CN" altLang="en-US" sz="3600" b="1" dirty="0">
                <a:solidFill>
                  <a:srgbClr val="0000CC"/>
                </a:solidFill>
                <a:latin typeface="华文楷体" panose="02010600040101010101" charset="-122"/>
                <a:ea typeface="华文楷体" panose="02010600040101010101" charset="-122"/>
              </a:rPr>
              <a:t>及物动词</a:t>
            </a:r>
            <a:r>
              <a:rPr lang="zh-CN" altLang="en-US" sz="3600" b="1" dirty="0">
                <a:solidFill>
                  <a:schemeClr val="hlink"/>
                </a:solidFill>
                <a:latin typeface="华文楷体" panose="02010600040101010101" charset="-122"/>
                <a:ea typeface="华文楷体" panose="02010600040101010101" charset="-122"/>
              </a:rPr>
              <a:t>和</a:t>
            </a:r>
            <a:r>
              <a:rPr lang="zh-CN" altLang="en-US" sz="3600" b="1" dirty="0">
                <a:solidFill>
                  <a:srgbClr val="0000CC"/>
                </a:solidFill>
                <a:latin typeface="华文楷体" panose="02010600040101010101" charset="-122"/>
                <a:ea typeface="华文楷体" panose="02010600040101010101" charset="-122"/>
              </a:rPr>
              <a:t>不及物动词</a:t>
            </a:r>
          </a:p>
        </p:txBody>
      </p:sp>
      <p:sp>
        <p:nvSpPr>
          <p:cNvPr id="29699" name="文本占位符 29698"/>
          <p:cNvSpPr>
            <a:spLocks noGrp="1" noRot="1"/>
          </p:cNvSpPr>
          <p:nvPr>
            <p:ph type="body" idx="1"/>
          </p:nvPr>
        </p:nvSpPr>
        <p:spPr>
          <a:xfrm>
            <a:off x="367200" y="853206"/>
            <a:ext cx="11708130" cy="1529773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I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saw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him last week.</a:t>
            </a:r>
          </a:p>
          <a:p>
            <a:pPr marL="0" indent="0">
              <a:lnSpc>
                <a:spcPct val="90000"/>
              </a:lnSpc>
              <a:buNone/>
            </a:pPr>
            <a:endParaRPr sz="3200" b="1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She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 smiled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happily.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She 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at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blackboard carefully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9405" y="1916487"/>
            <a:ext cx="11399274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sz="3200" b="1" dirty="0" err="1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不及物动词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(intransitive verb)</a:t>
            </a:r>
            <a:r>
              <a:rPr sz="3200" b="1" dirty="0" err="1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是后面不可以直接跟宾语的动词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: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29405" y="853206"/>
            <a:ext cx="10785325" cy="535531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及物动词（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transitive verb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）是后面可以直接跟宾语的动词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  <a:sym typeface="+mn-ea"/>
              </a:rPr>
              <a:t>: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29405" y="3030508"/>
            <a:ext cx="6874510" cy="53403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sz="3200" b="1" dirty="0" err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如果要加宾语</a:t>
            </a:r>
            <a:r>
              <a:rPr lang="en-US" altLang="zh-CN" sz="3200" b="1" dirty="0" err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,</a:t>
            </a:r>
            <a:r>
              <a:rPr sz="3200" b="1" dirty="0" err="1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就要靠一个介词来帮助</a:t>
            </a:r>
            <a:r>
              <a:rPr lang="en-US" altLang="zh-CN" sz="3200" b="1" dirty="0">
                <a:solidFill>
                  <a:srgbClr val="1D41D5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: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9E69655-BF86-A44C-8D8E-F30FDA064904}"/>
              </a:ext>
            </a:extLst>
          </p:cNvPr>
          <p:cNvSpPr/>
          <p:nvPr/>
        </p:nvSpPr>
        <p:spPr>
          <a:xfrm>
            <a:off x="229405" y="4259121"/>
            <a:ext cx="102723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0"/>
              </a:spcBef>
              <a:defRPr/>
            </a:pPr>
            <a:r>
              <a:rPr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  <a:latin typeface="Songti SC" panose="02010600040101010101" pitchFamily="2" charset="-122"/>
                <a:ea typeface="Songti SC" panose="02010600040101010101" pitchFamily="2" charset="-122"/>
                <a:cs typeface="Times New Roman" panose="02020603050405020304" pitchFamily="18" charset="0"/>
              </a:rPr>
              <a:t>有的动词既可作及物动词，又可作不及物动词。</a:t>
            </a:r>
            <a:endParaRPr lang="en-US" altLang="zh-CN" sz="3200" dirty="0">
              <a:solidFill>
                <a:srgbClr val="0000FF"/>
              </a:solidFill>
              <a:highlight>
                <a:srgbClr val="FFFF00"/>
              </a:highlight>
              <a:latin typeface="Songti SC" panose="02010600040101010101" pitchFamily="2" charset="-122"/>
              <a:ea typeface="Songti SC" panose="0201060004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driver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stopped the bus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stopped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opened the door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door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opened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:a16="http://schemas.microsoft.com/office/drawing/2014/main" id="{FF84F922-FD4A-A648-A960-E5A9D0984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649" y="293790"/>
            <a:ext cx="10987806" cy="55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24051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直接宾语</a:t>
            </a: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(Direct Object)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和间接宾语（</a:t>
            </a: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Indirect Object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0D6E9F7-9856-7C49-AFDA-20989BD90D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798992"/>
            <a:ext cx="11547330" cy="1077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Sentences with verbs such as </a:t>
            </a:r>
            <a:r>
              <a:rPr lang="en-US" altLang="zh-CN" sz="3200" i="1" dirty="0"/>
              <a:t>give</a:t>
            </a:r>
            <a:r>
              <a:rPr lang="en-US" altLang="zh-CN" sz="3200" dirty="0"/>
              <a:t>, </a:t>
            </a:r>
            <a:r>
              <a:rPr lang="en-US" altLang="zh-CN" sz="3200" i="1" dirty="0"/>
              <a:t>bring</a:t>
            </a:r>
            <a:r>
              <a:rPr lang="en-US" altLang="zh-CN" sz="3200" dirty="0"/>
              <a:t>, </a:t>
            </a:r>
            <a:r>
              <a:rPr lang="en-US" altLang="zh-CN" sz="3200" i="1" dirty="0"/>
              <a:t>buy </a:t>
            </a:r>
            <a:r>
              <a:rPr lang="en-US" altLang="zh-CN" sz="3200" dirty="0"/>
              <a:t>and </a:t>
            </a:r>
            <a:r>
              <a:rPr lang="en-US" altLang="zh-CN" sz="3200" i="1" dirty="0"/>
              <a:t>send </a:t>
            </a:r>
            <a:r>
              <a:rPr lang="en-US" altLang="zh-CN" sz="3200" dirty="0"/>
              <a:t>can have a </a:t>
            </a:r>
            <a:r>
              <a:rPr lang="en-US" altLang="zh-CN" sz="3200" b="1" dirty="0"/>
              <a:t>direct object </a:t>
            </a:r>
            <a:r>
              <a:rPr lang="en-US" altLang="zh-CN" sz="3200" dirty="0"/>
              <a:t>(</a:t>
            </a:r>
            <a:r>
              <a:rPr lang="en-US" altLang="zh-CN" sz="3200" b="1" dirty="0"/>
              <a:t>DO</a:t>
            </a:r>
            <a:r>
              <a:rPr lang="en-US" altLang="zh-CN" sz="3200" dirty="0"/>
              <a:t>) and an </a:t>
            </a:r>
            <a:r>
              <a:rPr lang="en-US" altLang="zh-CN" sz="3200" b="1" dirty="0"/>
              <a:t>indirect object </a:t>
            </a:r>
            <a:r>
              <a:rPr lang="en-US" altLang="zh-CN" sz="3200" dirty="0"/>
              <a:t>(</a:t>
            </a:r>
            <a:r>
              <a:rPr lang="en-US" altLang="zh-CN" sz="3200" b="1" dirty="0"/>
              <a:t>IO</a:t>
            </a:r>
            <a:r>
              <a:rPr lang="en-US" altLang="zh-CN" sz="3200" dirty="0"/>
              <a:t>).</a:t>
            </a:r>
            <a:endParaRPr lang="zh-CN" altLang="en-US" sz="3200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5E7B129-653F-6543-B81E-B476D6271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1831133"/>
            <a:ext cx="111871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部分及物动词</a:t>
            </a:r>
            <a:r>
              <a:rPr lang="en-US" altLang="zh-CN" sz="3200" b="1" dirty="0">
                <a:solidFill>
                  <a:srgbClr val="0000FF"/>
                </a:solidFill>
              </a:rPr>
              <a:t>bring, buy, cost, give, leave, lend, offer, pay, sell, send, show, teach, tell</a:t>
            </a:r>
            <a:r>
              <a:rPr lang="zh-CN" altLang="en-US" sz="3200" b="1" dirty="0">
                <a:solidFill>
                  <a:srgbClr val="0000FF"/>
                </a:solidFill>
              </a:rPr>
              <a:t>等后可接两个宾语。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  <p:pic>
        <p:nvPicPr>
          <p:cNvPr id="8" name="Picture 3" descr="QQ截图20140722172411">
            <a:extLst>
              <a:ext uri="{FF2B5EF4-FFF2-40B4-BE49-F238E27FC236}">
                <a16:creationId xmlns:a16="http://schemas.microsoft.com/office/drawing/2014/main" id="{F689372A-9003-5C48-BD31-EE6623065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" y="3803082"/>
            <a:ext cx="11311803" cy="3016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0DA9B333-E557-EF42-865A-BC109AF4B9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9621" y="5664057"/>
            <a:ext cx="4352779" cy="954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7030A0"/>
                </a:solidFill>
              </a:rPr>
              <a:t>直接宾语是谓语动词的承受者，</a:t>
            </a:r>
            <a:r>
              <a:rPr lang="zh-CN" altLang="en-US" sz="2800" b="1" dirty="0">
                <a:solidFill>
                  <a:srgbClr val="FF0000"/>
                </a:solidFill>
              </a:rPr>
              <a:t>一般是物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4DF42E5-5113-1B48-8A72-B2D88D13B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5693252"/>
            <a:ext cx="5929745" cy="954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7030A0"/>
                </a:solidFill>
              </a:rPr>
              <a:t>间接宾语表示动作是对谁或为谁做的，</a:t>
            </a:r>
            <a:r>
              <a:rPr lang="zh-CN" altLang="en-US" sz="2800" b="1" dirty="0">
                <a:solidFill>
                  <a:srgbClr val="FF0000"/>
                </a:solidFill>
              </a:rPr>
              <a:t>一般是人</a:t>
            </a:r>
            <a:endParaRPr lang="zh-CN" altLang="en-US" sz="2800" b="1" dirty="0">
              <a:solidFill>
                <a:srgbClr val="7030A0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E86A292-81C9-0542-8373-DE7C439D9FFF}"/>
              </a:ext>
            </a:extLst>
          </p:cNvPr>
          <p:cNvSpPr/>
          <p:nvPr/>
        </p:nvSpPr>
        <p:spPr>
          <a:xfrm>
            <a:off x="484910" y="2943612"/>
            <a:ext cx="114930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3200" b="1" dirty="0">
                <a:solidFill>
                  <a:srgbClr val="FF0000"/>
                </a:solidFill>
              </a:rPr>
              <a:t>被给、被送、被买等的东西</a:t>
            </a:r>
            <a:r>
              <a:rPr lang="zh-CN" altLang="en-US" sz="3200" b="1" dirty="0">
                <a:solidFill>
                  <a:srgbClr val="0000FF"/>
                </a:solidFill>
              </a:rPr>
              <a:t>称为直接宾语（</a:t>
            </a:r>
            <a:r>
              <a:rPr lang="en-US" altLang="zh-CN" sz="3200" b="1" dirty="0">
                <a:solidFill>
                  <a:srgbClr val="0000FF"/>
                </a:solidFill>
              </a:rPr>
              <a:t>direct object</a:t>
            </a:r>
            <a:r>
              <a:rPr lang="zh-CN" altLang="en-US" sz="3200" b="1" dirty="0">
                <a:solidFill>
                  <a:srgbClr val="0000FF"/>
                </a:solidFill>
              </a:rPr>
              <a:t>），</a:t>
            </a:r>
            <a:r>
              <a:rPr lang="zh-CN" altLang="en-US" sz="3200" b="1" dirty="0">
                <a:solidFill>
                  <a:srgbClr val="FF0000"/>
                </a:solidFill>
              </a:rPr>
              <a:t>接受东西的人</a:t>
            </a:r>
            <a:r>
              <a:rPr lang="zh-CN" altLang="en-US" sz="3200" b="1" dirty="0">
                <a:solidFill>
                  <a:srgbClr val="0000FF"/>
                </a:solidFill>
              </a:rPr>
              <a:t>称为间接宾语（</a:t>
            </a:r>
            <a:r>
              <a:rPr lang="en-US" altLang="zh-CN" sz="3200" b="1" dirty="0">
                <a:solidFill>
                  <a:srgbClr val="0000FF"/>
                </a:solidFill>
              </a:rPr>
              <a:t>indirect object</a:t>
            </a:r>
            <a:r>
              <a:rPr lang="zh-CN" altLang="en-US" sz="3200" b="1" dirty="0">
                <a:solidFill>
                  <a:srgbClr val="0000FF"/>
                </a:solidFill>
              </a:rPr>
              <a:t>）。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5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1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5DD76AA-89BB-3148-B624-5A2AAE2D0C6B}"/>
              </a:ext>
            </a:extLst>
          </p:cNvPr>
          <p:cNvSpPr txBox="1"/>
          <p:nvPr/>
        </p:nvSpPr>
        <p:spPr>
          <a:xfrm>
            <a:off x="852475" y="139265"/>
            <a:ext cx="3671887" cy="585787"/>
          </a:xfrm>
          <a:prstGeom prst="rect">
            <a:avLst/>
          </a:prstGeom>
          <a:solidFill>
            <a:srgbClr val="FFCC99"/>
          </a:solidFill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Things to remember</a:t>
            </a:r>
            <a:endParaRPr lang="zh-CN" altLang="en-US" sz="32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AF196E-78F1-9E48-AA27-5542E17DF682}"/>
              </a:ext>
            </a:extLst>
          </p:cNvPr>
          <p:cNvSpPr txBox="1"/>
          <p:nvPr/>
        </p:nvSpPr>
        <p:spPr>
          <a:xfrm>
            <a:off x="852476" y="728227"/>
            <a:ext cx="9676980" cy="2062163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When the 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indirect object 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comes after the 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direct object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, </a:t>
            </a:r>
            <a:r>
              <a:rPr lang="en-US" altLang="zh-CN" sz="3200" b="1" dirty="0">
                <a:solidFill>
                  <a:srgbClr val="0000FF"/>
                </a:solidFill>
                <a:latin typeface="Times New Roman"/>
                <a:ea typeface="宋体" panose="02010600030101010101" pitchFamily="2" charset="-122"/>
              </a:rPr>
              <a:t>to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or </a:t>
            </a:r>
            <a:r>
              <a:rPr lang="en-US" altLang="zh-CN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for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used.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The braces  have brought  so much trouble  </a:t>
            </a:r>
            <a:r>
              <a:rPr lang="en-US" altLang="zh-CN" sz="3200" dirty="0">
                <a:solidFill>
                  <a:srgbClr val="0000FF"/>
                </a:solidFill>
                <a:latin typeface="Times New Roman"/>
                <a:ea typeface="宋体" panose="02010600030101010101" pitchFamily="2" charset="-122"/>
              </a:rPr>
              <a:t>to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me.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       S                  V                     DO                IO</a:t>
            </a:r>
            <a:endParaRPr lang="zh-CN" altLang="en-US" sz="32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B438F316-2F52-2342-BAA7-782813B85D01}"/>
              </a:ext>
            </a:extLst>
          </p:cNvPr>
          <p:cNvCxnSpPr/>
          <p:nvPr/>
        </p:nvCxnSpPr>
        <p:spPr>
          <a:xfrm>
            <a:off x="1068375" y="2299851"/>
            <a:ext cx="15843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F24F86C-EFE7-D44C-90FA-83BDF84CABAE}"/>
              </a:ext>
            </a:extLst>
          </p:cNvPr>
          <p:cNvCxnSpPr/>
          <p:nvPr/>
        </p:nvCxnSpPr>
        <p:spPr>
          <a:xfrm>
            <a:off x="2941624" y="2299851"/>
            <a:ext cx="2159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C7FF63F9-E7A3-AA4A-826F-46EA93BEC32B}"/>
              </a:ext>
            </a:extLst>
          </p:cNvPr>
          <p:cNvCxnSpPr/>
          <p:nvPr/>
        </p:nvCxnSpPr>
        <p:spPr>
          <a:xfrm>
            <a:off x="5318112" y="2299851"/>
            <a:ext cx="255587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88391964-72B7-7448-B681-A6DDB056ACA9}"/>
              </a:ext>
            </a:extLst>
          </p:cNvPr>
          <p:cNvCxnSpPr/>
          <p:nvPr/>
        </p:nvCxnSpPr>
        <p:spPr>
          <a:xfrm>
            <a:off x="8124812" y="2299851"/>
            <a:ext cx="9366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F8F00F00-88B0-224F-BDEC-D9D8C176A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475" y="3183079"/>
            <a:ext cx="9676981" cy="584775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当间接宾语位于直接宾语后时，</a:t>
            </a: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需要加上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to</a:t>
            </a: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</a:rPr>
              <a:t>或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for</a:t>
            </a:r>
            <a:r>
              <a:rPr lang="zh-CN" altLang="en-US" sz="3200" b="1" dirty="0">
                <a:solidFill>
                  <a:srgbClr val="000000"/>
                </a:solidFill>
              </a:rPr>
              <a:t>。</a:t>
            </a:r>
            <a:endParaRPr lang="en-US" altLang="zh-CN" sz="3200" b="1" dirty="0">
              <a:solidFill>
                <a:srgbClr val="000000"/>
              </a:solidFill>
            </a:endParaRPr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5C2F4456-FF7D-CC4B-8D1E-FB237B9CA0CA}"/>
              </a:ext>
            </a:extLst>
          </p:cNvPr>
          <p:cNvSpPr/>
          <p:nvPr/>
        </p:nvSpPr>
        <p:spPr>
          <a:xfrm>
            <a:off x="852475" y="4098056"/>
            <a:ext cx="9676981" cy="2677656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下列动词后用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to</a:t>
            </a:r>
            <a:r>
              <a:rPr lang="zh-CN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bring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feed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….?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give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hand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lend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offer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pass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pay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post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sell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send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show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take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teach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tell</a:t>
            </a:r>
            <a:r>
              <a:rPr lang="zh-CN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write</a:t>
            </a:r>
            <a:endParaRPr lang="zh-CN" altLang="zh-CN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下列动词后用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for</a:t>
            </a:r>
            <a:r>
              <a:rPr lang="zh-CN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book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buy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…?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choose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cook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fetch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leave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order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pick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reserve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save</a:t>
            </a:r>
            <a:endParaRPr lang="zh-CN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127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EA3514A-E446-D64A-AC30-FFE30BE33D14}"/>
              </a:ext>
            </a:extLst>
          </p:cNvPr>
          <p:cNvSpPr/>
          <p:nvPr/>
        </p:nvSpPr>
        <p:spPr>
          <a:xfrm>
            <a:off x="2063750" y="1628775"/>
            <a:ext cx="7716838" cy="403225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Give these papers ______ my secretary. </a:t>
            </a:r>
            <a:endParaRPr lang="zh-CN" altLang="zh-CN" sz="32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Could you make some coffee ______ me? </a:t>
            </a:r>
            <a:endParaRPr lang="zh-CN" altLang="zh-CN" sz="32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Book a flight ______ me, will you?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Can you post this </a:t>
            </a:r>
            <a:r>
              <a:rPr lang="en-US" altLang="zh-CN" sz="3200" dirty="0" err="1">
                <a:solidFill>
                  <a:schemeClr val="tx1"/>
                </a:solidFill>
              </a:rPr>
              <a:t>cheque</a:t>
            </a:r>
            <a:r>
              <a:rPr lang="en-US" altLang="zh-CN" sz="3200" dirty="0">
                <a:solidFill>
                  <a:schemeClr val="tx1"/>
                </a:solidFill>
              </a:rPr>
              <a:t> ______ the hotel?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Don’t show these plans ______ anyone.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Leave a message ______ my secretary. </a:t>
            </a:r>
            <a:endParaRPr lang="zh-CN" altLang="zh-CN" sz="32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Fetch the file ______ me, will you?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Write a memo ______ all the managers. </a:t>
            </a:r>
            <a:endParaRPr lang="zh-CN" altLang="zh-CN" sz="3200" dirty="0">
              <a:solidFill>
                <a:schemeClr val="tx1"/>
              </a:solidFill>
            </a:endParaRPr>
          </a:p>
        </p:txBody>
      </p:sp>
      <p:sp>
        <p:nvSpPr>
          <p:cNvPr id="8" name="矩形 21">
            <a:extLst>
              <a:ext uri="{FF2B5EF4-FFF2-40B4-BE49-F238E27FC236}">
                <a16:creationId xmlns:a16="http://schemas.microsoft.com/office/drawing/2014/main" id="{2C81CCCD-070D-1A41-8015-0FCEDEEDF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701408"/>
            <a:ext cx="7716837" cy="58477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3200" i="1" dirty="0">
                <a:solidFill>
                  <a:srgbClr val="C00000"/>
                </a:solidFill>
                <a:cs typeface="Arial" pitchFamily="34" charset="0"/>
              </a:rPr>
              <a:t>Fill in the correct prepositions.</a:t>
            </a:r>
          </a:p>
        </p:txBody>
      </p:sp>
      <p:sp>
        <p:nvSpPr>
          <p:cNvPr id="9" name="矩形 1">
            <a:extLst>
              <a:ext uri="{FF2B5EF4-FFF2-40B4-BE49-F238E27FC236}">
                <a16:creationId xmlns:a16="http://schemas.microsoft.com/office/drawing/2014/main" id="{83760955-A9A3-4643-914D-132DF552F2A6}"/>
              </a:ext>
            </a:extLst>
          </p:cNvPr>
          <p:cNvSpPr/>
          <p:nvPr/>
        </p:nvSpPr>
        <p:spPr>
          <a:xfrm>
            <a:off x="5625618" y="1628801"/>
            <a:ext cx="5036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to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0" name="矩形 1">
            <a:extLst>
              <a:ext uri="{FF2B5EF4-FFF2-40B4-BE49-F238E27FC236}">
                <a16:creationId xmlns:a16="http://schemas.microsoft.com/office/drawing/2014/main" id="{CE6F4967-B58A-1742-82A3-64E91B0BA4C3}"/>
              </a:ext>
            </a:extLst>
          </p:cNvPr>
          <p:cNvSpPr/>
          <p:nvPr/>
        </p:nvSpPr>
        <p:spPr>
          <a:xfrm>
            <a:off x="7353810" y="2124146"/>
            <a:ext cx="686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for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矩形 1">
            <a:extLst>
              <a:ext uri="{FF2B5EF4-FFF2-40B4-BE49-F238E27FC236}">
                <a16:creationId xmlns:a16="http://schemas.microsoft.com/office/drawing/2014/main" id="{64500CA7-53AE-0E45-A710-583D3EEA01CB}"/>
              </a:ext>
            </a:extLst>
          </p:cNvPr>
          <p:cNvSpPr/>
          <p:nvPr/>
        </p:nvSpPr>
        <p:spPr>
          <a:xfrm>
            <a:off x="5128366" y="2492897"/>
            <a:ext cx="686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for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矩形 1">
            <a:extLst>
              <a:ext uri="{FF2B5EF4-FFF2-40B4-BE49-F238E27FC236}">
                <a16:creationId xmlns:a16="http://schemas.microsoft.com/office/drawing/2014/main" id="{4FBF3EF0-E1AE-2348-A7E2-3DDCB4D30C17}"/>
              </a:ext>
            </a:extLst>
          </p:cNvPr>
          <p:cNvSpPr/>
          <p:nvPr/>
        </p:nvSpPr>
        <p:spPr>
          <a:xfrm>
            <a:off x="6993770" y="3060250"/>
            <a:ext cx="5036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to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3" name="矩形 1">
            <a:extLst>
              <a:ext uri="{FF2B5EF4-FFF2-40B4-BE49-F238E27FC236}">
                <a16:creationId xmlns:a16="http://schemas.microsoft.com/office/drawing/2014/main" id="{B5302C3B-6CCE-754B-A434-ED3AEF58D81A}"/>
              </a:ext>
            </a:extLst>
          </p:cNvPr>
          <p:cNvSpPr/>
          <p:nvPr/>
        </p:nvSpPr>
        <p:spPr>
          <a:xfrm>
            <a:off x="6528048" y="3596244"/>
            <a:ext cx="5036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to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4" name="矩形 1">
            <a:extLst>
              <a:ext uri="{FF2B5EF4-FFF2-40B4-BE49-F238E27FC236}">
                <a16:creationId xmlns:a16="http://schemas.microsoft.com/office/drawing/2014/main" id="{2E1BE689-D690-FF4F-B602-342A4ADBF15F}"/>
              </a:ext>
            </a:extLst>
          </p:cNvPr>
          <p:cNvSpPr/>
          <p:nvPr/>
        </p:nvSpPr>
        <p:spPr>
          <a:xfrm>
            <a:off x="5807968" y="3996354"/>
            <a:ext cx="686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for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矩形 1">
            <a:extLst>
              <a:ext uri="{FF2B5EF4-FFF2-40B4-BE49-F238E27FC236}">
                <a16:creationId xmlns:a16="http://schemas.microsoft.com/office/drawing/2014/main" id="{16294CA6-200F-AD49-A089-76396D73AAD9}"/>
              </a:ext>
            </a:extLst>
          </p:cNvPr>
          <p:cNvSpPr/>
          <p:nvPr/>
        </p:nvSpPr>
        <p:spPr>
          <a:xfrm>
            <a:off x="5015880" y="4500410"/>
            <a:ext cx="686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for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6" name="矩形 1">
            <a:extLst>
              <a:ext uri="{FF2B5EF4-FFF2-40B4-BE49-F238E27FC236}">
                <a16:creationId xmlns:a16="http://schemas.microsoft.com/office/drawing/2014/main" id="{60CFF0CD-0B7F-294C-9D77-70E1A8016890}"/>
              </a:ext>
            </a:extLst>
          </p:cNvPr>
          <p:cNvSpPr/>
          <p:nvPr/>
        </p:nvSpPr>
        <p:spPr>
          <a:xfrm>
            <a:off x="5231904" y="5076474"/>
            <a:ext cx="5036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32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宋体"/>
                <a:cs typeface="Times New Roman" pitchFamily="18" charset="0"/>
              </a:rPr>
              <a:t>to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00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7409"/>
          <p:cNvSpPr txBox="1"/>
          <p:nvPr/>
        </p:nvSpPr>
        <p:spPr>
          <a:xfrm>
            <a:off x="1524000" y="0"/>
            <a:ext cx="88392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1800" dirty="0">
                <a:latin typeface="Arial" panose="020B0604020202020204" pitchFamily="34" charset="0"/>
              </a:rPr>
              <a:t> </a:t>
            </a:r>
            <a:r>
              <a:rPr lang="zh-CN" altLang="en-US" sz="4000" b="1" dirty="0">
                <a:solidFill>
                  <a:srgbClr val="003300"/>
                </a:solidFill>
                <a:latin typeface="Times New Roman" panose="02020603050405020304" pitchFamily="18" charset="0"/>
              </a:rPr>
              <a:t>基本句型  三</a:t>
            </a: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Ｓ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Ｖ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+ IO + DO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（主＋谓＋间宾＋直宾）</a:t>
            </a:r>
            <a:endParaRPr lang="zh-CN" altLang="en-US" sz="3600" b="1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11" name="内容占位符 1741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39016909"/>
              </p:ext>
            </p:extLst>
          </p:nvPr>
        </p:nvGraphicFramePr>
        <p:xfrm>
          <a:off x="1774825" y="1484313"/>
          <a:ext cx="8713470" cy="1598930"/>
        </p:xfrm>
        <a:graphic>
          <a:graphicData uri="http://schemas.openxmlformats.org/drawingml/2006/table">
            <a:tbl>
              <a:tblPr/>
              <a:tblGrid>
                <a:gridCol w="1297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1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68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6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b="1" dirty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Ｓ</a:t>
                      </a:r>
                      <a:endParaRPr lang="zh-CN" altLang="en-US" dirty="0">
                        <a:solidFill>
                          <a:srgbClr val="0033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Ｖ（及物）</a:t>
                      </a:r>
                      <a:endParaRPr lang="zh-CN" altLang="en-US" sz="2400">
                        <a:solidFill>
                          <a:srgbClr val="0033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b="1" dirty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IO</a:t>
                      </a:r>
                      <a:r>
                        <a:rPr lang="zh-CN" altLang="en-US" b="1" dirty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（多指人）</a:t>
                      </a:r>
                      <a:endParaRPr lang="zh-CN" altLang="en-US" dirty="0">
                        <a:solidFill>
                          <a:srgbClr val="0033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b="1" dirty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</a:t>
                      </a:r>
                      <a:r>
                        <a:rPr lang="zh-CN" altLang="en-US" b="1" dirty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（多指物）</a:t>
                      </a:r>
                      <a:endParaRPr lang="zh-CN" altLang="en-US" dirty="0">
                        <a:solidFill>
                          <a:srgbClr val="0033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077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1. I </a:t>
                      </a:r>
                      <a:endParaRPr lang="en-US" altLang="zh-CN" sz="320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2. He</a:t>
                      </a:r>
                      <a:endParaRPr lang="zh-CN" altLang="en-US" sz="3200">
                        <a:solidFill>
                          <a:srgbClr val="FF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showed</a:t>
                      </a:r>
                      <a:endParaRPr lang="en-US" altLang="zh-CN" sz="320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bought</a:t>
                      </a:r>
                      <a:endParaRPr lang="zh-CN" altLang="en-US" sz="3200">
                        <a:solidFill>
                          <a:srgbClr val="000066"/>
                        </a:solidFill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him</a:t>
                      </a:r>
                      <a:endParaRPr lang="en-US" altLang="zh-CN" sz="320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me </a:t>
                      </a:r>
                      <a:endParaRPr lang="zh-CN" altLang="en-US" sz="3200" b="1">
                        <a:solidFill>
                          <a:srgbClr val="0000CC"/>
                        </a:solidFill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my pictures. </a:t>
                      </a:r>
                      <a:endParaRPr lang="en-US" altLang="zh-CN" sz="3200" dirty="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a beautiful skirt.</a:t>
                      </a:r>
                      <a:endParaRPr lang="zh-CN" altLang="en-US" sz="3200" b="1" dirty="0">
                        <a:solidFill>
                          <a:srgbClr val="000066"/>
                        </a:solidFill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428" name="文本框 17427"/>
          <p:cNvSpPr txBox="1"/>
          <p:nvPr/>
        </p:nvSpPr>
        <p:spPr>
          <a:xfrm>
            <a:off x="274320" y="3213100"/>
            <a:ext cx="11486515" cy="33401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此句型中的谓语动词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必须有两个宾语才能表达完整的意思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。这两个宾语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一个是动作的直接承受者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（多指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物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另一个是动作的间接宾语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（多指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人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）。</a:t>
            </a:r>
          </a:p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若要先说出直接宾语，后说间接宾语，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则要借助与介词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to 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或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for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He bought me a beautiful skirt.</a:t>
            </a:r>
          </a:p>
          <a:p>
            <a:pPr eaLnBrk="0" hangingPunct="0">
              <a:spcBef>
                <a:spcPct val="2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He bought a beautiful skirt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for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 me.</a:t>
            </a:r>
          </a:p>
        </p:txBody>
      </p:sp>
    </p:spTree>
    <p:extLst>
      <p:ext uri="{BB962C8B-B14F-4D97-AF65-F5344CB8AC3E}">
        <p14:creationId xmlns:p14="http://schemas.microsoft.com/office/powerpoint/2010/main" val="12260498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>
                                            <p:txEl>
                                              <p:charRg st="66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28">
                                            <p:txEl>
                                              <p:charRg st="66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>
                                            <p:txEl>
                                              <p:charRg st="99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28">
                                            <p:txEl>
                                              <p:charRg st="99" end="1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>
                                            <p:txEl>
                                              <p:charRg st="131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28">
                                            <p:txEl>
                                              <p:charRg st="131" end="1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>
            <a:extLst>
              <a:ext uri="{FF2B5EF4-FFF2-40B4-BE49-F238E27FC236}">
                <a16:creationId xmlns:a16="http://schemas.microsoft.com/office/drawing/2014/main" id="{EB209488-CFD1-9747-A83A-7A9CA5B8A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5886"/>
            <a:ext cx="12192000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4  </a:t>
            </a:r>
            <a:r>
              <a:rPr lang="en-US" altLang="zh-CN" sz="3200" dirty="0">
                <a:solidFill>
                  <a:srgbClr val="000000"/>
                </a:solidFill>
              </a:rPr>
              <a:t>Some sentences have a </a:t>
            </a:r>
            <a:r>
              <a:rPr lang="en-US" altLang="zh-CN" sz="3200" b="1" dirty="0">
                <a:solidFill>
                  <a:srgbClr val="000000"/>
                </a:solidFill>
              </a:rPr>
              <a:t>linking verb </a:t>
            </a:r>
            <a:r>
              <a:rPr lang="en-US" altLang="zh-CN" sz="3200" dirty="0">
                <a:solidFill>
                  <a:srgbClr val="000000"/>
                </a:solidFill>
              </a:rPr>
              <a:t>followed by a </a:t>
            </a:r>
            <a:r>
              <a:rPr lang="en-US" altLang="zh-CN" sz="3200" b="1" dirty="0">
                <a:solidFill>
                  <a:srgbClr val="000000"/>
                </a:solidFill>
              </a:rPr>
              <a:t>complement </a:t>
            </a:r>
            <a:r>
              <a:rPr lang="en-US" altLang="zh-CN" sz="3200" dirty="0">
                <a:solidFill>
                  <a:srgbClr val="000000"/>
                </a:solidFill>
              </a:rPr>
              <a:t>(</a:t>
            </a:r>
            <a:r>
              <a:rPr lang="en-US" altLang="zh-CN" sz="3200" b="1" dirty="0">
                <a:solidFill>
                  <a:srgbClr val="000000"/>
                </a:solidFill>
              </a:rPr>
              <a:t>C</a:t>
            </a:r>
            <a:r>
              <a:rPr lang="en-US" altLang="zh-CN" sz="3200" dirty="0">
                <a:solidFill>
                  <a:srgbClr val="000000"/>
                </a:solidFill>
              </a:rPr>
              <a:t>).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pic>
        <p:nvPicPr>
          <p:cNvPr id="27650" name="Picture 4" descr="QQ截图20140722172701">
            <a:extLst>
              <a:ext uri="{FF2B5EF4-FFF2-40B4-BE49-F238E27FC236}">
                <a16:creationId xmlns:a16="http://schemas.microsoft.com/office/drawing/2014/main" id="{6C0074F4-20F5-3A47-B234-DA50C280E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65" y="1796470"/>
            <a:ext cx="10137913" cy="2557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61951579-8357-7B46-9DD2-E0EF4FF80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590" y="862585"/>
            <a:ext cx="1103760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连系动词后必须加上表明主语身份或状态的成分，才能表达完整的意思。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46AE8A8-6E97-A547-9DBD-F7E383BF5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1158" y="3619750"/>
            <a:ext cx="2201241" cy="584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9900"/>
                </a:solidFill>
              </a:rPr>
              <a:t>连系动词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75928702-9944-E944-95CF-25343C74C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5663" y="3372893"/>
            <a:ext cx="5845590" cy="10779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9900"/>
                </a:solidFill>
              </a:rPr>
              <a:t>主语补足语（表语）</a:t>
            </a:r>
            <a:endParaRPr lang="en-US" altLang="zh-CN" sz="3200" b="1" dirty="0">
              <a:solidFill>
                <a:srgbClr val="0099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9900"/>
                </a:solidFill>
              </a:rPr>
              <a:t>（补充说明主语）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2F0F050-7C66-964F-98FC-CA3C408C75E2}"/>
              </a:ext>
            </a:extLst>
          </p:cNvPr>
          <p:cNvSpPr/>
          <p:nvPr/>
        </p:nvSpPr>
        <p:spPr>
          <a:xfrm>
            <a:off x="452032" y="4576826"/>
            <a:ext cx="11554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embarrassed</a:t>
            </a:r>
            <a:r>
              <a:rPr lang="zh-CN" altLang="en-US" sz="3200" b="1" dirty="0">
                <a:solidFill>
                  <a:srgbClr val="FF0000"/>
                </a:solidFill>
              </a:rPr>
              <a:t>在此句中即为主语补足语（</a:t>
            </a:r>
            <a:r>
              <a:rPr lang="en-US" altLang="zh-CN" sz="3200" b="1" dirty="0">
                <a:solidFill>
                  <a:srgbClr val="FF0000"/>
                </a:solidFill>
              </a:rPr>
              <a:t>Subject complement</a:t>
            </a:r>
            <a:r>
              <a:rPr lang="zh-CN" altLang="en-US" sz="3200" b="1" dirty="0">
                <a:solidFill>
                  <a:srgbClr val="FF0000"/>
                </a:solidFill>
              </a:rPr>
              <a:t>），又称为表语</a:t>
            </a:r>
            <a:r>
              <a:rPr lang="en-US" altLang="zh-CN" sz="3200" b="1" dirty="0">
                <a:solidFill>
                  <a:srgbClr val="FF0000"/>
                </a:solidFill>
              </a:rPr>
              <a:t>(Predicate)</a:t>
            </a:r>
            <a:r>
              <a:rPr lang="zh-CN" altLang="en-US" sz="3200" b="1" dirty="0">
                <a:solidFill>
                  <a:srgbClr val="FF0000"/>
                </a:solidFill>
              </a:rPr>
              <a:t>，这类成分常跟在系动词之后，用来描述主语的状态。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895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5361"/>
          <p:cNvSpPr txBox="1"/>
          <p:nvPr/>
        </p:nvSpPr>
        <p:spPr>
          <a:xfrm>
            <a:off x="1470342" y="269281"/>
            <a:ext cx="9251315" cy="82541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微软雅黑"/>
                <a:ea typeface="微软雅黑"/>
                <a:cs typeface="+mn-ea"/>
              </a:rPr>
              <a:t>基本句型  四</a:t>
            </a:r>
          </a:p>
        </p:txBody>
      </p:sp>
      <p:graphicFrame>
        <p:nvGraphicFramePr>
          <p:cNvPr id="15363" name="内容占位符 1536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083864234"/>
              </p:ext>
            </p:extLst>
          </p:nvPr>
        </p:nvGraphicFramePr>
        <p:xfrm>
          <a:off x="371061" y="1173163"/>
          <a:ext cx="11635409" cy="2487295"/>
        </p:xfrm>
        <a:graphic>
          <a:graphicData uri="http://schemas.openxmlformats.org/drawingml/2006/table">
            <a:tbl>
              <a:tblPr/>
              <a:tblGrid>
                <a:gridCol w="34058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05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90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993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600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600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600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He </a:t>
                      </a:r>
                      <a:endParaRPr lang="en-US" altLang="zh-CN" sz="3600" dirty="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The dinner</a:t>
                      </a:r>
                      <a:endParaRPr lang="en-US" altLang="zh-CN" sz="3600" dirty="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The weather  </a:t>
                      </a:r>
                      <a:r>
                        <a:rPr lang="en-US" altLang="zh-CN" sz="3600" b="1" dirty="0">
                          <a:solidFill>
                            <a:srgbClr val="FF0066"/>
                          </a:solidFill>
                          <a:cs typeface="Times New Roman" panose="02020603050405020304" pitchFamily="18" charset="0"/>
                        </a:rPr>
                        <a:t>    </a:t>
                      </a:r>
                      <a:endParaRPr lang="en-US" altLang="zh-CN" sz="3600" b="1" dirty="0">
                        <a:solidFill>
                          <a:srgbClr val="FF0066"/>
                        </a:solidFill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is </a:t>
                      </a:r>
                      <a:endParaRPr lang="en-US" altLang="zh-CN" sz="3600" dirty="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smells</a:t>
                      </a:r>
                      <a:endParaRPr lang="en-US" altLang="zh-CN" sz="3600" dirty="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became  </a:t>
                      </a:r>
                      <a:endParaRPr lang="en-US" altLang="zh-CN" sz="3600" b="1" dirty="0">
                        <a:solidFill>
                          <a:srgbClr val="003300"/>
                        </a:solidFill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     </a:t>
                      </a:r>
                      <a:endParaRPr lang="en-US" altLang="zh-CN" sz="3600" b="1" dirty="0">
                        <a:solidFill>
                          <a:srgbClr val="0000CC"/>
                        </a:solidFill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377" name="文本框 15376"/>
          <p:cNvSpPr txBox="1"/>
          <p:nvPr/>
        </p:nvSpPr>
        <p:spPr>
          <a:xfrm>
            <a:off x="371060" y="4151630"/>
            <a:ext cx="11635409" cy="175432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+mn-cs"/>
              </a:rPr>
              <a:t>此句型中谓语动词为系动词，单独使用不能表达一个完整的意思，必须加上主语补足语（表语），才能表达完整的意思。</a:t>
            </a:r>
            <a:endParaRPr kumimoji="0" lang="zh-CN" altLang="en-US" sz="3600" b="1" i="1" u="none" strike="noStrike" kern="1200" cap="none" spc="0" normalizeH="0" baseline="0" noProof="0" dirty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D8E2683-307C-BA47-9F06-E7ED17E3BEC7}"/>
              </a:ext>
            </a:extLst>
          </p:cNvPr>
          <p:cNvSpPr/>
          <p:nvPr/>
        </p:nvSpPr>
        <p:spPr>
          <a:xfrm>
            <a:off x="803266" y="1094700"/>
            <a:ext cx="11635409" cy="743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/>
                <a:cs typeface="+mn-ea"/>
              </a:rPr>
              <a:t>Ｓ（主语）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/>
                <a:cs typeface="+mn-ea"/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/>
                <a:cs typeface="+mn-ea"/>
              </a:rPr>
              <a:t>  Ｖ（系动词）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/>
                <a:cs typeface="+mn-ea"/>
              </a:rPr>
              <a:t>+  SO/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/>
                <a:cs typeface="+mn-ea"/>
              </a:rPr>
              <a:t>Ｐ（主语补足语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/>
                <a:cs typeface="+mn-ea"/>
              </a:rPr>
              <a:t>/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/>
                <a:cs typeface="+mn-ea"/>
              </a:rPr>
              <a:t>表语）</a:t>
            </a:r>
            <a:endParaRPr lang="zh-CN" altLang="en-US" sz="3200" b="1" dirty="0">
              <a:solidFill>
                <a:srgbClr val="003300"/>
              </a:solidFill>
              <a:latin typeface="微软雅黑"/>
              <a:cs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E732BC9-E34B-F043-862B-2FD9C02AF365}"/>
              </a:ext>
            </a:extLst>
          </p:cNvPr>
          <p:cNvSpPr/>
          <p:nvPr/>
        </p:nvSpPr>
        <p:spPr>
          <a:xfrm>
            <a:off x="7156174" y="191714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3600" b="1" dirty="0">
                <a:solidFill>
                  <a:srgbClr val="0000CC"/>
                </a:solidFill>
                <a:cs typeface="Times New Roman" panose="02020603050405020304" pitchFamily="18" charset="0"/>
              </a:rPr>
              <a:t>tall and strong. </a:t>
            </a:r>
            <a:endParaRPr lang="en-US" altLang="zh-CN" sz="3600" dirty="0">
              <a:solidFill>
                <a:srgbClr val="0000CC"/>
              </a:solidFill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</a:pPr>
            <a:r>
              <a:rPr lang="en-US" altLang="zh-CN" sz="3600" b="1" dirty="0">
                <a:solidFill>
                  <a:srgbClr val="0000CC"/>
                </a:solidFill>
                <a:cs typeface="Times New Roman" panose="02020603050405020304" pitchFamily="18" charset="0"/>
              </a:rPr>
              <a:t>good.   </a:t>
            </a:r>
            <a:endParaRPr lang="en-US" altLang="zh-CN" sz="3600" dirty="0">
              <a:solidFill>
                <a:srgbClr val="0000CC"/>
              </a:solidFill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</a:pPr>
            <a:r>
              <a:rPr lang="en-US" altLang="zh-CN" sz="3600" b="1" dirty="0">
                <a:solidFill>
                  <a:srgbClr val="0000CC"/>
                </a:solidFill>
                <a:cs typeface="Times New Roman" panose="02020603050405020304" pitchFamily="18" charset="0"/>
              </a:rPr>
              <a:t>warmer.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4830925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5">
            <a:extLst>
              <a:ext uri="{FF2B5EF4-FFF2-40B4-BE49-F238E27FC236}">
                <a16:creationId xmlns:a16="http://schemas.microsoft.com/office/drawing/2014/main" id="{87F00E58-2893-7E4F-9D48-525FBE62C4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48" y="620714"/>
            <a:ext cx="11449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Some sentences have an </a:t>
            </a:r>
            <a:r>
              <a:rPr lang="en-US" altLang="zh-CN" sz="3200" b="1" dirty="0">
                <a:solidFill>
                  <a:srgbClr val="000000"/>
                </a:solidFill>
              </a:rPr>
              <a:t>object </a:t>
            </a:r>
            <a:r>
              <a:rPr lang="en-US" altLang="zh-CN" sz="3200" dirty="0">
                <a:solidFill>
                  <a:srgbClr val="000000"/>
                </a:solidFill>
              </a:rPr>
              <a:t>followed by a </a:t>
            </a:r>
            <a:r>
              <a:rPr lang="en-US" altLang="zh-CN" sz="3200" b="1" dirty="0">
                <a:solidFill>
                  <a:srgbClr val="000000"/>
                </a:solidFill>
              </a:rPr>
              <a:t>complement </a:t>
            </a:r>
            <a:r>
              <a:rPr lang="en-US" altLang="zh-CN" sz="3200" dirty="0">
                <a:solidFill>
                  <a:srgbClr val="000000"/>
                </a:solidFill>
              </a:rPr>
              <a:t>(</a:t>
            </a:r>
            <a:r>
              <a:rPr lang="en-US" altLang="zh-CN" sz="3200" b="1" dirty="0">
                <a:solidFill>
                  <a:srgbClr val="000000"/>
                </a:solidFill>
              </a:rPr>
              <a:t>C</a:t>
            </a:r>
            <a:r>
              <a:rPr lang="en-US" altLang="zh-CN" sz="3200" dirty="0">
                <a:solidFill>
                  <a:srgbClr val="000000"/>
                </a:solidFill>
              </a:rPr>
              <a:t>).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pic>
        <p:nvPicPr>
          <p:cNvPr id="28674" name="Picture 6" descr="QQ截图20140722172741">
            <a:extLst>
              <a:ext uri="{FF2B5EF4-FFF2-40B4-BE49-F238E27FC236}">
                <a16:creationId xmlns:a16="http://schemas.microsoft.com/office/drawing/2014/main" id="{F6F63EAC-7CFE-964C-98FD-000B653D0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8" y="2018507"/>
            <a:ext cx="10668000" cy="2314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F867158A-3005-1B48-897A-DC2698B97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48" y="1295976"/>
            <a:ext cx="97226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有些句子的宾语后必须加上补语才能表达完整的意思。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D6EFBBC-1286-1C4E-871E-8F7878168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1569" y="3175984"/>
            <a:ext cx="3313113" cy="10779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>
                <a:solidFill>
                  <a:srgbClr val="009900"/>
                </a:solidFill>
              </a:rPr>
              <a:t>宾语补足语</a:t>
            </a:r>
            <a:endParaRPr lang="en-US" altLang="zh-CN" sz="3200" b="1">
              <a:solidFill>
                <a:srgbClr val="0099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sz="3200" b="1">
                <a:solidFill>
                  <a:srgbClr val="009900"/>
                </a:solidFill>
              </a:rPr>
              <a:t>（补充说明宾语）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8035E70-10F3-3B44-A27F-1C8ED311E9B6}"/>
              </a:ext>
            </a:extLst>
          </p:cNvPr>
          <p:cNvSpPr/>
          <p:nvPr/>
        </p:nvSpPr>
        <p:spPr>
          <a:xfrm>
            <a:off x="596348" y="4607870"/>
            <a:ext cx="10667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</a:rPr>
              <a:t>此处的补语称为宾语补足语（</a:t>
            </a:r>
            <a:r>
              <a:rPr lang="en-US" altLang="zh-CN" sz="3200" b="1" dirty="0">
                <a:solidFill>
                  <a:srgbClr val="FF0000"/>
                </a:solidFill>
              </a:rPr>
              <a:t>Object Complement</a:t>
            </a:r>
            <a:r>
              <a:rPr lang="zh-CN" altLang="en-US" sz="3200" b="1" dirty="0">
                <a:solidFill>
                  <a:srgbClr val="FF0000"/>
                </a:solidFill>
              </a:rPr>
              <a:t>），跟在及物动词和宾语之后，用来进一步说明宾语。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87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9457"/>
          <p:cNvSpPr/>
          <p:nvPr/>
        </p:nvSpPr>
        <p:spPr>
          <a:xfrm>
            <a:off x="1524000" y="-5397"/>
            <a:ext cx="8893175" cy="13220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en-US" altLang="zh-CN" sz="4800">
                <a:latin typeface="Arial" panose="020B0604020202020204" pitchFamily="34" charset="0"/>
              </a:rPr>
              <a:t> </a:t>
            </a:r>
            <a:r>
              <a:rPr lang="zh-CN" altLang="en-US" sz="3600" b="1">
                <a:solidFill>
                  <a:srgbClr val="003300"/>
                </a:solidFill>
                <a:latin typeface="Arial" panose="020B0604020202020204" pitchFamily="34" charset="0"/>
              </a:rPr>
              <a:t>基本句型  五</a:t>
            </a:r>
          </a:p>
          <a:p>
            <a:pPr algn="ctr"/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Ｓ 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+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Ｖ 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+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Ｏ 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+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Ｃ（主＋谓＋宾＋宾补）</a:t>
            </a:r>
            <a:endParaRPr lang="zh-CN" altLang="en-US" sz="4800" b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9459" name="内容占位符 1945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32356217"/>
              </p:ext>
            </p:extLst>
          </p:nvPr>
        </p:nvGraphicFramePr>
        <p:xfrm>
          <a:off x="956310" y="1341755"/>
          <a:ext cx="10347794" cy="2950845"/>
        </p:xfrm>
        <a:graphic>
          <a:graphicData uri="http://schemas.openxmlformats.org/drawingml/2006/table">
            <a:tbl>
              <a:tblPr/>
              <a:tblGrid>
                <a:gridCol w="19488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3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4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517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105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36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Ｓ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36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Ｖ（及物）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36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Ｏ（宾语）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OC</a:t>
                      </a:r>
                      <a:r>
                        <a:rPr lang="zh-CN" altLang="en-US" sz="3600" b="1" dirty="0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（宾语补足语）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97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1. We </a:t>
                      </a:r>
                      <a:endParaRPr lang="en-US" altLang="zh-CN" sz="320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2. They  </a:t>
                      </a:r>
                      <a:endParaRPr lang="en-US" altLang="zh-CN" sz="320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3.  We </a:t>
                      </a:r>
                      <a:endParaRPr lang="en-US" altLang="zh-CN" sz="3200">
                        <a:solidFill>
                          <a:srgbClr val="003300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3300"/>
                          </a:solidFill>
                          <a:cs typeface="Times New Roman" panose="02020603050405020304" pitchFamily="18" charset="0"/>
                        </a:rPr>
                        <a:t>4.  I </a:t>
                      </a:r>
                      <a:endParaRPr lang="zh-CN" altLang="en-US" sz="3200">
                        <a:solidFill>
                          <a:srgbClr val="0033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keep </a:t>
                      </a:r>
                      <a:endParaRPr lang="en-US" altLang="zh-CN" sz="320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call </a:t>
                      </a:r>
                      <a:endParaRPr lang="en-US" altLang="zh-CN" sz="320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asked  </a:t>
                      </a:r>
                      <a:endParaRPr lang="en-US" altLang="zh-CN" sz="3200">
                        <a:solidFill>
                          <a:srgbClr val="0000CC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CC"/>
                          </a:solidFill>
                          <a:cs typeface="Times New Roman" panose="02020603050405020304" pitchFamily="18" charset="0"/>
                        </a:rPr>
                        <a:t>saw</a:t>
                      </a:r>
                      <a:r>
                        <a:rPr lang="en-US" altLang="zh-CN" sz="3200" b="1">
                          <a:solidFill>
                            <a:srgbClr val="FF0066"/>
                          </a:solidFill>
                          <a:cs typeface="Times New Roman" panose="02020603050405020304" pitchFamily="18" charset="0"/>
                        </a:rPr>
                        <a:t>    </a:t>
                      </a:r>
                      <a:endParaRPr lang="zh-CN" altLang="en-US" sz="3200">
                        <a:solidFill>
                          <a:srgbClr val="FF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the table    </a:t>
                      </a:r>
                      <a:endParaRPr lang="en-US" altLang="zh-CN" sz="320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supper    </a:t>
                      </a:r>
                      <a:endParaRPr lang="en-US" altLang="zh-CN" sz="320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him    </a:t>
                      </a:r>
                      <a:endParaRPr lang="en-US" altLang="zh-CN" sz="3200">
                        <a:solidFill>
                          <a:srgbClr val="000066"/>
                        </a:solidFill>
                        <a:cs typeface="Times New Roman" panose="02020603050405020304" pitchFamily="18" charset="0"/>
                      </a:endParaRPr>
                    </a:p>
                    <a:p>
                      <a:pPr marL="0" lvl="0" indent="0" eaLnBrk="0" hangingPunct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zh-CN" sz="3200" b="1">
                          <a:solidFill>
                            <a:srgbClr val="000066"/>
                          </a:solidFill>
                          <a:cs typeface="Times New Roman" panose="02020603050405020304" pitchFamily="18" charset="0"/>
                        </a:rPr>
                        <a:t>them</a:t>
                      </a:r>
                      <a:r>
                        <a:rPr lang="en-US" altLang="zh-CN" sz="3200" b="1">
                          <a:solidFill>
                            <a:srgbClr val="FF0066"/>
                          </a:solidFill>
                          <a:cs typeface="Times New Roman" panose="02020603050405020304" pitchFamily="18" charset="0"/>
                        </a:rPr>
                        <a:t>    </a:t>
                      </a:r>
                      <a:endParaRPr lang="zh-CN" altLang="en-US" sz="3200">
                        <a:solidFill>
                          <a:srgbClr val="FF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200" dirty="0">
                        <a:solidFill>
                          <a:srgbClr val="FF0066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476" name="文本框 19475"/>
          <p:cNvSpPr txBox="1"/>
          <p:nvPr/>
        </p:nvSpPr>
        <p:spPr>
          <a:xfrm>
            <a:off x="1075690" y="4893945"/>
            <a:ext cx="1065466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3300"/>
                </a:solidFill>
                <a:latin typeface="华文楷体" panose="02010600040101010101" charset="-122"/>
                <a:ea typeface="华文楷体" panose="02010600040101010101" charset="-122"/>
              </a:rPr>
              <a:t>此句型中谓语动词除了跟一个宾语外，还需跟一个补充成分来不足宾语，才能使意思完整。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34ACAE3-E888-384F-9CB9-9151D7C9A788}"/>
              </a:ext>
            </a:extLst>
          </p:cNvPr>
          <p:cNvSpPr/>
          <p:nvPr/>
        </p:nvSpPr>
        <p:spPr>
          <a:xfrm>
            <a:off x="7263158" y="209996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clean.    </a:t>
            </a:r>
            <a:endParaRPr lang="en-US" altLang="zh-CN" sz="32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dinner.     </a:t>
            </a:r>
            <a:endParaRPr lang="en-US" altLang="zh-CN" sz="32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to come back</a:t>
            </a:r>
            <a:endParaRPr lang="en-US" altLang="zh-CN" sz="32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lvl="0" eaLnBrk="0" hangingPunct="0">
              <a:spcBef>
                <a:spcPct val="0"/>
              </a:spcBef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getting on the bus. 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136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958BDF-C1B1-ED45-8E15-B91EE7C0527F}"/>
              </a:ext>
            </a:extLst>
          </p:cNvPr>
          <p:cNvSpPr txBox="1"/>
          <p:nvPr/>
        </p:nvSpPr>
        <p:spPr>
          <a:xfrm>
            <a:off x="859115" y="93180"/>
            <a:ext cx="3671887" cy="584200"/>
          </a:xfrm>
          <a:prstGeom prst="rect">
            <a:avLst/>
          </a:prstGeom>
          <a:solidFill>
            <a:srgbClr val="FFCC99"/>
          </a:soli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dirty="0"/>
              <a:t>Things to remember</a:t>
            </a:r>
            <a:endParaRPr lang="zh-CN" alt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8C8EA0-60A4-DD40-A90C-5D6912AC51F8}"/>
              </a:ext>
            </a:extLst>
          </p:cNvPr>
          <p:cNvSpPr txBox="1"/>
          <p:nvPr/>
        </p:nvSpPr>
        <p:spPr>
          <a:xfrm>
            <a:off x="859114" y="677380"/>
            <a:ext cx="8497887" cy="1077218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dirty="0"/>
              <a:t>Verbs such as </a:t>
            </a:r>
            <a:r>
              <a:rPr lang="en-US" altLang="zh-CN" sz="3200" b="1" i="1" dirty="0"/>
              <a:t>find</a:t>
            </a:r>
            <a:r>
              <a:rPr lang="en-US" altLang="zh-CN" sz="3200" dirty="0"/>
              <a:t>, </a:t>
            </a:r>
            <a:r>
              <a:rPr lang="en-US" altLang="zh-CN" sz="3200" b="1" i="1" dirty="0"/>
              <a:t>keep</a:t>
            </a:r>
            <a:r>
              <a:rPr lang="en-US" altLang="zh-CN" sz="3200" dirty="0"/>
              <a:t> and </a:t>
            </a:r>
            <a:r>
              <a:rPr lang="en-US" altLang="zh-CN" sz="3200" b="1" i="1" dirty="0"/>
              <a:t>make</a:t>
            </a:r>
            <a:r>
              <a:rPr lang="en-US" altLang="zh-CN" sz="3200" dirty="0"/>
              <a:t> often use the above pattern.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CD64A3-5B73-9247-9205-6424CADC3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114" y="2077416"/>
            <a:ext cx="8497887" cy="1570038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find, keep</a:t>
            </a:r>
            <a:r>
              <a:rPr lang="zh-CN" altLang="en-US" sz="3200" dirty="0"/>
              <a:t>和</a:t>
            </a:r>
            <a:r>
              <a:rPr lang="en-US" altLang="zh-CN" sz="3200" dirty="0"/>
              <a:t>make</a:t>
            </a:r>
            <a:r>
              <a:rPr lang="zh-CN" altLang="en-US" sz="3200" dirty="0"/>
              <a:t>常常使用</a:t>
            </a:r>
            <a:r>
              <a:rPr lang="en-US" altLang="zh-CN" sz="3200" dirty="0"/>
              <a:t>S + V + SC</a:t>
            </a:r>
            <a:r>
              <a:rPr lang="zh-CN" altLang="en-US" sz="3200" dirty="0"/>
              <a:t>（主语</a:t>
            </a:r>
            <a:r>
              <a:rPr lang="en-US" altLang="zh-CN" sz="3200" dirty="0"/>
              <a:t>+</a:t>
            </a:r>
            <a:r>
              <a:rPr lang="zh-CN" altLang="en-US" sz="3200" dirty="0"/>
              <a:t>连系动词</a:t>
            </a:r>
            <a:r>
              <a:rPr lang="en-US" altLang="zh-CN" sz="3200" dirty="0"/>
              <a:t>+</a:t>
            </a:r>
            <a:r>
              <a:rPr lang="zh-CN" altLang="en-US" sz="3200" dirty="0"/>
              <a:t>主语补足语），或</a:t>
            </a:r>
            <a:r>
              <a:rPr lang="en-US" altLang="zh-CN" sz="3200" dirty="0"/>
              <a:t>S + V + O + OC</a:t>
            </a:r>
            <a:r>
              <a:rPr lang="zh-CN" altLang="en-US" sz="3200" dirty="0"/>
              <a:t>（主语</a:t>
            </a:r>
            <a:r>
              <a:rPr lang="en-US" altLang="zh-CN" sz="3200" dirty="0"/>
              <a:t>+</a:t>
            </a:r>
            <a:r>
              <a:rPr lang="zh-CN" altLang="en-US" sz="3200" dirty="0"/>
              <a:t>谓语</a:t>
            </a:r>
            <a:r>
              <a:rPr lang="en-US" altLang="zh-CN" sz="3200" dirty="0"/>
              <a:t>+</a:t>
            </a:r>
            <a:r>
              <a:rPr lang="zh-CN" altLang="en-US" sz="3200" dirty="0"/>
              <a:t>宾语</a:t>
            </a:r>
            <a:r>
              <a:rPr lang="en-US" altLang="zh-CN" sz="3200" dirty="0"/>
              <a:t>+</a:t>
            </a:r>
            <a:r>
              <a:rPr lang="zh-CN" altLang="en-US" sz="3200" dirty="0"/>
              <a:t>宾语补足语）这两种形式。</a:t>
            </a:r>
            <a:endParaRPr lang="en-US" altLang="zh-CN" sz="32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B7110A1-CA42-4C43-84E9-743A2D7AFBDD}"/>
              </a:ext>
            </a:extLst>
          </p:cNvPr>
          <p:cNvSpPr/>
          <p:nvPr/>
        </p:nvSpPr>
        <p:spPr>
          <a:xfrm>
            <a:off x="859114" y="403900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He </a:t>
            </a:r>
            <a:r>
              <a:rPr lang="en-US" altLang="zh-CN" sz="3200" b="1" dirty="0">
                <a:solidFill>
                  <a:srgbClr val="FF0000"/>
                </a:solidFill>
              </a:rPr>
              <a:t>found</a:t>
            </a:r>
            <a:r>
              <a:rPr lang="en-US" altLang="zh-CN" sz="3200" dirty="0">
                <a:solidFill>
                  <a:srgbClr val="000000"/>
                </a:solidFill>
              </a:rPr>
              <a:t> the door </a:t>
            </a:r>
            <a:r>
              <a:rPr lang="en-US" altLang="zh-CN" sz="3200" b="1" dirty="0">
                <a:solidFill>
                  <a:srgbClr val="FF0000"/>
                </a:solidFill>
              </a:rPr>
              <a:t>unlocked</a:t>
            </a:r>
            <a:r>
              <a:rPr lang="en-US" altLang="zh-CN" sz="3200" dirty="0">
                <a:solidFill>
                  <a:srgbClr val="000000"/>
                </a:solidFill>
              </a:rPr>
              <a:t>.</a:t>
            </a:r>
          </a:p>
          <a:p>
            <a:pPr lvl="0"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He </a:t>
            </a:r>
            <a:r>
              <a:rPr lang="en-US" altLang="zh-CN" sz="3200" b="1" dirty="0">
                <a:solidFill>
                  <a:srgbClr val="FF0000"/>
                </a:solidFill>
              </a:rPr>
              <a:t>kept silent</a:t>
            </a:r>
            <a:r>
              <a:rPr lang="en-US" altLang="zh-CN" sz="3200" dirty="0">
                <a:solidFill>
                  <a:srgbClr val="000000"/>
                </a:solidFill>
              </a:rPr>
              <a:t>.</a:t>
            </a:r>
          </a:p>
          <a:p>
            <a:pPr lvl="0"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I try to </a:t>
            </a:r>
            <a:r>
              <a:rPr lang="en-US" altLang="zh-CN" sz="3200" b="1" dirty="0">
                <a:solidFill>
                  <a:srgbClr val="FF0000"/>
                </a:solidFill>
              </a:rPr>
              <a:t>keep</a:t>
            </a:r>
            <a:r>
              <a:rPr lang="en-US" altLang="zh-CN" sz="3200" dirty="0">
                <a:solidFill>
                  <a:srgbClr val="000000"/>
                </a:solidFill>
              </a:rPr>
              <a:t> the room </a:t>
            </a:r>
            <a:r>
              <a:rPr lang="en-US" altLang="zh-CN" sz="3200" b="1" dirty="0">
                <a:solidFill>
                  <a:srgbClr val="FF0000"/>
                </a:solidFill>
              </a:rPr>
              <a:t>tidy</a:t>
            </a:r>
            <a:r>
              <a:rPr lang="en-US" altLang="zh-CN" sz="3200" dirty="0">
                <a:solidFill>
                  <a:srgbClr val="000000"/>
                </a:solidFill>
              </a:rPr>
              <a:t>.</a:t>
            </a:r>
          </a:p>
          <a:p>
            <a:pPr lvl="0"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She </a:t>
            </a:r>
            <a:r>
              <a:rPr lang="en-US" altLang="zh-CN" sz="3200" b="1" dirty="0">
                <a:solidFill>
                  <a:srgbClr val="FF0000"/>
                </a:solidFill>
              </a:rPr>
              <a:t>makes</a:t>
            </a:r>
            <a:r>
              <a:rPr lang="en-US" altLang="zh-CN" sz="3200" dirty="0">
                <a:solidFill>
                  <a:srgbClr val="000000"/>
                </a:solidFill>
              </a:rPr>
              <a:t> me </a:t>
            </a:r>
            <a:r>
              <a:rPr lang="en-US" altLang="zh-CN" sz="3200" b="1" dirty="0">
                <a:solidFill>
                  <a:srgbClr val="FF0000"/>
                </a:solidFill>
              </a:rPr>
              <a:t>angry</a:t>
            </a:r>
            <a:r>
              <a:rPr lang="en-US" altLang="zh-CN" sz="3200" dirty="0">
                <a:solidFill>
                  <a:srgbClr val="000000"/>
                </a:solidFill>
              </a:rPr>
              <a:t>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5781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>
            <a:extLst>
              <a:ext uri="{FF2B5EF4-FFF2-40B4-BE49-F238E27FC236}">
                <a16:creationId xmlns:a16="http://schemas.microsoft.com/office/drawing/2014/main" id="{2667B070-6A64-2443-A256-8C5B01D4F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8" y="692150"/>
            <a:ext cx="8229600" cy="5545138"/>
          </a:xfrm>
        </p:spPr>
        <p:txBody>
          <a:bodyPr/>
          <a:lstStyle/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1. His father named him Xiaoming.</a:t>
            </a:r>
            <a:endParaRPr lang="en-US" altLang="zh-CN" sz="2800" b="1">
              <a:solidFill>
                <a:srgbClr val="CC0000"/>
              </a:solidFill>
            </a:endParaRP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2. They painted their boat white.</a:t>
            </a:r>
            <a:endParaRPr lang="en-US" altLang="zh-CN" sz="2800" b="1">
              <a:solidFill>
                <a:srgbClr val="CC0000"/>
              </a:solidFill>
            </a:endParaRP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3. Let the fresh air in.</a:t>
            </a:r>
            <a:endParaRPr lang="en-US" altLang="zh-CN" sz="2800" b="1">
              <a:solidFill>
                <a:srgbClr val="CC0000"/>
              </a:solidFill>
            </a:endParaRP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4. You mustn’t force him to lend his money to you.</a:t>
            </a:r>
            <a:endParaRPr lang="en-US" altLang="zh-CN" sz="2800" b="1">
              <a:solidFill>
                <a:srgbClr val="CC0000"/>
              </a:solidFill>
            </a:endParaRP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5. We saw her entering the room.</a:t>
            </a:r>
            <a:endParaRPr lang="en-US" altLang="zh-CN" sz="2800" b="1">
              <a:solidFill>
                <a:srgbClr val="CC0000"/>
              </a:solidFill>
            </a:endParaRP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6. We found everything in the lab in good order.</a:t>
            </a:r>
            <a:endParaRPr lang="en-US" altLang="zh-CN" sz="2800" b="1">
              <a:solidFill>
                <a:srgbClr val="CC0000"/>
              </a:solidFill>
            </a:endParaRP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7. We will soon make our city what your city is now.</a:t>
            </a:r>
            <a:endParaRPr lang="en-US" altLang="zh-CN" sz="2800" b="1">
              <a:solidFill>
                <a:srgbClr val="CC0000"/>
              </a:solidFill>
            </a:endParaRP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endParaRPr lang="zh-CN" altLang="en-US" sz="2800" b="1"/>
          </a:p>
        </p:txBody>
      </p:sp>
      <p:sp>
        <p:nvSpPr>
          <p:cNvPr id="28675" name="Line 3">
            <a:extLst>
              <a:ext uri="{FF2B5EF4-FFF2-40B4-BE49-F238E27FC236}">
                <a16:creationId xmlns:a16="http://schemas.microsoft.com/office/drawing/2014/main" id="{4710E5EE-6E1F-D844-8593-0A680068CC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808663" y="1341438"/>
            <a:ext cx="1511300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76" name="Text Box 4">
            <a:extLst>
              <a:ext uri="{FF2B5EF4-FFF2-40B4-BE49-F238E27FC236}">
                <a16:creationId xmlns:a16="http://schemas.microsoft.com/office/drawing/2014/main" id="{067FD60A-DD80-9349-9654-65E73E4C23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0" y="836613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（名词）</a:t>
            </a:r>
          </a:p>
        </p:txBody>
      </p:sp>
      <p:sp>
        <p:nvSpPr>
          <p:cNvPr id="28677" name="Text Box 5">
            <a:extLst>
              <a:ext uri="{FF2B5EF4-FFF2-40B4-BE49-F238E27FC236}">
                <a16:creationId xmlns:a16="http://schemas.microsoft.com/office/drawing/2014/main" id="{C3A3E4DC-FD4A-C841-AF38-E7D1E408C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4" y="1557338"/>
            <a:ext cx="19700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（形容词）</a:t>
            </a:r>
          </a:p>
        </p:txBody>
      </p:sp>
      <p:sp>
        <p:nvSpPr>
          <p:cNvPr id="28678" name="Line 6">
            <a:extLst>
              <a:ext uri="{FF2B5EF4-FFF2-40B4-BE49-F238E27FC236}">
                <a16:creationId xmlns:a16="http://schemas.microsoft.com/office/drawing/2014/main" id="{491CA6A9-4ECB-DA4F-97A2-D30C056874C0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4564" y="1989138"/>
            <a:ext cx="935037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79" name="Text Box 7">
            <a:extLst>
              <a:ext uri="{FF2B5EF4-FFF2-40B4-BE49-F238E27FC236}">
                <a16:creationId xmlns:a16="http://schemas.microsoft.com/office/drawing/2014/main" id="{1C5B15DE-401C-1B44-BE3E-60B888872A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2401" y="2205038"/>
            <a:ext cx="23034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（介词）</a:t>
            </a:r>
          </a:p>
        </p:txBody>
      </p:sp>
      <p:sp>
        <p:nvSpPr>
          <p:cNvPr id="28680" name="Line 8">
            <a:extLst>
              <a:ext uri="{FF2B5EF4-FFF2-40B4-BE49-F238E27FC236}">
                <a16:creationId xmlns:a16="http://schemas.microsoft.com/office/drawing/2014/main" id="{FD7763A3-54EB-6B45-8684-BB9EA0F5DA0D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2038" y="2636838"/>
            <a:ext cx="360362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81" name="Text Box 9">
            <a:extLst>
              <a:ext uri="{FF2B5EF4-FFF2-40B4-BE49-F238E27FC236}">
                <a16:creationId xmlns:a16="http://schemas.microsoft.com/office/drawing/2014/main" id="{A6FDEE53-AB9F-0549-904B-75CF09336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0326" y="2492376"/>
            <a:ext cx="26844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（不定式短语）</a:t>
            </a:r>
          </a:p>
        </p:txBody>
      </p:sp>
      <p:sp>
        <p:nvSpPr>
          <p:cNvPr id="28682" name="Line 10">
            <a:extLst>
              <a:ext uri="{FF2B5EF4-FFF2-40B4-BE49-F238E27FC236}">
                <a16:creationId xmlns:a16="http://schemas.microsoft.com/office/drawing/2014/main" id="{78F470A2-13C6-3B45-9C0D-60BA5330AD66}"/>
              </a:ext>
            </a:extLst>
          </p:cNvPr>
          <p:cNvSpPr>
            <a:spLocks noChangeShapeType="1"/>
          </p:cNvSpPr>
          <p:nvPr/>
        </p:nvSpPr>
        <p:spPr bwMode="auto">
          <a:xfrm>
            <a:off x="5951538" y="3357563"/>
            <a:ext cx="3529012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83" name="Text Box 11">
            <a:extLst>
              <a:ext uri="{FF2B5EF4-FFF2-40B4-BE49-F238E27FC236}">
                <a16:creationId xmlns:a16="http://schemas.microsoft.com/office/drawing/2014/main" id="{F7692CE0-E9D3-A145-98F7-D89F78BC5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4" y="3573463"/>
            <a:ext cx="23272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（现在分词）</a:t>
            </a:r>
          </a:p>
        </p:txBody>
      </p:sp>
      <p:sp>
        <p:nvSpPr>
          <p:cNvPr id="28684" name="Line 12">
            <a:extLst>
              <a:ext uri="{FF2B5EF4-FFF2-40B4-BE49-F238E27FC236}">
                <a16:creationId xmlns:a16="http://schemas.microsoft.com/office/drawing/2014/main" id="{EEA9C77A-3C6F-C94C-9775-EB8B3A38CA2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51314" y="4005263"/>
            <a:ext cx="2879725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85" name="Line 13">
            <a:extLst>
              <a:ext uri="{FF2B5EF4-FFF2-40B4-BE49-F238E27FC236}">
                <a16:creationId xmlns:a16="http://schemas.microsoft.com/office/drawing/2014/main" id="{47B382D4-FA5E-7748-8F2C-95221B79C384}"/>
              </a:ext>
            </a:extLst>
          </p:cNvPr>
          <p:cNvSpPr>
            <a:spLocks noChangeShapeType="1"/>
          </p:cNvSpPr>
          <p:nvPr/>
        </p:nvSpPr>
        <p:spPr bwMode="auto">
          <a:xfrm>
            <a:off x="7104064" y="4724400"/>
            <a:ext cx="2160587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86" name="Text Box 14">
            <a:extLst>
              <a:ext uri="{FF2B5EF4-FFF2-40B4-BE49-F238E27FC236}">
                <a16:creationId xmlns:a16="http://schemas.microsoft.com/office/drawing/2014/main" id="{3133B979-990D-534D-B9B8-5168E167B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26" y="4624388"/>
            <a:ext cx="27717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（介词短语）</a:t>
            </a:r>
          </a:p>
        </p:txBody>
      </p:sp>
      <p:sp>
        <p:nvSpPr>
          <p:cNvPr id="28687" name="Line 15">
            <a:extLst>
              <a:ext uri="{FF2B5EF4-FFF2-40B4-BE49-F238E27FC236}">
                <a16:creationId xmlns:a16="http://schemas.microsoft.com/office/drawing/2014/main" id="{F084258C-4128-9345-A6F2-C1797EA77122}"/>
              </a:ext>
            </a:extLst>
          </p:cNvPr>
          <p:cNvSpPr>
            <a:spLocks noChangeShapeType="1"/>
          </p:cNvSpPr>
          <p:nvPr/>
        </p:nvSpPr>
        <p:spPr bwMode="auto">
          <a:xfrm>
            <a:off x="6527800" y="5445125"/>
            <a:ext cx="3384550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88" name="Text Box 16">
            <a:extLst>
              <a:ext uri="{FF2B5EF4-FFF2-40B4-BE49-F238E27FC236}">
                <a16:creationId xmlns:a16="http://schemas.microsoft.com/office/drawing/2014/main" id="{892A72B5-9586-7046-ABBA-AF41FCE70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963" y="5516563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（从句）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2C2EA4A-0B10-144B-A08A-DEF4BF136149}"/>
              </a:ext>
            </a:extLst>
          </p:cNvPr>
          <p:cNvSpPr/>
          <p:nvPr/>
        </p:nvSpPr>
        <p:spPr>
          <a:xfrm>
            <a:off x="2668236" y="48759"/>
            <a:ext cx="5128327" cy="7375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挑出下列句中的宾语补足语</a:t>
            </a:r>
          </a:p>
        </p:txBody>
      </p:sp>
    </p:spTree>
    <p:extLst>
      <p:ext uri="{BB962C8B-B14F-4D97-AF65-F5344CB8AC3E}">
        <p14:creationId xmlns:p14="http://schemas.microsoft.com/office/powerpoint/2010/main" val="16514369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utoUpdateAnimBg="0"/>
      <p:bldP spid="28677" grpId="0" autoUpdateAnimBg="0"/>
      <p:bldP spid="28679" grpId="0" autoUpdateAnimBg="0"/>
      <p:bldP spid="28681" grpId="0" autoUpdateAnimBg="0"/>
      <p:bldP spid="28683" grpId="0" autoUpdateAnimBg="0"/>
      <p:bldP spid="28686" grpId="0" autoUpdateAnimBg="0"/>
      <p:bldP spid="2868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20481"/>
          <p:cNvSpPr/>
          <p:nvPr/>
        </p:nvSpPr>
        <p:spPr>
          <a:xfrm>
            <a:off x="1912938" y="687388"/>
            <a:ext cx="8724900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003300"/>
                </a:solidFill>
                <a:latin typeface="宋体" panose="02010600030101010101" pitchFamily="2" charset="-122"/>
              </a:rPr>
              <a:t>注意：用 </a:t>
            </a:r>
            <a:r>
              <a:rPr lang="en-US" altLang="zh-CN" sz="3200" b="1">
                <a:solidFill>
                  <a:srgbClr val="003300"/>
                </a:solidFill>
                <a:latin typeface="宋体" panose="02010600030101010101" pitchFamily="2" charset="-122"/>
              </a:rPr>
              <a:t>it </a:t>
            </a:r>
            <a:r>
              <a:rPr lang="zh-CN" altLang="en-US" sz="3200" b="1">
                <a:solidFill>
                  <a:srgbClr val="003300"/>
                </a:solidFill>
                <a:latin typeface="宋体" panose="02010600030101010101" pitchFamily="2" charset="-122"/>
              </a:rPr>
              <a:t>做形式宾语，而将真正的宾语放到</a:t>
            </a:r>
          </a:p>
          <a:p>
            <a:r>
              <a:rPr lang="zh-CN" altLang="en-US" sz="3200" b="1">
                <a:solidFill>
                  <a:srgbClr val="003300"/>
                </a:solidFill>
                <a:latin typeface="宋体" panose="02010600030101010101" pitchFamily="2" charset="-122"/>
              </a:rPr>
              <a:t>宾语补足语的后面，是英语常用句型。</a:t>
            </a:r>
          </a:p>
        </p:txBody>
      </p:sp>
      <p:sp>
        <p:nvSpPr>
          <p:cNvPr id="20483" name="矩形 20482"/>
          <p:cNvSpPr/>
          <p:nvPr/>
        </p:nvSpPr>
        <p:spPr>
          <a:xfrm>
            <a:off x="1958849" y="2026950"/>
            <a:ext cx="8312276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I </a:t>
            </a:r>
            <a:r>
              <a:rPr lang="en-US" altLang="zh-CN" sz="3200" b="1" dirty="0">
                <a:solidFill>
                  <a:srgbClr val="0000CC"/>
                </a:solidFill>
                <a:highlight>
                  <a:srgbClr val="00FF00"/>
                </a:highlight>
                <a:latin typeface="Times New Roman" panose="02020603050405020304" pitchFamily="18" charset="0"/>
              </a:rPr>
              <a:t>found</a:t>
            </a:r>
            <a:r>
              <a:rPr lang="en-US" altLang="zh-CN" sz="3200" b="1" dirty="0">
                <a:solidFill>
                  <a:srgbClr val="0000CC"/>
                </a:solidFill>
                <a:highlight>
                  <a:srgbClr val="00FFFF"/>
                </a:highlight>
                <a:latin typeface="Times New Roman" panose="02020603050405020304" pitchFamily="18" charset="0"/>
              </a:rPr>
              <a:t> it </a:t>
            </a:r>
            <a:r>
              <a:rPr lang="en-US" altLang="zh-CN" sz="3200" b="1" dirty="0">
                <a:solidFill>
                  <a:srgbClr val="0000CC"/>
                </a:solidFill>
                <a:highlight>
                  <a:srgbClr val="FF00FF"/>
                </a:highlight>
                <a:latin typeface="Times New Roman" panose="02020603050405020304" pitchFamily="18" charset="0"/>
              </a:rPr>
              <a:t>very pleasant </a:t>
            </a:r>
            <a:r>
              <a:rPr lang="en-US" altLang="zh-CN" sz="3200" b="1" dirty="0">
                <a:solidFill>
                  <a:srgbClr val="0000CC"/>
                </a:solidFill>
                <a:highlight>
                  <a:srgbClr val="F0F0F0"/>
                </a:highlight>
                <a:latin typeface="Times New Roman" panose="02020603050405020304" pitchFamily="18" charset="0"/>
              </a:rPr>
              <a:t>to be with your family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0484" name="矩形 20483"/>
          <p:cNvSpPr/>
          <p:nvPr/>
        </p:nvSpPr>
        <p:spPr>
          <a:xfrm>
            <a:off x="1912938" y="3644900"/>
            <a:ext cx="9466262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常用于此句型的动词有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think, believe, consider, suppose, find, feel</a:t>
            </a:r>
          </a:p>
        </p:txBody>
      </p:sp>
    </p:spTree>
    <p:extLst>
      <p:ext uri="{BB962C8B-B14F-4D97-AF65-F5344CB8AC3E}">
        <p14:creationId xmlns:p14="http://schemas.microsoft.com/office/powerpoint/2010/main" val="20108729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3" name="矩形 4"/>
          <p:cNvSpPr>
            <a:spLocks noChangeArrowheads="1"/>
          </p:cNvSpPr>
          <p:nvPr/>
        </p:nvSpPr>
        <p:spPr bwMode="auto">
          <a:xfrm>
            <a:off x="-1" y="0"/>
            <a:ext cx="4625009" cy="63094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5.Adverbial</a:t>
            </a:r>
            <a:r>
              <a:rPr kumimoji="0" lang="zh-CN" altLang="en-US" sz="3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（</a:t>
            </a:r>
            <a:r>
              <a:rPr lang="zh-CN" altLang="en-US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状语</a:t>
            </a:r>
            <a:r>
              <a:rPr kumimoji="0" lang="zh-CN" altLang="en-US" sz="3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）</a:t>
            </a:r>
          </a:p>
        </p:txBody>
      </p:sp>
      <p:pic>
        <p:nvPicPr>
          <p:cNvPr id="14" name="Picture 3" descr="QQ截图20140722172902">
            <a:extLst>
              <a:ext uri="{FF2B5EF4-FFF2-40B4-BE49-F238E27FC236}">
                <a16:creationId xmlns:a16="http://schemas.microsoft.com/office/drawing/2014/main" id="{6B14980F-D097-3D41-989D-53035F985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648" y="995570"/>
            <a:ext cx="8353425" cy="407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">
            <a:extLst>
              <a:ext uri="{FF2B5EF4-FFF2-40B4-BE49-F238E27FC236}">
                <a16:creationId xmlns:a16="http://schemas.microsoft.com/office/drawing/2014/main" id="{1487C921-F76C-7742-BF9B-A3A9BE11E9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3285" y="5175181"/>
            <a:ext cx="8820150" cy="10779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状语往往由副词、介词短语或名词短语等充当，表达时间、地点、原因、目的、方式等不同信息。</a:t>
            </a:r>
          </a:p>
        </p:txBody>
      </p:sp>
    </p:spTree>
    <p:extLst>
      <p:ext uri="{BB962C8B-B14F-4D97-AF65-F5344CB8AC3E}">
        <p14:creationId xmlns:p14="http://schemas.microsoft.com/office/powerpoint/2010/main" val="316239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21">
            <a:extLst>
              <a:ext uri="{FF2B5EF4-FFF2-40B4-BE49-F238E27FC236}">
                <a16:creationId xmlns:a16="http://schemas.microsoft.com/office/drawing/2014/main" id="{08F15665-88EF-C543-873F-5E7FC4C6E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8463" y="836614"/>
            <a:ext cx="8748712" cy="95408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i="1" dirty="0">
                <a:solidFill>
                  <a:srgbClr val="C00000"/>
                </a:solidFill>
                <a:cs typeface="Arial" pitchFamily="34" charset="0"/>
              </a:rPr>
              <a:t>Read the sentences and underline the two adverbials in each sentence.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D6773B4-DC20-6D4E-9A49-EF4277EF3661}"/>
              </a:ext>
            </a:extLst>
          </p:cNvPr>
          <p:cNvSpPr/>
          <p:nvPr/>
        </p:nvSpPr>
        <p:spPr>
          <a:xfrm>
            <a:off x="1984375" y="1989138"/>
            <a:ext cx="8072438" cy="403225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1. Prince Charles opened a new sports centre </a:t>
            </a:r>
          </a:p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    in Stoke yesterday.</a:t>
            </a:r>
          </a:p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2. He also spoke with several young people. </a:t>
            </a:r>
            <a:endParaRPr lang="zh-CN" altLang="zh-CN" sz="3200" dirty="0">
              <a:solidFill>
                <a:schemeClr val="tx1"/>
              </a:solidFill>
            </a:endParaRPr>
          </a:p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3. The sports centre was first planned in 1994. </a:t>
            </a:r>
          </a:p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4. Naturally, the local council could not finance </a:t>
            </a:r>
          </a:p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    the project without help. </a:t>
            </a:r>
          </a:p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5. Luckily, they managed to get money from the </a:t>
            </a:r>
          </a:p>
          <a:p>
            <a:pPr marL="457200" indent="-457200"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    National Lottery. </a:t>
            </a:r>
            <a:endParaRPr lang="zh-CN" altLang="zh-CN" sz="3200" dirty="0">
              <a:solidFill>
                <a:schemeClr val="tx1"/>
              </a:solidFill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05CBA600-A8EF-3645-A8DA-184485A1B494}"/>
              </a:ext>
            </a:extLst>
          </p:cNvPr>
          <p:cNvSpPr/>
          <p:nvPr/>
        </p:nvSpPr>
        <p:spPr>
          <a:xfrm>
            <a:off x="2424113" y="2492376"/>
            <a:ext cx="1439862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44C03E5-0B4E-5746-A9B7-19DFB535E316}"/>
              </a:ext>
            </a:extLst>
          </p:cNvPr>
          <p:cNvSpPr/>
          <p:nvPr/>
        </p:nvSpPr>
        <p:spPr>
          <a:xfrm>
            <a:off x="4800600" y="2997201"/>
            <a:ext cx="4464050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871FD54B-BDD8-B84A-9D04-5124165BC9BE}"/>
              </a:ext>
            </a:extLst>
          </p:cNvPr>
          <p:cNvSpPr/>
          <p:nvPr/>
        </p:nvSpPr>
        <p:spPr>
          <a:xfrm>
            <a:off x="6024563" y="3500438"/>
            <a:ext cx="792162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6B758E1E-092D-9D4D-935D-11986E157634}"/>
              </a:ext>
            </a:extLst>
          </p:cNvPr>
          <p:cNvSpPr/>
          <p:nvPr/>
        </p:nvSpPr>
        <p:spPr>
          <a:xfrm>
            <a:off x="8183564" y="3500438"/>
            <a:ext cx="1368425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9D548C00-2FD6-3142-9BFF-E49459BD8AFE}"/>
              </a:ext>
            </a:extLst>
          </p:cNvPr>
          <p:cNvSpPr/>
          <p:nvPr/>
        </p:nvSpPr>
        <p:spPr>
          <a:xfrm>
            <a:off x="4224338" y="4437063"/>
            <a:ext cx="2159000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C044690-1F7C-C042-BE5B-BE08810D59B5}"/>
              </a:ext>
            </a:extLst>
          </p:cNvPr>
          <p:cNvSpPr/>
          <p:nvPr/>
        </p:nvSpPr>
        <p:spPr>
          <a:xfrm>
            <a:off x="8472488" y="4941889"/>
            <a:ext cx="1439862" cy="5746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7C51D059-3E43-C64A-8183-4EB35548018C}"/>
              </a:ext>
            </a:extLst>
          </p:cNvPr>
          <p:cNvSpPr/>
          <p:nvPr/>
        </p:nvSpPr>
        <p:spPr>
          <a:xfrm>
            <a:off x="2424114" y="5445126"/>
            <a:ext cx="2808287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BB4291A4-FD97-9943-869B-5587CE41712B}"/>
              </a:ext>
            </a:extLst>
          </p:cNvPr>
          <p:cNvSpPr/>
          <p:nvPr/>
        </p:nvSpPr>
        <p:spPr>
          <a:xfrm>
            <a:off x="2424114" y="4005263"/>
            <a:ext cx="1584325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F4D03C73-C9DA-0643-8414-86C7BCD3AF3B}"/>
              </a:ext>
            </a:extLst>
          </p:cNvPr>
          <p:cNvSpPr/>
          <p:nvPr/>
        </p:nvSpPr>
        <p:spPr>
          <a:xfrm>
            <a:off x="2424113" y="4941889"/>
            <a:ext cx="1439862" cy="5746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C8C3C542-9FC8-7945-B6AF-2200C3366DC0}"/>
              </a:ext>
            </a:extLst>
          </p:cNvPr>
          <p:cNvSpPr/>
          <p:nvPr/>
        </p:nvSpPr>
        <p:spPr>
          <a:xfrm>
            <a:off x="3905250" y="2492376"/>
            <a:ext cx="1758950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9E6F036-3989-A943-8222-CE49CCCBACBD}"/>
              </a:ext>
            </a:extLst>
          </p:cNvPr>
          <p:cNvSpPr/>
          <p:nvPr/>
        </p:nvSpPr>
        <p:spPr>
          <a:xfrm>
            <a:off x="2927350" y="3003551"/>
            <a:ext cx="865188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84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7" grpId="0" animBg="1"/>
      <p:bldP spid="28" grpId="0" animBg="1"/>
      <p:bldP spid="13" grpId="0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95538" y="285728"/>
            <a:ext cx="6228080" cy="6140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3400" b="1" dirty="0"/>
              <a:t>指出下列画线部分属于什么状语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524000" y="1215096"/>
            <a:ext cx="9144000" cy="4799965"/>
          </a:xfrm>
          <a:prstGeom prst="rect">
            <a:avLst/>
          </a:prstGeom>
          <a:solidFill>
            <a:srgbClr val="F9FEDA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33375" algn="l"/>
              </a:tabLst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1.How about meeting again </a:t>
            </a:r>
            <a:r>
              <a:rPr kumimoji="0" lang="en-US" altLang="zh-CN" sz="3400" b="1" u="sng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at six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? </a:t>
            </a: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33375" algn="l"/>
              </a:tabLst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2.Mr. Smith lives </a:t>
            </a:r>
            <a:r>
              <a:rPr lang="en-US" altLang="zh-CN" sz="3400" b="1" u="sng" dirty="0"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on the third floor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 </a:t>
            </a: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33375" algn="l"/>
              </a:tabLst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3.Last night she didn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/>
                <a:ea typeface="楷体_GB2312"/>
                <a:cs typeface="Times New Roman" panose="02020603050405020304" pitchFamily="18" charset="0"/>
              </a:rPr>
              <a:t>’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t go to the dance party </a:t>
            </a:r>
            <a:r>
              <a:rPr lang="en-US" altLang="zh-CN" sz="3400" b="1" u="sng" dirty="0"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because of the rain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3375" algn="l"/>
              </a:tabLst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4. She put the eggs into the basket </a:t>
            </a:r>
            <a:r>
              <a:rPr lang="en-US" altLang="zh-CN" sz="3400" b="1" u="sng" dirty="0"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with great care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53388" y="1500174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时间状语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96264" y="2214554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地点状语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38810" y="3714752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原因状语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81290" y="5286388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方式状语</a:t>
            </a:r>
          </a:p>
        </p:txBody>
      </p:sp>
    </p:spTree>
    <p:extLst>
      <p:ext uri="{BB962C8B-B14F-4D97-AF65-F5344CB8AC3E}">
        <p14:creationId xmlns:p14="http://schemas.microsoft.com/office/powerpoint/2010/main" val="139771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24000" y="645"/>
            <a:ext cx="9144000" cy="6369685"/>
          </a:xfrm>
          <a:prstGeom prst="rect">
            <a:avLst/>
          </a:prstGeom>
          <a:solidFill>
            <a:srgbClr val="F9FEDA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33375" algn="l"/>
              </a:tabLst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5.She came in </a:t>
            </a:r>
            <a:r>
              <a:rPr kumimoji="0" lang="en-US" altLang="zh-CN" sz="3400" b="1" u="sng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with a dictionary in her hand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33375" algn="l"/>
              </a:tabLst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 </a:t>
            </a: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33375" algn="l"/>
              </a:tabLst>
            </a:pPr>
            <a:r>
              <a:rPr kumimoji="0" lang="en-US" altLang="zh-CN" sz="3400" b="1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6.</a:t>
            </a:r>
            <a:r>
              <a:rPr lang="en-US" altLang="zh-CN" sz="3400" b="1" u="sng" dirty="0"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In order to catch up with the others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, I must work</a:t>
            </a:r>
            <a:r>
              <a:rPr lang="en-US" altLang="zh-CN" sz="3400" b="1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  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harder. </a:t>
            </a: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33375" algn="l"/>
              </a:tabLst>
            </a:pPr>
            <a:r>
              <a:rPr lang="en-US" altLang="zh-CN" sz="3400" b="1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7.</a:t>
            </a:r>
            <a:r>
              <a:rPr lang="en-US" altLang="zh-CN" sz="3400" b="1" u="sng" dirty="0"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To make his dream come true,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 Tom becomes very interested in business.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3375" algn="l"/>
              </a:tabLst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8.The boy needs a pen </a:t>
            </a:r>
            <a:r>
              <a:rPr lang="en-US" altLang="zh-CN" sz="3400" b="1" u="sng" dirty="0"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very much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3375" algn="l"/>
              </a:tabLst>
            </a:pP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10314" y="857232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伴随状语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38678" y="2571744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目的状语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81818" y="4143380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目的状语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3388" y="4929198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程度状语</a:t>
            </a:r>
          </a:p>
        </p:txBody>
      </p:sp>
    </p:spTree>
    <p:extLst>
      <p:ext uri="{BB962C8B-B14F-4D97-AF65-F5344CB8AC3E}">
        <p14:creationId xmlns:p14="http://schemas.microsoft.com/office/powerpoint/2010/main" val="3088205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1524000" y="572155"/>
            <a:ext cx="9144000" cy="4799965"/>
          </a:xfrm>
          <a:prstGeom prst="rect">
            <a:avLst/>
          </a:prstGeom>
          <a:solidFill>
            <a:srgbClr val="F9FEDA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9.He was so tired </a:t>
            </a:r>
            <a:r>
              <a:rPr lang="en-US" altLang="zh-CN" sz="3400" b="1" u="sng" dirty="0"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that he fell asleep immediately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 </a:t>
            </a: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10. She works very hard </a:t>
            </a:r>
            <a:r>
              <a:rPr lang="en-US" altLang="zh-CN" sz="3400" b="1" u="sng" dirty="0"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though she is old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_GB231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11. I am taller </a:t>
            </a:r>
            <a:r>
              <a:rPr lang="en-US" altLang="zh-CN" sz="3400" b="1" u="sng" dirty="0">
                <a:uFill>
                  <a:solidFill>
                    <a:srgbClr val="FF0000"/>
                  </a:solidFill>
                </a:uFill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than he is</a:t>
            </a:r>
            <a:r>
              <a:rPr kumimoji="0" lang="en-US" altLang="zh-CN" sz="3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3400" b="1" u="none" strike="noStrike" cap="none" normalizeH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38612" y="1500174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结果状语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38678" y="3071810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让步状语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10248" y="4500570"/>
            <a:ext cx="1857388" cy="553085"/>
          </a:xfrm>
          <a:prstGeom prst="rect">
            <a:avLst/>
          </a:prstGeom>
          <a:solidFill>
            <a:srgbClr val="EA718A"/>
          </a:solidFill>
        </p:spPr>
        <p:txBody>
          <a:bodyPr wrap="square" rtlCol="0">
            <a:spAutoFit/>
          </a:bodyPr>
          <a:lstStyle/>
          <a:p>
            <a:r>
              <a:rPr lang="zh-CN" altLang="en-US" sz="3000" b="1" dirty="0"/>
              <a:t>比较状语</a:t>
            </a:r>
          </a:p>
        </p:txBody>
      </p:sp>
    </p:spTree>
    <p:extLst>
      <p:ext uri="{BB962C8B-B14F-4D97-AF65-F5344CB8AC3E}">
        <p14:creationId xmlns:p14="http://schemas.microsoft.com/office/powerpoint/2010/main" val="2678328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C939E1-F80C-EA4E-809D-2B6BD03967D4}"/>
              </a:ext>
            </a:extLst>
          </p:cNvPr>
          <p:cNvSpPr/>
          <p:nvPr/>
        </p:nvSpPr>
        <p:spPr>
          <a:xfrm>
            <a:off x="1767027" y="1303477"/>
            <a:ext cx="6624637" cy="3540125"/>
          </a:xfrm>
          <a:prstGeom prst="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algn="just">
              <a:buFont typeface="Wingdings" pitchFamily="2" charset="2"/>
              <a:buChar char=""/>
              <a:defRPr/>
            </a:pPr>
            <a:r>
              <a:rPr lang="en-US" altLang="zh-CN" sz="3200" kern="100" dirty="0">
                <a:solidFill>
                  <a:schemeClr val="tx1"/>
                </a:solidFill>
              </a:rPr>
              <a:t>We’re having </a:t>
            </a:r>
            <a:r>
              <a:rPr lang="en-US" altLang="zh-CN" sz="3200" u="sng" kern="100" dirty="0">
                <a:solidFill>
                  <a:schemeClr val="tx1"/>
                </a:solidFill>
              </a:rPr>
              <a:t>a great time</a:t>
            </a:r>
            <a:r>
              <a:rPr lang="en-US" altLang="zh-CN" sz="3200" kern="100" dirty="0">
                <a:solidFill>
                  <a:schemeClr val="tx1"/>
                </a:solidFill>
              </a:rPr>
              <a:t>. </a:t>
            </a:r>
            <a:endParaRPr lang="zh-CN" altLang="zh-CN" sz="3200" kern="1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"/>
              <a:defRPr/>
            </a:pPr>
            <a:r>
              <a:rPr lang="en-US" altLang="zh-CN" sz="3200" u="sng" kern="100" dirty="0">
                <a:solidFill>
                  <a:schemeClr val="tx1"/>
                </a:solidFill>
              </a:rPr>
              <a:t>The weather</a:t>
            </a:r>
            <a:r>
              <a:rPr lang="en-US" altLang="zh-CN" sz="3200" kern="100" dirty="0">
                <a:solidFill>
                  <a:schemeClr val="tx1"/>
                </a:solidFill>
              </a:rPr>
              <a:t> is fine. </a:t>
            </a:r>
            <a:endParaRPr lang="zh-CN" altLang="zh-CN" sz="3200" kern="1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"/>
              <a:defRPr/>
            </a:pPr>
            <a:r>
              <a:rPr lang="en-US" altLang="zh-CN" sz="3200" kern="100" dirty="0">
                <a:solidFill>
                  <a:schemeClr val="tx1"/>
                </a:solidFill>
              </a:rPr>
              <a:t>We really </a:t>
            </a:r>
            <a:r>
              <a:rPr lang="en-US" altLang="zh-CN" sz="3200" u="sng" kern="100" dirty="0">
                <a:solidFill>
                  <a:schemeClr val="tx1"/>
                </a:solidFill>
              </a:rPr>
              <a:t>enjoy</a:t>
            </a:r>
            <a:r>
              <a:rPr lang="en-US" altLang="zh-CN" sz="3200" kern="100" dirty="0">
                <a:solidFill>
                  <a:schemeClr val="tx1"/>
                </a:solidFill>
              </a:rPr>
              <a:t> camping. </a:t>
            </a:r>
            <a:endParaRPr lang="zh-CN" altLang="zh-CN" sz="3200" kern="1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"/>
              <a:defRPr/>
            </a:pPr>
            <a:r>
              <a:rPr lang="en-US" altLang="zh-CN" sz="3200" kern="100" dirty="0">
                <a:solidFill>
                  <a:schemeClr val="tx1"/>
                </a:solidFill>
              </a:rPr>
              <a:t>It’s </a:t>
            </a:r>
            <a:r>
              <a:rPr lang="en-US" altLang="zh-CN" sz="3200" u="sng" kern="100" dirty="0">
                <a:solidFill>
                  <a:schemeClr val="tx1"/>
                </a:solidFill>
              </a:rPr>
              <a:t>great fun</a:t>
            </a:r>
            <a:r>
              <a:rPr lang="en-US" altLang="zh-CN" sz="3200" kern="100" dirty="0">
                <a:solidFill>
                  <a:schemeClr val="tx1"/>
                </a:solidFill>
              </a:rPr>
              <a:t>. </a:t>
            </a:r>
            <a:endParaRPr lang="zh-CN" altLang="zh-CN" sz="3200" kern="1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"/>
              <a:defRPr/>
            </a:pPr>
            <a:r>
              <a:rPr lang="en-US" altLang="zh-CN" sz="3200" kern="100" dirty="0">
                <a:solidFill>
                  <a:schemeClr val="tx1"/>
                </a:solidFill>
              </a:rPr>
              <a:t>We saw many sheep </a:t>
            </a:r>
            <a:r>
              <a:rPr lang="en-US" altLang="zh-CN" sz="3200" u="sng" kern="100" dirty="0">
                <a:solidFill>
                  <a:schemeClr val="tx1"/>
                </a:solidFill>
              </a:rPr>
              <a:t>on the farm</a:t>
            </a:r>
            <a:r>
              <a:rPr lang="en-US" altLang="zh-CN" sz="3200" kern="100" dirty="0">
                <a:solidFill>
                  <a:schemeClr val="tx1"/>
                </a:solidFill>
              </a:rPr>
              <a:t>. </a:t>
            </a:r>
            <a:endParaRPr lang="zh-CN" altLang="zh-CN" sz="3200" kern="1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"/>
              <a:defRPr/>
            </a:pPr>
            <a:r>
              <a:rPr lang="en-US" altLang="zh-CN" sz="3200" kern="100" dirty="0">
                <a:solidFill>
                  <a:schemeClr val="tx1"/>
                </a:solidFill>
              </a:rPr>
              <a:t>We like </a:t>
            </a:r>
            <a:r>
              <a:rPr lang="en-US" altLang="zh-CN" sz="3200" u="sng" kern="100" dirty="0">
                <a:solidFill>
                  <a:schemeClr val="tx1"/>
                </a:solidFill>
              </a:rPr>
              <a:t>this place</a:t>
            </a:r>
            <a:r>
              <a:rPr lang="en-US" altLang="zh-CN" sz="3200" kern="100" dirty="0">
                <a:solidFill>
                  <a:schemeClr val="tx1"/>
                </a:solidFill>
              </a:rPr>
              <a:t>. </a:t>
            </a:r>
            <a:endParaRPr lang="zh-CN" altLang="zh-CN" sz="3200" kern="1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"/>
              <a:defRPr/>
            </a:pPr>
            <a:r>
              <a:rPr lang="en-US" altLang="zh-CN" sz="3200" kern="100" dirty="0">
                <a:solidFill>
                  <a:schemeClr val="tx1"/>
                </a:solidFill>
              </a:rPr>
              <a:t>Let’s make the world </a:t>
            </a:r>
            <a:r>
              <a:rPr lang="en-US" altLang="zh-CN" sz="3200" u="sng" kern="100" dirty="0">
                <a:solidFill>
                  <a:schemeClr val="tx1"/>
                </a:solidFill>
              </a:rPr>
              <a:t>more beautiful</a:t>
            </a:r>
            <a:r>
              <a:rPr lang="en-US" altLang="zh-CN" sz="3200" kern="100" dirty="0">
                <a:solidFill>
                  <a:schemeClr val="tx1"/>
                </a:solidFill>
              </a:rPr>
              <a:t>. </a:t>
            </a:r>
            <a:endParaRPr lang="zh-CN" altLang="zh-CN" sz="3200" kern="100" dirty="0">
              <a:solidFill>
                <a:schemeClr val="tx1"/>
              </a:solidFill>
            </a:endParaRPr>
          </a:p>
        </p:txBody>
      </p:sp>
      <p:sp>
        <p:nvSpPr>
          <p:cNvPr id="8" name="矩形 21">
            <a:extLst>
              <a:ext uri="{FF2B5EF4-FFF2-40B4-BE49-F238E27FC236}">
                <a16:creationId xmlns:a16="http://schemas.microsoft.com/office/drawing/2014/main" id="{36526E5F-2F61-E14D-83B5-7C877CB48B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3200" i="1" dirty="0">
                <a:solidFill>
                  <a:srgbClr val="C00000"/>
                </a:solidFill>
                <a:cs typeface="Arial" pitchFamily="34" charset="0"/>
              </a:rPr>
              <a:t>Think and tell which sentence element the underlined part is.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E41F40-A260-2B4C-BA99-44DD832DF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89324" y="1303477"/>
            <a:ext cx="719137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V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23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21">
            <a:extLst>
              <a:ext uri="{FF2B5EF4-FFF2-40B4-BE49-F238E27FC236}">
                <a16:creationId xmlns:a16="http://schemas.microsoft.com/office/drawing/2014/main" id="{9D684292-D841-4B42-BFFC-1752E5B71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085983" cy="58477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3200" i="1" dirty="0">
                <a:solidFill>
                  <a:srgbClr val="C00000"/>
                </a:solidFill>
                <a:cs typeface="Arial" pitchFamily="34" charset="0"/>
              </a:rPr>
              <a:t>Read the sentences and match them with the sentence structures.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73E58C-512E-B949-AAA5-7E2520805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1308" y="3195063"/>
            <a:ext cx="411163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c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b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223" name="TextBox 8">
            <a:extLst>
              <a:ext uri="{FF2B5EF4-FFF2-40B4-BE49-F238E27FC236}">
                <a16:creationId xmlns:a16="http://schemas.microsoft.com/office/drawing/2014/main" id="{392A5F8F-8FAE-5D41-B043-36C90C662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858838"/>
            <a:ext cx="41751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3200" b="1" dirty="0"/>
              <a:t>a </a:t>
            </a:r>
            <a:r>
              <a:rPr lang="en-US" altLang="zh-CN" sz="3200" dirty="0"/>
              <a:t> S + V</a:t>
            </a:r>
          </a:p>
          <a:p>
            <a:pPr eaLnBrk="1" hangingPunct="1">
              <a:defRPr/>
            </a:pPr>
            <a:r>
              <a:rPr lang="en-US" altLang="zh-CN" sz="3200" b="1" dirty="0"/>
              <a:t>b</a:t>
            </a:r>
            <a:r>
              <a:rPr lang="en-US" altLang="zh-CN" sz="3200" dirty="0"/>
              <a:t>  S + V + O </a:t>
            </a:r>
          </a:p>
          <a:p>
            <a:pPr eaLnBrk="1" hangingPunct="1">
              <a:defRPr/>
            </a:pPr>
            <a:r>
              <a:rPr lang="en-US" altLang="zh-CN" sz="3200" b="1" dirty="0"/>
              <a:t>c</a:t>
            </a:r>
            <a:r>
              <a:rPr lang="en-US" altLang="zh-CN" sz="3200" dirty="0"/>
              <a:t>  S + V + O + C</a:t>
            </a:r>
          </a:p>
          <a:p>
            <a:pPr eaLnBrk="1" hangingPunct="1">
              <a:defRPr/>
            </a:pPr>
            <a:r>
              <a:rPr lang="en-US" altLang="zh-CN" sz="3200" b="1" dirty="0"/>
              <a:t>d</a:t>
            </a:r>
            <a:r>
              <a:rPr lang="en-US" altLang="zh-CN" sz="3200" dirty="0"/>
              <a:t>  S + V + A</a:t>
            </a:r>
            <a:endParaRPr lang="zh-CN" altLang="en-US" sz="3200" dirty="0"/>
          </a:p>
        </p:txBody>
      </p:sp>
      <p:sp>
        <p:nvSpPr>
          <p:cNvPr id="9224" name="TextBox 9">
            <a:extLst>
              <a:ext uri="{FF2B5EF4-FFF2-40B4-BE49-F238E27FC236}">
                <a16:creationId xmlns:a16="http://schemas.microsoft.com/office/drawing/2014/main" id="{3715C022-BE16-E44B-9B36-0197EBED0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3195063"/>
            <a:ext cx="4608512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en-US" altLang="zh-CN" sz="3200" dirty="0"/>
              <a:t> That job drove me crazy.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altLang="zh-CN" sz="3200" dirty="0"/>
              <a:t> I agree.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altLang="zh-CN" sz="3200" dirty="0"/>
              <a:t> She will come at 10 p.m.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altLang="zh-CN" sz="3200" dirty="0"/>
              <a:t> I had some meat.</a:t>
            </a:r>
          </a:p>
        </p:txBody>
      </p:sp>
    </p:spTree>
    <p:extLst>
      <p:ext uri="{BB962C8B-B14F-4D97-AF65-F5344CB8AC3E}">
        <p14:creationId xmlns:p14="http://schemas.microsoft.com/office/powerpoint/2010/main" val="1116542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>
            <a:extLst>
              <a:ext uri="{FF2B5EF4-FFF2-40B4-BE49-F238E27FC236}">
                <a16:creationId xmlns:a16="http://schemas.microsoft.com/office/drawing/2014/main" id="{FA35336B-2AC0-D045-8379-2B976B8E8A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24063" y="2460626"/>
            <a:ext cx="8229600" cy="26527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① </a:t>
            </a:r>
            <a:r>
              <a:rPr lang="en-US" altLang="zh-CN" sz="3200" b="1" u="sng">
                <a:solidFill>
                  <a:srgbClr val="FF0000"/>
                </a:solidFill>
              </a:rPr>
              <a:t>Tom is a junior high school student</a:t>
            </a:r>
            <a:r>
              <a:rPr lang="en-US" altLang="zh-CN" sz="3200">
                <a:solidFill>
                  <a:srgbClr val="CC0000"/>
                </a:solidFill>
              </a:rPr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(Tom, junior high school student, be) He __________________________________. (best friends, visit, every weekend) One of them is a boy called Alex.</a:t>
            </a:r>
          </a:p>
        </p:txBody>
      </p:sp>
      <p:pic>
        <p:nvPicPr>
          <p:cNvPr id="37890" name="Picture 4" descr="QQ截图20140723114356">
            <a:extLst>
              <a:ext uri="{FF2B5EF4-FFF2-40B4-BE49-F238E27FC236}">
                <a16:creationId xmlns:a16="http://schemas.microsoft.com/office/drawing/2014/main" id="{A253F533-D95D-CB40-A061-58533F411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964" y="5051426"/>
            <a:ext cx="169703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>
            <a:extLst>
              <a:ext uri="{FF2B5EF4-FFF2-40B4-BE49-F238E27FC236}">
                <a16:creationId xmlns:a16="http://schemas.microsoft.com/office/drawing/2014/main" id="{9F16F0D4-C0D0-214B-AD70-B4C3F66CA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2676" y="3500439"/>
            <a:ext cx="69119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visits his best friends every weekend</a:t>
            </a:r>
            <a:endParaRPr lang="en-US" altLang="zh-CN" sz="3200">
              <a:solidFill>
                <a:srgbClr val="CC0000"/>
              </a:solidFill>
            </a:endParaRPr>
          </a:p>
        </p:txBody>
      </p:sp>
      <p:sp>
        <p:nvSpPr>
          <p:cNvPr id="7" name="矩形 21">
            <a:extLst>
              <a:ext uri="{FF2B5EF4-FFF2-40B4-BE49-F238E27FC236}">
                <a16:creationId xmlns:a16="http://schemas.microsoft.com/office/drawing/2014/main" id="{A6C9E1BA-499E-5445-933A-B559668550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900" y="1352550"/>
            <a:ext cx="8820150" cy="954088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i="1" dirty="0">
                <a:solidFill>
                  <a:srgbClr val="C00000"/>
                </a:solidFill>
                <a:cs typeface="Arial" pitchFamily="34" charset="0"/>
              </a:rPr>
              <a:t>Look at the pictures below. Complete the sentences with the words in brackets. Add other words if necessary.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09F7A1-EBA8-4244-A3C1-4F0115BB30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5689" y="425451"/>
            <a:ext cx="38687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b="1" dirty="0">
                <a:solidFill>
                  <a:srgbClr val="0000FF"/>
                </a:solidFill>
              </a:rPr>
              <a:t>Grammar exercise</a:t>
            </a:r>
          </a:p>
        </p:txBody>
      </p:sp>
    </p:spTree>
    <p:extLst>
      <p:ext uri="{BB962C8B-B14F-4D97-AF65-F5344CB8AC3E}">
        <p14:creationId xmlns:p14="http://schemas.microsoft.com/office/powerpoint/2010/main" val="5492565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bldLvl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>
            <a:extLst>
              <a:ext uri="{FF2B5EF4-FFF2-40B4-BE49-F238E27FC236}">
                <a16:creationId xmlns:a16="http://schemas.microsoft.com/office/drawing/2014/main" id="{C96D1688-1087-F441-89AB-8C0A7E739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1000126"/>
            <a:ext cx="8229600" cy="41306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② </a:t>
            </a:r>
            <a:r>
              <a:rPr lang="en-US" altLang="zh-CN" sz="3200"/>
              <a:t>Last  weekend,_________________________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_____________________________________.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(Alex, some new books, showed, Tom, in his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flat) Suddenly Alex knocked a flowerpot out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of his window by accident. This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___________________.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(them, made, worried)</a:t>
            </a:r>
            <a:endParaRPr lang="zh-CN" altLang="en-US" sz="3200"/>
          </a:p>
        </p:txBody>
      </p:sp>
      <p:sp>
        <p:nvSpPr>
          <p:cNvPr id="12291" name="Text Box 3">
            <a:extLst>
              <a:ext uri="{FF2B5EF4-FFF2-40B4-BE49-F238E27FC236}">
                <a16:creationId xmlns:a16="http://schemas.microsoft.com/office/drawing/2014/main" id="{24367BDB-858D-BA4D-B2BD-490F4F32E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4" y="1052513"/>
            <a:ext cx="7704137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                             </a:t>
            </a:r>
            <a:r>
              <a:rPr lang="en-US" altLang="zh-CN" sz="3200" b="1">
                <a:solidFill>
                  <a:srgbClr val="FF0000"/>
                </a:solidFill>
              </a:rPr>
              <a:t>Alex showed some new books to Tom in his flat </a:t>
            </a:r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D84756A7-C38E-DD45-AC67-9BA669078B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551" y="3924300"/>
            <a:ext cx="4105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made them worried</a:t>
            </a:r>
          </a:p>
        </p:txBody>
      </p:sp>
      <p:pic>
        <p:nvPicPr>
          <p:cNvPr id="38916" name="Picture 5" descr="QQ截图20140723115113">
            <a:extLst>
              <a:ext uri="{FF2B5EF4-FFF2-40B4-BE49-F238E27FC236}">
                <a16:creationId xmlns:a16="http://schemas.microsoft.com/office/drawing/2014/main" id="{DBABBD56-DEB0-784F-8EBA-C2DABC99F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938" y="4191000"/>
            <a:ext cx="3421062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61874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allAtOnce" bldLvl="0" autoUpdateAnimBg="0"/>
      <p:bldP spid="12292" grpId="0" bldLvl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>
            <a:extLst>
              <a:ext uri="{FF2B5EF4-FFF2-40B4-BE49-F238E27FC236}">
                <a16:creationId xmlns:a16="http://schemas.microsoft.com/office/drawing/2014/main" id="{7F2568DE-AC94-F44E-B46C-2FFEB00C0D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1125538"/>
            <a:ext cx="8229600" cy="1816100"/>
          </a:xfrm>
        </p:spPr>
        <p:txBody>
          <a:bodyPr/>
          <a:lstStyle/>
          <a:p>
            <a:pPr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③ </a:t>
            </a:r>
            <a:r>
              <a:rPr lang="en-US" altLang="zh-CN" sz="3200"/>
              <a:t>Luckily, no one was hurt by the flowerpot. </a:t>
            </a:r>
          </a:p>
          <a:p>
            <a:pPr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 Then______________________________. </a:t>
            </a:r>
          </a:p>
          <a:p>
            <a:pPr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(for, went out, an hour, Alex and Tom)</a:t>
            </a:r>
          </a:p>
        </p:txBody>
      </p:sp>
      <p:pic>
        <p:nvPicPr>
          <p:cNvPr id="39938" name="Picture 3" descr="QQ截图20140723115212">
            <a:extLst>
              <a:ext uri="{FF2B5EF4-FFF2-40B4-BE49-F238E27FC236}">
                <a16:creationId xmlns:a16="http://schemas.microsoft.com/office/drawing/2014/main" id="{E69A2D3C-D03B-104D-9975-DD2A3F709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1" y="3141664"/>
            <a:ext cx="3890963" cy="288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4">
            <a:extLst>
              <a:ext uri="{FF2B5EF4-FFF2-40B4-BE49-F238E27FC236}">
                <a16:creationId xmlns:a16="http://schemas.microsoft.com/office/drawing/2014/main" id="{FB7859B2-10DE-CE41-B6C8-7A5730BA7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9150" y="1700214"/>
            <a:ext cx="662463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 </a:t>
            </a:r>
            <a:r>
              <a:rPr lang="en-US" altLang="zh-CN" sz="3200" b="1">
                <a:solidFill>
                  <a:srgbClr val="FF0000"/>
                </a:solidFill>
              </a:rPr>
              <a:t>Alex and Tom went out for an hour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4921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>
            <a:extLst>
              <a:ext uri="{FF2B5EF4-FFF2-40B4-BE49-F238E27FC236}">
                <a16:creationId xmlns:a16="http://schemas.microsoft.com/office/drawing/2014/main" id="{BF995C52-8347-154B-A96C-9F4B1FF3B6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836614"/>
            <a:ext cx="8229600" cy="334168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④</a:t>
            </a:r>
            <a:r>
              <a:rPr lang="en-US" altLang="zh-CN" sz="3200"/>
              <a:t>Alex and Tom ______________________________________.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(later that afternoon, returned) They saw a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policeman questioning a boy about the broken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flowerpot. They ____________________(very bad, felt), but they did not know what to do.</a:t>
            </a:r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AC9421DE-572C-0B49-9A51-970372EA1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1331913"/>
            <a:ext cx="60499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returned later that afternoon </a:t>
            </a: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76BC9B34-ED59-AB48-864D-30E7BEF184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0813" y="3060700"/>
            <a:ext cx="30972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felt very bad</a:t>
            </a:r>
          </a:p>
        </p:txBody>
      </p:sp>
      <p:pic>
        <p:nvPicPr>
          <p:cNvPr id="40964" name="Picture 5" descr="QQ截图20140723115543">
            <a:extLst>
              <a:ext uri="{FF2B5EF4-FFF2-40B4-BE49-F238E27FC236}">
                <a16:creationId xmlns:a16="http://schemas.microsoft.com/office/drawing/2014/main" id="{77A0FFAC-C939-AE40-B07E-1367092A2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850" y="4149726"/>
            <a:ext cx="25019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07237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 autoUpdateAnimBg="0"/>
      <p:bldP spid="14340" grpId="0" bldLvl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3">
            <a:extLst>
              <a:ext uri="{FF2B5EF4-FFF2-40B4-BE49-F238E27FC236}">
                <a16:creationId xmlns:a16="http://schemas.microsoft.com/office/drawing/2014/main" id="{2FBD6C25-F755-BB48-B0C2-B40F88A4D6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92313" y="981076"/>
            <a:ext cx="8229600" cy="4738477"/>
          </a:xfrm>
        </p:spPr>
        <p:txBody>
          <a:bodyPr/>
          <a:lstStyle/>
          <a:p>
            <a:pPr eaLnBrk="1" hangingPunct="1">
              <a:lnSpc>
                <a:spcPct val="145000"/>
              </a:lnSpc>
              <a:spcBef>
                <a:spcPct val="4500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一、指出下列句子中的划线部分是什么句子成分：</a:t>
            </a:r>
          </a:p>
          <a:p>
            <a:pPr eaLnBrk="1" hangingPunct="1">
              <a:lnSpc>
                <a:spcPct val="145000"/>
              </a:lnSpc>
              <a:spcBef>
                <a:spcPct val="4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1. </a:t>
            </a:r>
            <a:r>
              <a:rPr lang="en-US" altLang="zh-CN" sz="2800" b="1" u="sng"/>
              <a:t>The students</a:t>
            </a:r>
            <a:r>
              <a:rPr lang="en-US" altLang="zh-CN" sz="2800" b="1"/>
              <a:t> got on the </a:t>
            </a:r>
            <a:r>
              <a:rPr lang="en-US" altLang="zh-CN" sz="2800" b="1" u="sng"/>
              <a:t>school</a:t>
            </a:r>
            <a:r>
              <a:rPr lang="en-US" altLang="zh-CN" sz="2800" b="1"/>
              <a:t> bus.</a:t>
            </a:r>
          </a:p>
          <a:p>
            <a:pPr eaLnBrk="1" hangingPunct="1">
              <a:lnSpc>
                <a:spcPct val="145000"/>
              </a:lnSpc>
              <a:spcBef>
                <a:spcPct val="4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2. He handed </a:t>
            </a:r>
            <a:r>
              <a:rPr lang="en-US" altLang="zh-CN" sz="2800" b="1" u="sng"/>
              <a:t>me </a:t>
            </a:r>
            <a:r>
              <a:rPr lang="en-US" altLang="zh-CN" sz="2800" b="1"/>
              <a:t>the newspaper.</a:t>
            </a:r>
          </a:p>
          <a:p>
            <a:pPr eaLnBrk="1" hangingPunct="1">
              <a:lnSpc>
                <a:spcPct val="145000"/>
              </a:lnSpc>
              <a:spcBef>
                <a:spcPct val="4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3. I </a:t>
            </a:r>
            <a:r>
              <a:rPr lang="en-US" altLang="zh-CN" sz="2800" b="1" u="sng"/>
              <a:t>shall answer </a:t>
            </a:r>
            <a:r>
              <a:rPr lang="en-US" altLang="zh-CN" sz="2800" b="1"/>
              <a:t>your question </a:t>
            </a:r>
            <a:r>
              <a:rPr lang="en-US" altLang="zh-CN" sz="2800" b="1" u="sng"/>
              <a:t>after class.</a:t>
            </a:r>
            <a:endParaRPr lang="en-US" altLang="zh-CN" sz="2800" b="1"/>
          </a:p>
          <a:p>
            <a:pPr eaLnBrk="1" hangingPunct="1">
              <a:lnSpc>
                <a:spcPct val="145000"/>
              </a:lnSpc>
              <a:spcBef>
                <a:spcPct val="4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4. What a </a:t>
            </a:r>
            <a:r>
              <a:rPr lang="en-US" altLang="zh-CN" sz="2800" b="1" u="sng"/>
              <a:t>beautiful</a:t>
            </a:r>
            <a:r>
              <a:rPr lang="en-US" altLang="zh-CN" sz="2800" b="1"/>
              <a:t> Chinese painting!</a:t>
            </a:r>
          </a:p>
          <a:p>
            <a:pPr eaLnBrk="1" hangingPunct="1">
              <a:lnSpc>
                <a:spcPct val="145000"/>
              </a:lnSpc>
              <a:spcBef>
                <a:spcPct val="4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5. They went hunting together </a:t>
            </a:r>
            <a:r>
              <a:rPr lang="en-US" altLang="zh-CN" sz="2800" b="1" u="sng"/>
              <a:t>early in the morning</a:t>
            </a:r>
            <a:r>
              <a:rPr lang="en-US" altLang="zh-CN" sz="2800" b="1"/>
              <a:t>.</a:t>
            </a:r>
            <a:endParaRPr lang="zh-CN" altLang="en-US" sz="2800"/>
          </a:p>
        </p:txBody>
      </p:sp>
      <p:sp>
        <p:nvSpPr>
          <p:cNvPr id="32772" name="Text Box 4">
            <a:extLst>
              <a:ext uri="{FF2B5EF4-FFF2-40B4-BE49-F238E27FC236}">
                <a16:creationId xmlns:a16="http://schemas.microsoft.com/office/drawing/2014/main" id="{C11F8422-0DFF-0B4C-B4C1-2F795BEB93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1" y="2349501"/>
            <a:ext cx="1223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S.</a:t>
            </a:r>
          </a:p>
        </p:txBody>
      </p:sp>
      <p:sp>
        <p:nvSpPr>
          <p:cNvPr id="32773" name="Rectangle 5">
            <a:extLst>
              <a:ext uri="{FF2B5EF4-FFF2-40B4-BE49-F238E27FC236}">
                <a16:creationId xmlns:a16="http://schemas.microsoft.com/office/drawing/2014/main" id="{424A7BE4-E670-F547-90F2-C0CD3D9DC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0101" y="2349501"/>
            <a:ext cx="2016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Attribute</a:t>
            </a:r>
          </a:p>
        </p:txBody>
      </p:sp>
      <p:sp>
        <p:nvSpPr>
          <p:cNvPr id="32774" name="Text Box 6">
            <a:extLst>
              <a:ext uri="{FF2B5EF4-FFF2-40B4-BE49-F238E27FC236}">
                <a16:creationId xmlns:a16="http://schemas.microsoft.com/office/drawing/2014/main" id="{0E013D8A-36E8-B44F-AC47-1EB1B1349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3" y="3068638"/>
            <a:ext cx="9699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O.</a:t>
            </a:r>
          </a:p>
        </p:txBody>
      </p:sp>
      <p:sp>
        <p:nvSpPr>
          <p:cNvPr id="32775" name="Rectangle 7">
            <a:extLst>
              <a:ext uri="{FF2B5EF4-FFF2-40B4-BE49-F238E27FC236}">
                <a16:creationId xmlns:a16="http://schemas.microsoft.com/office/drawing/2014/main" id="{2A620E67-D5B3-4F48-B7B5-D32F125CF7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6275" y="3933826"/>
            <a:ext cx="647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V</a:t>
            </a:r>
            <a:r>
              <a:rPr lang="en-US" altLang="zh-CN" sz="2800" b="1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2776" name="Rectangle 8">
            <a:extLst>
              <a:ext uri="{FF2B5EF4-FFF2-40B4-BE49-F238E27FC236}">
                <a16:creationId xmlns:a16="http://schemas.microsoft.com/office/drawing/2014/main" id="{C414DFBE-576D-BE4E-8438-8C763B4AB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725" y="3933826"/>
            <a:ext cx="21605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Adverbial</a:t>
            </a:r>
          </a:p>
        </p:txBody>
      </p:sp>
      <p:sp>
        <p:nvSpPr>
          <p:cNvPr id="32777" name="Rectangle 9">
            <a:extLst>
              <a:ext uri="{FF2B5EF4-FFF2-40B4-BE49-F238E27FC236}">
                <a16:creationId xmlns:a16="http://schemas.microsoft.com/office/drawing/2014/main" id="{56E3C4A7-24EB-2042-B533-6FFD5C03E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1" y="4724401"/>
            <a:ext cx="2016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Attribute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2779" name="Text Box 11">
            <a:extLst>
              <a:ext uri="{FF2B5EF4-FFF2-40B4-BE49-F238E27FC236}">
                <a16:creationId xmlns:a16="http://schemas.microsoft.com/office/drawing/2014/main" id="{D759E731-5A59-7D42-B150-3AF23CE0D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625" y="5589588"/>
            <a:ext cx="2089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Adverbial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886C75-4949-8646-99B4-F70E63D191F5}"/>
              </a:ext>
            </a:extLst>
          </p:cNvPr>
          <p:cNvSpPr txBox="1"/>
          <p:nvPr/>
        </p:nvSpPr>
        <p:spPr>
          <a:xfrm>
            <a:off x="4167189" y="333375"/>
            <a:ext cx="272097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en-US" altLang="zh-CN" sz="4400" b="1" dirty="0">
                <a:solidFill>
                  <a:srgbClr val="0000FF"/>
                </a:solidFill>
              </a:rPr>
              <a:t>Exercises 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7497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utoUpdateAnimBg="0"/>
      <p:bldP spid="32773" grpId="0" autoUpdateAnimBg="0"/>
      <p:bldP spid="32774" grpId="0" autoUpdateAnimBg="0"/>
      <p:bldP spid="32775" grpId="0" autoUpdateAnimBg="0"/>
      <p:bldP spid="32776" grpId="0" autoUpdateAnimBg="0"/>
      <p:bldP spid="32777" grpId="0" autoUpdateAnimBg="0"/>
      <p:bldP spid="32779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>
            <a:extLst>
              <a:ext uri="{FF2B5EF4-FFF2-40B4-BE49-F238E27FC236}">
                <a16:creationId xmlns:a16="http://schemas.microsoft.com/office/drawing/2014/main" id="{6A74575C-C710-984F-BB1C-8B964FC070CE}"/>
              </a:ext>
            </a:extLst>
          </p:cNvPr>
          <p:cNvSpPr>
            <a:spLocks noGrp="1" noRot="1"/>
          </p:cNvSpPr>
          <p:nvPr>
            <p:ph type="body" sz="half" idx="1"/>
          </p:nvPr>
        </p:nvSpPr>
        <p:spPr>
          <a:xfrm>
            <a:off x="1919289" y="620713"/>
            <a:ext cx="8497887" cy="59039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/>
              <a:t>二、选择最佳答案填空</a:t>
            </a:r>
            <a:endParaRPr lang="en-US" altLang="zh-CN" sz="2800" b="1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(    ) 1. ____ will leave for Beijing.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A. Now there the man   B. The man here now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C. The man who is here now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D. The man is here now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(    )  2. The weather ____.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 A. wet and cold    	B. is wet and cold	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 C. not wet and cold	D. were wet and cold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(    )  3. The apple tasted ____.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  A. sweets     	           B. sweetly   	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  C. nicely       	           D. sweet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BDFC2C7B-4EE5-C244-8E9D-37B2A619B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1196976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C36972B9-AD56-1148-B70D-6F02C8806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3213101"/>
            <a:ext cx="420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B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6050ECAB-A0EC-3542-806A-7830E7226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4724401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D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35526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utoUpdateAnimBg="0"/>
      <p:bldP spid="33796" grpId="0" autoUpdateAnimBg="0"/>
      <p:bldP spid="33797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>
            <a:extLst>
              <a:ext uri="{FF2B5EF4-FFF2-40B4-BE49-F238E27FC236}">
                <a16:creationId xmlns:a16="http://schemas.microsoft.com/office/drawing/2014/main" id="{4CF2014F-599B-E248-BC4E-DC4CC6858934}"/>
              </a:ext>
            </a:extLst>
          </p:cNvPr>
          <p:cNvSpPr>
            <a:spLocks noGrp="1" noRot="1"/>
          </p:cNvSpPr>
          <p:nvPr>
            <p:ph type="body" sz="half" idx="1"/>
          </p:nvPr>
        </p:nvSpPr>
        <p:spPr>
          <a:xfrm>
            <a:off x="2105026" y="765175"/>
            <a:ext cx="8094663" cy="53276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(    ) 4. He got up ____ yesterday morning.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	A. lately        	B. late         	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	C. latest         	D. latter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(    ) 5. The actor ______at the age of 70.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	A. dead                   B. died        	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	C. dyed         	</a:t>
            </a:r>
            <a:r>
              <a:rPr lang="zh-CN" altLang="en-US" sz="2800"/>
              <a:t> </a:t>
            </a:r>
            <a:r>
              <a:rPr lang="en-US" altLang="zh-CN" sz="2800"/>
              <a:t>D. dying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(    ) 6. ____ were all very tired, but none of 	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           ____ would stop to take a rest.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	A. We, us            </a:t>
            </a:r>
            <a:r>
              <a:rPr lang="zh-CN" altLang="en-US" sz="2800"/>
              <a:t> </a:t>
            </a:r>
            <a:r>
              <a:rPr lang="en-US" altLang="zh-CN" sz="2800"/>
              <a:t>   B. Us, we     	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	C. We, our       	</a:t>
            </a:r>
            <a:r>
              <a:rPr lang="zh-CN" altLang="en-US" sz="2800"/>
              <a:t> </a:t>
            </a:r>
            <a:r>
              <a:rPr lang="en-US" altLang="zh-CN" sz="2800"/>
              <a:t>D. We, we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816082B9-C8D2-5E48-BD6C-F5EDA17C3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765176"/>
            <a:ext cx="420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B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4820" name="Rectangle 4">
            <a:extLst>
              <a:ext uri="{FF2B5EF4-FFF2-40B4-BE49-F238E27FC236}">
                <a16:creationId xmlns:a16="http://schemas.microsoft.com/office/drawing/2014/main" id="{E3BD31A1-9919-ED47-AB50-A81E5F1481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349501"/>
            <a:ext cx="420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B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4821" name="Rectangle 5">
            <a:extLst>
              <a:ext uri="{FF2B5EF4-FFF2-40B4-BE49-F238E27FC236}">
                <a16:creationId xmlns:a16="http://schemas.microsoft.com/office/drawing/2014/main" id="{C9FDA74D-9004-A14C-9377-2A413F70D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860801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58184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utoUpdateAnimBg="0"/>
      <p:bldP spid="34820" grpId="0" autoUpdateAnimBg="0"/>
      <p:bldP spid="34821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>
            <a:extLst>
              <a:ext uri="{FF2B5EF4-FFF2-40B4-BE49-F238E27FC236}">
                <a16:creationId xmlns:a16="http://schemas.microsoft.com/office/drawing/2014/main" id="{1523DDB9-6E21-BB4C-9099-A32B5CDA2733}"/>
              </a:ext>
            </a:extLst>
          </p:cNvPr>
          <p:cNvSpPr>
            <a:spLocks noGrp="1" noRot="1"/>
          </p:cNvSpPr>
          <p:nvPr>
            <p:ph type="body" sz="half" idx="1"/>
          </p:nvPr>
        </p:nvSpPr>
        <p:spPr>
          <a:xfrm>
            <a:off x="2135188" y="765176"/>
            <a:ext cx="7993062" cy="5363263"/>
          </a:xfrm>
        </p:spPr>
        <p:txBody>
          <a:bodyPr/>
          <a:lstStyle/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 7. He found the street much ______.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crowd       	B. crowding  		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C. crowded      	D. crowdedly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 8.I think _____necessary to learn English 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		well.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its          		B. it          	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C. that          	D. that is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 9. The dog ____ mad.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looks        	 B. is looked   	</a:t>
            </a:r>
          </a:p>
          <a:p>
            <a:pPr eaLnBrk="1" hangingPunct="1"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C. is being looked 	 D. was looked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93847D09-23CE-B34C-AB23-677A9822F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836613"/>
            <a:ext cx="444352" cy="515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5844" name="Rectangle 4">
            <a:extLst>
              <a:ext uri="{FF2B5EF4-FFF2-40B4-BE49-F238E27FC236}">
                <a16:creationId xmlns:a16="http://schemas.microsoft.com/office/drawing/2014/main" id="{242D2B72-FFE2-ED47-A70D-935FF42B04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420938"/>
            <a:ext cx="423514" cy="515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B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5845" name="Rectangle 5">
            <a:extLst>
              <a:ext uri="{FF2B5EF4-FFF2-40B4-BE49-F238E27FC236}">
                <a16:creationId xmlns:a16="http://schemas.microsoft.com/office/drawing/2014/main" id="{8A4FA142-ED58-6947-BC74-AD8F1F480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508500"/>
            <a:ext cx="444352" cy="515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76174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autoUpdateAnimBg="0"/>
      <p:bldP spid="35844" grpId="0" autoUpdateAnimBg="0"/>
      <p:bldP spid="35845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9BB9FD9-E971-D642-9C18-16D86B0259B8}"/>
              </a:ext>
            </a:extLst>
          </p:cNvPr>
          <p:cNvSpPr/>
          <p:nvPr/>
        </p:nvSpPr>
        <p:spPr>
          <a:xfrm rot="10800000">
            <a:off x="2981551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6562" name="TextBox 4">
            <a:extLst>
              <a:ext uri="{FF2B5EF4-FFF2-40B4-BE49-F238E27FC236}">
                <a16:creationId xmlns:a16="http://schemas.microsoft.com/office/drawing/2014/main" id="{26782701-7609-1B4F-BD94-8A4AF59697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4064" y="3414714"/>
            <a:ext cx="2833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4000" b="1">
                <a:latin typeface="Comic Sans MS" panose="030F0902030302020204" pitchFamily="66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Thank you!</a:t>
            </a:r>
            <a:endParaRPr lang="zh-CN" altLang="en-US" sz="4000" b="1">
              <a:latin typeface="Comic Sans MS" panose="030F0902030302020204" pitchFamily="66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038414"/>
      </p:ext>
    </p:extLst>
  </p:cSld>
  <p:clrMapOvr>
    <a:masterClrMapping/>
  </p:clrMapOvr>
  <p:transition spd="slow">
    <p:blinds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_3">
  <a:themeElements>
    <a:clrScheme name="Office 主题​​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主题​​_3">
      <a:majorFont>
        <a:latin typeface="Arial"/>
        <a:ea typeface="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6511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Tx/>
          <a:buSzPct val="100000"/>
          <a:buFont typeface="Times New Roman" pitchFamily="18" charset="0"/>
          <a:buNone/>
          <a:tabLst/>
          <a:defRPr kumimoji="0" lang="en-GB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6511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Tx/>
          <a:buSzPct val="100000"/>
          <a:buFont typeface="Times New Roman" pitchFamily="18" charset="0"/>
          <a:buNone/>
          <a:tabLst/>
          <a:defRPr kumimoji="0" lang="en-GB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Office 主题​​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_3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_3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_3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_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_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_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2812</Words>
  <Application>Microsoft Macintosh PowerPoint</Application>
  <PresentationFormat>宽屏</PresentationFormat>
  <Paragraphs>446</Paragraphs>
  <Slides>41</Slides>
  <Notes>1</Notes>
  <HiddenSlides>2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41</vt:i4>
      </vt:variant>
    </vt:vector>
  </HeadingPairs>
  <TitlesOfParts>
    <vt:vector size="58" baseType="lpstr">
      <vt:lpstr>华文楷体</vt:lpstr>
      <vt:lpstr>楷体_GB2312</vt:lpstr>
      <vt:lpstr>迷你简少儿</vt:lpstr>
      <vt:lpstr>宋体</vt:lpstr>
      <vt:lpstr>宋体</vt:lpstr>
      <vt:lpstr>微软雅黑</vt:lpstr>
      <vt:lpstr>Songti SC</vt:lpstr>
      <vt:lpstr>Arial</vt:lpstr>
      <vt:lpstr>Arial Black</vt:lpstr>
      <vt:lpstr>Calibri</vt:lpstr>
      <vt:lpstr>Comic Sans MS</vt:lpstr>
      <vt:lpstr>Times New Roman</vt:lpstr>
      <vt:lpstr>Wingdings</vt:lpstr>
      <vt:lpstr>Wingdings 2</vt:lpstr>
      <vt:lpstr>Office 主题​​</vt:lpstr>
      <vt:lpstr>Office 主题​​_3</vt:lpstr>
      <vt:lpstr>Grammar模板</vt:lpstr>
      <vt:lpstr>PowerPoint 演示文稿</vt:lpstr>
      <vt:lpstr>Sentence elements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及物动词和不及物动词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vctj</cp:lastModifiedBy>
  <cp:revision>33</cp:revision>
  <dcterms:created xsi:type="dcterms:W3CDTF">2019-04-07T11:54:00Z</dcterms:created>
  <dcterms:modified xsi:type="dcterms:W3CDTF">2019-10-16T23:48:22Z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