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sldIdLst>
    <p:sldId id="362" r:id="rId3"/>
    <p:sldId id="320" r:id="rId4"/>
    <p:sldId id="322" r:id="rId5"/>
    <p:sldId id="363" r:id="rId6"/>
    <p:sldId id="364" r:id="rId7"/>
    <p:sldId id="365" r:id="rId8"/>
    <p:sldId id="327" r:id="rId9"/>
    <p:sldId id="366" r:id="rId10"/>
    <p:sldId id="367" r:id="rId11"/>
    <p:sldId id="368" r:id="rId12"/>
    <p:sldId id="369" r:id="rId13"/>
    <p:sldId id="370" r:id="rId14"/>
    <p:sldId id="371" r:id="rId15"/>
    <p:sldId id="372" r:id="rId16"/>
    <p:sldId id="373" r:id="rId17"/>
    <p:sldId id="374" r:id="rId18"/>
    <p:sldId id="375" r:id="rId19"/>
    <p:sldId id="376" r:id="rId20"/>
    <p:sldId id="377" r:id="rId21"/>
    <p:sldId id="378" r:id="rId22"/>
    <p:sldId id="379" r:id="rId23"/>
    <p:sldId id="380" r:id="rId24"/>
    <p:sldId id="381" r:id="rId25"/>
    <p:sldId id="382" r:id="rId26"/>
    <p:sldId id="383" r:id="rId27"/>
    <p:sldId id="384" r:id="rId28"/>
    <p:sldId id="385" r:id="rId29"/>
    <p:sldId id="386" r:id="rId30"/>
    <p:sldId id="387" r:id="rId31"/>
    <p:sldId id="388" r:id="rId32"/>
    <p:sldId id="389" r:id="rId33"/>
    <p:sldId id="390" r:id="rId34"/>
    <p:sldId id="391" r:id="rId35"/>
    <p:sldId id="392" r:id="rId36"/>
    <p:sldId id="393" r:id="rId37"/>
    <p:sldId id="394" r:id="rId38"/>
    <p:sldId id="395" r:id="rId39"/>
    <p:sldId id="396" r:id="rId40"/>
    <p:sldId id="397" r:id="rId41"/>
    <p:sldId id="398" r:id="rId42"/>
    <p:sldId id="399" r:id="rId43"/>
    <p:sldId id="400" r:id="rId44"/>
    <p:sldId id="401" r:id="rId45"/>
    <p:sldId id="402" r:id="rId46"/>
    <p:sldId id="403" r:id="rId47"/>
    <p:sldId id="404" r:id="rId48"/>
    <p:sldId id="405" r:id="rId49"/>
    <p:sldId id="357" r:id="rId5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4" Type="http://schemas.openxmlformats.org/officeDocument/2006/relationships/tableStyles" Target="tableStyles.xml"/><Relationship Id="rId53" Type="http://schemas.openxmlformats.org/officeDocument/2006/relationships/viewProps" Target="viewProps.xml"/><Relationship Id="rId52" Type="http://schemas.openxmlformats.org/officeDocument/2006/relationships/presProps" Target="presProps.xml"/><Relationship Id="rId51" Type="http://schemas.openxmlformats.org/officeDocument/2006/relationships/notesMaster" Target="notesMasters/notesMaster1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F5B8E90D-D298-48B3-AFED-BFE086D3A80C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EA2BC-8CF3-4928-ABE8-4202514BB9E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1907E5-7F0D-4136-8604-5961D8BD3A4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784AD-0B19-4551-A0F0-0BF7F45B189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E8AC0-C624-4BF2-9A23-3EFA42CF118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FD307-76C0-4D4D-8931-648F9AA09CA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DFE21B-6B38-49D4-9DFA-2BA3DB41376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DB528-A201-4375-A78F-D02A3B5FE42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A5CACE-0CAB-4736-8E37-B0E0FC8BD24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9F729-71CC-40EB-9478-944EB2D6008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C2C4F-3356-4C68-AA45-09A2E5B8D01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6B078-461C-45F9-9D84-ED522972F04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3CE43-3B01-4E9F-BBFE-6F5DBCEB4E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58911C46-97F3-4158-903A-09857133546D}" type="slidenum">
              <a:rPr lang="en-US" altLang="zh-CN"/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6732588" y="107950"/>
            <a:ext cx="2335212" cy="368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1 Vocabulary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4879742" y="1566566"/>
            <a:ext cx="2520276" cy="576068"/>
          </a:xfrm>
          <a:solidFill>
            <a:schemeClr val="bg2">
              <a:lumMod val="90000"/>
              <a:alpha val="50000"/>
            </a:scheme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Vocabulary</a:t>
            </a:r>
            <a:endParaRPr lang="en-US" altLang="zh-CN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cs typeface="Times New Roman" panose="02020603050405020304" pitchFamily="18" charset="0"/>
            </a:endParaRPr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1476375" y="695325"/>
            <a:ext cx="6408738" cy="646113"/>
          </a:xfrm>
          <a:prstGeom prst="rect">
            <a:avLst/>
          </a:prstGeom>
          <a:solidFill>
            <a:srgbClr val="B3EA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ea typeface="微软雅黑" panose="020B0503020204020204" pitchFamily="34" charset="-122"/>
              </a:rPr>
              <a:t>Unit 1 Helping those in need</a:t>
            </a:r>
            <a:endParaRPr lang="zh-CN" altLang="en-US" sz="360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Box 42"/>
          <p:cNvSpPr txBox="1">
            <a:spLocks noChangeArrowheads="1"/>
          </p:cNvSpPr>
          <p:nvPr/>
        </p:nvSpPr>
        <p:spPr bwMode="auto">
          <a:xfrm>
            <a:off x="3563938" y="971550"/>
            <a:ext cx="10080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宋体" panose="02010600030101010101" pitchFamily="2" charset="-122"/>
              </a:rPr>
              <a:t>目录</a:t>
            </a:r>
            <a:endParaRPr lang="zh-CN" altLang="en-US" sz="3200">
              <a:latin typeface="宋体" panose="02010600030101010101" pitchFamily="2" charset="-122"/>
            </a:endParaRPr>
          </a:p>
        </p:txBody>
      </p:sp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110163" y="3954463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Box 27"/>
          <p:cNvSpPr txBox="1">
            <a:spLocks noChangeArrowheads="1"/>
          </p:cNvSpPr>
          <p:nvPr/>
        </p:nvSpPr>
        <p:spPr bwMode="auto">
          <a:xfrm>
            <a:off x="5254625" y="34766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077913" y="3073400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Box 27"/>
          <p:cNvSpPr txBox="1">
            <a:spLocks noChangeArrowheads="1"/>
          </p:cNvSpPr>
          <p:nvPr/>
        </p:nvSpPr>
        <p:spPr bwMode="auto">
          <a:xfrm>
            <a:off x="1042988" y="2235200"/>
            <a:ext cx="21240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  <a:endParaRPr lang="en-US" altLang="zh-CN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6" name="环形箭头 15"/>
          <p:cNvSpPr/>
          <p:nvPr/>
        </p:nvSpPr>
        <p:spPr>
          <a:xfrm rot="20563910" flipH="1">
            <a:off x="3167285" y="2241865"/>
            <a:ext cx="1625365" cy="1625374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697927" y="3141729"/>
            <a:ext cx="1625372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735388" y="2686050"/>
            <a:ext cx="4873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251325" y="3552825"/>
            <a:ext cx="4889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/>
          <p:cNvSpPr txBox="1">
            <a:spLocks noChangeArrowheads="1"/>
          </p:cNvSpPr>
          <p:nvPr/>
        </p:nvSpPr>
        <p:spPr bwMode="auto">
          <a:xfrm>
            <a:off x="2133600" y="3124200"/>
            <a:ext cx="5181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 </a:t>
            </a:r>
            <a:endParaRPr lang="en-US" altLang="zh-CN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Words and expressions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占位符 9218"/>
          <p:cNvSpPr>
            <a:spLocks noGrp="1" noChangeArrowheads="1"/>
          </p:cNvSpPr>
          <p:nvPr>
            <p:ph idx="1"/>
          </p:nvPr>
        </p:nvSpPr>
        <p:spPr>
          <a:xfrm>
            <a:off x="533400" y="1058863"/>
            <a:ext cx="8488363" cy="5113337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raise 			</a:t>
            </a:r>
            <a:r>
              <a:rPr lang="en-US" altLang="zh-CN" i="1"/>
              <a:t>v. </a:t>
            </a:r>
            <a:r>
              <a:rPr lang="zh-CN" altLang="en-US"/>
              <a:t>筹募 </a:t>
            </a:r>
            <a:r>
              <a:rPr lang="en-US" altLang="zh-CN"/>
              <a:t>p. 1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i="1"/>
              <a:t>				v. </a:t>
            </a:r>
            <a:r>
              <a:rPr lang="zh-CN" altLang="en-US"/>
              <a:t>增加；提高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permission 		</a:t>
            </a:r>
            <a:r>
              <a:rPr lang="en-US" altLang="zh-CN" i="1"/>
              <a:t>n. </a:t>
            </a:r>
            <a:r>
              <a:rPr lang="zh-CN" altLang="en-US"/>
              <a:t>准许；批准 </a:t>
            </a:r>
            <a:r>
              <a:rPr lang="en-US" altLang="zh-CN"/>
              <a:t>p. 1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disabled 		</a:t>
            </a:r>
            <a:r>
              <a:rPr lang="en-US" altLang="zh-CN" i="1"/>
              <a:t>adj. </a:t>
            </a:r>
            <a:r>
              <a:rPr lang="zh-CN" altLang="en-US"/>
              <a:t>丧失能力的；有残疾的 </a:t>
            </a:r>
            <a:r>
              <a:rPr lang="en-US" altLang="zh-CN"/>
              <a:t>p. 2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teenager 		</a:t>
            </a:r>
            <a:r>
              <a:rPr lang="en-US" altLang="zh-CN" i="1"/>
              <a:t>n. </a:t>
            </a:r>
            <a:r>
              <a:rPr lang="zh-CN" altLang="en-US"/>
              <a:t>青少年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offer 			</a:t>
            </a:r>
            <a:r>
              <a:rPr lang="en-US" altLang="zh-CN" i="1"/>
              <a:t>v. </a:t>
            </a:r>
            <a:r>
              <a:rPr lang="zh-CN" altLang="en-US"/>
              <a:t>主动提出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suffer 	           </a:t>
            </a:r>
            <a:r>
              <a:rPr lang="en-US" altLang="zh-CN" i="1"/>
              <a:t>v.</a:t>
            </a:r>
            <a:r>
              <a:rPr lang="zh-CN" altLang="en-US"/>
              <a:t>（ 因疾病等）受苦；受折磨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serious 		</a:t>
            </a:r>
            <a:r>
              <a:rPr lang="en-US" altLang="zh-CN" i="1"/>
              <a:t>adj. </a:t>
            </a:r>
            <a:r>
              <a:rPr lang="zh-CN" altLang="en-US"/>
              <a:t>严重的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illness 		</a:t>
            </a:r>
            <a:r>
              <a:rPr lang="en-US" altLang="zh-CN" i="1"/>
              <a:t>n. </a:t>
            </a:r>
            <a:r>
              <a:rPr lang="en-US" altLang="zh-CN"/>
              <a:t>(</a:t>
            </a:r>
            <a:r>
              <a:rPr lang="zh-CN" altLang="en-US"/>
              <a:t>某种</a:t>
            </a:r>
            <a:r>
              <a:rPr lang="en-US" altLang="zh-CN"/>
              <a:t>) </a:t>
            </a:r>
            <a:r>
              <a:rPr lang="zh-CN" altLang="en-US"/>
              <a:t>病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organize 		</a:t>
            </a:r>
            <a:r>
              <a:rPr lang="en-US" altLang="zh-CN" i="1"/>
              <a:t>v. </a:t>
            </a:r>
            <a:r>
              <a:rPr lang="zh-CN" altLang="en-US"/>
              <a:t>组织；筹备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express 		</a:t>
            </a:r>
            <a:r>
              <a:rPr lang="en-US" altLang="zh-CN" i="1"/>
              <a:t>v. </a:t>
            </a:r>
            <a:r>
              <a:rPr lang="zh-CN" altLang="en-US"/>
              <a:t>表达；表露 </a:t>
            </a:r>
            <a:r>
              <a:rPr lang="en-US" altLang="zh-CN"/>
              <a:t>p. 3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占位符 10242"/>
          <p:cNvSpPr>
            <a:spLocks noGrp="1" noChangeArrowheads="1"/>
          </p:cNvSpPr>
          <p:nvPr>
            <p:ph idx="1"/>
          </p:nvPr>
        </p:nvSpPr>
        <p:spPr>
          <a:xfrm>
            <a:off x="685800" y="914400"/>
            <a:ext cx="8318500" cy="5334000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pain 				</a:t>
            </a:r>
            <a:r>
              <a:rPr lang="en-US" altLang="zh-CN" i="1"/>
              <a:t>n. </a:t>
            </a:r>
            <a:r>
              <a:rPr lang="zh-CN" altLang="en-US"/>
              <a:t>痛苦；苦恼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lonely 			</a:t>
            </a:r>
            <a:r>
              <a:rPr lang="en-US" altLang="zh-CN" i="1"/>
              <a:t>adj. </a:t>
            </a:r>
            <a:r>
              <a:rPr lang="zh-CN" altLang="en-US"/>
              <a:t>孤独的；寂寞的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friendship 			</a:t>
            </a:r>
            <a:r>
              <a:rPr lang="en-US" altLang="zh-CN" i="1"/>
              <a:t>n. </a:t>
            </a:r>
            <a:r>
              <a:rPr lang="zh-CN" altLang="en-US"/>
              <a:t>友情；友谊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difficulty 			</a:t>
            </a:r>
            <a:r>
              <a:rPr lang="en-US" altLang="zh-CN" i="1"/>
              <a:t>n. </a:t>
            </a:r>
            <a:r>
              <a:rPr lang="zh-CN" altLang="en-US"/>
              <a:t>困难；费劲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joy 				</a:t>
            </a:r>
            <a:r>
              <a:rPr lang="en-US" altLang="zh-CN" i="1"/>
              <a:t>n. </a:t>
            </a:r>
            <a:r>
              <a:rPr lang="zh-CN" altLang="en-US"/>
              <a:t>愉快；喜悦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peace 				</a:t>
            </a:r>
            <a:r>
              <a:rPr lang="en-US" altLang="zh-CN" i="1"/>
              <a:t>n. </a:t>
            </a:r>
            <a:r>
              <a:rPr lang="zh-CN" altLang="en-US"/>
              <a:t>平静；宁静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hurt                        </a:t>
            </a:r>
            <a:r>
              <a:rPr lang="en-US" altLang="zh-CN" i="1"/>
              <a:t>v</a:t>
            </a:r>
            <a:r>
              <a:rPr lang="en-US" altLang="zh-CN"/>
              <a:t>. (hurt, hurt)</a:t>
            </a:r>
            <a:r>
              <a:rPr lang="zh-CN" altLang="en-US"/>
              <a:t>（使）疼痛；受伤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courage 			</a:t>
            </a:r>
            <a:r>
              <a:rPr lang="en-US" altLang="zh-CN" i="1"/>
              <a:t>n. </a:t>
            </a:r>
            <a:r>
              <a:rPr lang="zh-CN" altLang="en-US"/>
              <a:t>勇气；勇敢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spirits 			</a:t>
            </a:r>
            <a:r>
              <a:rPr lang="en-US" altLang="zh-CN" i="1"/>
              <a:t>n. </a:t>
            </a:r>
            <a:r>
              <a:rPr lang="en-US" altLang="zh-CN"/>
              <a:t>[pl.] </a:t>
            </a:r>
            <a:r>
              <a:rPr lang="zh-CN" altLang="en-US"/>
              <a:t>情绪；心境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pay 				</a:t>
            </a:r>
            <a:r>
              <a:rPr lang="en-US" altLang="zh-CN" i="1"/>
              <a:t>v. </a:t>
            </a:r>
            <a:r>
              <a:rPr lang="en-US" altLang="zh-CN"/>
              <a:t>(paid, paid) </a:t>
            </a:r>
            <a:r>
              <a:rPr lang="zh-CN" altLang="en-US"/>
              <a:t>付费 </a:t>
            </a:r>
            <a:r>
              <a:rPr lang="en-US" altLang="zh-CN"/>
              <a:t>p. 6</a:t>
            </a:r>
            <a:endParaRPr lang="en-US" altLang="zh-CN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/>
              <a:t>community 			</a:t>
            </a:r>
            <a:r>
              <a:rPr lang="en-US" altLang="zh-CN" i="1"/>
              <a:t>n. </a:t>
            </a:r>
            <a:r>
              <a:rPr lang="zh-CN" altLang="en-US"/>
              <a:t>社区 </a:t>
            </a:r>
            <a:r>
              <a:rPr lang="en-US" altLang="zh-CN"/>
              <a:t>p. 6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占位符 11266"/>
          <p:cNvSpPr>
            <a:spLocks noGrp="1" noChangeArrowheads="1"/>
          </p:cNvSpPr>
          <p:nvPr>
            <p:ph idx="1"/>
          </p:nvPr>
        </p:nvSpPr>
        <p:spPr>
          <a:xfrm>
            <a:off x="684213" y="1127125"/>
            <a:ext cx="7851775" cy="4976813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/>
              <a:t>in need 		</a:t>
            </a:r>
            <a:r>
              <a:rPr lang="zh-CN" altLang="en-US"/>
              <a:t>需要帮助的 </a:t>
            </a:r>
            <a:r>
              <a:rPr lang="en-US" altLang="zh-CN"/>
              <a:t>p. 1</a:t>
            </a:r>
            <a:endParaRPr lang="en-US" altLang="zh-CN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/>
              <a:t>voluntary work 	</a:t>
            </a:r>
            <a:r>
              <a:rPr lang="zh-CN" altLang="en-US"/>
              <a:t>义务性工作 </a:t>
            </a:r>
            <a:r>
              <a:rPr lang="en-US" altLang="zh-CN"/>
              <a:t>p. 1</a:t>
            </a:r>
            <a:endParaRPr lang="en-US" altLang="zh-CN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/>
              <a:t>ask permission 	</a:t>
            </a:r>
            <a:r>
              <a:rPr lang="zh-CN" altLang="en-US"/>
              <a:t>报请批准 </a:t>
            </a:r>
            <a:r>
              <a:rPr lang="en-US" altLang="zh-CN"/>
              <a:t>p. 1</a:t>
            </a:r>
            <a:endParaRPr lang="en-US" altLang="zh-CN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/>
              <a:t>suffer from 		</a:t>
            </a:r>
            <a:r>
              <a:rPr lang="zh-CN" altLang="en-US"/>
              <a:t>因⋯⋯ 受苦；受折磨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/>
              <a:t>raise one’s spirits  </a:t>
            </a:r>
            <a:r>
              <a:rPr lang="zh-CN" altLang="en-US"/>
              <a:t>使振奋；使鼓起勇气 </a:t>
            </a:r>
            <a:r>
              <a:rPr lang="en-US" altLang="zh-CN"/>
              <a:t>p. 3</a:t>
            </a:r>
            <a:endParaRPr lang="en-US" altLang="zh-CN"/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/>
              <a:t>in order to 		</a:t>
            </a:r>
            <a:r>
              <a:rPr lang="zh-CN" altLang="en-US"/>
              <a:t>目的在于；为了 </a:t>
            </a:r>
            <a:r>
              <a:rPr lang="en-US" altLang="zh-CN"/>
              <a:t>p. 12</a:t>
            </a:r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0242" name="TextBox 4"/>
          <p:cNvSpPr txBox="1">
            <a:spLocks noChangeArrowheads="1"/>
          </p:cNvSpPr>
          <p:nvPr/>
        </p:nvSpPr>
        <p:spPr bwMode="auto">
          <a:xfrm>
            <a:off x="2771775" y="3429000"/>
            <a:ext cx="3600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2" descr="u=3927352662,4076420859&amp;fm=21&amp;gp=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5360988"/>
            <a:ext cx="197167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901700" y="1106488"/>
            <a:ext cx="7643813" cy="5014912"/>
          </a:xfrm>
          <a:prstGeom prst="rect">
            <a:avLst/>
          </a:prstGeom>
          <a:noFill/>
          <a:ln w="9525" cmpd="sng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latin typeface="+mn-ea"/>
                <a:ea typeface="+mn-ea"/>
                <a:cs typeface="Times New Roman" panose="02020603050405020304" pitchFamily="18" charset="0"/>
              </a:rPr>
              <a:t>1. </a:t>
            </a:r>
            <a:r>
              <a:rPr lang="en-US" altLang="zh-CN" sz="3200" b="1" dirty="0">
                <a:cs typeface="Times New Roman" panose="02020603050405020304" pitchFamily="18" charset="0"/>
              </a:rPr>
              <a:t>in need 		</a:t>
            </a:r>
            <a:r>
              <a:rPr lang="zh-CN" altLang="en-US" sz="3200" b="1" dirty="0">
                <a:cs typeface="Times New Roman" panose="02020603050405020304" pitchFamily="18" charset="0"/>
              </a:rPr>
              <a:t>需要帮助的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marL="514350" indent="-514350">
              <a:buFontTx/>
              <a:buNone/>
              <a:defRPr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514350" indent="-514350">
              <a:buFontTx/>
              <a:buNone/>
              <a:defRPr/>
            </a:pPr>
            <a:r>
              <a:rPr lang="en-US" altLang="zh-CN" sz="3200" kern="0" noProof="1">
                <a:solidFill>
                  <a:srgbClr val="FF0000"/>
                </a:solidFill>
                <a:latin typeface="+mn-lt"/>
                <a:ea typeface="+mn-ea"/>
              </a:rPr>
              <a:t>The organization helps children in need.</a:t>
            </a:r>
            <a:endParaRPr lang="en-US" altLang="zh-CN" sz="3200" kern="0" noProof="1">
              <a:solidFill>
                <a:srgbClr val="FF0000"/>
              </a:solidFill>
              <a:latin typeface="+mn-lt"/>
              <a:ea typeface="+mn-ea"/>
            </a:endParaRPr>
          </a:p>
          <a:p>
            <a:pPr marL="514350" indent="-514350">
              <a:buFontTx/>
              <a:buNone/>
              <a:defRPr/>
            </a:pPr>
            <a:r>
              <a:rPr lang="zh-CN" altLang="en-US" sz="3200" dirty="0">
                <a:cs typeface="Times New Roman" panose="02020603050405020304" pitchFamily="18" charset="0"/>
              </a:rPr>
              <a:t>这个组织帮助那些需要帮助的孩子们。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marL="514350" indent="-514350">
              <a:buFontTx/>
              <a:buNone/>
              <a:defRPr/>
            </a:pPr>
            <a:endParaRPr lang="en-US" altLang="zh-CN" sz="3200" dirty="0"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3200" b="1" dirty="0">
                <a:latin typeface="+mn-ea"/>
                <a:ea typeface="+mn-ea"/>
                <a:cs typeface="Times New Roman" panose="02020603050405020304" pitchFamily="18" charset="0"/>
              </a:rPr>
              <a:t>2. </a:t>
            </a:r>
            <a:r>
              <a:rPr lang="en-US" altLang="zh-CN" sz="3200" b="1" dirty="0">
                <a:cs typeface="Times New Roman" panose="02020603050405020304" pitchFamily="18" charset="0"/>
              </a:rPr>
              <a:t>voluntary work 	</a:t>
            </a:r>
            <a:r>
              <a:rPr lang="zh-CN" altLang="en-US" sz="3200" b="1" dirty="0">
                <a:cs typeface="Times New Roman" panose="02020603050405020304" pitchFamily="18" charset="0"/>
              </a:rPr>
              <a:t>义务性工作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 marL="514350" indent="-514350">
              <a:buFontTx/>
              <a:buNone/>
              <a:defRPr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514350" indent="-514350">
              <a:buFontTx/>
              <a:buNone/>
              <a:defRPr/>
            </a:pPr>
            <a:r>
              <a:rPr lang="en-US" altLang="zh-CN" sz="3200" kern="0" noProof="1">
                <a:solidFill>
                  <a:srgbClr val="FF0000"/>
                </a:solidFill>
                <a:latin typeface="+mn-lt"/>
                <a:ea typeface="+mn-ea"/>
              </a:rPr>
              <a:t>More and more people are taking part in </a:t>
            </a:r>
            <a:endParaRPr lang="en-US" altLang="zh-CN" sz="3200" kern="0" noProof="1">
              <a:solidFill>
                <a:srgbClr val="FF0000"/>
              </a:solidFill>
              <a:latin typeface="+mn-lt"/>
              <a:ea typeface="+mn-ea"/>
            </a:endParaRPr>
          </a:p>
          <a:p>
            <a:pPr marL="514350" indent="-514350">
              <a:buFontTx/>
              <a:buNone/>
              <a:defRPr/>
            </a:pPr>
            <a:r>
              <a:rPr lang="en-US" altLang="zh-CN" sz="3200" kern="0" noProof="1">
                <a:solidFill>
                  <a:srgbClr val="FF0000"/>
                </a:solidFill>
                <a:latin typeface="+mn-lt"/>
                <a:ea typeface="+mn-ea"/>
              </a:rPr>
              <a:t>voluntary work.</a:t>
            </a:r>
            <a:endParaRPr lang="en-US" altLang="zh-CN" sz="3200" kern="0" noProof="1">
              <a:solidFill>
                <a:srgbClr val="FF0000"/>
              </a:solidFill>
              <a:latin typeface="+mn-lt"/>
              <a:ea typeface="+mn-ea"/>
            </a:endParaRPr>
          </a:p>
          <a:p>
            <a:pPr>
              <a:buFontTx/>
              <a:buNone/>
              <a:defRPr/>
            </a:pPr>
            <a:r>
              <a:rPr lang="zh-CN" altLang="en-US" sz="3200" dirty="0">
                <a:cs typeface="Times New Roman" panose="02020603050405020304" pitchFamily="18" charset="0"/>
              </a:rPr>
              <a:t>越来越多的人正参加志愿者工作。</a:t>
            </a:r>
            <a:endParaRPr lang="zh-CN" altLang="en-US" sz="3200" dirty="0">
              <a:cs typeface="Times New Roman" panose="02020603050405020304" pitchFamily="18" charset="0"/>
            </a:endParaRPr>
          </a:p>
        </p:txBody>
      </p:sp>
      <p:sp>
        <p:nvSpPr>
          <p:cNvPr id="11267" name="Rectangle 2"/>
          <p:cNvSpPr txBox="1">
            <a:spLocks noChangeArrowheads="1"/>
          </p:cNvSpPr>
          <p:nvPr/>
        </p:nvSpPr>
        <p:spPr bwMode="auto">
          <a:xfrm>
            <a:off x="2794000" y="428625"/>
            <a:ext cx="300196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en-US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zh-CN" altLang="en-US" sz="4000"/>
              <a:t>（</a:t>
            </a:r>
            <a:r>
              <a:rPr lang="en-GB" altLang="en-US" sz="4000"/>
              <a:t>P</a:t>
            </a:r>
            <a:r>
              <a:rPr lang="en-GB" altLang="en-US" sz="2800"/>
              <a:t>1-2</a:t>
            </a:r>
            <a:r>
              <a:rPr lang="zh-CN" altLang="en-US" sz="4000"/>
              <a:t>）</a:t>
            </a:r>
            <a:endParaRPr lang="en-US" altLang="zh-CN"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57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57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内容占位符 12290"/>
          <p:cNvSpPr>
            <a:spLocks noGrp="1" noChangeArrowheads="1"/>
          </p:cNvSpPr>
          <p:nvPr>
            <p:ph idx="1"/>
          </p:nvPr>
        </p:nvSpPr>
        <p:spPr>
          <a:xfrm>
            <a:off x="609600" y="981075"/>
            <a:ext cx="8001000" cy="53086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3. raise 		</a:t>
            </a:r>
            <a:r>
              <a:rPr lang="en-US" altLang="zh-CN" sz="3200" b="1" i="1"/>
              <a:t>v. </a:t>
            </a:r>
            <a:r>
              <a:rPr lang="zh-CN" altLang="en-US" sz="3200" b="1"/>
              <a:t>筹募</a:t>
            </a:r>
            <a:endParaRPr lang="en-US" altLang="zh-CN" sz="3200" b="1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i="1"/>
              <a:t>				v. </a:t>
            </a:r>
            <a:r>
              <a:rPr lang="zh-CN" altLang="en-US" sz="3200" b="1"/>
              <a:t>增加；提高 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raise money for … </a:t>
            </a:r>
            <a:r>
              <a:rPr lang="zh-CN" altLang="en-US" sz="3200"/>
              <a:t>为</a:t>
            </a:r>
            <a:r>
              <a:rPr lang="en-US" altLang="zh-CN" sz="3200"/>
              <a:t>……</a:t>
            </a:r>
            <a:r>
              <a:rPr lang="zh-CN" altLang="en-US" sz="3200"/>
              <a:t>筹款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①</a:t>
            </a:r>
            <a:r>
              <a:rPr lang="en-US" altLang="zh-CN" sz="3200">
                <a:solidFill>
                  <a:srgbClr val="FF0000"/>
                </a:solidFill>
              </a:rPr>
              <a:t>They want to raise money for homeless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people.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他们想为无家可归的人筹钱。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②He got a raise in his monthly income.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他的月收入增加了。</a:t>
            </a:r>
            <a:endParaRPr lang="en-US" altLang="zh-CN" sz="3200">
              <a:solidFill>
                <a:srgbClr val="FF0000"/>
              </a:solidFill>
            </a:endParaRPr>
          </a:p>
        </p:txBody>
      </p:sp>
      <p:pic>
        <p:nvPicPr>
          <p:cNvPr id="12290" name="图片 2" descr="2015091611124498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5232400"/>
            <a:ext cx="16891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占位符 13314"/>
          <p:cNvSpPr>
            <a:spLocks noGrp="1" noChangeArrowheads="1"/>
          </p:cNvSpPr>
          <p:nvPr>
            <p:ph idx="1"/>
          </p:nvPr>
        </p:nvSpPr>
        <p:spPr>
          <a:xfrm>
            <a:off x="609600" y="1052513"/>
            <a:ext cx="8001000" cy="471805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4. permission 		</a:t>
            </a:r>
            <a:r>
              <a:rPr lang="en-US" altLang="zh-CN" sz="3200" b="1" i="1"/>
              <a:t>n. </a:t>
            </a:r>
            <a:r>
              <a:rPr lang="zh-CN" altLang="en-US" sz="3200" b="1"/>
              <a:t>准许；批准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ask permission  		</a:t>
            </a:r>
            <a:r>
              <a:rPr lang="zh-CN" altLang="en-US" sz="3200"/>
              <a:t>请求批准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①</a:t>
            </a:r>
            <a:r>
              <a:rPr lang="en-US" altLang="zh-CN" sz="3200">
                <a:solidFill>
                  <a:srgbClr val="FF0000"/>
                </a:solidFill>
              </a:rPr>
              <a:t>You have my permission to leave.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我准许你离开。</a:t>
            </a: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②You must ask permission before taking any 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photographs inside the church.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必须申请批准才可以于教堂内拍照。</a:t>
            </a:r>
            <a:endParaRPr lang="en-US" altLang="zh-CN" sz="32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占位符 21506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353695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5. disabled 	</a:t>
            </a:r>
            <a:r>
              <a:rPr lang="en-US" altLang="zh-CN" sz="3200" b="1" i="1"/>
              <a:t>adj. </a:t>
            </a:r>
            <a:r>
              <a:rPr lang="zh-CN" altLang="en-US" sz="3200" b="1"/>
              <a:t>丧失能力的；有残疾的</a:t>
            </a:r>
            <a:endParaRPr lang="zh-CN" altLang="en-US" sz="3200" b="1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/>
              <a:t>    disable 		v.</a:t>
            </a:r>
            <a:r>
              <a:rPr lang="zh-CN" altLang="en-US" sz="3200" b="1"/>
              <a:t>使残废，使伤残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endParaRPr lang="zh-CN" altLang="en-US" sz="32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Don’t laugh at disable people.</a:t>
            </a:r>
            <a:endParaRPr lang="en-US" altLang="zh-CN" sz="320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/>
              <a:t>不要嘲笑残疾人。</a:t>
            </a:r>
            <a:endParaRPr lang="en-US" altLang="zh-CN" sz="3200">
              <a:solidFill>
                <a:srgbClr val="FF0000"/>
              </a:solidFill>
            </a:endParaRPr>
          </a:p>
        </p:txBody>
      </p:sp>
      <p:pic>
        <p:nvPicPr>
          <p:cNvPr id="14338" name="图片 3" descr="u=4255191760,2249746706&amp;fm=21&amp;gp=0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313" y="4324350"/>
            <a:ext cx="170497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idx="1"/>
          </p:nvPr>
        </p:nvSpPr>
        <p:spPr>
          <a:xfrm>
            <a:off x="457200" y="1125538"/>
            <a:ext cx="8461375" cy="4718050"/>
          </a:xfrm>
        </p:spPr>
        <p:txBody>
          <a:bodyPr>
            <a:spAutoFit/>
          </a:bodyPr>
          <a:lstStyle/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cs typeface="Times New Roman" panose="02020603050405020304" pitchFamily="18" charset="0"/>
              </a:rPr>
              <a:t>1.</a:t>
            </a:r>
            <a:r>
              <a:rPr lang="en-US" altLang="zh-CN" sz="3200" b="1" kern="1200" dirty="0">
                <a:solidFill>
                  <a:srgbClr val="000000"/>
                </a:solidFill>
                <a:cs typeface="Times New Roman" panose="02020603050405020304" pitchFamily="18" charset="0"/>
              </a:rPr>
              <a:t>Three </a:t>
            </a:r>
            <a:r>
              <a:rPr lang="en-US" altLang="zh-CN" sz="3200" b="1" kern="1200" dirty="0">
                <a:solidFill>
                  <a:srgbClr val="FF0000"/>
                </a:solidFill>
                <a:cs typeface="Times New Roman" panose="02020603050405020304" pitchFamily="18" charset="0"/>
              </a:rPr>
              <a:t>teenagers</a:t>
            </a:r>
            <a:r>
              <a:rPr lang="en-US" altLang="zh-CN" sz="3200" b="1" kern="1200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kern="1200" dirty="0">
                <a:solidFill>
                  <a:srgbClr val="FF0000"/>
                </a:solidFill>
                <a:cs typeface="Times New Roman" panose="02020603050405020304" pitchFamily="18" charset="0"/>
              </a:rPr>
              <a:t>offered</a:t>
            </a:r>
            <a:r>
              <a:rPr lang="en-US" altLang="zh-CN" sz="3200" b="1" kern="1200" dirty="0">
                <a:solidFill>
                  <a:srgbClr val="000000"/>
                </a:solidFill>
                <a:cs typeface="Times New Roman" panose="02020603050405020304" pitchFamily="18" charset="0"/>
              </a:rPr>
              <a:t> to do some  </a:t>
            </a:r>
            <a:endParaRPr lang="en-US" altLang="zh-CN" sz="3200" b="1" kern="1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b="1" kern="1200" dirty="0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voluntary </a:t>
            </a:r>
            <a:r>
              <a:rPr lang="en-US" altLang="zh-CN" sz="3200" b="1" kern="1200" dirty="0">
                <a:solidFill>
                  <a:srgbClr val="000000"/>
                </a:solidFill>
                <a:cs typeface="Times New Roman" panose="02020603050405020304" pitchFamily="18" charset="0"/>
              </a:rPr>
              <a:t>work during the school holidays. </a:t>
            </a:r>
            <a:endParaRPr lang="en-US" altLang="zh-CN" sz="3200" b="1" dirty="0">
              <a:cs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b="1" dirty="0">
                <a:cs typeface="Times New Roman" panose="02020603050405020304" pitchFamily="18" charset="0"/>
              </a:rPr>
              <a:t>三名青少年主动要求在学校放假期间做义工。</a:t>
            </a:r>
            <a:r>
              <a:rPr lang="zh-CN" altLang="en-US" sz="3200" dirty="0"/>
              <a:t> </a:t>
            </a:r>
            <a:endParaRPr lang="en-US" altLang="zh-CN" sz="32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① </a:t>
            </a:r>
            <a:r>
              <a:rPr lang="en-US" altLang="zh-CN" sz="3200" dirty="0"/>
              <a:t>teenager 	n. </a:t>
            </a:r>
            <a:r>
              <a:rPr lang="zh-CN" altLang="en-US" sz="3200" dirty="0"/>
              <a:t>青少年，</a:t>
            </a:r>
            <a:r>
              <a:rPr lang="zh-CN" altLang="en-US" sz="3200" dirty="0">
                <a:latin typeface="宋体" panose="02010600030101010101" pitchFamily="2" charset="-122"/>
              </a:rPr>
              <a:t>指</a:t>
            </a:r>
            <a:r>
              <a:rPr lang="en-US" altLang="zh-CN" sz="3200" dirty="0">
                <a:latin typeface="宋体" panose="02010600030101010101" pitchFamily="2" charset="-122"/>
              </a:rPr>
              <a:t>13-19</a:t>
            </a:r>
            <a:r>
              <a:rPr lang="zh-CN" altLang="en-US" sz="3200" dirty="0">
                <a:latin typeface="宋体" panose="02010600030101010101" pitchFamily="2" charset="-122"/>
              </a:rPr>
              <a:t>岁的青年</a:t>
            </a:r>
            <a:endParaRPr lang="en-US" altLang="zh-CN" sz="3200" dirty="0">
              <a:latin typeface="宋体" panose="02010600030101010101" pitchFamily="2" charset="-122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宋体" panose="02010600030101010101" pitchFamily="2" charset="-122"/>
              </a:rPr>
              <a:t>人，是可数名词，常用作复数。 如：</a:t>
            </a:r>
            <a:r>
              <a:rPr lang="en-US" altLang="zh-CN" sz="3200" dirty="0">
                <a:solidFill>
                  <a:srgbClr val="FF0000"/>
                </a:solidFill>
              </a:rPr>
              <a:t> 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In order to be healthy, teenagers need enough </a:t>
            </a:r>
            <a:endParaRPr lang="en-US" altLang="zh-CN" sz="32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cs typeface="Times New Roman" panose="02020603050405020304" pitchFamily="18" charset="0"/>
              </a:rPr>
              <a:t>sleep.</a:t>
            </a:r>
            <a:endParaRPr lang="en-US" altLang="zh-CN" sz="3200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宋体" panose="02010600030101010101" pitchFamily="2" charset="-122"/>
              </a:rPr>
              <a:t>为了健康，青少年需要足够的睡眠。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348038" y="404813"/>
            <a:ext cx="1882775" cy="650875"/>
          </a:xfrm>
        </p:spPr>
        <p:txBody>
          <a:bodyPr/>
          <a:lstStyle/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 b="1">
                <a:solidFill>
                  <a:schemeClr val="tx1"/>
                </a:solidFill>
              </a:rPr>
              <a:t> </a:t>
            </a:r>
            <a:r>
              <a:rPr lang="en-US" altLang="zh-CN" sz="3200">
                <a:solidFill>
                  <a:schemeClr val="tx1"/>
                </a:solidFill>
              </a:rPr>
              <a:t>P</a:t>
            </a:r>
            <a:r>
              <a:rPr lang="en-US" altLang="zh-CN" sz="2800">
                <a:solidFill>
                  <a:schemeClr val="tx1"/>
                </a:solidFill>
              </a:rPr>
              <a:t>3</a:t>
            </a:r>
            <a:endParaRPr lang="en-US" altLang="zh-CN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idx="1"/>
          </p:nvPr>
        </p:nvSpPr>
        <p:spPr>
          <a:xfrm>
            <a:off x="808038" y="549275"/>
            <a:ext cx="7883525" cy="6210300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②offer 	v. </a:t>
            </a:r>
            <a:r>
              <a:rPr lang="zh-CN" altLang="en-US" sz="2800" dirty="0"/>
              <a:t>主动提出</a:t>
            </a:r>
            <a:endParaRPr lang="en-US" altLang="zh-CN" sz="28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offer</a:t>
            </a:r>
            <a:r>
              <a:rPr lang="zh-CN" altLang="en-US" sz="2800" dirty="0"/>
              <a:t>还有“提供”之意，常用于以下结构：</a:t>
            </a:r>
            <a:endParaRPr lang="en-US" altLang="zh-CN" sz="28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  offer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“</a:t>
            </a:r>
            <a:r>
              <a:rPr lang="zh-CN" altLang="en-US" sz="2800" dirty="0"/>
              <a:t>提供某物”；</a:t>
            </a:r>
            <a:endParaRPr lang="en-US" altLang="zh-CN" sz="28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</a:rPr>
              <a:t>He offered some interesting books.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2800" dirty="0"/>
              <a:t>他提供了一些有趣的书籍。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  offer to do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“</a:t>
            </a:r>
            <a:r>
              <a:rPr lang="zh-CN" altLang="en-US" sz="2800" dirty="0"/>
              <a:t>主动提出做某事”；</a:t>
            </a:r>
            <a:endParaRPr lang="en-US" altLang="zh-CN" sz="28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</a:rPr>
              <a:t>He often offers to help me when I am in trouble.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2800" dirty="0"/>
              <a:t>当我遇到麻烦时，他经常主动提出帮助我。</a:t>
            </a:r>
            <a:endParaRPr lang="zh-CN" altLang="en-US" sz="28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  offer </a:t>
            </a:r>
            <a:r>
              <a:rPr lang="en-US" altLang="zh-CN" sz="2800" dirty="0" err="1"/>
              <a:t>sb</a:t>
            </a:r>
            <a:r>
              <a:rPr lang="en-US" altLang="zh-CN" sz="2800" dirty="0"/>
              <a:t>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 / offer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 to </a:t>
            </a:r>
            <a:r>
              <a:rPr lang="en-US" altLang="zh-CN" sz="2800" dirty="0" err="1"/>
              <a:t>sb</a:t>
            </a:r>
            <a:r>
              <a:rPr lang="en-US" altLang="zh-CN" sz="2800" dirty="0"/>
              <a:t>“</a:t>
            </a:r>
            <a:r>
              <a:rPr lang="zh-CN" altLang="en-US" sz="2800" dirty="0"/>
              <a:t>给某人提供某物”。</a:t>
            </a:r>
            <a:endParaRPr lang="zh-CN" altLang="en-US" sz="28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</a:rPr>
              <a:t>My uncle offers me money to go to school.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olidFill>
                  <a:srgbClr val="FF0000"/>
                </a:solidFill>
              </a:rPr>
              <a:t>= My uncle offers money to me to go to school.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2800" dirty="0"/>
              <a:t>我叔叔给我提供钱供我上学。</a:t>
            </a:r>
            <a:endParaRPr lang="en-US" altLang="zh-CN" sz="2800" dirty="0"/>
          </a:p>
        </p:txBody>
      </p:sp>
      <p:sp>
        <p:nvSpPr>
          <p:cNvPr id="5" name="七边形 4"/>
          <p:cNvSpPr/>
          <p:nvPr/>
        </p:nvSpPr>
        <p:spPr bwMode="auto">
          <a:xfrm>
            <a:off x="755650" y="1844675"/>
            <a:ext cx="360363" cy="360363"/>
          </a:xfrm>
          <a:prstGeom prst="heptagon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Tx/>
              <a:buNone/>
              <a:defRPr/>
            </a:pPr>
            <a:endParaRPr lang="zh-CN" altLang="en-US"/>
          </a:p>
        </p:txBody>
      </p:sp>
      <p:sp>
        <p:nvSpPr>
          <p:cNvPr id="16387" name="TextBox 5"/>
          <p:cNvSpPr txBox="1">
            <a:spLocks noChangeArrowheads="1"/>
          </p:cNvSpPr>
          <p:nvPr/>
        </p:nvSpPr>
        <p:spPr bwMode="auto">
          <a:xfrm>
            <a:off x="684213" y="1754188"/>
            <a:ext cx="5032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  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684213" y="3213100"/>
            <a:ext cx="503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b  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8" name="七边形 7"/>
          <p:cNvSpPr/>
          <p:nvPr/>
        </p:nvSpPr>
        <p:spPr bwMode="auto">
          <a:xfrm>
            <a:off x="755650" y="3284538"/>
            <a:ext cx="360363" cy="360362"/>
          </a:xfrm>
          <a:prstGeom prst="heptagon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Tx/>
              <a:buNone/>
              <a:defRPr/>
            </a:pPr>
            <a:endParaRPr lang="zh-CN" altLang="en-US"/>
          </a:p>
        </p:txBody>
      </p:sp>
      <p:sp>
        <p:nvSpPr>
          <p:cNvPr id="16390" name="TextBox 8"/>
          <p:cNvSpPr txBox="1">
            <a:spLocks noChangeArrowheads="1"/>
          </p:cNvSpPr>
          <p:nvPr/>
        </p:nvSpPr>
        <p:spPr bwMode="auto">
          <a:xfrm>
            <a:off x="684213" y="4778375"/>
            <a:ext cx="5032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c  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0" name="七边形 9"/>
          <p:cNvSpPr/>
          <p:nvPr/>
        </p:nvSpPr>
        <p:spPr bwMode="auto">
          <a:xfrm>
            <a:off x="755650" y="4868863"/>
            <a:ext cx="360363" cy="360362"/>
          </a:xfrm>
          <a:prstGeom prst="heptagon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463675"/>
            <a:ext cx="8229600" cy="5133975"/>
          </a:xfrm>
        </p:spPr>
        <p:txBody>
          <a:bodyPr/>
          <a:lstStyle/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选择最佳答案填空。</a:t>
            </a:r>
            <a:endParaRPr lang="zh-CN" altLang="en-US" sz="2800" b="1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Some students offered ____ the houses in the old</a:t>
            </a:r>
            <a:endParaRPr lang="en-US" altLang="zh-CN" sz="28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people’s home during the visit.</a:t>
            </a:r>
            <a:endParaRPr lang="en-US" altLang="zh-CN" sz="28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A. clean	B. to clean	C. cleaning	D. to cleaning</a:t>
            </a:r>
            <a:endParaRPr lang="en-US" altLang="zh-CN" sz="28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2. </a:t>
            </a:r>
            <a:r>
              <a:rPr lang="zh-CN" altLang="en-US" sz="2800" b="1"/>
              <a:t>同义句转换。</a:t>
            </a:r>
            <a:endParaRPr lang="zh-CN" altLang="en-US" sz="2800" b="1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Mr White can offer you some useful information.</a:t>
            </a:r>
            <a:endParaRPr lang="en-US" altLang="zh-CN" sz="28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Mr White can ____ some useful information</a:t>
            </a:r>
            <a:r>
              <a:rPr lang="en-US" altLang="zh-CN" sz="2400"/>
              <a:t> ______.</a:t>
            </a:r>
            <a:endParaRPr lang="en-US" altLang="zh-CN" sz="2400"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006850" y="2246313"/>
            <a:ext cx="422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B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555875" y="5876925"/>
            <a:ext cx="8763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offer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883400" y="5876925"/>
            <a:ext cx="109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to you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7413" name="矩形 1"/>
          <p:cNvSpPr>
            <a:spLocks noChangeArrowheads="1"/>
          </p:cNvSpPr>
          <p:nvPr/>
        </p:nvSpPr>
        <p:spPr bwMode="auto">
          <a:xfrm>
            <a:off x="641350" y="817563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7414" name="椭圆 4"/>
          <p:cNvSpPr>
            <a:spLocks noChangeArrowheads="1"/>
          </p:cNvSpPr>
          <p:nvPr/>
        </p:nvSpPr>
        <p:spPr bwMode="auto">
          <a:xfrm>
            <a:off x="539750" y="69215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229600" cy="53117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2. The children there all </a:t>
            </a:r>
            <a:r>
              <a:rPr lang="en-US" altLang="zh-CN" sz="3200" b="1">
                <a:solidFill>
                  <a:srgbClr val="3366FF"/>
                </a:solidFill>
              </a:rPr>
              <a:t>suffer from serious </a:t>
            </a:r>
            <a:endParaRPr lang="en-US" altLang="zh-CN" sz="3200" b="1">
              <a:solidFill>
                <a:srgbClr val="3366FF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3366FF"/>
                </a:solidFill>
              </a:rPr>
              <a:t>    illness</a:t>
            </a:r>
            <a:r>
              <a:rPr lang="en-US" altLang="zh-CN" sz="3200" b="1"/>
              <a:t>. 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那里的孩子们都遭受着严重疾病的折磨。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① </a:t>
            </a:r>
            <a:r>
              <a:rPr lang="en-US" altLang="zh-CN" sz="3200" b="1"/>
              <a:t>suffer    v.</a:t>
            </a:r>
            <a:r>
              <a:rPr lang="zh-CN" altLang="en-US" sz="3200" b="1"/>
              <a:t>（ 因疾病等）受苦；受折磨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     suffer from 	</a:t>
            </a:r>
            <a:r>
              <a:rPr lang="zh-CN" altLang="en-US" sz="3200"/>
              <a:t>因⋯⋯ 受苦；受折磨</a:t>
            </a:r>
            <a:endParaRPr lang="zh-CN" altLang="en-US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Children in underdeveloped areas suffer a lot.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不发达地区的孩子们受了很多苦。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is suffering from a toothache.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他正受牙痛的折磨。</a:t>
            </a:r>
            <a:endParaRPr lang="en-US" altLang="zh-CN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41306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②serious 		adj. </a:t>
            </a:r>
            <a:r>
              <a:rPr lang="zh-CN" altLang="en-US" sz="3200" b="1"/>
              <a:t>严重的</a:t>
            </a:r>
            <a:endParaRPr lang="zh-CN" altLang="en-US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				</a:t>
            </a:r>
            <a:r>
              <a:rPr lang="en-US" altLang="zh-CN" sz="3200" b="1"/>
              <a:t>adj.</a:t>
            </a:r>
            <a:r>
              <a:rPr lang="zh-CN" altLang="en-US" sz="3200" b="1"/>
              <a:t>严肃的，庄重的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old man has a serious illness.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老人身患重病。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is a serious teacher.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他是个严肃的老师。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507413" cy="511492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③illness 	n. (</a:t>
            </a:r>
            <a:r>
              <a:rPr lang="zh-CN" altLang="en-US" sz="3200" b="1"/>
              <a:t>某种</a:t>
            </a:r>
            <a:r>
              <a:rPr lang="en-US" altLang="zh-CN" sz="3200" b="1"/>
              <a:t>) </a:t>
            </a:r>
            <a:r>
              <a:rPr lang="zh-CN" altLang="en-US" sz="3200" b="1"/>
              <a:t>病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illness</a:t>
            </a:r>
            <a:r>
              <a:rPr lang="zh-CN" altLang="en-US" sz="3200"/>
              <a:t>是</a:t>
            </a:r>
            <a:r>
              <a:rPr lang="en-US" altLang="zh-CN" sz="3200"/>
              <a:t>ill</a:t>
            </a:r>
            <a:r>
              <a:rPr lang="zh-CN" altLang="en-US" sz="3200"/>
              <a:t>的名词形式，是由形容词加后缀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⁃ness </a:t>
            </a:r>
            <a:r>
              <a:rPr lang="zh-CN" altLang="en-US" sz="3200"/>
              <a:t>变化而来的。是可数名词。如：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She didn’t go there because of her illness.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她因病没有去那里。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0000FF"/>
                </a:solidFill>
              </a:rPr>
              <a:t>注：后缀</a:t>
            </a:r>
            <a:r>
              <a:rPr lang="en-US" altLang="zh-CN" sz="3200">
                <a:solidFill>
                  <a:srgbClr val="0000FF"/>
                </a:solidFill>
              </a:rPr>
              <a:t>⁃ness </a:t>
            </a:r>
            <a:r>
              <a:rPr lang="zh-CN" altLang="en-US" sz="3200">
                <a:solidFill>
                  <a:srgbClr val="0000FF"/>
                </a:solidFill>
              </a:rPr>
              <a:t>加在某些形容词后面，构成表示“性质、状态”的名词。当形容词是以辅音字母加</a:t>
            </a:r>
            <a:r>
              <a:rPr lang="en-US" altLang="zh-CN" sz="3200">
                <a:solidFill>
                  <a:srgbClr val="0000FF"/>
                </a:solidFill>
              </a:rPr>
              <a:t>y </a:t>
            </a:r>
            <a:r>
              <a:rPr lang="zh-CN" altLang="en-US" sz="3200">
                <a:solidFill>
                  <a:srgbClr val="0000FF"/>
                </a:solidFill>
              </a:rPr>
              <a:t>结尾时，先改</a:t>
            </a:r>
            <a:r>
              <a:rPr lang="en-US" altLang="zh-CN" sz="3200">
                <a:solidFill>
                  <a:srgbClr val="0000FF"/>
                </a:solidFill>
              </a:rPr>
              <a:t>y </a:t>
            </a:r>
            <a:r>
              <a:rPr lang="zh-CN" altLang="en-US" sz="3200">
                <a:solidFill>
                  <a:srgbClr val="0000FF"/>
                </a:solidFill>
              </a:rPr>
              <a:t>为</a:t>
            </a:r>
            <a:r>
              <a:rPr lang="en-US" altLang="zh-CN" sz="3200">
                <a:solidFill>
                  <a:srgbClr val="0000FF"/>
                </a:solidFill>
              </a:rPr>
              <a:t>i</a:t>
            </a:r>
            <a:r>
              <a:rPr lang="zh-CN" altLang="en-US" sz="3200">
                <a:solidFill>
                  <a:srgbClr val="0000FF"/>
                </a:solidFill>
              </a:rPr>
              <a:t>，再加</a:t>
            </a:r>
            <a:r>
              <a:rPr lang="en-US" altLang="zh-CN" sz="3200">
                <a:solidFill>
                  <a:srgbClr val="0000FF"/>
                </a:solidFill>
              </a:rPr>
              <a:t>⁃ness</a:t>
            </a:r>
            <a:r>
              <a:rPr lang="zh-CN" altLang="en-US" sz="3200">
                <a:solidFill>
                  <a:srgbClr val="0000FF"/>
                </a:solidFill>
              </a:rPr>
              <a:t>。</a:t>
            </a:r>
            <a:endParaRPr lang="en-US" altLang="zh-CN" sz="3200">
              <a:solidFill>
                <a:srgbClr val="0000FF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如：</a:t>
            </a:r>
            <a:r>
              <a:rPr lang="en-US" altLang="zh-CN" sz="3200">
                <a:solidFill>
                  <a:srgbClr val="FF0000"/>
                </a:solidFill>
              </a:rPr>
              <a:t>friendliness “</a:t>
            </a:r>
            <a:r>
              <a:rPr lang="zh-CN" altLang="en-US" sz="3200">
                <a:solidFill>
                  <a:srgbClr val="FF0000"/>
                </a:solidFill>
              </a:rPr>
              <a:t>友情”</a:t>
            </a:r>
            <a:endParaRPr lang="en-US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idx="1"/>
          </p:nvPr>
        </p:nvSpPr>
        <p:spPr>
          <a:xfrm>
            <a:off x="406400" y="2009775"/>
            <a:ext cx="8229600" cy="3529013"/>
          </a:xfrm>
        </p:spPr>
        <p:txBody>
          <a:bodyPr/>
          <a:lstStyle/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1. </a:t>
            </a:r>
            <a:r>
              <a:rPr lang="zh-CN" altLang="en-US" sz="2800" dirty="0"/>
              <a:t>把下面的形容词变成名词，并写出其中文意思。</a:t>
            </a:r>
            <a:endParaRPr lang="en-US" altLang="zh-CN" sz="2800" dirty="0"/>
          </a:p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(1)dark </a:t>
            </a:r>
            <a:r>
              <a:rPr lang="en-US" altLang="zh-CN" sz="2800" dirty="0">
                <a:cs typeface="Times New Roman" panose="02020603050405020304" pitchFamily="18" charset="0"/>
              </a:rPr>
              <a:t>_______		</a:t>
            </a:r>
            <a:r>
              <a:rPr lang="en-US" altLang="zh-CN" sz="2800" dirty="0"/>
              <a:t>(2) weak</a:t>
            </a:r>
            <a:r>
              <a:rPr lang="en-US" altLang="zh-CN" sz="2800" dirty="0">
                <a:cs typeface="Times New Roman" panose="02020603050405020304" pitchFamily="18" charset="0"/>
              </a:rPr>
              <a:t> _______</a:t>
            </a:r>
            <a:endParaRPr lang="en-US" altLang="zh-CN" sz="2800" dirty="0">
              <a:cs typeface="Times New Roman" panose="02020603050405020304" pitchFamily="18" charset="0"/>
            </a:endParaRPr>
          </a:p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  <a:defRPr/>
            </a:pPr>
            <a:endParaRPr lang="en-US" altLang="zh-CN" sz="2800" dirty="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(3) happy</a:t>
            </a:r>
            <a:r>
              <a:rPr lang="en-US" altLang="zh-CN" sz="2800" dirty="0">
                <a:cs typeface="Times New Roman" panose="02020603050405020304" pitchFamily="18" charset="0"/>
              </a:rPr>
              <a:t> _______</a:t>
            </a:r>
            <a:r>
              <a:rPr lang="en-US" altLang="zh-CN" sz="2800" dirty="0"/>
              <a:t> 	(4) kind</a:t>
            </a:r>
            <a:r>
              <a:rPr lang="en-US" altLang="zh-CN" sz="2800" dirty="0">
                <a:cs typeface="Times New Roman" panose="02020603050405020304" pitchFamily="18" charset="0"/>
              </a:rPr>
              <a:t> _______</a:t>
            </a:r>
            <a:endParaRPr lang="zh-CN" altLang="en-US" sz="2800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616075" y="2800350"/>
            <a:ext cx="1439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darkness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930400" y="4240213"/>
            <a:ext cx="15986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happiness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386388" y="2889250"/>
            <a:ext cx="1558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weakness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5334000" y="4240213"/>
            <a:ext cx="1439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kindness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1510" name="矩形 1"/>
          <p:cNvSpPr>
            <a:spLocks noChangeArrowheads="1"/>
          </p:cNvSpPr>
          <p:nvPr/>
        </p:nvSpPr>
        <p:spPr bwMode="auto">
          <a:xfrm>
            <a:off x="752475" y="1135063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1511" name="椭圆 4"/>
          <p:cNvSpPr>
            <a:spLocks noChangeArrowheads="1"/>
          </p:cNvSpPr>
          <p:nvPr/>
        </p:nvSpPr>
        <p:spPr bwMode="auto">
          <a:xfrm>
            <a:off x="633413" y="10017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692150"/>
            <a:ext cx="8229600" cy="5903913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3. organize 		v. </a:t>
            </a:r>
            <a:r>
              <a:rPr lang="zh-CN" altLang="en-US" sz="3200" b="1"/>
              <a:t>组织；筹备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   organized 		adj. </a:t>
            </a:r>
            <a:r>
              <a:rPr lang="zh-CN" altLang="en-US" sz="3200" b="1"/>
              <a:t>有组织的</a:t>
            </a:r>
            <a:endParaRPr lang="zh-CN" altLang="en-US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   organizer		n. </a:t>
            </a:r>
            <a:r>
              <a:rPr lang="zh-CN" altLang="en-US" sz="3200" b="1"/>
              <a:t>组织者</a:t>
            </a:r>
            <a:endParaRPr lang="zh-CN" altLang="en-US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   organization		n.</a:t>
            </a:r>
            <a:r>
              <a:rPr lang="zh-CN" altLang="en-US" sz="3200" b="1"/>
              <a:t>组织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①</a:t>
            </a:r>
            <a:r>
              <a:rPr lang="en-US" altLang="zh-CN" sz="3200">
                <a:solidFill>
                  <a:srgbClr val="FF0000"/>
                </a:solidFill>
              </a:rPr>
              <a:t>Who organized the ball?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谁组织了这个舞会？ 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②Students need organizer of the exhibition.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学生们需要有组织的活动。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③Who is the organizer of the exhibition?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谁是这次展览会的组织者？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052513"/>
            <a:ext cx="8943975" cy="41306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4. I went there and </a:t>
            </a:r>
            <a:r>
              <a:rPr lang="en-US" altLang="zh-CN" sz="3200" b="1">
                <a:solidFill>
                  <a:srgbClr val="3366FF"/>
                </a:solidFill>
              </a:rPr>
              <a:t>took some photos of</a:t>
            </a:r>
            <a:r>
              <a:rPr lang="en-US" altLang="zh-CN" sz="3200" b="1"/>
              <a:t> it.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我去那里拍了一些照片。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①</a:t>
            </a:r>
            <a:r>
              <a:rPr lang="en-US" altLang="zh-CN" sz="3200">
                <a:solidFill>
                  <a:srgbClr val="FF0000"/>
                </a:solidFill>
              </a:rPr>
              <a:t>take a photo/photos of…   	</a:t>
            </a:r>
            <a:r>
              <a:rPr lang="zh-CN" altLang="en-US" sz="3200">
                <a:solidFill>
                  <a:srgbClr val="FF0000"/>
                </a:solidFill>
              </a:rPr>
              <a:t>给</a:t>
            </a:r>
            <a:r>
              <a:rPr lang="en-US" altLang="zh-CN" sz="3200">
                <a:solidFill>
                  <a:srgbClr val="FF0000"/>
                </a:solidFill>
              </a:rPr>
              <a:t>……</a:t>
            </a:r>
            <a:r>
              <a:rPr lang="zh-CN" altLang="en-US" sz="3200">
                <a:solidFill>
                  <a:srgbClr val="FF0000"/>
                </a:solidFill>
              </a:rPr>
              <a:t>拍照片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其中，动词</a:t>
            </a:r>
            <a:r>
              <a:rPr lang="en-US" altLang="zh-CN" sz="3200"/>
              <a:t>take</a:t>
            </a:r>
            <a:r>
              <a:rPr lang="zh-CN" altLang="en-US" sz="3200"/>
              <a:t>意为“拍照”。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此短语也可表述成</a:t>
            </a:r>
            <a:r>
              <a:rPr lang="en-US" altLang="zh-CN" sz="3200"/>
              <a:t>take a picture/a photograph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/pictures /photographs of…</a:t>
            </a:r>
            <a:r>
              <a:rPr lang="zh-CN" altLang="en-US" sz="3200"/>
              <a:t>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②</a:t>
            </a:r>
            <a:r>
              <a:rPr lang="zh-CN" altLang="en-US" sz="3200"/>
              <a:t>代词</a:t>
            </a:r>
            <a:r>
              <a:rPr lang="en-US" altLang="zh-CN" sz="3200"/>
              <a:t>it</a:t>
            </a:r>
            <a:r>
              <a:rPr lang="zh-CN" altLang="en-US" sz="3200"/>
              <a:t>指代</a:t>
            </a:r>
            <a:r>
              <a:rPr lang="en-US" altLang="zh-CN" sz="3200"/>
              <a:t>the park</a:t>
            </a:r>
            <a:r>
              <a:rPr lang="zh-CN" altLang="en-US" sz="3200"/>
              <a:t>。 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  <p:pic>
        <p:nvPicPr>
          <p:cNvPr id="23554" name="Picture 4" descr="c:\documents and settings\administrator\application data\360se6\User Data\temp\63B58PICf8x_102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75" y="4868863"/>
            <a:ext cx="13922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362950" cy="5213350"/>
          </a:xfrm>
        </p:spPr>
        <p:txBody>
          <a:bodyPr/>
          <a:lstStyle/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5. express		v. </a:t>
            </a:r>
            <a:r>
              <a:rPr lang="zh-CN" altLang="en-US" sz="3200" b="1"/>
              <a:t>表达；表露</a:t>
            </a:r>
            <a:endParaRPr lang="zh-CN" altLang="en-US" sz="3200" b="1"/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 expression	n.</a:t>
            </a:r>
            <a:r>
              <a:rPr lang="zh-CN" altLang="en-US" sz="3200" b="1"/>
              <a:t>表达方式，表达；可作不可</a:t>
            </a:r>
            <a:endParaRPr lang="en-US" altLang="zh-CN" sz="3200" b="1"/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			</a:t>
            </a:r>
            <a:r>
              <a:rPr lang="zh-CN" altLang="en-US" sz="3200" b="1"/>
              <a:t>数名词，也可作可数名词</a:t>
            </a:r>
            <a:endParaRPr lang="en-US" altLang="zh-CN" sz="3200"/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express oneself </a:t>
            </a:r>
            <a:r>
              <a:rPr lang="zh-CN" altLang="en-US" sz="3200"/>
              <a:t>用于表达自己的意思、思想、感情等。如：</a:t>
            </a:r>
            <a:endParaRPr lang="zh-CN" altLang="en-US" sz="3200"/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FF0000"/>
                </a:solidFill>
              </a:rPr>
              <a:t>①</a:t>
            </a:r>
            <a:r>
              <a:rPr lang="en-US" altLang="zh-CN" sz="3200">
                <a:solidFill>
                  <a:srgbClr val="FF0000"/>
                </a:solidFill>
              </a:rPr>
              <a:t>Have I expressed myself clearly?</a:t>
            </a:r>
            <a:endParaRPr lang="en-US" altLang="zh-CN" sz="3200">
              <a:solidFill>
                <a:srgbClr val="FF0000"/>
              </a:solidFill>
            </a:endParaRPr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我的意思表达清楚了吗？</a:t>
            </a:r>
            <a:endParaRPr lang="zh-CN" altLang="en-US" sz="3200"/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②I sent her flowers as an expressions of thanks.</a:t>
            </a:r>
            <a:endParaRPr lang="en-US" altLang="zh-CN" sz="3200">
              <a:solidFill>
                <a:srgbClr val="FF0000"/>
              </a:solidFill>
            </a:endParaRPr>
          </a:p>
          <a:p>
            <a:pPr marL="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我给她送去鲜花表示感谢。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507413" cy="53117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6. pain 	n. </a:t>
            </a:r>
            <a:r>
              <a:rPr lang="zh-CN" altLang="en-US" sz="3200" b="1"/>
              <a:t>痛苦；苦恼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多指精神上的痛苦，用作不可数名词，常可用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great, some, no, a great deal, much</a:t>
            </a:r>
            <a:r>
              <a:rPr lang="zh-CN" altLang="en-US" sz="3200"/>
              <a:t>等修饰。如：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could not stand the pain any more.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我再也忍受不了这种痛苦了。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如果表示肉体上的痛时，可用作可数或不可数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名词。如：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Mary felt a sharp pain in her left arm.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玛丽右臂感到一阵剧烈的疼痛。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idx="1"/>
          </p:nvPr>
        </p:nvSpPr>
        <p:spPr>
          <a:xfrm>
            <a:off x="531813" y="1125538"/>
            <a:ext cx="8415337" cy="41306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7. We </a:t>
            </a:r>
            <a:r>
              <a:rPr lang="en-US" altLang="zh-CN" sz="3200" b="1">
                <a:solidFill>
                  <a:srgbClr val="3366FF"/>
                </a:solidFill>
              </a:rPr>
              <a:t>spent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some </a:t>
            </a:r>
            <a:r>
              <a:rPr lang="en-US" altLang="zh-CN" sz="3200" b="1">
                <a:solidFill>
                  <a:srgbClr val="3366FF"/>
                </a:solidFill>
              </a:rPr>
              <a:t>time with</a:t>
            </a:r>
            <a:r>
              <a:rPr lang="en-US" altLang="zh-CN" sz="3200" b="1"/>
              <a:t> a girl called Vivien. 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我们陪伴了一个名叫维维恩的女孩。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spend time with sb.  	</a:t>
            </a:r>
            <a:r>
              <a:rPr lang="zh-CN" altLang="en-US" sz="3200">
                <a:solidFill>
                  <a:srgbClr val="FF0000"/>
                </a:solidFill>
              </a:rPr>
              <a:t>与</a:t>
            </a:r>
            <a:r>
              <a:rPr lang="en-US" altLang="zh-CN" sz="3200">
                <a:solidFill>
                  <a:srgbClr val="FF0000"/>
                </a:solidFill>
              </a:rPr>
              <a:t>……</a:t>
            </a:r>
            <a:r>
              <a:rPr lang="zh-CN" altLang="en-US" sz="3200">
                <a:solidFill>
                  <a:srgbClr val="FF0000"/>
                </a:solidFill>
              </a:rPr>
              <a:t>共度，陪</a:t>
            </a:r>
            <a:r>
              <a:rPr lang="en-US" altLang="zh-CN" sz="3200">
                <a:solidFill>
                  <a:srgbClr val="FF0000"/>
                </a:solidFill>
              </a:rPr>
              <a:t>……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spent the summer holidays with my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grandparents.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我暑假是和爷爷奶奶一起度过的。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 txBox="1">
            <a:spLocks noChangeArrowheads="1"/>
          </p:cNvSpPr>
          <p:nvPr/>
        </p:nvSpPr>
        <p:spPr bwMode="auto">
          <a:xfrm>
            <a:off x="409575" y="549275"/>
            <a:ext cx="8569325" cy="679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19100" indent="-4191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8. lonely   adj. </a:t>
            </a:r>
            <a:r>
              <a:rPr lang="zh-CN" altLang="en-US" sz="2800" b="1">
                <a:latin typeface="Times New Roman" panose="02020603050405020304" pitchFamily="18" charset="0"/>
              </a:rPr>
              <a:t>孤独的；寂寞的    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  区别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alone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lonely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3165"/>
              </a:lnSpc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zh-CN" altLang="en-US" sz="2800">
                <a:latin typeface="宋体" panose="02010600030101010101" pitchFamily="2" charset="-122"/>
              </a:rPr>
              <a:t>我独自一人在荒凉的山里。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3165"/>
              </a:lnSpc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was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alone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in the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lonely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mountains.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3165"/>
              </a:lnSpc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zh-CN" altLang="en-US" sz="2800">
                <a:latin typeface="宋体" panose="02010600030101010101" pitchFamily="2" charset="-122"/>
              </a:rPr>
              <a:t>虽孤身一人但我并不感到寂寞。</a:t>
            </a: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3165"/>
              </a:lnSpc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didn’t feel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lonely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though I was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alone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</a:pP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09575" y="1685925"/>
          <a:ext cx="8137525" cy="326072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0202"/>
                <a:gridCol w="1296243"/>
                <a:gridCol w="1440270"/>
                <a:gridCol w="1512283"/>
                <a:gridCol w="2808526"/>
              </a:tblGrid>
              <a:tr h="1371333"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lonely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作表语或定语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孤独的；寂寞的；荒凉的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表示（主观感情上的）孤单寂寞。指精神上的孤单。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44696">
                <a:tc rowSpan="2"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alone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作表语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单独的；独自的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表示（客观上的）独自，单独。指形体上的单独，独自一人。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44696">
                <a:tc vMerge="1"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副词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作状语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单独；独自地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4608513"/>
          </a:xfrm>
        </p:spPr>
        <p:txBody>
          <a:bodyPr/>
          <a:lstStyle/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1.</a:t>
            </a:r>
            <a:r>
              <a:rPr lang="zh-CN" altLang="en-US" sz="2800" b="1"/>
              <a:t>选用</a:t>
            </a:r>
            <a:r>
              <a:rPr lang="en-US" altLang="zh-CN" sz="2800" b="1"/>
              <a:t>lonely</a:t>
            </a:r>
            <a:r>
              <a:rPr lang="zh-CN" altLang="en-US" sz="2800" b="1"/>
              <a:t>或</a:t>
            </a:r>
            <a:r>
              <a:rPr lang="en-US" altLang="zh-CN" sz="2800" b="1"/>
              <a:t>alone</a:t>
            </a:r>
            <a:r>
              <a:rPr lang="zh-CN" altLang="en-US" sz="2800" b="1"/>
              <a:t>填空。</a:t>
            </a:r>
            <a:endParaRPr lang="zh-CN" altLang="en-US" sz="2800"/>
          </a:p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(1) We should do our homework ________.</a:t>
            </a:r>
            <a:endParaRPr lang="en-US" altLang="zh-CN" sz="2800"/>
          </a:p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(2) The poor boy is________ and has no friends.</a:t>
            </a:r>
            <a:endParaRPr lang="en-US" altLang="zh-CN" sz="2800"/>
          </a:p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(3) It is not convenient to live in a(n) ________ area.</a:t>
            </a:r>
            <a:endParaRPr lang="en-US" altLang="zh-CN" sz="2800"/>
          </a:p>
          <a:p>
            <a:pPr marL="514350" indent="-51435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(4) I don’t feel ________though I am________ in a strange city.</a:t>
            </a:r>
            <a:endParaRPr lang="en-US" altLang="zh-CN" sz="280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532438" y="2276475"/>
            <a:ext cx="960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alone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6127750" y="3716338"/>
            <a:ext cx="1079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lonely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563938" y="2978150"/>
            <a:ext cx="10810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lonely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916238" y="4489450"/>
            <a:ext cx="1081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lonely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999163" y="4489450"/>
            <a:ext cx="960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alone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8679" name="矩形 1"/>
          <p:cNvSpPr>
            <a:spLocks noChangeArrowheads="1"/>
          </p:cNvSpPr>
          <p:nvPr/>
        </p:nvSpPr>
        <p:spPr bwMode="auto">
          <a:xfrm>
            <a:off x="554038" y="847725"/>
            <a:ext cx="2305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8680" name="椭圆 4"/>
          <p:cNvSpPr>
            <a:spLocks noChangeArrowheads="1"/>
          </p:cNvSpPr>
          <p:nvPr/>
        </p:nvSpPr>
        <p:spPr bwMode="auto">
          <a:xfrm>
            <a:off x="468313" y="7143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268413"/>
            <a:ext cx="8135938" cy="2505075"/>
          </a:xfrm>
        </p:spPr>
        <p:txBody>
          <a:bodyPr/>
          <a:lstStyle/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9. friendship 	n. </a:t>
            </a:r>
            <a:r>
              <a:rPr lang="zh-CN" altLang="en-US" sz="3200" b="1"/>
              <a:t>友情；友谊</a:t>
            </a:r>
            <a:endParaRPr lang="zh-CN" altLang="en-US" sz="32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True friendship is worth more than money.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真正的友谊比金钱更有价值。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  <p:pic>
        <p:nvPicPr>
          <p:cNvPr id="29698" name="图片 2" descr="42D58PIC3Cz_102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513" y="4206875"/>
            <a:ext cx="355917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idx="1"/>
          </p:nvPr>
        </p:nvSpPr>
        <p:spPr>
          <a:xfrm>
            <a:off x="276225" y="773113"/>
            <a:ext cx="8904288" cy="53117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10. My mother and I will </a:t>
            </a:r>
            <a:r>
              <a:rPr lang="en-US" altLang="zh-CN" sz="3200" b="1">
                <a:solidFill>
                  <a:srgbClr val="3366FF"/>
                </a:solidFill>
              </a:rPr>
              <a:t>continue to visit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Vivien.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我和妈妈会继续去看望维维恩。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continue to do sth </a:t>
            </a:r>
            <a:r>
              <a:rPr lang="zh-CN" altLang="en-US" sz="3200"/>
              <a:t>意为“继续做某事”，可与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continue doing sth</a:t>
            </a:r>
            <a:r>
              <a:rPr lang="zh-CN" altLang="en-US" sz="3200"/>
              <a:t>互换使用。如：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continued to live with his parents after his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marriage.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= He continued living with his parents after his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marriage.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他结婚后继续和他父母住在一起。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3529013"/>
          </a:xfrm>
        </p:spPr>
        <p:txBody>
          <a:bodyPr/>
          <a:lstStyle/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1.</a:t>
            </a:r>
            <a:r>
              <a:rPr lang="zh-CN" altLang="en-US" sz="2800" b="1"/>
              <a:t>同义句转换。</a:t>
            </a:r>
            <a:endParaRPr lang="zh-CN" altLang="en-US" sz="28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The boys continued playing football in the football field though it was raining.</a:t>
            </a:r>
            <a:endParaRPr lang="en-US" altLang="zh-CN" sz="28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The boys_________ _____ _____ football in the football field though it was raining.</a:t>
            </a:r>
            <a:endParaRPr lang="en-US" altLang="zh-CN" sz="2800"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68488" y="3651250"/>
            <a:ext cx="39100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 continue    to    play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1747" name="矩形 1"/>
          <p:cNvSpPr>
            <a:spLocks noChangeArrowheads="1"/>
          </p:cNvSpPr>
          <p:nvPr/>
        </p:nvSpPr>
        <p:spPr bwMode="auto">
          <a:xfrm>
            <a:off x="323850" y="785813"/>
            <a:ext cx="23050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1748" name="椭圆 4"/>
          <p:cNvSpPr>
            <a:spLocks noChangeArrowheads="1"/>
          </p:cNvSpPr>
          <p:nvPr/>
        </p:nvSpPr>
        <p:spPr bwMode="auto">
          <a:xfrm>
            <a:off x="395288" y="6429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185863"/>
            <a:ext cx="8424862" cy="3538537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11. They </a:t>
            </a:r>
            <a:r>
              <a:rPr lang="en-US" altLang="zh-CN" sz="3200" b="1">
                <a:solidFill>
                  <a:srgbClr val="3366FF"/>
                </a:solidFill>
              </a:rPr>
              <a:t>have difficulty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walking or moving.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他们走路或行动有困难。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difficulty 		n. </a:t>
            </a:r>
            <a:r>
              <a:rPr lang="zh-CN" altLang="en-US" sz="3200"/>
              <a:t>困难；费劲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difficult		adj.</a:t>
            </a:r>
            <a:r>
              <a:rPr lang="zh-CN" altLang="en-US" sz="3200"/>
              <a:t>困难的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This is a difficult problem.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这是一道难题。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882650"/>
            <a:ext cx="8424862" cy="41306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have difficulty (in) doing 	</a:t>
            </a:r>
            <a:r>
              <a:rPr lang="zh-CN" altLang="en-US" sz="3200"/>
              <a:t>“做</a:t>
            </a:r>
            <a:r>
              <a:rPr lang="en-US" altLang="zh-CN" sz="3200"/>
              <a:t>……</a:t>
            </a:r>
            <a:r>
              <a:rPr lang="zh-CN" altLang="en-US" sz="3200"/>
              <a:t>有困难” 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其中介词</a:t>
            </a:r>
            <a:r>
              <a:rPr lang="en-US" altLang="zh-CN" sz="3200"/>
              <a:t>in </a:t>
            </a:r>
            <a:r>
              <a:rPr lang="zh-CN" altLang="en-US" sz="3200"/>
              <a:t>可以省略；</a:t>
            </a:r>
            <a:r>
              <a:rPr lang="en-US" altLang="zh-CN" sz="3200"/>
              <a:t>difficulty</a:t>
            </a:r>
            <a:r>
              <a:rPr lang="zh-CN" altLang="en-US" sz="3200"/>
              <a:t>可用</a:t>
            </a:r>
            <a:r>
              <a:rPr lang="en-US" altLang="zh-CN" sz="3200"/>
              <a:t>trouble</a:t>
            </a:r>
            <a:r>
              <a:rPr lang="zh-CN" altLang="en-US" sz="3200"/>
              <a:t>或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problems</a:t>
            </a:r>
            <a:r>
              <a:rPr lang="zh-CN" altLang="en-US" sz="3200"/>
              <a:t>替换。如：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Mary has difficulty reading English poems.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= Mary has trouble/problems reading English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poems.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玛丽读英文诗有困难。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idx="1"/>
          </p:nvPr>
        </p:nvSpPr>
        <p:spPr>
          <a:xfrm>
            <a:off x="519113" y="1357313"/>
            <a:ext cx="8229600" cy="3687762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选择最佳答案填空。</a:t>
            </a:r>
            <a:endParaRPr lang="zh-CN" altLang="en-US" sz="2800"/>
          </a:p>
          <a:p>
            <a:pPr eaLnBrk="1" hangingPunct="1">
              <a:lnSpc>
                <a:spcPct val="120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It’s foggy. I have difficulty _____ him clearly.</a:t>
            </a:r>
            <a:endParaRPr lang="en-US" altLang="zh-CN" sz="2800"/>
          </a:p>
          <a:p>
            <a:pPr eaLnBrk="1" hangingPunct="1">
              <a:lnSpc>
                <a:spcPct val="120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A. to see 	B. seen 	C. see 	D. seeing</a:t>
            </a:r>
            <a:endParaRPr lang="en-US" altLang="zh-CN" sz="2800"/>
          </a:p>
          <a:p>
            <a:pPr eaLnBrk="1" hangingPunct="1">
              <a:lnSpc>
                <a:spcPct val="120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2. </a:t>
            </a:r>
            <a:r>
              <a:rPr lang="zh-CN" altLang="en-US" sz="2800"/>
              <a:t>根据中文意思完成句子。</a:t>
            </a:r>
            <a:endParaRPr lang="zh-CN" altLang="en-US" sz="2800"/>
          </a:p>
          <a:p>
            <a:pPr eaLnBrk="1" hangingPunct="1">
              <a:lnSpc>
                <a:spcPct val="120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zh-CN" altLang="en-US" sz="2800"/>
              <a:t>我喉咙痛，说话有困难。</a:t>
            </a:r>
            <a:endParaRPr lang="zh-CN" altLang="en-US" sz="2800"/>
          </a:p>
          <a:p>
            <a:pPr eaLnBrk="1" hangingPunct="1">
              <a:lnSpc>
                <a:spcPct val="120000"/>
              </a:lnSpc>
              <a:spcBef>
                <a:spcPct val="2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My throat aches. I ______ _________ _________.</a:t>
            </a:r>
            <a:endParaRPr lang="zh-CN" altLang="en-US" sz="2800"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787900" y="2058988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D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282950" y="4521200"/>
            <a:ext cx="4829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have    difficulty    speaking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4820" name="矩形 1"/>
          <p:cNvSpPr>
            <a:spLocks noChangeArrowheads="1"/>
          </p:cNvSpPr>
          <p:nvPr/>
        </p:nvSpPr>
        <p:spPr bwMode="auto">
          <a:xfrm>
            <a:off x="395288" y="620713"/>
            <a:ext cx="230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4821" name="椭圆 4"/>
          <p:cNvSpPr>
            <a:spLocks noChangeArrowheads="1"/>
          </p:cNvSpPr>
          <p:nvPr/>
        </p:nvSpPr>
        <p:spPr bwMode="auto">
          <a:xfrm>
            <a:off x="468313" y="47625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868363"/>
            <a:ext cx="8229600" cy="472122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12. I</a:t>
            </a:r>
            <a:r>
              <a:rPr lang="en-US" altLang="zh-CN" sz="3200" b="1">
                <a:solidFill>
                  <a:srgbClr val="3366FF"/>
                </a:solidFill>
              </a:rPr>
              <a:t> taught them to sing </a:t>
            </a:r>
            <a:r>
              <a:rPr lang="en-US" altLang="zh-CN" sz="3200" b="1"/>
              <a:t>because music can  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bring them </a:t>
            </a:r>
            <a:r>
              <a:rPr lang="en-US" altLang="zh-CN" sz="3200" b="1">
                <a:solidFill>
                  <a:srgbClr val="3366FF"/>
                </a:solidFill>
              </a:rPr>
              <a:t>joy</a:t>
            </a:r>
            <a:r>
              <a:rPr lang="en-US" altLang="zh-CN" sz="3200" b="1"/>
              <a:t> and </a:t>
            </a:r>
            <a:r>
              <a:rPr lang="en-US" altLang="zh-CN" sz="3200" b="1">
                <a:solidFill>
                  <a:srgbClr val="3366FF"/>
                </a:solidFill>
              </a:rPr>
              <a:t>peace</a:t>
            </a:r>
            <a:r>
              <a:rPr lang="en-US" altLang="zh-CN" sz="3200" b="1"/>
              <a:t>.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我教他们唱歌，因为音乐能给他们带来欢乐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与安宁。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① </a:t>
            </a:r>
            <a:r>
              <a:rPr lang="en-US" altLang="zh-CN" sz="3200">
                <a:solidFill>
                  <a:srgbClr val="FF0000"/>
                </a:solidFill>
              </a:rPr>
              <a:t>teach sb to do sth 		</a:t>
            </a:r>
            <a:r>
              <a:rPr lang="zh-CN" altLang="en-US" sz="3200">
                <a:solidFill>
                  <a:srgbClr val="FF0000"/>
                </a:solidFill>
              </a:rPr>
              <a:t>教某人做某事</a:t>
            </a:r>
            <a:endParaRPr lang="en-US" altLang="zh-CN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如果强调做某事的方法，常在不定式</a:t>
            </a:r>
            <a:r>
              <a:rPr lang="en-US" altLang="zh-CN" sz="3200"/>
              <a:t>to do </a:t>
            </a:r>
            <a:r>
              <a:rPr lang="zh-CN" altLang="en-US" sz="3200"/>
              <a:t>前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面加上特殊疑问词</a:t>
            </a:r>
            <a:r>
              <a:rPr lang="en-US" altLang="zh-CN" sz="3200"/>
              <a:t>how</a:t>
            </a:r>
            <a:r>
              <a:rPr lang="zh-CN" altLang="en-US" sz="3200"/>
              <a:t>；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teach sb sth			</a:t>
            </a:r>
            <a:r>
              <a:rPr lang="zh-CN" altLang="en-US" sz="3200">
                <a:solidFill>
                  <a:srgbClr val="FF0000"/>
                </a:solidFill>
              </a:rPr>
              <a:t>教某人某事</a:t>
            </a:r>
            <a:endParaRPr lang="zh-CN" altLang="en-US" sz="32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1397000"/>
            <a:ext cx="8624887" cy="5329238"/>
          </a:xfrm>
        </p:spPr>
        <p:txBody>
          <a:bodyPr/>
          <a:lstStyle/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根据中文意思完成句子。</a:t>
            </a:r>
            <a:endParaRPr lang="zh-CN" altLang="en-US" sz="2800" b="1"/>
          </a:p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(1) </a:t>
            </a:r>
            <a:r>
              <a:rPr lang="zh-CN" altLang="en-US" sz="2800"/>
              <a:t>我爸爸经常教我唱英文歌。</a:t>
            </a:r>
            <a:endParaRPr lang="zh-CN" altLang="en-US" sz="2800"/>
          </a:p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My father often ________ _____ _____ _____ English songs.</a:t>
            </a:r>
            <a:endParaRPr lang="en-US" altLang="zh-CN" sz="2800"/>
          </a:p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(2) </a:t>
            </a:r>
            <a:r>
              <a:rPr lang="zh-CN" altLang="en-US" sz="2800"/>
              <a:t>你能教我怎样使用这台电脑吗？</a:t>
            </a:r>
            <a:endParaRPr lang="zh-CN" altLang="en-US" sz="2800"/>
          </a:p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Can you _____ _____ _____ _____ _____ this computer?</a:t>
            </a:r>
            <a:endParaRPr lang="en-US" altLang="zh-CN" sz="2800"/>
          </a:p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(3) </a:t>
            </a:r>
            <a:r>
              <a:rPr lang="zh-CN" altLang="en-US" sz="2800"/>
              <a:t>下学期怀特先生将教我们英语。</a:t>
            </a:r>
            <a:endParaRPr lang="zh-CN" altLang="en-US" sz="2800"/>
          </a:p>
          <a:p>
            <a:pPr marL="419100" indent="-419100" eaLnBrk="1" hangingPunct="1">
              <a:lnSpc>
                <a:spcPts val="406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Mr White will ______ _____ ________ next term.</a:t>
            </a:r>
            <a:endParaRPr lang="zh-CN" altLang="en-US" sz="2800"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782888" y="2435225"/>
            <a:ext cx="43973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teaches    me    to      sing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755775" y="4013200"/>
            <a:ext cx="46942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teach   me    how    to     use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495550" y="5060950"/>
            <a:ext cx="41529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teach    us      English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6869" name="矩形 1"/>
          <p:cNvSpPr>
            <a:spLocks noChangeArrowheads="1"/>
          </p:cNvSpPr>
          <p:nvPr/>
        </p:nvSpPr>
        <p:spPr bwMode="auto">
          <a:xfrm>
            <a:off x="1495425" y="682625"/>
            <a:ext cx="2305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6870" name="椭圆 4"/>
          <p:cNvSpPr>
            <a:spLocks noChangeArrowheads="1"/>
          </p:cNvSpPr>
          <p:nvPr/>
        </p:nvSpPr>
        <p:spPr bwMode="auto">
          <a:xfrm>
            <a:off x="1392238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2505075"/>
          </a:xfrm>
        </p:spPr>
        <p:txBody>
          <a:bodyPr/>
          <a:lstStyle/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② joy  n. </a:t>
            </a:r>
            <a:r>
              <a:rPr lang="zh-CN" altLang="en-US" sz="3200" b="1"/>
              <a:t>愉快；喜悦 </a:t>
            </a:r>
            <a:endParaRPr lang="en-US" altLang="zh-CN" sz="32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Simon ran along the street with great joy.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西蒙很高兴地沿着街道奔跑。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  <p:pic>
        <p:nvPicPr>
          <p:cNvPr id="37890" name="图片 2" descr="522cb09678042e460f3d9229a95e526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4768850"/>
            <a:ext cx="22463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>
          <a:xfrm>
            <a:off x="374650" y="1185863"/>
            <a:ext cx="8229600" cy="3538537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③peace 	n. </a:t>
            </a:r>
            <a:r>
              <a:rPr lang="zh-CN" altLang="en-US" sz="3200" b="1"/>
              <a:t>平静；宁静</a:t>
            </a:r>
            <a:endParaRPr lang="zh-CN" altLang="en-US" sz="3200" b="1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			</a:t>
            </a:r>
            <a:r>
              <a:rPr lang="en-US" altLang="zh-CN" sz="3200" b="1"/>
              <a:t>n. </a:t>
            </a:r>
            <a:r>
              <a:rPr lang="zh-CN" altLang="en-US" sz="3200" b="1"/>
              <a:t>和平，不可数名词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All I want is some peace and quiet.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我所需要的就是安宁和清静。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They are symbols of peace.   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他们是和平的象征。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  <p:pic>
        <p:nvPicPr>
          <p:cNvPr id="38914" name="Picture 4" descr="c:\documents and settings\administrator\application data\360se6\User Data\temp\103-1609131006425U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50" y="4664075"/>
            <a:ext cx="14684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 noChangeArrowheads="1"/>
          </p:cNvSpPr>
          <p:nvPr>
            <p:ph idx="1"/>
          </p:nvPr>
        </p:nvSpPr>
        <p:spPr>
          <a:xfrm>
            <a:off x="519113" y="1330325"/>
            <a:ext cx="8229600" cy="3538538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solidFill>
                  <a:srgbClr val="0000FF"/>
                </a:solidFill>
              </a:rPr>
              <a:t>注：</a:t>
            </a:r>
            <a:r>
              <a:rPr lang="en-US" altLang="zh-CN" sz="3200">
                <a:solidFill>
                  <a:srgbClr val="0000FF"/>
                </a:solidFill>
              </a:rPr>
              <a:t>in peace  </a:t>
            </a:r>
            <a:r>
              <a:rPr lang="zh-CN" altLang="en-US" sz="3200">
                <a:solidFill>
                  <a:srgbClr val="0000FF"/>
                </a:solidFill>
              </a:rPr>
              <a:t>平安地；安静地 </a:t>
            </a:r>
            <a:endParaRPr lang="en-US" altLang="zh-CN" sz="3200">
              <a:solidFill>
                <a:srgbClr val="0000FF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You’d better do some reading in peace.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你最好安静地读些书。</a:t>
            </a:r>
            <a:endParaRPr lang="en-US" altLang="zh-CN" sz="3200">
              <a:solidFill>
                <a:srgbClr val="0000FF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</a:rPr>
              <a:t>        peaceful    adj.</a:t>
            </a:r>
            <a:r>
              <a:rPr lang="zh-CN" altLang="en-US" sz="3200">
                <a:solidFill>
                  <a:srgbClr val="0000FF"/>
                </a:solidFill>
              </a:rPr>
              <a:t>平静的；和平的</a:t>
            </a:r>
            <a:endParaRPr lang="en-US" altLang="zh-CN" sz="3200">
              <a:solidFill>
                <a:srgbClr val="0000FF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We all need a peaceful world.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我们都需要一个和平的世界。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 noChangeArrowheads="1"/>
          </p:cNvSpPr>
          <p:nvPr>
            <p:ph idx="1"/>
          </p:nvPr>
        </p:nvSpPr>
        <p:spPr>
          <a:xfrm>
            <a:off x="385763" y="620713"/>
            <a:ext cx="8507412" cy="5903912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13. hurt       v. (hurt, hurt)	</a:t>
            </a:r>
            <a:r>
              <a:rPr lang="zh-CN" altLang="en-US" sz="3200" b="1"/>
              <a:t>（使）疼痛；受伤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多指肉体上的伤害，身体某部位的疼痛，也可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指对精神或感情方面的伤害。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①身体伤害重用</a:t>
            </a:r>
            <a:r>
              <a:rPr lang="en-US" altLang="zh-CN" sz="3200"/>
              <a:t>badly</a:t>
            </a:r>
            <a:r>
              <a:rPr lang="zh-CN" altLang="en-US" sz="3200"/>
              <a:t>修饰。如：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driver hurt himself badly in the accident.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那位司机在事故中伤得很重。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②精神、感情受到创作用</a:t>
            </a:r>
            <a:r>
              <a:rPr lang="en-US" altLang="zh-CN" sz="3200"/>
              <a:t>very much/ rather/ 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deeply</a:t>
            </a:r>
            <a:r>
              <a:rPr lang="zh-CN" altLang="en-US" sz="3200"/>
              <a:t>修饰。</a:t>
            </a:r>
            <a:r>
              <a:rPr lang="zh-CN" altLang="en-US" sz="3200">
                <a:latin typeface="宋体" panose="02010600030101010101" pitchFamily="2" charset="-122"/>
              </a:rPr>
              <a:t>如：</a:t>
            </a:r>
            <a:r>
              <a:rPr lang="en-US" altLang="zh-CN" sz="3200">
                <a:solidFill>
                  <a:srgbClr val="FF0000"/>
                </a:solidFill>
              </a:rPr>
              <a:t> 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Your words deeply hurt her.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你的话深深地伤害了她。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57300"/>
            <a:ext cx="8229600" cy="41306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14. courage 			n. </a:t>
            </a:r>
            <a:r>
              <a:rPr lang="zh-CN" altLang="en-US" sz="3200" b="1"/>
              <a:t>勇气；勇敢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gather courage		</a:t>
            </a:r>
            <a:r>
              <a:rPr lang="zh-CN" altLang="en-US" sz="3200"/>
              <a:t>鼓足勇气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lose courage			</a:t>
            </a:r>
            <a:r>
              <a:rPr lang="zh-CN" altLang="en-US" sz="3200"/>
              <a:t>失去勇气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Failure is the mother of success. Keep up your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courage.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失败是成功之母，鼓起你的勇气来。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836613"/>
            <a:ext cx="8497887" cy="53117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15. raise their spirits </a:t>
            </a:r>
            <a:r>
              <a:rPr lang="zh-CN" altLang="en-US" sz="3200" b="1"/>
              <a:t>使他们鼓起勇气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①spirits 		n. [pl.] </a:t>
            </a:r>
            <a:r>
              <a:rPr lang="zh-CN" altLang="en-US" sz="3200"/>
              <a:t>情绪；心境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   spirit		n. </a:t>
            </a:r>
            <a:r>
              <a:rPr lang="zh-CN" altLang="en-US" sz="3200"/>
              <a:t>精神，精灵，勇气，意志 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   in spirit		</a:t>
            </a:r>
            <a:r>
              <a:rPr lang="zh-CN" altLang="en-US" sz="3200"/>
              <a:t>在心里，在精神上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felt in excellent spirits when he arrived home.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他回到家里时情绪非常好。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Even though he is no longer living, his spirit lives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on today.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尽管他已不在人世，但他的精神却至今还在。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4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39825"/>
            <a:ext cx="7489825" cy="2505075"/>
          </a:xfrm>
        </p:spPr>
        <p:txBody>
          <a:bodyPr/>
          <a:lstStyle/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②raise one’s spirits </a:t>
            </a:r>
            <a:r>
              <a:rPr lang="zh-CN" altLang="en-US" sz="3200"/>
              <a:t>使振奋；使鼓起勇气</a:t>
            </a:r>
            <a:endParaRPr lang="en-US" altLang="zh-CN" sz="32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Our little chat has really raised my spirits.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我们的聊天确实鼓起了我的勇气。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  <p:pic>
        <p:nvPicPr>
          <p:cNvPr id="44034" name="图片 2" descr="large52a476be17ace_副本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8" y="4800600"/>
            <a:ext cx="14684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229600" cy="5311775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16. in the future </a:t>
            </a:r>
            <a:r>
              <a:rPr lang="zh-CN" altLang="en-US" sz="3200" b="1"/>
              <a:t>在将来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 b="1">
                <a:solidFill>
                  <a:srgbClr val="0000FF"/>
                </a:solidFill>
              </a:rPr>
              <a:t>区别：</a:t>
            </a:r>
            <a:r>
              <a:rPr lang="en-US" altLang="zh-CN" sz="3200" b="1">
                <a:solidFill>
                  <a:srgbClr val="0000FF"/>
                </a:solidFill>
              </a:rPr>
              <a:t>in the future</a:t>
            </a:r>
            <a:r>
              <a:rPr lang="zh-CN" altLang="en-US" sz="3200" b="1">
                <a:solidFill>
                  <a:srgbClr val="0000FF"/>
                </a:solidFill>
              </a:rPr>
              <a:t>与</a:t>
            </a:r>
            <a:r>
              <a:rPr lang="en-US" altLang="zh-CN" sz="3200" b="1">
                <a:solidFill>
                  <a:srgbClr val="0000FF"/>
                </a:solidFill>
              </a:rPr>
              <a:t>in future</a:t>
            </a:r>
            <a:endParaRPr lang="en-US" altLang="zh-CN" sz="3200">
              <a:solidFill>
                <a:srgbClr val="0000FF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think people will live on the moon in the future.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我认为人类将来会生活在月球上。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promises he will study hard in future.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他承诺从今以后会努力学习。</a:t>
            </a:r>
            <a:endParaRPr lang="en-US" altLang="zh-CN" sz="3200"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95288" y="2205038"/>
          <a:ext cx="8208962" cy="1463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45"/>
                <a:gridCol w="2016237"/>
                <a:gridCol w="4104480"/>
              </a:tblGrid>
              <a:tr h="5183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 the future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41" marR="91441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未来；将来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41" marR="91441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表示较远的将来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41" marR="91441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452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 future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41" marR="91441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从今以后</a:t>
                      </a:r>
                      <a:endParaRPr lang="zh-CN" altLang="en-US" sz="28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41" marR="91441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相当于</a:t>
                      </a:r>
                      <a:r>
                        <a:rPr lang="en-US" altLang="zh-CN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from now on</a:t>
                      </a:r>
                      <a:r>
                        <a:rPr lang="zh-CN" altLang="en-US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 表示从现在开始的以后</a:t>
                      </a:r>
                      <a:endParaRPr lang="zh-CN" altLang="en-US" sz="28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1441" marR="91441" marT="45740" marB="457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906463"/>
            <a:ext cx="8229600" cy="5114925"/>
          </a:xfrm>
        </p:spPr>
        <p:txBody>
          <a:bodyPr/>
          <a:lstStyle/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17. Joe </a:t>
            </a:r>
            <a:r>
              <a:rPr lang="en-US" altLang="zh-CN" sz="3200" b="1">
                <a:solidFill>
                  <a:srgbClr val="3366FF"/>
                </a:solidFill>
              </a:rPr>
              <a:t>enjoyed</a:t>
            </a:r>
            <a:r>
              <a:rPr lang="en-US" altLang="zh-CN" sz="3200" b="1"/>
              <a:t> helping people. </a:t>
            </a:r>
            <a:endParaRPr lang="en-US" altLang="zh-CN" sz="3200" b="1"/>
          </a:p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zh-CN" altLang="en-US" sz="3200" b="1"/>
              <a:t>乔喜欢帮助别人</a:t>
            </a:r>
            <a:r>
              <a:rPr lang="en-US" altLang="zh-CN" sz="3200" b="1"/>
              <a:t>(P4)</a:t>
            </a:r>
            <a:endParaRPr lang="zh-CN" altLang="en-US" sz="3200"/>
          </a:p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enjoy </a:t>
            </a:r>
            <a:r>
              <a:rPr lang="zh-CN" altLang="en-US" sz="3200"/>
              <a:t>是动词，意为“喜欢”，它还有“欣赏”之意后面常接名词（短语）或动词的</a:t>
            </a:r>
            <a:r>
              <a:rPr lang="en-US" altLang="zh-CN" sz="3200"/>
              <a:t>ing </a:t>
            </a:r>
            <a:r>
              <a:rPr lang="zh-CN" altLang="en-US" sz="3200"/>
              <a:t>形式。</a:t>
            </a:r>
            <a:r>
              <a:rPr lang="zh-CN" altLang="en-US" sz="3200">
                <a:latin typeface="宋体" panose="02010600030101010101" pitchFamily="2" charset="-122"/>
              </a:rPr>
              <a:t>如：</a:t>
            </a:r>
            <a:r>
              <a:rPr lang="en-US" altLang="zh-CN" sz="3200">
                <a:solidFill>
                  <a:srgbClr val="FF0000"/>
                </a:solidFill>
              </a:rPr>
              <a:t> </a:t>
            </a:r>
            <a:endParaRPr lang="en-US" altLang="zh-CN" sz="3200"/>
          </a:p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 enjoy music. 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我喜欢音乐。</a:t>
            </a:r>
            <a:endParaRPr lang="zh-CN" altLang="en-US" sz="3200"/>
          </a:p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He enjoys watching movies when he is free.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他有空的时候喜欢看电影。</a:t>
            </a:r>
            <a:endParaRPr lang="zh-CN" altLang="en-US" sz="3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213"/>
            <a:ext cx="8229600" cy="3582987"/>
          </a:xfrm>
        </p:spPr>
        <p:txBody>
          <a:bodyPr/>
          <a:lstStyle/>
          <a:p>
            <a:pPr marL="419100" indent="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b="1"/>
              <a:t>根据句意，用括号内所给词的适当形式填空。</a:t>
            </a:r>
            <a:endParaRPr lang="zh-CN" altLang="en-US" sz="2800"/>
          </a:p>
          <a:p>
            <a:pPr marL="419100" indent="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(1) We ________ (enjoy) a wonderful film last night.</a:t>
            </a:r>
            <a:endParaRPr lang="en-US" altLang="zh-CN" sz="2800"/>
          </a:p>
          <a:p>
            <a:pPr marL="419100" indent="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(2) I enjoy ________ (draw).</a:t>
            </a:r>
            <a:endParaRPr lang="en-US" altLang="zh-CN" sz="2800"/>
          </a:p>
          <a:p>
            <a:pPr marL="419100" indent="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(3) My younger brother enjoys ________ (play) basketball.</a:t>
            </a:r>
            <a:endParaRPr lang="en-US" altLang="zh-CN" sz="2800">
              <a:cs typeface="Times New Roman" panose="02020603050405020304" pitchFamily="18" charset="0"/>
            </a:endParaRPr>
          </a:p>
        </p:txBody>
      </p:sp>
      <p:sp>
        <p:nvSpPr>
          <p:cNvPr id="47106" name="矩形 1"/>
          <p:cNvSpPr>
            <a:spLocks noChangeArrowheads="1"/>
          </p:cNvSpPr>
          <p:nvPr/>
        </p:nvSpPr>
        <p:spPr bwMode="auto">
          <a:xfrm>
            <a:off x="323850" y="858838"/>
            <a:ext cx="230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7107" name="椭圆 4"/>
          <p:cNvSpPr>
            <a:spLocks noChangeArrowheads="1"/>
          </p:cNvSpPr>
          <p:nvPr/>
        </p:nvSpPr>
        <p:spPr bwMode="auto">
          <a:xfrm>
            <a:off x="395288" y="7143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22475" y="2562225"/>
            <a:ext cx="15843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enjoyed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49525" y="3308350"/>
            <a:ext cx="1582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drawing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424488" y="4048125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playing</a:t>
            </a:r>
            <a:endParaRPr lang="zh-CN" altLang="en-US" sz="2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87475"/>
            <a:ext cx="8135938" cy="4127500"/>
          </a:xfrm>
        </p:spPr>
        <p:txBody>
          <a:bodyPr>
            <a:spAutoFit/>
          </a:bodyPr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1. pay  v. (paid, paid) </a:t>
            </a:r>
            <a:r>
              <a:rPr lang="zh-CN" altLang="en-US" sz="3200" b="1"/>
              <a:t>付费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   pay sb. some money for sth. 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= pay some money to sb. for sth.</a:t>
            </a:r>
            <a:endParaRPr lang="en-US" altLang="zh-CN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为了某物付款给某人</a:t>
            </a:r>
            <a:endParaRPr lang="zh-CN" altLang="en-US" sz="32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Did you pay him 100 dollars for that watch?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=Did you pay 100 dollars to him for that watch?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你为那块手表付给他</a:t>
            </a:r>
            <a:r>
              <a:rPr lang="en-US" altLang="zh-CN" sz="3200"/>
              <a:t>100</a:t>
            </a:r>
            <a:r>
              <a:rPr lang="zh-CN" altLang="en-US" sz="3200"/>
              <a:t>美元了吗？</a:t>
            </a:r>
            <a:endParaRPr lang="zh-CN" altLang="en-US" sz="3200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348038" y="546100"/>
            <a:ext cx="1882775" cy="650875"/>
          </a:xfrm>
        </p:spPr>
        <p:txBody>
          <a:bodyPr lIns="91440" rIns="91440" bIns="45720" anchor="t"/>
          <a:lstStyle/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 b="1">
                <a:solidFill>
                  <a:schemeClr val="tx1"/>
                </a:solidFill>
              </a:rPr>
              <a:t> </a:t>
            </a:r>
            <a:r>
              <a:rPr lang="en-US" altLang="zh-CN" sz="3200">
                <a:solidFill>
                  <a:schemeClr val="tx1"/>
                </a:solidFill>
              </a:rPr>
              <a:t>P</a:t>
            </a:r>
            <a:r>
              <a:rPr lang="en-US" altLang="zh-CN" sz="2800">
                <a:solidFill>
                  <a:schemeClr val="tx1"/>
                </a:solidFill>
              </a:rPr>
              <a:t>6</a:t>
            </a:r>
            <a:endParaRPr lang="en-US" altLang="zh-CN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700213"/>
            <a:ext cx="8351837" cy="2505075"/>
          </a:xfrm>
        </p:spPr>
        <p:txBody>
          <a:bodyPr/>
          <a:lstStyle/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2. community  n. </a:t>
            </a:r>
            <a:r>
              <a:rPr lang="zh-CN" altLang="en-US" sz="3200" b="1"/>
              <a:t>社区</a:t>
            </a:r>
            <a:endParaRPr lang="zh-CN" altLang="en-US" sz="3200"/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meeting will be held in the community centre.</a:t>
            </a:r>
            <a:endParaRPr lang="en-US" altLang="zh-CN" sz="3200">
              <a:solidFill>
                <a:srgbClr val="FF0000"/>
              </a:solidFill>
            </a:endParaRPr>
          </a:p>
          <a:p>
            <a:pPr marL="419100" indent="-419100" eaLnBrk="1" hangingPunct="1"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会议将会在社区中心举行。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981075"/>
            <a:ext cx="8351837" cy="2074863"/>
          </a:xfrm>
        </p:spPr>
        <p:txBody>
          <a:bodyPr/>
          <a:lstStyle/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2800" b="1"/>
              <a:t>3. take part in   </a:t>
            </a:r>
            <a:r>
              <a:rPr lang="zh-CN" altLang="en-US" sz="2800" b="1"/>
              <a:t>参加 </a:t>
            </a:r>
            <a:r>
              <a:rPr lang="zh-CN" altLang="en-US" sz="2800"/>
              <a:t> </a:t>
            </a:r>
            <a:endParaRPr lang="zh-CN" altLang="en-US" sz="28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2800"/>
              <a:t>如：你会参加英语晚会吗？</a:t>
            </a:r>
            <a:endParaRPr lang="zh-CN" altLang="en-US" sz="2800"/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</a:rPr>
              <a:t>Will you take part in the English party?</a:t>
            </a:r>
            <a:endParaRPr lang="en-US" altLang="zh-CN" sz="280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</a:pPr>
            <a:r>
              <a:rPr lang="zh-CN" altLang="en-US" sz="2800">
                <a:solidFill>
                  <a:srgbClr val="0000FF"/>
                </a:solidFill>
              </a:rPr>
              <a:t>区别：</a:t>
            </a:r>
            <a:r>
              <a:rPr lang="en-US" altLang="zh-CN" sz="2800">
                <a:solidFill>
                  <a:srgbClr val="0000FF"/>
                </a:solidFill>
              </a:rPr>
              <a:t>take part in, join</a:t>
            </a:r>
            <a:r>
              <a:rPr lang="zh-CN" altLang="en-US" sz="2800">
                <a:solidFill>
                  <a:srgbClr val="0000FF"/>
                </a:solidFill>
              </a:rPr>
              <a:t>与</a:t>
            </a:r>
            <a:r>
              <a:rPr lang="en-US" altLang="zh-CN" sz="2800">
                <a:solidFill>
                  <a:srgbClr val="0000FF"/>
                </a:solidFill>
              </a:rPr>
              <a:t>join in</a:t>
            </a:r>
            <a:endParaRPr lang="zh-CN" altLang="en-US" sz="280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719138" y="3094038"/>
          <a:ext cx="7705725" cy="3313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290"/>
                <a:gridCol w="3240725"/>
                <a:gridCol w="3168709"/>
              </a:tblGrid>
              <a:tr h="996410"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take part in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参加某项活动并在活动中起一定作用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took part in the games last Friday.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44970"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join</a:t>
                      </a:r>
                      <a:endParaRPr lang="zh-CN" altLang="en-US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参加某个组织并成为其中的成员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 joined the Party last year.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71731"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join in</a:t>
                      </a:r>
                      <a:endParaRPr lang="zh-CN" altLang="en-US" sz="2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参加小规模的活动，尤其指和其他人一起参加某项活动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 all joined in the singing.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0" marR="91450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idx="1"/>
          </p:nvPr>
        </p:nvSpPr>
        <p:spPr>
          <a:xfrm>
            <a:off x="539750" y="1704975"/>
            <a:ext cx="8135938" cy="2946400"/>
          </a:xfrm>
        </p:spPr>
        <p:txBody>
          <a:bodyPr>
            <a:spAutoFit/>
          </a:bodyPr>
          <a:lstStyle/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1. in order to 		</a:t>
            </a:r>
            <a:r>
              <a:rPr lang="zh-CN" altLang="en-US" sz="3200" b="1" dirty="0"/>
              <a:t>目的在于；为了</a:t>
            </a:r>
            <a:r>
              <a:rPr lang="zh-CN" altLang="en-US" sz="3200" dirty="0"/>
              <a:t> </a:t>
            </a:r>
            <a:endParaRPr lang="en-US" altLang="zh-CN" sz="32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In order to help the disabled children, we held a 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book fair to raise money for them.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为了帮助残疾儿童，我们举办了一个书展来</a:t>
            </a:r>
            <a:endParaRPr lang="en-US" altLang="zh-CN" sz="3200" dirty="0"/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为他们筹款。</a:t>
            </a:r>
            <a:endParaRPr lang="zh-CN" altLang="en-US" sz="3200" dirty="0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348038" y="546100"/>
            <a:ext cx="2376487" cy="650875"/>
          </a:xfrm>
        </p:spPr>
        <p:txBody>
          <a:bodyPr lIns="91440" rIns="91440" bIns="45720" anchor="t"/>
          <a:lstStyle/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 b="1">
                <a:solidFill>
                  <a:schemeClr val="tx1"/>
                </a:solidFill>
              </a:rPr>
              <a:t> </a:t>
            </a:r>
            <a:r>
              <a:rPr lang="en-US" altLang="zh-CN" sz="3200">
                <a:solidFill>
                  <a:schemeClr val="tx1"/>
                </a:solidFill>
              </a:rPr>
              <a:t>P</a:t>
            </a:r>
            <a:r>
              <a:rPr lang="en-US" altLang="zh-CN" sz="2800">
                <a:solidFill>
                  <a:schemeClr val="tx1"/>
                </a:solidFill>
              </a:rPr>
              <a:t>12</a:t>
            </a:r>
            <a:endParaRPr lang="en-US" altLang="zh-CN" sz="3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2226" name="TextBox 4"/>
          <p:cNvSpPr txBox="1">
            <a:spLocks noChangeArrowheads="1"/>
          </p:cNvSpPr>
          <p:nvPr/>
        </p:nvSpPr>
        <p:spPr bwMode="auto">
          <a:xfrm>
            <a:off x="2771775" y="3429000"/>
            <a:ext cx="27987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0</TotalTime>
  <Words>8379</Words>
  <Application>WPS 演示</Application>
  <PresentationFormat>全屏显示(4:3)</PresentationFormat>
  <Paragraphs>501</Paragraphs>
  <Slides>48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59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U1 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Notes P3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Notes P6</vt:lpstr>
      <vt:lpstr>PowerPoint 演示文稿</vt:lpstr>
      <vt:lpstr>PowerPoint 演示文稿</vt:lpstr>
      <vt:lpstr>Notes P12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  <Manager>英语周报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19</cp:revision>
  <dcterms:created xsi:type="dcterms:W3CDTF">2016-12-07T02:38:00Z</dcterms:created>
  <dcterms:modified xsi:type="dcterms:W3CDTF">2020-12-31T05:21:16Z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