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8" r:id="rId9"/>
    <p:sldId id="266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53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37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12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313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260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186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6094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484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564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112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28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1CADF-223E-456E-8344-F8D94214948B}" type="datetimeFigureOut">
              <a:rPr lang="zh-CN" altLang="en-US" smtClean="0"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23DEC-DC1C-4014-A6A7-4AC3D19F60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79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>
          <a:xfrm>
            <a:off x="2695331" y="1858"/>
            <a:ext cx="6858000" cy="2387600"/>
          </a:xfrm>
        </p:spPr>
        <p:txBody>
          <a:bodyPr/>
          <a:lstStyle/>
          <a:p>
            <a:pPr eaLnBrk="1" hangingPunct="1"/>
            <a:r>
              <a:rPr lang="zh-CN" altLang="en-US" sz="3600" dirty="0"/>
              <a:t>选修四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化学反应原理</a:t>
            </a:r>
          </a:p>
        </p:txBody>
      </p:sp>
      <p:sp>
        <p:nvSpPr>
          <p:cNvPr id="3075" name="副标题 2"/>
          <p:cNvSpPr>
            <a:spLocks noGrp="1"/>
          </p:cNvSpPr>
          <p:nvPr>
            <p:ph type="subTitle" idx="1"/>
          </p:nvPr>
        </p:nvSpPr>
        <p:spPr>
          <a:xfrm>
            <a:off x="2695331" y="4941168"/>
            <a:ext cx="6858000" cy="1655762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中大附中  张伟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79576" y="2780929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第</a:t>
            </a:r>
            <a:r>
              <a:rPr lang="zh-CN" altLang="en-US" sz="4000" dirty="0">
                <a:solidFill>
                  <a:srgbClr val="FF0000"/>
                </a:solidFill>
              </a:rPr>
              <a:t>二</a:t>
            </a:r>
            <a:r>
              <a:rPr lang="zh-CN" altLang="en-US" sz="4000" dirty="0"/>
              <a:t>章 化学反应速率和化学平衡</a:t>
            </a:r>
            <a:endParaRPr lang="en-US" altLang="zh-CN" sz="4000" dirty="0"/>
          </a:p>
          <a:p>
            <a:r>
              <a:rPr lang="zh-CN" altLang="en-US" sz="4000" dirty="0" smtClean="0"/>
              <a:t>                     第</a:t>
            </a:r>
            <a:r>
              <a:rPr lang="zh-CN" altLang="en-US" sz="4000" dirty="0" smtClean="0">
                <a:solidFill>
                  <a:srgbClr val="FF0000"/>
                </a:solidFill>
              </a:rPr>
              <a:t>三</a:t>
            </a:r>
            <a:r>
              <a:rPr lang="zh-CN" altLang="en-US" sz="4000" dirty="0" smtClean="0"/>
              <a:t>节 化学平衡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46681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7601" y="12879"/>
            <a:ext cx="4262908" cy="709299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第</a:t>
            </a:r>
            <a:r>
              <a:rPr lang="en-US" altLang="zh-CN" sz="3200" dirty="0" smtClean="0"/>
              <a:t>1</a:t>
            </a:r>
            <a:r>
              <a:rPr lang="zh-CN" altLang="en-US" sz="3200" dirty="0" smtClean="0"/>
              <a:t>课时  化学平衡状态</a:t>
            </a:r>
            <a:endParaRPr lang="zh-CN" altLang="en-US" sz="3200" dirty="0"/>
          </a:p>
        </p:txBody>
      </p:sp>
      <p:sp>
        <p:nvSpPr>
          <p:cNvPr id="4" name="文本框 3"/>
          <p:cNvSpPr txBox="1"/>
          <p:nvPr/>
        </p:nvSpPr>
        <p:spPr>
          <a:xfrm>
            <a:off x="0" y="722178"/>
            <a:ext cx="352881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可逆反应与不可逆反应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10221378"/>
                  </p:ext>
                </p:extLst>
              </p:nvPr>
            </p:nvGraphicFramePr>
            <p:xfrm>
              <a:off x="77273" y="1347153"/>
              <a:ext cx="11951595" cy="37851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90919"/>
                    <a:gridCol w="4507605"/>
                    <a:gridCol w="6053071"/>
                  </a:tblGrid>
                  <a:tr h="0">
                    <a:tc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可逆反应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非可逆反应</a:t>
                          </a:r>
                          <a:endParaRPr lang="zh-CN" altLang="en-US" sz="32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概念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同一条件，同时向正反应方向和逆反应方向进行的反应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正反应几乎能进行到底；</a:t>
                          </a:r>
                          <a:endParaRPr lang="en-US" altLang="zh-CN" sz="3200" dirty="0" smtClean="0"/>
                        </a:p>
                        <a:p>
                          <a:r>
                            <a:rPr lang="zh-CN" altLang="en-US" sz="3200" dirty="0" smtClean="0"/>
                            <a:t>逆反应几乎不能进行。</a:t>
                          </a:r>
                          <a:endParaRPr lang="en-US" altLang="zh-CN" sz="3200" dirty="0" smtClean="0"/>
                        </a:p>
                        <a:p>
                          <a:r>
                            <a:rPr lang="zh-CN" altLang="en-US" sz="3200" dirty="0" smtClean="0"/>
                            <a:t>（</a:t>
                          </a:r>
                          <a:r>
                            <a:rPr lang="en-US" altLang="zh-CN" sz="3200" dirty="0" smtClean="0"/>
                            <a:t>K&gt;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sup>
                              </m:sSup>
                              <m:r>
                                <a:rPr lang="zh-CN" altLang="en-US" sz="3200" i="1" smtClean="0">
                                  <a:latin typeface="Cambria Math" panose="02040503050406030204" pitchFamily="18" charset="0"/>
                                </a:rPr>
                                <m:t>；</m:t>
                              </m:r>
                            </m:oMath>
                          </a14:m>
                          <a:r>
                            <a:rPr lang="en-US" altLang="zh-CN" sz="3200" dirty="0" smtClean="0"/>
                            <a:t>K&lt;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US" altLang="zh-CN" sz="3200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altLang="zh-CN" sz="320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3200" dirty="0" smtClean="0"/>
                            <a:t>)</a:t>
                          </a:r>
                          <a:endParaRPr lang="zh-CN" altLang="en-US" sz="32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符号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⇌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=</a:t>
                          </a:r>
                          <a:endParaRPr lang="zh-CN" altLang="en-US" sz="3200" dirty="0" smtClean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特点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转化率</a:t>
                          </a:r>
                          <a:r>
                            <a:rPr lang="en-US" altLang="zh-CN" sz="3200" dirty="0" smtClean="0"/>
                            <a:t>&lt;100%</a:t>
                          </a:r>
                          <a:r>
                            <a:rPr lang="zh-CN" altLang="en-US" sz="3200" dirty="0" smtClean="0"/>
                            <a:t>；</a:t>
                          </a:r>
                          <a:endParaRPr lang="en-US" altLang="zh-CN" sz="3200" dirty="0" smtClean="0"/>
                        </a:p>
                        <a:p>
                          <a:r>
                            <a:rPr lang="zh-CN" altLang="en-US" sz="3200" dirty="0" smtClean="0"/>
                            <a:t>反应物生成物共存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转化率</a:t>
                          </a:r>
                          <a:r>
                            <a:rPr lang="en-US" altLang="zh-CN" sz="3200" dirty="0" smtClean="0"/>
                            <a:t>=100%</a:t>
                          </a:r>
                        </a:p>
                        <a:p>
                          <a:r>
                            <a:rPr lang="zh-CN" altLang="en-US" sz="3200" dirty="0" smtClean="0"/>
                            <a:t>部分或者所有反应物消失</a:t>
                          </a:r>
                          <a:endParaRPr lang="zh-CN" altLang="en-US" sz="32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表格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10221378"/>
                  </p:ext>
                </p:extLst>
              </p:nvPr>
            </p:nvGraphicFramePr>
            <p:xfrm>
              <a:off x="77273" y="1347153"/>
              <a:ext cx="11951595" cy="37851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90919"/>
                    <a:gridCol w="4507605"/>
                    <a:gridCol w="6053071"/>
                  </a:tblGrid>
                  <a:tr h="579120">
                    <a:tc>
                      <a:txBody>
                        <a:bodyPr/>
                        <a:lstStyle/>
                        <a:p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可逆反应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非可逆反应</a:t>
                          </a:r>
                          <a:endParaRPr lang="zh-CN" altLang="en-US" sz="3200" dirty="0"/>
                        </a:p>
                      </a:txBody>
                      <a:tcPr/>
                    </a:tc>
                  </a:tr>
                  <a:tr h="1560068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概念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同一条件，同时向正反应方向和逆反应方向进行的反应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97485" t="-43580" r="-201" b="-115953"/>
                          </a:stretch>
                        </a:blipFill>
                      </a:tcPr>
                    </a:tc>
                  </a:tr>
                  <a:tr h="579120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符号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>
                              <a:latin typeface="MS PGothic" panose="020B0600070205080204" pitchFamily="34" charset="-128"/>
                              <a:ea typeface="MS PGothic" panose="020B0600070205080204" pitchFamily="34" charset="-128"/>
                            </a:rPr>
                            <a:t>⇌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3200" dirty="0" smtClean="0"/>
                            <a:t>=</a:t>
                          </a:r>
                          <a:endParaRPr lang="zh-CN" altLang="en-US" sz="3200" dirty="0" smtClean="0"/>
                        </a:p>
                      </a:txBody>
                      <a:tcPr/>
                    </a:tc>
                  </a:tr>
                  <a:tr h="1066800"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特点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转化率</a:t>
                          </a:r>
                          <a:r>
                            <a:rPr lang="en-US" altLang="zh-CN" sz="3200" dirty="0" smtClean="0"/>
                            <a:t>&lt;100%</a:t>
                          </a:r>
                          <a:r>
                            <a:rPr lang="zh-CN" altLang="en-US" sz="3200" dirty="0" smtClean="0"/>
                            <a:t>；</a:t>
                          </a:r>
                          <a:endParaRPr lang="en-US" altLang="zh-CN" sz="3200" dirty="0" smtClean="0"/>
                        </a:p>
                        <a:p>
                          <a:r>
                            <a:rPr lang="zh-CN" altLang="en-US" sz="3200" dirty="0" smtClean="0"/>
                            <a:t>反应物生成物共存</a:t>
                          </a:r>
                          <a:endParaRPr lang="zh-CN" altLang="en-US" sz="3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3200" dirty="0" smtClean="0"/>
                            <a:t>转化率</a:t>
                          </a:r>
                          <a:r>
                            <a:rPr lang="en-US" altLang="zh-CN" sz="3200" dirty="0" smtClean="0"/>
                            <a:t>=100%</a:t>
                          </a:r>
                        </a:p>
                        <a:p>
                          <a:r>
                            <a:rPr lang="zh-CN" altLang="en-US" sz="3200" dirty="0" smtClean="0"/>
                            <a:t>部分或者所有反应物消失</a:t>
                          </a:r>
                          <a:endParaRPr lang="zh-CN" altLang="en-US" sz="32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59535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506139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可逆反应与不可逆反应的判断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13" y="732083"/>
            <a:ext cx="10150880" cy="526947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405352" y="616173"/>
            <a:ext cx="643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n-ea"/>
              </a:rPr>
              <a:t>C</a:t>
            </a:r>
            <a:endParaRPr lang="zh-CN" altLang="en-US" sz="36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2782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418563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可逆反应与不可逆反应</a:t>
            </a:r>
            <a:r>
              <a:rPr lang="en-US" altLang="zh-CN" sz="2400" dirty="0" smtClean="0"/>
              <a:t>-</a:t>
            </a:r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854297" y="885977"/>
            <a:ext cx="917834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可逆反应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2SO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(g)+O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(g)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2SO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(g),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充入由</a:t>
            </a:r>
            <a:r>
              <a:rPr lang="en-US" altLang="zh-CN" sz="2800" baseline="30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18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O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组成的氧气一段时间后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,</a:t>
            </a:r>
            <a:r>
              <a:rPr lang="en-US" altLang="zh-CN" sz="2800" baseline="30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18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O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存在下列物质中的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氧气中　　　　　　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B.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三氧化硫中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氧气和二氧化硫中　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D.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二氧化硫、氧气和三氧化硫中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52316" y="1578474"/>
            <a:ext cx="643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n-ea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4297" y="4159876"/>
            <a:ext cx="429725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注意和“酯化反应”区别开来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9822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7474" name="Text Box 2"/>
          <p:cNvSpPr txBox="1">
            <a:spLocks noChangeArrowheads="1"/>
          </p:cNvSpPr>
          <p:nvPr/>
        </p:nvSpPr>
        <p:spPr bwMode="auto">
          <a:xfrm>
            <a:off x="0" y="0"/>
            <a:ext cx="3822256" cy="52463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161" dirty="0">
                <a:solidFill>
                  <a:srgbClr val="000000"/>
                </a:solidFill>
              </a:rPr>
              <a:t>2.</a:t>
            </a:r>
            <a:r>
              <a:rPr lang="zh-CN" altLang="en-US" sz="2161" dirty="0">
                <a:solidFill>
                  <a:srgbClr val="000000"/>
                </a:solidFill>
              </a:rPr>
              <a:t>化学平衡</a:t>
            </a:r>
            <a:r>
              <a:rPr lang="en-US" altLang="zh-CN" sz="2161" dirty="0">
                <a:solidFill>
                  <a:srgbClr val="000000"/>
                </a:solidFill>
              </a:rPr>
              <a:t>(</a:t>
            </a:r>
            <a:r>
              <a:rPr lang="zh-CN" altLang="en-US" sz="2161" dirty="0">
                <a:solidFill>
                  <a:srgbClr val="000000"/>
                </a:solidFill>
              </a:rPr>
              <a:t>最大限度</a:t>
            </a:r>
            <a:r>
              <a:rPr lang="en-US" altLang="zh-CN" sz="2161" dirty="0">
                <a:solidFill>
                  <a:srgbClr val="000000"/>
                </a:solidFill>
              </a:rPr>
              <a:t>)</a:t>
            </a:r>
            <a:r>
              <a:rPr lang="zh-CN" altLang="en-US" sz="2161" dirty="0">
                <a:solidFill>
                  <a:srgbClr val="000000"/>
                </a:solidFill>
              </a:rPr>
              <a:t>的建立</a:t>
            </a:r>
          </a:p>
        </p:txBody>
      </p:sp>
      <p:pic>
        <p:nvPicPr>
          <p:cNvPr id="9" name="11klf4.jpg" descr="说明: id:2147507508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347" y="879476"/>
            <a:ext cx="4741263" cy="322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92hxr136.jpg" descr="说明: id:2147507544;Founde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21" y="1724958"/>
            <a:ext cx="3395386" cy="260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箭头连接符 2"/>
          <p:cNvCxnSpPr/>
          <p:nvPr/>
        </p:nvCxnSpPr>
        <p:spPr bwMode="auto">
          <a:xfrm flipH="1">
            <a:off x="7990641" y="3167608"/>
            <a:ext cx="26132" cy="18815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345611" y="5049181"/>
            <a:ext cx="5342322" cy="978986"/>
          </a:xfrm>
          <a:prstGeom prst="rect">
            <a:avLst/>
          </a:prstGeom>
          <a:solidFill>
            <a:srgbClr val="FF99FF"/>
          </a:solidFill>
        </p:spPr>
        <p:txBody>
          <a:bodyPr wrap="square">
            <a:spAutoFit/>
          </a:bodyPr>
          <a:lstStyle/>
          <a:p>
            <a:r>
              <a:rPr lang="en-US" altLang="zh-CN" sz="2881" i="1" dirty="0">
                <a:solidFill>
                  <a:srgbClr val="000000"/>
                </a:solidFill>
              </a:rPr>
              <a:t>v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正</a:t>
            </a:r>
            <a:r>
              <a:rPr lang="en-US" altLang="zh-CN" sz="2881" dirty="0">
                <a:solidFill>
                  <a:srgbClr val="000000"/>
                </a:solidFill>
              </a:rPr>
              <a:t>=</a:t>
            </a:r>
            <a:r>
              <a:rPr lang="en-US" altLang="zh-CN" sz="2881" i="1" dirty="0">
                <a:solidFill>
                  <a:srgbClr val="000000"/>
                </a:solidFill>
              </a:rPr>
              <a:t>v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逆</a:t>
            </a:r>
            <a:r>
              <a:rPr lang="en-US" altLang="zh-CN" sz="2881" dirty="0">
                <a:solidFill>
                  <a:srgbClr val="000000"/>
                </a:solidFill>
              </a:rPr>
              <a:t>,c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反应物</a:t>
            </a:r>
            <a:r>
              <a:rPr lang="zh-CN" altLang="en-US" sz="2881" dirty="0">
                <a:solidFill>
                  <a:srgbClr val="000000"/>
                </a:solidFill>
              </a:rPr>
              <a:t>和</a:t>
            </a:r>
            <a:r>
              <a:rPr lang="en-US" altLang="zh-CN" sz="2881" dirty="0">
                <a:solidFill>
                  <a:srgbClr val="000000"/>
                </a:solidFill>
              </a:rPr>
              <a:t>c</a:t>
            </a:r>
            <a:r>
              <a:rPr lang="zh-CN" altLang="en-US" sz="2881" baseline="-25000" dirty="0">
                <a:solidFill>
                  <a:srgbClr val="000000"/>
                </a:solidFill>
              </a:rPr>
              <a:t>生成物</a:t>
            </a:r>
            <a:r>
              <a:rPr lang="zh-CN" altLang="en-US" sz="2881" dirty="0">
                <a:solidFill>
                  <a:srgbClr val="000000"/>
                </a:solidFill>
              </a:rPr>
              <a:t>保持不变，</a:t>
            </a:r>
            <a:endParaRPr lang="en-US" altLang="zh-CN" sz="2881" dirty="0">
              <a:solidFill>
                <a:srgbClr val="000000"/>
              </a:solidFill>
            </a:endParaRPr>
          </a:p>
          <a:p>
            <a:r>
              <a:rPr lang="zh-CN" altLang="en-US" sz="2881" dirty="0">
                <a:solidFill>
                  <a:srgbClr val="000000"/>
                </a:solidFill>
              </a:rPr>
              <a:t>达到一种表面静止的状态。</a:t>
            </a:r>
          </a:p>
        </p:txBody>
      </p:sp>
      <p:sp>
        <p:nvSpPr>
          <p:cNvPr id="8" name="矩形 7"/>
          <p:cNvSpPr/>
          <p:nvPr/>
        </p:nvSpPr>
        <p:spPr>
          <a:xfrm>
            <a:off x="719820" y="4384200"/>
            <a:ext cx="3965537" cy="142231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CN" altLang="en-US" sz="2881" dirty="0">
                <a:solidFill>
                  <a:srgbClr val="000000"/>
                </a:solidFill>
              </a:rPr>
              <a:t>正反应是消耗</a:t>
            </a:r>
            <a:r>
              <a:rPr lang="en-US" altLang="zh-CN" sz="2881" dirty="0">
                <a:solidFill>
                  <a:srgbClr val="000000"/>
                </a:solidFill>
              </a:rPr>
              <a:t>X</a:t>
            </a:r>
            <a:r>
              <a:rPr lang="zh-CN" altLang="en-US" sz="2881" dirty="0">
                <a:solidFill>
                  <a:srgbClr val="000000"/>
                </a:solidFill>
              </a:rPr>
              <a:t>和</a:t>
            </a:r>
            <a:r>
              <a:rPr lang="en-US" altLang="zh-CN" sz="2881" dirty="0">
                <a:solidFill>
                  <a:srgbClr val="000000"/>
                </a:solidFill>
              </a:rPr>
              <a:t>Y</a:t>
            </a:r>
            <a:r>
              <a:rPr lang="zh-CN" altLang="en-US" sz="2881" dirty="0">
                <a:solidFill>
                  <a:srgbClr val="000000"/>
                </a:solidFill>
              </a:rPr>
              <a:t>，生成</a:t>
            </a:r>
            <a:r>
              <a:rPr lang="en-US" altLang="zh-CN" sz="2881" dirty="0">
                <a:solidFill>
                  <a:srgbClr val="000000"/>
                </a:solidFill>
              </a:rPr>
              <a:t>Z</a:t>
            </a:r>
            <a:r>
              <a:rPr lang="zh-CN" altLang="en-US" sz="2881" dirty="0">
                <a:solidFill>
                  <a:srgbClr val="000000"/>
                </a:solidFill>
              </a:rPr>
              <a:t>，逆反应是指消耗</a:t>
            </a:r>
            <a:r>
              <a:rPr lang="en-US" altLang="zh-CN" sz="2881" dirty="0">
                <a:solidFill>
                  <a:srgbClr val="000000"/>
                </a:solidFill>
              </a:rPr>
              <a:t>Z</a:t>
            </a:r>
            <a:r>
              <a:rPr lang="zh-CN" altLang="en-US" sz="2881" dirty="0">
                <a:solidFill>
                  <a:srgbClr val="000000"/>
                </a:solidFill>
              </a:rPr>
              <a:t>，生成</a:t>
            </a:r>
            <a:r>
              <a:rPr lang="en-US" altLang="zh-CN" sz="2881" dirty="0">
                <a:solidFill>
                  <a:srgbClr val="000000"/>
                </a:solidFill>
              </a:rPr>
              <a:t>X</a:t>
            </a:r>
            <a:r>
              <a:rPr lang="zh-CN" altLang="en-US" sz="2881" dirty="0">
                <a:solidFill>
                  <a:srgbClr val="000000"/>
                </a:solidFill>
              </a:rPr>
              <a:t>和</a:t>
            </a:r>
            <a:r>
              <a:rPr lang="en-US" altLang="zh-CN" sz="2881" dirty="0">
                <a:solidFill>
                  <a:srgbClr val="000000"/>
                </a:solidFill>
              </a:rPr>
              <a:t>Y</a:t>
            </a:r>
            <a:r>
              <a:rPr lang="zh-CN" altLang="en-US" sz="2881" dirty="0">
                <a:solidFill>
                  <a:srgbClr val="000000"/>
                </a:solidFill>
              </a:rPr>
              <a:t>。</a:t>
            </a:r>
            <a:endParaRPr lang="zh-CN" altLang="en-US" sz="2881" dirty="0"/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908346" y="949146"/>
            <a:ext cx="3151336" cy="535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81" dirty="0">
                <a:solidFill>
                  <a:srgbClr val="000000"/>
                </a:solidFill>
              </a:rPr>
              <a:t>X(g)+Y(g)</a:t>
            </a:r>
            <a:r>
              <a:rPr lang="en-US" altLang="zh-CN" sz="2881" dirty="0">
                <a:solidFill>
                  <a:srgbClr val="000000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⇌2</a:t>
            </a:r>
            <a:r>
              <a:rPr lang="en-US" altLang="zh-CN" sz="2881" dirty="0">
                <a:solidFill>
                  <a:srgbClr val="000000"/>
                </a:solidFill>
              </a:rPr>
              <a:t>Z(g)</a:t>
            </a:r>
          </a:p>
        </p:txBody>
      </p:sp>
    </p:spTree>
    <p:extLst>
      <p:ext uri="{BB962C8B-B14F-4D97-AF65-F5344CB8AC3E}">
        <p14:creationId xmlns:p14="http://schemas.microsoft.com/office/powerpoint/2010/main" val="351803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 smtClean="0"/>
              <a:t>理解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0" y="707320"/>
            <a:ext cx="1193871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(1)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前提是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“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一定条件下的可</a:t>
            </a:r>
            <a:r>
              <a:rPr lang="zh-CN" altLang="zh-CN" sz="3200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逆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”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(2)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实质是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“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正反应速率和逆反应速率相</a:t>
            </a:r>
            <a:r>
              <a:rPr lang="zh-CN" altLang="zh-CN" sz="3200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等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”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(3)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特征是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“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反应混合物中各组分的含量保持不变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”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v(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正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)=v(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逆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≠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0,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是</a:t>
            </a:r>
            <a:r>
              <a:rPr lang="zh-CN" altLang="zh-CN" sz="3200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动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态平衡。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(4)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一定条件是指所处的外界状况</a:t>
            </a: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等温、等压或等温、等容等。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(5)</a:t>
            </a:r>
            <a:r>
              <a:rPr lang="zh-CN" altLang="zh-CN" sz="32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化学平衡状态是可逆反应的最大限度。</a:t>
            </a:r>
            <a:endParaRPr lang="en-US" altLang="zh-CN" sz="32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(6)</a:t>
            </a:r>
            <a:r>
              <a:rPr lang="zh-CN" altLang="en-US" sz="32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各物质浓度、物质的量、质量分数、体积分数保持一</a:t>
            </a:r>
            <a:r>
              <a:rPr lang="zh-CN" altLang="en-US" sz="32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定</a:t>
            </a:r>
            <a:r>
              <a:rPr lang="zh-CN" altLang="en-US" sz="32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3200" dirty="0" smtClean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32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(7)</a:t>
            </a:r>
            <a:r>
              <a:rPr lang="zh-CN" altLang="en-US" sz="32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改变条件，平衡可能发生移</a:t>
            </a:r>
            <a:r>
              <a:rPr lang="zh-CN" altLang="en-US" sz="3200" dirty="0" smtClean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动</a:t>
            </a:r>
            <a:r>
              <a:rPr lang="zh-CN" altLang="en-US" sz="32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。</a:t>
            </a:r>
            <a:endParaRPr lang="zh-CN" altLang="zh-CN" sz="32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6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/>
              <a:t>判断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宋黑_GBK"/>
                    <a:cs typeface="Times New Roman" panose="02020603050405020304" pitchFamily="18" charset="0"/>
                  </a:rPr>
                  <a:t>判断可逆反应是否达到平衡状态的方法</a:t>
                </a:r>
                <a:endParaRPr lang="zh-CN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直接判断法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正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逆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同一物质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的消耗速率与生成速率相等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（断键数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成键数）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保持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不变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间接判断法</a:t>
                </a:r>
                <a:r>
                  <a:rPr lang="en-US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——</a:t>
                </a:r>
                <a:r>
                  <a:rPr lang="zh-CN" altLang="en-US" sz="2400" b="1" dirty="0" smtClean="0">
                    <a:solidFill>
                      <a:srgbClr val="92D05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变量不变</a:t>
                </a:r>
                <a:endParaRPr lang="zh-CN" altLang="zh-CN" sz="2400" b="1" dirty="0" smtClean="0">
                  <a:solidFill>
                    <a:srgbClr val="92D05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各组分的百分含量保持不变。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各组分的物质的量保持不变。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各气体的体积不随时间的改变而改变。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  <a:blipFill rotWithShape="0">
                <a:blip r:embed="rId2"/>
                <a:stretch>
                  <a:fillRect r="-57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5675291" y="745000"/>
            <a:ext cx="5786907" cy="50783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(g)+I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2HI(g)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ΔH&lt;0,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若在恒容绝热容器中发生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下列选项表明反应一定已达平衡状态的是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混合气体的密度不再变化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容器内的压强不再变化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相同时间内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断开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—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键的同时生成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—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I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键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容器内气体的浓度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c(H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)∶c(I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)∶c(HI)=1∶1∶2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659156" y="1797414"/>
            <a:ext cx="643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n-ea"/>
              </a:rPr>
              <a:t>B</a:t>
            </a:r>
            <a:endParaRPr lang="zh-CN" altLang="en-US" sz="36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3805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5778321" y="0"/>
            <a:ext cx="6413679" cy="61863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4.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将一定量纯净的氨基甲酸铵置于密闭真空容器中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假设容器体积不变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固体试样体积忽略不计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在恒定温度下使其达到分解平衡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NCOONH</a:t>
            </a:r>
            <a:r>
              <a:rPr lang="en-US" altLang="zh-CN" sz="2400" baseline="-250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4</a:t>
            </a:r>
            <a:r>
              <a:rPr lang="en-US" altLang="zh-CN" sz="2400" dirty="0" smtClean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(s</a:t>
            </a:r>
            <a:r>
              <a:rPr lang="en-US" altLang="zh-CN" sz="2400" dirty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)</a:t>
            </a:r>
            <a:r>
              <a:rPr lang="en-US" altLang="zh-CN" sz="2400" dirty="0">
                <a:solidFill>
                  <a:srgbClr val="FF0000"/>
                </a:solidFill>
                <a:latin typeface="MS Gothic" panose="020B0609070205080204" pitchFamily="49" charset="-128"/>
                <a:cs typeface="MS Gothic" panose="020B0609070205080204" pitchFamily="49" charset="-128"/>
              </a:rPr>
              <a:t>⇌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 2NH</a:t>
            </a:r>
            <a:r>
              <a:rPr lang="en-US" altLang="zh-CN" sz="2400" baseline="-250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(g)+CO</a:t>
            </a:r>
            <a:r>
              <a:rPr lang="en-US" altLang="zh-CN" sz="2400" baseline="-250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①2v(NH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)=v(CO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②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密闭容器中总压强不变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③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密闭容器中混合气体的密度不变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④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密闭容器中氨气的体积分数不变　</a:t>
            </a:r>
            <a:endParaRPr lang="en-US" altLang="zh-CN" sz="24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c(NH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不变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能判断该反应已经达到平衡状态的是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方正书宋_GBK"/>
                <a:cs typeface="Times New Roman" panose="02020603050405020304" pitchFamily="18" charset="0"/>
              </a:rPr>
              <a:t>A.②③⑤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B.②③④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C.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①④⑤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全部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/>
              <a:t>判断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宋黑_GBK"/>
                    <a:cs typeface="Times New Roman" panose="02020603050405020304" pitchFamily="18" charset="0"/>
                  </a:rPr>
                  <a:t>判断可逆反应是否达到平衡状态的方法</a:t>
                </a:r>
                <a:endParaRPr lang="zh-CN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直接判断法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正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dirty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zh-CN" altLang="en-US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逆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&gt;0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同一物质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的消耗速率与生成速率相等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（断键数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成键数）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浓度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保持</a:t>
                </a:r>
                <a:r>
                  <a:rPr lang="zh-CN" altLang="zh-CN" sz="2400" dirty="0" smtClean="0">
                    <a:solidFill>
                      <a:srgbClr val="FF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不变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间接判断法</a:t>
                </a:r>
                <a:r>
                  <a:rPr lang="en-US" altLang="zh-CN" sz="2400" b="1" dirty="0" smtClean="0">
                    <a:solidFill>
                      <a:srgbClr val="00B0F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——</a:t>
                </a:r>
                <a:r>
                  <a:rPr lang="zh-CN" altLang="en-US" sz="2400" b="1" dirty="0" smtClean="0">
                    <a:solidFill>
                      <a:srgbClr val="92D05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变量不变</a:t>
                </a:r>
                <a:endParaRPr lang="zh-CN" altLang="zh-CN" sz="2400" b="1" dirty="0" smtClean="0">
                  <a:solidFill>
                    <a:srgbClr val="92D05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各组分的百分含量保持不变。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各组分的物质的量保持不变。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各气体的体积不随时间的改变而改变。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18941" y="629090"/>
                <a:ext cx="5692462" cy="5755037"/>
              </a:xfrm>
              <a:prstGeom prst="rect">
                <a:avLst/>
              </a:prstGeom>
              <a:blipFill rotWithShape="0">
                <a:blip r:embed="rId2"/>
                <a:stretch>
                  <a:fillRect r="-57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11075832" y="4933775"/>
            <a:ext cx="643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+mn-ea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109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1971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化学平衡状态</a:t>
            </a:r>
            <a:r>
              <a:rPr lang="en-US" altLang="zh-CN" sz="2400" dirty="0" smtClean="0"/>
              <a:t>—</a:t>
            </a:r>
            <a:r>
              <a:rPr lang="zh-CN" altLang="en-US" sz="2400" dirty="0"/>
              <a:t>练习</a:t>
            </a:r>
          </a:p>
        </p:txBody>
      </p:sp>
      <p:sp>
        <p:nvSpPr>
          <p:cNvPr id="3" name="矩形 2"/>
          <p:cNvSpPr/>
          <p:nvPr/>
        </p:nvSpPr>
        <p:spPr>
          <a:xfrm>
            <a:off x="347728" y="461665"/>
            <a:ext cx="10882649" cy="610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5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在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一个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绝热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固定容积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的密闭容器中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可逆反应</a:t>
            </a:r>
            <a:endParaRPr lang="en-US" altLang="zh-CN" sz="28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mA(g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)+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nB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(g)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MS Gothic" panose="020B0609070205080204" pitchFamily="49" charset="-128"/>
              </a:rPr>
              <a:t>⇌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pC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(g)+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qQ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(g)(m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n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p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q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为任意整数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达到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平衡时的标志是</a:t>
            </a: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          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　　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①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体系的压强不再改变　</a:t>
            </a:r>
            <a:endParaRPr lang="en-US" altLang="zh-CN" sz="28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体系的温度不再改变　</a:t>
            </a:r>
            <a:endParaRPr lang="en-US" altLang="zh-CN" sz="28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③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各组分的浓度不再改变　</a:t>
            </a:r>
            <a:endParaRPr lang="en-US" altLang="zh-CN" sz="28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④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各组分的质量分数不再改变　</a:t>
            </a:r>
            <a:endParaRPr lang="en-US" altLang="zh-CN" sz="28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⑤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反应速率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v</a:t>
            </a:r>
            <a:r>
              <a:rPr lang="en-US" altLang="zh-CN" sz="2800" baseline="-250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A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∶v</a:t>
            </a:r>
            <a:r>
              <a:rPr lang="en-US" altLang="zh-CN" sz="2800" baseline="-250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B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∶v</a:t>
            </a:r>
            <a:r>
              <a:rPr lang="en-US" altLang="zh-CN" sz="2800" baseline="-250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C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∶v</a:t>
            </a:r>
            <a:r>
              <a:rPr lang="en-US" altLang="zh-CN" sz="2800" baseline="-250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Q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=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m∶n∶p∶q</a:t>
            </a:r>
            <a:endParaRPr lang="zh-CN" altLang="zh-CN" sz="2800" dirty="0" smtClean="0">
              <a:solidFill>
                <a:srgbClr val="000000"/>
              </a:solidFill>
              <a:effectLst/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⑥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单位时间内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 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A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断键的同时有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p </a:t>
            </a:r>
            <a:r>
              <a:rPr lang="en-US" altLang="zh-CN" sz="2800" dirty="0" err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mol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C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也</a:t>
            </a:r>
            <a:r>
              <a:rPr lang="zh-CN" altLang="zh-CN" sz="28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断键</a:t>
            </a:r>
            <a:r>
              <a:rPr lang="zh-CN" altLang="zh-CN" sz="28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　　　　　　　　　　　　　　　　　　</a:t>
            </a:r>
            <a:endParaRPr lang="zh-CN" altLang="zh-CN" sz="2800" dirty="0" smtClean="0">
              <a:solidFill>
                <a:srgbClr val="000000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40936" y="1726935"/>
            <a:ext cx="3026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②③④⑥</a:t>
            </a:r>
            <a:endParaRPr lang="zh-CN" altLang="en-US" sz="36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758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466</Words>
  <Application>Microsoft Office PowerPoint</Application>
  <PresentationFormat>宽屏</PresentationFormat>
  <Paragraphs>91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MS Gothic</vt:lpstr>
      <vt:lpstr>MS PGothic</vt:lpstr>
      <vt:lpstr>NEU-BZ</vt:lpstr>
      <vt:lpstr>NEU-BZ-S92</vt:lpstr>
      <vt:lpstr>方正书宋_GBK</vt:lpstr>
      <vt:lpstr>方正宋黑_GBK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选修四 化学反应原理</vt:lpstr>
      <vt:lpstr>第1课时  化学平衡状态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选修四 化学反应原理</dc:title>
  <dc:creator>XiaZaiMa.COM</dc:creator>
  <cp:lastModifiedBy>XiaZaiMa.COM</cp:lastModifiedBy>
  <cp:revision>15</cp:revision>
  <dcterms:created xsi:type="dcterms:W3CDTF">2019-09-18T16:09:02Z</dcterms:created>
  <dcterms:modified xsi:type="dcterms:W3CDTF">2019-10-18T00:46:34Z</dcterms:modified>
</cp:coreProperties>
</file>