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58" r:id="rId4"/>
    <p:sldId id="257" r:id="rId5"/>
    <p:sldId id="263" r:id="rId6"/>
    <p:sldId id="264" r:id="rId7"/>
    <p:sldId id="260" r:id="rId8"/>
    <p:sldId id="259" r:id="rId9"/>
    <p:sldId id="256" r:id="rId10"/>
    <p:sldId id="261" r:id="rId11"/>
    <p:sldId id="267" r:id="rId12"/>
    <p:sldId id="268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4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6388" name="Picture 5" descr="13080_135424072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61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395536" y="633462"/>
            <a:ext cx="7141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本</a:t>
            </a:r>
            <a:r>
              <a:rPr lang="zh-CN" alt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学期的语文学习内容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8116" y="1844824"/>
            <a:ext cx="772519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上完了所有的重点课文。</a:t>
            </a:r>
            <a:endParaRPr lang="en-US" altLang="zh-CN" sz="2800" b="1" dirty="0" smtClean="0"/>
          </a:p>
          <a:p>
            <a:endParaRPr lang="en-US" altLang="zh-CN" sz="2800" b="1" dirty="0" smtClean="0"/>
          </a:p>
          <a:p>
            <a:r>
              <a:rPr lang="en-US" altLang="zh-CN" sz="2800" b="1" dirty="0" smtClean="0"/>
              <a:t>2.</a:t>
            </a:r>
            <a:r>
              <a:rPr lang="en-US" altLang="zh-CN" sz="2800" b="1" dirty="0"/>
              <a:t> </a:t>
            </a:r>
            <a:r>
              <a:rPr lang="zh-CN" altLang="en-US" sz="2800" b="1" dirty="0" smtClean="0"/>
              <a:t>共读了</a:t>
            </a:r>
            <a:endParaRPr lang="en-US" altLang="zh-CN" sz="2800" b="1" dirty="0" smtClean="0"/>
          </a:p>
          <a:p>
            <a:r>
              <a:rPr lang="en-US" altLang="zh-CN" sz="2800" b="1" dirty="0"/>
              <a:t> </a:t>
            </a:r>
            <a:r>
              <a:rPr lang="en-US" altLang="zh-CN" sz="2800" b="1" dirty="0" smtClean="0"/>
              <a:t>   </a:t>
            </a:r>
            <a:r>
              <a:rPr lang="zh-CN" altLang="zh-CN" sz="2800" b="1" dirty="0" smtClean="0"/>
              <a:t>《毕淑敏散文作品精选集：幸福的七种颜色》</a:t>
            </a:r>
            <a:endParaRPr lang="zh-CN" altLang="zh-CN" sz="2800" b="1" dirty="0"/>
          </a:p>
          <a:p>
            <a:r>
              <a:rPr lang="en-US" altLang="zh-CN" sz="2800" b="1" dirty="0"/>
              <a:t>     </a:t>
            </a:r>
            <a:r>
              <a:rPr lang="zh-CN" altLang="zh-CN" sz="2800" b="1" dirty="0" smtClean="0"/>
              <a:t>《我二十一岁那年》</a:t>
            </a:r>
            <a:r>
              <a:rPr lang="zh-CN" altLang="zh-CN" sz="2800" b="1" dirty="0"/>
              <a:t>（史铁生</a:t>
            </a:r>
            <a:r>
              <a:rPr lang="zh-CN" altLang="zh-CN" sz="2800" b="1" dirty="0" smtClean="0"/>
              <a:t>）</a:t>
            </a:r>
            <a:endParaRPr lang="en-US" altLang="zh-CN" sz="2800" b="1" dirty="0" smtClean="0"/>
          </a:p>
          <a:p>
            <a:r>
              <a:rPr lang="en-US" altLang="zh-CN" sz="2800" b="1" dirty="0"/>
              <a:t> </a:t>
            </a:r>
            <a:r>
              <a:rPr lang="en-US" altLang="zh-CN" sz="2800" b="1" dirty="0" smtClean="0"/>
              <a:t>     《</a:t>
            </a:r>
            <a:r>
              <a:rPr lang="zh-CN" altLang="en-US" sz="2800" b="1" dirty="0" smtClean="0"/>
              <a:t>欧</a:t>
            </a:r>
            <a:r>
              <a:rPr lang="en-US" altLang="zh-CN" sz="2800" b="1" dirty="0" smtClean="0"/>
              <a:t>.</a:t>
            </a:r>
            <a:r>
              <a:rPr lang="zh-CN" altLang="en-US" sz="2800" b="1" dirty="0" smtClean="0"/>
              <a:t>亨利短篇小说选</a:t>
            </a:r>
            <a:r>
              <a:rPr lang="en-US" altLang="zh-CN" sz="2800" b="1" dirty="0" smtClean="0"/>
              <a:t>》</a:t>
            </a:r>
          </a:p>
          <a:p>
            <a:endParaRPr lang="en-US" altLang="zh-CN" sz="2800" b="1" dirty="0" smtClean="0"/>
          </a:p>
          <a:p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坚持了</a:t>
            </a:r>
            <a:r>
              <a:rPr lang="en-US" altLang="zh-CN" sz="2800" b="1" dirty="0" smtClean="0"/>
              <a:t>5</a:t>
            </a:r>
            <a:r>
              <a:rPr lang="zh-CN" altLang="en-US" sz="2800" b="1" dirty="0" smtClean="0"/>
              <a:t>分钟课前小测。</a:t>
            </a:r>
            <a:endParaRPr lang="en-US" altLang="zh-CN" sz="2800" b="1" dirty="0" smtClean="0"/>
          </a:p>
          <a:p>
            <a:endParaRPr lang="en-US" altLang="zh-CN" sz="2800" b="1" dirty="0"/>
          </a:p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迎接区统考的第一轮不完全复习。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01946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680782" y="0"/>
            <a:ext cx="499688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区统测</a:t>
            </a:r>
            <a:r>
              <a:rPr lang="en-US" altLang="zh-CN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</a:t>
            </a:r>
            <a:r>
              <a:rPr lang="zh-CN" altLang="en-US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班考试情况</a:t>
            </a:r>
            <a:endParaRPr lang="zh-CN" altLang="en-US" sz="4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891646"/>
              </p:ext>
            </p:extLst>
          </p:nvPr>
        </p:nvGraphicFramePr>
        <p:xfrm>
          <a:off x="-1778" y="736375"/>
          <a:ext cx="2376263" cy="5385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0119"/>
                <a:gridCol w="1296144"/>
              </a:tblGrid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徐华彤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143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李星鹏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143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郑舒洋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141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徐瑜杉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136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易若涵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134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揭琳娜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134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朱菀潼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133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江昊飞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谢钰琦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5385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张槿茹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37190"/>
              </p:ext>
            </p:extLst>
          </p:nvPr>
        </p:nvGraphicFramePr>
        <p:xfrm>
          <a:off x="5868144" y="400290"/>
          <a:ext cx="2808312" cy="5852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65105"/>
                <a:gridCol w="1143207"/>
              </a:tblGrid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150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[140-150)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3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[130-140)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9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[120-130)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14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[110-120)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9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[100-110)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3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[90-100)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[80-90)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[70-80)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[60-70)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[0-60)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最高分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143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最低分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101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平均分</a:t>
                      </a:r>
                      <a:endParaRPr lang="zh-CN" altLang="en-US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123.7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优秀率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68.4%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29703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及格率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100.0%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827534"/>
              </p:ext>
            </p:extLst>
          </p:nvPr>
        </p:nvGraphicFramePr>
        <p:xfrm>
          <a:off x="3179222" y="1268760"/>
          <a:ext cx="2256874" cy="53503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8162"/>
                <a:gridCol w="1218712"/>
              </a:tblGrid>
              <a:tr h="137469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庞斯琨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131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孙少阳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130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 dirty="0">
                          <a:effectLst/>
                        </a:rPr>
                        <a:t>刘京灏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129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李卓锴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128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何湘湄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127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王婕妤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127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陆逸宁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126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杨柳青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126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陈妍文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124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赖宇峰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123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  <a:tr h="49751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u="none" strike="noStrike">
                          <a:effectLst/>
                        </a:rPr>
                        <a:t>刘欣琪</a:t>
                      </a:r>
                      <a:endParaRPr lang="zh-CN" altLang="en-US" sz="24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123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255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79512" y="332656"/>
            <a:ext cx="55899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区统测</a:t>
            </a:r>
            <a:r>
              <a:rPr lang="en-US" altLang="zh-CN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4</a:t>
            </a:r>
            <a:r>
              <a:rPr lang="zh-CN" altLang="en-US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班语文考试情况</a:t>
            </a:r>
            <a:endParaRPr lang="zh-CN" altLang="en-US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660143"/>
              </p:ext>
            </p:extLst>
          </p:nvPr>
        </p:nvGraphicFramePr>
        <p:xfrm>
          <a:off x="179512" y="1196752"/>
          <a:ext cx="1944216" cy="51845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9328"/>
                <a:gridCol w="784888"/>
              </a:tblGrid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 dirty="0">
                          <a:effectLst/>
                        </a:rPr>
                        <a:t>郑丹露</a:t>
                      </a:r>
                      <a:endParaRPr lang="zh-CN" alt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>
                          <a:effectLst/>
                        </a:rPr>
                        <a:t>143</a:t>
                      </a:r>
                      <a:endParaRPr lang="en-US" altLang="zh-CN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 dirty="0" smtClean="0">
                          <a:effectLst/>
                        </a:rPr>
                        <a:t>苏   晟</a:t>
                      </a:r>
                      <a:endParaRPr lang="zh-CN" alt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142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 dirty="0">
                          <a:effectLst/>
                        </a:rPr>
                        <a:t>杨懿清</a:t>
                      </a:r>
                      <a:endParaRPr lang="zh-CN" alt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137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马浩阳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136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杨佳颖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136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陈舒涵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136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王子珮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136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肖荔丹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134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黄加燊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131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李玥燊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130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47132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800" u="none" strike="noStrike">
                          <a:effectLst/>
                        </a:rPr>
                        <a:t>吴佳彦</a:t>
                      </a:r>
                      <a:endParaRPr lang="zh-CN" altLang="en-US" sz="2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800" u="none" strike="noStrike" dirty="0">
                          <a:effectLst/>
                        </a:rPr>
                        <a:t>130</a:t>
                      </a:r>
                      <a:endParaRPr lang="en-US" altLang="zh-CN" sz="2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315660"/>
              </p:ext>
            </p:extLst>
          </p:nvPr>
        </p:nvGraphicFramePr>
        <p:xfrm>
          <a:off x="6012160" y="332656"/>
          <a:ext cx="2808312" cy="5852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161"/>
                <a:gridCol w="1368151"/>
              </a:tblGrid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 dirty="0">
                          <a:effectLst/>
                        </a:rPr>
                        <a:t>150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 dirty="0">
                          <a:effectLst/>
                        </a:rPr>
                        <a:t>[140-150)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 dirty="0">
                          <a:effectLst/>
                        </a:rPr>
                        <a:t>[130-140)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9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 dirty="0">
                          <a:effectLst/>
                        </a:rPr>
                        <a:t>[120-130)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19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>
                          <a:effectLst/>
                        </a:rPr>
                        <a:t>[110-120)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10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 dirty="0">
                          <a:effectLst/>
                        </a:rPr>
                        <a:t>[100-110)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 dirty="0">
                          <a:effectLst/>
                        </a:rPr>
                        <a:t>[90-100)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>
                          <a:effectLst/>
                        </a:rPr>
                        <a:t>[80-90)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>
                          <a:effectLst/>
                        </a:rPr>
                        <a:t>[70-80)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>
                          <a:effectLst/>
                        </a:rPr>
                        <a:t>[60-70)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CN" sz="2400" u="none" strike="noStrike">
                          <a:effectLst/>
                        </a:rPr>
                        <a:t>[0-60)</a:t>
                      </a:r>
                      <a:endParaRPr lang="en-US" altLang="zh-CN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400" u="none" strike="noStrike">
                          <a:effectLst/>
                        </a:rPr>
                        <a:t>最高分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143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400" u="none" strike="noStrike">
                          <a:effectLst/>
                        </a:rPr>
                        <a:t>最低分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92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4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平均分</a:t>
                      </a:r>
                      <a:endParaRPr lang="zh-CN" altLang="en-US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124.6</a:t>
                      </a:r>
                      <a:endParaRPr lang="en-US" altLang="zh-CN" sz="2400" b="1" i="0" u="none" strike="noStrike" dirty="0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400" u="none" strike="noStrike">
                          <a:effectLst/>
                        </a:rPr>
                        <a:t>优秀率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71.4%</a:t>
                      </a:r>
                      <a:endParaRPr lang="en-US" altLang="zh-CN" sz="2400" b="0" i="0" u="none" strike="noStrike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  <a:tr h="349796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400" u="none" strike="noStrike">
                          <a:effectLst/>
                        </a:rPr>
                        <a:t>及格率</a:t>
                      </a:r>
                      <a:endParaRPr lang="zh-CN" altLang="en-US" sz="2400" b="1" i="0" u="none" strike="noStrike">
                        <a:solidFill>
                          <a:srgbClr val="FF0000"/>
                        </a:solidFill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100.0%</a:t>
                      </a:r>
                      <a:endParaRPr lang="en-US" altLang="zh-CN" sz="2400" b="0" i="0" u="none" strike="noStrike" dirty="0">
                        <a:effectLst/>
                        <a:latin typeface="宋体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6110600"/>
              </p:ext>
            </p:extLst>
          </p:nvPr>
        </p:nvGraphicFramePr>
        <p:xfrm>
          <a:off x="2699792" y="1340768"/>
          <a:ext cx="1728192" cy="52406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4968"/>
                <a:gridCol w="933224"/>
              </a:tblGrid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 dirty="0">
                          <a:effectLst/>
                        </a:rPr>
                        <a:t>白睿琪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>
                          <a:effectLst/>
                        </a:rPr>
                        <a:t>129</a:t>
                      </a:r>
                      <a:endParaRPr lang="en-US" altLang="zh-CN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 dirty="0">
                          <a:effectLst/>
                        </a:rPr>
                        <a:t>万亦凡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129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沙晓川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128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谢光毅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128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陈科达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128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17966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王毅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128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17966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邱樾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127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朱古力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127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胡凌翼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127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庄骏博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>
                          <a:effectLst/>
                        </a:rPr>
                        <a:t>127</a:t>
                      </a:r>
                      <a:endParaRPr lang="en-US" altLang="zh-CN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李永淳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>
                          <a:effectLst/>
                        </a:rPr>
                        <a:t>127</a:t>
                      </a:r>
                      <a:endParaRPr lang="en-US" altLang="zh-CN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陈建宇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126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刘効臻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>
                          <a:effectLst/>
                        </a:rPr>
                        <a:t>126</a:t>
                      </a:r>
                      <a:endParaRPr lang="en-US" altLang="zh-CN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江浩民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125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  <a:tr h="35477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>
                          <a:effectLst/>
                        </a:rPr>
                        <a:t>权彤睿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altLang="zh-CN" sz="2000" u="none" strike="noStrike" dirty="0">
                          <a:effectLst/>
                        </a:rPr>
                        <a:t>124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255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-31286"/>
            <a:ext cx="53367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区一模考试语文考试</a:t>
            </a:r>
            <a:r>
              <a:rPr lang="en-US" altLang="zh-CN" sz="3200" b="1" dirty="0" smtClean="0"/>
              <a:t>1</a:t>
            </a:r>
            <a:r>
              <a:rPr lang="zh-CN" altLang="en-US" sz="3200" b="1" dirty="0" smtClean="0"/>
              <a:t>班情况</a:t>
            </a:r>
            <a:endParaRPr lang="zh-CN" altLang="en-US" sz="3200" b="1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669251"/>
              </p:ext>
            </p:extLst>
          </p:nvPr>
        </p:nvGraphicFramePr>
        <p:xfrm>
          <a:off x="251520" y="478961"/>
          <a:ext cx="8892480" cy="6399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6991994"/>
                <a:gridCol w="345338"/>
                <a:gridCol w="259004"/>
              </a:tblGrid>
              <a:tr h="55451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试题结构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考试内容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361723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第一板块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基础与运用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35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语音（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  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字形（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全对</a:t>
                      </a:r>
                      <a:endParaRPr lang="en-US" altLang="zh-CN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词语使用（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   </a:t>
                      </a:r>
                      <a:endParaRPr lang="en-US" altLang="zh-CN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病句（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19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提炼观点（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(6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r>
                        <a:rPr lang="zh-CN" altLang="en-US" b="1" dirty="0" smtClean="0"/>
                        <a:t>概括材料内容（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古诗文默写（</a:t>
                      </a:r>
                      <a:r>
                        <a:rPr lang="en-US" altLang="zh-CN" b="1" dirty="0" smtClean="0"/>
                        <a:t>10</a:t>
                      </a:r>
                      <a:r>
                        <a:rPr lang="zh-CN" altLang="en-US" b="1" dirty="0" smtClean="0"/>
                        <a:t>分）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25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37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文言实词解释（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人扣分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91554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第二板块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阅读与鉴赏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55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文言文阅读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         一词多义（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 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翻译  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25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人扣分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内容理解（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       古诗鉴赏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实用类文本（</a:t>
                      </a:r>
                      <a:r>
                        <a:rPr lang="en-US" altLang="zh-CN" b="1" dirty="0" smtClean="0"/>
                        <a:t>18</a:t>
                      </a:r>
                      <a:r>
                        <a:rPr lang="zh-CN" altLang="en-US" b="1" dirty="0" smtClean="0"/>
                        <a:t>分） </a:t>
                      </a:r>
                      <a:endParaRPr lang="en-US" altLang="zh-CN" b="1" dirty="0" smtClean="0"/>
                    </a:p>
                    <a:p>
                      <a:r>
                        <a:rPr lang="en-US" altLang="zh-CN" b="1" dirty="0" smtClean="0"/>
                        <a:t>       </a:t>
                      </a:r>
                      <a:r>
                        <a:rPr lang="zh-CN" altLang="en-US" b="1" dirty="0" smtClean="0"/>
                        <a:t>内容理解部分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个选择题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人次扣分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文学类文本（</a:t>
                      </a:r>
                      <a:r>
                        <a:rPr lang="en-US" altLang="zh-CN" b="1" dirty="0" smtClean="0"/>
                        <a:t>22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        人物形象分析、主旨理解存在偏差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22485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第三板块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写作（</a:t>
                      </a:r>
                      <a:r>
                        <a:rPr lang="en-US" altLang="zh-CN" b="1" dirty="0" smtClean="0"/>
                        <a:t>60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个满分</a:t>
                      </a:r>
                      <a:r>
                        <a:rPr lang="zh-CN" altLang="en-US" b="1" dirty="0" smtClean="0"/>
                        <a:t>，</a:t>
                      </a:r>
                      <a:r>
                        <a:rPr lang="en-US" altLang="zh-CN" b="1" dirty="0" smtClean="0"/>
                        <a:t>50</a:t>
                      </a:r>
                      <a:r>
                        <a:rPr lang="zh-CN" altLang="en-US" b="1" dirty="0" smtClean="0"/>
                        <a:t>分以上</a:t>
                      </a:r>
                      <a:r>
                        <a:rPr lang="en-US" altLang="zh-CN" b="1" dirty="0" smtClean="0"/>
                        <a:t>17</a:t>
                      </a:r>
                      <a:r>
                        <a:rPr lang="zh-CN" altLang="en-US" b="1" dirty="0" smtClean="0"/>
                        <a:t>人，</a:t>
                      </a:r>
                      <a:r>
                        <a:rPr lang="en-US" altLang="zh-CN" b="1" dirty="0" smtClean="0"/>
                        <a:t>48-50</a:t>
                      </a:r>
                      <a:r>
                        <a:rPr lang="zh-CN" altLang="en-US" b="1" dirty="0" smtClean="0"/>
                        <a:t>分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分，</a:t>
                      </a:r>
                      <a:r>
                        <a:rPr lang="en-US" altLang="zh-CN" b="1" dirty="0" smtClean="0"/>
                        <a:t>45-47</a:t>
                      </a:r>
                      <a:r>
                        <a:rPr lang="zh-CN" altLang="en-US" b="1" dirty="0" smtClean="0"/>
                        <a:t>分</a:t>
                      </a:r>
                      <a:r>
                        <a:rPr lang="en-US" altLang="zh-CN" b="1" dirty="0" smtClean="0"/>
                        <a:t>11</a:t>
                      </a:r>
                      <a:r>
                        <a:rPr lang="zh-CN" altLang="en-US" b="1" dirty="0" smtClean="0"/>
                        <a:t>人，</a:t>
                      </a:r>
                      <a:r>
                        <a:rPr lang="en-US" altLang="zh-CN" b="1" dirty="0" smtClean="0"/>
                        <a:t>45</a:t>
                      </a:r>
                      <a:r>
                        <a:rPr lang="zh-CN" altLang="en-US" b="1" dirty="0" smtClean="0"/>
                        <a:t>分以下</a:t>
                      </a:r>
                      <a:r>
                        <a:rPr lang="en-US" altLang="zh-CN" b="1" dirty="0" smtClean="0"/>
                        <a:t>6</a:t>
                      </a:r>
                      <a:r>
                        <a:rPr lang="zh-CN" altLang="en-US" b="1" dirty="0" smtClean="0"/>
                        <a:t>人</a:t>
                      </a:r>
                      <a:endParaRPr lang="en-US" altLang="zh-CN" b="1" dirty="0" smtClean="0"/>
                    </a:p>
                    <a:p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椭圆 4"/>
          <p:cNvSpPr/>
          <p:nvPr/>
        </p:nvSpPr>
        <p:spPr>
          <a:xfrm>
            <a:off x="4499992" y="2951385"/>
            <a:ext cx="914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067944" y="3933056"/>
            <a:ext cx="1346448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499992" y="4997152"/>
            <a:ext cx="1512168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092280" y="5928066"/>
            <a:ext cx="1418456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424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116632"/>
            <a:ext cx="53367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区一模考试语文考试</a:t>
            </a:r>
            <a:r>
              <a:rPr lang="en-US" altLang="zh-CN" sz="3200" b="1" dirty="0" smtClean="0"/>
              <a:t>4</a:t>
            </a:r>
            <a:r>
              <a:rPr lang="zh-CN" altLang="en-US" sz="3200" b="1" dirty="0" smtClean="0"/>
              <a:t>班情况</a:t>
            </a:r>
            <a:endParaRPr lang="zh-CN" altLang="en-US" sz="3200" b="1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160070"/>
              </p:ext>
            </p:extLst>
          </p:nvPr>
        </p:nvGraphicFramePr>
        <p:xfrm>
          <a:off x="395536" y="727394"/>
          <a:ext cx="8568951" cy="61396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7068"/>
                <a:gridCol w="6239528"/>
                <a:gridCol w="332774"/>
                <a:gridCol w="249581"/>
              </a:tblGrid>
              <a:tr h="325342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试题结构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考试内容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291112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第一板块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基础与运用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35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语音（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字形（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全对</a:t>
                      </a:r>
                      <a:r>
                        <a:rPr lang="zh-CN" altLang="en-US" b="1" dirty="0" smtClean="0"/>
                        <a:t>  </a:t>
                      </a:r>
                      <a:endParaRPr lang="en-US" altLang="zh-CN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词语使用（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病句（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提炼观点（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40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概括材料内容（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古诗文默写</a:t>
                      </a:r>
                      <a:r>
                        <a:rPr lang="zh-CN" altLang="en-US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zh-CN" altLang="en-US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r>
                        <a:rPr lang="en-US" altLang="zh-CN" b="1" baseline="0" dirty="0" smtClean="0">
                          <a:solidFill>
                            <a:schemeClr val="tx1"/>
                          </a:solidFill>
                        </a:rPr>
                        <a:t>         </a:t>
                      </a:r>
                      <a:r>
                        <a:rPr lang="en-US" altLang="zh-CN" b="1" baseline="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baseline="0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文言实词解释（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132966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第二板块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阅读与鉴赏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55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文言文阅读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       一词多义（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 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翻译  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23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人扣分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内容理解（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14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       古诗鉴赏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实用类文本（</a:t>
                      </a:r>
                      <a:r>
                        <a:rPr lang="en-US" altLang="zh-CN" b="1" dirty="0" smtClean="0"/>
                        <a:t>18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       内容理解部分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个选择题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27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人次扣分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文学类文本（</a:t>
                      </a:r>
                      <a:r>
                        <a:rPr lang="en-US" altLang="zh-CN" b="1" dirty="0" smtClean="0"/>
                        <a:t>22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      人物形象分析、主旨理解存在偏差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22485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第三板块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写作（</a:t>
                      </a:r>
                      <a:r>
                        <a:rPr lang="en-US" altLang="zh-CN" b="1" dirty="0" smtClean="0"/>
                        <a:t>60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满分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</a:t>
                      </a:r>
                      <a:r>
                        <a:rPr lang="zh-CN" altLang="en-US" b="1" dirty="0" smtClean="0"/>
                        <a:t>，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以上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</a:t>
                      </a:r>
                      <a:r>
                        <a:rPr lang="zh-CN" altLang="en-US" b="1" dirty="0" smtClean="0"/>
                        <a:t>，</a:t>
                      </a:r>
                      <a:r>
                        <a:rPr lang="en-US" altLang="zh-CN" b="1" dirty="0" smtClean="0"/>
                        <a:t>45</a:t>
                      </a:r>
                      <a:r>
                        <a:rPr lang="zh-CN" altLang="en-US" b="1" dirty="0" smtClean="0"/>
                        <a:t>分以下</a:t>
                      </a:r>
                      <a:r>
                        <a:rPr lang="en-US" altLang="zh-CN" b="1" dirty="0" smtClean="0"/>
                        <a:t>6</a:t>
                      </a:r>
                      <a:r>
                        <a:rPr lang="zh-CN" altLang="en-US" b="1" dirty="0" smtClean="0"/>
                        <a:t>人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椭圆 4"/>
          <p:cNvSpPr/>
          <p:nvPr/>
        </p:nvSpPr>
        <p:spPr>
          <a:xfrm>
            <a:off x="4729784" y="2995210"/>
            <a:ext cx="914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572000" y="3912676"/>
            <a:ext cx="1274440" cy="66845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508104" y="4941168"/>
            <a:ext cx="1304080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593704" y="5949280"/>
            <a:ext cx="1418456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0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0" y="116632"/>
            <a:ext cx="43588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语文的增分点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40799" y="111983"/>
            <a:ext cx="2244525" cy="255454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文言文注释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文言文翻译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文言文理解</a:t>
            </a:r>
            <a:endParaRPr lang="en-US" altLang="zh-CN" sz="3200" b="1" dirty="0" smtClean="0"/>
          </a:p>
          <a:p>
            <a:r>
              <a:rPr lang="zh-CN" altLang="en-US" sz="3200" b="1" dirty="0"/>
              <a:t>现代</a:t>
            </a:r>
            <a:r>
              <a:rPr lang="zh-CN" altLang="en-US" sz="3200" b="1" dirty="0" smtClean="0"/>
              <a:t>文阅读</a:t>
            </a:r>
            <a:endParaRPr lang="en-US" altLang="zh-CN" sz="3200" b="1" dirty="0" smtClean="0"/>
          </a:p>
          <a:p>
            <a:r>
              <a:rPr lang="zh-CN" altLang="en-US" sz="3200" b="1" dirty="0"/>
              <a:t>作文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1790483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增</a:t>
            </a:r>
            <a:r>
              <a:rPr lang="zh-CN" alt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分策略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5525" y="2703016"/>
            <a:ext cx="973054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学生方面：       </a:t>
            </a:r>
            <a:endParaRPr lang="en-US" altLang="zh-CN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 1.</a:t>
            </a:r>
            <a:r>
              <a:rPr lang="zh-CN" altLang="en-US" sz="2400" dirty="0" smtClean="0"/>
              <a:t>多读、多背、深入理解文言文。</a:t>
            </a:r>
            <a:endParaRPr lang="en-US" altLang="zh-CN" sz="2400" dirty="0" smtClean="0"/>
          </a:p>
          <a:p>
            <a:r>
              <a:rPr lang="zh-CN" altLang="en-US" sz="2400" dirty="0" smtClean="0"/>
              <a:t>        </a:t>
            </a:r>
            <a:r>
              <a:rPr lang="en-US" altLang="zh-CN" sz="2400" dirty="0" smtClean="0"/>
              <a:t>2.</a:t>
            </a:r>
            <a:r>
              <a:rPr lang="zh-CN" altLang="en-US" sz="2400" dirty="0" smtClean="0"/>
              <a:t>在阅读</a:t>
            </a:r>
            <a:r>
              <a:rPr lang="zh-CN" altLang="en-US" sz="2400" dirty="0" smtClean="0">
                <a:solidFill>
                  <a:srgbClr val="FF0000"/>
                </a:solidFill>
              </a:rPr>
              <a:t>文学类文章</a:t>
            </a:r>
            <a:r>
              <a:rPr lang="zh-CN" altLang="en-US" sz="2400" dirty="0" smtClean="0"/>
              <a:t>的同时，阅读富有知识性、生活性的科普</a:t>
            </a:r>
            <a:endParaRPr lang="en-US" altLang="zh-CN" sz="2400" dirty="0" smtClean="0"/>
          </a:p>
          <a:p>
            <a:r>
              <a:rPr lang="zh-CN" altLang="en-US" sz="2400" dirty="0" smtClean="0"/>
              <a:t>         文章以及针对社会热点、文化热点的</a:t>
            </a:r>
            <a:r>
              <a:rPr lang="zh-CN" altLang="en-US" sz="2400" dirty="0" smtClean="0">
                <a:solidFill>
                  <a:srgbClr val="FF0000"/>
                </a:solidFill>
              </a:rPr>
              <a:t>论述类文章</a:t>
            </a:r>
            <a:r>
              <a:rPr lang="zh-CN" altLang="en-US" sz="2400" dirty="0" smtClean="0"/>
              <a:t>，真正读懂文本。</a:t>
            </a:r>
            <a:endParaRPr lang="en-US" altLang="zh-CN" sz="2400" dirty="0" smtClean="0"/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3.</a:t>
            </a:r>
            <a:r>
              <a:rPr lang="zh-CN" altLang="en-US" sz="2400" dirty="0" smtClean="0"/>
              <a:t>积累写作素材。</a:t>
            </a:r>
            <a:endParaRPr lang="en-US" altLang="zh-CN" sz="2400" dirty="0" smtClean="0"/>
          </a:p>
          <a:p>
            <a:r>
              <a:rPr lang="zh-CN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老师方面：</a:t>
            </a:r>
            <a:endParaRPr lang="en-US" altLang="zh-CN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 1. </a:t>
            </a:r>
            <a:r>
              <a:rPr lang="zh-CN" altLang="en-US" sz="2400" dirty="0" smtClean="0"/>
              <a:t>教实教活文言文，把古诗词教成活的人文元素。</a:t>
            </a:r>
            <a:endParaRPr lang="en-US" altLang="zh-CN" sz="2400" dirty="0" smtClean="0"/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 2</a:t>
            </a:r>
            <a:r>
              <a:rPr lang="en-US" altLang="zh-CN" sz="2400" dirty="0"/>
              <a:t>.</a:t>
            </a:r>
            <a:r>
              <a:rPr lang="zh-CN" altLang="en-US" sz="2400" dirty="0" smtClean="0"/>
              <a:t>重视文言文的归纳整理。</a:t>
            </a:r>
            <a:endParaRPr lang="en-US" altLang="zh-CN" sz="2400" dirty="0" smtClean="0"/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 3.</a:t>
            </a:r>
            <a:r>
              <a:rPr lang="zh-CN" altLang="en-US" sz="2400" dirty="0" smtClean="0"/>
              <a:t>加强读文方面的指导，重视文本细读。</a:t>
            </a:r>
            <a:endParaRPr lang="en-US" altLang="zh-CN" sz="2400" dirty="0" smtClean="0"/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 4</a:t>
            </a:r>
            <a:r>
              <a:rPr lang="en-US" altLang="zh-CN" sz="2400" dirty="0"/>
              <a:t>.</a:t>
            </a:r>
            <a:r>
              <a:rPr lang="zh-CN" altLang="en-US" sz="2400" dirty="0" smtClean="0"/>
              <a:t>注意读题指导，注重答题指导，规范答题语言</a:t>
            </a:r>
            <a:endParaRPr lang="en-US" altLang="zh-CN" sz="2400" dirty="0" smtClean="0"/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 5</a:t>
            </a:r>
            <a:r>
              <a:rPr lang="en-US" altLang="zh-CN" sz="2400" dirty="0"/>
              <a:t>.</a:t>
            </a:r>
            <a:r>
              <a:rPr lang="zh-CN" altLang="en-US" sz="2400" dirty="0" smtClean="0"/>
              <a:t>重视思维训练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5664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6937" y="1196752"/>
            <a:ext cx="865012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1.</a:t>
            </a:r>
            <a:r>
              <a:rPr lang="zh-CN" altLang="zh-CN" sz="2400" dirty="0"/>
              <a:t>默写《备考》</a:t>
            </a:r>
            <a:r>
              <a:rPr lang="en-US" altLang="zh-CN" sz="2400" dirty="0"/>
              <a:t>P134</a:t>
            </a:r>
            <a:r>
              <a:rPr lang="zh-CN" altLang="zh-CN" sz="2400" dirty="0"/>
              <a:t>——</a:t>
            </a:r>
            <a:r>
              <a:rPr lang="en-US" altLang="zh-CN" sz="2400" dirty="0"/>
              <a:t>135</a:t>
            </a:r>
            <a:r>
              <a:rPr lang="zh-CN" altLang="zh-CN" sz="2400" dirty="0"/>
              <a:t>上所列古诗词</a:t>
            </a:r>
            <a:r>
              <a:rPr lang="zh-CN" altLang="zh-CN" sz="2400" dirty="0" smtClean="0"/>
              <a:t>。</a:t>
            </a:r>
            <a:endParaRPr lang="en-US" altLang="zh-CN" sz="2400" dirty="0" smtClean="0"/>
          </a:p>
          <a:p>
            <a:r>
              <a:rPr lang="zh-CN" altLang="zh-CN" sz="2400" dirty="0" smtClean="0"/>
              <a:t>（区</a:t>
            </a:r>
            <a:r>
              <a:rPr lang="zh-CN" altLang="zh-CN" sz="2400" dirty="0"/>
              <a:t>统测古诗文默写项没有得到</a:t>
            </a:r>
            <a:r>
              <a:rPr lang="en-US" altLang="zh-CN" sz="2400" dirty="0"/>
              <a:t>10</a:t>
            </a:r>
            <a:r>
              <a:rPr lang="zh-CN" altLang="zh-CN" sz="2400" dirty="0"/>
              <a:t>分的同学必做，其余免做</a:t>
            </a:r>
            <a:r>
              <a:rPr lang="zh-CN" altLang="zh-CN" sz="2400" dirty="0" smtClean="0"/>
              <a:t>）</a:t>
            </a:r>
            <a:endParaRPr lang="en-US" altLang="zh-CN" sz="2400" dirty="0" smtClean="0"/>
          </a:p>
          <a:p>
            <a:r>
              <a:rPr lang="en-US" altLang="zh-CN" sz="2400" dirty="0">
                <a:solidFill>
                  <a:srgbClr val="FF0000"/>
                </a:solidFill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</a:rPr>
              <a:t>    1</a:t>
            </a:r>
            <a:r>
              <a:rPr lang="zh-CN" altLang="en-US" sz="2400" dirty="0" smtClean="0">
                <a:solidFill>
                  <a:srgbClr val="FF0000"/>
                </a:solidFill>
              </a:rPr>
              <a:t>班不合格： </a:t>
            </a:r>
            <a:r>
              <a:rPr lang="en-US" altLang="zh-CN" sz="2400" dirty="0" smtClean="0">
                <a:solidFill>
                  <a:srgbClr val="FF0000"/>
                </a:solidFill>
              </a:rPr>
              <a:t>1</a:t>
            </a:r>
            <a:r>
              <a:rPr lang="zh-CN" altLang="en-US" sz="2400" dirty="0" smtClean="0">
                <a:solidFill>
                  <a:srgbClr val="FF0000"/>
                </a:solidFill>
              </a:rPr>
              <a:t>号、</a:t>
            </a:r>
            <a:r>
              <a:rPr lang="en-US" altLang="zh-CN" sz="2400" dirty="0" smtClean="0">
                <a:solidFill>
                  <a:srgbClr val="FF0000"/>
                </a:solidFill>
              </a:rPr>
              <a:t>2</a:t>
            </a:r>
            <a:r>
              <a:rPr lang="zh-CN" altLang="en-US" sz="2400" smtClean="0">
                <a:solidFill>
                  <a:srgbClr val="FF0000"/>
                </a:solidFill>
              </a:rPr>
              <a:t>号、</a:t>
            </a:r>
            <a:r>
              <a:rPr lang="en-US" altLang="zh-CN" sz="2400" smtClean="0">
                <a:solidFill>
                  <a:srgbClr val="FF0000"/>
                </a:solidFill>
              </a:rPr>
              <a:t>30</a:t>
            </a:r>
            <a:r>
              <a:rPr lang="zh-CN" altLang="en-US" sz="2400" dirty="0" smtClean="0">
                <a:solidFill>
                  <a:srgbClr val="FF0000"/>
                </a:solidFill>
              </a:rPr>
              <a:t>号、</a:t>
            </a:r>
            <a:r>
              <a:rPr lang="en-US" altLang="zh-CN" sz="2400" dirty="0" smtClean="0">
                <a:solidFill>
                  <a:srgbClr val="FF0000"/>
                </a:solidFill>
              </a:rPr>
              <a:t>20</a:t>
            </a:r>
            <a:r>
              <a:rPr lang="zh-CN" altLang="en-US" sz="2400" dirty="0" smtClean="0">
                <a:solidFill>
                  <a:srgbClr val="FF0000"/>
                </a:solidFill>
              </a:rPr>
              <a:t>号、</a:t>
            </a:r>
            <a:r>
              <a:rPr lang="en-US" altLang="zh-CN" sz="2400" dirty="0" smtClean="0">
                <a:solidFill>
                  <a:srgbClr val="FF0000"/>
                </a:solidFill>
              </a:rPr>
              <a:t>25</a:t>
            </a:r>
            <a:r>
              <a:rPr lang="zh-CN" altLang="en-US" sz="2400" dirty="0" smtClean="0">
                <a:solidFill>
                  <a:srgbClr val="FF0000"/>
                </a:solidFill>
              </a:rPr>
              <a:t>号、</a:t>
            </a:r>
            <a:r>
              <a:rPr lang="en-US" altLang="zh-CN" sz="2400" dirty="0" smtClean="0">
                <a:solidFill>
                  <a:srgbClr val="FF0000"/>
                </a:solidFill>
              </a:rPr>
              <a:t>39</a:t>
            </a:r>
            <a:r>
              <a:rPr lang="zh-CN" altLang="en-US" sz="2400" dirty="0" smtClean="0">
                <a:solidFill>
                  <a:srgbClr val="FF0000"/>
                </a:solidFill>
              </a:rPr>
              <a:t>号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en-US" altLang="zh-CN" sz="2400" dirty="0">
                <a:solidFill>
                  <a:srgbClr val="FF0000"/>
                </a:solidFill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</a:rPr>
              <a:t>   </a:t>
            </a:r>
            <a:r>
              <a:rPr lang="en-US" altLang="zh-CN" sz="2400" dirty="0" smtClean="0">
                <a:solidFill>
                  <a:srgbClr val="FF0000"/>
                </a:solidFill>
              </a:rPr>
              <a:t>4</a:t>
            </a:r>
            <a:r>
              <a:rPr lang="zh-CN" altLang="en-US" sz="2400" dirty="0" smtClean="0">
                <a:solidFill>
                  <a:srgbClr val="FF0000"/>
                </a:solidFill>
              </a:rPr>
              <a:t>班不合格名单：    </a:t>
            </a:r>
            <a:r>
              <a:rPr lang="en-US" altLang="zh-CN" sz="2400" b="1" dirty="0">
                <a:solidFill>
                  <a:srgbClr val="FF0000"/>
                </a:solidFill>
              </a:rPr>
              <a:t>7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号、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40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号</a:t>
            </a:r>
            <a:endParaRPr lang="en-US" altLang="zh-CN" sz="2400" dirty="0" smtClean="0"/>
          </a:p>
          <a:p>
            <a:endParaRPr lang="zh-CN" altLang="zh-CN" sz="2400" dirty="0"/>
          </a:p>
          <a:p>
            <a:r>
              <a:rPr lang="en-US" altLang="zh-CN" sz="2400" dirty="0"/>
              <a:t>2.</a:t>
            </a:r>
            <a:r>
              <a:rPr lang="zh-CN" altLang="zh-CN" sz="2400" dirty="0"/>
              <a:t>整理并背诵 《备考》</a:t>
            </a:r>
            <a:r>
              <a:rPr lang="en-US" altLang="zh-CN" sz="2400" dirty="0"/>
              <a:t>P135  </a:t>
            </a:r>
            <a:r>
              <a:rPr lang="zh-CN" altLang="zh-CN" sz="2400" dirty="0"/>
              <a:t>上所列</a:t>
            </a:r>
            <a:r>
              <a:rPr lang="zh-CN" altLang="zh-CN" sz="2400" dirty="0">
                <a:solidFill>
                  <a:srgbClr val="FF0000"/>
                </a:solidFill>
              </a:rPr>
              <a:t>文言文重点</a:t>
            </a:r>
            <a:r>
              <a:rPr lang="zh-CN" altLang="zh-CN" sz="2400" dirty="0" smtClean="0">
                <a:solidFill>
                  <a:srgbClr val="FF0000"/>
                </a:solidFill>
              </a:rPr>
              <a:t>注释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zh-CN" sz="2400" dirty="0" smtClean="0"/>
              <a:t>（</a:t>
            </a:r>
            <a:r>
              <a:rPr lang="zh-CN" altLang="zh-CN" sz="2400" dirty="0"/>
              <a:t>要求对着教材，不能用参考书整理，七年级每篇不少于</a:t>
            </a:r>
            <a:r>
              <a:rPr lang="en-US" altLang="zh-CN" sz="2400" dirty="0"/>
              <a:t>5</a:t>
            </a:r>
            <a:r>
              <a:rPr lang="zh-CN" altLang="zh-CN" sz="2400" dirty="0"/>
              <a:t>个</a:t>
            </a:r>
            <a:r>
              <a:rPr lang="zh-CN" altLang="zh-CN" sz="2400" dirty="0" smtClean="0"/>
              <a:t>，</a:t>
            </a:r>
            <a:endParaRPr lang="en-US" altLang="zh-CN" sz="2400" dirty="0" smtClean="0"/>
          </a:p>
          <a:p>
            <a:r>
              <a:rPr lang="en-US" altLang="zh-CN" sz="2400" dirty="0" smtClean="0"/>
              <a:t>      </a:t>
            </a:r>
            <a:r>
              <a:rPr lang="zh-CN" altLang="zh-CN" sz="2400" dirty="0" smtClean="0"/>
              <a:t>八</a:t>
            </a:r>
            <a:r>
              <a:rPr lang="zh-CN" altLang="zh-CN" sz="2400" dirty="0"/>
              <a:t>年级和九年级每篇不少于</a:t>
            </a:r>
            <a:r>
              <a:rPr lang="en-US" altLang="zh-CN" sz="2400" dirty="0"/>
              <a:t>10</a:t>
            </a:r>
            <a:r>
              <a:rPr lang="zh-CN" altLang="zh-CN" sz="2400" dirty="0"/>
              <a:t>个，</a:t>
            </a:r>
            <a:r>
              <a:rPr lang="zh-CN" altLang="zh-CN" sz="2400" dirty="0" smtClean="0"/>
              <a:t>用</a:t>
            </a:r>
            <a:r>
              <a:rPr lang="zh-CN" altLang="en-US" sz="2400" dirty="0"/>
              <a:t>活页</a:t>
            </a:r>
            <a:r>
              <a:rPr lang="zh-CN" altLang="zh-CN" sz="2400" dirty="0" smtClean="0"/>
              <a:t>本）</a:t>
            </a:r>
            <a:endParaRPr lang="en-US" altLang="zh-CN" sz="2400" dirty="0" smtClean="0"/>
          </a:p>
          <a:p>
            <a:endParaRPr lang="zh-CN" altLang="zh-CN" sz="2400" dirty="0"/>
          </a:p>
          <a:p>
            <a:r>
              <a:rPr lang="en-US" altLang="zh-CN" sz="2400" dirty="0"/>
              <a:t>3.</a:t>
            </a:r>
            <a:r>
              <a:rPr lang="zh-CN" altLang="zh-CN" sz="2400" dirty="0"/>
              <a:t>完成《备考》</a:t>
            </a:r>
            <a:r>
              <a:rPr lang="en-US" altLang="zh-CN" sz="2400" dirty="0"/>
              <a:t>P134-P272</a:t>
            </a:r>
            <a:r>
              <a:rPr lang="zh-CN" altLang="zh-CN" sz="2400" dirty="0"/>
              <a:t>和《文言文阅读专刊》</a:t>
            </a:r>
            <a:r>
              <a:rPr lang="zh-CN" altLang="zh-CN" sz="2400" dirty="0" smtClean="0"/>
              <a:t>。</a:t>
            </a:r>
            <a:endParaRPr lang="en-US" altLang="zh-CN" sz="2400" dirty="0" smtClean="0"/>
          </a:p>
          <a:p>
            <a:endParaRPr lang="zh-CN" altLang="zh-CN" sz="2400" dirty="0"/>
          </a:p>
          <a:p>
            <a:r>
              <a:rPr lang="en-US" altLang="zh-CN" sz="2400" dirty="0"/>
              <a:t>4.</a:t>
            </a:r>
            <a:r>
              <a:rPr lang="zh-CN" altLang="zh-CN" sz="2400" dirty="0"/>
              <a:t>作文：《家风》（用本学期的作文本，要列提纲</a:t>
            </a:r>
            <a:r>
              <a:rPr lang="zh-CN" altLang="zh-CN" sz="2400" dirty="0" smtClean="0"/>
              <a:t>）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5.</a:t>
            </a:r>
            <a:r>
              <a:rPr lang="zh-CN" altLang="en-US" sz="2400" dirty="0" smtClean="0"/>
              <a:t>批注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欧亨利小说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至第</a:t>
            </a:r>
            <a:r>
              <a:rPr lang="en-US" altLang="zh-CN" sz="2400" dirty="0" smtClean="0"/>
              <a:t>30</a:t>
            </a:r>
            <a:r>
              <a:rPr lang="zh-CN" altLang="en-US" sz="2400" dirty="0" smtClean="0"/>
              <a:t>篇。</a:t>
            </a:r>
            <a:endParaRPr lang="zh-CN" altLang="zh-CN" sz="2400" dirty="0"/>
          </a:p>
          <a:p>
            <a:r>
              <a:rPr lang="en-US" altLang="zh-CN" sz="2400" dirty="0"/>
              <a:t> </a:t>
            </a:r>
            <a:r>
              <a:rPr lang="en-US" altLang="zh-CN" sz="2400" dirty="0" smtClean="0"/>
              <a:t>                 </a:t>
            </a:r>
            <a:r>
              <a:rPr lang="zh-CN" altLang="zh-CN" sz="2400" dirty="0" smtClean="0"/>
              <a:t>开学</a:t>
            </a:r>
            <a:r>
              <a:rPr lang="zh-CN" altLang="zh-CN" sz="2400" dirty="0"/>
              <a:t>第一天检测文言文注释。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2534871" y="256454"/>
            <a:ext cx="4358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语文寒假作业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64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07504" y="789820"/>
            <a:ext cx="5054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谢谢</a:t>
            </a:r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各位家长！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14" descr="u=1848593306,3330430856&amp;fm=23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094" y="476672"/>
            <a:ext cx="3356316" cy="616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003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664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-31286"/>
            <a:ext cx="53367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区一模考试语文考试</a:t>
            </a:r>
            <a:r>
              <a:rPr lang="en-US" altLang="zh-CN" sz="3200" b="1" dirty="0" smtClean="0"/>
              <a:t>1</a:t>
            </a:r>
            <a:r>
              <a:rPr lang="zh-CN" altLang="en-US" sz="3200" b="1" dirty="0" smtClean="0"/>
              <a:t>班情况</a:t>
            </a:r>
            <a:endParaRPr lang="zh-CN" altLang="en-US" sz="3200" b="1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066071"/>
              </p:ext>
            </p:extLst>
          </p:nvPr>
        </p:nvGraphicFramePr>
        <p:xfrm>
          <a:off x="251520" y="478961"/>
          <a:ext cx="8892480" cy="6399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6991994"/>
                <a:gridCol w="345338"/>
                <a:gridCol w="259004"/>
              </a:tblGrid>
              <a:tr h="55451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试题结构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考试内容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361723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第一板块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基础与运用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35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语音（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  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字形（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全对</a:t>
                      </a:r>
                      <a:endParaRPr lang="en-US" altLang="zh-CN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词语使用（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   </a:t>
                      </a:r>
                      <a:endParaRPr lang="en-US" altLang="zh-CN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病句（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19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提炼观点（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(6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r>
                        <a:rPr lang="zh-CN" altLang="en-US" b="1" dirty="0" smtClean="0"/>
                        <a:t>概括材料内容（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古诗文默写（</a:t>
                      </a:r>
                      <a:r>
                        <a:rPr lang="en-US" altLang="zh-CN" b="1" dirty="0" smtClean="0"/>
                        <a:t>10</a:t>
                      </a:r>
                      <a:r>
                        <a:rPr lang="zh-CN" altLang="en-US" b="1" dirty="0" smtClean="0"/>
                        <a:t>分）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25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37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文言实词解释（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人扣分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91554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第二板块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阅读与鉴赏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55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文言文阅读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         一词多义（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 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翻译  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25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人扣分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内容理解（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       古诗鉴赏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实用类文本（</a:t>
                      </a:r>
                      <a:r>
                        <a:rPr lang="en-US" altLang="zh-CN" b="1" dirty="0" smtClean="0"/>
                        <a:t>18</a:t>
                      </a:r>
                      <a:r>
                        <a:rPr lang="zh-CN" altLang="en-US" b="1" dirty="0" smtClean="0"/>
                        <a:t>分） </a:t>
                      </a:r>
                      <a:endParaRPr lang="en-US" altLang="zh-CN" b="1" dirty="0" smtClean="0"/>
                    </a:p>
                    <a:p>
                      <a:r>
                        <a:rPr lang="en-US" altLang="zh-CN" b="1" dirty="0" smtClean="0"/>
                        <a:t>       </a:t>
                      </a:r>
                      <a:r>
                        <a:rPr lang="zh-CN" altLang="en-US" b="1" dirty="0" smtClean="0"/>
                        <a:t>内容理解部分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个选择题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人次扣分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文学类文本（</a:t>
                      </a:r>
                      <a:r>
                        <a:rPr lang="en-US" altLang="zh-CN" b="1" dirty="0" smtClean="0"/>
                        <a:t>22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        人物形象分析、主旨理解存在偏差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22485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第三板块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写作（</a:t>
                      </a:r>
                      <a:r>
                        <a:rPr lang="en-US" altLang="zh-CN" b="1" dirty="0" smtClean="0"/>
                        <a:t>60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个满分</a:t>
                      </a:r>
                      <a:r>
                        <a:rPr lang="zh-CN" altLang="en-US" b="1" dirty="0" smtClean="0"/>
                        <a:t>，</a:t>
                      </a:r>
                      <a:r>
                        <a:rPr lang="en-US" altLang="zh-CN" b="1" dirty="0" smtClean="0"/>
                        <a:t>50</a:t>
                      </a:r>
                      <a:r>
                        <a:rPr lang="zh-CN" altLang="en-US" b="1" dirty="0" smtClean="0"/>
                        <a:t>分以上</a:t>
                      </a:r>
                      <a:r>
                        <a:rPr lang="en-US" altLang="zh-CN" b="1" dirty="0" smtClean="0"/>
                        <a:t>17</a:t>
                      </a:r>
                      <a:r>
                        <a:rPr lang="zh-CN" altLang="en-US" b="1" dirty="0" smtClean="0"/>
                        <a:t>人，</a:t>
                      </a:r>
                      <a:r>
                        <a:rPr lang="en-US" altLang="zh-CN" b="1" dirty="0" smtClean="0"/>
                        <a:t>48-50</a:t>
                      </a:r>
                      <a:r>
                        <a:rPr lang="zh-CN" altLang="en-US" b="1" dirty="0" smtClean="0"/>
                        <a:t>分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分，</a:t>
                      </a:r>
                      <a:r>
                        <a:rPr lang="en-US" altLang="zh-CN" b="1" dirty="0" smtClean="0"/>
                        <a:t>45-47</a:t>
                      </a:r>
                      <a:r>
                        <a:rPr lang="zh-CN" altLang="en-US" b="1" dirty="0" smtClean="0"/>
                        <a:t>分</a:t>
                      </a:r>
                      <a:r>
                        <a:rPr lang="en-US" altLang="zh-CN" b="1" dirty="0" smtClean="0"/>
                        <a:t>11</a:t>
                      </a:r>
                      <a:r>
                        <a:rPr lang="zh-CN" altLang="en-US" b="1" dirty="0" smtClean="0"/>
                        <a:t>人，</a:t>
                      </a:r>
                      <a:r>
                        <a:rPr lang="en-US" altLang="zh-CN" b="1" dirty="0" smtClean="0"/>
                        <a:t>45</a:t>
                      </a:r>
                      <a:r>
                        <a:rPr lang="zh-CN" altLang="en-US" b="1" dirty="0" smtClean="0"/>
                        <a:t>分以下</a:t>
                      </a:r>
                      <a:r>
                        <a:rPr lang="en-US" altLang="zh-CN" b="1" dirty="0" smtClean="0"/>
                        <a:t>6</a:t>
                      </a:r>
                      <a:r>
                        <a:rPr lang="zh-CN" altLang="en-US" b="1" dirty="0" smtClean="0"/>
                        <a:t>人</a:t>
                      </a:r>
                      <a:endParaRPr lang="en-US" altLang="zh-CN" b="1" dirty="0" smtClean="0"/>
                    </a:p>
                    <a:p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椭圆 4"/>
          <p:cNvSpPr/>
          <p:nvPr/>
        </p:nvSpPr>
        <p:spPr>
          <a:xfrm>
            <a:off x="4499992" y="2951385"/>
            <a:ext cx="914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067944" y="3933056"/>
            <a:ext cx="1346448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499992" y="4997152"/>
            <a:ext cx="1512168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092280" y="5928066"/>
            <a:ext cx="1418456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05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116632"/>
            <a:ext cx="53367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区一模考试语文考试</a:t>
            </a:r>
            <a:r>
              <a:rPr lang="en-US" altLang="zh-CN" sz="3200" b="1" dirty="0" smtClean="0"/>
              <a:t>4</a:t>
            </a:r>
            <a:r>
              <a:rPr lang="zh-CN" altLang="en-US" sz="3200" b="1" dirty="0" smtClean="0"/>
              <a:t>班情况</a:t>
            </a:r>
            <a:endParaRPr lang="zh-CN" altLang="en-US" sz="3200" b="1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287058"/>
              </p:ext>
            </p:extLst>
          </p:nvPr>
        </p:nvGraphicFramePr>
        <p:xfrm>
          <a:off x="395536" y="727394"/>
          <a:ext cx="8568951" cy="61396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7068"/>
                <a:gridCol w="6239528"/>
                <a:gridCol w="332774"/>
                <a:gridCol w="249581"/>
              </a:tblGrid>
              <a:tr h="325342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试题结构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考试内容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291112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第一板块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基础与运用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35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语音（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字形（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全对</a:t>
                      </a:r>
                      <a:r>
                        <a:rPr lang="zh-CN" altLang="en-US" b="1" dirty="0" smtClean="0"/>
                        <a:t>  </a:t>
                      </a:r>
                      <a:endParaRPr lang="en-US" altLang="zh-CN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词语使用（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32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病句（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提炼观点（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分）    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26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40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概括材料内容（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古诗文默写</a:t>
                      </a:r>
                      <a:r>
                        <a:rPr lang="zh-CN" altLang="en-US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zh-CN" altLang="en-US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r>
                        <a:rPr lang="en-US" altLang="zh-CN" b="1" baseline="0" dirty="0" smtClean="0">
                          <a:solidFill>
                            <a:schemeClr val="tx1"/>
                          </a:solidFill>
                        </a:rPr>
                        <a:t>         </a:t>
                      </a:r>
                      <a:r>
                        <a:rPr lang="en-US" altLang="zh-CN" b="1" baseline="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zh-CN" altLang="en-US" b="1" baseline="0" dirty="0" smtClean="0">
                          <a:solidFill>
                            <a:srgbClr val="FF0000"/>
                          </a:solidFill>
                        </a:rPr>
                        <a:t>人错（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号、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28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号）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文言实词解释（</a:t>
                      </a:r>
                      <a:r>
                        <a:rPr lang="en-US" altLang="zh-CN" b="1" dirty="0" smtClean="0"/>
                        <a:t>5</a:t>
                      </a:r>
                      <a:r>
                        <a:rPr lang="zh-CN" altLang="en-US" b="1" dirty="0" smtClean="0"/>
                        <a:t>分）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132966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第二板块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阅读与鉴赏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（</a:t>
                      </a:r>
                      <a:r>
                        <a:rPr lang="en-US" altLang="zh-CN" b="1" dirty="0" smtClean="0"/>
                        <a:t>55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文言文阅读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       一词多义（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 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翻译  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23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人扣分</a:t>
                      </a:r>
                      <a:endParaRPr lang="en-US" altLang="zh-CN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内容理解（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       </a:t>
                      </a:r>
                      <a:r>
                        <a:rPr lang="en-US" altLang="zh-CN" sz="1800" b="1" dirty="0" smtClean="0">
                          <a:solidFill>
                            <a:srgbClr val="FF0000"/>
                          </a:solidFill>
                        </a:rPr>
                        <a:t>14</a:t>
                      </a:r>
                      <a:r>
                        <a:rPr lang="zh-CN" altLang="en-US" sz="1800" b="1" dirty="0" smtClean="0">
                          <a:solidFill>
                            <a:srgbClr val="FF0000"/>
                          </a:solidFill>
                        </a:rPr>
                        <a:t>人错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       古诗鉴赏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（</a:t>
                      </a:r>
                      <a:r>
                        <a:rPr lang="en-US" altLang="zh-CN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zh-CN" altLang="en-US" sz="1800" b="1" dirty="0" smtClean="0">
                          <a:solidFill>
                            <a:schemeClr val="tx1"/>
                          </a:solidFill>
                        </a:rPr>
                        <a:t>分）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实用类文本（</a:t>
                      </a:r>
                      <a:r>
                        <a:rPr lang="en-US" altLang="zh-CN" b="1" dirty="0" smtClean="0"/>
                        <a:t>18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       内容理解部分</a:t>
                      </a:r>
                      <a:r>
                        <a:rPr lang="en-US" altLang="zh-CN" b="1" dirty="0" smtClean="0"/>
                        <a:t>3</a:t>
                      </a:r>
                      <a:r>
                        <a:rPr lang="zh-CN" altLang="en-US" b="1" dirty="0" smtClean="0"/>
                        <a:t>个选择题          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27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人次扣分</a:t>
                      </a:r>
                      <a:endParaRPr lang="en-US" altLang="zh-CN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zh-CN" altLang="en-US" b="1" dirty="0" smtClean="0"/>
                        <a:t>文学类文本（</a:t>
                      </a:r>
                      <a:r>
                        <a:rPr lang="en-US" altLang="zh-CN" b="1" dirty="0" smtClean="0"/>
                        <a:t>22</a:t>
                      </a:r>
                      <a:r>
                        <a:rPr lang="zh-CN" altLang="en-US" b="1" dirty="0" smtClean="0"/>
                        <a:t>分）</a:t>
                      </a:r>
                      <a:endParaRPr lang="en-US" altLang="zh-CN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1" dirty="0" smtClean="0"/>
                        <a:t>      人物形象分析、主旨理解存在偏差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22485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第三板块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写作（</a:t>
                      </a:r>
                      <a:r>
                        <a:rPr lang="en-US" altLang="zh-CN" b="1" dirty="0" smtClean="0"/>
                        <a:t>60</a:t>
                      </a:r>
                      <a:r>
                        <a:rPr lang="zh-CN" altLang="en-US" b="1" dirty="0" smtClean="0"/>
                        <a:t>分）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满分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</a:t>
                      </a:r>
                      <a:r>
                        <a:rPr lang="zh-CN" altLang="en-US" b="1" dirty="0" smtClean="0"/>
                        <a:t>，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以上</a:t>
                      </a:r>
                      <a:r>
                        <a:rPr lang="en-US" altLang="zh-CN" b="1" dirty="0" smtClean="0">
                          <a:solidFill>
                            <a:srgbClr val="FF0000"/>
                          </a:solidFill>
                        </a:rPr>
                        <a:t>23</a:t>
                      </a:r>
                      <a:r>
                        <a:rPr lang="zh-CN" altLang="en-US" b="1" dirty="0" smtClean="0">
                          <a:solidFill>
                            <a:srgbClr val="FF0000"/>
                          </a:solidFill>
                        </a:rPr>
                        <a:t>人</a:t>
                      </a:r>
                      <a:r>
                        <a:rPr lang="zh-CN" altLang="en-US" b="1" dirty="0" smtClean="0"/>
                        <a:t>，</a:t>
                      </a:r>
                      <a:r>
                        <a:rPr lang="en-US" altLang="zh-CN" b="1" dirty="0" smtClean="0"/>
                        <a:t>45</a:t>
                      </a:r>
                      <a:r>
                        <a:rPr lang="zh-CN" altLang="en-US" b="1" dirty="0" smtClean="0"/>
                        <a:t>分以下</a:t>
                      </a:r>
                      <a:r>
                        <a:rPr lang="en-US" altLang="zh-CN" b="1" dirty="0" smtClean="0"/>
                        <a:t>6</a:t>
                      </a:r>
                      <a:r>
                        <a:rPr lang="zh-CN" altLang="en-US" b="1" dirty="0" smtClean="0"/>
                        <a:t>人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椭圆 4"/>
          <p:cNvSpPr/>
          <p:nvPr/>
        </p:nvSpPr>
        <p:spPr>
          <a:xfrm>
            <a:off x="4729784" y="2995210"/>
            <a:ext cx="914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572000" y="3912676"/>
            <a:ext cx="1274440" cy="66845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508104" y="4941168"/>
            <a:ext cx="1304080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593704" y="5949280"/>
            <a:ext cx="1418456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7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1656</Words>
  <Application>Microsoft Office PowerPoint</Application>
  <PresentationFormat>全屏显示(4:3)</PresentationFormat>
  <Paragraphs>322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35</cp:revision>
  <dcterms:created xsi:type="dcterms:W3CDTF">2017-01-14T05:00:11Z</dcterms:created>
  <dcterms:modified xsi:type="dcterms:W3CDTF">2017-01-16T03:03:39Z</dcterms:modified>
</cp:coreProperties>
</file>