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70" r:id="rId4"/>
    <p:sldId id="500" r:id="rId6"/>
    <p:sldId id="498" r:id="rId7"/>
    <p:sldId id="494" r:id="rId8"/>
    <p:sldId id="501" r:id="rId9"/>
    <p:sldId id="511" r:id="rId10"/>
    <p:sldId id="510" r:id="rId11"/>
    <p:sldId id="504" r:id="rId12"/>
    <p:sldId id="506" r:id="rId13"/>
    <p:sldId id="508" r:id="rId14"/>
    <p:sldId id="509" r:id="rId15"/>
    <p:sldId id="507" r:id="rId16"/>
    <p:sldId id="512" r:id="rId17"/>
  </p:sldIdLst>
  <p:sldSz cx="12190095" cy="685927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CCFF"/>
    <a:srgbClr val="C15332"/>
    <a:srgbClr val="94BCB4"/>
    <a:srgbClr val="FF5050"/>
    <a:srgbClr val="A17260"/>
    <a:srgbClr val="3296A8"/>
    <a:srgbClr val="6D8AAB"/>
    <a:srgbClr val="31709C"/>
    <a:srgbClr val="7697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7778" autoAdjust="0"/>
  </p:normalViewPr>
  <p:slideViewPr>
    <p:cSldViewPr snapToGrid="0" showGuides="1">
      <p:cViewPr varScale="1">
        <p:scale>
          <a:sx n="82" d="100"/>
          <a:sy n="82" d="100"/>
        </p:scale>
        <p:origin x="677" y="8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gs" Target="tags/tag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49D3E0-124D-4DFF-AE99-4EA4CC201DB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9.xml"/><Relationship Id="rId4" Type="http://schemas.openxmlformats.org/officeDocument/2006/relationships/image" Target="../media/image3.png"/><Relationship Id="rId3" Type="http://schemas.microsoft.com/office/2007/relationships/media" Target="../media/media1.mp3"/><Relationship Id="rId2" Type="http://schemas.openxmlformats.org/officeDocument/2006/relationships/audio" Target="NULL" TargetMode="Externa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3.png"/><Relationship Id="rId2" Type="http://schemas.microsoft.com/office/2007/relationships/media" Target="../media/media1.mp3"/><Relationship Id="rId1" Type="http://schemas.openxmlformats.org/officeDocument/2006/relationships/audio" Target="NUL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3.png"/><Relationship Id="rId2" Type="http://schemas.microsoft.com/office/2007/relationships/media" Target="../media/media1.mp3"/><Relationship Id="rId1" Type="http://schemas.openxmlformats.org/officeDocument/2006/relationships/audio" Target="NULL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720542" y="2053085"/>
            <a:ext cx="658207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7200" b="1" spc="600" dirty="0">
                <a:solidFill>
                  <a:srgbClr val="A172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秋天的怀念</a:t>
            </a:r>
            <a:endParaRPr lang="en-US" altLang="zh-CN" sz="7200" b="1" spc="600" dirty="0">
              <a:solidFill>
                <a:srgbClr val="A172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012" y="342900"/>
            <a:ext cx="11482388" cy="6173786"/>
          </a:xfrm>
          <a:prstGeom prst="rect">
            <a:avLst/>
          </a:prstGeom>
          <a:noFill/>
          <a:ln>
            <a:solidFill>
              <a:srgbClr val="A172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180149" y="3193878"/>
            <a:ext cx="48332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A17260"/>
                </a:solidFill>
                <a:latin typeface="华光行楷_CNKI" panose="02000500000000000000" pitchFamily="2" charset="-122"/>
                <a:ea typeface="华光行楷_CNKI" panose="02000500000000000000" pitchFamily="2" charset="-122"/>
              </a:rPr>
              <a:t>史铁生</a:t>
            </a:r>
            <a:endParaRPr lang="zh-CN" altLang="en-US" sz="4400" dirty="0">
              <a:solidFill>
                <a:srgbClr val="A17260"/>
              </a:solidFill>
              <a:latin typeface="华光行楷_CNKI" panose="02000500000000000000" pitchFamily="2" charset="-122"/>
              <a:ea typeface="华光行楷_CNKI" panose="020005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8514" y="4693298"/>
            <a:ext cx="6582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A17260"/>
                </a:solidFill>
                <a:latin typeface="华光行楷_CNKI" panose="02000500000000000000" pitchFamily="2" charset="-122"/>
                <a:ea typeface="华光行楷_CNKI" panose="02000500000000000000" pitchFamily="2" charset="-122"/>
              </a:rPr>
              <a:t>中山大学附属中学   孟楠楠</a:t>
            </a:r>
            <a:endParaRPr lang="zh-CN" altLang="en-US" sz="2400" dirty="0">
              <a:solidFill>
                <a:srgbClr val="A17260"/>
              </a:solidFill>
              <a:latin typeface="华光行楷_CNKI" panose="02000500000000000000" pitchFamily="2" charset="-122"/>
              <a:ea typeface="华光行楷_CNKI" panose="02000500000000000000" pitchFamily="2" charset="-122"/>
            </a:endParaRPr>
          </a:p>
        </p:txBody>
      </p:sp>
      <p:pic>
        <p:nvPicPr>
          <p:cNvPr id="8" name="全素妍 - 달의 눈물 (月的眼泪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34793.000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15343" y="451773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6628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4800" spc="300" dirty="0">
                  <a:solidFill>
                    <a:srgbClr val="A17260"/>
                  </a:solidFill>
                  <a:latin typeface="华文隶书" panose="02010800040101010101" pitchFamily="2" charset="-122"/>
                  <a:ea typeface="华文隶书" panose="02010800040101010101" pitchFamily="2" charset="-122"/>
                  <a:sym typeface="Arial" panose="020B0604020202020204" pitchFamily="34" charset="0"/>
                </a:rPr>
                <a:t>学习目标</a:t>
              </a:r>
              <a:endParaRPr lang="zh-CN" altLang="en-US" sz="4800" spc="300" dirty="0">
                <a:solidFill>
                  <a:srgbClr val="A1726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105468" y="1774532"/>
            <a:ext cx="10454185" cy="2774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有感情地</a:t>
            </a:r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课文，整体感知文章内容。</a:t>
            </a:r>
            <a:endParaRPr lang="en-US" altLang="zh-CN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在熟读课文的基础上，抓住</a:t>
            </a:r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细节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，深刻理解文章蕴含的</a:t>
            </a:r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丰富感情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4800" spc="300" dirty="0">
                  <a:solidFill>
                    <a:srgbClr val="A17260"/>
                  </a:solidFill>
                  <a:latin typeface="华文隶书" panose="02010800040101010101" pitchFamily="2" charset="-122"/>
                  <a:ea typeface="华文隶书" panose="02010800040101010101" pitchFamily="2" charset="-122"/>
                  <a:sym typeface="Arial" panose="020B0604020202020204" pitchFamily="34" charset="0"/>
                </a:rPr>
                <a:t>初读课文</a:t>
              </a:r>
              <a:endParaRPr lang="zh-CN" altLang="en-US" sz="4800" spc="300" dirty="0">
                <a:solidFill>
                  <a:srgbClr val="A1726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009900" y="17399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35851" y="1438031"/>
            <a:ext cx="11518710" cy="398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朗读课文  整体感知 </a:t>
            </a:r>
            <a:endParaRPr lang="en-US" altLang="zh-CN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概括地说一说，课文主要写了什么内容？</a:t>
            </a:r>
            <a:endParaRPr lang="en-US" altLang="zh-CN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（要求：人、事、结果）</a:t>
            </a: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sz="40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0" fontAlgn="base" hangingPunct="0">
              <a:lnSpc>
                <a:spcPct val="150000"/>
              </a:lnSpc>
              <a:spcBef>
                <a:spcPts val="12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身患绝症的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母亲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细心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照顾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双腿瘫痪的“我”，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鼓励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“我”好好活下去，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深深地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怀念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着母亲。</a:t>
            </a:r>
            <a:endParaRPr lang="en-US" altLang="zh-CN" sz="40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9" name="全素妍 - 달의 눈물 (月的眼泪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2158.000000"/>
                </p14:media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910860" y="354094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892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4800" spc="300" dirty="0">
                  <a:solidFill>
                    <a:srgbClr val="A17260"/>
                  </a:solidFill>
                  <a:latin typeface="华文隶书" panose="02010800040101010101" pitchFamily="2" charset="-122"/>
                  <a:ea typeface="华文隶书" panose="02010800040101010101" pitchFamily="2" charset="-122"/>
                  <a:sym typeface="Arial" panose="020B0604020202020204" pitchFamily="34" charset="0"/>
                </a:rPr>
                <a:t>品读课文</a:t>
              </a:r>
              <a:endParaRPr lang="zh-CN" altLang="en-US" sz="4800" spc="300" dirty="0">
                <a:solidFill>
                  <a:srgbClr val="A1726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91072" y="1042120"/>
            <a:ext cx="107068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A172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南朝江淹曾创作</a:t>
            </a:r>
            <a:r>
              <a:rPr lang="en-US" altLang="zh-CN" sz="2800" b="1" dirty="0">
                <a:solidFill>
                  <a:srgbClr val="A172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A172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别赋</a:t>
            </a:r>
            <a:r>
              <a:rPr lang="en-US" altLang="zh-CN" sz="2800" b="1" dirty="0">
                <a:solidFill>
                  <a:srgbClr val="A172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A172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，开篇写道</a:t>
            </a:r>
            <a:r>
              <a:rPr lang="zh-CN" altLang="en-US" sz="2800" b="1" u="heavy" dirty="0">
                <a:solidFill>
                  <a:srgbClr val="A17260"/>
                </a:solidFill>
                <a:uFill>
                  <a:solidFill>
                    <a:srgbClr val="A17260"/>
                  </a:solidFill>
                </a:uFill>
                <a:latin typeface="华文楷体" panose="02010600040101010101" pitchFamily="2" charset="-122"/>
                <a:ea typeface="华文楷体" panose="02010600040101010101" pitchFamily="2" charset="-122"/>
              </a:rPr>
              <a:t>“黯然销魂者，唯</a:t>
            </a:r>
            <a:r>
              <a:rPr lang="zh-CN" altLang="en-US" sz="4000" b="1" u="heavy" dirty="0">
                <a:solidFill>
                  <a:srgbClr val="FF0000"/>
                </a:solidFill>
                <a:uFill>
                  <a:solidFill>
                    <a:srgbClr val="A17260"/>
                  </a:solidFill>
                </a:uFill>
                <a:latin typeface="华文楷体" panose="02010600040101010101" pitchFamily="2" charset="-122"/>
                <a:ea typeface="华文楷体" panose="02010600040101010101" pitchFamily="2" charset="-122"/>
              </a:rPr>
              <a:t>别</a:t>
            </a:r>
            <a:r>
              <a:rPr lang="zh-CN" altLang="en-US" sz="2800" b="1" u="heavy" dirty="0">
                <a:solidFill>
                  <a:srgbClr val="A17260"/>
                </a:solidFill>
                <a:uFill>
                  <a:solidFill>
                    <a:srgbClr val="A17260"/>
                  </a:solidFill>
                </a:uFill>
                <a:latin typeface="华文楷体" panose="02010600040101010101" pitchFamily="2" charset="-122"/>
                <a:ea typeface="华文楷体" panose="02010600040101010101" pitchFamily="2" charset="-122"/>
              </a:rPr>
              <a:t>而已矣。”</a:t>
            </a:r>
            <a:endParaRPr lang="en-US" altLang="zh-CN" sz="2800" b="1" dirty="0">
              <a:solidFill>
                <a:srgbClr val="A172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08922" y="2017328"/>
            <a:ext cx="919065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品读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段：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说一说，此刻，作者的情感是什么样的？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哪些词语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特别能够表达这些情感？</a:t>
            </a: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品读第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段：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读母亲昏迷前的话，猜一猜，此刻，她的内心活动会是什么样的？</a:t>
            </a:r>
            <a:endParaRPr lang="zh-CN" altLang="en-US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0" i="0" u="none" strike="noStrike" kern="1200" cap="none" spc="300" normalizeH="0" baseline="0" noProof="0" dirty="0">
                  <a:ln>
                    <a:noFill/>
                  </a:ln>
                  <a:solidFill>
                    <a:srgbClr val="A17260"/>
                  </a:solidFill>
                  <a:effectLst/>
                  <a:uLnTx/>
                  <a:uFillTx/>
                  <a:latin typeface="华文隶书" panose="02010800040101010101" pitchFamily="2" charset="-122"/>
                  <a:ea typeface="华文隶书" panose="02010800040101010101" pitchFamily="2" charset="-122"/>
                  <a:cs typeface="+mn-cs"/>
                  <a:sym typeface="Arial" panose="020B0604020202020204" pitchFamily="34" charset="0"/>
                </a:rPr>
                <a:t>品读课文</a:t>
              </a: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86407" y="1296019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04255" y="1296019"/>
            <a:ext cx="91906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品读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段：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说一说，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母亲的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哪些细节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最让你感动？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（注意：阅读中，抓住细节，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圈点勾画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69020"/>
            <a:ext cx="12190413" cy="784383"/>
            <a:chOff x="0" y="591930"/>
            <a:chExt cx="12190413" cy="784383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58495" y="591930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0" i="0" u="none" strike="noStrike" kern="1200" cap="none" spc="300" normalizeH="0" baseline="0" noProof="0" dirty="0">
                  <a:ln>
                    <a:noFill/>
                  </a:ln>
                  <a:solidFill>
                    <a:srgbClr val="A17260"/>
                  </a:solidFill>
                  <a:effectLst/>
                  <a:uLnTx/>
                  <a:uFillTx/>
                  <a:latin typeface="华文隶书" panose="02010800040101010101" pitchFamily="2" charset="-122"/>
                  <a:ea typeface="华文隶书" panose="02010800040101010101" pitchFamily="2" charset="-122"/>
                  <a:cs typeface="+mn-cs"/>
                  <a:sym typeface="Arial" panose="020B0604020202020204" pitchFamily="34" charset="0"/>
                </a:rPr>
                <a:t>课外链接</a:t>
              </a: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64023" y="1556749"/>
            <a:ext cx="10863618" cy="374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484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父亲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搀扶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着我第一次走进那病房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那天恰是我二十一岁生日的第二天。我对医学对命运都还未及了解，不知道病出在脊髓上将是一件多么麻烦的事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……21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岁过去，我被朋友们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抬着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出了医院，这是我走进医院时怎么也没料到的。我没有死，也再不能走，对未来怀着希望也怀着恐惧。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ts val="484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——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史铁生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我二十一岁那年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kumimoji="0" lang="zh-CN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0" i="0" u="none" strike="noStrike" kern="1200" cap="none" spc="300" normalizeH="0" baseline="0" noProof="0" dirty="0">
                  <a:ln>
                    <a:noFill/>
                  </a:ln>
                  <a:solidFill>
                    <a:srgbClr val="A17260"/>
                  </a:solidFill>
                  <a:effectLst/>
                  <a:uLnTx/>
                  <a:uFillTx/>
                  <a:latin typeface="华文隶书" panose="02010800040101010101" pitchFamily="2" charset="-122"/>
                  <a:ea typeface="华文隶书" panose="02010800040101010101" pitchFamily="2" charset="-122"/>
                  <a:cs typeface="+mn-cs"/>
                  <a:sym typeface="Arial" panose="020B0604020202020204" pitchFamily="34" charset="0"/>
                </a:rPr>
                <a:t>品读文本</a:t>
              </a: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310919" y="1329534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8378" y="1329534"/>
            <a:ext cx="10333655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可我却</a:t>
            </a:r>
            <a:r>
              <a:rPr lang="zh-CN" altLang="en-US" sz="3200" b="1" u="heavy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一直都不知道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，她的病已经到了那步田地。</a:t>
            </a:r>
            <a:endParaRPr lang="en-US" altLang="zh-CN" sz="32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我</a:t>
            </a:r>
            <a:r>
              <a:rPr kumimoji="0" lang="zh-CN" altLang="en-US" sz="3200" b="1" i="0" u="heavy" strike="noStrike" kern="1200" cap="none" spc="0" normalizeH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没想到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她已经病成那样。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看着三轮车远去，也</a:t>
            </a:r>
            <a:r>
              <a:rPr lang="zh-CN" altLang="en-US" sz="3200" b="1" u="heavy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绝没有想到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</a:t>
            </a:r>
            <a:r>
              <a:rPr lang="zh-CN" altLang="en-US" sz="3200" b="1" u="heavy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竟是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永远的诀别。</a:t>
            </a:r>
            <a:endParaRPr lang="en-US" altLang="zh-CN" sz="32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10919" y="3753297"/>
            <a:ext cx="9227131" cy="232262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lvl="0" algn="ctr">
              <a:lnSpc>
                <a:spcPts val="4440"/>
              </a:lnSpc>
              <a:defRPr/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永远的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诀别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ts val="4440"/>
              </a:lnSpc>
              <a:defRPr/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母亲去世时年仅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49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岁，当时的史铁生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29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岁。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ts val="4440"/>
              </a:lnSpc>
              <a:defRPr/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史铁生的成长之路，是母亲用生命的代价铺就的。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ts val="4440"/>
              </a:lnSpc>
              <a:defRPr/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母亲的早逝，成了他心中永远的伤痛。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0" i="0" u="none" strike="noStrike" kern="1200" cap="none" spc="300" normalizeH="0" baseline="0" noProof="0" dirty="0">
                  <a:ln>
                    <a:noFill/>
                  </a:ln>
                  <a:solidFill>
                    <a:srgbClr val="A17260"/>
                  </a:solidFill>
                  <a:effectLst/>
                  <a:uLnTx/>
                  <a:uFillTx/>
                  <a:latin typeface="华文隶书" panose="02010800040101010101" pitchFamily="2" charset="-122"/>
                  <a:ea typeface="华文隶书" panose="02010800040101010101" pitchFamily="2" charset="-122"/>
                  <a:cs typeface="+mn-cs"/>
                  <a:sym typeface="Arial" panose="020B0604020202020204" pitchFamily="34" charset="0"/>
                </a:rPr>
                <a:t>品读文本</a:t>
              </a: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310919" y="1329534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3102" y="2045644"/>
            <a:ext cx="109394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“咱娘儿俩在一块儿，</a:t>
            </a:r>
            <a:r>
              <a:rPr lang="zh-CN" altLang="en-US" sz="3600" b="1" u="heavy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好好儿活，好好儿活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defRPr/>
            </a:pP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你能理解“母亲”说的“好好儿活”吗？</a:t>
            </a: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3600" b="1" u="heavy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后来的作者领悟到母亲“好好儿活”的良苦用心了吗？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42980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0" i="0" u="none" strike="noStrike" kern="1200" cap="none" spc="300" normalizeH="0" baseline="0" noProof="0" dirty="0">
                  <a:ln>
                    <a:noFill/>
                  </a:ln>
                  <a:solidFill>
                    <a:srgbClr val="A17260"/>
                  </a:solidFill>
                  <a:effectLst/>
                  <a:uLnTx/>
                  <a:uFillTx/>
                  <a:latin typeface="华文隶书" panose="02010800040101010101" pitchFamily="2" charset="-122"/>
                  <a:ea typeface="华文隶书" panose="02010800040101010101" pitchFamily="2" charset="-122"/>
                  <a:cs typeface="+mn-cs"/>
                  <a:sym typeface="Arial" panose="020B0604020202020204" pitchFamily="34" charset="0"/>
                </a:rPr>
                <a:t>品读文本</a:t>
              </a: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86407" y="1296019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06287" y="1042120"/>
            <a:ext cx="9722497" cy="4003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53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又是秋天，妹妹推我去北海看了菊花。黄色的花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淡雅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，白色的花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高洁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，紫红色的花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热烈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深沉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泼泼洒洒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，秋风中正开得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烂漫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。我懂得母亲没有说完的话。妹妹也懂。我俩在一块儿，要好好儿活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62945" y="5335842"/>
            <a:ext cx="7864522" cy="9632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42980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86407" y="1296019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86407" y="1660079"/>
            <a:ext cx="10072745" cy="4188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4600"/>
              </a:lnSpc>
              <a:defRPr/>
            </a:pP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我一直有着一个凄苦的梦</a:t>
            </a:r>
            <a:r>
              <a:rPr lang="en-US" altLang="zh-CN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在梦中，我绝望地哭喊，心里怨她：“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我理解你的失望，我理解你的离开，但你总要捎个信儿来呀，你不知道我们会牵挂你不知道我们是多么想念你吗？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”但就连这样的话也无从说给她，只知道她在很远的地方，并不知道她到底在哪儿。这个梦一再地走进我的黑夜，驱之不去</a:t>
            </a:r>
            <a:r>
              <a:rPr lang="en-US" altLang="zh-CN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en-US" altLang="zh-CN" sz="32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ts val="46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           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（史铁生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有关庙的记忆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pic>
        <p:nvPicPr>
          <p:cNvPr id="4" name="全素妍 - 달의 눈물 (月的眼泪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5940.000000"/>
                </p14:media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9158953" y="1191437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42980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86407" y="1296019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38333" y="1130446"/>
            <a:ext cx="9722497" cy="4598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5320"/>
              </a:lnSpc>
              <a:defRPr/>
            </a:pP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我坐在小公园安静的树林里，想：上帝为什么早早地召母亲回去呢？迷迷糊糊的，我听见回答：“</a:t>
            </a: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她心里太苦了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。上帝看她受不住了，就召她回去。”我的心得到一点安慰，睁开眼睛，看见风在树林里吹过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en-US" altLang="zh-CN" sz="36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lvl="0">
              <a:defRPr/>
            </a:pP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（史铁生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合欢树</a:t>
            </a:r>
            <a:r>
              <a:rPr lang="en-US" altLang="zh-CN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6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4800" spc="300" dirty="0">
                  <a:solidFill>
                    <a:srgbClr val="A17260"/>
                  </a:solidFill>
                  <a:latin typeface="华文隶书" panose="02010800040101010101" pitchFamily="2" charset="-122"/>
                  <a:ea typeface="华文隶书" panose="02010800040101010101" pitchFamily="2" charset="-122"/>
                  <a:sym typeface="Arial" panose="020B0604020202020204" pitchFamily="34" charset="0"/>
                </a:rPr>
                <a:t>作业布置</a:t>
              </a:r>
              <a:endParaRPr kumimoji="0" lang="zh-CN" altLang="en-US" sz="4800" b="0" i="0" u="none" strike="noStrike" kern="1200" cap="none" spc="30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86407" y="1296019"/>
            <a:ext cx="10226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A1726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A1726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79939" y="1649962"/>
            <a:ext cx="9190653" cy="18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完成</a:t>
            </a: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阳光学业评价</a:t>
            </a: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》P22-23</a:t>
            </a:r>
            <a:endParaRPr lang="en-US" altLang="zh-CN" sz="40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2.</a:t>
            </a: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推荐阅读</a:t>
            </a: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Wingdings" panose="05000000000000000000" pitchFamily="2" charset="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Wingdings" panose="05000000000000000000" pitchFamily="2" charset="2"/>
              </a:rPr>
              <a:t>我与地坛</a:t>
            </a:r>
            <a:r>
              <a:rPr lang="en-US" altLang="zh-CN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Wingdings" panose="05000000000000000000" pitchFamily="2" charset="2"/>
              </a:rPr>
              <a:t>》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0303"/>
            <a:ext cx="12190413" cy="873100"/>
            <a:chOff x="0" y="503213"/>
            <a:chExt cx="12190413" cy="87310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A172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960811" y="503213"/>
              <a:ext cx="4268790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4800" spc="300" dirty="0">
                  <a:solidFill>
                    <a:srgbClr val="A17260"/>
                  </a:solidFill>
                  <a:latin typeface="华文隶书" panose="02010800040101010101" pitchFamily="2" charset="-122"/>
                  <a:ea typeface="华文隶书" panose="02010800040101010101" pitchFamily="2" charset="-122"/>
                  <a:sym typeface="Arial" panose="020B0604020202020204" pitchFamily="34" charset="0"/>
                </a:rPr>
                <a:t>结束语</a:t>
              </a:r>
              <a:endParaRPr lang="zh-CN" altLang="en-US" sz="4800" spc="300" dirty="0">
                <a:solidFill>
                  <a:srgbClr val="A1726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08806" y="1365098"/>
            <a:ext cx="10972800" cy="844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文字藏深情，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读</a:t>
            </a: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秋天的怀念</a:t>
            </a: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，悟母爱的叮咛</a:t>
            </a: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zh-CN" altLang="en-US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245682" y="2351640"/>
            <a:ext cx="5054803" cy="250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念一句话，悟一种爱 </a:t>
            </a:r>
            <a:endParaRPr lang="zh-CN" altLang="en-US" sz="36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借一种花，抒一份情 </a:t>
            </a:r>
            <a:endParaRPr lang="zh-CN" altLang="en-US" sz="36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识一个人，明一段理</a:t>
            </a:r>
            <a:endParaRPr lang="zh-CN" altLang="en-US" sz="36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p="http://schemas.openxmlformats.org/presentationml/2006/main">
  <p:tag name="ISPRING_ULTRA_SCORM_TRACKING_SLIDES" val="1"/>
  <p:tag name="GENSWF_OUTPUT_FILE_NAME" val="3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1412</Words>
  <Application>WPS 演示</Application>
  <PresentationFormat>自定义</PresentationFormat>
  <Paragraphs>99</Paragraphs>
  <Slides>13</Slides>
  <Notes>13</Notes>
  <HiddenSlides>0</HiddenSlides>
  <MMClips>3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8" baseType="lpstr">
      <vt:lpstr>Arial</vt:lpstr>
      <vt:lpstr>宋体</vt:lpstr>
      <vt:lpstr>Wingdings</vt:lpstr>
      <vt:lpstr>Calibri</vt:lpstr>
      <vt:lpstr>ITC Avant Garde Std Bk</vt:lpstr>
      <vt:lpstr>Century Gothic</vt:lpstr>
      <vt:lpstr>华文行楷</vt:lpstr>
      <vt:lpstr>华光行楷_CNKI</vt:lpstr>
      <vt:lpstr>华文隶书</vt:lpstr>
      <vt:lpstr>华文楷体</vt:lpstr>
      <vt:lpstr>等线</vt:lpstr>
      <vt:lpstr>微软雅黑</vt:lpstr>
      <vt:lpstr>Arial Unicode MS</vt:lpstr>
      <vt:lpstr>Office 主题​​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语文公开课课件范本PPT-秋天的怀念</dc:title>
  <dc:creator>lxl</dc:creator>
  <cp:lastModifiedBy>seewo</cp:lastModifiedBy>
  <cp:revision>3257</cp:revision>
  <dcterms:created xsi:type="dcterms:W3CDTF">2015-12-01T09:06:00Z</dcterms:created>
  <dcterms:modified xsi:type="dcterms:W3CDTF">2021-09-24T08:36:49Z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8CDD75079746463EBE754AE24D892C0D</vt:lpwstr>
  </property>
  <property fmtid="{D5CDD505-2E9C-101B-9397-08002B2CF9AE}" pid="3" name="KSOProductBuildVer">
    <vt:lpwstr>2052-11.1.0.10356</vt:lpwstr>
  </property>
</Properties>
</file>