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256" r:id="rId2"/>
    <p:sldId id="257" r:id="rId3"/>
    <p:sldId id="258" r:id="rId4"/>
    <p:sldId id="275" r:id="rId5"/>
    <p:sldId id="267" r:id="rId6"/>
    <p:sldId id="268" r:id="rId7"/>
    <p:sldId id="269" r:id="rId8"/>
    <p:sldId id="259" r:id="rId9"/>
    <p:sldId id="263" r:id="rId10"/>
    <p:sldId id="260" r:id="rId11"/>
    <p:sldId id="261" r:id="rId12"/>
    <p:sldId id="270" r:id="rId13"/>
    <p:sldId id="262" r:id="rId14"/>
    <p:sldId id="276" r:id="rId15"/>
    <p:sldId id="271" r:id="rId16"/>
    <p:sldId id="265" r:id="rId17"/>
    <p:sldId id="264" r:id="rId18"/>
    <p:sldId id="272" r:id="rId19"/>
    <p:sldId id="266" r:id="rId20"/>
    <p:sldId id="274" r:id="rId21"/>
    <p:sldId id="273" r:id="rId22"/>
    <p:sldId id="277" r:id="rId23"/>
    <p:sldId id="278" r:id="rId24"/>
    <p:sldId id="279" r:id="rId25"/>
    <p:sldId id="280" r:id="rId26"/>
    <p:sldId id="282" r:id="rId27"/>
    <p:sldId id="283" r:id="rId28"/>
    <p:sldId id="284" r:id="rId29"/>
    <p:sldId id="285" r:id="rId30"/>
    <p:sldId id="286" r:id="rId31"/>
    <p:sldId id="287" r:id="rId32"/>
    <p:sldId id="288" r:id="rId33"/>
    <p:sldId id="289" r:id="rId34"/>
    <p:sldId id="290" r:id="rId35"/>
    <p:sldId id="291" r:id="rId36"/>
    <p:sldId id="292" r:id="rId37"/>
    <p:sldId id="336" r:id="rId38"/>
    <p:sldId id="335" r:id="rId39"/>
    <p:sldId id="350" r:id="rId40"/>
    <p:sldId id="353" r:id="rId41"/>
    <p:sldId id="351" r:id="rId42"/>
    <p:sldId id="352" r:id="rId43"/>
    <p:sldId id="354" r:id="rId44"/>
    <p:sldId id="281" r:id="rId4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6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25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4" d="100"/>
          <a:sy n="94" d="100"/>
        </p:scale>
        <p:origin x="884" y="84"/>
      </p:cViewPr>
      <p:guideLst>
        <p:guide orient="horz" pos="2160"/>
        <p:guide pos="2861"/>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6EEBA2-4F24-49E9-ABF8-008B2E4AFC6B}" type="datetimeFigureOut">
              <a:rPr lang="zh-CN" altLang="en-US" smtClean="0"/>
              <a:t>2020/12/8</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AFC288-D2A6-4032-96C3-31FB36FC0EC1}" type="slidenum">
              <a:rPr lang="zh-CN" altLang="en-US" smtClean="0"/>
              <a:t>‹#›</a:t>
            </a:fld>
            <a:endParaRPr lang="zh-CN" altLang="en-US"/>
          </a:p>
        </p:txBody>
      </p:sp>
    </p:spTree>
    <p:extLst>
      <p:ext uri="{BB962C8B-B14F-4D97-AF65-F5344CB8AC3E}">
        <p14:creationId xmlns:p14="http://schemas.microsoft.com/office/powerpoint/2010/main" val="1445570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7">
            <a:extLst>
              <a:ext uri="{FF2B5EF4-FFF2-40B4-BE49-F238E27FC236}">
                <a16:creationId xmlns:a16="http://schemas.microsoft.com/office/drawing/2014/main" id="{6F0C8F6D-3B20-4DD7-864E-DEF0D3346EA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fld id="{7C04E2A1-7139-4204-B7FE-5DD8BED3C22D}" type="slidenum">
              <a:rPr lang="en-US" altLang="zh-CN" sz="1200">
                <a:latin typeface="Times New Roman" panose="02020603050405020304" pitchFamily="18" charset="0"/>
              </a:rPr>
              <a:pPr/>
              <a:t>42</a:t>
            </a:fld>
            <a:endParaRPr lang="en-US" altLang="zh-CN" sz="1200">
              <a:latin typeface="Times New Roman" panose="02020603050405020304" pitchFamily="18" charset="0"/>
            </a:endParaRPr>
          </a:p>
        </p:txBody>
      </p:sp>
      <p:sp>
        <p:nvSpPr>
          <p:cNvPr id="57346" name="Rectangle 7">
            <a:extLst>
              <a:ext uri="{FF2B5EF4-FFF2-40B4-BE49-F238E27FC236}">
                <a16:creationId xmlns:a16="http://schemas.microsoft.com/office/drawing/2014/main" id="{2B167161-4D73-46D8-8BDA-09C40A33710D}"/>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lgn="r"/>
            <a:fld id="{FC28AC8B-2738-45AD-AD55-FF3B244B9A7E}" type="slidenum">
              <a:rPr lang="en-US" altLang="zh-CN" sz="1200">
                <a:latin typeface="Arial" panose="020B0604020202020204" pitchFamily="34" charset="0"/>
              </a:rPr>
              <a:pPr algn="r"/>
              <a:t>42</a:t>
            </a:fld>
            <a:endParaRPr lang="en-US" altLang="zh-CN" sz="1200">
              <a:latin typeface="Arial" panose="020B0604020202020204" pitchFamily="34" charset="0"/>
            </a:endParaRPr>
          </a:p>
        </p:txBody>
      </p:sp>
      <p:sp>
        <p:nvSpPr>
          <p:cNvPr id="57347" name="Rectangle 2">
            <a:extLst>
              <a:ext uri="{FF2B5EF4-FFF2-40B4-BE49-F238E27FC236}">
                <a16:creationId xmlns:a16="http://schemas.microsoft.com/office/drawing/2014/main" id="{82D40EB1-0E99-42B7-9803-E673462999C6}"/>
              </a:ext>
            </a:extLst>
          </p:cNvPr>
          <p:cNvSpPr>
            <a:spLocks noGrp="1" noRot="1" noChangeAspect="1" noChangeArrowheads="1" noTextEdit="1"/>
          </p:cNvSpPr>
          <p:nvPr>
            <p:ph type="sldImg" idx="4294967295"/>
          </p:nvPr>
        </p:nvSpPr>
        <p:spPr>
          <a:ln/>
        </p:spPr>
      </p:sp>
      <p:sp>
        <p:nvSpPr>
          <p:cNvPr id="57348" name="Rectangle 3">
            <a:extLst>
              <a:ext uri="{FF2B5EF4-FFF2-40B4-BE49-F238E27FC236}">
                <a16:creationId xmlns:a16="http://schemas.microsoft.com/office/drawing/2014/main" id="{8A84DCA5-D16B-4257-AFE2-2CA25DD8CC64}"/>
              </a:ext>
            </a:extLst>
          </p:cNvPr>
          <p:cNvSpPr>
            <a:spLocks noGrp="1" noChangeArrowheads="1"/>
          </p:cNvSpPr>
          <p:nvPr>
            <p:ph type="body" idx="4294967295"/>
          </p:nvPr>
        </p:nvSpPr>
        <p:spPr>
          <a:xfrm>
            <a:off x="914400" y="4343400"/>
            <a:ext cx="5029200" cy="4114800"/>
          </a:xfrm>
        </p:spPr>
        <p:txBody>
          <a:bodyPr>
            <a:prstTxWarp prst="textNoShape">
              <a:avLst/>
            </a:prstTxWarp>
          </a:bodyPr>
          <a:lstStyle/>
          <a:p>
            <a:endParaRPr lang="zh-CN"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1"/>
      </p:bgRef>
    </p:bg>
    <p:spTree>
      <p:nvGrpSpPr>
        <p:cNvPr id="1" name=""/>
        <p:cNvGrpSpPr/>
        <p:nvPr/>
      </p:nvGrpSpPr>
      <p:grpSpPr>
        <a:xfrm>
          <a:off x="0" y="0"/>
          <a:ext cx="0" cy="0"/>
          <a:chOff x="0" y="0"/>
          <a:chExt cx="0" cy="0"/>
        </a:xfrm>
      </p:grpSpPr>
      <p:sp>
        <p:nvSpPr>
          <p:cNvPr id="12" name="矩形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圆角矩形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副标题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a:t>单击此处编辑母版副标题样式</a:t>
            </a:r>
            <a:endParaRPr kumimoji="0" lang="en-US"/>
          </a:p>
        </p:txBody>
      </p:sp>
      <p:sp>
        <p:nvSpPr>
          <p:cNvPr id="28" name="日期占位符 27"/>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17" name="页脚占位符 16"/>
          <p:cNvSpPr>
            <a:spLocks noGrp="1"/>
          </p:cNvSpPr>
          <p:nvPr>
            <p:ph type="ftr" sz="quarter" idx="11"/>
          </p:nvPr>
        </p:nvSpPr>
        <p:spPr/>
        <p:txBody>
          <a:bodyPr/>
          <a:lstStyle/>
          <a:p>
            <a:endParaRPr lang="zh-CN" altLang="en-US"/>
          </a:p>
        </p:txBody>
      </p:sp>
      <p:sp>
        <p:nvSpPr>
          <p:cNvPr id="29" name="灯片编号占位符 28"/>
          <p:cNvSpPr>
            <a:spLocks noGrp="1"/>
          </p:cNvSpPr>
          <p:nvPr>
            <p:ph type="sldNum" sz="quarter" idx="12"/>
          </p:nvPr>
        </p:nvSpPr>
        <p:spPr/>
        <p:txBody>
          <a:bodyPr lIns="0" tIns="0" rIns="0" bIns="0">
            <a:noAutofit/>
          </a:bodyPr>
          <a:lstStyle>
            <a:lvl1pPr>
              <a:defRPr sz="1400">
                <a:solidFill>
                  <a:srgbClr val="FFFFFF"/>
                </a:solidFill>
              </a:defRPr>
            </a:lvl1pPr>
          </a:lstStyle>
          <a:p>
            <a:fld id="{0C913308-F349-4B6D-A68A-DD1791B4A57B}" type="slidenum">
              <a:rPr lang="zh-CN" altLang="en-US" smtClean="0"/>
              <a:t>‹#›</a:t>
            </a:fld>
            <a:endParaRPr lang="zh-CN" altLang="en-US"/>
          </a:p>
        </p:txBody>
      </p:sp>
      <p:sp>
        <p:nvSpPr>
          <p:cNvPr id="7" name="矩形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zh-CN" altLang="en-US"/>
              <a:t>单击此处编辑母版标题样式</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内容占位符 7"/>
          <p:cNvSpPr>
            <a:spLocks noGrp="1"/>
          </p:cNvSpPr>
          <p:nvPr>
            <p:ph sz="quarter" idx="1"/>
          </p:nvPr>
        </p:nvSpPr>
        <p:spPr>
          <a:xfrm>
            <a:off x="914400" y="1447800"/>
            <a:ext cx="7772400" cy="4572000"/>
          </a:xfrm>
        </p:spPr>
        <p:txBody>
          <a:bodyPr vert="horz"/>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1"/>
      </p:bgRef>
    </p:bg>
    <p:spTree>
      <p:nvGrpSpPr>
        <p:cNvPr id="1" name=""/>
        <p:cNvGrpSpPr/>
        <p:nvPr/>
      </p:nvGrpSpPr>
      <p:grpSpPr>
        <a:xfrm>
          <a:off x="0" y="0"/>
          <a:ext cx="0" cy="0"/>
          <a:chOff x="0" y="0"/>
          <a:chExt cx="0" cy="0"/>
        </a:xfrm>
      </p:grpSpPr>
      <p:sp>
        <p:nvSpPr>
          <p:cNvPr id="11" name="矩形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圆角矩形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722313" y="952500"/>
            <a:ext cx="7772400" cy="1362075"/>
          </a:xfrm>
        </p:spPr>
        <p:txBody>
          <a:bodyPr anchor="b" anchorCtr="0"/>
          <a:lstStyle>
            <a:lvl1pPr algn="l">
              <a:buNone/>
              <a:defRPr sz="4000" b="0" cap="none"/>
            </a:lvl1pPr>
          </a:lstStyle>
          <a:p>
            <a:r>
              <a:rPr kumimoji="0" lang="zh-CN" altLang="en-US"/>
              <a:t>单击此处编辑母版标题样式</a:t>
            </a:r>
            <a:endParaRPr kumimoji="0" lang="en-US"/>
          </a:p>
        </p:txBody>
      </p:sp>
      <p:sp>
        <p:nvSpPr>
          <p:cNvPr id="3" name="文本占位符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5" name="页脚占位符 4"/>
          <p:cNvSpPr>
            <a:spLocks noGrp="1"/>
          </p:cNvSpPr>
          <p:nvPr>
            <p:ph type="ftr" sz="quarter" idx="11"/>
          </p:nvPr>
        </p:nvSpPr>
        <p:spPr>
          <a:xfrm>
            <a:off x="800100" y="6172200"/>
            <a:ext cx="4000500" cy="457200"/>
          </a:xfrm>
        </p:spPr>
        <p:txBody>
          <a:bodyPr/>
          <a:lstStyle/>
          <a:p>
            <a:endParaRPr lang="zh-CN" altLang="en-US"/>
          </a:p>
        </p:txBody>
      </p:sp>
      <p:sp>
        <p:nvSpPr>
          <p:cNvPr id="7" name="矩形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灯片编号占位符 5"/>
          <p:cNvSpPr>
            <a:spLocks noGrp="1"/>
          </p:cNvSpPr>
          <p:nvPr>
            <p:ph type="sldNum" sz="quarter" idx="12"/>
          </p:nvPr>
        </p:nvSpPr>
        <p:spPr>
          <a:xfrm>
            <a:off x="146304" y="6208776"/>
            <a:ext cx="457200" cy="457200"/>
          </a:xfrm>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内容占位符 8"/>
          <p:cNvSpPr>
            <a:spLocks noGrp="1"/>
          </p:cNvSpPr>
          <p:nvPr>
            <p:ph sz="quarter" idx="1"/>
          </p:nvPr>
        </p:nvSpPr>
        <p:spPr>
          <a:xfrm>
            <a:off x="914400" y="1447800"/>
            <a:ext cx="3749040" cy="4572000"/>
          </a:xfrm>
        </p:spPr>
        <p:txBody>
          <a:bodyPr vert="horz"/>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11" name="内容占位符 10"/>
          <p:cNvSpPr>
            <a:spLocks noGrp="1"/>
          </p:cNvSpPr>
          <p:nvPr>
            <p:ph sz="quarter" idx="2"/>
          </p:nvPr>
        </p:nvSpPr>
        <p:spPr>
          <a:xfrm>
            <a:off x="4933950" y="1447800"/>
            <a:ext cx="3749040" cy="4572000"/>
          </a:xfrm>
        </p:spPr>
        <p:txBody>
          <a:bodyPr vert="horz"/>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914400" y="273050"/>
            <a:ext cx="7772400" cy="1143000"/>
          </a:xfrm>
        </p:spPr>
        <p:txBody>
          <a:bodyPr anchor="b" anchorCtr="0"/>
          <a:lstStyle>
            <a:lvl1pPr>
              <a:defRPr/>
            </a:lvl1pPr>
          </a:lstStyle>
          <a:p>
            <a:r>
              <a:rPr kumimoji="0" lang="zh-CN" altLang="en-US"/>
              <a:t>单击此处编辑母版标题样式</a:t>
            </a:r>
            <a:endParaRPr kumimoji="0" lang="en-US"/>
          </a:p>
        </p:txBody>
      </p:sp>
      <p:sp>
        <p:nvSpPr>
          <p:cNvPr id="3" name="文本占位符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a:t>单击此处编辑母版文本样式</a:t>
            </a:r>
          </a:p>
        </p:txBody>
      </p:sp>
      <p:sp>
        <p:nvSpPr>
          <p:cNvPr id="4" name="文本占位符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a:t>单击此处编辑母版文本样式</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1" name="内容占位符 10"/>
          <p:cNvSpPr>
            <a:spLocks noGrp="1"/>
          </p:cNvSpPr>
          <p:nvPr>
            <p:ph sz="half" idx="2"/>
          </p:nvPr>
        </p:nvSpPr>
        <p:spPr>
          <a:xfrm>
            <a:off x="914400" y="2247900"/>
            <a:ext cx="3733800" cy="3886200"/>
          </a:xfrm>
        </p:spPr>
        <p:txBody>
          <a:bodyPr vert="horz"/>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13" name="内容占位符 12"/>
          <p:cNvSpPr>
            <a:spLocks noGrp="1"/>
          </p:cNvSpPr>
          <p:nvPr>
            <p:ph sz="half" idx="4"/>
          </p:nvPr>
        </p:nvSpPr>
        <p:spPr>
          <a:xfrm>
            <a:off x="4953000" y="2247900"/>
            <a:ext cx="3733800" cy="3886200"/>
          </a:xfrm>
        </p:spPr>
        <p:txBody>
          <a:bodyPr vert="horz"/>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圆角矩形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914400" y="273050"/>
            <a:ext cx="7772400" cy="1143000"/>
          </a:xfrm>
        </p:spPr>
        <p:txBody>
          <a:bodyPr anchor="b" anchorCtr="0"/>
          <a:lstStyle>
            <a:lvl1pPr algn="l">
              <a:buNone/>
              <a:defRPr sz="4000" b="0"/>
            </a:lvl1pPr>
          </a:lstStyle>
          <a:p>
            <a:r>
              <a:rPr kumimoji="0" lang="zh-CN" altLang="en-US"/>
              <a:t>单击此处编辑母版标题样式</a:t>
            </a:r>
            <a:endParaRPr kumimoji="0" lang="en-US"/>
          </a:p>
        </p:txBody>
      </p:sp>
      <p:sp>
        <p:nvSpPr>
          <p:cNvPr id="3" name="文本占位符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1" name="内容占位符 10"/>
          <p:cNvSpPr>
            <a:spLocks noGrp="1"/>
          </p:cNvSpPr>
          <p:nvPr>
            <p:ph sz="quarter" idx="1"/>
          </p:nvPr>
        </p:nvSpPr>
        <p:spPr>
          <a:xfrm>
            <a:off x="2971800" y="1600200"/>
            <a:ext cx="5715000" cy="4495800"/>
          </a:xfrm>
        </p:spPr>
        <p:txBody>
          <a:bodyPr vert="horz"/>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zh-CN" altLang="en-US"/>
              <a:t>单击此处编辑母版标题样式</a:t>
            </a:r>
            <a:endParaRPr kumimoji="0" lang="en-US"/>
          </a:p>
        </p:txBody>
      </p:sp>
      <p:sp>
        <p:nvSpPr>
          <p:cNvPr id="4" name="文本占位符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6" name="页脚占位符 5"/>
          <p:cNvSpPr>
            <a:spLocks noGrp="1"/>
          </p:cNvSpPr>
          <p:nvPr>
            <p:ph type="ftr" sz="quarter" idx="11"/>
          </p:nvPr>
        </p:nvSpPr>
        <p:spPr>
          <a:xfrm>
            <a:off x="914400" y="6172200"/>
            <a:ext cx="3886200" cy="457200"/>
          </a:xfrm>
        </p:spPr>
        <p:txBody>
          <a:bodyPr/>
          <a:lstStyle/>
          <a:p>
            <a:endParaRPr lang="zh-CN" altLang="en-US"/>
          </a:p>
        </p:txBody>
      </p:sp>
      <p:sp>
        <p:nvSpPr>
          <p:cNvPr id="7" name="灯片编号占位符 6"/>
          <p:cNvSpPr>
            <a:spLocks noGrp="1"/>
          </p:cNvSpPr>
          <p:nvPr>
            <p:ph type="sldNum" sz="quarter" idx="12"/>
          </p:nvPr>
        </p:nvSpPr>
        <p:spPr>
          <a:xfrm>
            <a:off x="146304" y="6208776"/>
            <a:ext cx="457200" cy="457200"/>
          </a:xfrm>
        </p:spPr>
        <p:txBody>
          <a:bodyPr/>
          <a:lstStyle/>
          <a:p>
            <a:fld id="{0C913308-F349-4B6D-A68A-DD1791B4A57B}" type="slidenum">
              <a:rPr lang="zh-CN" altLang="en-US" smtClean="0"/>
              <a:t>‹#›</a:t>
            </a:fld>
            <a:endParaRPr lang="zh-CN" altLang="en-US"/>
          </a:p>
        </p:txBody>
      </p:sp>
      <p:sp>
        <p:nvSpPr>
          <p:cNvPr id="11" name="矩形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矩形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图片占位符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zh-CN" altLang="en-US"/>
              <a:t>单击图标添加图片</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41"/>
            <a:ext cx="2011680" cy="5851525"/>
          </a:xfrm>
        </p:spPr>
        <p:txBody>
          <a:bodyPr vert="eaVert"/>
          <a:lstStyle/>
          <a:p>
            <a:r>
              <a:rPr kumimoji="0" lang="zh-CN" altLang="en-US"/>
              <a:t>单击此处编辑母版标题样式</a:t>
            </a:r>
            <a:endParaRPr kumimoji="0" lang="en-US"/>
          </a:p>
        </p:txBody>
      </p:sp>
      <p:sp>
        <p:nvSpPr>
          <p:cNvPr id="3" name="竖排文字占位符 2"/>
          <p:cNvSpPr>
            <a:spLocks noGrp="1"/>
          </p:cNvSpPr>
          <p:nvPr>
            <p:ph type="body" orient="vert" idx="1"/>
          </p:nvPr>
        </p:nvSpPr>
        <p:spPr>
          <a:xfrm>
            <a:off x="914400" y="274640"/>
            <a:ext cx="5562600" cy="5851525"/>
          </a:xfrm>
        </p:spPr>
        <p:txBody>
          <a:bodyPr vert="eaVer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圆角矩形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标题占位符 21"/>
          <p:cNvSpPr>
            <a:spLocks noGrp="1"/>
          </p:cNvSpPr>
          <p:nvPr>
            <p:ph type="title"/>
          </p:nvPr>
        </p:nvSpPr>
        <p:spPr>
          <a:xfrm>
            <a:off x="914400" y="274638"/>
            <a:ext cx="7772400" cy="1143000"/>
          </a:xfrm>
          <a:prstGeom prst="rect">
            <a:avLst/>
          </a:prstGeom>
        </p:spPr>
        <p:txBody>
          <a:bodyPr bIns="91440" anchor="b" anchorCtr="0">
            <a:normAutofit/>
          </a:bodyPr>
          <a:lstStyle/>
          <a:p>
            <a:r>
              <a:rPr kumimoji="0" lang="zh-CN" altLang="en-US"/>
              <a:t>单击此处编辑母版标题样式</a:t>
            </a:r>
            <a:endParaRPr kumimoji="0" lang="en-US"/>
          </a:p>
        </p:txBody>
      </p:sp>
      <p:sp>
        <p:nvSpPr>
          <p:cNvPr id="13" name="文本占位符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zh-CN" altLang="en-US"/>
              <a:t>单击此处编辑母版文本样式</a:t>
            </a:r>
          </a:p>
          <a:p>
            <a:pPr lvl="1" eaLnBrk="1" latinLnBrk="0" hangingPunct="1"/>
            <a:r>
              <a:rPr kumimoji="0" lang="zh-CN" altLang="en-US"/>
              <a:t>第二级</a:t>
            </a:r>
          </a:p>
          <a:p>
            <a:pPr lvl="2" eaLnBrk="1" latinLnBrk="0" hangingPunct="1"/>
            <a:r>
              <a:rPr kumimoji="0" lang="zh-CN" altLang="en-US"/>
              <a:t>第三级</a:t>
            </a:r>
          </a:p>
          <a:p>
            <a:pPr lvl="3" eaLnBrk="1" latinLnBrk="0" hangingPunct="1"/>
            <a:r>
              <a:rPr kumimoji="0" lang="zh-CN" altLang="en-US"/>
              <a:t>第四级</a:t>
            </a:r>
          </a:p>
          <a:p>
            <a:pPr lvl="4" eaLnBrk="1" latinLnBrk="0" hangingPunct="1"/>
            <a:r>
              <a:rPr kumimoji="0" lang="zh-CN" altLang="en-US"/>
              <a:t>第五级</a:t>
            </a:r>
            <a:endParaRPr kumimoji="0" lang="en-US"/>
          </a:p>
        </p:txBody>
      </p:sp>
      <p:sp>
        <p:nvSpPr>
          <p:cNvPr id="14" name="日期占位符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30820CF-B880-4189-942D-D702A7CBA730}" type="datetimeFigureOut">
              <a:rPr lang="zh-CN" altLang="en-US" smtClean="0"/>
              <a:t>2020/12/8</a:t>
            </a:fld>
            <a:endParaRPr lang="zh-CN" altLang="en-US"/>
          </a:p>
        </p:txBody>
      </p:sp>
      <p:sp>
        <p:nvSpPr>
          <p:cNvPr id="3" name="页脚占位符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zh-CN" altLang="en-US"/>
          </a:p>
        </p:txBody>
      </p:sp>
      <p:sp>
        <p:nvSpPr>
          <p:cNvPr id="23" name="灯片编号占位符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r>
              <a:rPr lang="en-US" altLang="zh-CN" sz="7200" dirty="0">
                <a:latin typeface="华文新魏" pitchFamily="2" charset="-122"/>
                <a:ea typeface="华文新魏" pitchFamily="2" charset="-122"/>
              </a:rPr>
              <a:t>《</a:t>
            </a:r>
            <a:r>
              <a:rPr lang="zh-CN" altLang="en-US" sz="7200" dirty="0">
                <a:latin typeface="华文新魏" pitchFamily="2" charset="-122"/>
                <a:ea typeface="华文新魏" pitchFamily="2" charset="-122"/>
              </a:rPr>
              <a:t>孟子</a:t>
            </a:r>
            <a:r>
              <a:rPr lang="en-US" altLang="zh-CN" sz="7200" dirty="0">
                <a:latin typeface="华文新魏" pitchFamily="2" charset="-122"/>
                <a:ea typeface="华文新魏" pitchFamily="2" charset="-122"/>
              </a:rPr>
              <a:t>》</a:t>
            </a:r>
            <a:r>
              <a:rPr lang="zh-CN" altLang="en-US" sz="7200" dirty="0">
                <a:latin typeface="华文新魏" pitchFamily="2" charset="-122"/>
                <a:ea typeface="华文新魏" pitchFamily="2" charset="-122"/>
              </a:rPr>
              <a:t>二章</a:t>
            </a:r>
          </a:p>
        </p:txBody>
      </p:sp>
      <p:sp>
        <p:nvSpPr>
          <p:cNvPr id="4" name="TextBox 3"/>
          <p:cNvSpPr txBox="1"/>
          <p:nvPr/>
        </p:nvSpPr>
        <p:spPr>
          <a:xfrm>
            <a:off x="1043608" y="3604546"/>
            <a:ext cx="6624736" cy="1446550"/>
          </a:xfrm>
          <a:prstGeom prst="rect">
            <a:avLst/>
          </a:prstGeom>
          <a:noFill/>
        </p:spPr>
        <p:txBody>
          <a:bodyPr wrap="square" rtlCol="0">
            <a:spAutoFit/>
          </a:bodyPr>
          <a:lstStyle/>
          <a:p>
            <a:r>
              <a:rPr lang="en-US" altLang="zh-CN" sz="4400" b="1" dirty="0">
                <a:solidFill>
                  <a:schemeClr val="tx2"/>
                </a:solidFill>
                <a:latin typeface="华文新魏" pitchFamily="2" charset="-122"/>
                <a:ea typeface="华文新魏" pitchFamily="2" charset="-122"/>
              </a:rPr>
              <a:t>《</a:t>
            </a:r>
            <a:r>
              <a:rPr lang="zh-CN" altLang="en-US" sz="4400" b="1" dirty="0">
                <a:solidFill>
                  <a:schemeClr val="tx2"/>
                </a:solidFill>
                <a:latin typeface="华文新魏" pitchFamily="2" charset="-122"/>
                <a:ea typeface="华文新魏" pitchFamily="2" charset="-122"/>
              </a:rPr>
              <a:t>富贵不能淫</a:t>
            </a:r>
            <a:r>
              <a:rPr lang="en-US" altLang="zh-CN" sz="4400" b="1" dirty="0">
                <a:solidFill>
                  <a:schemeClr val="tx2"/>
                </a:solidFill>
                <a:latin typeface="华文新魏" pitchFamily="2" charset="-122"/>
                <a:ea typeface="华文新魏" pitchFamily="2" charset="-122"/>
              </a:rPr>
              <a:t>》</a:t>
            </a:r>
          </a:p>
          <a:p>
            <a:r>
              <a:rPr lang="en-US" altLang="zh-CN" sz="4400" b="1" dirty="0">
                <a:solidFill>
                  <a:schemeClr val="tx2"/>
                </a:solidFill>
                <a:latin typeface="华文新魏" pitchFamily="2" charset="-122"/>
                <a:ea typeface="华文新魏" pitchFamily="2" charset="-122"/>
              </a:rPr>
              <a:t>《</a:t>
            </a:r>
            <a:r>
              <a:rPr lang="zh-CN" altLang="en-US" sz="4400" b="1" dirty="0">
                <a:solidFill>
                  <a:schemeClr val="tx2"/>
                </a:solidFill>
                <a:latin typeface="华文新魏" pitchFamily="2" charset="-122"/>
                <a:ea typeface="华文新魏" pitchFamily="2" charset="-122"/>
              </a:rPr>
              <a:t>生于忧患，死于安乐</a:t>
            </a:r>
            <a:r>
              <a:rPr lang="en-US" altLang="zh-CN" sz="4400" b="1" dirty="0">
                <a:solidFill>
                  <a:schemeClr val="tx2"/>
                </a:solidFill>
                <a:latin typeface="华文新魏" pitchFamily="2" charset="-122"/>
                <a:ea typeface="华文新魏" pitchFamily="2" charset="-122"/>
              </a:rPr>
              <a:t>》</a:t>
            </a:r>
            <a:endParaRPr lang="zh-CN" altLang="en-US" sz="4400" b="1" dirty="0">
              <a:solidFill>
                <a:schemeClr val="tx2"/>
              </a:solidFill>
              <a:latin typeface="华文新魏" pitchFamily="2" charset="-122"/>
              <a:ea typeface="华文新魏"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548680"/>
            <a:ext cx="7772400" cy="1143000"/>
          </a:xfrm>
        </p:spPr>
        <p:txBody>
          <a:bodyPr>
            <a:normAutofit/>
          </a:bodyPr>
          <a:lstStyle/>
          <a:p>
            <a:r>
              <a:rPr lang="zh-CN" altLang="en-US" sz="5400" b="1" dirty="0">
                <a:latin typeface="华文新魏" pitchFamily="2" charset="-122"/>
                <a:ea typeface="华文新魏" pitchFamily="2" charset="-122"/>
              </a:rPr>
              <a:t>一、知人论世</a:t>
            </a:r>
          </a:p>
        </p:txBody>
      </p:sp>
      <p:sp>
        <p:nvSpPr>
          <p:cNvPr id="3" name="内容占位符 2"/>
          <p:cNvSpPr>
            <a:spLocks noGrp="1"/>
          </p:cNvSpPr>
          <p:nvPr>
            <p:ph sz="quarter" idx="1"/>
          </p:nvPr>
        </p:nvSpPr>
        <p:spPr>
          <a:xfrm>
            <a:off x="755576" y="2204864"/>
            <a:ext cx="6336704" cy="2520280"/>
          </a:xfrm>
          <a:ln w="28575">
            <a:solidFill>
              <a:schemeClr val="tx1"/>
            </a:solidFill>
          </a:ln>
        </p:spPr>
        <p:txBody>
          <a:bodyPr>
            <a:noAutofit/>
          </a:bodyPr>
          <a:lstStyle/>
          <a:p>
            <a:r>
              <a:rPr lang="zh-CN" altLang="en-US" sz="4400" b="1" dirty="0">
                <a:solidFill>
                  <a:schemeClr val="tx2"/>
                </a:solidFill>
                <a:latin typeface="华文新魏" pitchFamily="2" charset="-122"/>
                <a:ea typeface="华文新魏" pitchFamily="2" charset="-122"/>
              </a:rPr>
              <a:t>孟子其人其书</a:t>
            </a:r>
            <a:endParaRPr lang="en-US" altLang="zh-CN" sz="4400" b="1" dirty="0">
              <a:solidFill>
                <a:schemeClr val="tx2"/>
              </a:solidFill>
              <a:latin typeface="华文新魏" pitchFamily="2" charset="-122"/>
              <a:ea typeface="华文新魏" pitchFamily="2" charset="-122"/>
            </a:endParaRPr>
          </a:p>
          <a:p>
            <a:r>
              <a:rPr lang="zh-CN" altLang="en-US" sz="4400" b="1" dirty="0">
                <a:solidFill>
                  <a:schemeClr val="tx2"/>
                </a:solidFill>
                <a:latin typeface="华文新魏" pitchFamily="2" charset="-122"/>
                <a:ea typeface="华文新魏" pitchFamily="2" charset="-122"/>
              </a:rPr>
              <a:t>战国时代的特点</a:t>
            </a:r>
            <a:endParaRPr lang="en-US" altLang="zh-CN" sz="4400" b="1" dirty="0">
              <a:solidFill>
                <a:schemeClr val="tx2"/>
              </a:solidFill>
              <a:latin typeface="华文新魏" pitchFamily="2" charset="-122"/>
              <a:ea typeface="华文新魏" pitchFamily="2" charset="-122"/>
            </a:endParaRPr>
          </a:p>
          <a:p>
            <a:r>
              <a:rPr lang="zh-CN" altLang="en-US" sz="4400" b="1" dirty="0">
                <a:solidFill>
                  <a:schemeClr val="tx2"/>
                </a:solidFill>
                <a:latin typeface="华文新魏" pitchFamily="2" charset="-122"/>
                <a:ea typeface="华文新魏" pitchFamily="2" charset="-122"/>
              </a:rPr>
              <a:t>纵横家的有关情况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67544" y="404664"/>
            <a:ext cx="8208911" cy="3888432"/>
          </a:xfrm>
        </p:spPr>
        <p:txBody>
          <a:bodyPr>
            <a:normAutofit/>
          </a:bodyPr>
          <a:lstStyle/>
          <a:p>
            <a:pPr marL="0" indent="0">
              <a:buNone/>
            </a:pPr>
            <a:r>
              <a:rPr lang="zh-CN" altLang="en-US" sz="3600" b="1" dirty="0">
                <a:solidFill>
                  <a:schemeClr val="accent1"/>
                </a:solidFill>
                <a:latin typeface="华文新魏" pitchFamily="2" charset="-122"/>
                <a:ea typeface="华文新魏" pitchFamily="2" charset="-122"/>
              </a:rPr>
              <a:t>战国时代社会动荡不安：</a:t>
            </a:r>
            <a:endParaRPr lang="en-US" altLang="zh-CN" sz="3600" b="1" dirty="0">
              <a:solidFill>
                <a:schemeClr val="accent1"/>
              </a:solidFill>
              <a:latin typeface="华文新魏" pitchFamily="2" charset="-122"/>
              <a:ea typeface="华文新魏" pitchFamily="2" charset="-122"/>
            </a:endParaRPr>
          </a:p>
          <a:p>
            <a:pPr marL="0" indent="0">
              <a:buNone/>
            </a:pPr>
            <a:r>
              <a:rPr lang="zh-CN" altLang="en-US" sz="3600" b="1" dirty="0">
                <a:solidFill>
                  <a:schemeClr val="bg1">
                    <a:lumMod val="50000"/>
                  </a:schemeClr>
                </a:solidFill>
                <a:latin typeface="华文新魏" pitchFamily="2" charset="-122"/>
                <a:ea typeface="华文新魏" pitchFamily="2" charset="-122"/>
              </a:rPr>
              <a:t>        各大国之间“争地以战，杀人盈野；征城以战，杀人盈城”。</a:t>
            </a:r>
            <a:endParaRPr lang="en-US" altLang="zh-CN" sz="3600" b="1" dirty="0">
              <a:solidFill>
                <a:schemeClr val="bg1">
                  <a:lumMod val="50000"/>
                </a:schemeClr>
              </a:solidFill>
              <a:latin typeface="华文新魏" pitchFamily="2" charset="-122"/>
              <a:ea typeface="华文新魏" pitchFamily="2" charset="-122"/>
            </a:endParaRPr>
          </a:p>
          <a:p>
            <a:pPr marL="0" indent="0">
              <a:buNone/>
            </a:pPr>
            <a:r>
              <a:rPr lang="zh-CN" altLang="en-US" sz="3600" b="1" dirty="0">
                <a:solidFill>
                  <a:schemeClr val="bg1">
                    <a:lumMod val="50000"/>
                  </a:schemeClr>
                </a:solidFill>
                <a:latin typeface="华文新魏" pitchFamily="2" charset="-122"/>
                <a:ea typeface="华文新魏" pitchFamily="2" charset="-122"/>
              </a:rPr>
              <a:t>        统治者“庖有肥肉，厩有肥马”；人民“仰不足以事父母，俯不足以蓄妻子，乐岁终身苦，凶年不免于死亡”。</a:t>
            </a:r>
          </a:p>
        </p:txBody>
      </p:sp>
      <p:sp>
        <p:nvSpPr>
          <p:cNvPr id="4" name="内容占位符 2"/>
          <p:cNvSpPr txBox="1"/>
          <p:nvPr/>
        </p:nvSpPr>
        <p:spPr>
          <a:xfrm>
            <a:off x="467544" y="4293096"/>
            <a:ext cx="7772400" cy="2160240"/>
          </a:xfrm>
          <a:prstGeom prst="rect">
            <a:avLst/>
          </a:prstGeom>
        </p:spPr>
        <p:txBody>
          <a:bodyPr vert="horz">
            <a:normAutofit/>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marL="0" indent="0">
              <a:buFont typeface="Wingdings 2"/>
              <a:buNone/>
            </a:pPr>
            <a:r>
              <a:rPr lang="zh-CN" altLang="en-US" sz="3600" b="1" dirty="0">
                <a:solidFill>
                  <a:schemeClr val="accent1"/>
                </a:solidFill>
                <a:latin typeface="华文新魏" pitchFamily="2" charset="-122"/>
                <a:ea typeface="华文新魏" pitchFamily="2" charset="-122"/>
              </a:rPr>
              <a:t>孟子的民本思想：</a:t>
            </a:r>
            <a:endParaRPr lang="en-US" altLang="zh-CN" sz="3600" b="1" dirty="0">
              <a:solidFill>
                <a:schemeClr val="accent1"/>
              </a:solidFill>
              <a:latin typeface="华文新魏" pitchFamily="2" charset="-122"/>
              <a:ea typeface="华文新魏" pitchFamily="2" charset="-122"/>
            </a:endParaRPr>
          </a:p>
          <a:p>
            <a:pPr marL="0" indent="0">
              <a:buFont typeface="Wingdings 2"/>
              <a:buNone/>
            </a:pPr>
            <a:r>
              <a:rPr lang="en-US" altLang="zh-CN" sz="3600" b="1" dirty="0">
                <a:solidFill>
                  <a:schemeClr val="bg1">
                    <a:lumMod val="50000"/>
                  </a:schemeClr>
                </a:solidFill>
                <a:latin typeface="华文新魏" pitchFamily="2" charset="-122"/>
                <a:ea typeface="华文新魏" pitchFamily="2" charset="-122"/>
              </a:rPr>
              <a:t>    </a:t>
            </a:r>
            <a:r>
              <a:rPr lang="zh-CN" altLang="en-US" sz="3600" b="1" dirty="0">
                <a:solidFill>
                  <a:schemeClr val="bg1">
                    <a:lumMod val="50000"/>
                  </a:schemeClr>
                </a:solidFill>
                <a:latin typeface="华文新魏" pitchFamily="2" charset="-122"/>
                <a:ea typeface="华文新魏" pitchFamily="2" charset="-122"/>
              </a:rPr>
              <a:t>“民贵君轻”</a:t>
            </a:r>
            <a:endParaRPr lang="en-US" altLang="zh-CN" sz="3600" b="1" dirty="0">
              <a:solidFill>
                <a:schemeClr val="bg1">
                  <a:lumMod val="50000"/>
                </a:schemeClr>
              </a:solidFill>
              <a:latin typeface="华文新魏" pitchFamily="2" charset="-122"/>
              <a:ea typeface="华文新魏" pitchFamily="2" charset="-122"/>
            </a:endParaRPr>
          </a:p>
          <a:p>
            <a:pPr marL="0" indent="0">
              <a:buFont typeface="Wingdings 2"/>
              <a:buNone/>
            </a:pPr>
            <a:r>
              <a:rPr lang="en-US" altLang="zh-CN" sz="3600" b="1" dirty="0">
                <a:solidFill>
                  <a:schemeClr val="bg1">
                    <a:lumMod val="50000"/>
                  </a:schemeClr>
                </a:solidFill>
                <a:latin typeface="华文新魏" pitchFamily="2" charset="-122"/>
                <a:ea typeface="华文新魏" pitchFamily="2" charset="-122"/>
              </a:rPr>
              <a:t>    </a:t>
            </a:r>
            <a:r>
              <a:rPr lang="zh-CN" altLang="en-US" sz="3600" b="1" dirty="0">
                <a:solidFill>
                  <a:schemeClr val="bg1">
                    <a:lumMod val="50000"/>
                  </a:schemeClr>
                </a:solidFill>
                <a:latin typeface="华文新魏" pitchFamily="2" charset="-122"/>
                <a:ea typeface="华文新魏" pitchFamily="2" charset="-122"/>
              </a:rPr>
              <a:t>“仁政”“王道”</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DF5767B-1393-440B-8B19-CE92D2E2C8C7}"/>
              </a:ext>
            </a:extLst>
          </p:cNvPr>
          <p:cNvSpPr>
            <a:spLocks noGrp="1"/>
          </p:cNvSpPr>
          <p:nvPr>
            <p:ph type="title"/>
          </p:nvPr>
        </p:nvSpPr>
        <p:spPr>
          <a:xfrm>
            <a:off x="1691680" y="1052736"/>
            <a:ext cx="5472608" cy="1143000"/>
          </a:xfrm>
        </p:spPr>
        <p:txBody>
          <a:bodyPr>
            <a:noAutofit/>
          </a:bodyPr>
          <a:lstStyle/>
          <a:p>
            <a:r>
              <a:rPr lang="zh-CN" altLang="en-US" sz="8000" b="1" dirty="0">
                <a:solidFill>
                  <a:schemeClr val="tx1"/>
                </a:solidFill>
              </a:rPr>
              <a:t>大   丈  夫</a:t>
            </a:r>
          </a:p>
        </p:txBody>
      </p:sp>
      <p:sp>
        <p:nvSpPr>
          <p:cNvPr id="3" name="内容占位符 2">
            <a:extLst>
              <a:ext uri="{FF2B5EF4-FFF2-40B4-BE49-F238E27FC236}">
                <a16:creationId xmlns:a16="http://schemas.microsoft.com/office/drawing/2014/main" id="{1981E8CC-6E26-4FB4-B566-FE2391A13C22}"/>
              </a:ext>
            </a:extLst>
          </p:cNvPr>
          <p:cNvSpPr>
            <a:spLocks noGrp="1"/>
          </p:cNvSpPr>
          <p:nvPr>
            <p:ph sz="quarter" idx="1"/>
          </p:nvPr>
        </p:nvSpPr>
        <p:spPr>
          <a:xfrm>
            <a:off x="1371600" y="2852936"/>
            <a:ext cx="7772400" cy="4572000"/>
          </a:xfrm>
        </p:spPr>
        <p:txBody>
          <a:bodyPr/>
          <a:lstStyle/>
          <a:p>
            <a:r>
              <a:rPr lang="zh-CN" altLang="en-US" b="0" i="0" dirty="0">
                <a:solidFill>
                  <a:srgbClr val="121212"/>
                </a:solidFill>
                <a:effectLst/>
                <a:latin typeface="-apple-system"/>
              </a:rPr>
              <a:t>大丈夫一言既出驷马难追。</a:t>
            </a:r>
            <a:endParaRPr lang="en-US" altLang="zh-CN" b="0" i="0" dirty="0">
              <a:solidFill>
                <a:srgbClr val="121212"/>
              </a:solidFill>
              <a:effectLst/>
              <a:latin typeface="-apple-system"/>
            </a:endParaRPr>
          </a:p>
          <a:p>
            <a:r>
              <a:rPr lang="zh-CN" altLang="en-US" b="0" i="0" dirty="0">
                <a:solidFill>
                  <a:srgbClr val="121212"/>
                </a:solidFill>
                <a:effectLst/>
                <a:latin typeface="-apple-system"/>
              </a:rPr>
              <a:t>大丈夫行不更名，坐不改姓！</a:t>
            </a:r>
            <a:endParaRPr lang="zh-CN" altLang="en-US" dirty="0"/>
          </a:p>
        </p:txBody>
      </p:sp>
    </p:spTree>
    <p:extLst>
      <p:ext uri="{BB962C8B-B14F-4D97-AF65-F5344CB8AC3E}">
        <p14:creationId xmlns:p14="http://schemas.microsoft.com/office/powerpoint/2010/main" val="243403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6DCDEEB5-914D-44C6-944F-1EDF51D9DC5A}"/>
              </a:ext>
            </a:extLst>
          </p:cNvPr>
          <p:cNvSpPr txBox="1"/>
          <p:nvPr/>
        </p:nvSpPr>
        <p:spPr>
          <a:xfrm>
            <a:off x="1547664" y="1886412"/>
            <a:ext cx="6912768" cy="1569660"/>
          </a:xfrm>
          <a:prstGeom prst="rect">
            <a:avLst/>
          </a:prstGeom>
          <a:noFill/>
        </p:spPr>
        <p:txBody>
          <a:bodyPr wrap="square" rtlCol="0">
            <a:spAutoFit/>
          </a:bodyPr>
          <a:lstStyle/>
          <a:p>
            <a:r>
              <a:rPr lang="zh-CN" altLang="en-US" sz="9600" dirty="0"/>
              <a:t>富贵不能淫</a:t>
            </a:r>
          </a:p>
        </p:txBody>
      </p:sp>
    </p:spTree>
    <p:extLst>
      <p:ext uri="{BB962C8B-B14F-4D97-AF65-F5344CB8AC3E}">
        <p14:creationId xmlns:p14="http://schemas.microsoft.com/office/powerpoint/2010/main" val="2511478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0244E1B1-E697-4D5B-A0FF-2CECE8615C56}"/>
              </a:ext>
            </a:extLst>
          </p:cNvPr>
          <p:cNvSpPr txBox="1"/>
          <p:nvPr/>
        </p:nvSpPr>
        <p:spPr>
          <a:xfrm>
            <a:off x="503548" y="980728"/>
            <a:ext cx="8136904" cy="5016758"/>
          </a:xfrm>
          <a:prstGeom prst="rect">
            <a:avLst/>
          </a:prstGeom>
          <a:noFill/>
        </p:spPr>
        <p:txBody>
          <a:bodyPr wrap="square">
            <a:spAutoFit/>
          </a:bodyPr>
          <a:lstStyle/>
          <a:p>
            <a:pPr algn="l"/>
            <a:r>
              <a:rPr lang="zh-CN" altLang="en-US" b="0" i="0" dirty="0">
                <a:solidFill>
                  <a:srgbClr val="0F0F0F"/>
                </a:solidFill>
                <a:effectLst/>
                <a:latin typeface="����"/>
              </a:rPr>
              <a:t>        </a:t>
            </a:r>
            <a:r>
              <a:rPr lang="zh-CN" altLang="en-US" sz="3200" b="0" i="0" dirty="0">
                <a:solidFill>
                  <a:srgbClr val="0F0F0F"/>
                </a:solidFill>
                <a:effectLst/>
                <a:latin typeface="����"/>
              </a:rPr>
              <a:t>景春曰：“公孙衍、张仪岂不诚大丈夫哉？一怒而诸侯惧，安居而天下熄。”</a:t>
            </a:r>
          </a:p>
          <a:p>
            <a:pPr algn="l"/>
            <a:r>
              <a:rPr lang="zh-CN" altLang="en-US" sz="3200" dirty="0">
                <a:solidFill>
                  <a:srgbClr val="0F0F0F"/>
                </a:solidFill>
                <a:latin typeface="����"/>
              </a:rPr>
              <a:t>     </a:t>
            </a:r>
            <a:r>
              <a:rPr lang="zh-CN" altLang="en-US" sz="3200" b="0" i="0" dirty="0">
                <a:solidFill>
                  <a:srgbClr val="0F0F0F"/>
                </a:solidFill>
                <a:effectLst/>
                <a:latin typeface="����"/>
              </a:rPr>
              <a:t>孟子曰：“是焉得为大丈夫乎？子未学礼乎？丈夫之冠</a:t>
            </a:r>
            <a:r>
              <a:rPr lang="zh-CN" altLang="en-US" sz="3200" b="0" i="0" dirty="0">
                <a:solidFill>
                  <a:srgbClr val="FF0000"/>
                </a:solidFill>
                <a:effectLst/>
                <a:latin typeface="����"/>
              </a:rPr>
              <a:t>（</a:t>
            </a:r>
            <a:r>
              <a:rPr lang="en-US" altLang="zh-CN" sz="3200" b="0" i="0" dirty="0" err="1">
                <a:solidFill>
                  <a:srgbClr val="FF0000"/>
                </a:solidFill>
                <a:effectLst/>
                <a:latin typeface="����"/>
              </a:rPr>
              <a:t>guàn</a:t>
            </a:r>
            <a:r>
              <a:rPr lang="zh-CN" altLang="en-US" sz="3200" b="0" i="0" dirty="0">
                <a:solidFill>
                  <a:srgbClr val="FF0000"/>
                </a:solidFill>
                <a:effectLst/>
                <a:latin typeface="����"/>
              </a:rPr>
              <a:t>）</a:t>
            </a:r>
            <a:r>
              <a:rPr lang="zh-CN" altLang="en-US" sz="3200" b="0" i="0" dirty="0">
                <a:solidFill>
                  <a:srgbClr val="0F0F0F"/>
                </a:solidFill>
                <a:effectLst/>
                <a:latin typeface="����"/>
              </a:rPr>
              <a:t>也，父命之；女子之嫁也，母命之，往送之门，戒之曰：‘往之女</a:t>
            </a:r>
            <a:r>
              <a:rPr lang="zh-CN" altLang="en-US" sz="3200" dirty="0">
                <a:solidFill>
                  <a:srgbClr val="FF0000"/>
                </a:solidFill>
                <a:latin typeface="����"/>
              </a:rPr>
              <a:t>（</a:t>
            </a:r>
            <a:r>
              <a:rPr lang="en-US" altLang="zh-CN" sz="3200" dirty="0" err="1">
                <a:solidFill>
                  <a:srgbClr val="FF0000"/>
                </a:solidFill>
                <a:latin typeface="����"/>
              </a:rPr>
              <a:t>rǔ</a:t>
            </a:r>
            <a:r>
              <a:rPr lang="zh-CN" altLang="en-US" sz="3200" dirty="0">
                <a:solidFill>
                  <a:srgbClr val="FF0000"/>
                </a:solidFill>
                <a:latin typeface="����"/>
              </a:rPr>
              <a:t>）</a:t>
            </a:r>
            <a:r>
              <a:rPr lang="zh-CN" altLang="en-US" sz="3200" dirty="0">
                <a:latin typeface="����"/>
              </a:rPr>
              <a:t>家，必敬必戒，无违夫子！’</a:t>
            </a:r>
            <a:r>
              <a:rPr lang="zh-CN" altLang="en-US" sz="3200" b="0" i="0" dirty="0">
                <a:solidFill>
                  <a:srgbClr val="0F0F0F"/>
                </a:solidFill>
                <a:effectLst/>
                <a:latin typeface="����"/>
              </a:rPr>
              <a:t>以顺为正者，妾妇之道也。居天下之广居，立天下之正位，行天下之大道。得志，与民由之；不得志，独行其道。富贵不能淫，贫贱不能移，威武不能屈，此之谓大丈夫。”</a:t>
            </a:r>
          </a:p>
        </p:txBody>
      </p:sp>
      <p:sp>
        <p:nvSpPr>
          <p:cNvPr id="3" name="文本框 2">
            <a:extLst>
              <a:ext uri="{FF2B5EF4-FFF2-40B4-BE49-F238E27FC236}">
                <a16:creationId xmlns:a16="http://schemas.microsoft.com/office/drawing/2014/main" id="{E0A4D91D-52AA-4235-9F4C-67B5525B3423}"/>
              </a:ext>
            </a:extLst>
          </p:cNvPr>
          <p:cNvSpPr txBox="1"/>
          <p:nvPr/>
        </p:nvSpPr>
        <p:spPr>
          <a:xfrm>
            <a:off x="323528" y="188640"/>
            <a:ext cx="2520280" cy="461665"/>
          </a:xfrm>
          <a:prstGeom prst="rect">
            <a:avLst/>
          </a:prstGeom>
          <a:noFill/>
        </p:spPr>
        <p:txBody>
          <a:bodyPr wrap="square" rtlCol="0">
            <a:spAutoFit/>
          </a:bodyPr>
          <a:lstStyle/>
          <a:p>
            <a:r>
              <a:rPr lang="zh-CN" altLang="en-US" sz="2400" u="sng" dirty="0"/>
              <a:t>朗读</a:t>
            </a:r>
            <a:r>
              <a:rPr lang="en-US" altLang="zh-CN" sz="2400" u="sng" dirty="0"/>
              <a:t>——</a:t>
            </a:r>
            <a:r>
              <a:rPr lang="zh-CN" altLang="en-US" sz="2400" u="sng" dirty="0"/>
              <a:t>正音</a:t>
            </a:r>
          </a:p>
        </p:txBody>
      </p:sp>
    </p:spTree>
    <p:extLst>
      <p:ext uri="{BB962C8B-B14F-4D97-AF65-F5344CB8AC3E}">
        <p14:creationId xmlns:p14="http://schemas.microsoft.com/office/powerpoint/2010/main" val="798191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0244E1B1-E697-4D5B-A0FF-2CECE8615C56}"/>
              </a:ext>
            </a:extLst>
          </p:cNvPr>
          <p:cNvSpPr txBox="1"/>
          <p:nvPr/>
        </p:nvSpPr>
        <p:spPr>
          <a:xfrm>
            <a:off x="395536" y="1124744"/>
            <a:ext cx="8136904" cy="4031873"/>
          </a:xfrm>
          <a:prstGeom prst="rect">
            <a:avLst/>
          </a:prstGeom>
          <a:noFill/>
        </p:spPr>
        <p:txBody>
          <a:bodyPr wrap="square">
            <a:spAutoFit/>
          </a:bodyPr>
          <a:lstStyle/>
          <a:p>
            <a:pPr algn="l"/>
            <a:r>
              <a:rPr lang="zh-CN" altLang="en-US" b="0" i="0" dirty="0">
                <a:solidFill>
                  <a:srgbClr val="0F0F0F"/>
                </a:solidFill>
                <a:effectLst/>
                <a:latin typeface="����"/>
              </a:rPr>
              <a:t>        </a:t>
            </a:r>
            <a:r>
              <a:rPr lang="zh-CN" altLang="en-US" sz="3200" b="0" i="0" dirty="0">
                <a:solidFill>
                  <a:srgbClr val="0F0F0F"/>
                </a:solidFill>
                <a:effectLst/>
                <a:latin typeface="����"/>
              </a:rPr>
              <a:t>景春曰公孙衍张仪岂不诚大丈夫哉一怒而诸侯惧安居而天下熄孟子曰是焉得为大丈夫乎子未学礼乎丈夫之冠也父命之女子之嫁也母命之往送之门戒之曰往之女</a:t>
            </a:r>
            <a:r>
              <a:rPr lang="zh-CN" altLang="en-US" sz="3200" dirty="0">
                <a:latin typeface="����"/>
              </a:rPr>
              <a:t>家必敬必戒无违夫子</a:t>
            </a:r>
            <a:r>
              <a:rPr lang="zh-CN" altLang="en-US" sz="3200" b="0" i="0" dirty="0">
                <a:solidFill>
                  <a:srgbClr val="0F0F0F"/>
                </a:solidFill>
                <a:effectLst/>
                <a:latin typeface="����"/>
              </a:rPr>
              <a:t>以顺为正者妾妇之道也居天下之广居立天下之正位行天下之大道得志与民由之不得志独行其道富贵不能淫贫贱不能移威武不能屈此之谓大丈夫</a:t>
            </a:r>
          </a:p>
        </p:txBody>
      </p:sp>
      <p:sp>
        <p:nvSpPr>
          <p:cNvPr id="3" name="文本框 2">
            <a:extLst>
              <a:ext uri="{FF2B5EF4-FFF2-40B4-BE49-F238E27FC236}">
                <a16:creationId xmlns:a16="http://schemas.microsoft.com/office/drawing/2014/main" id="{810C6B6A-95EC-42B8-9B1C-874444B789D0}"/>
              </a:ext>
            </a:extLst>
          </p:cNvPr>
          <p:cNvSpPr txBox="1"/>
          <p:nvPr/>
        </p:nvSpPr>
        <p:spPr>
          <a:xfrm>
            <a:off x="323528" y="188640"/>
            <a:ext cx="2520280" cy="461665"/>
          </a:xfrm>
          <a:prstGeom prst="rect">
            <a:avLst/>
          </a:prstGeom>
          <a:noFill/>
        </p:spPr>
        <p:txBody>
          <a:bodyPr wrap="square" rtlCol="0">
            <a:spAutoFit/>
          </a:bodyPr>
          <a:lstStyle/>
          <a:p>
            <a:r>
              <a:rPr lang="zh-CN" altLang="en-US" sz="2400" u="sng" dirty="0"/>
              <a:t>朗读</a:t>
            </a:r>
            <a:r>
              <a:rPr lang="en-US" altLang="zh-CN" sz="2400" u="sng" dirty="0"/>
              <a:t>——</a:t>
            </a:r>
            <a:r>
              <a:rPr lang="zh-CN" altLang="en-US" sz="2400" u="sng" dirty="0"/>
              <a:t>无标点</a:t>
            </a:r>
          </a:p>
        </p:txBody>
      </p:sp>
    </p:spTree>
    <p:extLst>
      <p:ext uri="{BB962C8B-B14F-4D97-AF65-F5344CB8AC3E}">
        <p14:creationId xmlns:p14="http://schemas.microsoft.com/office/powerpoint/2010/main" val="2931667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sz="quarter" idx="1"/>
          </p:nvPr>
        </p:nvSpPr>
        <p:spPr>
          <a:xfrm>
            <a:off x="395536" y="1008319"/>
            <a:ext cx="7772400" cy="1872208"/>
          </a:xfrm>
        </p:spPr>
        <p:txBody>
          <a:bodyPr/>
          <a:lstStyle/>
          <a:p>
            <a:pPr marL="0" indent="0">
              <a:buNone/>
            </a:pPr>
            <a:r>
              <a:rPr lang="zh-CN" altLang="en-US" dirty="0"/>
              <a:t>          </a:t>
            </a:r>
            <a:r>
              <a:rPr lang="zh-CN" altLang="en-US" sz="3200" b="1" dirty="0">
                <a:solidFill>
                  <a:schemeClr val="bg1">
                    <a:lumMod val="50000"/>
                  </a:schemeClr>
                </a:solidFill>
                <a:latin typeface="微软雅黑" panose="020B0503020204020204" pitchFamily="34" charset="-122"/>
                <a:ea typeface="微软雅黑" panose="020B0503020204020204" pitchFamily="34" charset="-122"/>
              </a:rPr>
              <a:t>景春曰：“公孙衍、张仪岂不</a:t>
            </a:r>
            <a:r>
              <a:rPr lang="zh-CN" altLang="en-US" sz="3200" b="1" dirty="0">
                <a:solidFill>
                  <a:schemeClr val="accent1"/>
                </a:solidFill>
                <a:latin typeface="微软雅黑" panose="020B0503020204020204" pitchFamily="34" charset="-122"/>
                <a:ea typeface="微软雅黑" panose="020B0503020204020204" pitchFamily="34" charset="-122"/>
              </a:rPr>
              <a:t>诚</a:t>
            </a:r>
            <a:r>
              <a:rPr lang="zh-CN" altLang="en-US" sz="3200" b="1" dirty="0">
                <a:solidFill>
                  <a:srgbClr val="0070C0"/>
                </a:solidFill>
                <a:latin typeface="微软雅黑" panose="020B0503020204020204" pitchFamily="34" charset="-122"/>
                <a:ea typeface="微软雅黑" panose="020B0503020204020204" pitchFamily="34" charset="-122"/>
              </a:rPr>
              <a:t>大丈</a:t>
            </a:r>
            <a:endParaRPr lang="en-US" altLang="zh-CN" sz="3200" b="1" dirty="0">
              <a:solidFill>
                <a:srgbClr val="0070C0"/>
              </a:solidFill>
              <a:latin typeface="微软雅黑" panose="020B0503020204020204" pitchFamily="34" charset="-122"/>
              <a:ea typeface="微软雅黑" panose="020B0503020204020204" pitchFamily="34" charset="-122"/>
            </a:endParaRPr>
          </a:p>
          <a:p>
            <a:pPr marL="0" indent="0">
              <a:buNone/>
            </a:pPr>
            <a:endParaRPr lang="en-US" altLang="zh-CN" sz="3200" b="1" dirty="0">
              <a:solidFill>
                <a:srgbClr val="0070C0"/>
              </a:solidFill>
              <a:latin typeface="微软雅黑" panose="020B0503020204020204" pitchFamily="34" charset="-122"/>
              <a:ea typeface="微软雅黑" panose="020B0503020204020204" pitchFamily="34" charset="-122"/>
            </a:endParaRPr>
          </a:p>
          <a:p>
            <a:pPr marL="0" indent="0">
              <a:buNone/>
            </a:pPr>
            <a:r>
              <a:rPr lang="zh-CN" altLang="en-US" sz="3200" b="1" dirty="0">
                <a:solidFill>
                  <a:srgbClr val="0070C0"/>
                </a:solidFill>
                <a:latin typeface="微软雅黑" panose="020B0503020204020204" pitchFamily="34" charset="-122"/>
                <a:ea typeface="微软雅黑" panose="020B0503020204020204" pitchFamily="34" charset="-122"/>
              </a:rPr>
              <a:t>夫</a:t>
            </a:r>
            <a:r>
              <a:rPr lang="zh-CN" altLang="en-US" sz="3200" b="1" dirty="0">
                <a:solidFill>
                  <a:schemeClr val="bg1">
                    <a:lumMod val="50000"/>
                  </a:schemeClr>
                </a:solidFill>
                <a:latin typeface="微软雅黑" panose="020B0503020204020204" pitchFamily="34" charset="-122"/>
                <a:ea typeface="微软雅黑" panose="020B0503020204020204" pitchFamily="34" charset="-122"/>
              </a:rPr>
              <a:t>哉？一怒而诸侯惧，</a:t>
            </a:r>
            <a:r>
              <a:rPr lang="zh-CN" altLang="en-US" sz="3200" b="1" dirty="0">
                <a:solidFill>
                  <a:schemeClr val="accent1"/>
                </a:solidFill>
                <a:latin typeface="微软雅黑" panose="020B0503020204020204" pitchFamily="34" charset="-122"/>
                <a:ea typeface="微软雅黑" panose="020B0503020204020204" pitchFamily="34" charset="-122"/>
              </a:rPr>
              <a:t>安居</a:t>
            </a:r>
            <a:r>
              <a:rPr lang="zh-CN" altLang="en-US" sz="3200" b="1" dirty="0">
                <a:solidFill>
                  <a:schemeClr val="bg1">
                    <a:lumMod val="50000"/>
                  </a:schemeClr>
                </a:solidFill>
                <a:latin typeface="微软雅黑" panose="020B0503020204020204" pitchFamily="34" charset="-122"/>
                <a:ea typeface="微软雅黑" panose="020B0503020204020204" pitchFamily="34" charset="-122"/>
              </a:rPr>
              <a:t>而</a:t>
            </a:r>
            <a:r>
              <a:rPr lang="zh-CN" altLang="en-US" sz="3200" b="1" dirty="0">
                <a:solidFill>
                  <a:schemeClr val="accent1"/>
                </a:solidFill>
                <a:latin typeface="微软雅黑" panose="020B0503020204020204" pitchFamily="34" charset="-122"/>
                <a:ea typeface="微软雅黑" panose="020B0503020204020204" pitchFamily="34" charset="-122"/>
              </a:rPr>
              <a:t>天下熄</a:t>
            </a:r>
            <a:r>
              <a:rPr lang="zh-CN" altLang="en-US" sz="3200" b="1"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5" name="TextBox 4"/>
          <p:cNvSpPr txBox="1"/>
          <p:nvPr/>
        </p:nvSpPr>
        <p:spPr>
          <a:xfrm>
            <a:off x="637851" y="122375"/>
            <a:ext cx="4248472" cy="830997"/>
          </a:xfrm>
          <a:prstGeom prst="rect">
            <a:avLst/>
          </a:prstGeom>
          <a:noFill/>
        </p:spPr>
        <p:txBody>
          <a:bodyPr wrap="square" rtlCol="0">
            <a:spAutoFit/>
          </a:bodyPr>
          <a:lstStyle/>
          <a:p>
            <a:r>
              <a:rPr lang="zh-CN" altLang="en-US" sz="4800" dirty="0">
                <a:solidFill>
                  <a:schemeClr val="accent1"/>
                </a:solidFill>
                <a:latin typeface="华文新魏" pitchFamily="2" charset="-122"/>
                <a:ea typeface="华文新魏" pitchFamily="2" charset="-122"/>
              </a:rPr>
              <a:t>疏通文意</a:t>
            </a:r>
          </a:p>
        </p:txBody>
      </p:sp>
      <p:sp>
        <p:nvSpPr>
          <p:cNvPr id="6" name="TextBox 5"/>
          <p:cNvSpPr txBox="1"/>
          <p:nvPr/>
        </p:nvSpPr>
        <p:spPr>
          <a:xfrm>
            <a:off x="323528" y="3356992"/>
            <a:ext cx="8496944" cy="1754326"/>
          </a:xfrm>
          <a:prstGeom prst="rect">
            <a:avLst/>
          </a:prstGeom>
          <a:noFill/>
          <a:ln w="28575">
            <a:solidFill>
              <a:schemeClr val="tx1"/>
            </a:solidFill>
          </a:ln>
        </p:spPr>
        <p:txBody>
          <a:bodyPr wrap="square" rtlCol="0">
            <a:spAutoFit/>
          </a:bodyPr>
          <a:lstStyle/>
          <a:p>
            <a:r>
              <a:rPr lang="zh-CN" altLang="en-US" sz="3600" b="1" dirty="0">
                <a:solidFill>
                  <a:schemeClr val="tx1">
                    <a:lumMod val="50000"/>
                    <a:lumOff val="50000"/>
                  </a:schemeClr>
                </a:solidFill>
                <a:latin typeface="华文新魏" pitchFamily="2" charset="-122"/>
                <a:ea typeface="华文新魏" pitchFamily="2" charset="-122"/>
              </a:rPr>
              <a:t>        </a:t>
            </a:r>
            <a:r>
              <a:rPr lang="zh-CN" altLang="en-US" sz="3600" b="1" dirty="0">
                <a:solidFill>
                  <a:schemeClr val="accent1"/>
                </a:solidFill>
                <a:latin typeface="华文新魏" pitchFamily="2" charset="-122"/>
                <a:ea typeface="华文新魏" pitchFamily="2" charset="-122"/>
              </a:rPr>
              <a:t>景春说：“公孙衍、张仪难道不是真正的大丈夫吗？他们一生气，诸侯就害怕；他们安静下来，天下便平安无事。”</a:t>
            </a:r>
          </a:p>
        </p:txBody>
      </p:sp>
      <p:sp>
        <p:nvSpPr>
          <p:cNvPr id="7" name="TextBox 6"/>
          <p:cNvSpPr txBox="1"/>
          <p:nvPr/>
        </p:nvSpPr>
        <p:spPr>
          <a:xfrm>
            <a:off x="5394666" y="1484784"/>
            <a:ext cx="269191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真正，确实</a:t>
            </a:r>
          </a:p>
        </p:txBody>
      </p:sp>
      <p:sp>
        <p:nvSpPr>
          <p:cNvPr id="2" name="文本框 1">
            <a:extLst>
              <a:ext uri="{FF2B5EF4-FFF2-40B4-BE49-F238E27FC236}">
                <a16:creationId xmlns:a16="http://schemas.microsoft.com/office/drawing/2014/main" id="{4CBB366F-88BC-4201-A8BD-6E07254CC00F}"/>
              </a:ext>
            </a:extLst>
          </p:cNvPr>
          <p:cNvSpPr txBox="1"/>
          <p:nvPr/>
        </p:nvSpPr>
        <p:spPr>
          <a:xfrm>
            <a:off x="467544" y="5325016"/>
            <a:ext cx="7920880" cy="1200329"/>
          </a:xfrm>
          <a:prstGeom prst="rect">
            <a:avLst/>
          </a:prstGeom>
          <a:noFill/>
        </p:spPr>
        <p:txBody>
          <a:bodyPr wrap="square" rtlCol="0">
            <a:spAutoFit/>
          </a:bodyPr>
          <a:lstStyle/>
          <a:p>
            <a:r>
              <a:rPr lang="zh-CN" altLang="en-US" dirty="0"/>
              <a:t>纵横：合纵连横。合纵：联合弱者来攻一强；</a:t>
            </a:r>
            <a:endParaRPr lang="en-US" altLang="zh-CN" dirty="0"/>
          </a:p>
          <a:p>
            <a:r>
              <a:rPr lang="en-US" altLang="zh-CN" dirty="0"/>
              <a:t>              </a:t>
            </a:r>
            <a:r>
              <a:rPr lang="zh-CN" altLang="en-US" dirty="0"/>
              <a:t>连横：事一强以攻众弱也，利用矛盾利益一一破坏联盟。</a:t>
            </a:r>
            <a:endParaRPr lang="en-US" altLang="zh-CN" dirty="0"/>
          </a:p>
          <a:p>
            <a:r>
              <a:rPr lang="zh-CN" altLang="en-US" dirty="0"/>
              <a:t>纵横家：他们朝秦暮楚，事无定主，反复无常，设第划谋多以国家政治需要出发。合纵派的主要代表是苏秦，连横派的主要代表是张仪。</a:t>
            </a:r>
          </a:p>
        </p:txBody>
      </p:sp>
      <p:sp>
        <p:nvSpPr>
          <p:cNvPr id="3" name="文本框 2">
            <a:extLst>
              <a:ext uri="{FF2B5EF4-FFF2-40B4-BE49-F238E27FC236}">
                <a16:creationId xmlns:a16="http://schemas.microsoft.com/office/drawing/2014/main" id="{C16732B8-49D5-4DE9-BA39-9703220EC4BC}"/>
              </a:ext>
            </a:extLst>
          </p:cNvPr>
          <p:cNvSpPr txBox="1"/>
          <p:nvPr/>
        </p:nvSpPr>
        <p:spPr>
          <a:xfrm>
            <a:off x="3537597" y="336050"/>
            <a:ext cx="4968552" cy="523220"/>
          </a:xfrm>
          <a:prstGeom prst="rect">
            <a:avLst/>
          </a:prstGeom>
          <a:noFill/>
        </p:spPr>
        <p:txBody>
          <a:bodyPr wrap="square" rtlCol="0">
            <a:spAutoFit/>
          </a:bodyPr>
          <a:lstStyle/>
          <a:p>
            <a:r>
              <a:rPr lang="zh-CN" altLang="en-US" sz="2800" b="1" dirty="0">
                <a:solidFill>
                  <a:srgbClr val="00B0F0"/>
                </a:solidFill>
              </a:rPr>
              <a:t>大丈夫</a:t>
            </a:r>
            <a:r>
              <a:rPr lang="en-US" altLang="zh-CN" sz="2800" b="1" dirty="0">
                <a:solidFill>
                  <a:srgbClr val="00B0F0"/>
                </a:solidFill>
              </a:rPr>
              <a:t>—</a:t>
            </a:r>
            <a:r>
              <a:rPr lang="zh-CN" altLang="en-US" sz="2800" b="1" dirty="0">
                <a:solidFill>
                  <a:srgbClr val="00B0F0"/>
                </a:solidFill>
              </a:rPr>
              <a:t>名声地位、利益威望</a:t>
            </a:r>
          </a:p>
        </p:txBody>
      </p:sp>
      <p:sp>
        <p:nvSpPr>
          <p:cNvPr id="8" name="TextBox 6">
            <a:extLst>
              <a:ext uri="{FF2B5EF4-FFF2-40B4-BE49-F238E27FC236}">
                <a16:creationId xmlns:a16="http://schemas.microsoft.com/office/drawing/2014/main" id="{AEAF3264-A008-432E-A162-54244F5FF1E0}"/>
              </a:ext>
            </a:extLst>
          </p:cNvPr>
          <p:cNvSpPr txBox="1"/>
          <p:nvPr/>
        </p:nvSpPr>
        <p:spPr>
          <a:xfrm>
            <a:off x="4281736" y="2629985"/>
            <a:ext cx="1152128" cy="523220"/>
          </a:xfrm>
          <a:prstGeom prst="rect">
            <a:avLst/>
          </a:prstGeom>
          <a:noFill/>
          <a:ln w="28575">
            <a:solidFill>
              <a:schemeClr val="tx1"/>
            </a:solidFill>
          </a:ln>
        </p:spPr>
        <p:txBody>
          <a:bodyPr wrap="square" rtlCol="0">
            <a:spAutoFit/>
          </a:bodyPr>
          <a:lstStyle/>
          <a:p>
            <a:r>
              <a:rPr lang="zh-CN" altLang="en-US" sz="2800" b="1" dirty="0">
                <a:solidFill>
                  <a:srgbClr val="0070C0"/>
                </a:solidFill>
                <a:latin typeface="华文新魏" pitchFamily="2" charset="-122"/>
                <a:ea typeface="华文新魏" pitchFamily="2" charset="-122"/>
              </a:rPr>
              <a:t>安静</a:t>
            </a:r>
          </a:p>
        </p:txBody>
      </p:sp>
      <p:sp>
        <p:nvSpPr>
          <p:cNvPr id="9" name="TextBox 6">
            <a:extLst>
              <a:ext uri="{FF2B5EF4-FFF2-40B4-BE49-F238E27FC236}">
                <a16:creationId xmlns:a16="http://schemas.microsoft.com/office/drawing/2014/main" id="{F2EA0865-BEEB-4A57-A627-E89545EEE761}"/>
              </a:ext>
            </a:extLst>
          </p:cNvPr>
          <p:cNvSpPr txBox="1"/>
          <p:nvPr/>
        </p:nvSpPr>
        <p:spPr>
          <a:xfrm>
            <a:off x="5477541" y="2670323"/>
            <a:ext cx="3414939" cy="523220"/>
          </a:xfrm>
          <a:prstGeom prst="rect">
            <a:avLst/>
          </a:prstGeom>
          <a:noFill/>
          <a:ln w="28575">
            <a:solidFill>
              <a:schemeClr val="tx1"/>
            </a:solidFill>
          </a:ln>
        </p:spPr>
        <p:txBody>
          <a:bodyPr wrap="square" rtlCol="0">
            <a:spAutoFit/>
          </a:bodyPr>
          <a:lstStyle/>
          <a:p>
            <a:r>
              <a:rPr lang="zh-CN" altLang="en-US" sz="2800" b="1" dirty="0">
                <a:solidFill>
                  <a:srgbClr val="0070C0"/>
                </a:solidFill>
                <a:latin typeface="华文新魏" pitchFamily="2" charset="-122"/>
                <a:ea typeface="华文新魏" pitchFamily="2" charset="-122"/>
              </a:rPr>
              <a:t>战争停息，天下太平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xEl>
                                              <p:pRg st="0" end="0"/>
                                            </p:txEl>
                                          </p:spTgt>
                                        </p:tgtEl>
                                        <p:attrNameLst>
                                          <p:attrName>style.visibility</p:attrName>
                                        </p:attrNameLst>
                                      </p:cBhvr>
                                      <p:to>
                                        <p:strVal val="visible"/>
                                      </p:to>
                                    </p:set>
                                    <p:anim calcmode="lin" valueType="num">
                                      <p:cBhvr additive="base">
                                        <p:cTn id="2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1" end="1"/>
                                            </p:txEl>
                                          </p:spTgt>
                                        </p:tgtEl>
                                        <p:attrNameLst>
                                          <p:attrName>style.visibility</p:attrName>
                                        </p:attrNameLst>
                                      </p:cBhvr>
                                      <p:to>
                                        <p:strVal val="visible"/>
                                      </p:to>
                                    </p:set>
                                    <p:anim calcmode="lin" valueType="num">
                                      <p:cBhvr additive="base">
                                        <p:cTn id="3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2" end="2"/>
                                            </p:txEl>
                                          </p:spTgt>
                                        </p:tgtEl>
                                        <p:attrNameLst>
                                          <p:attrName>style.visibility</p:attrName>
                                        </p:attrNameLst>
                                      </p:cBhvr>
                                      <p:to>
                                        <p:strVal val="visible"/>
                                      </p:to>
                                    </p:set>
                                    <p:anim calcmode="lin" valueType="num">
                                      <p:cBhvr additive="base">
                                        <p:cTn id="3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0" end="0"/>
                                            </p:txEl>
                                          </p:spTgt>
                                        </p:tgtEl>
                                        <p:attrNameLst>
                                          <p:attrName>style.visibility</p:attrName>
                                        </p:attrNameLst>
                                      </p:cBhvr>
                                      <p:to>
                                        <p:strVal val="visible"/>
                                      </p:to>
                                    </p:set>
                                    <p:anim calcmode="lin" valueType="num">
                                      <p:cBhvr additive="base">
                                        <p:cTn id="4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bldLvl="0" animBg="1"/>
      <p:bldP spid="8" grpId="0" bldLvl="0" animBg="1"/>
      <p:bldP spid="9"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570384" y="1304933"/>
            <a:ext cx="8075240" cy="2232248"/>
          </a:xfrm>
        </p:spPr>
        <p:txBody>
          <a:bodyPr>
            <a:normAutofit/>
          </a:bodyPr>
          <a:lstStyle/>
          <a:p>
            <a:pPr marL="0" indent="0">
              <a:buNone/>
            </a:pPr>
            <a:r>
              <a:rPr lang="zh-CN" altLang="en-US" sz="3600" b="1" dirty="0">
                <a:solidFill>
                  <a:schemeClr val="tx1">
                    <a:lumMod val="50000"/>
                    <a:lumOff val="50000"/>
                  </a:schemeClr>
                </a:solidFill>
                <a:latin typeface="华文新魏" pitchFamily="2" charset="-122"/>
                <a:ea typeface="华文新魏" pitchFamily="2" charset="-122"/>
              </a:rPr>
              <a:t>       </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诵读第一段，思考：从景春的话中，可以看出他对公孙衍、张仪持什么态度？是如何看出来的？这两句话应该用什么样的语气来读？</a:t>
            </a:r>
          </a:p>
        </p:txBody>
      </p:sp>
      <p:sp>
        <p:nvSpPr>
          <p:cNvPr id="4" name="TextBox 3"/>
          <p:cNvSpPr txBox="1"/>
          <p:nvPr/>
        </p:nvSpPr>
        <p:spPr>
          <a:xfrm>
            <a:off x="539552" y="3573016"/>
            <a:ext cx="8136904" cy="2554545"/>
          </a:xfrm>
          <a:prstGeom prst="rect">
            <a:avLst/>
          </a:prstGeom>
          <a:noFill/>
          <a:ln w="28575">
            <a:solidFill>
              <a:schemeClr val="tx1"/>
            </a:solidFill>
          </a:ln>
        </p:spPr>
        <p:txBody>
          <a:bodyPr wrap="square" rtlCol="0">
            <a:spAutoFit/>
          </a:bodyPr>
          <a:lstStyle/>
          <a:p>
            <a:r>
              <a:rPr lang="zh-CN" altLang="en-US" sz="3200" b="1" dirty="0">
                <a:solidFill>
                  <a:schemeClr val="accent1"/>
                </a:solidFill>
                <a:latin typeface="华文新魏" pitchFamily="2" charset="-122"/>
                <a:ea typeface="华文新魏" pitchFamily="2" charset="-122"/>
              </a:rPr>
              <a:t>        敬仰、崇拜、羡慕。</a:t>
            </a:r>
            <a:endParaRPr lang="en-US" altLang="zh-CN" sz="3200" b="1" dirty="0">
              <a:solidFill>
                <a:schemeClr val="accent1"/>
              </a:solidFill>
              <a:latin typeface="华文新魏" pitchFamily="2" charset="-122"/>
              <a:ea typeface="华文新魏" pitchFamily="2" charset="-122"/>
            </a:endParaRPr>
          </a:p>
          <a:p>
            <a:r>
              <a:rPr lang="zh-CN" altLang="en-US" sz="3200" b="1" dirty="0">
                <a:solidFill>
                  <a:schemeClr val="accent1"/>
                </a:solidFill>
                <a:latin typeface="华文新魏" pitchFamily="2" charset="-122"/>
                <a:ea typeface="华文新魏" pitchFamily="2" charset="-122"/>
              </a:rPr>
              <a:t>        从反问句式、副词“诚”以及对他们能力的夸张性描述上可以看出来。</a:t>
            </a:r>
            <a:endParaRPr lang="en-US" altLang="zh-CN" sz="3200" b="1" dirty="0">
              <a:solidFill>
                <a:schemeClr val="accent1"/>
              </a:solidFill>
              <a:latin typeface="华文新魏" pitchFamily="2" charset="-122"/>
              <a:ea typeface="华文新魏" pitchFamily="2" charset="-122"/>
            </a:endParaRPr>
          </a:p>
          <a:p>
            <a:r>
              <a:rPr lang="zh-CN" altLang="en-US" sz="3200" b="1" dirty="0">
                <a:solidFill>
                  <a:schemeClr val="accent1"/>
                </a:solidFill>
                <a:latin typeface="华文新魏" pitchFamily="2" charset="-122"/>
                <a:ea typeface="华文新魏" pitchFamily="2" charset="-122"/>
              </a:rPr>
              <a:t>        应该以一种肯定、赞叹并试图得到听话人认可的语气来读。</a:t>
            </a:r>
          </a:p>
        </p:txBody>
      </p:sp>
      <p:sp>
        <p:nvSpPr>
          <p:cNvPr id="5" name="TextBox 4"/>
          <p:cNvSpPr txBox="1"/>
          <p:nvPr/>
        </p:nvSpPr>
        <p:spPr>
          <a:xfrm>
            <a:off x="539552" y="476672"/>
            <a:ext cx="5256584" cy="646331"/>
          </a:xfrm>
          <a:prstGeom prst="rect">
            <a:avLst/>
          </a:prstGeom>
          <a:noFill/>
        </p:spPr>
        <p:txBody>
          <a:bodyPr wrap="square" rtlCol="0">
            <a:spAutoFit/>
          </a:bodyPr>
          <a:lstStyle/>
          <a:p>
            <a:r>
              <a:rPr lang="zh-CN" altLang="en-US" sz="3600" b="1" dirty="0">
                <a:solidFill>
                  <a:srgbClr val="0070C0"/>
                </a:solidFill>
                <a:latin typeface="微软雅黑" panose="020B0503020204020204" pitchFamily="34" charset="-122"/>
                <a:ea typeface="微软雅黑" panose="020B0503020204020204" pitchFamily="34" charset="-122"/>
              </a:rPr>
              <a:t>反复诵读，揣摩语气</a:t>
            </a:r>
          </a:p>
        </p:txBody>
      </p:sp>
    </p:spTree>
    <p:extLst>
      <p:ext uri="{BB962C8B-B14F-4D97-AF65-F5344CB8AC3E}">
        <p14:creationId xmlns:p14="http://schemas.microsoft.com/office/powerpoint/2010/main" val="85564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barn(inVertical)">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barn(inVertical)">
                                      <p:cBhvr>
                                        <p:cTn id="2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251520" y="1038478"/>
            <a:ext cx="8640960" cy="5342850"/>
          </a:xfrm>
        </p:spPr>
        <p:txBody>
          <a:bodyPr>
            <a:normAutofit/>
          </a:bodyPr>
          <a:lstStyle/>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       孟子曰：“</a:t>
            </a:r>
            <a:r>
              <a:rPr lang="zh-CN" altLang="en-US" sz="3200" b="1" dirty="0">
                <a:solidFill>
                  <a:schemeClr val="accent1"/>
                </a:solidFill>
                <a:latin typeface="微软雅黑" panose="020B0503020204020204" pitchFamily="34" charset="-122"/>
                <a:ea typeface="微软雅黑" panose="020B0503020204020204" pitchFamily="34" charset="-122"/>
              </a:rPr>
              <a:t>是</a:t>
            </a:r>
            <a:r>
              <a:rPr lang="zh-CN" altLang="en-US" sz="3200" b="1" dirty="0">
                <a:solidFill>
                  <a:srgbClr val="0070C0"/>
                </a:solidFill>
                <a:latin typeface="微软雅黑" panose="020B0503020204020204" pitchFamily="34" charset="-122"/>
                <a:ea typeface="微软雅黑" panose="020B0503020204020204" pitchFamily="34" charset="-122"/>
              </a:rPr>
              <a:t>焉</a:t>
            </a:r>
            <a:r>
              <a:rPr lang="zh-CN" altLang="en-US" sz="3200" b="1" dirty="0">
                <a:solidFill>
                  <a:schemeClr val="accent1"/>
                </a:solidFill>
                <a:latin typeface="微软雅黑" panose="020B0503020204020204" pitchFamily="34" charset="-122"/>
                <a:ea typeface="微软雅黑" panose="020B0503020204020204" pitchFamily="34" charset="-122"/>
              </a:rPr>
              <a:t>得</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为大丈夫乎？子未学</a:t>
            </a: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礼乎？丈夫之</a:t>
            </a:r>
            <a:r>
              <a:rPr lang="zh-CN" altLang="en-US" sz="3200" b="1" dirty="0">
                <a:solidFill>
                  <a:schemeClr val="accent1"/>
                </a:solidFill>
                <a:latin typeface="微软雅黑" panose="020B0503020204020204" pitchFamily="34" charset="-122"/>
                <a:ea typeface="微软雅黑" panose="020B0503020204020204" pitchFamily="34" charset="-122"/>
              </a:rPr>
              <a:t>冠</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也，父</a:t>
            </a:r>
            <a:r>
              <a:rPr lang="zh-CN" altLang="en-US" sz="3200" b="1" dirty="0">
                <a:solidFill>
                  <a:schemeClr val="accent1"/>
                </a:solidFill>
                <a:latin typeface="微软雅黑" panose="020B0503020204020204" pitchFamily="34" charset="-122"/>
                <a:ea typeface="微软雅黑" panose="020B0503020204020204" pitchFamily="34" charset="-122"/>
              </a:rPr>
              <a:t>命</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之；女子之嫁也，</a:t>
            </a: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母命之，往送</a:t>
            </a:r>
            <a:r>
              <a:rPr lang="zh-CN" altLang="en-US" sz="3200" b="1" dirty="0">
                <a:solidFill>
                  <a:schemeClr val="accent1"/>
                </a:solidFill>
                <a:latin typeface="微软雅黑" panose="020B0503020204020204" pitchFamily="34" charset="-122"/>
                <a:ea typeface="微软雅黑" panose="020B0503020204020204" pitchFamily="34" charset="-122"/>
              </a:rPr>
              <a:t>之</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门，</a:t>
            </a:r>
            <a:r>
              <a:rPr lang="zh-CN" altLang="en-US" sz="3200" b="1" dirty="0">
                <a:solidFill>
                  <a:schemeClr val="accent1"/>
                </a:solidFill>
                <a:latin typeface="微软雅黑" panose="020B0503020204020204" pitchFamily="34" charset="-122"/>
                <a:ea typeface="微软雅黑" panose="020B0503020204020204" pitchFamily="34" charset="-122"/>
              </a:rPr>
              <a:t>戒</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之曰：‘往之</a:t>
            </a:r>
            <a:r>
              <a:rPr lang="zh-CN" altLang="en-US" sz="3200" b="1" dirty="0">
                <a:solidFill>
                  <a:schemeClr val="accent1"/>
                </a:solidFill>
                <a:latin typeface="微软雅黑" panose="020B0503020204020204" pitchFamily="34" charset="-122"/>
                <a:ea typeface="微软雅黑" panose="020B0503020204020204" pitchFamily="34" charset="-122"/>
              </a:rPr>
              <a:t>女</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家，</a:t>
            </a: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必</a:t>
            </a:r>
            <a:r>
              <a:rPr lang="zh-CN" altLang="en-US" sz="3200" b="1" dirty="0">
                <a:solidFill>
                  <a:schemeClr val="accent1"/>
                </a:solidFill>
                <a:latin typeface="微软雅黑" panose="020B0503020204020204" pitchFamily="34" charset="-122"/>
                <a:ea typeface="微软雅黑" panose="020B0503020204020204" pitchFamily="34" charset="-122"/>
              </a:rPr>
              <a:t>敬</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必</a:t>
            </a:r>
            <a:r>
              <a:rPr lang="zh-CN" altLang="en-US" sz="3200" b="1" dirty="0">
                <a:solidFill>
                  <a:schemeClr val="accent1"/>
                </a:solidFill>
                <a:latin typeface="微软雅黑" panose="020B0503020204020204" pitchFamily="34" charset="-122"/>
                <a:ea typeface="微软雅黑" panose="020B0503020204020204" pitchFamily="34" charset="-122"/>
              </a:rPr>
              <a:t>戒</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，无违</a:t>
            </a:r>
            <a:r>
              <a:rPr lang="zh-CN" altLang="en-US" sz="3200" b="1" dirty="0">
                <a:solidFill>
                  <a:schemeClr val="accent1"/>
                </a:solidFill>
                <a:latin typeface="微软雅黑" panose="020B0503020204020204" pitchFamily="34" charset="-122"/>
                <a:ea typeface="微软雅黑" panose="020B0503020204020204" pitchFamily="34" charset="-122"/>
              </a:rPr>
              <a:t>夫子</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！’以</a:t>
            </a:r>
            <a:r>
              <a:rPr lang="zh-CN" altLang="en-US" sz="3200" b="1" dirty="0">
                <a:solidFill>
                  <a:schemeClr val="accent1"/>
                </a:solidFill>
                <a:latin typeface="微软雅黑" panose="020B0503020204020204" pitchFamily="34" charset="-122"/>
                <a:ea typeface="微软雅黑" panose="020B0503020204020204" pitchFamily="34" charset="-122"/>
              </a:rPr>
              <a:t>顺</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为</a:t>
            </a:r>
            <a:r>
              <a:rPr lang="zh-CN" altLang="en-US" sz="3200" b="1" dirty="0">
                <a:solidFill>
                  <a:schemeClr val="accent1"/>
                </a:solidFill>
                <a:latin typeface="微软雅黑" panose="020B0503020204020204" pitchFamily="34" charset="-122"/>
                <a:ea typeface="微软雅黑" panose="020B0503020204020204" pitchFamily="34" charset="-122"/>
              </a:rPr>
              <a:t>正</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者，妾妇</a:t>
            </a: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之道也。</a:t>
            </a:r>
          </a:p>
        </p:txBody>
      </p:sp>
      <p:sp>
        <p:nvSpPr>
          <p:cNvPr id="4" name="TextBox 3"/>
          <p:cNvSpPr txBox="1"/>
          <p:nvPr/>
        </p:nvSpPr>
        <p:spPr>
          <a:xfrm>
            <a:off x="611560" y="188640"/>
            <a:ext cx="4248472" cy="830997"/>
          </a:xfrm>
          <a:prstGeom prst="rect">
            <a:avLst/>
          </a:prstGeom>
          <a:noFill/>
        </p:spPr>
        <p:txBody>
          <a:bodyPr wrap="square" rtlCol="0">
            <a:spAutoFit/>
          </a:bodyPr>
          <a:lstStyle/>
          <a:p>
            <a:r>
              <a:rPr lang="zh-CN" altLang="en-US" sz="4800" dirty="0">
                <a:solidFill>
                  <a:schemeClr val="accent1"/>
                </a:solidFill>
                <a:latin typeface="华文新魏" pitchFamily="2" charset="-122"/>
                <a:ea typeface="华文新魏" pitchFamily="2" charset="-122"/>
              </a:rPr>
              <a:t>疏通文意</a:t>
            </a:r>
          </a:p>
        </p:txBody>
      </p:sp>
      <p:sp>
        <p:nvSpPr>
          <p:cNvPr id="5" name="TextBox 4"/>
          <p:cNvSpPr txBox="1"/>
          <p:nvPr/>
        </p:nvSpPr>
        <p:spPr>
          <a:xfrm>
            <a:off x="2915816" y="1628799"/>
            <a:ext cx="612068"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这</a:t>
            </a:r>
          </a:p>
        </p:txBody>
      </p:sp>
      <p:sp>
        <p:nvSpPr>
          <p:cNvPr id="6" name="TextBox 5"/>
          <p:cNvSpPr txBox="1"/>
          <p:nvPr/>
        </p:nvSpPr>
        <p:spPr>
          <a:xfrm>
            <a:off x="3413808" y="476672"/>
            <a:ext cx="2526343"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怎么，哪里</a:t>
            </a:r>
          </a:p>
        </p:txBody>
      </p:sp>
      <p:sp>
        <p:nvSpPr>
          <p:cNvPr id="7" name="TextBox 6"/>
          <p:cNvSpPr txBox="1"/>
          <p:nvPr/>
        </p:nvSpPr>
        <p:spPr>
          <a:xfrm>
            <a:off x="4014743" y="1628799"/>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能够</a:t>
            </a:r>
          </a:p>
        </p:txBody>
      </p:sp>
      <p:sp>
        <p:nvSpPr>
          <p:cNvPr id="8" name="TextBox 7"/>
          <p:cNvSpPr txBox="1"/>
          <p:nvPr/>
        </p:nvSpPr>
        <p:spPr>
          <a:xfrm>
            <a:off x="1835696" y="2708920"/>
            <a:ext cx="166090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行冠礼</a:t>
            </a:r>
          </a:p>
        </p:txBody>
      </p:sp>
      <p:sp>
        <p:nvSpPr>
          <p:cNvPr id="9" name="TextBox 8"/>
          <p:cNvSpPr txBox="1"/>
          <p:nvPr/>
        </p:nvSpPr>
        <p:spPr>
          <a:xfrm>
            <a:off x="3796358" y="2708919"/>
            <a:ext cx="2863874"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教导、训诲</a:t>
            </a:r>
          </a:p>
        </p:txBody>
      </p:sp>
      <p:sp>
        <p:nvSpPr>
          <p:cNvPr id="10" name="TextBox 9"/>
          <p:cNvSpPr txBox="1"/>
          <p:nvPr/>
        </p:nvSpPr>
        <p:spPr>
          <a:xfrm>
            <a:off x="2085363" y="3861048"/>
            <a:ext cx="166090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往，到</a:t>
            </a:r>
          </a:p>
        </p:txBody>
      </p:sp>
      <p:sp>
        <p:nvSpPr>
          <p:cNvPr id="11" name="TextBox 10"/>
          <p:cNvSpPr txBox="1"/>
          <p:nvPr/>
        </p:nvSpPr>
        <p:spPr>
          <a:xfrm>
            <a:off x="3990772" y="3861047"/>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告诫</a:t>
            </a:r>
          </a:p>
        </p:txBody>
      </p:sp>
      <p:sp>
        <p:nvSpPr>
          <p:cNvPr id="12" name="TextBox 11"/>
          <p:cNvSpPr txBox="1"/>
          <p:nvPr/>
        </p:nvSpPr>
        <p:spPr>
          <a:xfrm>
            <a:off x="5472060" y="3861046"/>
            <a:ext cx="320439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同“汝”，你</a:t>
            </a:r>
          </a:p>
        </p:txBody>
      </p:sp>
      <p:sp>
        <p:nvSpPr>
          <p:cNvPr id="13" name="TextBox 12"/>
          <p:cNvSpPr txBox="1"/>
          <p:nvPr/>
        </p:nvSpPr>
        <p:spPr>
          <a:xfrm>
            <a:off x="179512" y="4941168"/>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恭敬</a:t>
            </a:r>
          </a:p>
        </p:txBody>
      </p:sp>
      <p:sp>
        <p:nvSpPr>
          <p:cNvPr id="14" name="TextBox 13"/>
          <p:cNvSpPr txBox="1"/>
          <p:nvPr/>
        </p:nvSpPr>
        <p:spPr>
          <a:xfrm>
            <a:off x="1553501" y="4941167"/>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谨慎</a:t>
            </a:r>
          </a:p>
        </p:txBody>
      </p:sp>
      <p:sp>
        <p:nvSpPr>
          <p:cNvPr id="15" name="TextBox 14"/>
          <p:cNvSpPr txBox="1"/>
          <p:nvPr/>
        </p:nvSpPr>
        <p:spPr>
          <a:xfrm>
            <a:off x="2950320" y="4941166"/>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丈夫</a:t>
            </a:r>
          </a:p>
        </p:txBody>
      </p:sp>
      <p:sp>
        <p:nvSpPr>
          <p:cNvPr id="16" name="TextBox 15"/>
          <p:cNvSpPr txBox="1"/>
          <p:nvPr/>
        </p:nvSpPr>
        <p:spPr>
          <a:xfrm>
            <a:off x="4515433" y="4941168"/>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顺从</a:t>
            </a:r>
          </a:p>
        </p:txBody>
      </p:sp>
      <p:sp>
        <p:nvSpPr>
          <p:cNvPr id="17" name="TextBox 16"/>
          <p:cNvSpPr txBox="1"/>
          <p:nvPr/>
        </p:nvSpPr>
        <p:spPr>
          <a:xfrm>
            <a:off x="5923382" y="4933410"/>
            <a:ext cx="2753074"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准则，标准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arn(inVertical)">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arn(inVertical)">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barn(inVertical)">
                                      <p:cBhvr>
                                        <p:cTn id="62" dur="500"/>
                                        <p:tgtEl>
                                          <p:spTgt spid="16"/>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barn(inVertical)">
                                      <p:cBhvr>
                                        <p:cTn id="6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67769" y="404664"/>
            <a:ext cx="8363272" cy="2016224"/>
          </a:xfrm>
        </p:spPr>
        <p:txBody>
          <a:bodyPr>
            <a:noAutofit/>
          </a:bodyPr>
          <a:lstStyle/>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        孟子曰：“是焉得为大丈夫乎？子未学礼乎？丈夫之冠也，父命之；女子之嫁也，母命之，往送之门，戒之曰：‘往之女家，必敬必戒，无违夫子！’以顺为正者，妾妇之道也。</a:t>
            </a:r>
          </a:p>
        </p:txBody>
      </p:sp>
      <p:sp>
        <p:nvSpPr>
          <p:cNvPr id="4" name="TextBox 3"/>
          <p:cNvSpPr txBox="1"/>
          <p:nvPr/>
        </p:nvSpPr>
        <p:spPr>
          <a:xfrm>
            <a:off x="323215" y="2760345"/>
            <a:ext cx="8547735" cy="3970318"/>
          </a:xfrm>
          <a:prstGeom prst="rect">
            <a:avLst/>
          </a:prstGeom>
          <a:noFill/>
          <a:ln w="28575">
            <a:solidFill>
              <a:schemeClr val="tx1"/>
            </a:solidFill>
          </a:ln>
        </p:spPr>
        <p:txBody>
          <a:bodyPr wrap="square" rtlCol="0">
            <a:spAutoFit/>
          </a:bodyPr>
          <a:lstStyle/>
          <a:p>
            <a:r>
              <a:rPr lang="zh-CN" altLang="en-US" sz="3600" b="1" dirty="0">
                <a:solidFill>
                  <a:schemeClr val="accent1"/>
                </a:solidFill>
                <a:latin typeface="华文新魏" pitchFamily="2" charset="-122"/>
                <a:ea typeface="华文新魏" pitchFamily="2" charset="-122"/>
              </a:rPr>
              <a:t>        孟子说：“这怎么能够算是大丈夫呢？你没有学过礼吗？男子成年举行冠礼时，父亲教导他；女子出嫁时，母亲教导她，送到门口，告诫她说：‘到了你的夫家，一定要恭敬、小心谨慎，不要违背你的丈夫！’把顺从作为准则的，是妇女遵循的规则</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2D36C69-771D-4D51-89BC-B16058748519}"/>
              </a:ext>
            </a:extLst>
          </p:cNvPr>
          <p:cNvSpPr>
            <a:spLocks noGrp="1"/>
          </p:cNvSpPr>
          <p:nvPr>
            <p:ph type="title"/>
          </p:nvPr>
        </p:nvSpPr>
        <p:spPr/>
        <p:txBody>
          <a:bodyPr/>
          <a:lstStyle/>
          <a:p>
            <a:endParaRPr lang="zh-CN" altLang="en-US"/>
          </a:p>
        </p:txBody>
      </p:sp>
      <p:sp>
        <p:nvSpPr>
          <p:cNvPr id="4" name="内容占位符 3">
            <a:extLst>
              <a:ext uri="{FF2B5EF4-FFF2-40B4-BE49-F238E27FC236}">
                <a16:creationId xmlns:a16="http://schemas.microsoft.com/office/drawing/2014/main" id="{A5BC27A3-73DA-4623-A8B8-1C4D735B3DF5}"/>
              </a:ext>
            </a:extLst>
          </p:cNvPr>
          <p:cNvSpPr txBox="1">
            <a:spLocks noGrp="1"/>
          </p:cNvSpPr>
          <p:nvPr>
            <p:ph sz="quarter" idx="1"/>
          </p:nvPr>
        </p:nvSpPr>
        <p:spPr>
          <a:xfrm>
            <a:off x="827584" y="1844824"/>
            <a:ext cx="7772400" cy="1723549"/>
          </a:xfrm>
          <a:prstGeom prst="rect">
            <a:avLst/>
          </a:prstGeom>
          <a:noFill/>
        </p:spPr>
        <p:txBody>
          <a:bodyPr wrap="square" rtlCol="0">
            <a:spAutoFit/>
          </a:bodyPr>
          <a:lstStyle/>
          <a:p>
            <a:r>
              <a:rPr lang="zh-CN" altLang="en-US" sz="3200" b="1" dirty="0"/>
              <a:t>妇妾之道——</a:t>
            </a:r>
            <a:r>
              <a:rPr lang="zh-CN" altLang="en-US" sz="3200" b="1" dirty="0">
                <a:solidFill>
                  <a:srgbClr val="C00000"/>
                </a:solidFill>
              </a:rPr>
              <a:t>无违夫子</a:t>
            </a:r>
          </a:p>
          <a:p>
            <a:r>
              <a:rPr lang="zh-CN" altLang="en-US" sz="3200" b="1" dirty="0"/>
              <a:t>公孙衍、张仪——</a:t>
            </a:r>
            <a:r>
              <a:rPr lang="zh-CN" altLang="en-US" sz="3200" b="1" dirty="0">
                <a:solidFill>
                  <a:srgbClr val="C00000"/>
                </a:solidFill>
              </a:rPr>
              <a:t>曲意顺从</a:t>
            </a:r>
            <a:endParaRPr lang="en-US" altLang="zh-CN" sz="3200" b="1" dirty="0">
              <a:solidFill>
                <a:srgbClr val="C00000"/>
              </a:solidFill>
            </a:endParaRPr>
          </a:p>
          <a:p>
            <a:r>
              <a:rPr lang="en-US" altLang="zh-CN" sz="3200" b="1" dirty="0">
                <a:solidFill>
                  <a:srgbClr val="C00000"/>
                </a:solidFill>
              </a:rPr>
              <a:t>                                    </a:t>
            </a:r>
            <a:r>
              <a:rPr lang="zh-CN" altLang="en-US" sz="3200" b="1" dirty="0">
                <a:solidFill>
                  <a:srgbClr val="C00000"/>
                </a:solidFill>
              </a:rPr>
              <a:t>没有原则</a:t>
            </a:r>
          </a:p>
        </p:txBody>
      </p:sp>
      <p:sp>
        <p:nvSpPr>
          <p:cNvPr id="5" name="右大括号 4">
            <a:extLst>
              <a:ext uri="{FF2B5EF4-FFF2-40B4-BE49-F238E27FC236}">
                <a16:creationId xmlns:a16="http://schemas.microsoft.com/office/drawing/2014/main" id="{0A4E2084-D643-4FFA-80E0-04AE60DFD341}"/>
              </a:ext>
            </a:extLst>
          </p:cNvPr>
          <p:cNvSpPr/>
          <p:nvPr/>
        </p:nvSpPr>
        <p:spPr>
          <a:xfrm>
            <a:off x="6156176" y="1882770"/>
            <a:ext cx="216024" cy="147422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2157D4F6-002A-44C8-80E8-169CAA8154DE}"/>
              </a:ext>
            </a:extLst>
          </p:cNvPr>
          <p:cNvSpPr txBox="1"/>
          <p:nvPr/>
        </p:nvSpPr>
        <p:spPr>
          <a:xfrm>
            <a:off x="6402392" y="2229544"/>
            <a:ext cx="1784773" cy="954107"/>
          </a:xfrm>
          <a:prstGeom prst="rect">
            <a:avLst/>
          </a:prstGeom>
          <a:noFill/>
        </p:spPr>
        <p:txBody>
          <a:bodyPr wrap="square" rtlCol="0">
            <a:spAutoFit/>
          </a:bodyPr>
          <a:lstStyle/>
          <a:p>
            <a:r>
              <a:rPr lang="zh-CN" altLang="en-US" sz="2800" b="1" dirty="0">
                <a:solidFill>
                  <a:srgbClr val="FF0000"/>
                </a:solidFill>
              </a:rPr>
              <a:t>以顺为正，</a:t>
            </a:r>
          </a:p>
          <a:p>
            <a:r>
              <a:rPr lang="zh-CN" altLang="en-US" sz="2800" b="1" dirty="0">
                <a:solidFill>
                  <a:srgbClr val="FF0000"/>
                </a:solidFill>
              </a:rPr>
              <a:t>类比说理</a:t>
            </a:r>
          </a:p>
        </p:txBody>
      </p:sp>
    </p:spTree>
    <p:extLst>
      <p:ext uri="{BB962C8B-B14F-4D97-AF65-F5344CB8AC3E}">
        <p14:creationId xmlns:p14="http://schemas.microsoft.com/office/powerpoint/2010/main" val="234803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 calcmode="lin" valueType="num">
                                      <p:cBhvr additive="base">
                                        <p:cTn id="3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anim calcmode="lin" valueType="num">
                                      <p:cBhvr additive="base">
                                        <p:cTn id="3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558145" y="314037"/>
            <a:ext cx="8208912" cy="4572000"/>
          </a:xfrm>
        </p:spPr>
        <p:txBody>
          <a:bodyPr>
            <a:normAutofit/>
          </a:bodyPr>
          <a:lstStyle/>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3200" b="1" dirty="0">
                <a:solidFill>
                  <a:schemeClr val="accent1"/>
                </a:solidFill>
                <a:latin typeface="微软雅黑" panose="020B0503020204020204" pitchFamily="34" charset="-122"/>
                <a:ea typeface="微软雅黑" panose="020B0503020204020204" pitchFamily="34" charset="-122"/>
              </a:rPr>
              <a:t>居</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天下之广</a:t>
            </a:r>
            <a:r>
              <a:rPr lang="zh-CN" altLang="en-US" sz="3200" b="1" dirty="0">
                <a:solidFill>
                  <a:schemeClr val="accent1"/>
                </a:solidFill>
                <a:latin typeface="微软雅黑" panose="020B0503020204020204" pitchFamily="34" charset="-122"/>
                <a:ea typeface="微软雅黑" panose="020B0503020204020204" pitchFamily="34" charset="-122"/>
              </a:rPr>
              <a:t>居</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，立天下之正位，行天下之</a:t>
            </a: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大道。得志，与民</a:t>
            </a:r>
            <a:r>
              <a:rPr lang="zh-CN" altLang="en-US" sz="3200" b="1" dirty="0">
                <a:solidFill>
                  <a:schemeClr val="accent1"/>
                </a:solidFill>
                <a:latin typeface="微软雅黑" panose="020B0503020204020204" pitchFamily="34" charset="-122"/>
                <a:ea typeface="微软雅黑" panose="020B0503020204020204" pitchFamily="34" charset="-122"/>
              </a:rPr>
              <a:t>由</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之；不得志，独行其道。</a:t>
            </a: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富贵不能</a:t>
            </a:r>
            <a:r>
              <a:rPr lang="zh-CN" altLang="en-US" sz="3200" b="1" dirty="0">
                <a:solidFill>
                  <a:schemeClr val="accent1"/>
                </a:solidFill>
                <a:latin typeface="微软雅黑" panose="020B0503020204020204" pitchFamily="34" charset="-122"/>
                <a:ea typeface="微软雅黑" panose="020B0503020204020204" pitchFamily="34" charset="-122"/>
              </a:rPr>
              <a:t>淫</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，贫贱不能</a:t>
            </a:r>
            <a:r>
              <a:rPr lang="zh-CN" altLang="en-US" sz="3200" b="1" dirty="0">
                <a:solidFill>
                  <a:schemeClr val="accent1"/>
                </a:solidFill>
                <a:latin typeface="微软雅黑" panose="020B0503020204020204" pitchFamily="34" charset="-122"/>
                <a:ea typeface="微软雅黑" panose="020B0503020204020204" pitchFamily="34" charset="-122"/>
              </a:rPr>
              <a:t>移</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，威武不能</a:t>
            </a:r>
            <a:r>
              <a:rPr lang="zh-CN" altLang="en-US" sz="3200" b="1" dirty="0">
                <a:solidFill>
                  <a:schemeClr val="accent1"/>
                </a:solidFill>
                <a:latin typeface="微软雅黑" panose="020B0503020204020204" pitchFamily="34" charset="-122"/>
                <a:ea typeface="微软雅黑" panose="020B0503020204020204" pitchFamily="34" charset="-122"/>
              </a:rPr>
              <a:t>屈</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，此</a:t>
            </a: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endParaRPr lang="en-US" altLang="zh-CN" sz="32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indent="0">
              <a:buNone/>
            </a:pP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之谓大丈夫。</a:t>
            </a:r>
          </a:p>
        </p:txBody>
      </p:sp>
      <p:sp>
        <p:nvSpPr>
          <p:cNvPr id="4" name="TextBox 3"/>
          <p:cNvSpPr txBox="1"/>
          <p:nvPr/>
        </p:nvSpPr>
        <p:spPr>
          <a:xfrm>
            <a:off x="3598618" y="1966349"/>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遵循</a:t>
            </a:r>
          </a:p>
        </p:txBody>
      </p:sp>
      <p:sp>
        <p:nvSpPr>
          <p:cNvPr id="5" name="TextBox 4"/>
          <p:cNvSpPr txBox="1"/>
          <p:nvPr/>
        </p:nvSpPr>
        <p:spPr>
          <a:xfrm>
            <a:off x="755576" y="873586"/>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居住</a:t>
            </a:r>
          </a:p>
        </p:txBody>
      </p:sp>
      <p:sp>
        <p:nvSpPr>
          <p:cNvPr id="6" name="TextBox 5"/>
          <p:cNvSpPr txBox="1"/>
          <p:nvPr/>
        </p:nvSpPr>
        <p:spPr>
          <a:xfrm>
            <a:off x="2790607" y="894680"/>
            <a:ext cx="122413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住所</a:t>
            </a:r>
          </a:p>
        </p:txBody>
      </p:sp>
      <p:sp>
        <p:nvSpPr>
          <p:cNvPr id="7" name="TextBox 6"/>
          <p:cNvSpPr txBox="1"/>
          <p:nvPr/>
        </p:nvSpPr>
        <p:spPr>
          <a:xfrm>
            <a:off x="570969" y="3123975"/>
            <a:ext cx="2700300"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使</a:t>
            </a:r>
            <a:r>
              <a:rPr lang="en-US" altLang="zh-CN" sz="3600" b="1" dirty="0">
                <a:solidFill>
                  <a:srgbClr val="0070C0"/>
                </a:solidFill>
                <a:latin typeface="华文新魏" pitchFamily="2" charset="-122"/>
                <a:ea typeface="华文新魏" pitchFamily="2" charset="-122"/>
              </a:rPr>
              <a:t>…</a:t>
            </a:r>
            <a:r>
              <a:rPr lang="zh-CN" altLang="en-US" sz="3600" b="1" dirty="0">
                <a:solidFill>
                  <a:srgbClr val="0070C0"/>
                </a:solidFill>
                <a:latin typeface="华文新魏" pitchFamily="2" charset="-122"/>
                <a:ea typeface="华文新魏" pitchFamily="2" charset="-122"/>
              </a:rPr>
              <a:t>迷惑</a:t>
            </a:r>
          </a:p>
        </p:txBody>
      </p:sp>
      <p:sp>
        <p:nvSpPr>
          <p:cNvPr id="8" name="TextBox 7"/>
          <p:cNvSpPr txBox="1"/>
          <p:nvPr/>
        </p:nvSpPr>
        <p:spPr>
          <a:xfrm>
            <a:off x="3614259" y="3142116"/>
            <a:ext cx="2629566"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使</a:t>
            </a:r>
            <a:r>
              <a:rPr lang="en-US" altLang="zh-CN" sz="3600" b="1" dirty="0">
                <a:solidFill>
                  <a:srgbClr val="0070C0"/>
                </a:solidFill>
                <a:latin typeface="华文新魏" pitchFamily="2" charset="-122"/>
                <a:ea typeface="华文新魏" pitchFamily="2" charset="-122"/>
              </a:rPr>
              <a:t>…</a:t>
            </a:r>
            <a:r>
              <a:rPr lang="zh-CN" altLang="en-US" sz="3600" b="1" dirty="0">
                <a:solidFill>
                  <a:srgbClr val="0070C0"/>
                </a:solidFill>
                <a:latin typeface="华文新魏" pitchFamily="2" charset="-122"/>
                <a:ea typeface="华文新魏" pitchFamily="2" charset="-122"/>
              </a:rPr>
              <a:t>动摇</a:t>
            </a:r>
          </a:p>
        </p:txBody>
      </p:sp>
      <p:sp>
        <p:nvSpPr>
          <p:cNvPr id="9" name="TextBox 8"/>
          <p:cNvSpPr txBox="1"/>
          <p:nvPr/>
        </p:nvSpPr>
        <p:spPr>
          <a:xfrm>
            <a:off x="6553487" y="3142115"/>
            <a:ext cx="2110577" cy="646331"/>
          </a:xfrm>
          <a:prstGeom prst="rect">
            <a:avLst/>
          </a:prstGeom>
          <a:noFill/>
          <a:ln w="28575">
            <a:solidFill>
              <a:schemeClr val="tx1"/>
            </a:solidFill>
          </a:ln>
        </p:spPr>
        <p:txBody>
          <a:bodyPr wrap="square" rtlCol="0">
            <a:spAutoFit/>
          </a:bodyPr>
          <a:lstStyle/>
          <a:p>
            <a:r>
              <a:rPr lang="zh-CN" altLang="en-US" sz="3600" b="1" dirty="0">
                <a:solidFill>
                  <a:srgbClr val="0070C0"/>
                </a:solidFill>
                <a:latin typeface="华文新魏" pitchFamily="2" charset="-122"/>
                <a:ea typeface="华文新魏" pitchFamily="2" charset="-122"/>
              </a:rPr>
              <a:t>使</a:t>
            </a:r>
            <a:r>
              <a:rPr lang="en-US" altLang="zh-CN" sz="3600" b="1" dirty="0">
                <a:solidFill>
                  <a:srgbClr val="0070C0"/>
                </a:solidFill>
                <a:latin typeface="华文新魏" pitchFamily="2" charset="-122"/>
                <a:ea typeface="华文新魏" pitchFamily="2" charset="-122"/>
              </a:rPr>
              <a:t>…</a:t>
            </a:r>
            <a:r>
              <a:rPr lang="zh-CN" altLang="en-US" sz="3600" b="1" dirty="0">
                <a:solidFill>
                  <a:srgbClr val="0070C0"/>
                </a:solidFill>
                <a:latin typeface="华文新魏" pitchFamily="2" charset="-122"/>
                <a:ea typeface="华文新魏" pitchFamily="2" charset="-122"/>
              </a:rPr>
              <a:t>屈服</a:t>
            </a:r>
          </a:p>
        </p:txBody>
      </p:sp>
      <p:sp>
        <p:nvSpPr>
          <p:cNvPr id="2" name="TextBox 1"/>
          <p:cNvSpPr txBox="1"/>
          <p:nvPr/>
        </p:nvSpPr>
        <p:spPr>
          <a:xfrm>
            <a:off x="264479" y="4293096"/>
            <a:ext cx="8640960" cy="2246769"/>
          </a:xfrm>
          <a:prstGeom prst="rect">
            <a:avLst/>
          </a:prstGeom>
          <a:noFill/>
          <a:ln w="28575">
            <a:solidFill>
              <a:schemeClr val="tx1"/>
            </a:solidFill>
          </a:ln>
        </p:spPr>
        <p:txBody>
          <a:bodyPr wrap="square" rtlCol="0">
            <a:spAutoFit/>
          </a:bodyPr>
          <a:lstStyle/>
          <a:p>
            <a:r>
              <a:rPr lang="zh-CN" altLang="en-US" sz="2800" b="1" dirty="0">
                <a:solidFill>
                  <a:schemeClr val="accent1"/>
                </a:solidFill>
                <a:latin typeface="华文新魏" pitchFamily="2" charset="-122"/>
                <a:ea typeface="华文新魏" pitchFamily="2" charset="-122"/>
              </a:rPr>
              <a:t>住在天下最宽敞的住宅“仁”里，站在天下最正确的位置“礼”上，走在天下最光明的大路“义”上。得志的时候和百姓一同遵循正道而行，不得志的时候独自走自己的道路。富贵不能使他迷惑，贫贱不能使他动摇，威武不能使他屈服。这样的人才称得上大丈夫。</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arn(inVertic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14F9093E-8392-4300-AC02-E24FE17E25D3}"/>
              </a:ext>
            </a:extLst>
          </p:cNvPr>
          <p:cNvSpPr>
            <a:spLocks noGrp="1"/>
          </p:cNvSpPr>
          <p:nvPr>
            <p:ph sz="quarter" idx="1"/>
          </p:nvPr>
        </p:nvSpPr>
        <p:spPr>
          <a:xfrm>
            <a:off x="377534" y="764704"/>
            <a:ext cx="8388932" cy="4572000"/>
          </a:xfrm>
        </p:spPr>
        <p:txBody>
          <a:bodyPr>
            <a:normAutofit lnSpcReduction="10000"/>
          </a:bodyPr>
          <a:lstStyle/>
          <a:p>
            <a:r>
              <a:rPr lang="zh-CN" altLang="en-US" sz="3600" b="1" dirty="0"/>
              <a:t>居天下之广居</a:t>
            </a:r>
            <a:r>
              <a:rPr lang="en-US" altLang="zh-CN" sz="3600" b="1" dirty="0"/>
              <a:t>—</a:t>
            </a:r>
            <a:r>
              <a:rPr lang="zh-CN" altLang="en-US" sz="3600" b="1" dirty="0">
                <a:solidFill>
                  <a:srgbClr val="FF0000"/>
                </a:solidFill>
              </a:rPr>
              <a:t>仁</a:t>
            </a:r>
            <a:endParaRPr lang="en-US" altLang="zh-CN" sz="3600" b="1" dirty="0">
              <a:solidFill>
                <a:srgbClr val="FF0000"/>
              </a:solidFill>
            </a:endParaRPr>
          </a:p>
          <a:p>
            <a:r>
              <a:rPr lang="zh-CN" altLang="en-US" sz="3600" b="1" dirty="0"/>
              <a:t>立天下之正位</a:t>
            </a:r>
            <a:r>
              <a:rPr lang="en-US" altLang="zh-CN" sz="3600" b="1" dirty="0"/>
              <a:t>—</a:t>
            </a:r>
            <a:r>
              <a:rPr lang="zh-CN" altLang="en-US" sz="3600" b="1" dirty="0">
                <a:solidFill>
                  <a:srgbClr val="FF0000"/>
                </a:solidFill>
              </a:rPr>
              <a:t>礼</a:t>
            </a:r>
            <a:endParaRPr lang="en-US" altLang="zh-CN" sz="3600" b="1" dirty="0">
              <a:solidFill>
                <a:srgbClr val="FF0000"/>
              </a:solidFill>
            </a:endParaRPr>
          </a:p>
          <a:p>
            <a:r>
              <a:rPr lang="zh-CN" altLang="en-US" sz="3600" b="1" dirty="0"/>
              <a:t>行天下之大道</a:t>
            </a:r>
            <a:r>
              <a:rPr lang="en-US" altLang="zh-CN" sz="3600" b="1" dirty="0"/>
              <a:t>—</a:t>
            </a:r>
            <a:r>
              <a:rPr lang="zh-CN" altLang="en-US" sz="3600" b="1" dirty="0">
                <a:solidFill>
                  <a:srgbClr val="FF0000"/>
                </a:solidFill>
              </a:rPr>
              <a:t>义</a:t>
            </a:r>
            <a:endParaRPr lang="en-US" altLang="zh-CN" sz="3600" b="1" dirty="0">
              <a:solidFill>
                <a:srgbClr val="FF0000"/>
              </a:solidFill>
            </a:endParaRPr>
          </a:p>
          <a:p>
            <a:endParaRPr lang="en-US" altLang="zh-CN" sz="3600" b="1" dirty="0">
              <a:solidFill>
                <a:srgbClr val="FF0000"/>
              </a:solidFill>
            </a:endParaRPr>
          </a:p>
          <a:p>
            <a:r>
              <a:rPr lang="zh-CN" altLang="en-US" sz="2400" b="1" dirty="0">
                <a:latin typeface="+mj-ea"/>
                <a:ea typeface="+mj-ea"/>
              </a:rPr>
              <a:t>言非礼义，谓之自暴也；吾身不能居仁由义，谓之自弃也。仁，人之安宅也；义，人之正路也。</a:t>
            </a:r>
            <a:endParaRPr lang="en-US" altLang="zh-CN" sz="2400" b="1" dirty="0">
              <a:latin typeface="+mj-ea"/>
              <a:ea typeface="+mj-ea"/>
            </a:endParaRPr>
          </a:p>
          <a:p>
            <a:pPr marL="0" indent="0">
              <a:buNone/>
            </a:pPr>
            <a:r>
              <a:rPr lang="en-US" altLang="zh-CN" sz="2400" b="1" dirty="0">
                <a:latin typeface="+mj-ea"/>
                <a:ea typeface="+mj-ea"/>
              </a:rPr>
              <a:t>                          ——</a:t>
            </a:r>
            <a:r>
              <a:rPr lang="zh-CN" altLang="en-US" sz="2400" b="1" dirty="0">
                <a:latin typeface="+mj-ea"/>
                <a:ea typeface="+mj-ea"/>
              </a:rPr>
              <a:t>孟子</a:t>
            </a:r>
            <a:r>
              <a:rPr lang="en-US" altLang="zh-CN" sz="2400" b="1" dirty="0">
                <a:latin typeface="+mj-ea"/>
                <a:ea typeface="+mj-ea"/>
              </a:rPr>
              <a:t>《</a:t>
            </a:r>
            <a:r>
              <a:rPr lang="zh-CN" altLang="en-US" sz="2400" b="1" dirty="0">
                <a:latin typeface="+mj-ea"/>
                <a:ea typeface="+mj-ea"/>
              </a:rPr>
              <a:t>孟子</a:t>
            </a:r>
            <a:r>
              <a:rPr lang="en-US" altLang="zh-CN" sz="2400" b="1" dirty="0">
                <a:latin typeface="+mj-ea"/>
                <a:ea typeface="+mj-ea"/>
              </a:rPr>
              <a:t>·</a:t>
            </a:r>
            <a:r>
              <a:rPr lang="zh-CN" altLang="en-US" sz="2400" b="1" dirty="0">
                <a:latin typeface="+mj-ea"/>
                <a:ea typeface="+mj-ea"/>
              </a:rPr>
              <a:t>离娄上</a:t>
            </a:r>
            <a:r>
              <a:rPr lang="en-US" altLang="zh-CN" sz="2400" b="1" dirty="0">
                <a:latin typeface="+mj-ea"/>
                <a:ea typeface="+mj-ea"/>
              </a:rPr>
              <a:t>》</a:t>
            </a:r>
          </a:p>
          <a:p>
            <a:r>
              <a:rPr lang="zh-CN" altLang="en-US" sz="2400" b="1" dirty="0">
                <a:latin typeface="+mj-ea"/>
                <a:ea typeface="+mj-ea"/>
              </a:rPr>
              <a:t>仁，人心也；义，人路也。</a:t>
            </a:r>
            <a:r>
              <a:rPr lang="en-US" altLang="zh-CN" sz="2400" b="1" dirty="0">
                <a:latin typeface="+mj-ea"/>
                <a:ea typeface="+mj-ea"/>
              </a:rPr>
              <a:t>——</a:t>
            </a:r>
            <a:r>
              <a:rPr lang="zh-CN" altLang="en-US" sz="2400" b="1" dirty="0">
                <a:latin typeface="+mj-ea"/>
                <a:ea typeface="+mj-ea"/>
              </a:rPr>
              <a:t>孟子</a:t>
            </a:r>
            <a:r>
              <a:rPr lang="en-US" altLang="zh-CN" sz="2400" b="1" dirty="0">
                <a:latin typeface="+mj-ea"/>
                <a:ea typeface="+mj-ea"/>
              </a:rPr>
              <a:t>《</a:t>
            </a:r>
            <a:r>
              <a:rPr lang="zh-CN" altLang="en-US" sz="2400" b="1" dirty="0">
                <a:latin typeface="+mj-ea"/>
                <a:ea typeface="+mj-ea"/>
              </a:rPr>
              <a:t>孟子</a:t>
            </a:r>
            <a:r>
              <a:rPr lang="en-US" altLang="zh-CN" sz="2400" b="1" dirty="0">
                <a:latin typeface="+mj-ea"/>
                <a:ea typeface="+mj-ea"/>
              </a:rPr>
              <a:t>·</a:t>
            </a:r>
            <a:r>
              <a:rPr lang="zh-CN" altLang="en-US" sz="2400" b="1" dirty="0">
                <a:latin typeface="+mj-ea"/>
                <a:ea typeface="+mj-ea"/>
              </a:rPr>
              <a:t>告子上</a:t>
            </a:r>
            <a:r>
              <a:rPr lang="en-US" altLang="zh-CN" sz="2400" b="1" dirty="0">
                <a:latin typeface="+mj-ea"/>
                <a:ea typeface="+mj-ea"/>
              </a:rPr>
              <a:t>》</a:t>
            </a:r>
          </a:p>
          <a:p>
            <a:r>
              <a:rPr lang="zh-CN" altLang="en-US" sz="2400" b="1" dirty="0">
                <a:latin typeface="+mj-ea"/>
                <a:ea typeface="+mj-ea"/>
              </a:rPr>
              <a:t>不学礼，无以立。        </a:t>
            </a:r>
            <a:r>
              <a:rPr lang="en-US" altLang="zh-CN" sz="2400" b="1" dirty="0">
                <a:latin typeface="+mj-ea"/>
                <a:ea typeface="+mj-ea"/>
              </a:rPr>
              <a:t>——《</a:t>
            </a:r>
            <a:r>
              <a:rPr lang="zh-CN" altLang="en-US" sz="2400" b="1" dirty="0">
                <a:latin typeface="+mj-ea"/>
                <a:ea typeface="+mj-ea"/>
              </a:rPr>
              <a:t>论语</a:t>
            </a:r>
            <a:r>
              <a:rPr lang="en-US" altLang="zh-CN" sz="2400" b="1" dirty="0">
                <a:latin typeface="+mj-ea"/>
                <a:ea typeface="+mj-ea"/>
              </a:rPr>
              <a:t>·</a:t>
            </a:r>
            <a:r>
              <a:rPr lang="zh-CN" altLang="en-US" sz="2400" b="1" dirty="0">
                <a:latin typeface="+mj-ea"/>
                <a:ea typeface="+mj-ea"/>
              </a:rPr>
              <a:t>季氏</a:t>
            </a:r>
            <a:r>
              <a:rPr lang="en-US" altLang="zh-CN" sz="2400" b="1" dirty="0">
                <a:latin typeface="+mj-ea"/>
                <a:ea typeface="+mj-ea"/>
              </a:rPr>
              <a:t>》</a:t>
            </a:r>
            <a:endParaRPr lang="zh-CN" altLang="en-US" sz="2400" b="1" dirty="0">
              <a:latin typeface="+mj-ea"/>
              <a:ea typeface="+mj-ea"/>
            </a:endParaRPr>
          </a:p>
        </p:txBody>
      </p:sp>
    </p:spTree>
    <p:extLst>
      <p:ext uri="{BB962C8B-B14F-4D97-AF65-F5344CB8AC3E}">
        <p14:creationId xmlns:p14="http://schemas.microsoft.com/office/powerpoint/2010/main" val="372938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 calcmode="lin" valueType="num">
                                      <p:cBhvr additive="base">
                                        <p:cTn id="1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 calcmode="lin" valueType="num">
                                      <p:cBhvr additive="base">
                                        <p:cTn id="2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A53EE76-FFE5-45B2-AC11-5C69ADE395F6}"/>
              </a:ext>
            </a:extLst>
          </p:cNvPr>
          <p:cNvSpPr>
            <a:spLocks noGrp="1"/>
          </p:cNvSpPr>
          <p:nvPr>
            <p:ph sz="quarter" idx="1"/>
          </p:nvPr>
        </p:nvSpPr>
        <p:spPr>
          <a:xfrm>
            <a:off x="685800" y="1772816"/>
            <a:ext cx="7772400" cy="1656184"/>
          </a:xfrm>
        </p:spPr>
        <p:txBody>
          <a:bodyPr/>
          <a:lstStyle/>
          <a:p>
            <a:r>
              <a:rPr lang="zh-CN" altLang="en-US" sz="2800" b="1" dirty="0"/>
              <a:t>遵守仁、礼、义</a:t>
            </a:r>
          </a:p>
          <a:p>
            <a:r>
              <a:rPr lang="zh-CN" altLang="en-US" sz="2800" b="1" dirty="0"/>
              <a:t>无论得失，坚守原则</a:t>
            </a:r>
          </a:p>
          <a:p>
            <a:r>
              <a:rPr lang="zh-CN" altLang="en-US" sz="2800" b="1" dirty="0"/>
              <a:t>富贵、贫贱、威武外在因素不能使之迷乱</a:t>
            </a:r>
          </a:p>
          <a:p>
            <a:endParaRPr lang="zh-CN" altLang="en-US" dirty="0"/>
          </a:p>
        </p:txBody>
      </p:sp>
    </p:spTree>
    <p:extLst>
      <p:ext uri="{BB962C8B-B14F-4D97-AF65-F5344CB8AC3E}">
        <p14:creationId xmlns:p14="http://schemas.microsoft.com/office/powerpoint/2010/main" val="23134378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03897" y="441538"/>
            <a:ext cx="5256584" cy="646331"/>
          </a:xfrm>
          <a:prstGeom prst="rect">
            <a:avLst/>
          </a:prstGeom>
          <a:noFill/>
        </p:spPr>
        <p:txBody>
          <a:bodyPr wrap="square" rtlCol="0">
            <a:spAutoFit/>
          </a:bodyPr>
          <a:lstStyle/>
          <a:p>
            <a:r>
              <a:rPr lang="zh-CN" altLang="en-US" sz="3600" b="1" dirty="0">
                <a:solidFill>
                  <a:srgbClr val="0070C0"/>
                </a:solidFill>
                <a:latin typeface="微软雅黑" panose="020B0503020204020204" pitchFamily="34" charset="-122"/>
                <a:ea typeface="微软雅黑" panose="020B0503020204020204" pitchFamily="34" charset="-122"/>
              </a:rPr>
              <a:t>理解课文，随堂背诵</a:t>
            </a:r>
          </a:p>
        </p:txBody>
      </p:sp>
      <p:sp>
        <p:nvSpPr>
          <p:cNvPr id="7" name="内容占位符 2"/>
          <p:cNvSpPr>
            <a:spLocks noGrp="1"/>
          </p:cNvSpPr>
          <p:nvPr>
            <p:ph sz="quarter" idx="1"/>
          </p:nvPr>
        </p:nvSpPr>
        <p:spPr>
          <a:xfrm>
            <a:off x="425157" y="1103025"/>
            <a:ext cx="8075240" cy="1224135"/>
          </a:xfrm>
        </p:spPr>
        <p:txBody>
          <a:bodyPr>
            <a:normAutofit fontScale="90000"/>
          </a:bodyPr>
          <a:lstStyle/>
          <a:p>
            <a:pPr marL="0" indent="0">
              <a:buNone/>
            </a:pPr>
            <a:r>
              <a:rPr lang="zh-CN" altLang="en-US" sz="3600" b="1" dirty="0">
                <a:solidFill>
                  <a:schemeClr val="tx1">
                    <a:lumMod val="50000"/>
                    <a:lumOff val="50000"/>
                  </a:schemeClr>
                </a:solidFill>
                <a:latin typeface="华文新魏" pitchFamily="2" charset="-122"/>
                <a:ea typeface="华文新魏" pitchFamily="2" charset="-122"/>
              </a:rPr>
              <a:t>      </a:t>
            </a:r>
            <a:r>
              <a:rPr lang="zh-CN" altLang="en-US" sz="2800" b="1" dirty="0">
                <a:solidFill>
                  <a:schemeClr val="tx1">
                    <a:lumMod val="50000"/>
                    <a:lumOff val="50000"/>
                  </a:schemeClr>
                </a:solidFill>
                <a:latin typeface="华文新魏" pitchFamily="2" charset="-122"/>
                <a:ea typeface="华文新魏" pitchFamily="2" charset="-122"/>
              </a:rPr>
              <a:t> </a:t>
            </a:r>
            <a:r>
              <a:rPr lang="zh-CN" altLang="en-US" sz="2800" b="1" dirty="0">
                <a:solidFill>
                  <a:schemeClr val="tx1">
                    <a:lumMod val="50000"/>
                    <a:lumOff val="50000"/>
                  </a:schemeClr>
                </a:solidFill>
                <a:latin typeface="微软雅黑" panose="020B0503020204020204" pitchFamily="34" charset="-122"/>
                <a:ea typeface="微软雅黑" panose="020B0503020204020204" pitchFamily="34" charset="-122"/>
              </a:rPr>
              <a:t>孟子并不认同景春的观点他为什么认为公孙衍、张仪称不上大丈夫？</a:t>
            </a:r>
            <a:r>
              <a:rPr lang="zh-CN" altLang="en-US" sz="2800" b="1" dirty="0">
                <a:solidFill>
                  <a:srgbClr val="C00000"/>
                </a:solidFill>
                <a:latin typeface="微软雅黑" panose="020B0503020204020204" pitchFamily="34" charset="-122"/>
                <a:ea typeface="微软雅黑" panose="020B0503020204020204" pitchFamily="34" charset="-122"/>
              </a:rPr>
              <a:t>在他心目中什么样的人称为大丈夫？</a:t>
            </a:r>
          </a:p>
        </p:txBody>
      </p:sp>
      <p:sp>
        <p:nvSpPr>
          <p:cNvPr id="2" name="文本框 1"/>
          <p:cNvSpPr txBox="1"/>
          <p:nvPr/>
        </p:nvSpPr>
        <p:spPr>
          <a:xfrm>
            <a:off x="2087245" y="3152140"/>
            <a:ext cx="7410450" cy="829945"/>
          </a:xfrm>
          <a:prstGeom prst="rect">
            <a:avLst/>
          </a:prstGeom>
          <a:noFill/>
        </p:spPr>
        <p:txBody>
          <a:bodyPr wrap="square" rtlCol="0">
            <a:spAutoFit/>
          </a:bodyPr>
          <a:lstStyle/>
          <a:p>
            <a:r>
              <a:rPr lang="zh-CN" altLang="en-US" sz="2400" b="1" dirty="0"/>
              <a:t>妇妾之道——</a:t>
            </a:r>
            <a:r>
              <a:rPr lang="zh-CN" altLang="en-US" sz="2400" b="1" dirty="0">
                <a:solidFill>
                  <a:srgbClr val="C00000"/>
                </a:solidFill>
              </a:rPr>
              <a:t>无违夫子</a:t>
            </a:r>
          </a:p>
          <a:p>
            <a:r>
              <a:rPr lang="zh-CN" altLang="en-US" sz="2400" b="1" dirty="0"/>
              <a:t>公孙衍、张仪——</a:t>
            </a:r>
            <a:r>
              <a:rPr lang="zh-CN" altLang="en-US" sz="2400" b="1" dirty="0">
                <a:solidFill>
                  <a:srgbClr val="C00000"/>
                </a:solidFill>
              </a:rPr>
              <a:t>曲意顺从</a:t>
            </a:r>
          </a:p>
        </p:txBody>
      </p:sp>
      <p:sp>
        <p:nvSpPr>
          <p:cNvPr id="3" name="右大括号 2"/>
          <p:cNvSpPr/>
          <p:nvPr/>
        </p:nvSpPr>
        <p:spPr>
          <a:xfrm>
            <a:off x="5884545" y="3140710"/>
            <a:ext cx="132080" cy="76454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文本框 3"/>
          <p:cNvSpPr txBox="1"/>
          <p:nvPr/>
        </p:nvSpPr>
        <p:spPr>
          <a:xfrm>
            <a:off x="6131560" y="3152140"/>
            <a:ext cx="3644900" cy="829945"/>
          </a:xfrm>
          <a:prstGeom prst="rect">
            <a:avLst/>
          </a:prstGeom>
          <a:noFill/>
        </p:spPr>
        <p:txBody>
          <a:bodyPr wrap="square" rtlCol="0">
            <a:spAutoFit/>
          </a:bodyPr>
          <a:lstStyle/>
          <a:p>
            <a:r>
              <a:rPr lang="zh-CN" altLang="en-US" sz="2400" b="1" dirty="0">
                <a:solidFill>
                  <a:srgbClr val="FF0000"/>
                </a:solidFill>
              </a:rPr>
              <a:t>以顺为正，</a:t>
            </a:r>
          </a:p>
          <a:p>
            <a:r>
              <a:rPr lang="zh-CN" altLang="en-US" sz="2400" b="1" dirty="0">
                <a:solidFill>
                  <a:srgbClr val="FF0000"/>
                </a:solidFill>
              </a:rPr>
              <a:t>类比说理</a:t>
            </a:r>
          </a:p>
        </p:txBody>
      </p:sp>
      <p:sp>
        <p:nvSpPr>
          <p:cNvPr id="5" name="文本框 4"/>
          <p:cNvSpPr txBox="1"/>
          <p:nvPr/>
        </p:nvSpPr>
        <p:spPr>
          <a:xfrm>
            <a:off x="2087245" y="4147820"/>
            <a:ext cx="6413500" cy="1198880"/>
          </a:xfrm>
          <a:prstGeom prst="rect">
            <a:avLst/>
          </a:prstGeom>
          <a:noFill/>
        </p:spPr>
        <p:txBody>
          <a:bodyPr wrap="square" rtlCol="0">
            <a:spAutoFit/>
          </a:bodyPr>
          <a:lstStyle/>
          <a:p>
            <a:r>
              <a:rPr lang="zh-CN" altLang="en-US" sz="2400" b="1" dirty="0"/>
              <a:t>遵守仁、礼、义</a:t>
            </a:r>
          </a:p>
          <a:p>
            <a:r>
              <a:rPr lang="zh-CN" altLang="en-US" sz="2400" b="1" dirty="0"/>
              <a:t>无论得失，坚守原则</a:t>
            </a:r>
          </a:p>
          <a:p>
            <a:r>
              <a:rPr lang="zh-CN" altLang="en-US" sz="2400" b="1" dirty="0"/>
              <a:t>富贵、贫贱、威武外在因素不能使之迷乱</a:t>
            </a:r>
          </a:p>
        </p:txBody>
      </p:sp>
      <p:sp>
        <p:nvSpPr>
          <p:cNvPr id="9" name="右大括号 8"/>
          <p:cNvSpPr/>
          <p:nvPr/>
        </p:nvSpPr>
        <p:spPr>
          <a:xfrm>
            <a:off x="7618730" y="4147820"/>
            <a:ext cx="194945" cy="106616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左大括号 9"/>
          <p:cNvSpPr/>
          <p:nvPr/>
        </p:nvSpPr>
        <p:spPr>
          <a:xfrm>
            <a:off x="1798955" y="3279775"/>
            <a:ext cx="288290" cy="230441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文本框 10"/>
          <p:cNvSpPr txBox="1"/>
          <p:nvPr/>
        </p:nvSpPr>
        <p:spPr>
          <a:xfrm>
            <a:off x="1111885" y="3790950"/>
            <a:ext cx="687070" cy="953135"/>
          </a:xfrm>
          <a:prstGeom prst="rect">
            <a:avLst/>
          </a:prstGeom>
          <a:noFill/>
        </p:spPr>
        <p:txBody>
          <a:bodyPr wrap="square" rtlCol="0">
            <a:spAutoFit/>
          </a:bodyPr>
          <a:lstStyle/>
          <a:p>
            <a:r>
              <a:rPr lang="zh-CN" altLang="en-US" sz="2800" b="1"/>
              <a:t>孟子</a:t>
            </a:r>
          </a:p>
        </p:txBody>
      </p:sp>
      <p:sp>
        <p:nvSpPr>
          <p:cNvPr id="12" name="文本框 11"/>
          <p:cNvSpPr txBox="1"/>
          <p:nvPr/>
        </p:nvSpPr>
        <p:spPr>
          <a:xfrm>
            <a:off x="1111885" y="2187575"/>
            <a:ext cx="481330" cy="953135"/>
          </a:xfrm>
          <a:prstGeom prst="rect">
            <a:avLst/>
          </a:prstGeom>
          <a:noFill/>
        </p:spPr>
        <p:txBody>
          <a:bodyPr wrap="square" rtlCol="0">
            <a:spAutoFit/>
          </a:bodyPr>
          <a:lstStyle/>
          <a:p>
            <a:r>
              <a:rPr lang="zh-CN" altLang="en-US" sz="2800" b="1"/>
              <a:t>景春</a:t>
            </a:r>
          </a:p>
        </p:txBody>
      </p:sp>
      <p:sp>
        <p:nvSpPr>
          <p:cNvPr id="13" name="文本框 12"/>
          <p:cNvSpPr txBox="1"/>
          <p:nvPr/>
        </p:nvSpPr>
        <p:spPr>
          <a:xfrm>
            <a:off x="2008504" y="2327275"/>
            <a:ext cx="6091887" cy="461665"/>
          </a:xfrm>
          <a:prstGeom prst="rect">
            <a:avLst/>
          </a:prstGeom>
          <a:noFill/>
        </p:spPr>
        <p:txBody>
          <a:bodyPr wrap="square" rtlCol="0">
            <a:spAutoFit/>
          </a:bodyPr>
          <a:lstStyle/>
          <a:p>
            <a:r>
              <a:rPr lang="zh-CN" altLang="en-US" sz="2400" b="1" dirty="0"/>
              <a:t>一怒，安居</a:t>
            </a:r>
            <a:r>
              <a:rPr lang="en-US" altLang="zh-CN" sz="2400" b="1" dirty="0"/>
              <a:t>——</a:t>
            </a:r>
            <a:r>
              <a:rPr lang="zh-CN" altLang="en-US" sz="2400" b="1" dirty="0"/>
              <a:t>地位名声、威望利益</a:t>
            </a:r>
          </a:p>
        </p:txBody>
      </p:sp>
      <p:sp>
        <p:nvSpPr>
          <p:cNvPr id="14" name="文本框 13"/>
          <p:cNvSpPr txBox="1"/>
          <p:nvPr/>
        </p:nvSpPr>
        <p:spPr>
          <a:xfrm>
            <a:off x="349250" y="2785745"/>
            <a:ext cx="675005" cy="1958340"/>
          </a:xfrm>
          <a:prstGeom prst="rect">
            <a:avLst/>
          </a:prstGeom>
          <a:noFill/>
        </p:spPr>
        <p:txBody>
          <a:bodyPr vert="eaVert" wrap="square" rtlCol="0">
            <a:spAutoFit/>
          </a:bodyPr>
          <a:lstStyle/>
          <a:p>
            <a:r>
              <a:rPr lang="zh-CN" altLang="en-US" sz="3200" b="1"/>
              <a:t>大丈夫</a:t>
            </a:r>
          </a:p>
        </p:txBody>
      </p:sp>
      <p:sp>
        <p:nvSpPr>
          <p:cNvPr id="15" name="左大括号 14"/>
          <p:cNvSpPr/>
          <p:nvPr/>
        </p:nvSpPr>
        <p:spPr>
          <a:xfrm>
            <a:off x="971550" y="2493010"/>
            <a:ext cx="75565" cy="208788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文本框 15"/>
          <p:cNvSpPr txBox="1"/>
          <p:nvPr/>
        </p:nvSpPr>
        <p:spPr>
          <a:xfrm>
            <a:off x="7996555" y="3275330"/>
            <a:ext cx="658495" cy="583565"/>
          </a:xfrm>
          <a:prstGeom prst="rect">
            <a:avLst/>
          </a:prstGeom>
          <a:noFill/>
        </p:spPr>
        <p:txBody>
          <a:bodyPr wrap="square" rtlCol="0">
            <a:spAutoFit/>
          </a:bodyPr>
          <a:lstStyle/>
          <a:p>
            <a:r>
              <a:rPr lang="zh-CN" altLang="en-US" sz="3200" b="1">
                <a:solidFill>
                  <a:srgbClr val="002060"/>
                </a:solidFill>
              </a:rPr>
              <a:t>破</a:t>
            </a:r>
          </a:p>
        </p:txBody>
      </p:sp>
      <p:sp>
        <p:nvSpPr>
          <p:cNvPr id="17" name="文本框 16"/>
          <p:cNvSpPr txBox="1"/>
          <p:nvPr/>
        </p:nvSpPr>
        <p:spPr>
          <a:xfrm>
            <a:off x="7996555" y="4389120"/>
            <a:ext cx="658495" cy="583565"/>
          </a:xfrm>
          <a:prstGeom prst="rect">
            <a:avLst/>
          </a:prstGeom>
          <a:noFill/>
        </p:spPr>
        <p:txBody>
          <a:bodyPr wrap="square" rtlCol="0">
            <a:spAutoFit/>
          </a:bodyPr>
          <a:lstStyle/>
          <a:p>
            <a:r>
              <a:rPr lang="zh-CN" altLang="en-US" sz="3200" b="1">
                <a:solidFill>
                  <a:srgbClr val="002060"/>
                </a:solidFill>
              </a:rPr>
              <a:t>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xEl>
                                              <p:pRg st="0" end="0"/>
                                            </p:txEl>
                                          </p:spTgt>
                                        </p:tgtEl>
                                        <p:attrNameLst>
                                          <p:attrName>style.visibility</p:attrName>
                                        </p:attrNameLst>
                                      </p:cBhvr>
                                      <p:to>
                                        <p:strVal val="visible"/>
                                      </p:to>
                                    </p:set>
                                    <p:anim calcmode="lin" valueType="num">
                                      <p:cBhvr additive="base">
                                        <p:cTn id="24"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4">
                                            <p:txEl>
                                              <p:pRg st="0" end="0"/>
                                            </p:txEl>
                                          </p:spTgt>
                                        </p:tgtEl>
                                        <p:attrNameLst>
                                          <p:attrName>style.visibility</p:attrName>
                                        </p:attrNameLst>
                                      </p:cBhvr>
                                      <p:to>
                                        <p:strVal val="visible"/>
                                      </p:to>
                                    </p:set>
                                    <p:anim calcmode="lin" valueType="num">
                                      <p:cBhvr additive="base">
                                        <p:cTn id="3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
                                            <p:txEl>
                                              <p:pRg st="0" end="0"/>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4">
                                            <p:txEl>
                                              <p:pRg st="1" end="1"/>
                                            </p:txEl>
                                          </p:spTgt>
                                        </p:tgtEl>
                                        <p:attrNameLst>
                                          <p:attrName>style.visibility</p:attrName>
                                        </p:attrNameLst>
                                      </p:cBhvr>
                                      <p:to>
                                        <p:strVal val="visible"/>
                                      </p:to>
                                    </p:set>
                                    <p:anim calcmode="lin" valueType="num">
                                      <p:cBhvr additive="base">
                                        <p:cTn id="40"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2">
                                            <p:txEl>
                                              <p:pRg st="1" end="1"/>
                                            </p:txEl>
                                          </p:spTgt>
                                        </p:tgtEl>
                                        <p:attrNameLst>
                                          <p:attrName>style.visibility</p:attrName>
                                        </p:attrNameLst>
                                      </p:cBhvr>
                                      <p:to>
                                        <p:strVal val="visible"/>
                                      </p:to>
                                    </p:set>
                                    <p:anim calcmode="lin" valueType="num">
                                      <p:cBhvr additive="base">
                                        <p:cTn id="46"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5">
                                            <p:txEl>
                                              <p:pRg st="0" end="0"/>
                                            </p:txEl>
                                          </p:spTgt>
                                        </p:tgtEl>
                                        <p:attrNameLst>
                                          <p:attrName>style.visibility</p:attrName>
                                        </p:attrNameLst>
                                      </p:cBhvr>
                                      <p:to>
                                        <p:strVal val="visible"/>
                                      </p:to>
                                    </p:set>
                                    <p:anim calcmode="lin" valueType="num">
                                      <p:cBhvr additive="base">
                                        <p:cTn id="5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5">
                                            <p:txEl>
                                              <p:pRg st="1" end="1"/>
                                            </p:txEl>
                                          </p:spTgt>
                                        </p:tgtEl>
                                        <p:attrNameLst>
                                          <p:attrName>style.visibility</p:attrName>
                                        </p:attrNameLst>
                                      </p:cBhvr>
                                      <p:to>
                                        <p:strVal val="visible"/>
                                      </p:to>
                                    </p:set>
                                    <p:anim calcmode="lin" valueType="num">
                                      <p:cBhvr additive="base">
                                        <p:cTn id="58"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5">
                                            <p:txEl>
                                              <p:pRg st="2" end="2"/>
                                            </p:txEl>
                                          </p:spTgt>
                                        </p:tgtEl>
                                        <p:attrNameLst>
                                          <p:attrName>style.visibility</p:attrName>
                                        </p:attrNameLst>
                                      </p:cBhvr>
                                      <p:to>
                                        <p:strVal val="visible"/>
                                      </p:to>
                                    </p:set>
                                    <p:anim calcmode="lin" valueType="num">
                                      <p:cBhvr additive="base">
                                        <p:cTn id="64"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500" fill="hold"/>
                                        <p:tgtEl>
                                          <p:spTgt spid="14"/>
                                        </p:tgtEl>
                                        <p:attrNameLst>
                                          <p:attrName>ppt_x</p:attrName>
                                        </p:attrNameLst>
                                      </p:cBhvr>
                                      <p:tavLst>
                                        <p:tav tm="0">
                                          <p:val>
                                            <p:strVal val="#ppt_x"/>
                                          </p:val>
                                        </p:tav>
                                        <p:tav tm="100000">
                                          <p:val>
                                            <p:strVal val="#ppt_x"/>
                                          </p:val>
                                        </p:tav>
                                      </p:tavLst>
                                    </p:anim>
                                    <p:anim calcmode="lin" valueType="num">
                                      <p:cBhvr additive="base">
                                        <p:cTn id="7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 fill="hold"/>
                                        <p:tgtEl>
                                          <p:spTgt spid="15"/>
                                        </p:tgtEl>
                                        <p:attrNameLst>
                                          <p:attrName>ppt_x</p:attrName>
                                        </p:attrNameLst>
                                      </p:cBhvr>
                                      <p:tavLst>
                                        <p:tav tm="0">
                                          <p:val>
                                            <p:strVal val="#ppt_x"/>
                                          </p:val>
                                        </p:tav>
                                        <p:tav tm="100000">
                                          <p:val>
                                            <p:strVal val="#ppt_x"/>
                                          </p:val>
                                        </p:tav>
                                      </p:tavLst>
                                    </p:anim>
                                    <p:anim calcmode="lin" valueType="num">
                                      <p:cBhvr additive="base">
                                        <p:cTn id="7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fill="hold"/>
                                        <p:tgtEl>
                                          <p:spTgt spid="12"/>
                                        </p:tgtEl>
                                        <p:attrNameLst>
                                          <p:attrName>ppt_x</p:attrName>
                                        </p:attrNameLst>
                                      </p:cBhvr>
                                      <p:tavLst>
                                        <p:tav tm="0">
                                          <p:val>
                                            <p:strVal val="#ppt_x"/>
                                          </p:val>
                                        </p:tav>
                                        <p:tav tm="100000">
                                          <p:val>
                                            <p:strVal val="#ppt_x"/>
                                          </p:val>
                                        </p:tav>
                                      </p:tavLst>
                                    </p:anim>
                                    <p:anim calcmode="lin" valueType="num">
                                      <p:cBhvr additive="base">
                                        <p:cTn id="8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nodeType="clickEffect">
                                  <p:stCondLst>
                                    <p:cond delay="0"/>
                                  </p:stCondLst>
                                  <p:childTnLst>
                                    <p:set>
                                      <p:cBhvr>
                                        <p:cTn id="87" dur="1" fill="hold">
                                          <p:stCondLst>
                                            <p:cond delay="0"/>
                                          </p:stCondLst>
                                        </p:cTn>
                                        <p:tgtEl>
                                          <p:spTgt spid="13">
                                            <p:txEl>
                                              <p:pRg st="0" end="0"/>
                                            </p:txEl>
                                          </p:spTgt>
                                        </p:tgtEl>
                                        <p:attrNameLst>
                                          <p:attrName>style.visibility</p:attrName>
                                        </p:attrNameLst>
                                      </p:cBhvr>
                                      <p:to>
                                        <p:strVal val="visible"/>
                                      </p:to>
                                    </p:set>
                                    <p:anim calcmode="lin" valueType="num">
                                      <p:cBhvr additive="base">
                                        <p:cTn id="88"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grpId="0" nodeType="click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500" fill="hold"/>
                                        <p:tgtEl>
                                          <p:spTgt spid="16"/>
                                        </p:tgtEl>
                                        <p:attrNameLst>
                                          <p:attrName>ppt_x</p:attrName>
                                        </p:attrNameLst>
                                      </p:cBhvr>
                                      <p:tavLst>
                                        <p:tav tm="0">
                                          <p:val>
                                            <p:strVal val="#ppt_x"/>
                                          </p:val>
                                        </p:tav>
                                        <p:tav tm="100000">
                                          <p:val>
                                            <p:strVal val="#ppt_x"/>
                                          </p:val>
                                        </p:tav>
                                      </p:tavLst>
                                    </p:anim>
                                    <p:anim calcmode="lin" valueType="num">
                                      <p:cBhvr additive="base">
                                        <p:cTn id="95" dur="500" fill="hold"/>
                                        <p:tgtEl>
                                          <p:spTgt spid="1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500" fill="hold"/>
                                        <p:tgtEl>
                                          <p:spTgt spid="9"/>
                                        </p:tgtEl>
                                        <p:attrNameLst>
                                          <p:attrName>ppt_x</p:attrName>
                                        </p:attrNameLst>
                                      </p:cBhvr>
                                      <p:tavLst>
                                        <p:tav tm="0">
                                          <p:val>
                                            <p:strVal val="#ppt_x"/>
                                          </p:val>
                                        </p:tav>
                                        <p:tav tm="100000">
                                          <p:val>
                                            <p:strVal val="#ppt_x"/>
                                          </p:val>
                                        </p:tav>
                                      </p:tavLst>
                                    </p:anim>
                                    <p:anim calcmode="lin" valueType="num">
                                      <p:cBhvr additive="base">
                                        <p:cTn id="9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grpId="0" nodeType="click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additive="base">
                                        <p:cTn id="104" dur="500" fill="hold"/>
                                        <p:tgtEl>
                                          <p:spTgt spid="17"/>
                                        </p:tgtEl>
                                        <p:attrNameLst>
                                          <p:attrName>ppt_x</p:attrName>
                                        </p:attrNameLst>
                                      </p:cBhvr>
                                      <p:tavLst>
                                        <p:tav tm="0">
                                          <p:val>
                                            <p:strVal val="#ppt_x"/>
                                          </p:val>
                                        </p:tav>
                                        <p:tav tm="100000">
                                          <p:val>
                                            <p:strVal val="#ppt_x"/>
                                          </p:val>
                                        </p:tav>
                                      </p:tavLst>
                                    </p:anim>
                                    <p:anim calcmode="lin" valueType="num">
                                      <p:cBhvr additive="base">
                                        <p:cTn id="105"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3" grpId="0" animBg="1"/>
      <p:bldP spid="9" grpId="0" animBg="1"/>
      <p:bldP spid="10" grpId="0" animBg="1"/>
      <p:bldP spid="11" grpId="0"/>
      <p:bldP spid="12" grpId="0"/>
      <p:bldP spid="14" grpId="0"/>
      <p:bldP spid="15" grpId="0" animBg="1"/>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39552" y="209264"/>
            <a:ext cx="5256584" cy="646331"/>
          </a:xfrm>
          <a:prstGeom prst="rect">
            <a:avLst/>
          </a:prstGeom>
          <a:noFill/>
        </p:spPr>
        <p:txBody>
          <a:bodyPr wrap="square" rtlCol="0">
            <a:spAutoFit/>
          </a:bodyPr>
          <a:lstStyle/>
          <a:p>
            <a:r>
              <a:rPr lang="zh-CN" altLang="en-US" sz="3600" b="1" dirty="0">
                <a:solidFill>
                  <a:srgbClr val="0070C0"/>
                </a:solidFill>
                <a:latin typeface="微软雅黑" panose="020B0503020204020204" pitchFamily="34" charset="-122"/>
                <a:ea typeface="微软雅黑" panose="020B0503020204020204" pitchFamily="34" charset="-122"/>
              </a:rPr>
              <a:t>反复诵读，揣摩语气</a:t>
            </a:r>
          </a:p>
        </p:txBody>
      </p:sp>
      <p:sp>
        <p:nvSpPr>
          <p:cNvPr id="7" name="内容占位符 2"/>
          <p:cNvSpPr>
            <a:spLocks noGrp="1"/>
          </p:cNvSpPr>
          <p:nvPr>
            <p:ph sz="quarter" idx="1"/>
          </p:nvPr>
        </p:nvSpPr>
        <p:spPr>
          <a:xfrm>
            <a:off x="583094" y="855595"/>
            <a:ext cx="8075240" cy="1836035"/>
          </a:xfrm>
        </p:spPr>
        <p:txBody>
          <a:bodyPr>
            <a:normAutofit/>
          </a:bodyPr>
          <a:lstStyle/>
          <a:p>
            <a:pPr marL="0" indent="0">
              <a:buNone/>
            </a:pPr>
            <a:r>
              <a:rPr lang="zh-CN" altLang="en-US" sz="3600" b="1" dirty="0">
                <a:solidFill>
                  <a:schemeClr val="tx1">
                    <a:lumMod val="50000"/>
                    <a:lumOff val="50000"/>
                  </a:schemeClr>
                </a:solidFill>
                <a:latin typeface="华文新魏" pitchFamily="2" charset="-122"/>
                <a:ea typeface="华文新魏" pitchFamily="2" charset="-122"/>
              </a:rPr>
              <a:t>       </a:t>
            </a:r>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孟子并不认同景春的观点，他的反驳可以分为哪几个层次？主要内容分别是什么？分别应该以什么样的语气来读？</a:t>
            </a:r>
          </a:p>
        </p:txBody>
      </p:sp>
      <p:sp>
        <p:nvSpPr>
          <p:cNvPr id="8" name="TextBox 7"/>
          <p:cNvSpPr txBox="1"/>
          <p:nvPr/>
        </p:nvSpPr>
        <p:spPr>
          <a:xfrm>
            <a:off x="503357" y="2467114"/>
            <a:ext cx="8136904" cy="4030980"/>
          </a:xfrm>
          <a:prstGeom prst="rect">
            <a:avLst/>
          </a:prstGeom>
          <a:noFill/>
          <a:ln w="28575">
            <a:solidFill>
              <a:schemeClr val="tx1"/>
            </a:solidFill>
          </a:ln>
        </p:spPr>
        <p:txBody>
          <a:bodyPr wrap="square" rtlCol="0">
            <a:spAutoFit/>
          </a:bodyPr>
          <a:lstStyle/>
          <a:p>
            <a:r>
              <a:rPr lang="zh-CN" altLang="en-US" sz="3200" b="1" dirty="0">
                <a:solidFill>
                  <a:schemeClr val="accent1"/>
                </a:solidFill>
                <a:latin typeface="华文新魏" pitchFamily="2" charset="-122"/>
                <a:ea typeface="华文新魏" pitchFamily="2" charset="-122"/>
              </a:rPr>
              <a:t>        两个层次：</a:t>
            </a:r>
            <a:endParaRPr lang="en-US" altLang="zh-CN" sz="3200" b="1" dirty="0">
              <a:solidFill>
                <a:schemeClr val="accent1"/>
              </a:solidFill>
              <a:latin typeface="华文新魏" pitchFamily="2" charset="-122"/>
              <a:ea typeface="华文新魏" pitchFamily="2" charset="-122"/>
            </a:endParaRPr>
          </a:p>
          <a:p>
            <a:r>
              <a:rPr lang="en-US" altLang="zh-CN" sz="3200" b="1" dirty="0">
                <a:solidFill>
                  <a:schemeClr val="accent1"/>
                </a:solidFill>
                <a:latin typeface="华文新魏" pitchFamily="2" charset="-122"/>
                <a:ea typeface="华文新魏" pitchFamily="2" charset="-122"/>
              </a:rPr>
              <a:t>      </a:t>
            </a:r>
            <a:r>
              <a:rPr lang="zh-CN" altLang="en-US" sz="3200" b="1" dirty="0">
                <a:solidFill>
                  <a:schemeClr val="accent1"/>
                </a:solidFill>
                <a:latin typeface="华文新魏" pitchFamily="2" charset="-122"/>
                <a:ea typeface="华文新魏" pitchFamily="2" charset="-122"/>
              </a:rPr>
              <a:t>“是焉得为大丈夫乎”至“妾妇之道也”为第一层，反驳景春的观点，认为公孙衍、张仪所行不过是迎合主上的“妾妇之道”称不上大丈夫。</a:t>
            </a:r>
            <a:endParaRPr lang="en-US" altLang="zh-CN" sz="3200" b="1" dirty="0">
              <a:solidFill>
                <a:schemeClr val="accent1"/>
              </a:solidFill>
              <a:latin typeface="华文新魏" pitchFamily="2" charset="-122"/>
              <a:ea typeface="华文新魏" pitchFamily="2" charset="-122"/>
            </a:endParaRPr>
          </a:p>
          <a:p>
            <a:r>
              <a:rPr lang="en-US" altLang="zh-CN" sz="3200" b="1" dirty="0">
                <a:solidFill>
                  <a:schemeClr val="accent1"/>
                </a:solidFill>
                <a:latin typeface="华文新魏" pitchFamily="2" charset="-122"/>
                <a:ea typeface="华文新魏" pitchFamily="2" charset="-122"/>
              </a:rPr>
              <a:t>        </a:t>
            </a:r>
            <a:r>
              <a:rPr lang="zh-CN" altLang="en-US" sz="3200" b="1" dirty="0">
                <a:solidFill>
                  <a:schemeClr val="accent1"/>
                </a:solidFill>
                <a:latin typeface="华文新魏" pitchFamily="2" charset="-122"/>
                <a:ea typeface="华文新魏" pitchFamily="2" charset="-122"/>
              </a:rPr>
              <a:t>“居天下之广居”至“此之谓大丈夫为第二层，正面提出何谓大丈夫”。</a:t>
            </a:r>
            <a:endParaRPr lang="en-US" altLang="zh-CN" sz="3200" b="1" dirty="0">
              <a:solidFill>
                <a:schemeClr val="accent1"/>
              </a:solidFill>
              <a:latin typeface="华文新魏" pitchFamily="2" charset="-122"/>
              <a:ea typeface="华文新魏" pitchFamily="2" charset="-122"/>
            </a:endParaRPr>
          </a:p>
          <a:p>
            <a:endParaRPr lang="zh-CN" altLang="en-US" sz="3200" b="1" dirty="0">
              <a:solidFill>
                <a:schemeClr val="accent1"/>
              </a:solidFill>
              <a:latin typeface="华文新魏" pitchFamily="2" charset="-122"/>
              <a:ea typeface="华文新魏" pitchFamily="2" charset="-122"/>
            </a:endParaRPr>
          </a:p>
        </p:txBody>
      </p:sp>
      <p:sp>
        <p:nvSpPr>
          <p:cNvPr id="9" name="TextBox 8"/>
          <p:cNvSpPr txBox="1"/>
          <p:nvPr/>
        </p:nvSpPr>
        <p:spPr>
          <a:xfrm>
            <a:off x="3549015" y="4411345"/>
            <a:ext cx="3308985" cy="521970"/>
          </a:xfrm>
          <a:prstGeom prst="rect">
            <a:avLst/>
          </a:prstGeom>
          <a:noFill/>
          <a:ln w="19050">
            <a:solidFill>
              <a:schemeClr val="tx1"/>
            </a:solidFill>
          </a:ln>
        </p:spPr>
        <p:txBody>
          <a:bodyPr wrap="square" rtlCol="0">
            <a:spAutoFit/>
          </a:bodyPr>
          <a:lstStyle/>
          <a:p>
            <a:r>
              <a:rPr lang="zh-CN" altLang="en-US" sz="2800" b="1" dirty="0">
                <a:solidFill>
                  <a:srgbClr val="0070C0"/>
                </a:solidFill>
                <a:latin typeface="华文新魏" pitchFamily="2" charset="-122"/>
                <a:ea typeface="华文新魏" pitchFamily="2" charset="-122"/>
              </a:rPr>
              <a:t>不屑、轻蔑和鄙视</a:t>
            </a:r>
          </a:p>
        </p:txBody>
      </p:sp>
      <p:sp>
        <p:nvSpPr>
          <p:cNvPr id="10" name="TextBox 9"/>
          <p:cNvSpPr txBox="1"/>
          <p:nvPr/>
        </p:nvSpPr>
        <p:spPr>
          <a:xfrm>
            <a:off x="1895865" y="5913416"/>
            <a:ext cx="4010046" cy="584775"/>
          </a:xfrm>
          <a:prstGeom prst="rect">
            <a:avLst/>
          </a:prstGeom>
          <a:noFill/>
          <a:ln w="19050">
            <a:solidFill>
              <a:schemeClr val="tx1"/>
            </a:solidFill>
          </a:ln>
        </p:spPr>
        <p:txBody>
          <a:bodyPr wrap="square" rtlCol="0">
            <a:spAutoFit/>
          </a:bodyPr>
          <a:lstStyle/>
          <a:p>
            <a:r>
              <a:rPr lang="zh-CN" altLang="en-US" sz="3200" b="1" dirty="0">
                <a:solidFill>
                  <a:srgbClr val="0070C0"/>
                </a:solidFill>
                <a:latin typeface="华文新魏" pitchFamily="2" charset="-122"/>
                <a:ea typeface="华文新魏" pitchFamily="2" charset="-122"/>
              </a:rPr>
              <a:t>慷慨激昂、掷地有声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barn(inVertical)">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barn(inVertical)">
                                      <p:cBhvr>
                                        <p:cTn id="22" dur="500"/>
                                        <p:tgtEl>
                                          <p:spTgt spid="8">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8">
                                            <p:txEl>
                                              <p:pRg st="2" end="2"/>
                                            </p:txEl>
                                          </p:spTgt>
                                        </p:tgtEl>
                                        <p:attrNameLst>
                                          <p:attrName>style.visibility</p:attrName>
                                        </p:attrNameLst>
                                      </p:cBhvr>
                                      <p:to>
                                        <p:strVal val="visible"/>
                                      </p:to>
                                    </p:set>
                                    <p:animEffect transition="in" filter="barn(inVertical)">
                                      <p:cBhvr>
                                        <p:cTn id="33" dur="500"/>
                                        <p:tgtEl>
                                          <p:spTgt spid="8">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ppt_x"/>
                                          </p:val>
                                        </p:tav>
                                        <p:tav tm="100000">
                                          <p:val>
                                            <p:strVal val="#ppt_x"/>
                                          </p:val>
                                        </p:tav>
                                      </p:tavLst>
                                    </p:anim>
                                    <p:anim calcmode="lin" valueType="num">
                                      <p:cBhvr additive="base">
                                        <p:cTn id="3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bldLvl="0" animBg="1"/>
      <p:bldP spid="9" grpId="0" bldLvl="0" animBg="1"/>
      <p:bldP spid="10"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0244E1B1-E697-4D5B-A0FF-2CECE8615C56}"/>
              </a:ext>
            </a:extLst>
          </p:cNvPr>
          <p:cNvSpPr txBox="1"/>
          <p:nvPr/>
        </p:nvSpPr>
        <p:spPr>
          <a:xfrm>
            <a:off x="395536" y="836712"/>
            <a:ext cx="8136904" cy="5509200"/>
          </a:xfrm>
          <a:prstGeom prst="rect">
            <a:avLst/>
          </a:prstGeom>
          <a:noFill/>
        </p:spPr>
        <p:txBody>
          <a:bodyPr wrap="square">
            <a:spAutoFit/>
          </a:bodyPr>
          <a:lstStyle/>
          <a:p>
            <a:pPr algn="l"/>
            <a:r>
              <a:rPr lang="zh-CN" altLang="en-US" b="0" i="0" dirty="0">
                <a:solidFill>
                  <a:srgbClr val="0F0F0F"/>
                </a:solidFill>
                <a:effectLst/>
                <a:latin typeface="����"/>
              </a:rPr>
              <a:t>        </a:t>
            </a:r>
            <a:r>
              <a:rPr lang="zh-CN" altLang="en-US" sz="3200" b="0" i="0" dirty="0">
                <a:effectLst/>
                <a:latin typeface="����"/>
              </a:rPr>
              <a:t>景春曰：“公孙衍、张仪</a:t>
            </a:r>
            <a:r>
              <a:rPr lang="en-US" altLang="zh-CN" sz="3200" b="0" i="0" dirty="0">
                <a:effectLst/>
                <a:latin typeface="����"/>
              </a:rPr>
              <a:t>\</a:t>
            </a:r>
            <a:r>
              <a:rPr lang="zh-CN" altLang="en-US" sz="3200" b="0" i="0" dirty="0">
                <a:effectLst/>
                <a:latin typeface="����"/>
              </a:rPr>
              <a:t>岂不诚</a:t>
            </a:r>
            <a:r>
              <a:rPr lang="en-US" altLang="zh-CN" sz="3200" b="0" i="0" dirty="0">
                <a:effectLst/>
                <a:latin typeface="����"/>
              </a:rPr>
              <a:t>\</a:t>
            </a:r>
            <a:r>
              <a:rPr lang="zh-CN" altLang="en-US" sz="3200" b="0" i="0" dirty="0">
                <a:effectLst/>
                <a:latin typeface="����"/>
              </a:rPr>
              <a:t>大丈夫哉？一怒</a:t>
            </a:r>
            <a:r>
              <a:rPr lang="en-US" altLang="zh-CN" sz="3200" b="0" i="0" dirty="0">
                <a:effectLst/>
                <a:latin typeface="����"/>
              </a:rPr>
              <a:t>\</a:t>
            </a:r>
            <a:r>
              <a:rPr lang="zh-CN" altLang="en-US" sz="3200" b="0" i="0" dirty="0">
                <a:effectLst/>
                <a:latin typeface="����"/>
              </a:rPr>
              <a:t>而</a:t>
            </a:r>
            <a:r>
              <a:rPr lang="zh-CN" altLang="en-US" sz="3200" dirty="0">
                <a:latin typeface="����"/>
              </a:rPr>
              <a:t>诸侯</a:t>
            </a:r>
            <a:r>
              <a:rPr lang="zh-CN" altLang="en-US" sz="3200" b="0" i="0" dirty="0">
                <a:effectLst/>
                <a:latin typeface="����"/>
              </a:rPr>
              <a:t>惧，安居</a:t>
            </a:r>
            <a:r>
              <a:rPr lang="en-US" altLang="zh-CN" sz="3200" b="0" i="0" dirty="0">
                <a:effectLst/>
                <a:latin typeface="����"/>
              </a:rPr>
              <a:t>\</a:t>
            </a:r>
            <a:r>
              <a:rPr lang="zh-CN" altLang="en-US" sz="3200" b="0" i="0" dirty="0">
                <a:effectLst/>
                <a:latin typeface="����"/>
              </a:rPr>
              <a:t>而</a:t>
            </a:r>
            <a:r>
              <a:rPr lang="zh-CN" altLang="en-US" sz="3200" dirty="0">
                <a:latin typeface="����"/>
              </a:rPr>
              <a:t>天下熄</a:t>
            </a:r>
            <a:r>
              <a:rPr lang="zh-CN" altLang="en-US" sz="3200" b="0" i="0" dirty="0">
                <a:effectLst/>
                <a:latin typeface="����"/>
              </a:rPr>
              <a:t>。”</a:t>
            </a:r>
          </a:p>
          <a:p>
            <a:pPr algn="l"/>
            <a:r>
              <a:rPr lang="zh-CN" altLang="en-US" sz="3200" dirty="0">
                <a:latin typeface="����"/>
              </a:rPr>
              <a:t>     </a:t>
            </a:r>
            <a:r>
              <a:rPr lang="zh-CN" altLang="en-US" sz="3200" b="0" i="0" dirty="0">
                <a:effectLst/>
                <a:latin typeface="����"/>
              </a:rPr>
              <a:t>孟子曰：“是</a:t>
            </a:r>
            <a:r>
              <a:rPr lang="en-US" altLang="zh-CN" sz="3200" b="0" i="0" dirty="0">
                <a:effectLst/>
                <a:latin typeface="����"/>
              </a:rPr>
              <a:t>\</a:t>
            </a:r>
            <a:r>
              <a:rPr lang="zh-CN" altLang="en-US" sz="3200" b="0" i="0" dirty="0">
                <a:effectLst/>
                <a:latin typeface="����"/>
              </a:rPr>
              <a:t>焉得为</a:t>
            </a:r>
            <a:r>
              <a:rPr lang="en-US" altLang="zh-CN" sz="3200" b="0" i="0" dirty="0">
                <a:effectLst/>
                <a:latin typeface="����"/>
              </a:rPr>
              <a:t>\</a:t>
            </a:r>
            <a:r>
              <a:rPr lang="zh-CN" altLang="en-US" sz="3200" b="0" i="0" dirty="0">
                <a:effectLst/>
                <a:latin typeface="����"/>
              </a:rPr>
              <a:t>大丈夫乎？子</a:t>
            </a:r>
            <a:r>
              <a:rPr lang="en-US" altLang="zh-CN" sz="3200" b="0" i="0" dirty="0">
                <a:effectLst/>
                <a:latin typeface="����"/>
              </a:rPr>
              <a:t>\</a:t>
            </a:r>
            <a:r>
              <a:rPr lang="zh-CN" altLang="en-US" sz="3200" b="0" i="0" dirty="0">
                <a:effectLst/>
                <a:latin typeface="����"/>
              </a:rPr>
              <a:t>未学礼乎？丈夫之冠（</a:t>
            </a:r>
            <a:r>
              <a:rPr lang="en-US" altLang="zh-CN" sz="3200" b="0" i="0" dirty="0" err="1">
                <a:effectLst/>
                <a:latin typeface="����"/>
              </a:rPr>
              <a:t>guàn</a:t>
            </a:r>
            <a:r>
              <a:rPr lang="zh-CN" altLang="en-US" sz="3200" b="0" i="0" dirty="0">
                <a:effectLst/>
                <a:latin typeface="����"/>
              </a:rPr>
              <a:t>）也，父命之；女子之嫁也，母命之，往送之门，戒之曰：‘往之女</a:t>
            </a:r>
            <a:r>
              <a:rPr lang="zh-CN" altLang="en-US" sz="3200" dirty="0">
                <a:latin typeface="����"/>
              </a:rPr>
              <a:t>（</a:t>
            </a:r>
            <a:r>
              <a:rPr lang="en-US" altLang="zh-CN" sz="3200" dirty="0" err="1">
                <a:latin typeface="����"/>
              </a:rPr>
              <a:t>rǔ</a:t>
            </a:r>
            <a:r>
              <a:rPr lang="zh-CN" altLang="en-US" sz="3200" dirty="0">
                <a:latin typeface="����"/>
              </a:rPr>
              <a:t>）家，必敬必戒，无违夫子！’</a:t>
            </a:r>
            <a:r>
              <a:rPr lang="zh-CN" altLang="en-US" sz="3200" b="0" i="0" dirty="0">
                <a:effectLst/>
                <a:latin typeface="����"/>
              </a:rPr>
              <a:t>以顺为正者，妾妇之道也。居</a:t>
            </a:r>
            <a:r>
              <a:rPr lang="en-US" altLang="zh-CN" sz="3200" b="0" i="0" dirty="0">
                <a:effectLst/>
                <a:latin typeface="����"/>
              </a:rPr>
              <a:t>\</a:t>
            </a:r>
            <a:r>
              <a:rPr lang="zh-CN" altLang="en-US" sz="3200" b="0" i="0" dirty="0">
                <a:effectLst/>
                <a:latin typeface="����"/>
              </a:rPr>
              <a:t>天下</a:t>
            </a:r>
            <a:r>
              <a:rPr lang="en-US" altLang="zh-CN" sz="3200" b="0" i="0" dirty="0">
                <a:effectLst/>
                <a:latin typeface="����"/>
              </a:rPr>
              <a:t>\</a:t>
            </a:r>
            <a:r>
              <a:rPr lang="zh-CN" altLang="en-US" sz="3200" b="0" i="0" dirty="0">
                <a:effectLst/>
                <a:latin typeface="����"/>
              </a:rPr>
              <a:t>之广居，立</a:t>
            </a:r>
            <a:r>
              <a:rPr lang="en-US" altLang="zh-CN" sz="3200" b="0" i="0" dirty="0">
                <a:effectLst/>
                <a:latin typeface="����"/>
              </a:rPr>
              <a:t>\</a:t>
            </a:r>
            <a:r>
              <a:rPr lang="zh-CN" altLang="en-US" sz="3200" b="0" i="0" dirty="0">
                <a:effectLst/>
                <a:latin typeface="����"/>
              </a:rPr>
              <a:t>天下</a:t>
            </a:r>
            <a:r>
              <a:rPr lang="en-US" altLang="zh-CN" sz="3200" b="0" i="0" dirty="0">
                <a:effectLst/>
                <a:latin typeface="����"/>
              </a:rPr>
              <a:t>\</a:t>
            </a:r>
            <a:r>
              <a:rPr lang="zh-CN" altLang="en-US" sz="3200" b="0" i="0" dirty="0">
                <a:effectLst/>
                <a:latin typeface="����"/>
              </a:rPr>
              <a:t>之正位，行</a:t>
            </a:r>
            <a:r>
              <a:rPr lang="en-US" altLang="zh-CN" sz="3200" b="0" i="0" dirty="0">
                <a:effectLst/>
                <a:latin typeface="����"/>
              </a:rPr>
              <a:t>\</a:t>
            </a:r>
            <a:r>
              <a:rPr lang="zh-CN" altLang="en-US" sz="3200" b="0" i="0" dirty="0">
                <a:effectLst/>
                <a:latin typeface="����"/>
              </a:rPr>
              <a:t>天下</a:t>
            </a:r>
            <a:r>
              <a:rPr lang="en-US" altLang="zh-CN" sz="3200" b="0" i="0" dirty="0">
                <a:effectLst/>
                <a:latin typeface="����"/>
              </a:rPr>
              <a:t>\</a:t>
            </a:r>
            <a:r>
              <a:rPr lang="zh-CN" altLang="en-US" sz="3200" b="0" i="0" dirty="0">
                <a:effectLst/>
                <a:latin typeface="����"/>
              </a:rPr>
              <a:t>之大道。得志，与民由之；不得志，独行</a:t>
            </a:r>
            <a:r>
              <a:rPr lang="en-US" altLang="zh-CN" sz="3200" b="0" i="0" dirty="0">
                <a:effectLst/>
                <a:latin typeface="����"/>
              </a:rPr>
              <a:t>\</a:t>
            </a:r>
            <a:r>
              <a:rPr lang="zh-CN" altLang="en-US" sz="3200" b="0" i="0" dirty="0">
                <a:effectLst/>
                <a:latin typeface="����"/>
              </a:rPr>
              <a:t>其道。富贵</a:t>
            </a:r>
            <a:r>
              <a:rPr lang="en-US" altLang="zh-CN" sz="3200" b="0" i="0" dirty="0">
                <a:effectLst/>
                <a:latin typeface="����"/>
              </a:rPr>
              <a:t>\</a:t>
            </a:r>
            <a:r>
              <a:rPr lang="zh-CN" altLang="en-US" sz="3200" b="0" i="0" dirty="0">
                <a:effectLst/>
                <a:latin typeface="����"/>
              </a:rPr>
              <a:t>不能淫，贫贱</a:t>
            </a:r>
            <a:r>
              <a:rPr lang="en-US" altLang="zh-CN" sz="3200" b="0" i="0" dirty="0">
                <a:effectLst/>
                <a:latin typeface="����"/>
              </a:rPr>
              <a:t>\</a:t>
            </a:r>
            <a:r>
              <a:rPr lang="zh-CN" altLang="en-US" sz="3200" dirty="0">
                <a:latin typeface="����"/>
              </a:rPr>
              <a:t>不能</a:t>
            </a:r>
            <a:r>
              <a:rPr lang="zh-CN" altLang="en-US" sz="3200" b="0" i="0" dirty="0">
                <a:effectLst/>
                <a:latin typeface="����"/>
              </a:rPr>
              <a:t>移，威武</a:t>
            </a:r>
            <a:r>
              <a:rPr lang="en-US" altLang="zh-CN" sz="3200" b="0" i="0" dirty="0">
                <a:effectLst/>
                <a:latin typeface="����"/>
              </a:rPr>
              <a:t>\</a:t>
            </a:r>
            <a:r>
              <a:rPr lang="zh-CN" altLang="en-US" sz="3200" dirty="0">
                <a:latin typeface="����"/>
              </a:rPr>
              <a:t>不能</a:t>
            </a:r>
            <a:r>
              <a:rPr lang="zh-CN" altLang="en-US" sz="3200" b="0" i="0" dirty="0">
                <a:effectLst/>
                <a:latin typeface="����"/>
              </a:rPr>
              <a:t>屈，此之谓</a:t>
            </a:r>
            <a:r>
              <a:rPr lang="en-US" altLang="zh-CN" sz="3200" b="0" i="0" dirty="0">
                <a:effectLst/>
                <a:latin typeface="����"/>
              </a:rPr>
              <a:t>\</a:t>
            </a:r>
            <a:r>
              <a:rPr lang="zh-CN" altLang="en-US" sz="3200" b="0" i="0" dirty="0">
                <a:effectLst/>
                <a:latin typeface="����"/>
              </a:rPr>
              <a:t>大丈夫。”</a:t>
            </a:r>
          </a:p>
        </p:txBody>
      </p:sp>
      <p:sp>
        <p:nvSpPr>
          <p:cNvPr id="3" name="文本框 2">
            <a:extLst>
              <a:ext uri="{FF2B5EF4-FFF2-40B4-BE49-F238E27FC236}">
                <a16:creationId xmlns:a16="http://schemas.microsoft.com/office/drawing/2014/main" id="{E0A4D91D-52AA-4235-9F4C-67B5525B3423}"/>
              </a:ext>
            </a:extLst>
          </p:cNvPr>
          <p:cNvSpPr txBox="1"/>
          <p:nvPr/>
        </p:nvSpPr>
        <p:spPr>
          <a:xfrm>
            <a:off x="323528" y="188640"/>
            <a:ext cx="3888432" cy="461665"/>
          </a:xfrm>
          <a:prstGeom prst="rect">
            <a:avLst/>
          </a:prstGeom>
          <a:noFill/>
        </p:spPr>
        <p:txBody>
          <a:bodyPr wrap="square" rtlCol="0">
            <a:spAutoFit/>
          </a:bodyPr>
          <a:lstStyle/>
          <a:p>
            <a:r>
              <a:rPr lang="zh-CN" altLang="en-US" sz="2400" u="sng" dirty="0"/>
              <a:t>朗读</a:t>
            </a:r>
            <a:r>
              <a:rPr lang="en-US" altLang="zh-CN" sz="2400" u="sng" dirty="0"/>
              <a:t>——</a:t>
            </a:r>
            <a:r>
              <a:rPr lang="zh-CN" altLang="en-US" sz="2400" u="sng" dirty="0"/>
              <a:t>分角色朗读</a:t>
            </a:r>
          </a:p>
        </p:txBody>
      </p:sp>
    </p:spTree>
    <p:extLst>
      <p:ext uri="{BB962C8B-B14F-4D97-AF65-F5344CB8AC3E}">
        <p14:creationId xmlns:p14="http://schemas.microsoft.com/office/powerpoint/2010/main" val="3302611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03897" y="441538"/>
            <a:ext cx="5256584" cy="646331"/>
          </a:xfrm>
          <a:prstGeom prst="rect">
            <a:avLst/>
          </a:prstGeom>
          <a:noFill/>
        </p:spPr>
        <p:txBody>
          <a:bodyPr wrap="square" rtlCol="0">
            <a:spAutoFit/>
          </a:bodyPr>
          <a:lstStyle/>
          <a:p>
            <a:r>
              <a:rPr lang="zh-CN" altLang="en-US" sz="3600" b="1" dirty="0">
                <a:solidFill>
                  <a:srgbClr val="0070C0"/>
                </a:solidFill>
                <a:latin typeface="微软雅黑" panose="020B0503020204020204" pitchFamily="34" charset="-122"/>
                <a:ea typeface="微软雅黑" panose="020B0503020204020204" pitchFamily="34" charset="-122"/>
              </a:rPr>
              <a:t>讨论交流，开阔视野</a:t>
            </a:r>
          </a:p>
        </p:txBody>
      </p:sp>
      <p:sp>
        <p:nvSpPr>
          <p:cNvPr id="7" name="内容占位符 2"/>
          <p:cNvSpPr>
            <a:spLocks noGrp="1"/>
          </p:cNvSpPr>
          <p:nvPr>
            <p:ph sz="quarter" idx="1"/>
          </p:nvPr>
        </p:nvSpPr>
        <p:spPr>
          <a:xfrm>
            <a:off x="503897" y="1268760"/>
            <a:ext cx="8075240" cy="1872208"/>
          </a:xfrm>
        </p:spPr>
        <p:txBody>
          <a:bodyPr>
            <a:normAutofit/>
          </a:bodyPr>
          <a:lstStyle/>
          <a:p>
            <a:pPr marL="0" indent="0">
              <a:buNone/>
            </a:pPr>
            <a:r>
              <a:rPr lang="zh-CN" altLang="en-US" sz="3600" b="1" dirty="0">
                <a:solidFill>
                  <a:schemeClr val="tx1">
                    <a:lumMod val="50000"/>
                    <a:lumOff val="50000"/>
                  </a:schemeClr>
                </a:solidFill>
                <a:latin typeface="华文新魏" pitchFamily="2" charset="-122"/>
                <a:ea typeface="华文新魏" pitchFamily="2" charset="-122"/>
              </a:rPr>
              <a:t>       </a:t>
            </a:r>
            <a:r>
              <a:rPr lang="zh-CN" altLang="en-US" sz="3600" b="1" dirty="0">
                <a:solidFill>
                  <a:schemeClr val="tx1">
                    <a:lumMod val="50000"/>
                    <a:lumOff val="50000"/>
                  </a:schemeClr>
                </a:solidFill>
                <a:latin typeface="微软雅黑" panose="020B0503020204020204" pitchFamily="34" charset="-122"/>
                <a:ea typeface="微软雅黑" panose="020B0503020204020204" pitchFamily="34" charset="-122"/>
              </a:rPr>
              <a:t>你赞同孟子所说的评判“大丈夫”的标准吗？你认为有哪些人算得上是“大丈夫”？</a:t>
            </a:r>
            <a:endPar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029EDA6-B699-46F3-BC53-C58849E0C47E}"/>
              </a:ext>
            </a:extLst>
          </p:cNvPr>
          <p:cNvSpPr>
            <a:spLocks noGrp="1"/>
          </p:cNvSpPr>
          <p:nvPr>
            <p:ph type="title"/>
          </p:nvPr>
        </p:nvSpPr>
        <p:spPr>
          <a:xfrm>
            <a:off x="179512" y="332656"/>
            <a:ext cx="7772400" cy="1143000"/>
          </a:xfrm>
        </p:spPr>
        <p:txBody>
          <a:bodyPr/>
          <a:lstStyle/>
          <a:p>
            <a:r>
              <a:rPr lang="zh-CN" altLang="en-US" dirty="0"/>
              <a:t>重点词语</a:t>
            </a:r>
          </a:p>
        </p:txBody>
      </p:sp>
      <p:sp>
        <p:nvSpPr>
          <p:cNvPr id="3" name="内容占位符 2">
            <a:extLst>
              <a:ext uri="{FF2B5EF4-FFF2-40B4-BE49-F238E27FC236}">
                <a16:creationId xmlns:a16="http://schemas.microsoft.com/office/drawing/2014/main" id="{7049E602-4114-42A6-A907-38B71DCC5F2B}"/>
              </a:ext>
            </a:extLst>
          </p:cNvPr>
          <p:cNvSpPr>
            <a:spLocks noGrp="1"/>
          </p:cNvSpPr>
          <p:nvPr>
            <p:ph sz="quarter" idx="1"/>
          </p:nvPr>
        </p:nvSpPr>
        <p:spPr>
          <a:xfrm>
            <a:off x="1835696" y="1514869"/>
            <a:ext cx="2736304" cy="4985493"/>
          </a:xfrm>
        </p:spPr>
        <p:txBody>
          <a:bodyPr>
            <a:normAutofit/>
          </a:bodyPr>
          <a:lstStyle/>
          <a:p>
            <a:r>
              <a:rPr lang="zh-CN" altLang="en-US" b="0" i="0" dirty="0">
                <a:solidFill>
                  <a:srgbClr val="C00000"/>
                </a:solidFill>
                <a:effectLst/>
                <a:latin typeface="����"/>
              </a:rPr>
              <a:t>真正，确实。</a:t>
            </a:r>
            <a:endParaRPr lang="en-US" altLang="zh-CN" b="0" i="0" dirty="0">
              <a:solidFill>
                <a:srgbClr val="C00000"/>
              </a:solidFill>
              <a:effectLst/>
              <a:latin typeface="����"/>
            </a:endParaRPr>
          </a:p>
          <a:p>
            <a:r>
              <a:rPr lang="zh-CN" altLang="en-US" b="0" i="0" dirty="0">
                <a:solidFill>
                  <a:srgbClr val="C00000"/>
                </a:solidFill>
                <a:effectLst/>
                <a:latin typeface="����"/>
              </a:rPr>
              <a:t>这，这个。</a:t>
            </a:r>
            <a:endParaRPr lang="en-US" altLang="zh-CN" b="0" i="0" dirty="0">
              <a:solidFill>
                <a:srgbClr val="C00000"/>
              </a:solidFill>
              <a:effectLst/>
              <a:latin typeface="����"/>
            </a:endParaRPr>
          </a:p>
          <a:p>
            <a:r>
              <a:rPr lang="zh-CN" altLang="en-US" b="0" i="0" dirty="0">
                <a:solidFill>
                  <a:srgbClr val="C00000"/>
                </a:solidFill>
                <a:effectLst/>
                <a:latin typeface="����"/>
              </a:rPr>
              <a:t>怎么，哪里。</a:t>
            </a:r>
            <a:endParaRPr lang="en-US" altLang="zh-CN" b="0" i="0" dirty="0">
              <a:solidFill>
                <a:srgbClr val="C00000"/>
              </a:solidFill>
              <a:effectLst/>
              <a:latin typeface="����"/>
            </a:endParaRPr>
          </a:p>
          <a:p>
            <a:r>
              <a:rPr lang="zh-CN" altLang="en-US" b="0" i="0" dirty="0">
                <a:solidFill>
                  <a:srgbClr val="C00000"/>
                </a:solidFill>
                <a:effectLst/>
                <a:latin typeface="����"/>
              </a:rPr>
              <a:t>你。</a:t>
            </a:r>
            <a:endParaRPr lang="en-US" altLang="zh-CN" b="0" i="0" dirty="0">
              <a:solidFill>
                <a:srgbClr val="C00000"/>
              </a:solidFill>
              <a:effectLst/>
              <a:latin typeface="����"/>
            </a:endParaRPr>
          </a:p>
          <a:p>
            <a:r>
              <a:rPr lang="zh-CN" altLang="en-US" dirty="0">
                <a:solidFill>
                  <a:srgbClr val="C00000"/>
                </a:solidFill>
                <a:latin typeface="����"/>
              </a:rPr>
              <a:t>行冠礼</a:t>
            </a:r>
            <a:endParaRPr lang="en-US" altLang="zh-CN" dirty="0">
              <a:solidFill>
                <a:srgbClr val="C00000"/>
              </a:solidFill>
              <a:latin typeface="����"/>
            </a:endParaRPr>
          </a:p>
          <a:p>
            <a:r>
              <a:rPr lang="zh-CN" altLang="en-US" dirty="0">
                <a:solidFill>
                  <a:srgbClr val="C00000"/>
                </a:solidFill>
              </a:rPr>
              <a:t>同“汝”，你</a:t>
            </a:r>
            <a:endParaRPr lang="en-US" altLang="zh-CN" dirty="0">
              <a:solidFill>
                <a:srgbClr val="C00000"/>
              </a:solidFill>
            </a:endParaRPr>
          </a:p>
          <a:p>
            <a:r>
              <a:rPr lang="zh-CN" altLang="en-US" dirty="0">
                <a:solidFill>
                  <a:srgbClr val="C00000"/>
                </a:solidFill>
              </a:rPr>
              <a:t>遵从</a:t>
            </a:r>
            <a:endParaRPr lang="en-US" altLang="zh-CN" dirty="0">
              <a:solidFill>
                <a:srgbClr val="C00000"/>
              </a:solidFill>
            </a:endParaRPr>
          </a:p>
          <a:p>
            <a:r>
              <a:rPr lang="zh-CN" altLang="en-US" dirty="0">
                <a:solidFill>
                  <a:srgbClr val="C00000"/>
                </a:solidFill>
              </a:rPr>
              <a:t>使</a:t>
            </a:r>
            <a:r>
              <a:rPr lang="en-US" altLang="zh-CN" dirty="0">
                <a:solidFill>
                  <a:srgbClr val="C00000"/>
                </a:solidFill>
              </a:rPr>
              <a:t>…</a:t>
            </a:r>
            <a:r>
              <a:rPr lang="zh-CN" altLang="en-US" dirty="0">
                <a:solidFill>
                  <a:srgbClr val="C00000"/>
                </a:solidFill>
              </a:rPr>
              <a:t>惑乱</a:t>
            </a:r>
            <a:endParaRPr lang="en-US" altLang="zh-CN" dirty="0">
              <a:solidFill>
                <a:srgbClr val="C00000"/>
              </a:solidFill>
            </a:endParaRPr>
          </a:p>
          <a:p>
            <a:r>
              <a:rPr lang="zh-CN" altLang="en-US" dirty="0">
                <a:solidFill>
                  <a:srgbClr val="C00000"/>
                </a:solidFill>
              </a:rPr>
              <a:t>使</a:t>
            </a:r>
            <a:r>
              <a:rPr lang="en-US" altLang="zh-CN" dirty="0">
                <a:solidFill>
                  <a:srgbClr val="C00000"/>
                </a:solidFill>
              </a:rPr>
              <a:t>…</a:t>
            </a:r>
            <a:r>
              <a:rPr lang="zh-CN" altLang="en-US" dirty="0">
                <a:solidFill>
                  <a:srgbClr val="C00000"/>
                </a:solidFill>
              </a:rPr>
              <a:t>屈服</a:t>
            </a:r>
            <a:endParaRPr lang="en-US" altLang="zh-CN" dirty="0">
              <a:solidFill>
                <a:srgbClr val="C00000"/>
              </a:solidFill>
            </a:endParaRPr>
          </a:p>
          <a:p>
            <a:r>
              <a:rPr lang="zh-CN" altLang="en-US" dirty="0">
                <a:solidFill>
                  <a:srgbClr val="C00000"/>
                </a:solidFill>
              </a:rPr>
              <a:t>使</a:t>
            </a:r>
            <a:r>
              <a:rPr lang="en-US" altLang="zh-CN" dirty="0">
                <a:solidFill>
                  <a:srgbClr val="C00000"/>
                </a:solidFill>
              </a:rPr>
              <a:t>…</a:t>
            </a:r>
            <a:r>
              <a:rPr lang="zh-CN" altLang="en-US" dirty="0">
                <a:solidFill>
                  <a:srgbClr val="C00000"/>
                </a:solidFill>
              </a:rPr>
              <a:t>改变</a:t>
            </a:r>
            <a:endParaRPr lang="en-US" altLang="zh-CN" dirty="0">
              <a:solidFill>
                <a:srgbClr val="C00000"/>
              </a:solidFill>
            </a:endParaRPr>
          </a:p>
        </p:txBody>
      </p:sp>
      <p:sp>
        <p:nvSpPr>
          <p:cNvPr id="9" name="文本框 8">
            <a:extLst>
              <a:ext uri="{FF2B5EF4-FFF2-40B4-BE49-F238E27FC236}">
                <a16:creationId xmlns:a16="http://schemas.microsoft.com/office/drawing/2014/main" id="{25CFE43E-C39D-497D-BF4D-D4FAEAACE29C}"/>
              </a:ext>
            </a:extLst>
          </p:cNvPr>
          <p:cNvSpPr txBox="1"/>
          <p:nvPr/>
        </p:nvSpPr>
        <p:spPr>
          <a:xfrm>
            <a:off x="415116" y="1504896"/>
            <a:ext cx="2140660" cy="4785926"/>
          </a:xfrm>
          <a:prstGeom prst="rect">
            <a:avLst/>
          </a:prstGeom>
          <a:noFill/>
        </p:spPr>
        <p:txBody>
          <a:bodyPr wrap="square">
            <a:spAutoFit/>
          </a:bodyPr>
          <a:lstStyle/>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srgbClr val="0F0F0F"/>
                </a:solidFill>
                <a:effectLst/>
                <a:uLnTx/>
                <a:uFillTx/>
                <a:latin typeface="����"/>
                <a:ea typeface="宋体" panose="02010600030101010101" pitchFamily="2" charset="-122"/>
                <a:cs typeface="+mn-cs"/>
              </a:rPr>
              <a:t>诚：</a:t>
            </a:r>
            <a:endParaRPr kumimoji="0" lang="en-US" altLang="zh-CN" sz="2600" b="0" i="0" u="none" strike="noStrike" kern="1200" cap="none" spc="0" normalizeH="0" baseline="0" noProof="0" dirty="0">
              <a:ln>
                <a:noFill/>
              </a:ln>
              <a:solidFill>
                <a:srgbClr val="0F0F0F"/>
              </a:solidFill>
              <a:effectLst/>
              <a:uLnTx/>
              <a:uFillTx/>
              <a:latin typeface="����"/>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srgbClr val="0F0F0F"/>
                </a:solidFill>
                <a:effectLst/>
                <a:uLnTx/>
                <a:uFillTx/>
                <a:latin typeface="����"/>
                <a:ea typeface="宋体" panose="02010600030101010101" pitchFamily="2" charset="-122"/>
                <a:cs typeface="+mn-cs"/>
              </a:rPr>
              <a:t>是：</a:t>
            </a:r>
            <a:endParaRPr kumimoji="0" lang="en-US" altLang="zh-CN" sz="2600" b="0" i="0" u="none" strike="noStrike" kern="1200" cap="none" spc="0" normalizeH="0" baseline="0" noProof="0" dirty="0">
              <a:ln>
                <a:noFill/>
              </a:ln>
              <a:solidFill>
                <a:srgbClr val="0F0F0F"/>
              </a:solidFill>
              <a:effectLst/>
              <a:uLnTx/>
              <a:uFillTx/>
              <a:latin typeface="����"/>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srgbClr val="0F0F0F"/>
                </a:solidFill>
                <a:effectLst/>
                <a:uLnTx/>
                <a:uFillTx/>
                <a:latin typeface="����"/>
                <a:ea typeface="宋体" panose="02010600030101010101" pitchFamily="2" charset="-122"/>
                <a:cs typeface="+mn-cs"/>
              </a:rPr>
              <a:t>焉：</a:t>
            </a:r>
            <a:endParaRPr kumimoji="0" lang="en-US" altLang="zh-CN" sz="2600" b="0" i="0" u="none" strike="noStrike" kern="1200" cap="none" spc="0" normalizeH="0" baseline="0" noProof="0" dirty="0">
              <a:ln>
                <a:noFill/>
              </a:ln>
              <a:solidFill>
                <a:srgbClr val="0F0F0F"/>
              </a:solidFill>
              <a:effectLst/>
              <a:uLnTx/>
              <a:uFillTx/>
              <a:latin typeface="����"/>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srgbClr val="0F0F0F"/>
                </a:solidFill>
                <a:effectLst/>
                <a:uLnTx/>
                <a:uFillTx/>
                <a:latin typeface="����"/>
                <a:ea typeface="宋体" panose="02010600030101010101" pitchFamily="2" charset="-122"/>
                <a:cs typeface="+mn-cs"/>
              </a:rPr>
              <a:t>子：</a:t>
            </a:r>
            <a:endParaRPr kumimoji="0" lang="en-US" altLang="zh-CN" sz="2600" b="0" i="0" u="none" strike="noStrike" kern="1200" cap="none" spc="0" normalizeH="0" baseline="0" noProof="0" dirty="0">
              <a:ln>
                <a:noFill/>
              </a:ln>
              <a:solidFill>
                <a:srgbClr val="C00000"/>
              </a:solidFill>
              <a:effectLst/>
              <a:uLnTx/>
              <a:uFillTx/>
              <a:latin typeface="����"/>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srgbClr val="0F0F0F"/>
                </a:solidFill>
                <a:effectLst/>
                <a:uLnTx/>
                <a:uFillTx/>
                <a:latin typeface="����"/>
                <a:ea typeface="宋体" panose="02010600030101010101" pitchFamily="2" charset="-122"/>
                <a:cs typeface="+mn-cs"/>
              </a:rPr>
              <a:t>冠：</a:t>
            </a:r>
            <a:endParaRPr kumimoji="0" lang="en-US" altLang="zh-CN" sz="2600" b="0" i="0" u="none" strike="noStrike" kern="1200" cap="none" spc="0" normalizeH="0" baseline="0" noProof="0" dirty="0">
              <a:ln>
                <a:noFill/>
              </a:ln>
              <a:solidFill>
                <a:srgbClr val="C00000"/>
              </a:solidFill>
              <a:effectLst/>
              <a:uLnTx/>
              <a:uFillTx/>
              <a:latin typeface="����"/>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prstClr val="black"/>
                </a:solidFill>
                <a:effectLst/>
                <a:uLnTx/>
                <a:uFillTx/>
                <a:latin typeface="Perpetua"/>
                <a:ea typeface="宋体" panose="02010600030101010101" pitchFamily="2" charset="-122"/>
                <a:cs typeface="+mn-cs"/>
              </a:rPr>
              <a:t>女：</a:t>
            </a:r>
            <a:endParaRPr kumimoji="0" lang="en-US" altLang="zh-CN" sz="2600" b="0" i="0" u="none" strike="noStrike" kern="1200" cap="none" spc="0" normalizeH="0" baseline="0" noProof="0" dirty="0">
              <a:ln>
                <a:noFill/>
              </a:ln>
              <a:solidFill>
                <a:prstClr val="black"/>
              </a:solidFill>
              <a:effectLst/>
              <a:uLnTx/>
              <a:uFillTx/>
              <a:latin typeface="Perpetua"/>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prstClr val="black"/>
                </a:solidFill>
                <a:effectLst/>
                <a:uLnTx/>
                <a:uFillTx/>
                <a:latin typeface="Perpetua"/>
                <a:ea typeface="宋体" panose="02010600030101010101" pitchFamily="2" charset="-122"/>
                <a:cs typeface="+mn-cs"/>
              </a:rPr>
              <a:t>由：</a:t>
            </a:r>
            <a:endParaRPr kumimoji="0" lang="en-US" altLang="zh-CN" sz="2600" b="0" i="0" u="none" strike="noStrike" kern="1200" cap="none" spc="0" normalizeH="0" baseline="0" noProof="0" dirty="0">
              <a:ln>
                <a:noFill/>
              </a:ln>
              <a:solidFill>
                <a:srgbClr val="C00000"/>
              </a:solidFill>
              <a:effectLst/>
              <a:uLnTx/>
              <a:uFillTx/>
              <a:latin typeface="Perpetua"/>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prstClr val="black"/>
                </a:solidFill>
                <a:effectLst/>
                <a:uLnTx/>
                <a:uFillTx/>
                <a:latin typeface="Perpetua"/>
                <a:ea typeface="宋体" panose="02010600030101010101" pitchFamily="2" charset="-122"/>
                <a:cs typeface="+mn-cs"/>
              </a:rPr>
              <a:t>淫：</a:t>
            </a:r>
            <a:endParaRPr kumimoji="0" lang="en-US" altLang="zh-CN" sz="2600" b="0" i="0" u="none" strike="noStrike" kern="1200" cap="none" spc="0" normalizeH="0" baseline="0" noProof="0" dirty="0">
              <a:ln>
                <a:noFill/>
              </a:ln>
              <a:solidFill>
                <a:srgbClr val="C00000"/>
              </a:solidFill>
              <a:effectLst/>
              <a:uLnTx/>
              <a:uFillTx/>
              <a:latin typeface="Perpetua"/>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prstClr val="black"/>
                </a:solidFill>
                <a:effectLst/>
                <a:uLnTx/>
                <a:uFillTx/>
                <a:latin typeface="Perpetua"/>
                <a:ea typeface="宋体" panose="02010600030101010101" pitchFamily="2" charset="-122"/>
                <a:cs typeface="+mn-cs"/>
              </a:rPr>
              <a:t>屈：</a:t>
            </a:r>
            <a:endParaRPr kumimoji="0" lang="en-US" altLang="zh-CN" sz="2600" b="0" i="0" u="none" strike="noStrike" kern="1200" cap="none" spc="0" normalizeH="0" baseline="0" noProof="0" dirty="0">
              <a:ln>
                <a:noFill/>
              </a:ln>
              <a:solidFill>
                <a:srgbClr val="C00000"/>
              </a:solidFill>
              <a:effectLst/>
              <a:uLnTx/>
              <a:uFillTx/>
              <a:latin typeface="Perpetua"/>
              <a:ea typeface="宋体" panose="02010600030101010101" pitchFamily="2" charset="-122"/>
              <a:cs typeface="+mn-cs"/>
            </a:endParaRPr>
          </a:p>
          <a:p>
            <a:pPr marL="274320" marR="0" lvl="0" indent="-274320" algn="l" defTabSz="914400" rtl="0" eaLnBrk="1" fontAlgn="auto" latinLnBrk="0" hangingPunct="1">
              <a:lnSpc>
                <a:spcPct val="100000"/>
              </a:lnSpc>
              <a:spcBef>
                <a:spcPts val="580"/>
              </a:spcBef>
              <a:spcAft>
                <a:spcPts val="0"/>
              </a:spcAft>
              <a:buClr>
                <a:srgbClr val="D34817"/>
              </a:buClr>
              <a:buSzPct val="85000"/>
              <a:buFont typeface="Wingdings 2"/>
              <a:buChar char=""/>
              <a:tabLst/>
              <a:defRPr/>
            </a:pPr>
            <a:r>
              <a:rPr kumimoji="0" lang="zh-CN" altLang="en-US" sz="2600" b="0" i="0" u="none" strike="noStrike" kern="1200" cap="none" spc="0" normalizeH="0" baseline="0" noProof="0" dirty="0">
                <a:ln>
                  <a:noFill/>
                </a:ln>
                <a:solidFill>
                  <a:prstClr val="black"/>
                </a:solidFill>
                <a:effectLst/>
                <a:uLnTx/>
                <a:uFillTx/>
                <a:latin typeface="Perpetua"/>
                <a:ea typeface="宋体" panose="02010600030101010101" pitchFamily="2" charset="-122"/>
                <a:cs typeface="+mn-cs"/>
              </a:rPr>
              <a:t>移：</a:t>
            </a:r>
            <a:endParaRPr lang="zh-CN" altLang="en-US" dirty="0"/>
          </a:p>
        </p:txBody>
      </p:sp>
    </p:spTree>
    <p:extLst>
      <p:ext uri="{BB962C8B-B14F-4D97-AF65-F5344CB8AC3E}">
        <p14:creationId xmlns:p14="http://schemas.microsoft.com/office/powerpoint/2010/main" val="3686654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2A6A1A5-8F87-40EC-97C0-BCE15EAAA5CE}"/>
              </a:ext>
            </a:extLst>
          </p:cNvPr>
          <p:cNvSpPr>
            <a:spLocks noGrp="1"/>
          </p:cNvSpPr>
          <p:nvPr>
            <p:ph type="title"/>
          </p:nvPr>
        </p:nvSpPr>
        <p:spPr>
          <a:xfrm>
            <a:off x="251520" y="-243408"/>
            <a:ext cx="7772400" cy="1143000"/>
          </a:xfrm>
        </p:spPr>
        <p:txBody>
          <a:bodyPr/>
          <a:lstStyle/>
          <a:p>
            <a:r>
              <a:rPr lang="zh-CN" altLang="en-US" dirty="0"/>
              <a:t>一词多义</a:t>
            </a:r>
          </a:p>
        </p:txBody>
      </p:sp>
      <p:sp>
        <p:nvSpPr>
          <p:cNvPr id="3" name="内容占位符 2">
            <a:extLst>
              <a:ext uri="{FF2B5EF4-FFF2-40B4-BE49-F238E27FC236}">
                <a16:creationId xmlns:a16="http://schemas.microsoft.com/office/drawing/2014/main" id="{BC4E748E-FCF1-4D61-B45E-B0AC93F12549}"/>
              </a:ext>
            </a:extLst>
          </p:cNvPr>
          <p:cNvSpPr>
            <a:spLocks noGrp="1"/>
          </p:cNvSpPr>
          <p:nvPr>
            <p:ph sz="quarter" idx="1"/>
          </p:nvPr>
        </p:nvSpPr>
        <p:spPr>
          <a:xfrm>
            <a:off x="179904" y="836712"/>
            <a:ext cx="8568952" cy="5877272"/>
          </a:xfrm>
        </p:spPr>
        <p:txBody>
          <a:bodyPr>
            <a:normAutofit lnSpcReduction="10000"/>
          </a:bodyPr>
          <a:lstStyle/>
          <a:p>
            <a:r>
              <a:rPr lang="zh-CN" altLang="en-US" sz="2400" b="0" i="0" dirty="0">
                <a:solidFill>
                  <a:srgbClr val="C00000"/>
                </a:solidFill>
                <a:effectLst/>
                <a:latin typeface="����"/>
              </a:rPr>
              <a:t>戒</a:t>
            </a:r>
            <a:r>
              <a:rPr lang="zh-CN" altLang="en-US" sz="2400" b="0" i="0" dirty="0">
                <a:solidFill>
                  <a:srgbClr val="0F0F0F"/>
                </a:solidFill>
                <a:effectLst/>
                <a:latin typeface="����"/>
              </a:rPr>
              <a:t>         </a:t>
            </a:r>
            <a:r>
              <a:rPr lang="zh-CN" altLang="en-US" sz="2400" b="0" i="0" dirty="0">
                <a:solidFill>
                  <a:srgbClr val="C00000"/>
                </a:solidFill>
                <a:effectLst/>
                <a:latin typeface="����"/>
              </a:rPr>
              <a:t>戒</a:t>
            </a:r>
            <a:r>
              <a:rPr lang="zh-CN" altLang="en-US" sz="2400" b="0" i="0" dirty="0">
                <a:solidFill>
                  <a:srgbClr val="0F0F0F"/>
                </a:solidFill>
                <a:effectLst/>
                <a:latin typeface="����"/>
              </a:rPr>
              <a:t>之曰</a:t>
            </a:r>
            <a:r>
              <a:rPr lang="en-US" altLang="zh-CN" sz="2400" b="0" i="0" dirty="0">
                <a:solidFill>
                  <a:srgbClr val="0F0F0F"/>
                </a:solidFill>
                <a:effectLst/>
                <a:latin typeface="����"/>
              </a:rPr>
              <a:t>:</a:t>
            </a:r>
            <a:r>
              <a:rPr lang="zh-CN" altLang="en-US" sz="2400" b="0" i="0" dirty="0">
                <a:solidFill>
                  <a:srgbClr val="0F0F0F"/>
                </a:solidFill>
                <a:effectLst/>
                <a:latin typeface="����"/>
              </a:rPr>
              <a:t>“往之女家，必敬必</a:t>
            </a:r>
            <a:r>
              <a:rPr lang="zh-CN" altLang="en-US" sz="2400" b="0" i="0" dirty="0">
                <a:solidFill>
                  <a:srgbClr val="C00000"/>
                </a:solidFill>
                <a:effectLst/>
                <a:latin typeface="����"/>
              </a:rPr>
              <a:t>戒</a:t>
            </a:r>
            <a:r>
              <a:rPr lang="zh-CN" altLang="en-US" sz="2400" b="0" i="0" dirty="0">
                <a:solidFill>
                  <a:srgbClr val="0F0F0F"/>
                </a:solidFill>
                <a:effectLst/>
                <a:latin typeface="����"/>
              </a:rPr>
              <a:t>。”</a:t>
            </a:r>
            <a:endParaRPr lang="en-US" altLang="zh-CN" sz="2400" b="0" i="0" dirty="0">
              <a:solidFill>
                <a:srgbClr val="0F0F0F"/>
              </a:solidFill>
              <a:effectLst/>
              <a:latin typeface="����"/>
            </a:endParaRPr>
          </a:p>
          <a:p>
            <a:pPr marL="0" indent="0">
              <a:buNone/>
            </a:pPr>
            <a:r>
              <a:rPr lang="zh-CN" altLang="en-US" sz="2400" dirty="0">
                <a:solidFill>
                  <a:srgbClr val="C00000"/>
                </a:solidFill>
                <a:latin typeface="����"/>
              </a:rPr>
              <a:t>                告诫                                             谨慎      </a:t>
            </a:r>
            <a:endParaRPr lang="en-US" altLang="zh-CN" sz="2400" dirty="0">
              <a:solidFill>
                <a:srgbClr val="C00000"/>
              </a:solidFill>
              <a:latin typeface="����"/>
            </a:endParaRPr>
          </a:p>
          <a:p>
            <a:r>
              <a:rPr lang="zh-CN" altLang="en-US" sz="2400" b="0" i="0" dirty="0">
                <a:solidFill>
                  <a:srgbClr val="C00000"/>
                </a:solidFill>
                <a:effectLst/>
                <a:latin typeface="����"/>
              </a:rPr>
              <a:t>居</a:t>
            </a:r>
            <a:r>
              <a:rPr lang="zh-CN" altLang="en-US" sz="2400" b="0" i="0" dirty="0">
                <a:solidFill>
                  <a:srgbClr val="0F0F0F"/>
                </a:solidFill>
                <a:effectLst/>
                <a:latin typeface="����"/>
              </a:rPr>
              <a:t>          </a:t>
            </a:r>
            <a:r>
              <a:rPr lang="zh-CN" altLang="en-US" sz="2400" dirty="0">
                <a:solidFill>
                  <a:srgbClr val="C00000"/>
                </a:solidFill>
                <a:latin typeface="����"/>
              </a:rPr>
              <a:t>居</a:t>
            </a:r>
            <a:r>
              <a:rPr lang="zh-CN" altLang="en-US" sz="2400" b="0" i="0" dirty="0">
                <a:solidFill>
                  <a:srgbClr val="0F0F0F"/>
                </a:solidFill>
                <a:effectLst/>
                <a:latin typeface="����"/>
              </a:rPr>
              <a:t>天下之广</a:t>
            </a:r>
            <a:r>
              <a:rPr lang="zh-CN" altLang="en-US" sz="2400" b="0" i="0" dirty="0">
                <a:solidFill>
                  <a:srgbClr val="C00000"/>
                </a:solidFill>
                <a:effectLst/>
                <a:latin typeface="����"/>
              </a:rPr>
              <a:t>居</a:t>
            </a:r>
            <a:endParaRPr lang="en-US" altLang="zh-CN" sz="2400" b="0" i="0" dirty="0">
              <a:solidFill>
                <a:srgbClr val="C00000"/>
              </a:solidFill>
              <a:effectLst/>
              <a:latin typeface="����"/>
            </a:endParaRPr>
          </a:p>
          <a:p>
            <a:pPr marL="0" indent="0">
              <a:buNone/>
            </a:pPr>
            <a:r>
              <a:rPr lang="zh-CN" altLang="en-US" sz="2400" b="0" i="0" dirty="0">
                <a:solidFill>
                  <a:srgbClr val="0F0F0F"/>
                </a:solidFill>
                <a:effectLst/>
                <a:latin typeface="����"/>
              </a:rPr>
              <a:t>                  </a:t>
            </a:r>
            <a:r>
              <a:rPr lang="zh-CN" altLang="en-US" sz="2400" b="0" i="0" dirty="0">
                <a:solidFill>
                  <a:srgbClr val="C00000"/>
                </a:solidFill>
                <a:effectLst/>
                <a:latin typeface="����"/>
              </a:rPr>
              <a:t>居住</a:t>
            </a:r>
            <a:r>
              <a:rPr lang="zh-CN" altLang="en-US" sz="2400" b="0" i="0" dirty="0">
                <a:solidFill>
                  <a:srgbClr val="0F0F0F"/>
                </a:solidFill>
                <a:effectLst/>
                <a:latin typeface="����"/>
              </a:rPr>
              <a:t>           </a:t>
            </a:r>
            <a:r>
              <a:rPr lang="zh-CN" altLang="en-US" sz="2400" b="0" i="0" dirty="0">
                <a:solidFill>
                  <a:srgbClr val="C00000"/>
                </a:solidFill>
                <a:effectLst/>
                <a:latin typeface="����"/>
              </a:rPr>
              <a:t>住所</a:t>
            </a:r>
            <a:r>
              <a:rPr lang="zh-CN" altLang="en-US" sz="2400" dirty="0">
                <a:solidFill>
                  <a:srgbClr val="C00000"/>
                </a:solidFill>
                <a:latin typeface="����"/>
              </a:rPr>
              <a:t>  </a:t>
            </a:r>
            <a:endParaRPr lang="en-US" altLang="zh-CN" sz="2400" dirty="0">
              <a:solidFill>
                <a:srgbClr val="C00000"/>
              </a:solidFill>
              <a:latin typeface="����"/>
            </a:endParaRPr>
          </a:p>
          <a:p>
            <a:r>
              <a:rPr lang="zh-CN" altLang="en-US" sz="2400" dirty="0">
                <a:solidFill>
                  <a:srgbClr val="C00000"/>
                </a:solidFill>
                <a:latin typeface="����"/>
              </a:rPr>
              <a:t>道：    </a:t>
            </a:r>
            <a:r>
              <a:rPr lang="zh-CN" altLang="en-US" sz="2400" dirty="0">
                <a:latin typeface="����"/>
              </a:rPr>
              <a:t>得</a:t>
            </a:r>
            <a:r>
              <a:rPr lang="zh-CN" altLang="en-US" sz="2400" dirty="0">
                <a:solidFill>
                  <a:srgbClr val="C00000"/>
                </a:solidFill>
                <a:latin typeface="����"/>
              </a:rPr>
              <a:t>道</a:t>
            </a:r>
            <a:r>
              <a:rPr lang="zh-CN" altLang="en-US" sz="2400" dirty="0">
                <a:latin typeface="����"/>
              </a:rPr>
              <a:t>多助，失道寡助</a:t>
            </a:r>
            <a:endParaRPr lang="en-US" altLang="zh-CN" sz="2400" dirty="0">
              <a:latin typeface="����"/>
            </a:endParaRPr>
          </a:p>
          <a:p>
            <a:pPr marL="0" indent="0">
              <a:buNone/>
            </a:pPr>
            <a:r>
              <a:rPr lang="en-US" altLang="zh-CN" sz="2400" dirty="0">
                <a:solidFill>
                  <a:srgbClr val="C00000"/>
                </a:solidFill>
                <a:latin typeface="����"/>
              </a:rPr>
              <a:t>                 </a:t>
            </a:r>
            <a:r>
              <a:rPr lang="zh-CN" altLang="en-US" sz="2400" dirty="0">
                <a:latin typeface="����"/>
              </a:rPr>
              <a:t>妾妇之</a:t>
            </a:r>
            <a:r>
              <a:rPr lang="zh-CN" altLang="en-US" sz="2400" dirty="0">
                <a:solidFill>
                  <a:srgbClr val="C00000"/>
                </a:solidFill>
                <a:latin typeface="����"/>
              </a:rPr>
              <a:t>道</a:t>
            </a:r>
            <a:r>
              <a:rPr lang="zh-CN" altLang="en-US" sz="2400" dirty="0">
                <a:latin typeface="����"/>
              </a:rPr>
              <a:t>也</a:t>
            </a:r>
            <a:endParaRPr lang="en-US" altLang="zh-CN" sz="2400" dirty="0">
              <a:latin typeface="����"/>
            </a:endParaRPr>
          </a:p>
          <a:p>
            <a:pPr marL="0" indent="0">
              <a:buNone/>
            </a:pPr>
            <a:r>
              <a:rPr lang="zh-CN" altLang="en-US" sz="2400" dirty="0">
                <a:solidFill>
                  <a:srgbClr val="C00000"/>
                </a:solidFill>
                <a:latin typeface="����"/>
              </a:rPr>
              <a:t>正：</a:t>
            </a:r>
            <a:r>
              <a:rPr lang="zh-CN" altLang="en-US" sz="2400" dirty="0">
                <a:latin typeface="����"/>
              </a:rPr>
              <a:t>以顺为</a:t>
            </a:r>
            <a:r>
              <a:rPr lang="zh-CN" altLang="en-US" sz="2400" dirty="0">
                <a:solidFill>
                  <a:srgbClr val="C00000"/>
                </a:solidFill>
                <a:latin typeface="����"/>
              </a:rPr>
              <a:t>正</a:t>
            </a:r>
            <a:r>
              <a:rPr lang="zh-CN" altLang="en-US" sz="2400" dirty="0">
                <a:latin typeface="����"/>
              </a:rPr>
              <a:t>者</a:t>
            </a:r>
            <a:endParaRPr lang="en-US" altLang="zh-CN" sz="2400" dirty="0">
              <a:latin typeface="����"/>
            </a:endParaRPr>
          </a:p>
          <a:p>
            <a:pPr marL="0" indent="0">
              <a:buNone/>
            </a:pPr>
            <a:r>
              <a:rPr lang="en-US" altLang="zh-CN" sz="2400" dirty="0">
                <a:latin typeface="����"/>
              </a:rPr>
              <a:t>        </a:t>
            </a:r>
            <a:r>
              <a:rPr lang="zh-CN" altLang="en-US" sz="2400" dirty="0">
                <a:latin typeface="����"/>
              </a:rPr>
              <a:t>立天下之</a:t>
            </a:r>
            <a:r>
              <a:rPr lang="zh-CN" altLang="en-US" sz="2400" dirty="0">
                <a:solidFill>
                  <a:srgbClr val="C00000"/>
                </a:solidFill>
                <a:latin typeface="����"/>
              </a:rPr>
              <a:t>正</a:t>
            </a:r>
            <a:r>
              <a:rPr lang="zh-CN" altLang="en-US" sz="2400" dirty="0">
                <a:latin typeface="����"/>
              </a:rPr>
              <a:t>位</a:t>
            </a:r>
            <a:endParaRPr lang="en-US" altLang="zh-CN" sz="2400" dirty="0">
              <a:latin typeface="����"/>
            </a:endParaRPr>
          </a:p>
          <a:p>
            <a:r>
              <a:rPr lang="zh-CN" altLang="en-US" sz="2400" b="0" i="0" dirty="0">
                <a:solidFill>
                  <a:srgbClr val="C00000"/>
                </a:solidFill>
                <a:effectLst/>
                <a:latin typeface="����"/>
              </a:rPr>
              <a:t>之</a:t>
            </a:r>
            <a:endParaRPr lang="en-US" altLang="zh-CN" sz="2400" b="0" i="0" dirty="0">
              <a:solidFill>
                <a:srgbClr val="C00000"/>
              </a:solidFill>
              <a:effectLst/>
              <a:latin typeface="����"/>
            </a:endParaRPr>
          </a:p>
          <a:p>
            <a:pPr marL="0" indent="0">
              <a:buNone/>
            </a:pPr>
            <a:r>
              <a:rPr lang="en-US" altLang="zh-CN" sz="2400" dirty="0">
                <a:solidFill>
                  <a:srgbClr val="0F0F0F"/>
                </a:solidFill>
                <a:latin typeface="����"/>
              </a:rPr>
              <a:t>  </a:t>
            </a:r>
            <a:r>
              <a:rPr lang="zh-CN" altLang="en-US" sz="2400" b="0" i="0" dirty="0">
                <a:solidFill>
                  <a:srgbClr val="0F0F0F"/>
                </a:solidFill>
                <a:effectLst/>
                <a:latin typeface="����"/>
              </a:rPr>
              <a:t>丈夫</a:t>
            </a:r>
            <a:r>
              <a:rPr lang="zh-CN" altLang="en-US" sz="2400" b="0" i="0" dirty="0">
                <a:solidFill>
                  <a:srgbClr val="C00000"/>
                </a:solidFill>
                <a:effectLst/>
                <a:latin typeface="����"/>
              </a:rPr>
              <a:t>之</a:t>
            </a:r>
            <a:r>
              <a:rPr lang="zh-CN" altLang="en-US" sz="2400" b="0" i="0" dirty="0">
                <a:solidFill>
                  <a:srgbClr val="0F0F0F"/>
                </a:solidFill>
                <a:effectLst/>
                <a:latin typeface="����"/>
              </a:rPr>
              <a:t>冠也”及“女子</a:t>
            </a:r>
            <a:r>
              <a:rPr lang="zh-CN" altLang="en-US" sz="2400" b="0" i="0" dirty="0">
                <a:solidFill>
                  <a:srgbClr val="C00000"/>
                </a:solidFill>
                <a:effectLst/>
                <a:latin typeface="����"/>
              </a:rPr>
              <a:t>之</a:t>
            </a:r>
            <a:r>
              <a:rPr lang="zh-CN" altLang="en-US" sz="2400" b="0" i="0" dirty="0">
                <a:solidFill>
                  <a:srgbClr val="0F0F0F"/>
                </a:solidFill>
                <a:effectLst/>
                <a:latin typeface="����"/>
              </a:rPr>
              <a:t>嫁也”</a:t>
            </a:r>
            <a:endParaRPr lang="en-US" altLang="zh-CN" sz="2400" b="0" i="0" dirty="0">
              <a:solidFill>
                <a:srgbClr val="0F0F0F"/>
              </a:solidFill>
              <a:effectLst/>
              <a:latin typeface="����"/>
            </a:endParaRPr>
          </a:p>
          <a:p>
            <a:pPr marL="0" indent="0">
              <a:buNone/>
            </a:pPr>
            <a:r>
              <a:rPr lang="zh-CN" altLang="en-US" sz="2400" b="0" i="0" dirty="0">
                <a:solidFill>
                  <a:srgbClr val="0F0F0F"/>
                </a:solidFill>
                <a:effectLst/>
                <a:latin typeface="����"/>
              </a:rPr>
              <a:t>  母命</a:t>
            </a:r>
            <a:r>
              <a:rPr lang="zh-CN" altLang="en-US" sz="2400" b="0" i="0" dirty="0">
                <a:solidFill>
                  <a:srgbClr val="C00000"/>
                </a:solidFill>
                <a:effectLst/>
                <a:latin typeface="����"/>
              </a:rPr>
              <a:t>之</a:t>
            </a:r>
            <a:br>
              <a:rPr lang="zh-CN" altLang="en-US" sz="2400" dirty="0"/>
            </a:br>
            <a:r>
              <a:rPr lang="zh-CN" altLang="en-US" sz="2400" dirty="0"/>
              <a:t>  </a:t>
            </a:r>
            <a:r>
              <a:rPr lang="zh-CN" altLang="en-US" sz="2400" b="0" i="0" dirty="0">
                <a:solidFill>
                  <a:srgbClr val="0F0F0F"/>
                </a:solidFill>
                <a:effectLst/>
                <a:latin typeface="����"/>
              </a:rPr>
              <a:t>往送</a:t>
            </a:r>
            <a:r>
              <a:rPr lang="zh-CN" altLang="en-US" sz="2400" b="0" i="0" dirty="0">
                <a:solidFill>
                  <a:srgbClr val="C00000"/>
                </a:solidFill>
                <a:effectLst/>
                <a:latin typeface="����"/>
              </a:rPr>
              <a:t>之</a:t>
            </a:r>
            <a:r>
              <a:rPr lang="zh-CN" altLang="en-US" sz="2400" b="0" i="0" dirty="0">
                <a:solidFill>
                  <a:srgbClr val="0F0F0F"/>
                </a:solidFill>
                <a:effectLst/>
                <a:latin typeface="����"/>
              </a:rPr>
              <a:t>门</a:t>
            </a:r>
            <a:br>
              <a:rPr lang="zh-CN" altLang="en-US" sz="2400" dirty="0"/>
            </a:br>
            <a:r>
              <a:rPr lang="zh-CN" altLang="en-US" sz="2400" dirty="0"/>
              <a:t>  </a:t>
            </a:r>
            <a:r>
              <a:rPr lang="zh-CN" altLang="en-US" sz="2400" b="0" i="0" dirty="0">
                <a:solidFill>
                  <a:srgbClr val="0F0F0F"/>
                </a:solidFill>
                <a:effectLst/>
                <a:latin typeface="����"/>
              </a:rPr>
              <a:t>居天下</a:t>
            </a:r>
            <a:r>
              <a:rPr lang="zh-CN" altLang="en-US" sz="2400" b="0" i="0" dirty="0">
                <a:solidFill>
                  <a:srgbClr val="C00000"/>
                </a:solidFill>
                <a:effectLst/>
                <a:latin typeface="����"/>
              </a:rPr>
              <a:t>之</a:t>
            </a:r>
            <a:r>
              <a:rPr lang="zh-CN" altLang="en-US" sz="2400" b="0" i="0" dirty="0">
                <a:solidFill>
                  <a:srgbClr val="0F0F0F"/>
                </a:solidFill>
                <a:effectLst/>
                <a:latin typeface="����"/>
              </a:rPr>
              <a:t>广居</a:t>
            </a:r>
            <a:br>
              <a:rPr lang="zh-CN" altLang="en-US" sz="2400" dirty="0"/>
            </a:br>
            <a:r>
              <a:rPr lang="zh-CN" altLang="en-US" sz="2400" dirty="0"/>
              <a:t>  </a:t>
            </a:r>
            <a:r>
              <a:rPr lang="zh-CN" altLang="en-US" sz="2400" b="0" i="0" dirty="0">
                <a:solidFill>
                  <a:srgbClr val="0F0F0F"/>
                </a:solidFill>
                <a:effectLst/>
                <a:latin typeface="����"/>
              </a:rPr>
              <a:t>何陋</a:t>
            </a:r>
            <a:r>
              <a:rPr lang="zh-CN" altLang="en-US" sz="2400" b="0" i="0" dirty="0">
                <a:solidFill>
                  <a:srgbClr val="C00000"/>
                </a:solidFill>
                <a:effectLst/>
                <a:latin typeface="����"/>
              </a:rPr>
              <a:t>之</a:t>
            </a:r>
            <a:r>
              <a:rPr lang="zh-CN" altLang="en-US" sz="2400" b="0" i="0" dirty="0">
                <a:solidFill>
                  <a:srgbClr val="0F0F0F"/>
                </a:solidFill>
                <a:effectLst/>
                <a:latin typeface="����"/>
              </a:rPr>
              <a:t>有？</a:t>
            </a:r>
            <a:br>
              <a:rPr lang="zh-CN" altLang="en-US" sz="2400" dirty="0"/>
            </a:br>
            <a:r>
              <a:rPr lang="zh-CN" altLang="en-US" sz="2400" dirty="0"/>
              <a:t>  </a:t>
            </a:r>
            <a:r>
              <a:rPr lang="zh-CN" altLang="en-US" sz="2400" b="0" i="0" dirty="0">
                <a:solidFill>
                  <a:srgbClr val="0F0F0F"/>
                </a:solidFill>
                <a:effectLst/>
                <a:latin typeface="����"/>
              </a:rPr>
              <a:t>久</a:t>
            </a:r>
            <a:r>
              <a:rPr lang="zh-CN" altLang="en-US" sz="2400" b="0" i="0" dirty="0">
                <a:solidFill>
                  <a:srgbClr val="C00000"/>
                </a:solidFill>
                <a:effectLst/>
                <a:latin typeface="����"/>
              </a:rPr>
              <a:t>之</a:t>
            </a:r>
            <a:r>
              <a:rPr lang="zh-CN" altLang="en-US" sz="2400" b="0" i="0" dirty="0">
                <a:solidFill>
                  <a:srgbClr val="0F0F0F"/>
                </a:solidFill>
                <a:effectLst/>
                <a:latin typeface="����"/>
              </a:rPr>
              <a:t>，目似瞑，意暇甚。</a:t>
            </a:r>
            <a:endParaRPr lang="zh-CN" altLang="en-US" sz="2400" dirty="0">
              <a:solidFill>
                <a:srgbClr val="C00000"/>
              </a:solidFill>
            </a:endParaRPr>
          </a:p>
        </p:txBody>
      </p:sp>
      <p:sp>
        <p:nvSpPr>
          <p:cNvPr id="4" name="文本框 3">
            <a:extLst>
              <a:ext uri="{FF2B5EF4-FFF2-40B4-BE49-F238E27FC236}">
                <a16:creationId xmlns:a16="http://schemas.microsoft.com/office/drawing/2014/main" id="{2477ED3C-E0ED-462C-80FC-733E6F199621}"/>
              </a:ext>
            </a:extLst>
          </p:cNvPr>
          <p:cNvSpPr txBox="1"/>
          <p:nvPr/>
        </p:nvSpPr>
        <p:spPr>
          <a:xfrm>
            <a:off x="4519835" y="4437735"/>
            <a:ext cx="2520280" cy="461665"/>
          </a:xfrm>
          <a:prstGeom prst="rect">
            <a:avLst/>
          </a:prstGeom>
          <a:noFill/>
        </p:spPr>
        <p:txBody>
          <a:bodyPr wrap="square" rtlCol="0">
            <a:spAutoFit/>
          </a:bodyPr>
          <a:lstStyle/>
          <a:p>
            <a:r>
              <a:rPr lang="zh-CN" altLang="en-US" sz="2400" dirty="0">
                <a:solidFill>
                  <a:srgbClr val="C00000"/>
                </a:solidFill>
                <a:latin typeface="����"/>
              </a:rPr>
              <a:t>主谓之间，取独</a:t>
            </a:r>
          </a:p>
        </p:txBody>
      </p:sp>
      <p:sp>
        <p:nvSpPr>
          <p:cNvPr id="6" name="文本框 5">
            <a:extLst>
              <a:ext uri="{FF2B5EF4-FFF2-40B4-BE49-F238E27FC236}">
                <a16:creationId xmlns:a16="http://schemas.microsoft.com/office/drawing/2014/main" id="{1BF96E36-235C-4613-88C2-E60CA3557492}"/>
              </a:ext>
            </a:extLst>
          </p:cNvPr>
          <p:cNvSpPr txBox="1"/>
          <p:nvPr/>
        </p:nvSpPr>
        <p:spPr>
          <a:xfrm>
            <a:off x="3902481" y="4830634"/>
            <a:ext cx="4572000" cy="461665"/>
          </a:xfrm>
          <a:prstGeom prst="rect">
            <a:avLst/>
          </a:prstGeom>
          <a:noFill/>
        </p:spPr>
        <p:txBody>
          <a:bodyPr wrap="square">
            <a:spAutoFit/>
          </a:bodyPr>
          <a:lstStyle/>
          <a:p>
            <a:r>
              <a:rPr lang="zh-CN" altLang="en-US" sz="2400" dirty="0">
                <a:solidFill>
                  <a:srgbClr val="C00000"/>
                </a:solidFill>
                <a:latin typeface="����"/>
              </a:rPr>
              <a:t>代词，代出嫁的女子</a:t>
            </a:r>
          </a:p>
        </p:txBody>
      </p:sp>
      <p:sp>
        <p:nvSpPr>
          <p:cNvPr id="8" name="文本框 7">
            <a:extLst>
              <a:ext uri="{FF2B5EF4-FFF2-40B4-BE49-F238E27FC236}">
                <a16:creationId xmlns:a16="http://schemas.microsoft.com/office/drawing/2014/main" id="{E3A54661-6184-4BBF-88DD-FEE64E71991A}"/>
              </a:ext>
            </a:extLst>
          </p:cNvPr>
          <p:cNvSpPr txBox="1"/>
          <p:nvPr/>
        </p:nvSpPr>
        <p:spPr>
          <a:xfrm>
            <a:off x="3956233" y="5163756"/>
            <a:ext cx="2232248" cy="461665"/>
          </a:xfrm>
          <a:prstGeom prst="rect">
            <a:avLst/>
          </a:prstGeom>
          <a:noFill/>
        </p:spPr>
        <p:txBody>
          <a:bodyPr wrap="square">
            <a:spAutoFit/>
          </a:bodyPr>
          <a:lstStyle/>
          <a:p>
            <a:r>
              <a:rPr lang="zh-CN" altLang="en-US" sz="2400" dirty="0">
                <a:solidFill>
                  <a:srgbClr val="C00000"/>
                </a:solidFill>
                <a:latin typeface="����"/>
              </a:rPr>
              <a:t>动词，去，到</a:t>
            </a:r>
          </a:p>
        </p:txBody>
      </p:sp>
      <p:sp>
        <p:nvSpPr>
          <p:cNvPr id="10" name="文本框 9">
            <a:extLst>
              <a:ext uri="{FF2B5EF4-FFF2-40B4-BE49-F238E27FC236}">
                <a16:creationId xmlns:a16="http://schemas.microsoft.com/office/drawing/2014/main" id="{4848FE72-2DEE-4387-A004-8528510D056F}"/>
              </a:ext>
            </a:extLst>
          </p:cNvPr>
          <p:cNvSpPr txBox="1"/>
          <p:nvPr/>
        </p:nvSpPr>
        <p:spPr>
          <a:xfrm>
            <a:off x="3998031" y="5508545"/>
            <a:ext cx="4572000" cy="461665"/>
          </a:xfrm>
          <a:prstGeom prst="rect">
            <a:avLst/>
          </a:prstGeom>
          <a:noFill/>
        </p:spPr>
        <p:txBody>
          <a:bodyPr wrap="square">
            <a:spAutoFit/>
          </a:bodyPr>
          <a:lstStyle/>
          <a:p>
            <a:r>
              <a:rPr lang="zh-CN" altLang="en-US" sz="2400" dirty="0">
                <a:solidFill>
                  <a:srgbClr val="C00000"/>
                </a:solidFill>
                <a:latin typeface="����"/>
              </a:rPr>
              <a:t>助词，的。</a:t>
            </a:r>
          </a:p>
        </p:txBody>
      </p:sp>
      <p:sp>
        <p:nvSpPr>
          <p:cNvPr id="12" name="文本框 11">
            <a:extLst>
              <a:ext uri="{FF2B5EF4-FFF2-40B4-BE49-F238E27FC236}">
                <a16:creationId xmlns:a16="http://schemas.microsoft.com/office/drawing/2014/main" id="{BE48103E-8D0F-4CE8-8A57-B701BC274B37}"/>
              </a:ext>
            </a:extLst>
          </p:cNvPr>
          <p:cNvSpPr txBox="1"/>
          <p:nvPr/>
        </p:nvSpPr>
        <p:spPr>
          <a:xfrm>
            <a:off x="3956233" y="5841667"/>
            <a:ext cx="4572000" cy="461665"/>
          </a:xfrm>
          <a:prstGeom prst="rect">
            <a:avLst/>
          </a:prstGeom>
          <a:noFill/>
        </p:spPr>
        <p:txBody>
          <a:bodyPr wrap="square">
            <a:spAutoFit/>
          </a:bodyPr>
          <a:lstStyle/>
          <a:p>
            <a:r>
              <a:rPr lang="zh-CN" altLang="en-US" sz="2400" dirty="0">
                <a:solidFill>
                  <a:srgbClr val="C00000"/>
                </a:solidFill>
                <a:latin typeface="����"/>
              </a:rPr>
              <a:t>宾语前置的标志</a:t>
            </a:r>
          </a:p>
        </p:txBody>
      </p:sp>
      <p:sp>
        <p:nvSpPr>
          <p:cNvPr id="13" name="文本框 12">
            <a:extLst>
              <a:ext uri="{FF2B5EF4-FFF2-40B4-BE49-F238E27FC236}">
                <a16:creationId xmlns:a16="http://schemas.microsoft.com/office/drawing/2014/main" id="{BE5638E0-7207-49EC-9351-4D97B2060420}"/>
              </a:ext>
            </a:extLst>
          </p:cNvPr>
          <p:cNvSpPr txBox="1"/>
          <p:nvPr/>
        </p:nvSpPr>
        <p:spPr>
          <a:xfrm>
            <a:off x="3973724" y="6174789"/>
            <a:ext cx="4572000" cy="461665"/>
          </a:xfrm>
          <a:prstGeom prst="rect">
            <a:avLst/>
          </a:prstGeom>
          <a:noFill/>
        </p:spPr>
        <p:txBody>
          <a:bodyPr wrap="square">
            <a:spAutoFit/>
          </a:bodyPr>
          <a:lstStyle/>
          <a:p>
            <a:r>
              <a:rPr lang="zh-CN" altLang="en-US" sz="2400" dirty="0">
                <a:solidFill>
                  <a:srgbClr val="C00000"/>
                </a:solidFill>
                <a:latin typeface="����"/>
              </a:rPr>
              <a:t>音节助词，不译</a:t>
            </a:r>
          </a:p>
        </p:txBody>
      </p:sp>
      <p:sp>
        <p:nvSpPr>
          <p:cNvPr id="14" name="文本框 13">
            <a:extLst>
              <a:ext uri="{FF2B5EF4-FFF2-40B4-BE49-F238E27FC236}">
                <a16:creationId xmlns:a16="http://schemas.microsoft.com/office/drawing/2014/main" id="{B2C21DFC-2D6E-441F-9FBC-CD00EDABA91C}"/>
              </a:ext>
            </a:extLst>
          </p:cNvPr>
          <p:cNvSpPr txBox="1"/>
          <p:nvPr/>
        </p:nvSpPr>
        <p:spPr>
          <a:xfrm>
            <a:off x="4572000" y="2392135"/>
            <a:ext cx="1224136" cy="461665"/>
          </a:xfrm>
          <a:prstGeom prst="rect">
            <a:avLst/>
          </a:prstGeom>
          <a:noFill/>
        </p:spPr>
        <p:txBody>
          <a:bodyPr wrap="square" rtlCol="0">
            <a:spAutoFit/>
          </a:bodyPr>
          <a:lstStyle/>
          <a:p>
            <a:r>
              <a:rPr lang="zh-CN" altLang="en-US" sz="2400" dirty="0">
                <a:solidFill>
                  <a:srgbClr val="C00000"/>
                </a:solidFill>
                <a:latin typeface="����"/>
              </a:rPr>
              <a:t>仁政</a:t>
            </a:r>
          </a:p>
        </p:txBody>
      </p:sp>
      <p:sp>
        <p:nvSpPr>
          <p:cNvPr id="15" name="文本框 14">
            <a:extLst>
              <a:ext uri="{FF2B5EF4-FFF2-40B4-BE49-F238E27FC236}">
                <a16:creationId xmlns:a16="http://schemas.microsoft.com/office/drawing/2014/main" id="{2C43FB3E-B916-446F-A493-3DDE0F9AA62A}"/>
              </a:ext>
            </a:extLst>
          </p:cNvPr>
          <p:cNvSpPr txBox="1"/>
          <p:nvPr/>
        </p:nvSpPr>
        <p:spPr>
          <a:xfrm>
            <a:off x="4555839" y="2818632"/>
            <a:ext cx="1224136" cy="461665"/>
          </a:xfrm>
          <a:prstGeom prst="rect">
            <a:avLst/>
          </a:prstGeom>
          <a:noFill/>
        </p:spPr>
        <p:txBody>
          <a:bodyPr wrap="square" rtlCol="0">
            <a:spAutoFit/>
          </a:bodyPr>
          <a:lstStyle/>
          <a:p>
            <a:r>
              <a:rPr lang="zh-CN" altLang="en-US" sz="2400" dirty="0">
                <a:solidFill>
                  <a:srgbClr val="C00000"/>
                </a:solidFill>
                <a:latin typeface="����"/>
              </a:rPr>
              <a:t>规则</a:t>
            </a:r>
          </a:p>
        </p:txBody>
      </p:sp>
      <p:sp>
        <p:nvSpPr>
          <p:cNvPr id="16" name="文本框 15">
            <a:extLst>
              <a:ext uri="{FF2B5EF4-FFF2-40B4-BE49-F238E27FC236}">
                <a16:creationId xmlns:a16="http://schemas.microsoft.com/office/drawing/2014/main" id="{0AC0BF95-73A0-4FFD-AAD2-83D8EDF0BC6C}"/>
              </a:ext>
            </a:extLst>
          </p:cNvPr>
          <p:cNvSpPr txBox="1"/>
          <p:nvPr/>
        </p:nvSpPr>
        <p:spPr>
          <a:xfrm>
            <a:off x="4555839" y="3220468"/>
            <a:ext cx="1224136" cy="461665"/>
          </a:xfrm>
          <a:prstGeom prst="rect">
            <a:avLst/>
          </a:prstGeom>
          <a:noFill/>
        </p:spPr>
        <p:txBody>
          <a:bodyPr wrap="square" rtlCol="0">
            <a:spAutoFit/>
          </a:bodyPr>
          <a:lstStyle/>
          <a:p>
            <a:r>
              <a:rPr lang="zh-CN" altLang="en-US" sz="2400" dirty="0">
                <a:solidFill>
                  <a:srgbClr val="C00000"/>
                </a:solidFill>
                <a:latin typeface="����"/>
              </a:rPr>
              <a:t>常法</a:t>
            </a:r>
          </a:p>
        </p:txBody>
      </p:sp>
      <p:sp>
        <p:nvSpPr>
          <p:cNvPr id="17" name="文本框 16">
            <a:extLst>
              <a:ext uri="{FF2B5EF4-FFF2-40B4-BE49-F238E27FC236}">
                <a16:creationId xmlns:a16="http://schemas.microsoft.com/office/drawing/2014/main" id="{BB8A011F-410E-4610-96AE-286259823F7C}"/>
              </a:ext>
            </a:extLst>
          </p:cNvPr>
          <p:cNvSpPr txBox="1"/>
          <p:nvPr/>
        </p:nvSpPr>
        <p:spPr>
          <a:xfrm>
            <a:off x="4572000" y="3565292"/>
            <a:ext cx="1224136" cy="461665"/>
          </a:xfrm>
          <a:prstGeom prst="rect">
            <a:avLst/>
          </a:prstGeom>
          <a:noFill/>
        </p:spPr>
        <p:txBody>
          <a:bodyPr wrap="square" rtlCol="0">
            <a:spAutoFit/>
          </a:bodyPr>
          <a:lstStyle/>
          <a:p>
            <a:r>
              <a:rPr lang="zh-CN" altLang="en-US" sz="2400" dirty="0">
                <a:solidFill>
                  <a:srgbClr val="C00000"/>
                </a:solidFill>
                <a:latin typeface="����"/>
              </a:rPr>
              <a:t>正确的</a:t>
            </a:r>
          </a:p>
        </p:txBody>
      </p:sp>
    </p:spTree>
    <p:extLst>
      <p:ext uri="{BB962C8B-B14F-4D97-AF65-F5344CB8AC3E}">
        <p14:creationId xmlns:p14="http://schemas.microsoft.com/office/powerpoint/2010/main" val="2005027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additive="base">
                                        <p:cTn id="4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7" end="7"/>
                                            </p:txEl>
                                          </p:spTgt>
                                        </p:tgtEl>
                                        <p:attrNameLst>
                                          <p:attrName>style.visibility</p:attrName>
                                        </p:attrNameLst>
                                      </p:cBhvr>
                                      <p:to>
                                        <p:strVal val="visible"/>
                                      </p:to>
                                    </p:set>
                                    <p:anim calcmode="lin" valueType="num">
                                      <p:cBhvr additive="base">
                                        <p:cTn id="5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ppt_x"/>
                                          </p:val>
                                        </p:tav>
                                        <p:tav tm="100000">
                                          <p:val>
                                            <p:strVal val="#ppt_x"/>
                                          </p:val>
                                        </p:tav>
                                      </p:tavLst>
                                    </p:anim>
                                    <p:anim calcmode="lin" valueType="num">
                                      <p:cBhvr additive="base">
                                        <p:cTn id="6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3">
                                            <p:txEl>
                                              <p:pRg st="8" end="8"/>
                                            </p:txEl>
                                          </p:spTgt>
                                        </p:tgtEl>
                                        <p:attrNameLst>
                                          <p:attrName>style.visibility</p:attrName>
                                        </p:attrNameLst>
                                      </p:cBhvr>
                                      <p:to>
                                        <p:strVal val="visible"/>
                                      </p:to>
                                    </p:set>
                                    <p:anim calcmode="lin" valueType="num">
                                      <p:cBhvr additive="base">
                                        <p:cTn id="6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9" end="9"/>
                                            </p:txEl>
                                          </p:spTgt>
                                        </p:tgtEl>
                                        <p:attrNameLst>
                                          <p:attrName>style.visibility</p:attrName>
                                        </p:attrNameLst>
                                      </p:cBhvr>
                                      <p:to>
                                        <p:strVal val="visible"/>
                                      </p:to>
                                    </p:set>
                                    <p:anim calcmode="lin" valueType="num">
                                      <p:cBhvr additive="base">
                                        <p:cTn id="7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additive="base">
                                        <p:cTn id="7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500" fill="hold"/>
                                        <p:tgtEl>
                                          <p:spTgt spid="4"/>
                                        </p:tgtEl>
                                        <p:attrNameLst>
                                          <p:attrName>ppt_x</p:attrName>
                                        </p:attrNameLst>
                                      </p:cBhvr>
                                      <p:tavLst>
                                        <p:tav tm="0">
                                          <p:val>
                                            <p:strVal val="#ppt_x"/>
                                          </p:val>
                                        </p:tav>
                                        <p:tav tm="100000">
                                          <p:val>
                                            <p:strVal val="#ppt_x"/>
                                          </p:val>
                                        </p:tav>
                                      </p:tavLst>
                                    </p:anim>
                                    <p:anim calcmode="lin" valueType="num">
                                      <p:cBhvr additive="base">
                                        <p:cTn id="8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500" fill="hold"/>
                                        <p:tgtEl>
                                          <p:spTgt spid="6"/>
                                        </p:tgtEl>
                                        <p:attrNameLst>
                                          <p:attrName>ppt_x</p:attrName>
                                        </p:attrNameLst>
                                      </p:cBhvr>
                                      <p:tavLst>
                                        <p:tav tm="0">
                                          <p:val>
                                            <p:strVal val="#ppt_x"/>
                                          </p:val>
                                        </p:tav>
                                        <p:tav tm="100000">
                                          <p:val>
                                            <p:strVal val="#ppt_x"/>
                                          </p:val>
                                        </p:tav>
                                      </p:tavLst>
                                    </p:anim>
                                    <p:anim calcmode="lin" valueType="num">
                                      <p:cBhvr additive="base">
                                        <p:cTn id="9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additive="base">
                                        <p:cTn id="95" dur="500" fill="hold"/>
                                        <p:tgtEl>
                                          <p:spTgt spid="8"/>
                                        </p:tgtEl>
                                        <p:attrNameLst>
                                          <p:attrName>ppt_x</p:attrName>
                                        </p:attrNameLst>
                                      </p:cBhvr>
                                      <p:tavLst>
                                        <p:tav tm="0">
                                          <p:val>
                                            <p:strVal val="#ppt_x"/>
                                          </p:val>
                                        </p:tav>
                                        <p:tav tm="100000">
                                          <p:val>
                                            <p:strVal val="#ppt_x"/>
                                          </p:val>
                                        </p:tav>
                                      </p:tavLst>
                                    </p:anim>
                                    <p:anim calcmode="lin" valueType="num">
                                      <p:cBhvr additive="base">
                                        <p:cTn id="9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additive="base">
                                        <p:cTn id="101" dur="500" fill="hold"/>
                                        <p:tgtEl>
                                          <p:spTgt spid="10"/>
                                        </p:tgtEl>
                                        <p:attrNameLst>
                                          <p:attrName>ppt_x</p:attrName>
                                        </p:attrNameLst>
                                      </p:cBhvr>
                                      <p:tavLst>
                                        <p:tav tm="0">
                                          <p:val>
                                            <p:strVal val="#ppt_x"/>
                                          </p:val>
                                        </p:tav>
                                        <p:tav tm="100000">
                                          <p:val>
                                            <p:strVal val="#ppt_x"/>
                                          </p:val>
                                        </p:tav>
                                      </p:tavLst>
                                    </p:anim>
                                    <p:anim calcmode="lin" valueType="num">
                                      <p:cBhvr additive="base">
                                        <p:cTn id="10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grpId="0" nodeType="click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additive="base">
                                        <p:cTn id="107" dur="500" fill="hold"/>
                                        <p:tgtEl>
                                          <p:spTgt spid="12"/>
                                        </p:tgtEl>
                                        <p:attrNameLst>
                                          <p:attrName>ppt_x</p:attrName>
                                        </p:attrNameLst>
                                      </p:cBhvr>
                                      <p:tavLst>
                                        <p:tav tm="0">
                                          <p:val>
                                            <p:strVal val="#ppt_x"/>
                                          </p:val>
                                        </p:tav>
                                        <p:tav tm="100000">
                                          <p:val>
                                            <p:strVal val="#ppt_x"/>
                                          </p:val>
                                        </p:tav>
                                      </p:tavLst>
                                    </p:anim>
                                    <p:anim calcmode="lin" valueType="num">
                                      <p:cBhvr additive="base">
                                        <p:cTn id="10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grpId="0" nodeType="click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additive="base">
                                        <p:cTn id="113" dur="500" fill="hold"/>
                                        <p:tgtEl>
                                          <p:spTgt spid="13"/>
                                        </p:tgtEl>
                                        <p:attrNameLst>
                                          <p:attrName>ppt_x</p:attrName>
                                        </p:attrNameLst>
                                      </p:cBhvr>
                                      <p:tavLst>
                                        <p:tav tm="0">
                                          <p:val>
                                            <p:strVal val="#ppt_x"/>
                                          </p:val>
                                        </p:tav>
                                        <p:tav tm="100000">
                                          <p:val>
                                            <p:strVal val="#ppt_x"/>
                                          </p:val>
                                        </p:tav>
                                      </p:tavLst>
                                    </p:anim>
                                    <p:anim calcmode="lin" valueType="num">
                                      <p:cBhvr additive="base">
                                        <p:cTn id="1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P spid="12" grpId="0"/>
      <p:bldP spid="13" grpId="0"/>
      <p:bldP spid="14" grpId="0"/>
      <p:bldP spid="15" grpId="0"/>
      <p:bldP spid="16"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2DB4EEF-C038-412B-A174-7B50D45EE302}"/>
              </a:ext>
            </a:extLst>
          </p:cNvPr>
          <p:cNvSpPr>
            <a:spLocks noGrp="1"/>
          </p:cNvSpPr>
          <p:nvPr>
            <p:ph type="title"/>
          </p:nvPr>
        </p:nvSpPr>
        <p:spPr>
          <a:xfrm>
            <a:off x="1331640" y="188640"/>
            <a:ext cx="7772400" cy="1143000"/>
          </a:xfrm>
        </p:spPr>
        <p:txBody>
          <a:bodyPr>
            <a:normAutofit/>
          </a:bodyPr>
          <a:lstStyle/>
          <a:p>
            <a:r>
              <a:rPr lang="zh-CN" altLang="en-US" sz="5400" b="1" dirty="0">
                <a:solidFill>
                  <a:schemeClr val="tx1"/>
                </a:solidFill>
              </a:rPr>
              <a:t>生于忧患，死于安乐</a:t>
            </a:r>
          </a:p>
        </p:txBody>
      </p:sp>
      <p:sp>
        <p:nvSpPr>
          <p:cNvPr id="3" name="内容占位符 2">
            <a:extLst>
              <a:ext uri="{FF2B5EF4-FFF2-40B4-BE49-F238E27FC236}">
                <a16:creationId xmlns:a16="http://schemas.microsoft.com/office/drawing/2014/main" id="{78C6FC55-D715-49C3-BF00-339C09FE54A1}"/>
              </a:ext>
            </a:extLst>
          </p:cNvPr>
          <p:cNvSpPr>
            <a:spLocks noGrp="1"/>
          </p:cNvSpPr>
          <p:nvPr>
            <p:ph sz="quarter" idx="1"/>
          </p:nvPr>
        </p:nvSpPr>
        <p:spPr>
          <a:xfrm>
            <a:off x="827584" y="1655893"/>
            <a:ext cx="7772400" cy="4572000"/>
          </a:xfrm>
        </p:spPr>
        <p:txBody>
          <a:bodyPr/>
          <a:lstStyle/>
          <a:p>
            <a:r>
              <a:rPr lang="zh-CN" altLang="en-US" b="0" i="0" dirty="0">
                <a:solidFill>
                  <a:srgbClr val="333333"/>
                </a:solidFill>
                <a:effectLst/>
                <a:latin typeface="-apple-system-font"/>
              </a:rPr>
              <a:t>温水煮青蛙：说的是有一只青蛙第一次不小心掉在了一口正煮着水的锅里，恰好水已经开了，青蛙吓坏了，使劲一跳，逃离了险境；第二次，青蛙又犯了同样的错误，又掉进了那口锅中，同样的锅里也在煮着水，不同的是，这次水还没有煮开，青蛙觉得还挺舒服：这个热水澡好哇！结果呢？</a:t>
            </a:r>
            <a:r>
              <a:rPr lang="en-US" altLang="zh-CN" b="0" i="0" dirty="0">
                <a:solidFill>
                  <a:srgbClr val="333333"/>
                </a:solidFill>
                <a:effectLst/>
                <a:latin typeface="-apple-system-font"/>
              </a:rPr>
              <a:t>——</a:t>
            </a:r>
            <a:r>
              <a:rPr lang="zh-CN" altLang="en-US" b="0" i="0" dirty="0">
                <a:solidFill>
                  <a:srgbClr val="333333"/>
                </a:solidFill>
                <a:effectLst/>
                <a:latin typeface="-apple-system-font"/>
              </a:rPr>
              <a:t>青蛙熟了！也就是说青蛙在开水里逃生，青蛙在温水里死亡这是什么原因呢？</a:t>
            </a:r>
            <a:endParaRPr lang="zh-CN" altLang="en-US" dirty="0"/>
          </a:p>
        </p:txBody>
      </p:sp>
    </p:spTree>
    <p:extLst>
      <p:ext uri="{BB962C8B-B14F-4D97-AF65-F5344CB8AC3E}">
        <p14:creationId xmlns:p14="http://schemas.microsoft.com/office/powerpoint/2010/main" val="2665795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2DB4EEF-C038-412B-A174-7B50D45EE302}"/>
              </a:ext>
            </a:extLst>
          </p:cNvPr>
          <p:cNvSpPr>
            <a:spLocks noGrp="1"/>
          </p:cNvSpPr>
          <p:nvPr>
            <p:ph type="title"/>
          </p:nvPr>
        </p:nvSpPr>
        <p:spPr>
          <a:xfrm>
            <a:off x="1835696" y="116632"/>
            <a:ext cx="7772400" cy="1143000"/>
          </a:xfrm>
        </p:spPr>
        <p:txBody>
          <a:bodyPr>
            <a:normAutofit/>
          </a:bodyPr>
          <a:lstStyle/>
          <a:p>
            <a:r>
              <a:rPr lang="zh-CN" altLang="en-US" sz="3600" b="1" dirty="0">
                <a:solidFill>
                  <a:schemeClr val="tx1"/>
                </a:solidFill>
              </a:rPr>
              <a:t>生于忧患，死于安乐</a:t>
            </a:r>
          </a:p>
        </p:txBody>
      </p:sp>
      <p:sp>
        <p:nvSpPr>
          <p:cNvPr id="3" name="内容占位符 2">
            <a:extLst>
              <a:ext uri="{FF2B5EF4-FFF2-40B4-BE49-F238E27FC236}">
                <a16:creationId xmlns:a16="http://schemas.microsoft.com/office/drawing/2014/main" id="{78C6FC55-D715-49C3-BF00-339C09FE54A1}"/>
              </a:ext>
            </a:extLst>
          </p:cNvPr>
          <p:cNvSpPr>
            <a:spLocks noGrp="1"/>
          </p:cNvSpPr>
          <p:nvPr>
            <p:ph sz="quarter" idx="1"/>
          </p:nvPr>
        </p:nvSpPr>
        <p:spPr>
          <a:xfrm>
            <a:off x="683568" y="1484784"/>
            <a:ext cx="7848872" cy="4572000"/>
          </a:xfrm>
        </p:spPr>
        <p:txBody>
          <a:bodyPr>
            <a:normAutofit/>
          </a:bodyPr>
          <a:lstStyle/>
          <a:p>
            <a:pPr marL="0" indent="0">
              <a:buNone/>
            </a:pPr>
            <a:r>
              <a:rPr lang="zh-CN" altLang="en-US" sz="2800" dirty="0">
                <a:latin typeface="华文楷体" panose="02010600040101010101" pitchFamily="2" charset="-122"/>
                <a:ea typeface="华文楷体" panose="02010600040101010101" pitchFamily="2" charset="-122"/>
              </a:rPr>
              <a:t>     舜发于</a:t>
            </a:r>
            <a:r>
              <a:rPr lang="zh-CN" altLang="en-US" sz="2800" b="1" dirty="0">
                <a:solidFill>
                  <a:srgbClr val="C00000"/>
                </a:solidFill>
                <a:latin typeface="华文楷体" panose="02010600040101010101" pitchFamily="2" charset="-122"/>
                <a:ea typeface="华文楷体" panose="02010600040101010101" pitchFamily="2" charset="-122"/>
              </a:rPr>
              <a:t>畎</a:t>
            </a:r>
            <a:r>
              <a:rPr lang="en-US" altLang="zh-CN" sz="2800" b="1" dirty="0">
                <a:solidFill>
                  <a:srgbClr val="C00000"/>
                </a:solidFill>
                <a:latin typeface="华文楷体" panose="02010600040101010101" pitchFamily="2" charset="-122"/>
                <a:ea typeface="华文楷体" panose="02010600040101010101" pitchFamily="2" charset="-122"/>
              </a:rPr>
              <a:t>(</a:t>
            </a:r>
            <a:r>
              <a:rPr lang="zh-CN" altLang="en-US" sz="2800" b="1" dirty="0">
                <a:solidFill>
                  <a:srgbClr val="C00000"/>
                </a:solidFill>
                <a:latin typeface="华文楷体" panose="02010600040101010101" pitchFamily="2" charset="-122"/>
                <a:ea typeface="华文楷体" panose="02010600040101010101" pitchFamily="2" charset="-122"/>
              </a:rPr>
              <a:t>ｑｕ</a:t>
            </a:r>
            <a:r>
              <a:rPr lang="en-US" altLang="zh-CN" sz="2800" b="1" dirty="0">
                <a:solidFill>
                  <a:srgbClr val="C00000"/>
                </a:solidFill>
                <a:latin typeface="华文楷体" panose="02010600040101010101" pitchFamily="2" charset="-122"/>
                <a:ea typeface="华文楷体" panose="02010600040101010101" pitchFamily="2" charset="-122"/>
              </a:rPr>
              <a:t>ǎ</a:t>
            </a:r>
            <a:r>
              <a:rPr lang="zh-CN" altLang="en-US" sz="2800" b="1" dirty="0">
                <a:solidFill>
                  <a:srgbClr val="C00000"/>
                </a:solidFill>
                <a:latin typeface="华文楷体" panose="02010600040101010101" pitchFamily="2" charset="-122"/>
                <a:ea typeface="华文楷体" panose="02010600040101010101" pitchFamily="2" charset="-122"/>
              </a:rPr>
              <a:t>ｎ</a:t>
            </a:r>
            <a:r>
              <a:rPr lang="en-US" altLang="zh-CN" sz="2800" b="1" dirty="0">
                <a:solidFill>
                  <a:srgbClr val="C00000"/>
                </a:solidFill>
                <a:latin typeface="华文楷体" panose="02010600040101010101" pitchFamily="2" charset="-122"/>
                <a:ea typeface="华文楷体" panose="02010600040101010101" pitchFamily="2" charset="-122"/>
              </a:rPr>
              <a:t>)</a:t>
            </a:r>
            <a:r>
              <a:rPr lang="zh-CN" altLang="en-US" sz="2800" dirty="0">
                <a:latin typeface="华文楷体" panose="02010600040101010101" pitchFamily="2" charset="-122"/>
                <a:ea typeface="华文楷体" panose="02010600040101010101" pitchFamily="2" charset="-122"/>
              </a:rPr>
              <a:t>亩之中，傅</a:t>
            </a:r>
            <a:r>
              <a:rPr lang="zh-CN" altLang="en-US" sz="2800" dirty="0">
                <a:solidFill>
                  <a:srgbClr val="C00000"/>
                </a:solidFill>
                <a:latin typeface="华文楷体" panose="02010600040101010101" pitchFamily="2" charset="-122"/>
                <a:ea typeface="华文楷体" panose="02010600040101010101" pitchFamily="2" charset="-122"/>
              </a:rPr>
              <a:t>说</a:t>
            </a:r>
            <a:r>
              <a:rPr lang="en-US" altLang="zh-CN" sz="2800" b="1" dirty="0">
                <a:solidFill>
                  <a:srgbClr val="C00000"/>
                </a:solidFill>
                <a:latin typeface="华文楷体" panose="02010600040101010101" pitchFamily="2" charset="-122"/>
                <a:ea typeface="华文楷体" panose="02010600040101010101" pitchFamily="2" charset="-122"/>
              </a:rPr>
              <a:t>(</a:t>
            </a:r>
            <a:r>
              <a:rPr lang="zh-CN" altLang="en-US" sz="2800" b="1" dirty="0">
                <a:solidFill>
                  <a:srgbClr val="C00000"/>
                </a:solidFill>
                <a:latin typeface="华文楷体" panose="02010600040101010101" pitchFamily="2" charset="-122"/>
                <a:ea typeface="华文楷体" panose="02010600040101010101" pitchFamily="2" charset="-122"/>
              </a:rPr>
              <a:t>ｙｕ</a:t>
            </a:r>
            <a:r>
              <a:rPr lang="en-US" altLang="zh-CN" sz="2800" b="1" dirty="0">
                <a:solidFill>
                  <a:srgbClr val="C00000"/>
                </a:solidFill>
                <a:latin typeface="华文楷体" panose="02010600040101010101" pitchFamily="2" charset="-122"/>
                <a:ea typeface="华文楷体" panose="02010600040101010101" pitchFamily="2" charset="-122"/>
              </a:rPr>
              <a:t>è)</a:t>
            </a:r>
            <a:r>
              <a:rPr lang="zh-CN" altLang="en-US" sz="2800" dirty="0">
                <a:latin typeface="华文楷体" panose="02010600040101010101" pitchFamily="2" charset="-122"/>
                <a:ea typeface="华文楷体" panose="02010600040101010101" pitchFamily="2" charset="-122"/>
              </a:rPr>
              <a:t>举于版筑之间，胶</a:t>
            </a:r>
            <a:r>
              <a:rPr lang="zh-CN" altLang="en-US" sz="2800" dirty="0">
                <a:solidFill>
                  <a:srgbClr val="C00000"/>
                </a:solidFill>
                <a:latin typeface="华文楷体" panose="02010600040101010101" pitchFamily="2" charset="-122"/>
                <a:ea typeface="华文楷体" panose="02010600040101010101" pitchFamily="2" charset="-122"/>
              </a:rPr>
              <a:t>鬲</a:t>
            </a:r>
            <a:r>
              <a:rPr lang="en-US" altLang="zh-CN" sz="2800" b="1" dirty="0">
                <a:solidFill>
                  <a:srgbClr val="C00000"/>
                </a:solidFill>
                <a:latin typeface="华文楷体" panose="02010600040101010101" pitchFamily="2" charset="-122"/>
                <a:ea typeface="华文楷体" panose="02010600040101010101" pitchFamily="2" charset="-122"/>
              </a:rPr>
              <a:t>(</a:t>
            </a:r>
            <a:r>
              <a:rPr lang="zh-CN" altLang="en-US" sz="2800" b="1" dirty="0">
                <a:solidFill>
                  <a:srgbClr val="C00000"/>
                </a:solidFill>
                <a:latin typeface="华文楷体" panose="02010600040101010101" pitchFamily="2" charset="-122"/>
                <a:ea typeface="华文楷体" panose="02010600040101010101" pitchFamily="2" charset="-122"/>
              </a:rPr>
              <a:t>ｇ</a:t>
            </a:r>
            <a:r>
              <a:rPr lang="en-US" altLang="zh-CN" sz="2800" b="1" dirty="0">
                <a:solidFill>
                  <a:srgbClr val="C00000"/>
                </a:solidFill>
                <a:latin typeface="华文楷体" panose="02010600040101010101" pitchFamily="2" charset="-122"/>
                <a:ea typeface="华文楷体" panose="02010600040101010101" pitchFamily="2" charset="-122"/>
              </a:rPr>
              <a:t>é)</a:t>
            </a:r>
            <a:r>
              <a:rPr lang="zh-CN" altLang="en-US" sz="2800" dirty="0">
                <a:latin typeface="华文楷体" panose="02010600040101010101" pitchFamily="2" charset="-122"/>
                <a:ea typeface="华文楷体" panose="02010600040101010101" pitchFamily="2" charset="-122"/>
              </a:rPr>
              <a:t>举于鱼盐之中，管夷吾举于士，孙叔敖举于海，百里奚举于市。故天将降大任于是人也，必先苦其心志，劳其筋骨，饿其体肤，空乏其身，行拂乱其所为，所以动心忍性，曾益其所不能。</a:t>
            </a:r>
            <a:br>
              <a:rPr lang="zh-CN" altLang="en-US" sz="2800" dirty="0">
                <a:latin typeface="华文楷体" panose="02010600040101010101" pitchFamily="2" charset="-122"/>
                <a:ea typeface="华文楷体" panose="02010600040101010101" pitchFamily="2" charset="-122"/>
              </a:rPr>
            </a:br>
            <a:r>
              <a:rPr lang="zh-CN" altLang="en-US" sz="2800" dirty="0">
                <a:latin typeface="华文楷体" panose="02010600040101010101" pitchFamily="2" charset="-122"/>
                <a:ea typeface="华文楷体" panose="02010600040101010101" pitchFamily="2" charset="-122"/>
              </a:rPr>
              <a:t>      人恒过， 然后能改；困于心，衡于虑，而后作；征于色，发于声，而后喻。入则无法家</a:t>
            </a:r>
            <a:r>
              <a:rPr lang="zh-CN" altLang="en-US" sz="2800" dirty="0">
                <a:solidFill>
                  <a:srgbClr val="C00000"/>
                </a:solidFill>
                <a:latin typeface="华文楷体" panose="02010600040101010101" pitchFamily="2" charset="-122"/>
                <a:ea typeface="华文楷体" panose="02010600040101010101" pitchFamily="2" charset="-122"/>
              </a:rPr>
              <a:t>拂</a:t>
            </a:r>
            <a:r>
              <a:rPr lang="en-US" altLang="zh-CN" sz="2800" b="1" dirty="0">
                <a:solidFill>
                  <a:srgbClr val="C00000"/>
                </a:solidFill>
                <a:latin typeface="华文楷体" panose="02010600040101010101" pitchFamily="2" charset="-122"/>
                <a:ea typeface="华文楷体" panose="02010600040101010101" pitchFamily="2" charset="-122"/>
              </a:rPr>
              <a:t>(</a:t>
            </a:r>
            <a:r>
              <a:rPr lang="zh-CN" altLang="en-US" sz="2800" b="1" dirty="0">
                <a:solidFill>
                  <a:srgbClr val="C00000"/>
                </a:solidFill>
                <a:latin typeface="华文楷体" panose="02010600040101010101" pitchFamily="2" charset="-122"/>
                <a:ea typeface="华文楷体" panose="02010600040101010101" pitchFamily="2" charset="-122"/>
              </a:rPr>
              <a:t>ｂ</a:t>
            </a:r>
            <a:r>
              <a:rPr lang="en-US" altLang="zh-CN" sz="2800" b="1" dirty="0">
                <a:solidFill>
                  <a:srgbClr val="C00000"/>
                </a:solidFill>
                <a:latin typeface="华文楷体" panose="02010600040101010101" pitchFamily="2" charset="-122"/>
                <a:ea typeface="华文楷体" panose="02010600040101010101" pitchFamily="2" charset="-122"/>
              </a:rPr>
              <a:t>ì)</a:t>
            </a:r>
          </a:p>
          <a:p>
            <a:pPr marL="0" indent="0">
              <a:buNone/>
            </a:pPr>
            <a:r>
              <a:rPr lang="zh-CN" altLang="en-US" sz="2800" dirty="0">
                <a:latin typeface="华文楷体" panose="02010600040101010101" pitchFamily="2" charset="-122"/>
                <a:ea typeface="华文楷体" panose="02010600040101010101" pitchFamily="2" charset="-122"/>
              </a:rPr>
              <a:t>士，出则无敌国外患者，国恒亡。然后知生于忧患而死于安乐也。 </a:t>
            </a:r>
          </a:p>
        </p:txBody>
      </p:sp>
    </p:spTree>
    <p:extLst>
      <p:ext uri="{BB962C8B-B14F-4D97-AF65-F5344CB8AC3E}">
        <p14:creationId xmlns:p14="http://schemas.microsoft.com/office/powerpoint/2010/main" val="21018162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2DB4EEF-C038-412B-A174-7B50D45EE302}"/>
              </a:ext>
            </a:extLst>
          </p:cNvPr>
          <p:cNvSpPr>
            <a:spLocks noGrp="1"/>
          </p:cNvSpPr>
          <p:nvPr>
            <p:ph type="title"/>
          </p:nvPr>
        </p:nvSpPr>
        <p:spPr>
          <a:xfrm>
            <a:off x="1835696" y="116632"/>
            <a:ext cx="7772400" cy="1143000"/>
          </a:xfrm>
        </p:spPr>
        <p:txBody>
          <a:bodyPr>
            <a:normAutofit/>
          </a:bodyPr>
          <a:lstStyle/>
          <a:p>
            <a:r>
              <a:rPr lang="zh-CN" altLang="en-US" sz="3600" b="1" dirty="0">
                <a:solidFill>
                  <a:schemeClr val="tx1"/>
                </a:solidFill>
              </a:rPr>
              <a:t>生于忧患，死于安乐</a:t>
            </a:r>
          </a:p>
        </p:txBody>
      </p:sp>
      <p:sp>
        <p:nvSpPr>
          <p:cNvPr id="3" name="内容占位符 2">
            <a:extLst>
              <a:ext uri="{FF2B5EF4-FFF2-40B4-BE49-F238E27FC236}">
                <a16:creationId xmlns:a16="http://schemas.microsoft.com/office/drawing/2014/main" id="{78C6FC55-D715-49C3-BF00-339C09FE54A1}"/>
              </a:ext>
            </a:extLst>
          </p:cNvPr>
          <p:cNvSpPr>
            <a:spLocks noGrp="1"/>
          </p:cNvSpPr>
          <p:nvPr>
            <p:ph sz="quarter" idx="1"/>
          </p:nvPr>
        </p:nvSpPr>
        <p:spPr>
          <a:xfrm>
            <a:off x="647564" y="1844824"/>
            <a:ext cx="7848872" cy="4572000"/>
          </a:xfrm>
        </p:spPr>
        <p:txBody>
          <a:bodyPr>
            <a:normAutofit/>
          </a:bodyPr>
          <a:lstStyle/>
          <a:p>
            <a:pPr marL="0" indent="0">
              <a:buNone/>
            </a:pPr>
            <a:r>
              <a:rPr lang="zh-CN" altLang="en-US" sz="2800" dirty="0">
                <a:latin typeface="华文楷体" panose="02010600040101010101" pitchFamily="2" charset="-122"/>
                <a:ea typeface="华文楷体" panose="02010600040101010101" pitchFamily="2" charset="-122"/>
              </a:rPr>
              <a:t>     舜发于畎亩之中傅说举于版筑之间胶鬲举于鱼盐之中管夷吾举于士孙叔敖举于海百里奚举于市。故天将降大任于是人也必先苦其心志劳其筋骨饿其体肤空乏其身行拂乱其所为所以动心忍性曾益其所不能人恒过然后能改困于心衡于虑而后作征于色发于声而后喻入则无法家拂士出则无敌国外患者国恒亡然后知生于忧患而死于安乐也 </a:t>
            </a:r>
          </a:p>
        </p:txBody>
      </p:sp>
    </p:spTree>
    <p:extLst>
      <p:ext uri="{BB962C8B-B14F-4D97-AF65-F5344CB8AC3E}">
        <p14:creationId xmlns:p14="http://schemas.microsoft.com/office/powerpoint/2010/main" val="2437206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2DB4EEF-C038-412B-A174-7B50D45EE302}"/>
              </a:ext>
            </a:extLst>
          </p:cNvPr>
          <p:cNvSpPr>
            <a:spLocks noGrp="1"/>
          </p:cNvSpPr>
          <p:nvPr>
            <p:ph type="title"/>
          </p:nvPr>
        </p:nvSpPr>
        <p:spPr>
          <a:xfrm>
            <a:off x="2195736" y="157708"/>
            <a:ext cx="7772400" cy="1143000"/>
          </a:xfrm>
        </p:spPr>
        <p:txBody>
          <a:bodyPr>
            <a:normAutofit/>
          </a:bodyPr>
          <a:lstStyle/>
          <a:p>
            <a:r>
              <a:rPr lang="zh-CN" altLang="en-US" sz="3600" b="1" dirty="0">
                <a:solidFill>
                  <a:schemeClr val="tx1"/>
                </a:solidFill>
              </a:rPr>
              <a:t>生于忧患，死于安乐</a:t>
            </a:r>
          </a:p>
        </p:txBody>
      </p:sp>
      <p:sp>
        <p:nvSpPr>
          <p:cNvPr id="3" name="内容占位符 2">
            <a:extLst>
              <a:ext uri="{FF2B5EF4-FFF2-40B4-BE49-F238E27FC236}">
                <a16:creationId xmlns:a16="http://schemas.microsoft.com/office/drawing/2014/main" id="{78C6FC55-D715-49C3-BF00-339C09FE54A1}"/>
              </a:ext>
            </a:extLst>
          </p:cNvPr>
          <p:cNvSpPr>
            <a:spLocks noGrp="1"/>
          </p:cNvSpPr>
          <p:nvPr>
            <p:ph sz="quarter" idx="1"/>
          </p:nvPr>
        </p:nvSpPr>
        <p:spPr>
          <a:xfrm>
            <a:off x="179512" y="1556792"/>
            <a:ext cx="7848872" cy="4572000"/>
          </a:xfrm>
        </p:spPr>
        <p:txBody>
          <a:bodyPr vert="eaVert">
            <a:normAutofit/>
          </a:bodyPr>
          <a:lstStyle/>
          <a:p>
            <a:pPr marL="0" indent="0">
              <a:buNone/>
            </a:pPr>
            <a:r>
              <a:rPr lang="zh-CN" altLang="en-US" sz="2800" dirty="0">
                <a:latin typeface="华文楷体" panose="02010600040101010101" pitchFamily="2" charset="-122"/>
                <a:ea typeface="华文楷体" panose="02010600040101010101" pitchFamily="2" charset="-122"/>
              </a:rPr>
              <a:t>     舜发于畎亩之中傅说举于版筑之间胶鬲举于鱼盐之中管夷吾举于士孙叔敖举于海百里奚举于市。故天将降大任于是人也必先苦其心志劳其筋骨饿其体肤空乏其身行拂乱其所为所以动心忍性曾益其所不能人恒过然后能改困于心衡于虑而后作征于色发于声而后喻入则无法家拂士出则无敌国外患者国恒亡然后知生于忧患而死于安乐也 </a:t>
            </a:r>
          </a:p>
        </p:txBody>
      </p:sp>
    </p:spTree>
    <p:extLst>
      <p:ext uri="{BB962C8B-B14F-4D97-AF65-F5344CB8AC3E}">
        <p14:creationId xmlns:p14="http://schemas.microsoft.com/office/powerpoint/2010/main" val="23318723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E013639-527D-4F63-941E-2DE0145A83D5}"/>
              </a:ext>
            </a:extLst>
          </p:cNvPr>
          <p:cNvSpPr>
            <a:spLocks noGrp="1"/>
          </p:cNvSpPr>
          <p:nvPr>
            <p:ph type="title"/>
          </p:nvPr>
        </p:nvSpPr>
        <p:spPr>
          <a:xfrm>
            <a:off x="914400" y="980728"/>
            <a:ext cx="7772400" cy="1143000"/>
          </a:xfrm>
        </p:spPr>
        <p:txBody>
          <a:bodyPr>
            <a:normAutofit fontScale="90000"/>
          </a:bodyPr>
          <a:lstStyle/>
          <a:p>
            <a:r>
              <a:rPr kumimoji="1" lang="zh-CN" altLang="en-US" sz="4000" b="1" dirty="0">
                <a:solidFill>
                  <a:srgbClr val="990000"/>
                </a:solidFill>
                <a:effectLst>
                  <a:outerShdw blurRad="38100" dist="38100" dir="2700000" algn="tl">
                    <a:srgbClr val="C0C0C0"/>
                  </a:outerShdw>
                </a:effectLst>
                <a:latin typeface="Times New Roman" panose="02020603050405020304" pitchFamily="18" charset="0"/>
                <a:ea typeface="华文新魏" pitchFamily="2" charset="-122"/>
              </a:rPr>
              <a:t>注意下列句子的朗读节奏</a:t>
            </a:r>
            <a:r>
              <a:rPr kumimoji="1" lang="en-US" altLang="zh-CN" sz="4000" b="1" dirty="0">
                <a:solidFill>
                  <a:srgbClr val="990000"/>
                </a:solidFill>
                <a:effectLst>
                  <a:outerShdw blurRad="38100" dist="38100" dir="2700000" algn="tl">
                    <a:srgbClr val="C0C0C0"/>
                  </a:outerShdw>
                </a:effectLst>
                <a:latin typeface="Times New Roman" panose="02020603050405020304" pitchFamily="18" charset="0"/>
                <a:ea typeface="华文新魏" pitchFamily="2" charset="-122"/>
              </a:rPr>
              <a:t>:</a:t>
            </a:r>
            <a:br>
              <a:rPr kumimoji="1" lang="en-US" altLang="zh-CN" sz="4000" b="1" dirty="0">
                <a:solidFill>
                  <a:srgbClr val="990000"/>
                </a:solidFill>
                <a:effectLst>
                  <a:outerShdw blurRad="38100" dist="38100" dir="2700000" algn="tl">
                    <a:srgbClr val="C0C0C0"/>
                  </a:outerShdw>
                </a:effectLst>
                <a:latin typeface="Times New Roman" panose="02020603050405020304" pitchFamily="18" charset="0"/>
                <a:ea typeface="华文新魏" pitchFamily="2" charset="-122"/>
              </a:rPr>
            </a:br>
            <a:endParaRPr lang="zh-CN" altLang="en-US" dirty="0"/>
          </a:p>
        </p:txBody>
      </p:sp>
      <p:sp>
        <p:nvSpPr>
          <p:cNvPr id="6" name="文本框 5">
            <a:extLst>
              <a:ext uri="{FF2B5EF4-FFF2-40B4-BE49-F238E27FC236}">
                <a16:creationId xmlns:a16="http://schemas.microsoft.com/office/drawing/2014/main" id="{DEA066A6-584A-4FE2-8DA5-57128403FF24}"/>
              </a:ext>
            </a:extLst>
          </p:cNvPr>
          <p:cNvSpPr txBox="1"/>
          <p:nvPr/>
        </p:nvSpPr>
        <p:spPr>
          <a:xfrm>
            <a:off x="755576" y="1916832"/>
            <a:ext cx="7931224" cy="3293209"/>
          </a:xfrm>
          <a:prstGeom prst="rect">
            <a:avLst/>
          </a:prstGeom>
          <a:noFill/>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en-US" altLang="zh-CN"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⒈</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故 </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天 将 降 大 任</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于 是 人 也</a:t>
            </a:r>
          </a:p>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⒉空 乏</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其 身，行</a:t>
            </a:r>
            <a:r>
              <a:rPr lang="en-US" altLang="zh-CN" sz="2800" b="1" dirty="0">
                <a:solidFill>
                  <a:srgbClr val="C00000"/>
                </a:solidFill>
                <a:latin typeface="Times New Roman" panose="02020603050405020304" pitchFamily="18" charset="0"/>
                <a:ea typeface="隶书" panose="02010509060101010101" pitchFamily="49" charset="-122"/>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拂 乱 </a:t>
            </a:r>
            <a:r>
              <a:rPr lang="en-US" altLang="zh-CN" sz="2800" b="1" dirty="0">
                <a:solidFill>
                  <a:srgbClr val="C00000"/>
                </a:solidFill>
                <a:latin typeface="Times New Roman" panose="02020603050405020304" pitchFamily="18" charset="0"/>
                <a:ea typeface="隶书" panose="02010509060101010101" pitchFamily="49" charset="-122"/>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其 所 为</a:t>
            </a:r>
          </a:p>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⒊所 以 </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动 心</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忍 性，曾 益 </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其 所 不 能</a:t>
            </a:r>
          </a:p>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⒋入 </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则 无 </a:t>
            </a:r>
            <a:r>
              <a:rPr lang="en-US" altLang="zh-CN" sz="3200" b="1" dirty="0">
                <a:solidFill>
                  <a:srgbClr val="C00000"/>
                </a:solidFill>
                <a:latin typeface="Times New Roman" panose="02020603050405020304" pitchFamily="18" charset="0"/>
                <a:ea typeface="宋体" panose="02010600030101010101" pitchFamily="2" charset="-122"/>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法 家 拂 士，出</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则 无</a:t>
            </a:r>
            <a:r>
              <a:rPr kumimoji="0" lang="en-US" altLang="zh-CN" sz="3200" b="1" i="0" u="none" strike="noStrike" kern="1200" cap="none" spc="0" normalizeH="0" baseline="0" noProof="0" dirty="0">
                <a:ln>
                  <a:noFill/>
                </a:ln>
                <a:solidFill>
                  <a:srgbClr val="C00000"/>
                </a:solidFill>
                <a:effectLst/>
                <a:uLnTx/>
                <a:uFillTx/>
                <a:latin typeface="Times New Roman" panose="02020603050405020304" pitchFamily="18" charset="0"/>
                <a:ea typeface="宋体" panose="02010600030101010101" pitchFamily="2" charset="-122"/>
                <a:cs typeface="+mn-cs"/>
              </a:rPr>
              <a:t>\</a:t>
            </a:r>
            <a:r>
              <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rPr>
              <a:t> 敌 国 外 患 者</a:t>
            </a:r>
            <a:r>
              <a:rPr lang="zh-CN" altLang="en-US" sz="3200" b="1" dirty="0">
                <a:solidFill>
                  <a:srgbClr val="333300"/>
                </a:solidFill>
                <a:latin typeface="Times New Roman" panose="02020603050405020304" pitchFamily="18" charset="0"/>
                <a:ea typeface="宋体" panose="02010600030101010101" pitchFamily="2" charset="-122"/>
              </a:rPr>
              <a:t>。</a:t>
            </a:r>
            <a:endParaRPr kumimoji="0" lang="zh-CN" altLang="en-US" sz="3200" b="1" i="0" u="none" strike="noStrike" kern="1200" cap="none" spc="0" normalizeH="0" baseline="0" noProof="0" dirty="0">
              <a:ln>
                <a:noFill/>
              </a:ln>
              <a:solidFill>
                <a:srgbClr val="333300"/>
              </a:solidFill>
              <a:effectLst/>
              <a:uLnTx/>
              <a:uFillTx/>
              <a:latin typeface="Times New Roman" panose="02020603050405020304" pitchFamily="18" charset="0"/>
              <a:ea typeface="宋体" panose="02010600030101010101" pitchFamily="2" charset="-122"/>
              <a:cs typeface="+mn-cs"/>
            </a:endParaRPr>
          </a:p>
        </p:txBody>
      </p:sp>
    </p:spTree>
    <p:extLst>
      <p:ext uri="{BB962C8B-B14F-4D97-AF65-F5344CB8AC3E}">
        <p14:creationId xmlns:p14="http://schemas.microsoft.com/office/powerpoint/2010/main" val="20966297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363883-94BA-4965-97FF-A01DE0327400}"/>
              </a:ext>
            </a:extLst>
          </p:cNvPr>
          <p:cNvSpPr>
            <a:spLocks noGrp="1" noChangeArrowheads="1"/>
          </p:cNvSpPr>
          <p:nvPr>
            <p:ph sz="quarter" idx="1"/>
          </p:nvPr>
        </p:nvSpPr>
        <p:spPr>
          <a:xfrm>
            <a:off x="457200" y="797768"/>
            <a:ext cx="8229600" cy="4572000"/>
          </a:xfrm>
        </p:spPr>
        <p:txBody>
          <a:bodyPr>
            <a:normAutofit/>
          </a:bodyPr>
          <a:lstStyle/>
          <a:p>
            <a:pPr>
              <a:defRPr/>
            </a:pPr>
            <a:r>
              <a:rPr lang="zh-CN" altLang="en-US" sz="2800" b="1" dirty="0"/>
              <a:t>舜</a:t>
            </a:r>
            <a:r>
              <a:rPr lang="zh-CN" altLang="en-US" sz="2800" b="1" dirty="0">
                <a:solidFill>
                  <a:srgbClr val="00B0F0"/>
                </a:solidFill>
              </a:rPr>
              <a:t>发于</a:t>
            </a:r>
            <a:r>
              <a:rPr lang="zh-CN" altLang="en-US" sz="2800" b="1" dirty="0">
                <a:solidFill>
                  <a:srgbClr val="C00000"/>
                </a:solidFill>
              </a:rPr>
              <a:t>畎亩</a:t>
            </a:r>
            <a:r>
              <a:rPr lang="zh-CN" altLang="en-US" sz="2800" b="1" dirty="0"/>
              <a:t>之中，傅说</a:t>
            </a:r>
            <a:r>
              <a:rPr lang="zh-CN" altLang="en-US" sz="2800" b="1" dirty="0">
                <a:solidFill>
                  <a:srgbClr val="00B0F0"/>
                </a:solidFill>
              </a:rPr>
              <a:t>举于</a:t>
            </a:r>
            <a:r>
              <a:rPr lang="zh-CN" altLang="en-US" sz="2800" b="1" dirty="0"/>
              <a:t>版筑之间，胶鬲</a:t>
            </a:r>
          </a:p>
          <a:p>
            <a:pPr>
              <a:defRPr/>
            </a:pPr>
            <a:endParaRPr lang="zh-CN" altLang="en-US" sz="2800" b="1" dirty="0"/>
          </a:p>
          <a:p>
            <a:pPr marL="0" indent="0">
              <a:buNone/>
              <a:defRPr/>
            </a:pPr>
            <a:r>
              <a:rPr lang="zh-CN" altLang="en-US" sz="2800" b="1" dirty="0">
                <a:solidFill>
                  <a:srgbClr val="00B0F0"/>
                </a:solidFill>
              </a:rPr>
              <a:t>举于</a:t>
            </a:r>
            <a:r>
              <a:rPr lang="zh-CN" altLang="en-US" sz="2800" b="1" dirty="0"/>
              <a:t>鱼盐之中，管夷吾</a:t>
            </a:r>
            <a:r>
              <a:rPr lang="zh-CN" altLang="en-US" sz="2800" b="1" dirty="0">
                <a:solidFill>
                  <a:srgbClr val="00B0F0"/>
                </a:solidFill>
              </a:rPr>
              <a:t>举于</a:t>
            </a:r>
            <a:r>
              <a:rPr lang="zh-CN" altLang="en-US" sz="2800" b="1" dirty="0">
                <a:solidFill>
                  <a:srgbClr val="C00000"/>
                </a:solidFill>
              </a:rPr>
              <a:t>士</a:t>
            </a:r>
            <a:r>
              <a:rPr lang="zh-CN" altLang="en-US" sz="2800" b="1" dirty="0"/>
              <a:t>，孙叔敖</a:t>
            </a:r>
            <a:r>
              <a:rPr lang="zh-CN" altLang="en-US" sz="2800" b="1" dirty="0">
                <a:solidFill>
                  <a:srgbClr val="00B0F0"/>
                </a:solidFill>
              </a:rPr>
              <a:t>举于</a:t>
            </a:r>
            <a:r>
              <a:rPr lang="zh-CN" altLang="en-US" sz="2800" b="1" dirty="0"/>
              <a:t>海，</a:t>
            </a:r>
            <a:endParaRPr lang="en-US" altLang="zh-CN" sz="2800" b="1" dirty="0"/>
          </a:p>
          <a:p>
            <a:pPr marL="0" indent="0">
              <a:buNone/>
              <a:defRPr/>
            </a:pPr>
            <a:endParaRPr lang="en-US" altLang="zh-CN" sz="2800" b="1" dirty="0"/>
          </a:p>
          <a:p>
            <a:pPr marL="0" indent="0">
              <a:buNone/>
              <a:defRPr/>
            </a:pPr>
            <a:r>
              <a:rPr lang="zh-CN" altLang="en-US" sz="2800" b="1" dirty="0"/>
              <a:t>百里奚</a:t>
            </a:r>
            <a:r>
              <a:rPr lang="zh-CN" altLang="en-US" sz="2800" b="1" dirty="0">
                <a:solidFill>
                  <a:srgbClr val="00B0F0"/>
                </a:solidFill>
              </a:rPr>
              <a:t>举于</a:t>
            </a:r>
            <a:r>
              <a:rPr lang="zh-CN" altLang="en-US" sz="2800" b="1" dirty="0">
                <a:solidFill>
                  <a:srgbClr val="C00000"/>
                </a:solidFill>
              </a:rPr>
              <a:t>市</a:t>
            </a:r>
            <a:r>
              <a:rPr lang="zh-CN" altLang="en-US" sz="2800" b="1" dirty="0"/>
              <a:t>。</a:t>
            </a:r>
            <a:endParaRPr lang="zh-CN" altLang="en-US" sz="2800" b="1" u="sng" dirty="0"/>
          </a:p>
        </p:txBody>
      </p:sp>
      <p:sp>
        <p:nvSpPr>
          <p:cNvPr id="7" name="文本框 6">
            <a:extLst>
              <a:ext uri="{FF2B5EF4-FFF2-40B4-BE49-F238E27FC236}">
                <a16:creationId xmlns:a16="http://schemas.microsoft.com/office/drawing/2014/main" id="{FC79C909-5C41-4BD2-8628-0BBE7FB8FCBB}"/>
              </a:ext>
            </a:extLst>
          </p:cNvPr>
          <p:cNvSpPr txBox="1"/>
          <p:nvPr/>
        </p:nvSpPr>
        <p:spPr>
          <a:xfrm>
            <a:off x="805738" y="1197024"/>
            <a:ext cx="1152128" cy="461665"/>
          </a:xfrm>
          <a:prstGeom prst="rect">
            <a:avLst/>
          </a:prstGeom>
          <a:noFill/>
        </p:spPr>
        <p:txBody>
          <a:bodyPr wrap="square" rtlCol="0">
            <a:spAutoFit/>
          </a:bodyPr>
          <a:lstStyle/>
          <a:p>
            <a:r>
              <a:rPr lang="zh-CN" altLang="en-US" sz="2400" b="1" dirty="0">
                <a:solidFill>
                  <a:srgbClr val="36259B"/>
                </a:solidFill>
              </a:rPr>
              <a:t>被任用</a:t>
            </a:r>
          </a:p>
        </p:txBody>
      </p:sp>
      <p:sp>
        <p:nvSpPr>
          <p:cNvPr id="8" name="文本框 7">
            <a:extLst>
              <a:ext uri="{FF2B5EF4-FFF2-40B4-BE49-F238E27FC236}">
                <a16:creationId xmlns:a16="http://schemas.microsoft.com/office/drawing/2014/main" id="{FE02745E-3168-4DD6-B58D-F1DA73B4CA9B}"/>
              </a:ext>
            </a:extLst>
          </p:cNvPr>
          <p:cNvSpPr txBox="1"/>
          <p:nvPr/>
        </p:nvSpPr>
        <p:spPr>
          <a:xfrm>
            <a:off x="1475656" y="404904"/>
            <a:ext cx="1152128" cy="461665"/>
          </a:xfrm>
          <a:prstGeom prst="rect">
            <a:avLst/>
          </a:prstGeom>
          <a:noFill/>
        </p:spPr>
        <p:txBody>
          <a:bodyPr wrap="square" rtlCol="0">
            <a:spAutoFit/>
          </a:bodyPr>
          <a:lstStyle/>
          <a:p>
            <a:r>
              <a:rPr lang="zh-CN" altLang="en-US" sz="2400" b="1" dirty="0">
                <a:solidFill>
                  <a:srgbClr val="36259B"/>
                </a:solidFill>
              </a:rPr>
              <a:t>从</a:t>
            </a:r>
          </a:p>
        </p:txBody>
      </p:sp>
      <p:sp>
        <p:nvSpPr>
          <p:cNvPr id="9" name="文本框 8">
            <a:extLst>
              <a:ext uri="{FF2B5EF4-FFF2-40B4-BE49-F238E27FC236}">
                <a16:creationId xmlns:a16="http://schemas.microsoft.com/office/drawing/2014/main" id="{43F7A0F5-F4E1-4D9D-A8CD-F2DFE0E60317}"/>
              </a:ext>
            </a:extLst>
          </p:cNvPr>
          <p:cNvSpPr txBox="1"/>
          <p:nvPr/>
        </p:nvSpPr>
        <p:spPr>
          <a:xfrm>
            <a:off x="1907704" y="1198843"/>
            <a:ext cx="1152128" cy="461665"/>
          </a:xfrm>
          <a:prstGeom prst="rect">
            <a:avLst/>
          </a:prstGeom>
          <a:noFill/>
        </p:spPr>
        <p:txBody>
          <a:bodyPr wrap="square" rtlCol="0">
            <a:spAutoFit/>
          </a:bodyPr>
          <a:lstStyle/>
          <a:p>
            <a:r>
              <a:rPr lang="zh-CN" altLang="en-US" sz="2400" b="1" dirty="0">
                <a:solidFill>
                  <a:srgbClr val="36259B"/>
                </a:solidFill>
              </a:rPr>
              <a:t>田地</a:t>
            </a:r>
          </a:p>
        </p:txBody>
      </p:sp>
      <p:sp>
        <p:nvSpPr>
          <p:cNvPr id="10" name="文本框 9">
            <a:extLst>
              <a:ext uri="{FF2B5EF4-FFF2-40B4-BE49-F238E27FC236}">
                <a16:creationId xmlns:a16="http://schemas.microsoft.com/office/drawing/2014/main" id="{2BC3F267-5A2A-47FF-BE7E-EB7F43605C6D}"/>
              </a:ext>
            </a:extLst>
          </p:cNvPr>
          <p:cNvSpPr txBox="1"/>
          <p:nvPr/>
        </p:nvSpPr>
        <p:spPr>
          <a:xfrm>
            <a:off x="4572000" y="2275326"/>
            <a:ext cx="1152128" cy="461665"/>
          </a:xfrm>
          <a:prstGeom prst="rect">
            <a:avLst/>
          </a:prstGeom>
          <a:noFill/>
        </p:spPr>
        <p:txBody>
          <a:bodyPr wrap="square" rtlCol="0">
            <a:spAutoFit/>
          </a:bodyPr>
          <a:lstStyle/>
          <a:p>
            <a:r>
              <a:rPr lang="zh-CN" altLang="en-US" sz="2400" b="1" dirty="0">
                <a:solidFill>
                  <a:srgbClr val="36259B"/>
                </a:solidFill>
              </a:rPr>
              <a:t>狱官</a:t>
            </a:r>
          </a:p>
        </p:txBody>
      </p:sp>
      <p:sp>
        <p:nvSpPr>
          <p:cNvPr id="11" name="文本框 10">
            <a:extLst>
              <a:ext uri="{FF2B5EF4-FFF2-40B4-BE49-F238E27FC236}">
                <a16:creationId xmlns:a16="http://schemas.microsoft.com/office/drawing/2014/main" id="{E9F6753B-EC6A-450B-B910-6DF796F2F704}"/>
              </a:ext>
            </a:extLst>
          </p:cNvPr>
          <p:cNvSpPr txBox="1"/>
          <p:nvPr/>
        </p:nvSpPr>
        <p:spPr>
          <a:xfrm>
            <a:off x="3934272" y="1167255"/>
            <a:ext cx="1152128" cy="461665"/>
          </a:xfrm>
          <a:prstGeom prst="rect">
            <a:avLst/>
          </a:prstGeom>
          <a:noFill/>
        </p:spPr>
        <p:txBody>
          <a:bodyPr wrap="square" rtlCol="0">
            <a:spAutoFit/>
          </a:bodyPr>
          <a:lstStyle/>
          <a:p>
            <a:r>
              <a:rPr lang="zh-CN" altLang="en-US" sz="2400" b="1" dirty="0">
                <a:solidFill>
                  <a:srgbClr val="36259B"/>
                </a:solidFill>
              </a:rPr>
              <a:t>被任用</a:t>
            </a:r>
          </a:p>
        </p:txBody>
      </p:sp>
      <p:sp>
        <p:nvSpPr>
          <p:cNvPr id="12" name="文本框 11">
            <a:extLst>
              <a:ext uri="{FF2B5EF4-FFF2-40B4-BE49-F238E27FC236}">
                <a16:creationId xmlns:a16="http://schemas.microsoft.com/office/drawing/2014/main" id="{CA071B55-1650-4840-816D-7F43C7EB11B6}"/>
              </a:ext>
            </a:extLst>
          </p:cNvPr>
          <p:cNvSpPr txBox="1"/>
          <p:nvPr/>
        </p:nvSpPr>
        <p:spPr>
          <a:xfrm>
            <a:off x="4716016" y="404903"/>
            <a:ext cx="1152128" cy="461665"/>
          </a:xfrm>
          <a:prstGeom prst="rect">
            <a:avLst/>
          </a:prstGeom>
          <a:noFill/>
        </p:spPr>
        <p:txBody>
          <a:bodyPr wrap="square" rtlCol="0">
            <a:spAutoFit/>
          </a:bodyPr>
          <a:lstStyle/>
          <a:p>
            <a:r>
              <a:rPr lang="zh-CN" altLang="en-US" sz="2400" b="1" dirty="0">
                <a:solidFill>
                  <a:srgbClr val="36259B"/>
                </a:solidFill>
              </a:rPr>
              <a:t>从</a:t>
            </a:r>
          </a:p>
        </p:txBody>
      </p:sp>
      <p:sp>
        <p:nvSpPr>
          <p:cNvPr id="13" name="文本框 12">
            <a:extLst>
              <a:ext uri="{FF2B5EF4-FFF2-40B4-BE49-F238E27FC236}">
                <a16:creationId xmlns:a16="http://schemas.microsoft.com/office/drawing/2014/main" id="{D6AF3619-0A69-41F6-A55A-3BB94C68C4C1}"/>
              </a:ext>
            </a:extLst>
          </p:cNvPr>
          <p:cNvSpPr txBox="1"/>
          <p:nvPr/>
        </p:nvSpPr>
        <p:spPr>
          <a:xfrm>
            <a:off x="2123728" y="3234380"/>
            <a:ext cx="1152128" cy="461665"/>
          </a:xfrm>
          <a:prstGeom prst="rect">
            <a:avLst/>
          </a:prstGeom>
          <a:noFill/>
        </p:spPr>
        <p:txBody>
          <a:bodyPr wrap="square" rtlCol="0">
            <a:spAutoFit/>
          </a:bodyPr>
          <a:lstStyle/>
          <a:p>
            <a:r>
              <a:rPr lang="zh-CN" altLang="en-US" sz="2400" b="1" dirty="0">
                <a:solidFill>
                  <a:srgbClr val="36259B"/>
                </a:solidFill>
              </a:rPr>
              <a:t>集市</a:t>
            </a:r>
          </a:p>
        </p:txBody>
      </p:sp>
      <p:sp>
        <p:nvSpPr>
          <p:cNvPr id="15" name="文本框 14">
            <a:extLst>
              <a:ext uri="{FF2B5EF4-FFF2-40B4-BE49-F238E27FC236}">
                <a16:creationId xmlns:a16="http://schemas.microsoft.com/office/drawing/2014/main" id="{C2360F6A-A7AF-4583-B3DD-2FD28A021774}"/>
              </a:ext>
            </a:extLst>
          </p:cNvPr>
          <p:cNvSpPr txBox="1"/>
          <p:nvPr/>
        </p:nvSpPr>
        <p:spPr>
          <a:xfrm>
            <a:off x="539552" y="3813463"/>
            <a:ext cx="7632848" cy="2246769"/>
          </a:xfrm>
          <a:prstGeom prst="rect">
            <a:avLst/>
          </a:prstGeom>
          <a:noFill/>
        </p:spPr>
        <p:txBody>
          <a:bodyPr wrap="square">
            <a:spAutoFit/>
          </a:bodyPr>
          <a:lstStyle/>
          <a:p>
            <a:r>
              <a:rPr lang="zh-CN" altLang="en-US" sz="2800" b="1" i="0" dirty="0">
                <a:solidFill>
                  <a:srgbClr val="0F0F0F"/>
                </a:solidFill>
                <a:effectLst/>
                <a:latin typeface="����"/>
              </a:rPr>
              <a:t>翻译：</a:t>
            </a:r>
            <a:r>
              <a:rPr lang="zh-CN" altLang="en-US" sz="2800" b="1" i="0" dirty="0">
                <a:solidFill>
                  <a:srgbClr val="C00000"/>
                </a:solidFill>
                <a:effectLst/>
                <a:latin typeface="����"/>
              </a:rPr>
              <a:t>舜从田地中被任用，傅说从筑墙的泥水匠中被选拔，胶鬲从鱼盐贩中被举用，管仲从狱官手里获释被任用为相，孙叔敖从隐居的海边被召为相，百里奚从市井之间被赎出而用为大夫。</a:t>
            </a:r>
            <a:endParaRPr lang="zh-CN" altLang="en-US" sz="2800" b="1" dirty="0">
              <a:solidFill>
                <a:srgbClr val="C00000"/>
              </a:solidFill>
            </a:endParaRPr>
          </a:p>
        </p:txBody>
      </p:sp>
    </p:spTree>
    <p:extLst>
      <p:ext uri="{BB962C8B-B14F-4D97-AF65-F5344CB8AC3E}">
        <p14:creationId xmlns:p14="http://schemas.microsoft.com/office/powerpoint/2010/main" val="68577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3">
                                            <p:txEl>
                                              <p:pRg st="0" end="0"/>
                                            </p:txEl>
                                          </p:spTgt>
                                        </p:tgtEl>
                                        <p:attrNameLst>
                                          <p:attrName>style.visibility</p:attrName>
                                        </p:attrNameLst>
                                      </p:cBhvr>
                                      <p:to>
                                        <p:strVal val="visible"/>
                                      </p:to>
                                    </p:set>
                                    <p:anim calcmode="lin" valueType="num">
                                      <p:cBhvr additive="base">
                                        <p:cTn id="44"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F7BA8E-A914-440E-AE84-14E5281CB24C}"/>
              </a:ext>
            </a:extLst>
          </p:cNvPr>
          <p:cNvSpPr>
            <a:spLocks noGrp="1"/>
          </p:cNvSpPr>
          <p:nvPr>
            <p:ph type="title"/>
          </p:nvPr>
        </p:nvSpPr>
        <p:spPr>
          <a:xfrm>
            <a:off x="1619672" y="332656"/>
            <a:ext cx="7772400" cy="780224"/>
          </a:xfrm>
        </p:spPr>
        <p:txBody>
          <a:bodyPr/>
          <a:lstStyle/>
          <a:p>
            <a:r>
              <a:rPr lang="zh-CN" altLang="en-US" sz="4000" b="1" dirty="0">
                <a:solidFill>
                  <a:schemeClr val="tx1"/>
                </a:solidFill>
              </a:rPr>
              <a:t>傅说举于版筑之间</a:t>
            </a:r>
            <a:endParaRPr lang="zh-CN" altLang="en-US" dirty="0">
              <a:solidFill>
                <a:schemeClr val="tx1"/>
              </a:solidFill>
            </a:endParaRPr>
          </a:p>
        </p:txBody>
      </p:sp>
      <p:sp>
        <p:nvSpPr>
          <p:cNvPr id="3" name="内容占位符 2">
            <a:extLst>
              <a:ext uri="{FF2B5EF4-FFF2-40B4-BE49-F238E27FC236}">
                <a16:creationId xmlns:a16="http://schemas.microsoft.com/office/drawing/2014/main" id="{73DF3757-DB37-4FC0-A608-A99AE4692935}"/>
              </a:ext>
            </a:extLst>
          </p:cNvPr>
          <p:cNvSpPr>
            <a:spLocks noGrp="1"/>
          </p:cNvSpPr>
          <p:nvPr>
            <p:ph sz="quarter" idx="1"/>
          </p:nvPr>
        </p:nvSpPr>
        <p:spPr>
          <a:xfrm>
            <a:off x="3419872" y="1412776"/>
            <a:ext cx="5194920" cy="4572000"/>
          </a:xfrm>
          <a:ln>
            <a:solidFill>
              <a:schemeClr val="accent1"/>
            </a:solidFill>
          </a:ln>
        </p:spPr>
        <p:txBody>
          <a:bodyPr>
            <a:normAutofit fontScale="92500" lnSpcReduction="10000"/>
          </a:bodyPr>
          <a:lstStyle/>
          <a:p>
            <a:pPr marL="0" indent="0">
              <a:buNone/>
            </a:pPr>
            <a:r>
              <a:rPr lang="zh-CN" altLang="en-US" dirty="0"/>
              <a:t>     傅说，商王武丁的大臣。傅说从政之前，身为奴隶，在傅岩做苦役。靠从事版筑维持生计，虽有才干，无从施展。</a:t>
            </a:r>
            <a:endParaRPr lang="en-US" altLang="zh-CN" dirty="0"/>
          </a:p>
          <a:p>
            <a:pPr marL="0" indent="0">
              <a:buNone/>
            </a:pPr>
            <a:r>
              <a:rPr lang="zh-CN" altLang="en-US" dirty="0"/>
              <a:t>    商王武丁是一位励精图治的帝王。后来，从版筑护路的奴隶中发现了傅说，擢拔为相。</a:t>
            </a:r>
          </a:p>
          <a:p>
            <a:pPr marL="0" indent="0">
              <a:buNone/>
            </a:pPr>
            <a:r>
              <a:rPr lang="zh-CN" altLang="en-US" dirty="0"/>
              <a:t>    傅说担任相国之后，辅佐武丁，大力改革政治，“嘉靖殷邦”，使贵族和平民都没有怨言，史称“殷国大治”，“殷道复兴”。武丁一朝，成为商代后期的极盛时期。</a:t>
            </a:r>
          </a:p>
          <a:p>
            <a:endParaRPr lang="zh-CN" altLang="en-US" dirty="0"/>
          </a:p>
        </p:txBody>
      </p:sp>
      <p:pic>
        <p:nvPicPr>
          <p:cNvPr id="4" name="图片 3">
            <a:extLst>
              <a:ext uri="{FF2B5EF4-FFF2-40B4-BE49-F238E27FC236}">
                <a16:creationId xmlns:a16="http://schemas.microsoft.com/office/drawing/2014/main" id="{A03A6D3B-CA84-4C0B-8407-48FEAA0FDDEC}"/>
              </a:ext>
            </a:extLst>
          </p:cNvPr>
          <p:cNvPicPr>
            <a:picLocks noChangeAspect="1"/>
          </p:cNvPicPr>
          <p:nvPr/>
        </p:nvPicPr>
        <p:blipFill>
          <a:blip r:embed="rId2"/>
          <a:stretch>
            <a:fillRect/>
          </a:stretch>
        </p:blipFill>
        <p:spPr>
          <a:xfrm>
            <a:off x="179512" y="2132856"/>
            <a:ext cx="3041838" cy="3444310"/>
          </a:xfrm>
          <a:prstGeom prst="rect">
            <a:avLst/>
          </a:prstGeom>
        </p:spPr>
      </p:pic>
    </p:spTree>
    <p:extLst>
      <p:ext uri="{BB962C8B-B14F-4D97-AF65-F5344CB8AC3E}">
        <p14:creationId xmlns:p14="http://schemas.microsoft.com/office/powerpoint/2010/main" val="983008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F7BA8E-A914-440E-AE84-14E5281CB24C}"/>
              </a:ext>
            </a:extLst>
          </p:cNvPr>
          <p:cNvSpPr>
            <a:spLocks noGrp="1"/>
          </p:cNvSpPr>
          <p:nvPr>
            <p:ph type="title"/>
          </p:nvPr>
        </p:nvSpPr>
        <p:spPr>
          <a:xfrm>
            <a:off x="2555776" y="188640"/>
            <a:ext cx="7772400" cy="780224"/>
          </a:xfrm>
        </p:spPr>
        <p:txBody>
          <a:bodyPr>
            <a:normAutofit fontScale="90000"/>
          </a:bodyPr>
          <a:lstStyle/>
          <a:p>
            <a:pPr>
              <a:defRPr/>
            </a:pPr>
            <a:br>
              <a:rPr lang="zh-CN" altLang="en-US" sz="4000" b="1" dirty="0"/>
            </a:br>
            <a:br>
              <a:rPr lang="zh-CN" altLang="en-US" sz="4000" b="1" dirty="0"/>
            </a:br>
            <a:r>
              <a:rPr lang="zh-CN" altLang="en-US" b="1" dirty="0">
                <a:solidFill>
                  <a:schemeClr val="tx1"/>
                </a:solidFill>
              </a:rPr>
              <a:t>胶鬲举</a:t>
            </a:r>
            <a:r>
              <a:rPr lang="zh-CN" altLang="en-US" sz="4000" b="1" dirty="0">
                <a:solidFill>
                  <a:schemeClr val="tx1"/>
                </a:solidFill>
              </a:rPr>
              <a:t>于鱼盐之中</a:t>
            </a:r>
            <a:endParaRPr lang="zh-CN" altLang="en-US" dirty="0">
              <a:solidFill>
                <a:schemeClr val="tx1"/>
              </a:solidFill>
            </a:endParaRPr>
          </a:p>
        </p:txBody>
      </p:sp>
      <p:sp>
        <p:nvSpPr>
          <p:cNvPr id="3" name="内容占位符 2">
            <a:extLst>
              <a:ext uri="{FF2B5EF4-FFF2-40B4-BE49-F238E27FC236}">
                <a16:creationId xmlns:a16="http://schemas.microsoft.com/office/drawing/2014/main" id="{73DF3757-DB37-4FC0-A608-A99AE4692935}"/>
              </a:ext>
            </a:extLst>
          </p:cNvPr>
          <p:cNvSpPr>
            <a:spLocks noGrp="1"/>
          </p:cNvSpPr>
          <p:nvPr>
            <p:ph sz="quarter" idx="1"/>
          </p:nvPr>
        </p:nvSpPr>
        <p:spPr>
          <a:xfrm>
            <a:off x="1979712" y="1052736"/>
            <a:ext cx="6840760" cy="3456384"/>
          </a:xfrm>
          <a:ln>
            <a:solidFill>
              <a:schemeClr val="accent1"/>
            </a:solidFill>
          </a:ln>
        </p:spPr>
        <p:txBody>
          <a:bodyPr>
            <a:normAutofit fontScale="85000" lnSpcReduction="10000"/>
          </a:bodyPr>
          <a:lstStyle/>
          <a:p>
            <a:pPr marL="0" indent="0">
              <a:buNone/>
            </a:pPr>
            <a:r>
              <a:rPr lang="zh-CN" altLang="en-US" dirty="0"/>
              <a:t>     胶鬲，殷商时人，起初隐居在商地。周文王将他推荐给殷纣王做大臣。   </a:t>
            </a:r>
            <a:r>
              <a:rPr lang="en-US" altLang="zh-CN" dirty="0"/>
              <a:t>《</a:t>
            </a:r>
            <a:r>
              <a:rPr lang="zh-CN" altLang="en-US" dirty="0"/>
              <a:t>封神演义</a:t>
            </a:r>
            <a:r>
              <a:rPr lang="en-US" altLang="zh-CN" dirty="0"/>
              <a:t>》</a:t>
            </a:r>
            <a:r>
              <a:rPr lang="zh-CN" altLang="en-US" dirty="0"/>
              <a:t>十七回写胶鬲在文书房，官居上大夫，因苏妲已造虿盆，欲将宫女投入其中喂毒蛇，胶鬲不忍，上谏劝阻，使纣王大怒，欲将胶鬲与宫女一同投进虿</a:t>
            </a:r>
            <a:r>
              <a:rPr lang="en-US" altLang="zh-CN" dirty="0"/>
              <a:t>[</a:t>
            </a:r>
            <a:r>
              <a:rPr lang="en-US" altLang="zh-CN" dirty="0" err="1"/>
              <a:t>chài</a:t>
            </a:r>
            <a:r>
              <a:rPr lang="zh-CN" altLang="en-US" dirty="0"/>
              <a:t>，蝎子</a:t>
            </a:r>
            <a:r>
              <a:rPr lang="en-US" altLang="zh-CN" dirty="0"/>
              <a:t>]</a:t>
            </a:r>
            <a:r>
              <a:rPr lang="zh-CN" altLang="en-US" dirty="0"/>
              <a:t>盆，胶鬲大骂不止，愤而跳摘星楼身杀。这段情景描写不是历史事实，但也歌颂了胶鬲大义凛然的气概。历史上胶鬲原为纣王大夫，遭商纣之乱，隐遁经商，贩卖鱼盐。昔日泰州祭祀“盐宗”的庙里供奉着三位盐宗，胶鬲是其中之一，胶鬲在贩卖鱼盐过程中，十分辛劳，最后被周文王发现，拟举为重臣。</a:t>
            </a:r>
          </a:p>
        </p:txBody>
      </p:sp>
      <p:pic>
        <p:nvPicPr>
          <p:cNvPr id="6" name="图片 5">
            <a:extLst>
              <a:ext uri="{FF2B5EF4-FFF2-40B4-BE49-F238E27FC236}">
                <a16:creationId xmlns:a16="http://schemas.microsoft.com/office/drawing/2014/main" id="{FCC5FB5F-669A-404D-B357-399CF5F26D62}"/>
              </a:ext>
            </a:extLst>
          </p:cNvPr>
          <p:cNvPicPr>
            <a:picLocks noChangeAspect="1"/>
          </p:cNvPicPr>
          <p:nvPr/>
        </p:nvPicPr>
        <p:blipFill>
          <a:blip r:embed="rId2"/>
          <a:stretch>
            <a:fillRect/>
          </a:stretch>
        </p:blipFill>
        <p:spPr>
          <a:xfrm>
            <a:off x="1043608" y="4544144"/>
            <a:ext cx="3716360" cy="2150078"/>
          </a:xfrm>
          <a:prstGeom prst="rect">
            <a:avLst/>
          </a:prstGeom>
        </p:spPr>
      </p:pic>
    </p:spTree>
    <p:extLst>
      <p:ext uri="{BB962C8B-B14F-4D97-AF65-F5344CB8AC3E}">
        <p14:creationId xmlns:p14="http://schemas.microsoft.com/office/powerpoint/2010/main" val="13320634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F7BA8E-A914-440E-AE84-14E5281CB24C}"/>
              </a:ext>
            </a:extLst>
          </p:cNvPr>
          <p:cNvSpPr>
            <a:spLocks noGrp="1"/>
          </p:cNvSpPr>
          <p:nvPr>
            <p:ph type="title"/>
          </p:nvPr>
        </p:nvSpPr>
        <p:spPr>
          <a:xfrm>
            <a:off x="2555776" y="188640"/>
            <a:ext cx="7772400" cy="780224"/>
          </a:xfrm>
        </p:spPr>
        <p:txBody>
          <a:bodyPr>
            <a:normAutofit fontScale="90000"/>
          </a:bodyPr>
          <a:lstStyle/>
          <a:p>
            <a:pPr>
              <a:defRPr/>
            </a:pPr>
            <a:br>
              <a:rPr lang="zh-CN" altLang="en-US" sz="4000" b="1" dirty="0"/>
            </a:br>
            <a:br>
              <a:rPr lang="zh-CN" altLang="en-US" sz="4000" b="1" dirty="0"/>
            </a:br>
            <a:r>
              <a:rPr lang="zh-CN" altLang="en-US" sz="4400" b="1" dirty="0">
                <a:solidFill>
                  <a:schemeClr val="tx1"/>
                </a:solidFill>
              </a:rPr>
              <a:t>管夷吾举于士</a:t>
            </a:r>
            <a:endParaRPr lang="zh-CN" altLang="en-US" sz="4400" dirty="0">
              <a:solidFill>
                <a:schemeClr val="tx1"/>
              </a:solidFill>
            </a:endParaRPr>
          </a:p>
        </p:txBody>
      </p:sp>
      <p:sp>
        <p:nvSpPr>
          <p:cNvPr id="3" name="内容占位符 2">
            <a:extLst>
              <a:ext uri="{FF2B5EF4-FFF2-40B4-BE49-F238E27FC236}">
                <a16:creationId xmlns:a16="http://schemas.microsoft.com/office/drawing/2014/main" id="{73DF3757-DB37-4FC0-A608-A99AE4692935}"/>
              </a:ext>
            </a:extLst>
          </p:cNvPr>
          <p:cNvSpPr>
            <a:spLocks noGrp="1"/>
          </p:cNvSpPr>
          <p:nvPr>
            <p:ph sz="quarter" idx="1"/>
          </p:nvPr>
        </p:nvSpPr>
        <p:spPr>
          <a:xfrm>
            <a:off x="3818353" y="1268760"/>
            <a:ext cx="5184576" cy="5328592"/>
          </a:xfrm>
          <a:ln>
            <a:solidFill>
              <a:schemeClr val="accent1"/>
            </a:solidFill>
          </a:ln>
        </p:spPr>
        <p:txBody>
          <a:bodyPr>
            <a:normAutofit fontScale="92500" lnSpcReduction="10000"/>
          </a:bodyPr>
          <a:lstStyle/>
          <a:p>
            <a:pPr marL="0" indent="0">
              <a:buNone/>
            </a:pPr>
            <a:r>
              <a:rPr lang="zh-CN" altLang="en-US" dirty="0"/>
              <a:t>      管仲又叫管夷吾，齐国颍上人，是春秋时期杰出的政治家。他早年生活贫困，做过买卖，在周游各地的过程中积累了丰富的社会经验。管仲曾拦截从莒国赶回齐国争做国君的齐小白，并用箭射在小白的带钩上。后来小白当上了国君，即齐桓公。鲍叔牙是管仲的挚友，向齐桓公推荐管仲。齐桓公久闻管仲的才能超人，竞不顾“一箭之仇”，诚心诚意地委任管仲为相，尊称他为仲父，放手让他治理齐国。</a:t>
            </a:r>
          </a:p>
          <a:p>
            <a:pPr marL="0" indent="0">
              <a:buNone/>
            </a:pPr>
            <a:r>
              <a:rPr lang="zh-CN" altLang="en-US" dirty="0"/>
              <a:t>      管仲提出了“尊王攘夷”的口号，使桓公在列国中的地位日益提高，并成为春秋时的第一个霸主。管仲死后，齐桓公的霸业也逐渐衰落。 </a:t>
            </a:r>
          </a:p>
          <a:p>
            <a:pPr marL="0" indent="0">
              <a:buNone/>
            </a:pPr>
            <a:endParaRPr lang="zh-CN" altLang="en-US" dirty="0"/>
          </a:p>
        </p:txBody>
      </p:sp>
      <p:pic>
        <p:nvPicPr>
          <p:cNvPr id="4" name="图片 3">
            <a:extLst>
              <a:ext uri="{FF2B5EF4-FFF2-40B4-BE49-F238E27FC236}">
                <a16:creationId xmlns:a16="http://schemas.microsoft.com/office/drawing/2014/main" id="{7B5E03DF-D66D-4067-85B2-1B0B2D44D518}"/>
              </a:ext>
            </a:extLst>
          </p:cNvPr>
          <p:cNvPicPr>
            <a:picLocks noChangeAspect="1"/>
          </p:cNvPicPr>
          <p:nvPr/>
        </p:nvPicPr>
        <p:blipFill>
          <a:blip r:embed="rId2"/>
          <a:stretch>
            <a:fillRect/>
          </a:stretch>
        </p:blipFill>
        <p:spPr>
          <a:xfrm>
            <a:off x="473091" y="2348880"/>
            <a:ext cx="3345262" cy="3005011"/>
          </a:xfrm>
          <a:prstGeom prst="rect">
            <a:avLst/>
          </a:prstGeom>
        </p:spPr>
      </p:pic>
    </p:spTree>
    <p:extLst>
      <p:ext uri="{BB962C8B-B14F-4D97-AF65-F5344CB8AC3E}">
        <p14:creationId xmlns:p14="http://schemas.microsoft.com/office/powerpoint/2010/main" val="36629504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F7BA8E-A914-440E-AE84-14E5281CB24C}"/>
              </a:ext>
            </a:extLst>
          </p:cNvPr>
          <p:cNvSpPr>
            <a:spLocks noGrp="1"/>
          </p:cNvSpPr>
          <p:nvPr>
            <p:ph type="title"/>
          </p:nvPr>
        </p:nvSpPr>
        <p:spPr>
          <a:xfrm>
            <a:off x="2555776" y="188640"/>
            <a:ext cx="7772400" cy="780224"/>
          </a:xfrm>
        </p:spPr>
        <p:txBody>
          <a:bodyPr>
            <a:normAutofit fontScale="90000"/>
          </a:bodyPr>
          <a:lstStyle/>
          <a:p>
            <a:pPr>
              <a:defRPr/>
            </a:pPr>
            <a:br>
              <a:rPr lang="zh-CN" altLang="en-US" sz="4000" b="1" dirty="0"/>
            </a:br>
            <a:br>
              <a:rPr lang="zh-CN" altLang="en-US" sz="4000" b="1" dirty="0"/>
            </a:br>
            <a:r>
              <a:rPr lang="zh-CN" altLang="en-US" sz="4400" b="1" dirty="0">
                <a:solidFill>
                  <a:schemeClr val="tx1"/>
                </a:solidFill>
              </a:rPr>
              <a:t>孙叔敖举于海</a:t>
            </a:r>
            <a:endParaRPr lang="zh-CN" altLang="en-US" sz="4400" dirty="0">
              <a:solidFill>
                <a:schemeClr val="tx1"/>
              </a:solidFill>
            </a:endParaRPr>
          </a:p>
        </p:txBody>
      </p:sp>
      <p:sp>
        <p:nvSpPr>
          <p:cNvPr id="3" name="内容占位符 2">
            <a:extLst>
              <a:ext uri="{FF2B5EF4-FFF2-40B4-BE49-F238E27FC236}">
                <a16:creationId xmlns:a16="http://schemas.microsoft.com/office/drawing/2014/main" id="{73DF3757-DB37-4FC0-A608-A99AE4692935}"/>
              </a:ext>
            </a:extLst>
          </p:cNvPr>
          <p:cNvSpPr>
            <a:spLocks noGrp="1"/>
          </p:cNvSpPr>
          <p:nvPr>
            <p:ph sz="quarter" idx="1"/>
          </p:nvPr>
        </p:nvSpPr>
        <p:spPr>
          <a:xfrm>
            <a:off x="3779912" y="1268760"/>
            <a:ext cx="5184576" cy="5328592"/>
          </a:xfrm>
          <a:ln>
            <a:solidFill>
              <a:schemeClr val="accent1"/>
            </a:solidFill>
          </a:ln>
        </p:spPr>
        <p:txBody>
          <a:bodyPr>
            <a:normAutofit fontScale="85000" lnSpcReduction="20000"/>
          </a:bodyPr>
          <a:lstStyle/>
          <a:p>
            <a:pPr marL="0" indent="0">
              <a:buNone/>
            </a:pPr>
            <a:r>
              <a:rPr lang="zh-CN" altLang="en-US" dirty="0"/>
              <a:t>     孙叔敖，为春秋时期楚国令尹</a:t>
            </a:r>
            <a:r>
              <a:rPr lang="en-US" altLang="zh-CN" dirty="0"/>
              <a:t>(</a:t>
            </a:r>
            <a:r>
              <a:rPr lang="zh-CN" altLang="en-US" dirty="0"/>
              <a:t>即宰相</a:t>
            </a:r>
            <a:r>
              <a:rPr lang="en-US" altLang="zh-CN" dirty="0"/>
              <a:t>)</a:t>
            </a:r>
            <a:r>
              <a:rPr lang="zh-CN" altLang="en-US" dirty="0"/>
              <a:t>，在中国历史上有“孙叔敖治楚，三年而楚国霸”之美誉。</a:t>
            </a:r>
            <a:br>
              <a:rPr lang="zh-CN" altLang="en-US" dirty="0"/>
            </a:br>
            <a:r>
              <a:rPr lang="zh-CN" altLang="en-US" dirty="0"/>
              <a:t>　　孙叔敖相貌非常丑陋，相传他身材短小，又是个秃顶，且左手长右手短，但他却心性善良。</a:t>
            </a:r>
            <a:br>
              <a:rPr lang="zh-CN" altLang="en-US" dirty="0"/>
            </a:br>
            <a:r>
              <a:rPr lang="zh-CN" altLang="en-US" dirty="0"/>
              <a:t>　　孙叔敖当上令尹后，积极辅佐楚王推行改革，整顿吏治，训练军队，发展生产，兴建水利，他在期思陂</a:t>
            </a:r>
            <a:r>
              <a:rPr lang="en-US" altLang="zh-CN" dirty="0"/>
              <a:t>(</a:t>
            </a:r>
            <a:r>
              <a:rPr lang="zh-CN" altLang="en-US" dirty="0"/>
              <a:t>今河南固始县</a:t>
            </a:r>
            <a:r>
              <a:rPr lang="en-US" altLang="zh-CN" dirty="0"/>
              <a:t>)</a:t>
            </a:r>
            <a:r>
              <a:rPr lang="zh-CN" altLang="en-US" dirty="0"/>
              <a:t>修筑的渠系水利工程，是我国最早的大型水利灌溉工程设施。</a:t>
            </a:r>
            <a:br>
              <a:rPr lang="zh-CN" altLang="en-US" dirty="0"/>
            </a:br>
            <a:r>
              <a:rPr lang="zh-CN" altLang="en-US" dirty="0"/>
              <a:t>　　孙叔敖是古代为官清正廉洁的典范。他轻车简从，吃穿简朴，妻儿不衣帛，连马都不食粟。楚庄王二十年前后，孙叔敖患疽</a:t>
            </a:r>
            <a:r>
              <a:rPr lang="en-US" altLang="zh-CN" dirty="0"/>
              <a:t>[</a:t>
            </a:r>
            <a:r>
              <a:rPr lang="en-US" altLang="zh-CN" dirty="0" err="1"/>
              <a:t>jū</a:t>
            </a:r>
            <a:r>
              <a:rPr lang="en-US" altLang="zh-CN" dirty="0"/>
              <a:t>]</a:t>
            </a:r>
            <a:r>
              <a:rPr lang="zh-CN" altLang="en-US" dirty="0"/>
              <a:t>病去世。作为一位令尹，家里竟穷得徒有四壁，连棺木也未准备。他死后，儿子穷得穿粗布破衣，靠打柴度日。 </a:t>
            </a:r>
          </a:p>
        </p:txBody>
      </p:sp>
      <p:pic>
        <p:nvPicPr>
          <p:cNvPr id="6" name="图片 5">
            <a:extLst>
              <a:ext uri="{FF2B5EF4-FFF2-40B4-BE49-F238E27FC236}">
                <a16:creationId xmlns:a16="http://schemas.microsoft.com/office/drawing/2014/main" id="{13C8C750-6FC3-4306-AD70-9C531069C4F9}"/>
              </a:ext>
            </a:extLst>
          </p:cNvPr>
          <p:cNvPicPr>
            <a:picLocks noChangeAspect="1"/>
          </p:cNvPicPr>
          <p:nvPr/>
        </p:nvPicPr>
        <p:blipFill>
          <a:blip r:embed="rId2"/>
          <a:stretch>
            <a:fillRect/>
          </a:stretch>
        </p:blipFill>
        <p:spPr>
          <a:xfrm>
            <a:off x="467544" y="3068960"/>
            <a:ext cx="3206793" cy="3423252"/>
          </a:xfrm>
          <a:prstGeom prst="rect">
            <a:avLst/>
          </a:prstGeom>
        </p:spPr>
      </p:pic>
    </p:spTree>
    <p:extLst>
      <p:ext uri="{BB962C8B-B14F-4D97-AF65-F5344CB8AC3E}">
        <p14:creationId xmlns:p14="http://schemas.microsoft.com/office/powerpoint/2010/main" val="908424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F7BA8E-A914-440E-AE84-14E5281CB24C}"/>
              </a:ext>
            </a:extLst>
          </p:cNvPr>
          <p:cNvSpPr>
            <a:spLocks noGrp="1"/>
          </p:cNvSpPr>
          <p:nvPr>
            <p:ph type="title"/>
          </p:nvPr>
        </p:nvSpPr>
        <p:spPr>
          <a:xfrm>
            <a:off x="2411760" y="-27771"/>
            <a:ext cx="7772400" cy="780224"/>
          </a:xfrm>
        </p:spPr>
        <p:txBody>
          <a:bodyPr>
            <a:normAutofit fontScale="90000"/>
          </a:bodyPr>
          <a:lstStyle/>
          <a:p>
            <a:pPr>
              <a:defRPr/>
            </a:pPr>
            <a:br>
              <a:rPr lang="zh-CN" altLang="en-US" sz="4000" b="1" dirty="0"/>
            </a:br>
            <a:br>
              <a:rPr lang="zh-CN" altLang="en-US" sz="4000" b="1" dirty="0"/>
            </a:br>
            <a:r>
              <a:rPr lang="zh-CN" altLang="en-US" sz="4400" b="1" dirty="0">
                <a:solidFill>
                  <a:schemeClr val="tx1"/>
                </a:solidFill>
              </a:rPr>
              <a:t>百里奚举于市</a:t>
            </a:r>
            <a:endParaRPr lang="zh-CN" altLang="en-US" sz="4400" dirty="0">
              <a:solidFill>
                <a:schemeClr val="tx1"/>
              </a:solidFill>
            </a:endParaRPr>
          </a:p>
        </p:txBody>
      </p:sp>
      <p:sp>
        <p:nvSpPr>
          <p:cNvPr id="3" name="内容占位符 2">
            <a:extLst>
              <a:ext uri="{FF2B5EF4-FFF2-40B4-BE49-F238E27FC236}">
                <a16:creationId xmlns:a16="http://schemas.microsoft.com/office/drawing/2014/main" id="{73DF3757-DB37-4FC0-A608-A99AE4692935}"/>
              </a:ext>
            </a:extLst>
          </p:cNvPr>
          <p:cNvSpPr>
            <a:spLocks noGrp="1"/>
          </p:cNvSpPr>
          <p:nvPr>
            <p:ph sz="quarter" idx="1"/>
          </p:nvPr>
        </p:nvSpPr>
        <p:spPr>
          <a:xfrm>
            <a:off x="395536" y="764704"/>
            <a:ext cx="8424935" cy="6447588"/>
          </a:xfrm>
          <a:ln>
            <a:solidFill>
              <a:schemeClr val="accent1"/>
            </a:solidFill>
          </a:ln>
        </p:spPr>
        <p:txBody>
          <a:bodyPr>
            <a:noAutofit/>
          </a:bodyPr>
          <a:lstStyle/>
          <a:p>
            <a:pPr marL="0" indent="0">
              <a:buNone/>
            </a:pPr>
            <a:r>
              <a:rPr lang="zh-CN" altLang="en-US" sz="2400" dirty="0"/>
              <a:t>      百里奚早年贫穷困乏，流落不仕，尝尽了艰苦生活的滋味。</a:t>
            </a:r>
          </a:p>
          <a:p>
            <a:pPr marL="0" indent="0">
              <a:buNone/>
            </a:pPr>
            <a:r>
              <a:rPr lang="zh-CN" altLang="en-US" sz="2400" dirty="0"/>
              <a:t>       百里奚曾在虞国任大夫。后来晋灭了虞国。晋献公把女儿嫁给秦穆公，百里奚被当作陪嫁小臣送到了秦国。他以此为耻，便从秦国逃走，被楚国人抓获。秦穆公听说百里奚贤智，就派人对楚国人说：“吾媵臣百里奚在焉，请以五羖</a:t>
            </a:r>
            <a:r>
              <a:rPr lang="en-US" altLang="zh-CN" sz="2400" dirty="0"/>
              <a:t>(</a:t>
            </a:r>
            <a:r>
              <a:rPr lang="en-US" altLang="zh-CN" sz="2400" dirty="0" err="1"/>
              <a:t>gǔ</a:t>
            </a:r>
            <a:r>
              <a:rPr lang="en-US" altLang="zh-CN" sz="2400" dirty="0"/>
              <a:t> )</a:t>
            </a:r>
            <a:r>
              <a:rPr lang="zh-CN" altLang="en-US" sz="2400" dirty="0"/>
              <a:t>羊皮赎之。”百里奚回到秦国，秦穆公亲自向他询问国家大事，说：“虞君不用子，故亡，非子罪也。”并授以国政，号称：“五羖大夫”。这时他已是</a:t>
            </a:r>
            <a:r>
              <a:rPr lang="en-US" altLang="zh-CN" sz="2400" dirty="0"/>
              <a:t>70</a:t>
            </a:r>
            <a:r>
              <a:rPr lang="zh-CN" altLang="en-US" sz="2400" dirty="0"/>
              <a:t>多岁的高龄。</a:t>
            </a:r>
          </a:p>
          <a:p>
            <a:pPr marL="0" indent="0">
              <a:buNone/>
            </a:pPr>
            <a:r>
              <a:rPr lang="zh-CN" altLang="en-US" sz="2400" dirty="0"/>
              <a:t>    百里奚相秦期间，内修国政，教化天下，恩泽施于民众。而他劳作不乘车马，暑热不张伞盖，在都城里行走不用车马随从，不用甲兵护卫。这种平易朴素的品行，不仅为百官树立了榜样，也以实际行为感动了百姓。</a:t>
            </a:r>
          </a:p>
          <a:p>
            <a:pPr marL="0" indent="0">
              <a:buNone/>
            </a:pPr>
            <a:r>
              <a:rPr lang="zh-CN" altLang="en-US" sz="2400" dirty="0"/>
              <a:t>     百里奚作为杰出的政治家，在晚年建树了辉煌的业绩。他依靠出众的才智和超群的谋略，使僻处一隅的秦国逐渐强大起来，为秦国取得霸主地位，起了不可低估的作用。 </a:t>
            </a:r>
          </a:p>
        </p:txBody>
      </p:sp>
    </p:spTree>
    <p:extLst>
      <p:ext uri="{BB962C8B-B14F-4D97-AF65-F5344CB8AC3E}">
        <p14:creationId xmlns:p14="http://schemas.microsoft.com/office/powerpoint/2010/main" val="37542772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6BF58652-4D67-41C3-834F-B6392B923CE2}"/>
              </a:ext>
            </a:extLst>
          </p:cNvPr>
          <p:cNvSpPr>
            <a:spLocks noGrp="1"/>
          </p:cNvSpPr>
          <p:nvPr>
            <p:ph sz="quarter" idx="1"/>
          </p:nvPr>
        </p:nvSpPr>
        <p:spPr/>
        <p:txBody>
          <a:bodyPr>
            <a:normAutofit/>
          </a:bodyPr>
          <a:lstStyle/>
          <a:p>
            <a:r>
              <a:rPr lang="zh-CN" altLang="en-US" sz="4000" dirty="0"/>
              <a:t>背诵该部分，想一想：这些人有什么共同点？</a:t>
            </a:r>
            <a:endParaRPr lang="en-US" altLang="zh-CN" sz="4000" dirty="0"/>
          </a:p>
          <a:p>
            <a:endParaRPr lang="en-US" altLang="zh-CN" sz="4000" dirty="0"/>
          </a:p>
          <a:p>
            <a:r>
              <a:rPr lang="zh-CN" altLang="en-US" sz="4000" dirty="0">
                <a:solidFill>
                  <a:srgbClr val="C00000"/>
                </a:solidFill>
                <a:latin typeface="华文琥珀" panose="02010800040101010101" pitchFamily="2" charset="-122"/>
                <a:ea typeface="华文琥珀" panose="02010800040101010101" pitchFamily="2" charset="-122"/>
              </a:rPr>
              <a:t>历经苦难，有所成就</a:t>
            </a:r>
            <a:endParaRPr lang="en-US" altLang="zh-CN" sz="4000" dirty="0">
              <a:solidFill>
                <a:srgbClr val="C00000"/>
              </a:solidFill>
              <a:latin typeface="华文琥珀" panose="02010800040101010101" pitchFamily="2" charset="-122"/>
              <a:ea typeface="华文琥珀" panose="02010800040101010101" pitchFamily="2" charset="-122"/>
            </a:endParaRPr>
          </a:p>
          <a:p>
            <a:r>
              <a:rPr lang="zh-CN" altLang="en-US" sz="4000" dirty="0">
                <a:solidFill>
                  <a:srgbClr val="C00000"/>
                </a:solidFill>
                <a:latin typeface="华文琥珀" panose="02010800040101010101" pitchFamily="2" charset="-122"/>
                <a:ea typeface="华文琥珀" panose="02010800040101010101" pitchFamily="2" charset="-122"/>
              </a:rPr>
              <a:t>排比、举例，论证生于忧患</a:t>
            </a:r>
          </a:p>
        </p:txBody>
      </p:sp>
    </p:spTree>
    <p:extLst>
      <p:ext uri="{BB962C8B-B14F-4D97-AF65-F5344CB8AC3E}">
        <p14:creationId xmlns:p14="http://schemas.microsoft.com/office/powerpoint/2010/main" val="405238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0060424D-F5DE-4588-A3E9-D78C7977A5A7}"/>
              </a:ext>
            </a:extLst>
          </p:cNvPr>
          <p:cNvSpPr>
            <a:spLocks noGrp="1"/>
          </p:cNvSpPr>
          <p:nvPr>
            <p:ph sz="quarter" idx="1"/>
          </p:nvPr>
        </p:nvSpPr>
        <p:spPr>
          <a:xfrm>
            <a:off x="395536" y="548680"/>
            <a:ext cx="8208912" cy="4572000"/>
          </a:xfrm>
        </p:spPr>
        <p:txBody>
          <a:bodyPr/>
          <a:lstStyle/>
          <a:p>
            <a:r>
              <a:rPr lang="zh-CN" altLang="en-US" b="1" dirty="0">
                <a:solidFill>
                  <a:srgbClr val="C00000"/>
                </a:solidFill>
              </a:rPr>
              <a:t>故</a:t>
            </a:r>
            <a:r>
              <a:rPr lang="zh-CN" altLang="en-US" b="1" dirty="0"/>
              <a:t>天将降大任</a:t>
            </a:r>
            <a:r>
              <a:rPr lang="zh-CN" altLang="en-US" b="1" dirty="0">
                <a:solidFill>
                  <a:srgbClr val="C00000"/>
                </a:solidFill>
              </a:rPr>
              <a:t>于是</a:t>
            </a:r>
            <a:r>
              <a:rPr lang="zh-CN" altLang="en-US" b="1" dirty="0"/>
              <a:t>人也，必先</a:t>
            </a:r>
            <a:r>
              <a:rPr lang="zh-CN" altLang="en-US" b="1" dirty="0">
                <a:solidFill>
                  <a:srgbClr val="C00000"/>
                </a:solidFill>
              </a:rPr>
              <a:t>苦</a:t>
            </a:r>
            <a:r>
              <a:rPr lang="zh-CN" altLang="en-US" b="1" dirty="0"/>
              <a:t>其心志，</a:t>
            </a:r>
            <a:r>
              <a:rPr lang="zh-CN" altLang="en-US" b="1" dirty="0">
                <a:solidFill>
                  <a:srgbClr val="C00000"/>
                </a:solidFill>
              </a:rPr>
              <a:t>劳</a:t>
            </a:r>
            <a:r>
              <a:rPr lang="zh-CN" altLang="en-US" b="1" dirty="0"/>
              <a:t>其筋骨，</a:t>
            </a:r>
            <a:endParaRPr lang="en-US" altLang="zh-CN" b="1" dirty="0"/>
          </a:p>
          <a:p>
            <a:endParaRPr lang="en-US" altLang="zh-CN" b="1" dirty="0"/>
          </a:p>
          <a:p>
            <a:pPr marL="0" indent="0">
              <a:buNone/>
            </a:pPr>
            <a:r>
              <a:rPr lang="zh-CN" altLang="en-US" b="1" dirty="0">
                <a:solidFill>
                  <a:srgbClr val="C00000"/>
                </a:solidFill>
              </a:rPr>
              <a:t>饿</a:t>
            </a:r>
            <a:r>
              <a:rPr lang="zh-CN" altLang="en-US" b="1" dirty="0"/>
              <a:t>其体肤，</a:t>
            </a:r>
            <a:r>
              <a:rPr lang="zh-CN" altLang="en-US" b="1" dirty="0">
                <a:solidFill>
                  <a:srgbClr val="C00000"/>
                </a:solidFill>
              </a:rPr>
              <a:t>空乏</a:t>
            </a:r>
            <a:r>
              <a:rPr lang="zh-CN" altLang="en-US" b="1" dirty="0"/>
              <a:t>其身，行</a:t>
            </a:r>
            <a:r>
              <a:rPr lang="zh-CN" altLang="en-US" b="1" dirty="0">
                <a:solidFill>
                  <a:srgbClr val="C00000"/>
                </a:solidFill>
              </a:rPr>
              <a:t>拂乱</a:t>
            </a:r>
            <a:r>
              <a:rPr lang="zh-CN" altLang="en-US" b="1" dirty="0"/>
              <a:t>其所为，所以</a:t>
            </a:r>
            <a:r>
              <a:rPr lang="zh-CN" altLang="en-US" b="1" dirty="0">
                <a:solidFill>
                  <a:srgbClr val="C00000"/>
                </a:solidFill>
              </a:rPr>
              <a:t>动</a:t>
            </a:r>
            <a:r>
              <a:rPr lang="zh-CN" altLang="en-US" b="1" dirty="0"/>
              <a:t>心</a:t>
            </a:r>
            <a:endParaRPr lang="en-US" altLang="zh-CN" b="1" dirty="0"/>
          </a:p>
          <a:p>
            <a:pPr marL="0" indent="0">
              <a:buNone/>
            </a:pPr>
            <a:endParaRPr lang="en-US" altLang="zh-CN" b="1" dirty="0">
              <a:solidFill>
                <a:srgbClr val="C00000"/>
              </a:solidFill>
            </a:endParaRPr>
          </a:p>
          <a:p>
            <a:pPr marL="0" indent="0">
              <a:buNone/>
            </a:pPr>
            <a:r>
              <a:rPr lang="zh-CN" altLang="en-US" b="1" dirty="0">
                <a:solidFill>
                  <a:srgbClr val="C00000"/>
                </a:solidFill>
              </a:rPr>
              <a:t>忍</a:t>
            </a:r>
            <a:r>
              <a:rPr lang="zh-CN" altLang="en-US" b="1" dirty="0"/>
              <a:t>性，</a:t>
            </a:r>
            <a:r>
              <a:rPr lang="zh-CN" altLang="en-US" b="1" dirty="0">
                <a:solidFill>
                  <a:srgbClr val="C00000"/>
                </a:solidFill>
              </a:rPr>
              <a:t>曾益</a:t>
            </a:r>
            <a:r>
              <a:rPr lang="zh-CN" altLang="en-US" b="1" dirty="0"/>
              <a:t>其所不能。</a:t>
            </a:r>
          </a:p>
          <a:p>
            <a:endParaRPr lang="zh-CN" altLang="en-US" dirty="0"/>
          </a:p>
        </p:txBody>
      </p:sp>
      <p:sp>
        <p:nvSpPr>
          <p:cNvPr id="5" name="文本框 4">
            <a:extLst>
              <a:ext uri="{FF2B5EF4-FFF2-40B4-BE49-F238E27FC236}">
                <a16:creationId xmlns:a16="http://schemas.microsoft.com/office/drawing/2014/main" id="{EB281394-BD9D-4AFF-88C1-8CEB54DDF1DD}"/>
              </a:ext>
            </a:extLst>
          </p:cNvPr>
          <p:cNvSpPr txBox="1"/>
          <p:nvPr/>
        </p:nvSpPr>
        <p:spPr>
          <a:xfrm>
            <a:off x="554667" y="980728"/>
            <a:ext cx="1008112" cy="461665"/>
          </a:xfrm>
          <a:prstGeom prst="rect">
            <a:avLst/>
          </a:prstGeom>
          <a:noFill/>
        </p:spPr>
        <p:txBody>
          <a:bodyPr wrap="square" rtlCol="0">
            <a:spAutoFit/>
          </a:bodyPr>
          <a:lstStyle/>
          <a:p>
            <a:r>
              <a:rPr lang="zh-CN" altLang="en-US" sz="2400" b="1" dirty="0">
                <a:solidFill>
                  <a:srgbClr val="36259B"/>
                </a:solidFill>
              </a:rPr>
              <a:t>所以</a:t>
            </a:r>
          </a:p>
        </p:txBody>
      </p:sp>
      <p:sp>
        <p:nvSpPr>
          <p:cNvPr id="6" name="文本框 5">
            <a:extLst>
              <a:ext uri="{FF2B5EF4-FFF2-40B4-BE49-F238E27FC236}">
                <a16:creationId xmlns:a16="http://schemas.microsoft.com/office/drawing/2014/main" id="{7F11AD16-694B-4CF0-A2B5-47352DFDC062}"/>
              </a:ext>
            </a:extLst>
          </p:cNvPr>
          <p:cNvSpPr txBox="1"/>
          <p:nvPr/>
        </p:nvSpPr>
        <p:spPr>
          <a:xfrm>
            <a:off x="2627784" y="980727"/>
            <a:ext cx="576064" cy="461665"/>
          </a:xfrm>
          <a:prstGeom prst="rect">
            <a:avLst/>
          </a:prstGeom>
          <a:noFill/>
        </p:spPr>
        <p:txBody>
          <a:bodyPr wrap="square" rtlCol="0">
            <a:spAutoFit/>
          </a:bodyPr>
          <a:lstStyle/>
          <a:p>
            <a:r>
              <a:rPr lang="zh-CN" altLang="en-US" sz="2400" b="1" dirty="0">
                <a:solidFill>
                  <a:srgbClr val="36259B"/>
                </a:solidFill>
              </a:rPr>
              <a:t>给</a:t>
            </a:r>
          </a:p>
        </p:txBody>
      </p:sp>
      <p:sp>
        <p:nvSpPr>
          <p:cNvPr id="7" name="文本框 6">
            <a:extLst>
              <a:ext uri="{FF2B5EF4-FFF2-40B4-BE49-F238E27FC236}">
                <a16:creationId xmlns:a16="http://schemas.microsoft.com/office/drawing/2014/main" id="{94A8D1AD-A7AF-4275-BE9C-1B1DBA5E27E8}"/>
              </a:ext>
            </a:extLst>
          </p:cNvPr>
          <p:cNvSpPr txBox="1"/>
          <p:nvPr/>
        </p:nvSpPr>
        <p:spPr>
          <a:xfrm>
            <a:off x="2987824" y="980727"/>
            <a:ext cx="504056" cy="461665"/>
          </a:xfrm>
          <a:prstGeom prst="rect">
            <a:avLst/>
          </a:prstGeom>
          <a:noFill/>
        </p:spPr>
        <p:txBody>
          <a:bodyPr wrap="square" rtlCol="0">
            <a:spAutoFit/>
          </a:bodyPr>
          <a:lstStyle/>
          <a:p>
            <a:r>
              <a:rPr lang="zh-CN" altLang="en-US" sz="2400" b="1" dirty="0">
                <a:solidFill>
                  <a:srgbClr val="36259B"/>
                </a:solidFill>
              </a:rPr>
              <a:t>这</a:t>
            </a:r>
          </a:p>
        </p:txBody>
      </p:sp>
      <p:sp>
        <p:nvSpPr>
          <p:cNvPr id="8" name="文本框 7">
            <a:extLst>
              <a:ext uri="{FF2B5EF4-FFF2-40B4-BE49-F238E27FC236}">
                <a16:creationId xmlns:a16="http://schemas.microsoft.com/office/drawing/2014/main" id="{49B7B51A-55E4-4DFF-A2BC-F005C32663A8}"/>
              </a:ext>
            </a:extLst>
          </p:cNvPr>
          <p:cNvSpPr txBox="1"/>
          <p:nvPr/>
        </p:nvSpPr>
        <p:spPr>
          <a:xfrm>
            <a:off x="4860032" y="967551"/>
            <a:ext cx="1440160" cy="461665"/>
          </a:xfrm>
          <a:prstGeom prst="rect">
            <a:avLst/>
          </a:prstGeom>
          <a:noFill/>
        </p:spPr>
        <p:txBody>
          <a:bodyPr wrap="square" rtlCol="0">
            <a:spAutoFit/>
          </a:bodyPr>
          <a:lstStyle/>
          <a:p>
            <a:r>
              <a:rPr lang="zh-CN" altLang="en-US" sz="2400" b="1" dirty="0">
                <a:solidFill>
                  <a:srgbClr val="36259B"/>
                </a:solidFill>
              </a:rPr>
              <a:t>使</a:t>
            </a:r>
            <a:r>
              <a:rPr lang="en-US" altLang="zh-CN" sz="2400" b="1" dirty="0">
                <a:solidFill>
                  <a:srgbClr val="36259B"/>
                </a:solidFill>
              </a:rPr>
              <a:t>...</a:t>
            </a:r>
            <a:r>
              <a:rPr lang="zh-CN" altLang="en-US" sz="2400" b="1" dirty="0">
                <a:solidFill>
                  <a:srgbClr val="36259B"/>
                </a:solidFill>
              </a:rPr>
              <a:t>受苦</a:t>
            </a:r>
          </a:p>
        </p:txBody>
      </p:sp>
      <p:sp>
        <p:nvSpPr>
          <p:cNvPr id="9" name="文本框 8">
            <a:extLst>
              <a:ext uri="{FF2B5EF4-FFF2-40B4-BE49-F238E27FC236}">
                <a16:creationId xmlns:a16="http://schemas.microsoft.com/office/drawing/2014/main" id="{20CBDCB3-C997-495B-A597-82807DFF3806}"/>
              </a:ext>
            </a:extLst>
          </p:cNvPr>
          <p:cNvSpPr txBox="1"/>
          <p:nvPr/>
        </p:nvSpPr>
        <p:spPr>
          <a:xfrm>
            <a:off x="6444208" y="967550"/>
            <a:ext cx="1440160" cy="461665"/>
          </a:xfrm>
          <a:prstGeom prst="rect">
            <a:avLst/>
          </a:prstGeom>
          <a:noFill/>
        </p:spPr>
        <p:txBody>
          <a:bodyPr wrap="square" rtlCol="0">
            <a:spAutoFit/>
          </a:bodyPr>
          <a:lstStyle/>
          <a:p>
            <a:r>
              <a:rPr lang="zh-CN" altLang="en-US" sz="2400" b="1" dirty="0">
                <a:solidFill>
                  <a:srgbClr val="36259B"/>
                </a:solidFill>
              </a:rPr>
              <a:t>使</a:t>
            </a:r>
            <a:r>
              <a:rPr lang="en-US" altLang="zh-CN" sz="2400" b="1" dirty="0">
                <a:solidFill>
                  <a:srgbClr val="36259B"/>
                </a:solidFill>
              </a:rPr>
              <a:t>...</a:t>
            </a:r>
            <a:r>
              <a:rPr lang="zh-CN" altLang="en-US" sz="2400" b="1" dirty="0">
                <a:solidFill>
                  <a:srgbClr val="36259B"/>
                </a:solidFill>
              </a:rPr>
              <a:t>劳累</a:t>
            </a:r>
          </a:p>
        </p:txBody>
      </p:sp>
      <p:sp>
        <p:nvSpPr>
          <p:cNvPr id="10" name="文本框 9">
            <a:extLst>
              <a:ext uri="{FF2B5EF4-FFF2-40B4-BE49-F238E27FC236}">
                <a16:creationId xmlns:a16="http://schemas.microsoft.com/office/drawing/2014/main" id="{71C4E31E-C200-4779-BD01-F65ACF7472ED}"/>
              </a:ext>
            </a:extLst>
          </p:cNvPr>
          <p:cNvSpPr txBox="1"/>
          <p:nvPr/>
        </p:nvSpPr>
        <p:spPr>
          <a:xfrm>
            <a:off x="29800" y="1874441"/>
            <a:ext cx="1440160" cy="461665"/>
          </a:xfrm>
          <a:prstGeom prst="rect">
            <a:avLst/>
          </a:prstGeom>
          <a:noFill/>
        </p:spPr>
        <p:txBody>
          <a:bodyPr wrap="square" rtlCol="0">
            <a:spAutoFit/>
          </a:bodyPr>
          <a:lstStyle/>
          <a:p>
            <a:r>
              <a:rPr lang="zh-CN" altLang="en-US" sz="2400" b="1" dirty="0">
                <a:solidFill>
                  <a:srgbClr val="36259B"/>
                </a:solidFill>
              </a:rPr>
              <a:t>使</a:t>
            </a:r>
            <a:r>
              <a:rPr lang="en-US" altLang="zh-CN" sz="2400" b="1" dirty="0">
                <a:solidFill>
                  <a:srgbClr val="36259B"/>
                </a:solidFill>
              </a:rPr>
              <a:t>...</a:t>
            </a:r>
            <a:r>
              <a:rPr lang="zh-CN" altLang="en-US" sz="2400" b="1" dirty="0">
                <a:solidFill>
                  <a:srgbClr val="36259B"/>
                </a:solidFill>
              </a:rPr>
              <a:t>饥饿</a:t>
            </a:r>
          </a:p>
        </p:txBody>
      </p:sp>
      <p:sp>
        <p:nvSpPr>
          <p:cNvPr id="11" name="文本框 10">
            <a:extLst>
              <a:ext uri="{FF2B5EF4-FFF2-40B4-BE49-F238E27FC236}">
                <a16:creationId xmlns:a16="http://schemas.microsoft.com/office/drawing/2014/main" id="{E8E0254C-DD77-4A58-B1C6-085A579729D7}"/>
              </a:ext>
            </a:extLst>
          </p:cNvPr>
          <p:cNvSpPr txBox="1"/>
          <p:nvPr/>
        </p:nvSpPr>
        <p:spPr>
          <a:xfrm>
            <a:off x="1763688" y="1874441"/>
            <a:ext cx="2232248" cy="461665"/>
          </a:xfrm>
          <a:prstGeom prst="rect">
            <a:avLst/>
          </a:prstGeom>
          <a:noFill/>
        </p:spPr>
        <p:txBody>
          <a:bodyPr wrap="square" rtlCol="0">
            <a:spAutoFit/>
          </a:bodyPr>
          <a:lstStyle/>
          <a:p>
            <a:r>
              <a:rPr lang="zh-CN" altLang="en-US" sz="2400" b="1" dirty="0">
                <a:solidFill>
                  <a:srgbClr val="36259B"/>
                </a:solidFill>
              </a:rPr>
              <a:t>使</a:t>
            </a:r>
            <a:r>
              <a:rPr lang="en-US" altLang="zh-CN" sz="2400" b="1" dirty="0">
                <a:solidFill>
                  <a:srgbClr val="36259B"/>
                </a:solidFill>
              </a:rPr>
              <a:t>...</a:t>
            </a:r>
            <a:r>
              <a:rPr lang="zh-CN" altLang="en-US" sz="2400" b="1" dirty="0">
                <a:solidFill>
                  <a:srgbClr val="36259B"/>
                </a:solidFill>
              </a:rPr>
              <a:t>财资缺乏</a:t>
            </a:r>
          </a:p>
        </p:txBody>
      </p:sp>
      <p:sp>
        <p:nvSpPr>
          <p:cNvPr id="12" name="文本框 11">
            <a:extLst>
              <a:ext uri="{FF2B5EF4-FFF2-40B4-BE49-F238E27FC236}">
                <a16:creationId xmlns:a16="http://schemas.microsoft.com/office/drawing/2014/main" id="{D0AFF93E-0E26-465C-BC75-04946833A4A6}"/>
              </a:ext>
            </a:extLst>
          </p:cNvPr>
          <p:cNvSpPr txBox="1"/>
          <p:nvPr/>
        </p:nvSpPr>
        <p:spPr>
          <a:xfrm>
            <a:off x="3995936" y="1840277"/>
            <a:ext cx="2952326" cy="830997"/>
          </a:xfrm>
          <a:prstGeom prst="rect">
            <a:avLst/>
          </a:prstGeom>
          <a:noFill/>
        </p:spPr>
        <p:txBody>
          <a:bodyPr wrap="square" rtlCol="0">
            <a:spAutoFit/>
          </a:bodyPr>
          <a:lstStyle/>
          <a:p>
            <a:r>
              <a:rPr lang="zh-CN" altLang="en-US" sz="2400" b="1" dirty="0">
                <a:solidFill>
                  <a:srgbClr val="36259B"/>
                </a:solidFill>
              </a:rPr>
              <a:t>使</a:t>
            </a:r>
            <a:r>
              <a:rPr lang="en-US" altLang="zh-CN" sz="2400" b="1" dirty="0">
                <a:solidFill>
                  <a:srgbClr val="36259B"/>
                </a:solidFill>
              </a:rPr>
              <a:t>...</a:t>
            </a:r>
            <a:r>
              <a:rPr lang="zh-CN" altLang="en-US" sz="2400" b="1" dirty="0">
                <a:solidFill>
                  <a:srgbClr val="36259B"/>
                </a:solidFill>
              </a:rPr>
              <a:t>违背，</a:t>
            </a:r>
            <a:endParaRPr lang="en-US" altLang="zh-CN" sz="2400" b="1" dirty="0">
              <a:solidFill>
                <a:srgbClr val="36259B"/>
              </a:solidFill>
            </a:endParaRPr>
          </a:p>
          <a:p>
            <a:r>
              <a:rPr lang="zh-CN" altLang="en-US" sz="2400" b="1" dirty="0">
                <a:solidFill>
                  <a:srgbClr val="36259B"/>
                </a:solidFill>
              </a:rPr>
              <a:t>使</a:t>
            </a:r>
            <a:r>
              <a:rPr lang="en-US" altLang="zh-CN" sz="2400" b="1" dirty="0">
                <a:solidFill>
                  <a:srgbClr val="36259B"/>
                </a:solidFill>
              </a:rPr>
              <a:t>…</a:t>
            </a:r>
            <a:r>
              <a:rPr lang="zh-CN" altLang="en-US" sz="2400" b="1" dirty="0">
                <a:solidFill>
                  <a:srgbClr val="36259B"/>
                </a:solidFill>
              </a:rPr>
              <a:t>扰乱</a:t>
            </a:r>
          </a:p>
        </p:txBody>
      </p:sp>
      <p:sp>
        <p:nvSpPr>
          <p:cNvPr id="13" name="文本框 12">
            <a:extLst>
              <a:ext uri="{FF2B5EF4-FFF2-40B4-BE49-F238E27FC236}">
                <a16:creationId xmlns:a16="http://schemas.microsoft.com/office/drawing/2014/main" id="{0D6B95DC-D072-4B1E-A16A-13A9A5676573}"/>
              </a:ext>
            </a:extLst>
          </p:cNvPr>
          <p:cNvSpPr txBox="1"/>
          <p:nvPr/>
        </p:nvSpPr>
        <p:spPr>
          <a:xfrm>
            <a:off x="6305884" y="1832468"/>
            <a:ext cx="2016228" cy="461665"/>
          </a:xfrm>
          <a:prstGeom prst="rect">
            <a:avLst/>
          </a:prstGeom>
          <a:noFill/>
        </p:spPr>
        <p:txBody>
          <a:bodyPr wrap="square" rtlCol="0">
            <a:spAutoFit/>
          </a:bodyPr>
          <a:lstStyle/>
          <a:p>
            <a:r>
              <a:rPr lang="zh-CN" altLang="en-US" sz="2400" b="1" dirty="0">
                <a:solidFill>
                  <a:srgbClr val="36259B"/>
                </a:solidFill>
              </a:rPr>
              <a:t>使</a:t>
            </a:r>
            <a:r>
              <a:rPr lang="en-US" altLang="zh-CN" sz="2400" b="1" dirty="0">
                <a:solidFill>
                  <a:srgbClr val="36259B"/>
                </a:solidFill>
              </a:rPr>
              <a:t>...</a:t>
            </a:r>
            <a:r>
              <a:rPr lang="zh-CN" altLang="en-US" sz="2400" b="1" dirty="0">
                <a:solidFill>
                  <a:srgbClr val="36259B"/>
                </a:solidFill>
              </a:rPr>
              <a:t>受到震撼</a:t>
            </a:r>
          </a:p>
        </p:txBody>
      </p:sp>
      <p:sp>
        <p:nvSpPr>
          <p:cNvPr id="14" name="文本框 13">
            <a:extLst>
              <a:ext uri="{FF2B5EF4-FFF2-40B4-BE49-F238E27FC236}">
                <a16:creationId xmlns:a16="http://schemas.microsoft.com/office/drawing/2014/main" id="{A3ED125A-1AAC-4B24-A952-1D2CA2684247}"/>
              </a:ext>
            </a:extLst>
          </p:cNvPr>
          <p:cNvSpPr txBox="1"/>
          <p:nvPr/>
        </p:nvSpPr>
        <p:spPr>
          <a:xfrm>
            <a:off x="0" y="2834680"/>
            <a:ext cx="1406147" cy="461665"/>
          </a:xfrm>
          <a:prstGeom prst="rect">
            <a:avLst/>
          </a:prstGeom>
          <a:noFill/>
        </p:spPr>
        <p:txBody>
          <a:bodyPr wrap="square" rtlCol="0">
            <a:spAutoFit/>
          </a:bodyPr>
          <a:lstStyle/>
          <a:p>
            <a:r>
              <a:rPr lang="zh-CN" altLang="en-US" sz="2400" b="1" dirty="0">
                <a:solidFill>
                  <a:srgbClr val="36259B"/>
                </a:solidFill>
              </a:rPr>
              <a:t>使</a:t>
            </a:r>
            <a:r>
              <a:rPr lang="en-US" altLang="zh-CN" sz="2400" b="1" dirty="0">
                <a:solidFill>
                  <a:srgbClr val="36259B"/>
                </a:solidFill>
              </a:rPr>
              <a:t>...</a:t>
            </a:r>
            <a:r>
              <a:rPr lang="zh-CN" altLang="en-US" sz="2400" b="1" dirty="0">
                <a:solidFill>
                  <a:srgbClr val="36259B"/>
                </a:solidFill>
              </a:rPr>
              <a:t>坚忍</a:t>
            </a:r>
          </a:p>
        </p:txBody>
      </p:sp>
      <p:sp>
        <p:nvSpPr>
          <p:cNvPr id="15" name="文本框 14">
            <a:extLst>
              <a:ext uri="{FF2B5EF4-FFF2-40B4-BE49-F238E27FC236}">
                <a16:creationId xmlns:a16="http://schemas.microsoft.com/office/drawing/2014/main" id="{EE164B7F-19A8-4CF6-A4B1-AE5484ADC719}"/>
              </a:ext>
            </a:extLst>
          </p:cNvPr>
          <p:cNvSpPr txBox="1"/>
          <p:nvPr/>
        </p:nvSpPr>
        <p:spPr>
          <a:xfrm>
            <a:off x="1406147" y="2819871"/>
            <a:ext cx="1008112" cy="461665"/>
          </a:xfrm>
          <a:prstGeom prst="rect">
            <a:avLst/>
          </a:prstGeom>
          <a:noFill/>
        </p:spPr>
        <p:txBody>
          <a:bodyPr wrap="square" rtlCol="0">
            <a:spAutoFit/>
          </a:bodyPr>
          <a:lstStyle/>
          <a:p>
            <a:r>
              <a:rPr lang="zh-CN" altLang="en-US" sz="2400" b="1" dirty="0">
                <a:solidFill>
                  <a:srgbClr val="36259B"/>
                </a:solidFill>
              </a:rPr>
              <a:t>增加</a:t>
            </a:r>
          </a:p>
        </p:txBody>
      </p:sp>
      <p:sp>
        <p:nvSpPr>
          <p:cNvPr id="16" name="文本框 15">
            <a:extLst>
              <a:ext uri="{FF2B5EF4-FFF2-40B4-BE49-F238E27FC236}">
                <a16:creationId xmlns:a16="http://schemas.microsoft.com/office/drawing/2014/main" id="{976CCC1C-1B15-44F2-AE17-7AD1381C1D96}"/>
              </a:ext>
            </a:extLst>
          </p:cNvPr>
          <p:cNvSpPr txBox="1"/>
          <p:nvPr/>
        </p:nvSpPr>
        <p:spPr>
          <a:xfrm>
            <a:off x="477539" y="3423571"/>
            <a:ext cx="8136904" cy="1938992"/>
          </a:xfrm>
          <a:prstGeom prst="rect">
            <a:avLst/>
          </a:prstGeom>
          <a:noFill/>
        </p:spPr>
        <p:txBody>
          <a:bodyPr wrap="square" rtlCol="0">
            <a:spAutoFit/>
          </a:bodyPr>
          <a:lstStyle/>
          <a:p>
            <a:r>
              <a:rPr lang="zh-CN" altLang="en-US" sz="2400" b="1" dirty="0">
                <a:solidFill>
                  <a:srgbClr val="C00000"/>
                </a:solidFill>
              </a:rPr>
              <a:t>翻译：所以，上天将要下达重大使命给这样的人，一定要先使他的内心痛苦，使他的筋骨劳累，使他经受饥饿（之苦），使他身处贫困，使他做事不顺，（通过这些）来使他的内心震撼，使他的性格坚忍起来，增加他所不具有的能力。</a:t>
            </a:r>
          </a:p>
        </p:txBody>
      </p:sp>
      <p:sp>
        <p:nvSpPr>
          <p:cNvPr id="17" name="文本框 16">
            <a:extLst>
              <a:ext uri="{FF2B5EF4-FFF2-40B4-BE49-F238E27FC236}">
                <a16:creationId xmlns:a16="http://schemas.microsoft.com/office/drawing/2014/main" id="{ADBC1B4D-6CD5-47B9-B124-328B279134AA}"/>
              </a:ext>
            </a:extLst>
          </p:cNvPr>
          <p:cNvSpPr txBox="1"/>
          <p:nvPr/>
        </p:nvSpPr>
        <p:spPr>
          <a:xfrm>
            <a:off x="474133" y="5608320"/>
            <a:ext cx="8107081" cy="523220"/>
          </a:xfrm>
          <a:prstGeom prst="rect">
            <a:avLst/>
          </a:prstGeom>
          <a:noFill/>
        </p:spPr>
        <p:txBody>
          <a:bodyPr wrap="square" rtlCol="0">
            <a:spAutoFit/>
          </a:bodyPr>
          <a:lstStyle/>
          <a:p>
            <a:r>
              <a:rPr lang="zh-CN" altLang="en-US" sz="2800" b="1" dirty="0">
                <a:solidFill>
                  <a:srgbClr val="00B0F0"/>
                </a:solidFill>
              </a:rPr>
              <a:t>事例</a:t>
            </a:r>
            <a:r>
              <a:rPr lang="en-US" altLang="zh-CN" sz="2800" b="1" dirty="0">
                <a:solidFill>
                  <a:srgbClr val="00B0F0"/>
                </a:solidFill>
              </a:rPr>
              <a:t>——</a:t>
            </a:r>
            <a:r>
              <a:rPr lang="zh-CN" altLang="en-US" sz="2800" b="1" dirty="0">
                <a:solidFill>
                  <a:srgbClr val="00B0F0"/>
                </a:solidFill>
              </a:rPr>
              <a:t>一般结论：人才历经苦难，才能有所成就</a:t>
            </a:r>
          </a:p>
        </p:txBody>
      </p:sp>
    </p:spTree>
    <p:extLst>
      <p:ext uri="{BB962C8B-B14F-4D97-AF65-F5344CB8AC3E}">
        <p14:creationId xmlns:p14="http://schemas.microsoft.com/office/powerpoint/2010/main" val="358781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ppt_x"/>
                                          </p:val>
                                        </p:tav>
                                        <p:tav tm="100000">
                                          <p:val>
                                            <p:strVal val="#ppt_x"/>
                                          </p:val>
                                        </p:tav>
                                      </p:tavLst>
                                    </p:anim>
                                    <p:anim calcmode="lin" valueType="num">
                                      <p:cBhvr additive="base">
                                        <p:cTn id="7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additive="base">
                                        <p:cTn id="79" dur="500" fill="hold"/>
                                        <p:tgtEl>
                                          <p:spTgt spid="17"/>
                                        </p:tgtEl>
                                        <p:attrNameLst>
                                          <p:attrName>ppt_x</p:attrName>
                                        </p:attrNameLst>
                                      </p:cBhvr>
                                      <p:tavLst>
                                        <p:tav tm="0">
                                          <p:val>
                                            <p:strVal val="#ppt_x"/>
                                          </p:val>
                                        </p:tav>
                                        <p:tav tm="100000">
                                          <p:val>
                                            <p:strVal val="#ppt_x"/>
                                          </p:val>
                                        </p:tav>
                                      </p:tavLst>
                                    </p:anim>
                                    <p:anim calcmode="lin" valueType="num">
                                      <p:cBhvr additive="base">
                                        <p:cTn id="8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6996CB88-6DC3-4DA1-9CFE-584B913D5E7D}"/>
              </a:ext>
            </a:extLst>
          </p:cNvPr>
          <p:cNvSpPr>
            <a:spLocks noGrp="1"/>
          </p:cNvSpPr>
          <p:nvPr>
            <p:ph sz="quarter" idx="1"/>
          </p:nvPr>
        </p:nvSpPr>
        <p:spPr>
          <a:xfrm>
            <a:off x="539552" y="620688"/>
            <a:ext cx="7772400" cy="4572000"/>
          </a:xfrm>
        </p:spPr>
        <p:txBody>
          <a:bodyPr>
            <a:normAutofit/>
          </a:bodyPr>
          <a:lstStyle/>
          <a:p>
            <a:pPr marL="0" indent="0">
              <a:buNone/>
            </a:pPr>
            <a:r>
              <a:rPr lang="zh-CN" altLang="en-US" sz="2800" b="1" dirty="0"/>
              <a:t>人</a:t>
            </a:r>
            <a:r>
              <a:rPr lang="zh-CN" altLang="en-US" sz="2800" b="1" dirty="0">
                <a:solidFill>
                  <a:srgbClr val="C00000"/>
                </a:solidFill>
              </a:rPr>
              <a:t>恒</a:t>
            </a:r>
            <a:r>
              <a:rPr lang="zh-CN" altLang="en-US" sz="2800" b="1" dirty="0"/>
              <a:t>过，</a:t>
            </a:r>
            <a:r>
              <a:rPr lang="zh-CN" altLang="en-US" sz="2800" b="1" dirty="0">
                <a:solidFill>
                  <a:srgbClr val="C00000"/>
                </a:solidFill>
              </a:rPr>
              <a:t>然后</a:t>
            </a:r>
            <a:r>
              <a:rPr lang="zh-CN" altLang="en-US" sz="2800" b="1" dirty="0"/>
              <a:t>能改；</a:t>
            </a:r>
            <a:r>
              <a:rPr lang="zh-CN" altLang="en-US" sz="2800" b="1" dirty="0">
                <a:solidFill>
                  <a:srgbClr val="C00000"/>
                </a:solidFill>
              </a:rPr>
              <a:t>困</a:t>
            </a:r>
            <a:r>
              <a:rPr lang="zh-CN" altLang="en-US" sz="2800" b="1" dirty="0"/>
              <a:t>于心，</a:t>
            </a:r>
            <a:r>
              <a:rPr lang="zh-CN" altLang="en-US" sz="2800" b="1" dirty="0">
                <a:solidFill>
                  <a:srgbClr val="C00000"/>
                </a:solidFill>
              </a:rPr>
              <a:t>衡</a:t>
            </a:r>
            <a:r>
              <a:rPr lang="zh-CN" altLang="en-US" sz="2800" b="1" dirty="0"/>
              <a:t>于虑，而后</a:t>
            </a:r>
            <a:r>
              <a:rPr lang="zh-CN" altLang="en-US" sz="2800" b="1" dirty="0">
                <a:solidFill>
                  <a:srgbClr val="C00000"/>
                </a:solidFill>
              </a:rPr>
              <a:t>作</a:t>
            </a:r>
            <a:r>
              <a:rPr lang="zh-CN" altLang="en-US" sz="2800" b="1" dirty="0"/>
              <a:t>；</a:t>
            </a:r>
            <a:endParaRPr lang="en-US" altLang="zh-CN" sz="2800" b="1" dirty="0"/>
          </a:p>
          <a:p>
            <a:pPr marL="0" indent="0">
              <a:buNone/>
            </a:pPr>
            <a:endParaRPr lang="en-US" altLang="zh-CN" sz="2800" b="1" dirty="0"/>
          </a:p>
          <a:p>
            <a:pPr marL="0" indent="0">
              <a:buNone/>
            </a:pPr>
            <a:r>
              <a:rPr lang="zh-CN" altLang="en-US" sz="2800" b="1" dirty="0">
                <a:solidFill>
                  <a:srgbClr val="C00000"/>
                </a:solidFill>
              </a:rPr>
              <a:t>征</a:t>
            </a:r>
            <a:r>
              <a:rPr lang="zh-CN" altLang="en-US" sz="2800" b="1" dirty="0"/>
              <a:t>于</a:t>
            </a:r>
            <a:r>
              <a:rPr lang="zh-CN" altLang="en-US" sz="2800" b="1" dirty="0">
                <a:solidFill>
                  <a:srgbClr val="C00000"/>
                </a:solidFill>
              </a:rPr>
              <a:t>色</a:t>
            </a:r>
            <a:r>
              <a:rPr lang="zh-CN" altLang="en-US" sz="2800" b="1" dirty="0"/>
              <a:t>，</a:t>
            </a:r>
            <a:r>
              <a:rPr lang="zh-CN" altLang="en-US" sz="2800" b="1" dirty="0">
                <a:solidFill>
                  <a:srgbClr val="C00000"/>
                </a:solidFill>
              </a:rPr>
              <a:t>发</a:t>
            </a:r>
            <a:r>
              <a:rPr lang="zh-CN" altLang="en-US" sz="2800" b="1" dirty="0"/>
              <a:t>于声，而后</a:t>
            </a:r>
            <a:r>
              <a:rPr lang="zh-CN" altLang="en-US" sz="2800" b="1" dirty="0">
                <a:solidFill>
                  <a:srgbClr val="C00000"/>
                </a:solidFill>
              </a:rPr>
              <a:t>喻</a:t>
            </a:r>
            <a:r>
              <a:rPr lang="zh-CN" altLang="en-US" sz="2800" b="1" dirty="0"/>
              <a:t>。</a:t>
            </a:r>
          </a:p>
        </p:txBody>
      </p:sp>
      <p:sp>
        <p:nvSpPr>
          <p:cNvPr id="4" name="文本框 3">
            <a:extLst>
              <a:ext uri="{FF2B5EF4-FFF2-40B4-BE49-F238E27FC236}">
                <a16:creationId xmlns:a16="http://schemas.microsoft.com/office/drawing/2014/main" id="{19FE2679-4EBC-45AE-A0DA-ACC48AF7A167}"/>
              </a:ext>
            </a:extLst>
          </p:cNvPr>
          <p:cNvSpPr txBox="1"/>
          <p:nvPr/>
        </p:nvSpPr>
        <p:spPr>
          <a:xfrm>
            <a:off x="832048" y="233555"/>
            <a:ext cx="864096" cy="461665"/>
          </a:xfrm>
          <a:prstGeom prst="rect">
            <a:avLst/>
          </a:prstGeom>
          <a:noFill/>
        </p:spPr>
        <p:txBody>
          <a:bodyPr wrap="square" rtlCol="0">
            <a:spAutoFit/>
          </a:bodyPr>
          <a:lstStyle/>
          <a:p>
            <a:r>
              <a:rPr lang="zh-CN" altLang="en-US" sz="2400" b="1" dirty="0">
                <a:solidFill>
                  <a:srgbClr val="36259B"/>
                </a:solidFill>
              </a:rPr>
              <a:t>常常</a:t>
            </a:r>
          </a:p>
        </p:txBody>
      </p:sp>
      <p:sp>
        <p:nvSpPr>
          <p:cNvPr id="5" name="文本框 4">
            <a:extLst>
              <a:ext uri="{FF2B5EF4-FFF2-40B4-BE49-F238E27FC236}">
                <a16:creationId xmlns:a16="http://schemas.microsoft.com/office/drawing/2014/main" id="{E9800D8F-B9E0-4030-A60B-E3A1207D8F08}"/>
              </a:ext>
            </a:extLst>
          </p:cNvPr>
          <p:cNvSpPr txBox="1"/>
          <p:nvPr/>
        </p:nvSpPr>
        <p:spPr>
          <a:xfrm>
            <a:off x="1835696" y="219869"/>
            <a:ext cx="1719264" cy="461665"/>
          </a:xfrm>
          <a:prstGeom prst="rect">
            <a:avLst/>
          </a:prstGeom>
          <a:noFill/>
        </p:spPr>
        <p:txBody>
          <a:bodyPr wrap="square" rtlCol="0">
            <a:spAutoFit/>
          </a:bodyPr>
          <a:lstStyle/>
          <a:p>
            <a:r>
              <a:rPr lang="zh-CN" altLang="en-US" sz="2400" b="1" dirty="0">
                <a:solidFill>
                  <a:srgbClr val="36259B"/>
                </a:solidFill>
              </a:rPr>
              <a:t>这样以后</a:t>
            </a:r>
          </a:p>
        </p:txBody>
      </p:sp>
      <p:sp>
        <p:nvSpPr>
          <p:cNvPr id="6" name="文本框 5">
            <a:extLst>
              <a:ext uri="{FF2B5EF4-FFF2-40B4-BE49-F238E27FC236}">
                <a16:creationId xmlns:a16="http://schemas.microsoft.com/office/drawing/2014/main" id="{E5E0B88A-E0AA-4122-B0E0-82A6D25A6F23}"/>
              </a:ext>
            </a:extLst>
          </p:cNvPr>
          <p:cNvSpPr txBox="1"/>
          <p:nvPr/>
        </p:nvSpPr>
        <p:spPr>
          <a:xfrm>
            <a:off x="3642592" y="263771"/>
            <a:ext cx="864096" cy="461665"/>
          </a:xfrm>
          <a:prstGeom prst="rect">
            <a:avLst/>
          </a:prstGeom>
          <a:noFill/>
        </p:spPr>
        <p:txBody>
          <a:bodyPr wrap="square" rtlCol="0">
            <a:spAutoFit/>
          </a:bodyPr>
          <a:lstStyle/>
          <a:p>
            <a:r>
              <a:rPr lang="zh-CN" altLang="en-US" sz="2400" b="1" dirty="0">
                <a:solidFill>
                  <a:srgbClr val="36259B"/>
                </a:solidFill>
              </a:rPr>
              <a:t>忧困</a:t>
            </a:r>
          </a:p>
        </p:txBody>
      </p:sp>
      <p:sp>
        <p:nvSpPr>
          <p:cNvPr id="7" name="文本框 6">
            <a:extLst>
              <a:ext uri="{FF2B5EF4-FFF2-40B4-BE49-F238E27FC236}">
                <a16:creationId xmlns:a16="http://schemas.microsoft.com/office/drawing/2014/main" id="{D8765D5A-67C5-4FFF-9795-E8C6ED514150}"/>
              </a:ext>
            </a:extLst>
          </p:cNvPr>
          <p:cNvSpPr txBox="1"/>
          <p:nvPr/>
        </p:nvSpPr>
        <p:spPr>
          <a:xfrm>
            <a:off x="4819835" y="246963"/>
            <a:ext cx="2672152" cy="461665"/>
          </a:xfrm>
          <a:prstGeom prst="rect">
            <a:avLst/>
          </a:prstGeom>
          <a:noFill/>
        </p:spPr>
        <p:txBody>
          <a:bodyPr wrap="square" rtlCol="0">
            <a:spAutoFit/>
          </a:bodyPr>
          <a:lstStyle/>
          <a:p>
            <a:r>
              <a:rPr lang="zh-CN" altLang="en-US" sz="2400" b="1" dirty="0">
                <a:solidFill>
                  <a:srgbClr val="36259B"/>
                </a:solidFill>
              </a:rPr>
              <a:t>同“横”，梗塞</a:t>
            </a:r>
          </a:p>
        </p:txBody>
      </p:sp>
      <p:sp>
        <p:nvSpPr>
          <p:cNvPr id="8" name="文本框 7">
            <a:extLst>
              <a:ext uri="{FF2B5EF4-FFF2-40B4-BE49-F238E27FC236}">
                <a16:creationId xmlns:a16="http://schemas.microsoft.com/office/drawing/2014/main" id="{F2827F5F-9697-45BF-923D-1AF0B914BE0B}"/>
              </a:ext>
            </a:extLst>
          </p:cNvPr>
          <p:cNvSpPr txBox="1"/>
          <p:nvPr/>
        </p:nvSpPr>
        <p:spPr>
          <a:xfrm>
            <a:off x="6372200" y="1065545"/>
            <a:ext cx="2448272" cy="461665"/>
          </a:xfrm>
          <a:prstGeom prst="rect">
            <a:avLst/>
          </a:prstGeom>
          <a:noFill/>
        </p:spPr>
        <p:txBody>
          <a:bodyPr wrap="square" rtlCol="0">
            <a:spAutoFit/>
          </a:bodyPr>
          <a:lstStyle/>
          <a:p>
            <a:r>
              <a:rPr lang="zh-CN" altLang="en-US" sz="2400" b="1" dirty="0">
                <a:solidFill>
                  <a:srgbClr val="36259B"/>
                </a:solidFill>
              </a:rPr>
              <a:t>奋起，有所作为</a:t>
            </a:r>
          </a:p>
        </p:txBody>
      </p:sp>
      <p:sp>
        <p:nvSpPr>
          <p:cNvPr id="9" name="文本框 8">
            <a:extLst>
              <a:ext uri="{FF2B5EF4-FFF2-40B4-BE49-F238E27FC236}">
                <a16:creationId xmlns:a16="http://schemas.microsoft.com/office/drawing/2014/main" id="{BECC4574-6774-4DCF-ABC1-0324EDF83CF8}"/>
              </a:ext>
            </a:extLst>
          </p:cNvPr>
          <p:cNvSpPr txBox="1"/>
          <p:nvPr/>
        </p:nvSpPr>
        <p:spPr>
          <a:xfrm>
            <a:off x="414630" y="1267979"/>
            <a:ext cx="864096" cy="461665"/>
          </a:xfrm>
          <a:prstGeom prst="rect">
            <a:avLst/>
          </a:prstGeom>
          <a:noFill/>
        </p:spPr>
        <p:txBody>
          <a:bodyPr wrap="square" rtlCol="0">
            <a:spAutoFit/>
          </a:bodyPr>
          <a:lstStyle/>
          <a:p>
            <a:r>
              <a:rPr lang="zh-CN" altLang="en-US" sz="2400" b="1" dirty="0">
                <a:solidFill>
                  <a:srgbClr val="36259B"/>
                </a:solidFill>
              </a:rPr>
              <a:t>表现</a:t>
            </a:r>
          </a:p>
        </p:txBody>
      </p:sp>
      <p:sp>
        <p:nvSpPr>
          <p:cNvPr id="10" name="文本框 9">
            <a:extLst>
              <a:ext uri="{FF2B5EF4-FFF2-40B4-BE49-F238E27FC236}">
                <a16:creationId xmlns:a16="http://schemas.microsoft.com/office/drawing/2014/main" id="{5E8EF4F7-B310-4842-87D8-BE85AB2ACCA1}"/>
              </a:ext>
            </a:extLst>
          </p:cNvPr>
          <p:cNvSpPr txBox="1"/>
          <p:nvPr/>
        </p:nvSpPr>
        <p:spPr>
          <a:xfrm>
            <a:off x="1115616" y="2103369"/>
            <a:ext cx="936104" cy="461665"/>
          </a:xfrm>
          <a:prstGeom prst="rect">
            <a:avLst/>
          </a:prstGeom>
          <a:noFill/>
        </p:spPr>
        <p:txBody>
          <a:bodyPr wrap="square" rtlCol="0">
            <a:spAutoFit/>
          </a:bodyPr>
          <a:lstStyle/>
          <a:p>
            <a:r>
              <a:rPr lang="zh-CN" altLang="en-US" sz="2400" b="1" dirty="0">
                <a:solidFill>
                  <a:srgbClr val="36259B"/>
                </a:solidFill>
              </a:rPr>
              <a:t>脸色</a:t>
            </a:r>
          </a:p>
        </p:txBody>
      </p:sp>
      <p:sp>
        <p:nvSpPr>
          <p:cNvPr id="11" name="文本框 10">
            <a:extLst>
              <a:ext uri="{FF2B5EF4-FFF2-40B4-BE49-F238E27FC236}">
                <a16:creationId xmlns:a16="http://schemas.microsoft.com/office/drawing/2014/main" id="{96EACC46-3154-4DDD-9FFF-467180A11A3F}"/>
              </a:ext>
            </a:extLst>
          </p:cNvPr>
          <p:cNvSpPr txBox="1"/>
          <p:nvPr/>
        </p:nvSpPr>
        <p:spPr>
          <a:xfrm>
            <a:off x="1835696" y="1296377"/>
            <a:ext cx="936104" cy="461665"/>
          </a:xfrm>
          <a:prstGeom prst="rect">
            <a:avLst/>
          </a:prstGeom>
          <a:noFill/>
        </p:spPr>
        <p:txBody>
          <a:bodyPr wrap="square" rtlCol="0">
            <a:spAutoFit/>
          </a:bodyPr>
          <a:lstStyle/>
          <a:p>
            <a:r>
              <a:rPr lang="zh-CN" altLang="en-US" sz="2400" b="1" dirty="0">
                <a:solidFill>
                  <a:srgbClr val="36259B"/>
                </a:solidFill>
              </a:rPr>
              <a:t>显露</a:t>
            </a:r>
          </a:p>
        </p:txBody>
      </p:sp>
      <p:sp>
        <p:nvSpPr>
          <p:cNvPr id="12" name="文本框 11">
            <a:extLst>
              <a:ext uri="{FF2B5EF4-FFF2-40B4-BE49-F238E27FC236}">
                <a16:creationId xmlns:a16="http://schemas.microsoft.com/office/drawing/2014/main" id="{61C10362-3158-4FB9-88D9-182B6E234B8F}"/>
              </a:ext>
            </a:extLst>
          </p:cNvPr>
          <p:cNvSpPr txBox="1"/>
          <p:nvPr/>
        </p:nvSpPr>
        <p:spPr>
          <a:xfrm>
            <a:off x="3419872" y="2066210"/>
            <a:ext cx="1793504" cy="461665"/>
          </a:xfrm>
          <a:prstGeom prst="rect">
            <a:avLst/>
          </a:prstGeom>
          <a:noFill/>
        </p:spPr>
        <p:txBody>
          <a:bodyPr wrap="square" rtlCol="0">
            <a:spAutoFit/>
          </a:bodyPr>
          <a:lstStyle/>
          <a:p>
            <a:r>
              <a:rPr lang="zh-CN" altLang="en-US" sz="2400" b="1" dirty="0">
                <a:solidFill>
                  <a:srgbClr val="36259B"/>
                </a:solidFill>
              </a:rPr>
              <a:t>了解，明白</a:t>
            </a:r>
          </a:p>
        </p:txBody>
      </p:sp>
      <p:sp>
        <p:nvSpPr>
          <p:cNvPr id="13" name="文本框 12">
            <a:extLst>
              <a:ext uri="{FF2B5EF4-FFF2-40B4-BE49-F238E27FC236}">
                <a16:creationId xmlns:a16="http://schemas.microsoft.com/office/drawing/2014/main" id="{1435933B-96B0-4DF1-B527-B1096EBAF738}"/>
              </a:ext>
            </a:extLst>
          </p:cNvPr>
          <p:cNvSpPr txBox="1"/>
          <p:nvPr/>
        </p:nvSpPr>
        <p:spPr>
          <a:xfrm>
            <a:off x="499257" y="2832242"/>
            <a:ext cx="7772400" cy="1569660"/>
          </a:xfrm>
          <a:prstGeom prst="rect">
            <a:avLst/>
          </a:prstGeom>
          <a:noFill/>
        </p:spPr>
        <p:txBody>
          <a:bodyPr wrap="square" rtlCol="0">
            <a:spAutoFit/>
          </a:bodyPr>
          <a:lstStyle/>
          <a:p>
            <a:r>
              <a:rPr lang="zh-CN" altLang="en-US" sz="2400" b="1" i="0" dirty="0">
                <a:solidFill>
                  <a:srgbClr val="C00000"/>
                </a:solidFill>
                <a:effectLst/>
                <a:latin typeface="����"/>
              </a:rPr>
              <a:t>翻译：一个人常常犯错误，这样以后才能改正；内心忧困，思绪阻塞，然后才能有所作为；（一个人的想法只有）从脸上显露出来，在言谈中表现出来，然后才能被人们所了解。</a:t>
            </a:r>
            <a:endParaRPr lang="zh-CN" altLang="en-US" sz="2400" b="1" dirty="0">
              <a:solidFill>
                <a:srgbClr val="C00000"/>
              </a:solidFill>
            </a:endParaRPr>
          </a:p>
        </p:txBody>
      </p:sp>
      <p:sp>
        <p:nvSpPr>
          <p:cNvPr id="14" name="文本框 13">
            <a:extLst>
              <a:ext uri="{FF2B5EF4-FFF2-40B4-BE49-F238E27FC236}">
                <a16:creationId xmlns:a16="http://schemas.microsoft.com/office/drawing/2014/main" id="{923F458A-183F-41F2-8266-781B545CFBEA}"/>
              </a:ext>
            </a:extLst>
          </p:cNvPr>
          <p:cNvSpPr txBox="1"/>
          <p:nvPr/>
        </p:nvSpPr>
        <p:spPr>
          <a:xfrm>
            <a:off x="539552" y="4653136"/>
            <a:ext cx="8064896" cy="523220"/>
          </a:xfrm>
          <a:prstGeom prst="rect">
            <a:avLst/>
          </a:prstGeom>
          <a:noFill/>
        </p:spPr>
        <p:txBody>
          <a:bodyPr wrap="square" rtlCol="0">
            <a:spAutoFit/>
          </a:bodyPr>
          <a:lstStyle/>
          <a:p>
            <a:r>
              <a:rPr lang="zh-CN" altLang="en-US" sz="2800" b="1" dirty="0">
                <a:solidFill>
                  <a:srgbClr val="00B0F0"/>
                </a:solidFill>
              </a:rPr>
              <a:t>身处逆境，需内心忧虑，奋发努力。</a:t>
            </a:r>
          </a:p>
        </p:txBody>
      </p:sp>
    </p:spTree>
    <p:extLst>
      <p:ext uri="{BB962C8B-B14F-4D97-AF65-F5344CB8AC3E}">
        <p14:creationId xmlns:p14="http://schemas.microsoft.com/office/powerpoint/2010/main" val="5138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P spid="10" grpId="0"/>
      <p:bldP spid="11" grpId="0"/>
      <p:bldP spid="12" grpId="0"/>
      <p:bldP spid="13"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AFD9DDA-077E-4E32-A536-8501B8738D53}"/>
              </a:ext>
            </a:extLst>
          </p:cNvPr>
          <p:cNvSpPr>
            <a:spLocks noGrp="1"/>
          </p:cNvSpPr>
          <p:nvPr>
            <p:ph sz="quarter" idx="1"/>
          </p:nvPr>
        </p:nvSpPr>
        <p:spPr>
          <a:xfrm>
            <a:off x="971600" y="764704"/>
            <a:ext cx="8640960" cy="4572000"/>
          </a:xfrm>
        </p:spPr>
        <p:txBody>
          <a:bodyPr/>
          <a:lstStyle/>
          <a:p>
            <a:r>
              <a:rPr lang="zh-CN" altLang="en-US" sz="2800" b="1" dirty="0">
                <a:solidFill>
                  <a:srgbClr val="C00000"/>
                </a:solidFill>
              </a:rPr>
              <a:t>入</a:t>
            </a:r>
            <a:r>
              <a:rPr lang="zh-CN" altLang="en-US" sz="2800" b="1" dirty="0"/>
              <a:t>则无</a:t>
            </a:r>
            <a:r>
              <a:rPr lang="zh-CN" altLang="en-US" sz="2800" b="1" dirty="0">
                <a:solidFill>
                  <a:srgbClr val="C00000"/>
                </a:solidFill>
              </a:rPr>
              <a:t>法家拂</a:t>
            </a:r>
            <a:r>
              <a:rPr lang="zh-CN" altLang="en-US" sz="2800" b="1" dirty="0"/>
              <a:t>士，</a:t>
            </a:r>
            <a:r>
              <a:rPr lang="zh-CN" altLang="en-US" sz="2800" b="1" dirty="0">
                <a:solidFill>
                  <a:srgbClr val="C00000"/>
                </a:solidFill>
              </a:rPr>
              <a:t>出</a:t>
            </a:r>
            <a:r>
              <a:rPr lang="zh-CN" altLang="en-US" sz="2800" b="1" dirty="0"/>
              <a:t>则无</a:t>
            </a:r>
            <a:r>
              <a:rPr lang="zh-CN" altLang="en-US" sz="2800" b="1" dirty="0">
                <a:solidFill>
                  <a:srgbClr val="C00000"/>
                </a:solidFill>
              </a:rPr>
              <a:t>敌</a:t>
            </a:r>
            <a:r>
              <a:rPr lang="zh-CN" altLang="en-US" sz="2800" b="1" dirty="0"/>
              <a:t>国外患者，</a:t>
            </a:r>
            <a:endParaRPr lang="en-US" altLang="zh-CN" sz="2800" b="1" dirty="0"/>
          </a:p>
          <a:p>
            <a:endParaRPr lang="en-US" altLang="zh-CN" sz="2800" b="1" dirty="0"/>
          </a:p>
          <a:p>
            <a:pPr marL="0" indent="0">
              <a:buNone/>
            </a:pPr>
            <a:r>
              <a:rPr lang="zh-CN" altLang="en-US" sz="2800" b="1" dirty="0"/>
              <a:t>国</a:t>
            </a:r>
            <a:r>
              <a:rPr lang="zh-CN" altLang="en-US" sz="2800" b="1" dirty="0">
                <a:solidFill>
                  <a:srgbClr val="C00000"/>
                </a:solidFill>
              </a:rPr>
              <a:t>恒</a:t>
            </a:r>
            <a:r>
              <a:rPr lang="zh-CN" altLang="en-US" sz="2800" b="1" dirty="0"/>
              <a:t>亡。</a:t>
            </a:r>
            <a:r>
              <a:rPr lang="zh-CN" altLang="en-US" sz="2800" b="1" dirty="0">
                <a:solidFill>
                  <a:srgbClr val="C00000"/>
                </a:solidFill>
              </a:rPr>
              <a:t>然后</a:t>
            </a:r>
            <a:r>
              <a:rPr lang="zh-CN" altLang="en-US" sz="2800" b="1" dirty="0"/>
              <a:t>知生</a:t>
            </a:r>
            <a:r>
              <a:rPr lang="zh-CN" altLang="en-US" sz="2800" b="1" dirty="0">
                <a:solidFill>
                  <a:srgbClr val="C00000"/>
                </a:solidFill>
              </a:rPr>
              <a:t>于</a:t>
            </a:r>
            <a:r>
              <a:rPr lang="zh-CN" altLang="en-US" sz="2800" b="1" dirty="0"/>
              <a:t>忧患而死于安乐也。 </a:t>
            </a:r>
          </a:p>
          <a:p>
            <a:endParaRPr lang="zh-CN" altLang="en-US" dirty="0"/>
          </a:p>
        </p:txBody>
      </p:sp>
      <p:sp>
        <p:nvSpPr>
          <p:cNvPr id="4" name="文本框 3">
            <a:extLst>
              <a:ext uri="{FF2B5EF4-FFF2-40B4-BE49-F238E27FC236}">
                <a16:creationId xmlns:a16="http://schemas.microsoft.com/office/drawing/2014/main" id="{AF5E80DC-FCC2-4A39-9487-2172348D4695}"/>
              </a:ext>
            </a:extLst>
          </p:cNvPr>
          <p:cNvSpPr txBox="1"/>
          <p:nvPr/>
        </p:nvSpPr>
        <p:spPr>
          <a:xfrm>
            <a:off x="179512" y="364594"/>
            <a:ext cx="2232248" cy="400110"/>
          </a:xfrm>
          <a:prstGeom prst="rect">
            <a:avLst/>
          </a:prstGeom>
          <a:noFill/>
        </p:spPr>
        <p:txBody>
          <a:bodyPr wrap="square" rtlCol="0">
            <a:spAutoFit/>
          </a:bodyPr>
          <a:lstStyle/>
          <a:p>
            <a:r>
              <a:rPr lang="zh-CN" altLang="en-US" sz="2000" b="1" dirty="0">
                <a:solidFill>
                  <a:srgbClr val="36259B"/>
                </a:solidFill>
              </a:rPr>
              <a:t>动</a:t>
            </a:r>
            <a:r>
              <a:rPr lang="en-US" altLang="zh-CN" sz="2000" b="1" dirty="0">
                <a:solidFill>
                  <a:srgbClr val="36259B"/>
                </a:solidFill>
              </a:rPr>
              <a:t>—</a:t>
            </a:r>
            <a:r>
              <a:rPr lang="zh-CN" altLang="en-US" sz="2000" b="1" dirty="0">
                <a:solidFill>
                  <a:srgbClr val="36259B"/>
                </a:solidFill>
              </a:rPr>
              <a:t>状语，在国内</a:t>
            </a:r>
          </a:p>
        </p:txBody>
      </p:sp>
      <p:sp>
        <p:nvSpPr>
          <p:cNvPr id="5" name="文本框 4">
            <a:extLst>
              <a:ext uri="{FF2B5EF4-FFF2-40B4-BE49-F238E27FC236}">
                <a16:creationId xmlns:a16="http://schemas.microsoft.com/office/drawing/2014/main" id="{22955B78-C953-419E-88ED-46E9C15669D8}"/>
              </a:ext>
            </a:extLst>
          </p:cNvPr>
          <p:cNvSpPr txBox="1"/>
          <p:nvPr/>
        </p:nvSpPr>
        <p:spPr>
          <a:xfrm>
            <a:off x="1619672" y="1164814"/>
            <a:ext cx="2232248" cy="400110"/>
          </a:xfrm>
          <a:prstGeom prst="rect">
            <a:avLst/>
          </a:prstGeom>
          <a:noFill/>
        </p:spPr>
        <p:txBody>
          <a:bodyPr wrap="square" rtlCol="0">
            <a:spAutoFit/>
          </a:bodyPr>
          <a:lstStyle/>
          <a:p>
            <a:r>
              <a:rPr lang="zh-CN" altLang="en-US" sz="2000" b="1" dirty="0">
                <a:solidFill>
                  <a:srgbClr val="36259B"/>
                </a:solidFill>
              </a:rPr>
              <a:t>守法度的大臣</a:t>
            </a:r>
          </a:p>
        </p:txBody>
      </p:sp>
      <p:sp>
        <p:nvSpPr>
          <p:cNvPr id="6" name="文本框 5">
            <a:extLst>
              <a:ext uri="{FF2B5EF4-FFF2-40B4-BE49-F238E27FC236}">
                <a16:creationId xmlns:a16="http://schemas.microsoft.com/office/drawing/2014/main" id="{CDD5015D-02E5-4156-B370-1CE850E551BE}"/>
              </a:ext>
            </a:extLst>
          </p:cNvPr>
          <p:cNvSpPr txBox="1"/>
          <p:nvPr/>
        </p:nvSpPr>
        <p:spPr>
          <a:xfrm>
            <a:off x="2629508" y="349430"/>
            <a:ext cx="2232248" cy="400110"/>
          </a:xfrm>
          <a:prstGeom prst="rect">
            <a:avLst/>
          </a:prstGeom>
          <a:noFill/>
        </p:spPr>
        <p:txBody>
          <a:bodyPr wrap="square" rtlCol="0">
            <a:spAutoFit/>
          </a:bodyPr>
          <a:lstStyle/>
          <a:p>
            <a:r>
              <a:rPr lang="zh-CN" altLang="en-US" sz="2000" b="1" dirty="0">
                <a:solidFill>
                  <a:srgbClr val="36259B"/>
                </a:solidFill>
              </a:rPr>
              <a:t>同“弼”，辅佐</a:t>
            </a:r>
          </a:p>
        </p:txBody>
      </p:sp>
      <p:sp>
        <p:nvSpPr>
          <p:cNvPr id="7" name="文本框 6">
            <a:extLst>
              <a:ext uri="{FF2B5EF4-FFF2-40B4-BE49-F238E27FC236}">
                <a16:creationId xmlns:a16="http://schemas.microsoft.com/office/drawing/2014/main" id="{93C229A6-BADB-4C46-93DB-189983656AE6}"/>
              </a:ext>
            </a:extLst>
          </p:cNvPr>
          <p:cNvSpPr txBox="1"/>
          <p:nvPr/>
        </p:nvSpPr>
        <p:spPr>
          <a:xfrm>
            <a:off x="3527884" y="1164814"/>
            <a:ext cx="2232248" cy="400110"/>
          </a:xfrm>
          <a:prstGeom prst="rect">
            <a:avLst/>
          </a:prstGeom>
          <a:noFill/>
        </p:spPr>
        <p:txBody>
          <a:bodyPr wrap="square" rtlCol="0">
            <a:spAutoFit/>
          </a:bodyPr>
          <a:lstStyle/>
          <a:p>
            <a:r>
              <a:rPr lang="zh-CN" altLang="en-US" sz="2000" b="1" dirty="0">
                <a:solidFill>
                  <a:srgbClr val="36259B"/>
                </a:solidFill>
              </a:rPr>
              <a:t>动</a:t>
            </a:r>
            <a:r>
              <a:rPr lang="en-US" altLang="zh-CN" sz="2000" b="1" dirty="0">
                <a:solidFill>
                  <a:srgbClr val="36259B"/>
                </a:solidFill>
              </a:rPr>
              <a:t>—</a:t>
            </a:r>
            <a:r>
              <a:rPr lang="zh-CN" altLang="en-US" sz="2000" b="1" dirty="0">
                <a:solidFill>
                  <a:srgbClr val="36259B"/>
                </a:solidFill>
              </a:rPr>
              <a:t>状语，在国外</a:t>
            </a:r>
          </a:p>
        </p:txBody>
      </p:sp>
      <p:sp>
        <p:nvSpPr>
          <p:cNvPr id="8" name="文本框 7">
            <a:extLst>
              <a:ext uri="{FF2B5EF4-FFF2-40B4-BE49-F238E27FC236}">
                <a16:creationId xmlns:a16="http://schemas.microsoft.com/office/drawing/2014/main" id="{89252482-4DC5-41E9-B882-F9A0517F72C4}"/>
              </a:ext>
            </a:extLst>
          </p:cNvPr>
          <p:cNvSpPr txBox="1"/>
          <p:nvPr/>
        </p:nvSpPr>
        <p:spPr>
          <a:xfrm>
            <a:off x="4826053" y="404664"/>
            <a:ext cx="2232248" cy="400110"/>
          </a:xfrm>
          <a:prstGeom prst="rect">
            <a:avLst/>
          </a:prstGeom>
          <a:noFill/>
        </p:spPr>
        <p:txBody>
          <a:bodyPr wrap="square" rtlCol="0">
            <a:spAutoFit/>
          </a:bodyPr>
          <a:lstStyle/>
          <a:p>
            <a:r>
              <a:rPr lang="zh-CN" altLang="en-US" sz="2000" b="1" dirty="0">
                <a:solidFill>
                  <a:srgbClr val="36259B"/>
                </a:solidFill>
              </a:rPr>
              <a:t>匹敌、相当</a:t>
            </a:r>
          </a:p>
        </p:txBody>
      </p:sp>
      <p:sp>
        <p:nvSpPr>
          <p:cNvPr id="9" name="文本框 8">
            <a:extLst>
              <a:ext uri="{FF2B5EF4-FFF2-40B4-BE49-F238E27FC236}">
                <a16:creationId xmlns:a16="http://schemas.microsoft.com/office/drawing/2014/main" id="{74AD3151-DB7C-4F22-88E4-5DA0A78155A4}"/>
              </a:ext>
            </a:extLst>
          </p:cNvPr>
          <p:cNvSpPr txBox="1"/>
          <p:nvPr/>
        </p:nvSpPr>
        <p:spPr>
          <a:xfrm>
            <a:off x="755576" y="2235320"/>
            <a:ext cx="2232248" cy="400110"/>
          </a:xfrm>
          <a:prstGeom prst="rect">
            <a:avLst/>
          </a:prstGeom>
          <a:noFill/>
        </p:spPr>
        <p:txBody>
          <a:bodyPr wrap="square" rtlCol="0">
            <a:spAutoFit/>
          </a:bodyPr>
          <a:lstStyle/>
          <a:p>
            <a:r>
              <a:rPr lang="zh-CN" altLang="en-US" sz="2000" b="1" dirty="0">
                <a:solidFill>
                  <a:srgbClr val="36259B"/>
                </a:solidFill>
              </a:rPr>
              <a:t>常常，往往</a:t>
            </a:r>
          </a:p>
        </p:txBody>
      </p:sp>
      <p:sp>
        <p:nvSpPr>
          <p:cNvPr id="10" name="文本框 9">
            <a:extLst>
              <a:ext uri="{FF2B5EF4-FFF2-40B4-BE49-F238E27FC236}">
                <a16:creationId xmlns:a16="http://schemas.microsoft.com/office/drawing/2014/main" id="{A9FC7413-53E5-4E25-BEBA-709B740FE74E}"/>
              </a:ext>
            </a:extLst>
          </p:cNvPr>
          <p:cNvSpPr txBox="1"/>
          <p:nvPr/>
        </p:nvSpPr>
        <p:spPr>
          <a:xfrm>
            <a:off x="2267744" y="2220156"/>
            <a:ext cx="2232248" cy="400110"/>
          </a:xfrm>
          <a:prstGeom prst="rect">
            <a:avLst/>
          </a:prstGeom>
          <a:noFill/>
        </p:spPr>
        <p:txBody>
          <a:bodyPr wrap="square" rtlCol="0">
            <a:spAutoFit/>
          </a:bodyPr>
          <a:lstStyle/>
          <a:p>
            <a:r>
              <a:rPr lang="zh-CN" altLang="en-US" sz="2000" b="1" dirty="0">
                <a:solidFill>
                  <a:srgbClr val="36259B"/>
                </a:solidFill>
              </a:rPr>
              <a:t>这样以后</a:t>
            </a:r>
          </a:p>
        </p:txBody>
      </p:sp>
      <p:sp>
        <p:nvSpPr>
          <p:cNvPr id="12" name="文本框 11">
            <a:extLst>
              <a:ext uri="{FF2B5EF4-FFF2-40B4-BE49-F238E27FC236}">
                <a16:creationId xmlns:a16="http://schemas.microsoft.com/office/drawing/2014/main" id="{DC0120D3-E95C-4E11-829C-B6A44BBD78B6}"/>
              </a:ext>
            </a:extLst>
          </p:cNvPr>
          <p:cNvSpPr txBox="1"/>
          <p:nvPr/>
        </p:nvSpPr>
        <p:spPr>
          <a:xfrm>
            <a:off x="756288" y="3275498"/>
            <a:ext cx="7416111" cy="1569660"/>
          </a:xfrm>
          <a:prstGeom prst="rect">
            <a:avLst/>
          </a:prstGeom>
          <a:noFill/>
        </p:spPr>
        <p:txBody>
          <a:bodyPr wrap="square">
            <a:spAutoFit/>
          </a:bodyPr>
          <a:lstStyle/>
          <a:p>
            <a:r>
              <a:rPr lang="zh-CN" altLang="en-US" sz="2400" b="0" i="0" dirty="0">
                <a:solidFill>
                  <a:srgbClr val="0F0F0F"/>
                </a:solidFill>
                <a:effectLst/>
                <a:latin typeface="����"/>
              </a:rPr>
              <a:t>      翻译：</a:t>
            </a:r>
            <a:r>
              <a:rPr lang="zh-CN" altLang="en-US" sz="2400" b="1" i="0" dirty="0">
                <a:solidFill>
                  <a:srgbClr val="C00000"/>
                </a:solidFill>
                <a:effectLst/>
                <a:latin typeface="����"/>
              </a:rPr>
              <a:t>在国内没有坚持法度和辅佐君王的贤士，在国外没有与之匹敌的国家和外来的祸患，国家常常会灭亡。　这样以后，人们才会明白常处忧愁患害中使人生存发展，在安逸享乐中使人灭亡。</a:t>
            </a:r>
            <a:endParaRPr lang="zh-CN" altLang="en-US" sz="2400" b="1" dirty="0">
              <a:solidFill>
                <a:srgbClr val="C00000"/>
              </a:solidFill>
            </a:endParaRPr>
          </a:p>
        </p:txBody>
      </p:sp>
      <p:sp>
        <p:nvSpPr>
          <p:cNvPr id="15" name="文本框 14">
            <a:extLst>
              <a:ext uri="{FF2B5EF4-FFF2-40B4-BE49-F238E27FC236}">
                <a16:creationId xmlns:a16="http://schemas.microsoft.com/office/drawing/2014/main" id="{11EFF212-8142-48E8-A066-21DE202B9763}"/>
              </a:ext>
            </a:extLst>
          </p:cNvPr>
          <p:cNvSpPr txBox="1"/>
          <p:nvPr/>
        </p:nvSpPr>
        <p:spPr>
          <a:xfrm>
            <a:off x="3895119" y="2220156"/>
            <a:ext cx="648072" cy="400110"/>
          </a:xfrm>
          <a:prstGeom prst="rect">
            <a:avLst/>
          </a:prstGeom>
          <a:noFill/>
        </p:spPr>
        <p:txBody>
          <a:bodyPr wrap="square" rtlCol="0">
            <a:spAutoFit/>
          </a:bodyPr>
          <a:lstStyle/>
          <a:p>
            <a:r>
              <a:rPr lang="zh-CN" altLang="en-US" sz="2000" b="1" dirty="0">
                <a:solidFill>
                  <a:srgbClr val="36259B"/>
                </a:solidFill>
              </a:rPr>
              <a:t>在</a:t>
            </a:r>
          </a:p>
        </p:txBody>
      </p:sp>
      <p:sp>
        <p:nvSpPr>
          <p:cNvPr id="16" name="文本框 15">
            <a:extLst>
              <a:ext uri="{FF2B5EF4-FFF2-40B4-BE49-F238E27FC236}">
                <a16:creationId xmlns:a16="http://schemas.microsoft.com/office/drawing/2014/main" id="{5ABE2668-0107-4AF7-820C-CB44275653DB}"/>
              </a:ext>
            </a:extLst>
          </p:cNvPr>
          <p:cNvSpPr txBox="1"/>
          <p:nvPr/>
        </p:nvSpPr>
        <p:spPr>
          <a:xfrm>
            <a:off x="971600" y="5059257"/>
            <a:ext cx="8064896" cy="523220"/>
          </a:xfrm>
          <a:prstGeom prst="rect">
            <a:avLst/>
          </a:prstGeom>
          <a:noFill/>
        </p:spPr>
        <p:txBody>
          <a:bodyPr wrap="square" rtlCol="0">
            <a:spAutoFit/>
          </a:bodyPr>
          <a:lstStyle/>
          <a:p>
            <a:r>
              <a:rPr lang="zh-CN" altLang="en-US" sz="2800" b="1" dirty="0">
                <a:solidFill>
                  <a:srgbClr val="00B0F0"/>
                </a:solidFill>
              </a:rPr>
              <a:t>国无忧患易灭亡。（国家、反面）</a:t>
            </a:r>
          </a:p>
        </p:txBody>
      </p:sp>
    </p:spTree>
    <p:extLst>
      <p:ext uri="{BB962C8B-B14F-4D97-AF65-F5344CB8AC3E}">
        <p14:creationId xmlns:p14="http://schemas.microsoft.com/office/powerpoint/2010/main" val="319010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2">
                                            <p:txEl>
                                              <p:pRg st="0" end="0"/>
                                            </p:txEl>
                                          </p:spTgt>
                                        </p:tgtEl>
                                        <p:attrNameLst>
                                          <p:attrName>style.visibility</p:attrName>
                                        </p:attrNameLst>
                                      </p:cBhvr>
                                      <p:to>
                                        <p:strVal val="visible"/>
                                      </p:to>
                                    </p:set>
                                    <p:anim calcmode="lin" valueType="num">
                                      <p:cBhvr additive="base">
                                        <p:cTn id="5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5" grpId="0"/>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E0364D-4904-4DC0-8A77-C8A31073491B}"/>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C1A7035B-74B2-48C4-9445-43BC21A1F593}"/>
              </a:ext>
            </a:extLst>
          </p:cNvPr>
          <p:cNvSpPr>
            <a:spLocks noGrp="1"/>
          </p:cNvSpPr>
          <p:nvPr>
            <p:ph sz="quarter" idx="1"/>
          </p:nvPr>
        </p:nvSpPr>
        <p:spPr/>
        <p:txBody>
          <a:bodyPr>
            <a:normAutofit/>
          </a:bodyPr>
          <a:lstStyle/>
          <a:p>
            <a:r>
              <a:rPr lang="zh-CN" altLang="en-US" sz="3200" b="1" dirty="0">
                <a:solidFill>
                  <a:srgbClr val="000000"/>
                </a:solidFill>
                <a:effectLst>
                  <a:outerShdw blurRad="38100" dist="38100" dir="2700000" algn="tl">
                    <a:srgbClr val="FFFFFF"/>
                  </a:outerShdw>
                </a:effectLst>
              </a:rPr>
              <a:t>本文的论点是什么？作者是怎样来证明这个论点的？采取了哪些论证方法？</a:t>
            </a:r>
            <a:br>
              <a:rPr lang="zh-CN" altLang="en-US" sz="3200" b="1" dirty="0">
                <a:solidFill>
                  <a:srgbClr val="000000"/>
                </a:solidFill>
                <a:effectLst>
                  <a:outerShdw blurRad="38100" dist="38100" dir="2700000" algn="tl">
                    <a:srgbClr val="FFFFFF"/>
                  </a:outerShdw>
                </a:effectLst>
              </a:rPr>
            </a:br>
            <a:endParaRPr lang="zh-CN" altLang="en-US" sz="3200" dirty="0"/>
          </a:p>
        </p:txBody>
      </p:sp>
    </p:spTree>
    <p:extLst>
      <p:ext uri="{BB962C8B-B14F-4D97-AF65-F5344CB8AC3E}">
        <p14:creationId xmlns:p14="http://schemas.microsoft.com/office/powerpoint/2010/main" val="26163098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a:extLst>
              <a:ext uri="{FF2B5EF4-FFF2-40B4-BE49-F238E27FC236}">
                <a16:creationId xmlns:a16="http://schemas.microsoft.com/office/drawing/2014/main" id="{B0DBF15B-77D2-41BA-A417-49509ED2FDB1}"/>
              </a:ext>
            </a:extLst>
          </p:cNvPr>
          <p:cNvSpPr>
            <a:spLocks noChangeArrowheads="1"/>
          </p:cNvSpPr>
          <p:nvPr/>
        </p:nvSpPr>
        <p:spPr bwMode="auto">
          <a:xfrm>
            <a:off x="2268538" y="549275"/>
            <a:ext cx="5943600" cy="584775"/>
          </a:xfrm>
          <a:prstGeom prst="rect">
            <a:avLst/>
          </a:prstGeom>
          <a:noFill/>
          <a:ln w="9525">
            <a:solidFill>
              <a:srgbClr val="33CC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r>
              <a:rPr lang="en-US" altLang="zh-CN" sz="3200" b="1" dirty="0">
                <a:solidFill>
                  <a:srgbClr val="0066CC"/>
                </a:solidFill>
                <a:latin typeface="Times New Roman" panose="02020603050405020304" pitchFamily="18" charset="0"/>
                <a:ea typeface="华文新魏" panose="02010800040101010101" pitchFamily="2" charset="-122"/>
              </a:rPr>
              <a:t>       </a:t>
            </a:r>
            <a:r>
              <a:rPr lang="zh-CN" altLang="en-US" sz="3200" b="1" dirty="0">
                <a:solidFill>
                  <a:srgbClr val="0066CC"/>
                </a:solidFill>
                <a:latin typeface="Times New Roman" panose="02020603050405020304" pitchFamily="18" charset="0"/>
                <a:ea typeface="华文新魏" panose="02010800040101010101" pitchFamily="2" charset="-122"/>
              </a:rPr>
              <a:t>列 举 六 位 名 人 事 例 </a:t>
            </a:r>
          </a:p>
        </p:txBody>
      </p:sp>
      <p:sp>
        <p:nvSpPr>
          <p:cNvPr id="37890" name="Rectangle 3">
            <a:extLst>
              <a:ext uri="{FF2B5EF4-FFF2-40B4-BE49-F238E27FC236}">
                <a16:creationId xmlns:a16="http://schemas.microsoft.com/office/drawing/2014/main" id="{C82B0727-0A19-4CB5-9BCE-DEBB32D75DF8}"/>
              </a:ext>
            </a:extLst>
          </p:cNvPr>
          <p:cNvSpPr>
            <a:spLocks noChangeArrowheads="1"/>
          </p:cNvSpPr>
          <p:nvPr/>
        </p:nvSpPr>
        <p:spPr bwMode="auto">
          <a:xfrm>
            <a:off x="539750" y="3786188"/>
            <a:ext cx="15287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r>
              <a:rPr lang="zh-CN" altLang="en-US" sz="3200" b="1" dirty="0">
                <a:solidFill>
                  <a:srgbClr val="003399"/>
                </a:solidFill>
                <a:latin typeface="Times New Roman" panose="02020603050405020304" pitchFamily="18" charset="0"/>
                <a:ea typeface="华文行楷" panose="02010800040101010101" pitchFamily="2" charset="-122"/>
              </a:rPr>
              <a:t>第三层</a:t>
            </a:r>
          </a:p>
        </p:txBody>
      </p:sp>
      <p:sp>
        <p:nvSpPr>
          <p:cNvPr id="146436" name="Text Box 4">
            <a:extLst>
              <a:ext uri="{FF2B5EF4-FFF2-40B4-BE49-F238E27FC236}">
                <a16:creationId xmlns:a16="http://schemas.microsoft.com/office/drawing/2014/main" id="{7B72A9A0-810D-4444-A3DD-9DEFE43CABBE}"/>
              </a:ext>
            </a:extLst>
          </p:cNvPr>
          <p:cNvSpPr txBox="1">
            <a:spLocks noChangeArrowheads="1"/>
          </p:cNvSpPr>
          <p:nvPr/>
        </p:nvSpPr>
        <p:spPr bwMode="auto">
          <a:xfrm>
            <a:off x="2286000" y="1989138"/>
            <a:ext cx="5943600" cy="588962"/>
          </a:xfrm>
          <a:prstGeom prst="rect">
            <a:avLst/>
          </a:prstGeom>
          <a:noFill/>
          <a:ln w="9525">
            <a:solidFill>
              <a:srgbClr val="33CC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sz="3200" b="1">
                <a:solidFill>
                  <a:srgbClr val="0066CC"/>
                </a:solidFill>
                <a:latin typeface="华文新魏" panose="02010800040101010101" pitchFamily="2" charset="-122"/>
                <a:ea typeface="华文新魏" panose="02010800040101010101" pitchFamily="2" charset="-122"/>
              </a:rPr>
              <a:t>     </a:t>
            </a:r>
            <a:r>
              <a:rPr lang="zh-CN" altLang="en-US" sz="3200" b="1">
                <a:solidFill>
                  <a:srgbClr val="0066CC"/>
                </a:solidFill>
                <a:latin typeface="华文新魏" panose="02010800040101010101" pitchFamily="2" charset="-122"/>
                <a:ea typeface="华文新魏" panose="02010800040101010101" pitchFamily="2" charset="-122"/>
              </a:rPr>
              <a:t>担当重任必先经过一番磨练</a:t>
            </a:r>
          </a:p>
        </p:txBody>
      </p:sp>
      <p:sp>
        <p:nvSpPr>
          <p:cNvPr id="146437" name="Text Box 5">
            <a:extLst>
              <a:ext uri="{FF2B5EF4-FFF2-40B4-BE49-F238E27FC236}">
                <a16:creationId xmlns:a16="http://schemas.microsoft.com/office/drawing/2014/main" id="{64AF7855-C510-4E35-B817-69407DCEFD66}"/>
              </a:ext>
            </a:extLst>
          </p:cNvPr>
          <p:cNvSpPr txBox="1">
            <a:spLocks noChangeArrowheads="1"/>
          </p:cNvSpPr>
          <p:nvPr/>
        </p:nvSpPr>
        <p:spPr bwMode="auto">
          <a:xfrm>
            <a:off x="2286000" y="3616325"/>
            <a:ext cx="1981200" cy="1384995"/>
          </a:xfrm>
          <a:prstGeom prst="rect">
            <a:avLst/>
          </a:prstGeom>
          <a:noFill/>
          <a:ln w="9525">
            <a:solidFill>
              <a:srgbClr val="33CC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lgn="ctr">
              <a:spcBef>
                <a:spcPct val="50000"/>
              </a:spcBef>
            </a:pPr>
            <a:r>
              <a:rPr lang="zh-CN" altLang="en-US" sz="2800" b="1" dirty="0">
                <a:latin typeface="Times New Roman" panose="02020603050405020304" pitchFamily="18" charset="0"/>
              </a:rPr>
              <a:t>身处逆境须努力奋发（人恒过）</a:t>
            </a:r>
          </a:p>
        </p:txBody>
      </p:sp>
      <p:sp>
        <p:nvSpPr>
          <p:cNvPr id="146438" name="Text Box 6">
            <a:extLst>
              <a:ext uri="{FF2B5EF4-FFF2-40B4-BE49-F238E27FC236}">
                <a16:creationId xmlns:a16="http://schemas.microsoft.com/office/drawing/2014/main" id="{E16FC4D0-C6C4-469D-B8D1-189AE50A2C1B}"/>
              </a:ext>
            </a:extLst>
          </p:cNvPr>
          <p:cNvSpPr txBox="1">
            <a:spLocks noChangeArrowheads="1"/>
          </p:cNvSpPr>
          <p:nvPr/>
        </p:nvSpPr>
        <p:spPr bwMode="auto">
          <a:xfrm>
            <a:off x="6400800" y="3616325"/>
            <a:ext cx="1752600" cy="955675"/>
          </a:xfrm>
          <a:prstGeom prst="rect">
            <a:avLst/>
          </a:prstGeom>
          <a:noFill/>
          <a:ln w="9525">
            <a:solidFill>
              <a:srgbClr val="33CC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lgn="ctr">
              <a:spcBef>
                <a:spcPct val="50000"/>
              </a:spcBef>
            </a:pPr>
            <a:r>
              <a:rPr lang="zh-CN" altLang="en-US" sz="2800" b="1">
                <a:latin typeface="Times New Roman" panose="02020603050405020304" pitchFamily="18" charset="0"/>
              </a:rPr>
              <a:t>国无忧患易灭亡</a:t>
            </a:r>
          </a:p>
        </p:txBody>
      </p:sp>
      <p:sp>
        <p:nvSpPr>
          <p:cNvPr id="146439" name="Text Box 7">
            <a:extLst>
              <a:ext uri="{FF2B5EF4-FFF2-40B4-BE49-F238E27FC236}">
                <a16:creationId xmlns:a16="http://schemas.microsoft.com/office/drawing/2014/main" id="{D32EFD1D-D9B8-45F7-8877-4632917731C5}"/>
              </a:ext>
            </a:extLst>
          </p:cNvPr>
          <p:cNvSpPr txBox="1">
            <a:spLocks noChangeArrowheads="1"/>
          </p:cNvSpPr>
          <p:nvPr/>
        </p:nvSpPr>
        <p:spPr bwMode="auto">
          <a:xfrm>
            <a:off x="2286000" y="5583238"/>
            <a:ext cx="5791200" cy="711200"/>
          </a:xfrm>
          <a:prstGeom prst="rect">
            <a:avLst/>
          </a:prstGeom>
          <a:noFill/>
          <a:ln w="9525">
            <a:solidFill>
              <a:srgbClr val="33CC33"/>
            </a:solidFill>
            <a:miter lim="800000"/>
          </a:ln>
          <a:effectLst/>
        </p:spPr>
        <p:txBody>
          <a:bodyPr>
            <a:spAutoFit/>
          </a:bodyPr>
          <a:lstStyle/>
          <a:p>
            <a:pPr>
              <a:spcBef>
                <a:spcPct val="50000"/>
              </a:spcBef>
              <a:buFontTx/>
              <a:buNone/>
              <a:defRPr/>
            </a:pPr>
            <a:r>
              <a:rPr kumimoji="1" lang="en-US" altLang="zh-CN" sz="4000" b="1" dirty="0">
                <a:solidFill>
                  <a:schemeClr val="tx2"/>
                </a:solidFill>
                <a:effectLst>
                  <a:outerShdw blurRad="38100" dist="38100" dir="2700000" algn="tl">
                    <a:srgbClr val="C0C0C0"/>
                  </a:outerShdw>
                </a:effectLst>
                <a:latin typeface="Times New Roman" panose="02020603050405020304" pitchFamily="18" charset="0"/>
                <a:ea typeface="隶书" pitchFamily="49" charset="-122"/>
              </a:rPr>
              <a:t>     </a:t>
            </a:r>
            <a:r>
              <a:rPr kumimoji="1" lang="zh-CN" altLang="en-US" sz="4000" b="1" dirty="0">
                <a:solidFill>
                  <a:srgbClr val="A50021"/>
                </a:solidFill>
                <a:effectLst>
                  <a:outerShdw blurRad="38100" dist="38100" dir="2700000" algn="tl">
                    <a:srgbClr val="C0C0C0"/>
                  </a:outerShdw>
                </a:effectLst>
              </a:rPr>
              <a:t>生于忧患，死于安乐</a:t>
            </a:r>
          </a:p>
        </p:txBody>
      </p:sp>
      <p:sp>
        <p:nvSpPr>
          <p:cNvPr id="37895" name="Text Box 8">
            <a:extLst>
              <a:ext uri="{FF2B5EF4-FFF2-40B4-BE49-F238E27FC236}">
                <a16:creationId xmlns:a16="http://schemas.microsoft.com/office/drawing/2014/main" id="{A25C0EA6-1FB8-412B-BEF9-7BBEA43FF546}"/>
              </a:ext>
            </a:extLst>
          </p:cNvPr>
          <p:cNvSpPr txBox="1">
            <a:spLocks noChangeArrowheads="1"/>
          </p:cNvSpPr>
          <p:nvPr/>
        </p:nvSpPr>
        <p:spPr bwMode="auto">
          <a:xfrm>
            <a:off x="539750" y="515938"/>
            <a:ext cx="14382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sz="3200" b="1" dirty="0">
                <a:solidFill>
                  <a:srgbClr val="003399"/>
                </a:solidFill>
                <a:latin typeface="Times New Roman" panose="02020603050405020304" pitchFamily="18" charset="0"/>
                <a:ea typeface="华文行楷" panose="02010800040101010101" pitchFamily="2" charset="-122"/>
              </a:rPr>
              <a:t>第一层</a:t>
            </a:r>
          </a:p>
        </p:txBody>
      </p:sp>
      <p:sp>
        <p:nvSpPr>
          <p:cNvPr id="37896" name="Text Box 9">
            <a:extLst>
              <a:ext uri="{FF2B5EF4-FFF2-40B4-BE49-F238E27FC236}">
                <a16:creationId xmlns:a16="http://schemas.microsoft.com/office/drawing/2014/main" id="{AF309928-DF65-4548-991F-4A5575D7200A}"/>
              </a:ext>
            </a:extLst>
          </p:cNvPr>
          <p:cNvSpPr txBox="1">
            <a:spLocks noChangeArrowheads="1"/>
          </p:cNvSpPr>
          <p:nvPr/>
        </p:nvSpPr>
        <p:spPr bwMode="auto">
          <a:xfrm>
            <a:off x="539750" y="2060575"/>
            <a:ext cx="16176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sz="3200" b="1" dirty="0">
                <a:solidFill>
                  <a:srgbClr val="003399"/>
                </a:solidFill>
                <a:latin typeface="Times New Roman" panose="02020603050405020304" pitchFamily="18" charset="0"/>
                <a:ea typeface="华文行楷" panose="02010800040101010101" pitchFamily="2" charset="-122"/>
              </a:rPr>
              <a:t>第二层</a:t>
            </a:r>
          </a:p>
        </p:txBody>
      </p:sp>
      <p:sp>
        <p:nvSpPr>
          <p:cNvPr id="37897" name="Rectangle 10">
            <a:extLst>
              <a:ext uri="{FF2B5EF4-FFF2-40B4-BE49-F238E27FC236}">
                <a16:creationId xmlns:a16="http://schemas.microsoft.com/office/drawing/2014/main" id="{E90CA7AA-D40A-4EED-AD3A-ED0AF98F2B2F}"/>
              </a:ext>
            </a:extLst>
          </p:cNvPr>
          <p:cNvSpPr>
            <a:spLocks noChangeArrowheads="1"/>
          </p:cNvSpPr>
          <p:nvPr/>
        </p:nvSpPr>
        <p:spPr bwMode="auto">
          <a:xfrm>
            <a:off x="579438" y="5657850"/>
            <a:ext cx="148113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r>
              <a:rPr lang="zh-CN" altLang="en-US" sz="3200" b="1" dirty="0">
                <a:solidFill>
                  <a:srgbClr val="003399"/>
                </a:solidFill>
                <a:latin typeface="Times New Roman" panose="02020603050405020304" pitchFamily="18" charset="0"/>
                <a:ea typeface="华文行楷" panose="02010800040101010101" pitchFamily="2" charset="-122"/>
              </a:rPr>
              <a:t>第四层</a:t>
            </a:r>
          </a:p>
        </p:txBody>
      </p:sp>
      <p:sp>
        <p:nvSpPr>
          <p:cNvPr id="146443" name="AutoShape 11">
            <a:extLst>
              <a:ext uri="{FF2B5EF4-FFF2-40B4-BE49-F238E27FC236}">
                <a16:creationId xmlns:a16="http://schemas.microsoft.com/office/drawing/2014/main" id="{77246E88-9830-4499-9C9C-9457DC4D820D}"/>
              </a:ext>
            </a:extLst>
          </p:cNvPr>
          <p:cNvSpPr>
            <a:spLocks noChangeArrowheads="1"/>
          </p:cNvSpPr>
          <p:nvPr/>
        </p:nvSpPr>
        <p:spPr bwMode="auto">
          <a:xfrm>
            <a:off x="4953000" y="1125538"/>
            <a:ext cx="304800" cy="854075"/>
          </a:xfrm>
          <a:prstGeom prst="downArrow">
            <a:avLst>
              <a:gd name="adj1" fmla="val 50000"/>
              <a:gd name="adj2" fmla="val 70026"/>
            </a:avLst>
          </a:prstGeom>
          <a:solidFill>
            <a:schemeClr val="accent1"/>
          </a:solidFill>
          <a:ln w="9525">
            <a:solidFill>
              <a:schemeClr val="tx1"/>
            </a:solidFill>
            <a:miter lim="800000"/>
            <a:headEnd/>
            <a:tailEnd/>
          </a:ln>
        </p:spPr>
        <p:txBody>
          <a:bodyPr wrap="none"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endParaRPr lang="zh-CN" altLang="zh-CN" sz="1800">
              <a:latin typeface="Arial" panose="020B0604020202020204" pitchFamily="34" charset="0"/>
            </a:endParaRPr>
          </a:p>
        </p:txBody>
      </p:sp>
      <p:sp>
        <p:nvSpPr>
          <p:cNvPr id="146444" name="Text Box 12">
            <a:extLst>
              <a:ext uri="{FF2B5EF4-FFF2-40B4-BE49-F238E27FC236}">
                <a16:creationId xmlns:a16="http://schemas.microsoft.com/office/drawing/2014/main" id="{190E416D-E1A0-4091-B5A3-0C17357C31D8}"/>
              </a:ext>
            </a:extLst>
          </p:cNvPr>
          <p:cNvSpPr txBox="1">
            <a:spLocks noChangeArrowheads="1"/>
          </p:cNvSpPr>
          <p:nvPr/>
        </p:nvSpPr>
        <p:spPr bwMode="auto">
          <a:xfrm>
            <a:off x="7308850" y="620713"/>
            <a:ext cx="152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b="1" dirty="0">
                <a:solidFill>
                  <a:srgbClr val="FF9900"/>
                </a:solidFill>
                <a:latin typeface="Times New Roman" panose="02020603050405020304" pitchFamily="18" charset="0"/>
              </a:rPr>
              <a:t>（个别）</a:t>
            </a:r>
          </a:p>
        </p:txBody>
      </p:sp>
      <p:sp>
        <p:nvSpPr>
          <p:cNvPr id="146445" name="Text Box 13">
            <a:extLst>
              <a:ext uri="{FF2B5EF4-FFF2-40B4-BE49-F238E27FC236}">
                <a16:creationId xmlns:a16="http://schemas.microsoft.com/office/drawing/2014/main" id="{DD1543F3-06B0-45C0-AB26-091553E00FF0}"/>
              </a:ext>
            </a:extLst>
          </p:cNvPr>
          <p:cNvSpPr txBox="1">
            <a:spLocks noChangeArrowheads="1"/>
          </p:cNvSpPr>
          <p:nvPr/>
        </p:nvSpPr>
        <p:spPr bwMode="auto">
          <a:xfrm>
            <a:off x="7643019" y="1973696"/>
            <a:ext cx="206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b="1" dirty="0">
                <a:solidFill>
                  <a:srgbClr val="FF9900"/>
                </a:solidFill>
                <a:latin typeface="Times New Roman" panose="02020603050405020304" pitchFamily="18" charset="0"/>
              </a:rPr>
              <a:t>（一般）</a:t>
            </a:r>
          </a:p>
        </p:txBody>
      </p:sp>
      <p:sp>
        <p:nvSpPr>
          <p:cNvPr id="146446" name="AutoShape 14">
            <a:extLst>
              <a:ext uri="{FF2B5EF4-FFF2-40B4-BE49-F238E27FC236}">
                <a16:creationId xmlns:a16="http://schemas.microsoft.com/office/drawing/2014/main" id="{D01F25D8-CE20-41E2-B5ED-62BC5E1200BE}"/>
              </a:ext>
            </a:extLst>
          </p:cNvPr>
          <p:cNvSpPr>
            <a:spLocks noChangeArrowheads="1"/>
          </p:cNvSpPr>
          <p:nvPr/>
        </p:nvSpPr>
        <p:spPr bwMode="auto">
          <a:xfrm rot="19173373">
            <a:off x="3381941" y="4830082"/>
            <a:ext cx="205637" cy="885317"/>
          </a:xfrm>
          <a:prstGeom prst="downArrow">
            <a:avLst>
              <a:gd name="adj1" fmla="val 50000"/>
              <a:gd name="adj2" fmla="val 99833"/>
            </a:avLst>
          </a:prstGeom>
          <a:solidFill>
            <a:schemeClr val="accent1"/>
          </a:solidFill>
          <a:ln w="9525">
            <a:solidFill>
              <a:schemeClr val="tx1"/>
            </a:solidFill>
            <a:miter lim="800000"/>
            <a:headEnd/>
            <a:tailEnd/>
          </a:ln>
        </p:spPr>
        <p:txBody>
          <a:bodyPr wrap="none"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endParaRPr lang="zh-CN" altLang="zh-CN" sz="1800">
              <a:latin typeface="Arial" panose="020B0604020202020204" pitchFamily="34" charset="0"/>
            </a:endParaRPr>
          </a:p>
        </p:txBody>
      </p:sp>
      <p:sp>
        <p:nvSpPr>
          <p:cNvPr id="146447" name="AutoShape 15">
            <a:extLst>
              <a:ext uri="{FF2B5EF4-FFF2-40B4-BE49-F238E27FC236}">
                <a16:creationId xmlns:a16="http://schemas.microsoft.com/office/drawing/2014/main" id="{CFBEE658-0F48-4C14-8306-EF11EEFB71F2}"/>
              </a:ext>
            </a:extLst>
          </p:cNvPr>
          <p:cNvSpPr>
            <a:spLocks noChangeArrowheads="1"/>
          </p:cNvSpPr>
          <p:nvPr/>
        </p:nvSpPr>
        <p:spPr bwMode="auto">
          <a:xfrm rot="2197473">
            <a:off x="6705600" y="4495800"/>
            <a:ext cx="304800" cy="1219200"/>
          </a:xfrm>
          <a:prstGeom prst="downArrow">
            <a:avLst>
              <a:gd name="adj1" fmla="val 50000"/>
              <a:gd name="adj2" fmla="val 100000"/>
            </a:avLst>
          </a:prstGeom>
          <a:solidFill>
            <a:schemeClr val="accent1"/>
          </a:solidFill>
          <a:ln w="9525">
            <a:solidFill>
              <a:schemeClr val="tx1"/>
            </a:solidFill>
            <a:miter lim="800000"/>
            <a:headEnd/>
            <a:tailEnd/>
          </a:ln>
        </p:spPr>
        <p:txBody>
          <a:bodyPr wrap="none"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endParaRPr lang="zh-CN" altLang="zh-CN" sz="1800">
              <a:latin typeface="Arial" panose="020B0604020202020204" pitchFamily="34" charset="0"/>
            </a:endParaRPr>
          </a:p>
        </p:txBody>
      </p:sp>
      <p:sp>
        <p:nvSpPr>
          <p:cNvPr id="146448" name="AutoShape 16">
            <a:extLst>
              <a:ext uri="{FF2B5EF4-FFF2-40B4-BE49-F238E27FC236}">
                <a16:creationId xmlns:a16="http://schemas.microsoft.com/office/drawing/2014/main" id="{8135667A-35EB-4111-8F74-4EBEDFEAC21B}"/>
              </a:ext>
            </a:extLst>
          </p:cNvPr>
          <p:cNvSpPr>
            <a:spLocks noChangeArrowheads="1"/>
          </p:cNvSpPr>
          <p:nvPr/>
        </p:nvSpPr>
        <p:spPr bwMode="auto">
          <a:xfrm>
            <a:off x="4267200" y="4038600"/>
            <a:ext cx="2133600" cy="228600"/>
          </a:xfrm>
          <a:prstGeom prst="rightArrow">
            <a:avLst>
              <a:gd name="adj1" fmla="val 50000"/>
              <a:gd name="adj2" fmla="val 233247"/>
            </a:avLst>
          </a:prstGeom>
          <a:solidFill>
            <a:schemeClr val="accent1"/>
          </a:solidFill>
          <a:ln w="9525">
            <a:solidFill>
              <a:schemeClr val="tx1"/>
            </a:solidFill>
            <a:miter lim="800000"/>
            <a:headEnd/>
            <a:tailEnd/>
          </a:ln>
        </p:spPr>
        <p:txBody>
          <a:bodyPr wrap="none"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endParaRPr lang="zh-CN" altLang="zh-CN" sz="1800">
              <a:latin typeface="Arial" panose="020B0604020202020204" pitchFamily="34" charset="0"/>
            </a:endParaRPr>
          </a:p>
        </p:txBody>
      </p:sp>
      <p:sp>
        <p:nvSpPr>
          <p:cNvPr id="146449" name="AutoShape 17">
            <a:extLst>
              <a:ext uri="{FF2B5EF4-FFF2-40B4-BE49-F238E27FC236}">
                <a16:creationId xmlns:a16="http://schemas.microsoft.com/office/drawing/2014/main" id="{6EBB3BBE-A798-401D-9C6C-A39AEB60606E}"/>
              </a:ext>
            </a:extLst>
          </p:cNvPr>
          <p:cNvSpPr>
            <a:spLocks noChangeArrowheads="1"/>
          </p:cNvSpPr>
          <p:nvPr/>
        </p:nvSpPr>
        <p:spPr bwMode="auto">
          <a:xfrm rot="3534462">
            <a:off x="4168776" y="2224087"/>
            <a:ext cx="304800" cy="1704975"/>
          </a:xfrm>
          <a:prstGeom prst="downArrow">
            <a:avLst>
              <a:gd name="adj1" fmla="val 50000"/>
              <a:gd name="adj2" fmla="val 139792"/>
            </a:avLst>
          </a:prstGeom>
          <a:solidFill>
            <a:schemeClr val="accent1"/>
          </a:solidFill>
          <a:ln w="9525">
            <a:solidFill>
              <a:schemeClr val="tx1"/>
            </a:solidFill>
            <a:miter lim="800000"/>
            <a:headEnd/>
            <a:tailEnd/>
          </a:ln>
        </p:spPr>
        <p:txBody>
          <a:bodyPr wrap="none"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endParaRPr lang="zh-CN" altLang="zh-CN" sz="1800">
              <a:latin typeface="Arial" panose="020B0604020202020204" pitchFamily="34" charset="0"/>
            </a:endParaRPr>
          </a:p>
        </p:txBody>
      </p:sp>
      <p:sp>
        <p:nvSpPr>
          <p:cNvPr id="146452" name="Text Box 20">
            <a:extLst>
              <a:ext uri="{FF2B5EF4-FFF2-40B4-BE49-F238E27FC236}">
                <a16:creationId xmlns:a16="http://schemas.microsoft.com/office/drawing/2014/main" id="{FBE7ADAB-9B43-470E-8501-D38FD21F8777}"/>
              </a:ext>
            </a:extLst>
          </p:cNvPr>
          <p:cNvSpPr txBox="1">
            <a:spLocks noChangeArrowheads="1"/>
          </p:cNvSpPr>
          <p:nvPr/>
        </p:nvSpPr>
        <p:spPr bwMode="auto">
          <a:xfrm>
            <a:off x="4191000" y="3657600"/>
            <a:ext cx="129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b="1" dirty="0">
                <a:solidFill>
                  <a:srgbClr val="FF9900"/>
                </a:solidFill>
                <a:latin typeface="Times New Roman" panose="02020603050405020304" pitchFamily="18" charset="0"/>
              </a:rPr>
              <a:t>(</a:t>
            </a:r>
            <a:r>
              <a:rPr lang="zh-CN" altLang="en-US" b="1" dirty="0">
                <a:solidFill>
                  <a:srgbClr val="FF9900"/>
                </a:solidFill>
                <a:latin typeface="Times New Roman" panose="02020603050405020304" pitchFamily="18" charset="0"/>
              </a:rPr>
              <a:t>个人</a:t>
            </a:r>
            <a:r>
              <a:rPr lang="en-US" altLang="zh-CN" b="1" dirty="0">
                <a:solidFill>
                  <a:srgbClr val="FF9900"/>
                </a:solidFill>
                <a:latin typeface="Times New Roman" panose="02020603050405020304" pitchFamily="18" charset="0"/>
              </a:rPr>
              <a:t>)</a:t>
            </a:r>
          </a:p>
        </p:txBody>
      </p:sp>
      <p:sp>
        <p:nvSpPr>
          <p:cNvPr id="146453" name="Text Box 21">
            <a:extLst>
              <a:ext uri="{FF2B5EF4-FFF2-40B4-BE49-F238E27FC236}">
                <a16:creationId xmlns:a16="http://schemas.microsoft.com/office/drawing/2014/main" id="{C8261E24-7119-4034-995C-876CBC65B010}"/>
              </a:ext>
            </a:extLst>
          </p:cNvPr>
          <p:cNvSpPr txBox="1">
            <a:spLocks noChangeArrowheads="1"/>
          </p:cNvSpPr>
          <p:nvPr/>
        </p:nvSpPr>
        <p:spPr bwMode="auto">
          <a:xfrm>
            <a:off x="5508625" y="3644900"/>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b="1" dirty="0">
                <a:solidFill>
                  <a:srgbClr val="FF9900"/>
                </a:solidFill>
                <a:latin typeface="Times New Roman" panose="02020603050405020304" pitchFamily="18" charset="0"/>
              </a:rPr>
              <a:t>(</a:t>
            </a:r>
            <a:r>
              <a:rPr lang="zh-CN" altLang="en-US" b="1" dirty="0">
                <a:solidFill>
                  <a:srgbClr val="FF9900"/>
                </a:solidFill>
                <a:latin typeface="Times New Roman" panose="02020603050405020304" pitchFamily="18" charset="0"/>
              </a:rPr>
              <a:t>国家</a:t>
            </a:r>
            <a:r>
              <a:rPr lang="en-US" altLang="zh-CN" b="1" dirty="0">
                <a:solidFill>
                  <a:srgbClr val="FF9900"/>
                </a:solidFill>
                <a:latin typeface="Times New Roman" panose="02020603050405020304" pitchFamily="18" charset="0"/>
              </a:rPr>
              <a:t>)</a:t>
            </a:r>
          </a:p>
        </p:txBody>
      </p:sp>
      <p:sp>
        <p:nvSpPr>
          <p:cNvPr id="146454" name="Text Box 22">
            <a:extLst>
              <a:ext uri="{FF2B5EF4-FFF2-40B4-BE49-F238E27FC236}">
                <a16:creationId xmlns:a16="http://schemas.microsoft.com/office/drawing/2014/main" id="{21398F5C-86B0-4FD2-A259-62B2C6C93FF5}"/>
              </a:ext>
            </a:extLst>
          </p:cNvPr>
          <p:cNvSpPr txBox="1">
            <a:spLocks noChangeArrowheads="1"/>
          </p:cNvSpPr>
          <p:nvPr/>
        </p:nvSpPr>
        <p:spPr bwMode="auto">
          <a:xfrm>
            <a:off x="3851275" y="5013325"/>
            <a:ext cx="2667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sz="2800" b="1" dirty="0">
                <a:solidFill>
                  <a:srgbClr val="FF0000"/>
                </a:solidFill>
                <a:latin typeface="Times New Roman" panose="02020603050405020304" pitchFamily="18" charset="0"/>
              </a:rPr>
              <a:t>（中心论点）</a:t>
            </a:r>
          </a:p>
        </p:txBody>
      </p:sp>
      <p:sp>
        <p:nvSpPr>
          <p:cNvPr id="146455" name="Text Box 23">
            <a:extLst>
              <a:ext uri="{FF2B5EF4-FFF2-40B4-BE49-F238E27FC236}">
                <a16:creationId xmlns:a16="http://schemas.microsoft.com/office/drawing/2014/main" id="{FE770218-E674-429E-A671-F3368B83F712}"/>
              </a:ext>
            </a:extLst>
          </p:cNvPr>
          <p:cNvSpPr txBox="1">
            <a:spLocks noChangeArrowheads="1"/>
          </p:cNvSpPr>
          <p:nvPr/>
        </p:nvSpPr>
        <p:spPr bwMode="auto">
          <a:xfrm>
            <a:off x="4191000" y="4191000"/>
            <a:ext cx="1219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b="1" dirty="0">
                <a:solidFill>
                  <a:srgbClr val="FF9900"/>
                </a:solidFill>
                <a:latin typeface="Times New Roman" panose="02020603050405020304" pitchFamily="18" charset="0"/>
              </a:rPr>
              <a:t>(</a:t>
            </a:r>
            <a:r>
              <a:rPr lang="zh-CN" altLang="en-US" b="1" dirty="0">
                <a:solidFill>
                  <a:srgbClr val="FF9900"/>
                </a:solidFill>
                <a:latin typeface="Times New Roman" panose="02020603050405020304" pitchFamily="18" charset="0"/>
              </a:rPr>
              <a:t>正面</a:t>
            </a:r>
            <a:r>
              <a:rPr lang="en-US" altLang="zh-CN" b="1" dirty="0">
                <a:solidFill>
                  <a:srgbClr val="FF9900"/>
                </a:solidFill>
                <a:latin typeface="Times New Roman" panose="02020603050405020304" pitchFamily="18" charset="0"/>
              </a:rPr>
              <a:t>)</a:t>
            </a:r>
          </a:p>
        </p:txBody>
      </p:sp>
      <p:sp>
        <p:nvSpPr>
          <p:cNvPr id="146456" name="Text Box 24">
            <a:extLst>
              <a:ext uri="{FF2B5EF4-FFF2-40B4-BE49-F238E27FC236}">
                <a16:creationId xmlns:a16="http://schemas.microsoft.com/office/drawing/2014/main" id="{3C7C34B2-76EA-4946-A92B-D46F85BF1909}"/>
              </a:ext>
            </a:extLst>
          </p:cNvPr>
          <p:cNvSpPr txBox="1">
            <a:spLocks noChangeArrowheads="1"/>
          </p:cNvSpPr>
          <p:nvPr/>
        </p:nvSpPr>
        <p:spPr bwMode="auto">
          <a:xfrm>
            <a:off x="5486400" y="4191000"/>
            <a:ext cx="1447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b="1" dirty="0">
                <a:solidFill>
                  <a:srgbClr val="FF9900"/>
                </a:solidFill>
                <a:latin typeface="Times New Roman" panose="02020603050405020304" pitchFamily="18" charset="0"/>
              </a:rPr>
              <a:t>(</a:t>
            </a:r>
            <a:r>
              <a:rPr lang="zh-CN" altLang="en-US" b="1" dirty="0">
                <a:solidFill>
                  <a:srgbClr val="FF9900"/>
                </a:solidFill>
                <a:latin typeface="Times New Roman" panose="02020603050405020304" pitchFamily="18" charset="0"/>
              </a:rPr>
              <a:t>反面</a:t>
            </a:r>
            <a:r>
              <a:rPr lang="en-US" altLang="zh-CN" b="1" dirty="0">
                <a:solidFill>
                  <a:srgbClr val="FF9900"/>
                </a:solidFill>
                <a:latin typeface="Times New Roman" panose="02020603050405020304" pitchFamily="18" charset="0"/>
              </a:rPr>
              <a:t>)</a:t>
            </a:r>
          </a:p>
        </p:txBody>
      </p:sp>
      <p:sp>
        <p:nvSpPr>
          <p:cNvPr id="37910" name="Rectangle 25">
            <a:extLst>
              <a:ext uri="{FF2B5EF4-FFF2-40B4-BE49-F238E27FC236}">
                <a16:creationId xmlns:a16="http://schemas.microsoft.com/office/drawing/2014/main" id="{5BFEB54A-8A79-4F8E-A154-78974FF42307}"/>
              </a:ext>
            </a:extLst>
          </p:cNvPr>
          <p:cNvSpPr>
            <a:spLocks noChangeArrowheads="1"/>
          </p:cNvSpPr>
          <p:nvPr/>
        </p:nvSpPr>
        <p:spPr bwMode="auto">
          <a:xfrm>
            <a:off x="684213" y="981075"/>
            <a:ext cx="15557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r>
              <a:rPr lang="zh-CN" altLang="en-US" sz="1800" b="1" dirty="0">
                <a:solidFill>
                  <a:srgbClr val="006600"/>
                </a:solidFill>
                <a:latin typeface="Arial" panose="020B0604020202020204" pitchFamily="34" charset="0"/>
              </a:rPr>
              <a:t>（举例论证）</a:t>
            </a:r>
          </a:p>
        </p:txBody>
      </p:sp>
      <p:sp>
        <p:nvSpPr>
          <p:cNvPr id="37911" name="Rectangle 26">
            <a:extLst>
              <a:ext uri="{FF2B5EF4-FFF2-40B4-BE49-F238E27FC236}">
                <a16:creationId xmlns:a16="http://schemas.microsoft.com/office/drawing/2014/main" id="{64E627B2-7681-438A-9F23-DD8B9B9C7CE7}"/>
              </a:ext>
            </a:extLst>
          </p:cNvPr>
          <p:cNvSpPr>
            <a:spLocks noChangeArrowheads="1"/>
          </p:cNvSpPr>
          <p:nvPr/>
        </p:nvSpPr>
        <p:spPr bwMode="auto">
          <a:xfrm>
            <a:off x="684213" y="2565400"/>
            <a:ext cx="1555750"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lnSpc>
                <a:spcPct val="80000"/>
              </a:lnSpc>
              <a:spcBef>
                <a:spcPct val="20000"/>
              </a:spcBef>
            </a:pPr>
            <a:r>
              <a:rPr lang="zh-CN" altLang="en-US" sz="1800" b="1" dirty="0">
                <a:solidFill>
                  <a:srgbClr val="006600"/>
                </a:solidFill>
                <a:latin typeface="Arial" panose="020B0604020202020204" pitchFamily="34" charset="0"/>
              </a:rPr>
              <a:t>（道理论证）</a:t>
            </a:r>
          </a:p>
        </p:txBody>
      </p:sp>
      <p:sp>
        <p:nvSpPr>
          <p:cNvPr id="37912" name="Rectangle 27">
            <a:extLst>
              <a:ext uri="{FF2B5EF4-FFF2-40B4-BE49-F238E27FC236}">
                <a16:creationId xmlns:a16="http://schemas.microsoft.com/office/drawing/2014/main" id="{9E41CA79-54F1-403E-96AE-846267FA92C4}"/>
              </a:ext>
            </a:extLst>
          </p:cNvPr>
          <p:cNvSpPr>
            <a:spLocks noChangeArrowheads="1"/>
          </p:cNvSpPr>
          <p:nvPr/>
        </p:nvSpPr>
        <p:spPr bwMode="auto">
          <a:xfrm>
            <a:off x="611188" y="4292600"/>
            <a:ext cx="1555750"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lnSpc>
                <a:spcPct val="80000"/>
              </a:lnSpc>
              <a:spcBef>
                <a:spcPct val="20000"/>
              </a:spcBef>
            </a:pPr>
            <a:r>
              <a:rPr lang="zh-CN" altLang="en-US" sz="1800" b="1" dirty="0">
                <a:solidFill>
                  <a:srgbClr val="006600"/>
                </a:solidFill>
                <a:latin typeface="Arial" panose="020B0604020202020204" pitchFamily="34" charset="0"/>
              </a:rPr>
              <a:t>（道理论证）</a:t>
            </a:r>
          </a:p>
        </p:txBody>
      </p:sp>
      <p:sp>
        <p:nvSpPr>
          <p:cNvPr id="37913" name="Rectangle 28">
            <a:extLst>
              <a:ext uri="{FF2B5EF4-FFF2-40B4-BE49-F238E27FC236}">
                <a16:creationId xmlns:a16="http://schemas.microsoft.com/office/drawing/2014/main" id="{3AB1BD32-0958-4C6A-8D92-2D06148697DF}"/>
              </a:ext>
            </a:extLst>
          </p:cNvPr>
          <p:cNvSpPr>
            <a:spLocks noChangeArrowheads="1"/>
          </p:cNvSpPr>
          <p:nvPr/>
        </p:nvSpPr>
        <p:spPr bwMode="auto">
          <a:xfrm>
            <a:off x="0" y="0"/>
            <a:ext cx="313213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r>
              <a:rPr lang="zh-CN" altLang="en-US" sz="4200" b="1">
                <a:solidFill>
                  <a:srgbClr val="663300"/>
                </a:solidFill>
                <a:latin typeface="Arial" panose="020B0604020202020204" pitchFamily="34" charset="0"/>
                <a:ea typeface="华文隶书" panose="02010800040101010101" pitchFamily="2" charset="-122"/>
              </a:rPr>
              <a:t>文章思路</a:t>
            </a:r>
          </a:p>
        </p:txBody>
      </p:sp>
      <p:sp>
        <p:nvSpPr>
          <p:cNvPr id="28" name="文本框 27">
            <a:extLst>
              <a:ext uri="{FF2B5EF4-FFF2-40B4-BE49-F238E27FC236}">
                <a16:creationId xmlns:a16="http://schemas.microsoft.com/office/drawing/2014/main" id="{CAC7EA7D-5089-41FB-9A5D-87D6FC28DD24}"/>
              </a:ext>
            </a:extLst>
          </p:cNvPr>
          <p:cNvSpPr txBox="1"/>
          <p:nvPr/>
        </p:nvSpPr>
        <p:spPr>
          <a:xfrm>
            <a:off x="3395725" y="1222950"/>
            <a:ext cx="4942608" cy="584775"/>
          </a:xfrm>
          <a:prstGeom prst="rect">
            <a:avLst/>
          </a:prstGeom>
          <a:noFill/>
        </p:spPr>
        <p:txBody>
          <a:bodyPr wrap="square">
            <a:spAutoFit/>
          </a:bodyPr>
          <a:lstStyle/>
          <a:p>
            <a:r>
              <a:rPr kumimoji="0" lang="zh-CN" altLang="en-US" sz="3200" b="1" i="0" u="none" strike="noStrike" kern="1200" cap="none" spc="0" normalizeH="0" baseline="0" noProof="0" dirty="0">
                <a:ln>
                  <a:noFill/>
                </a:ln>
                <a:solidFill>
                  <a:srgbClr val="0066CC"/>
                </a:solidFill>
                <a:effectLst/>
                <a:uLnTx/>
                <a:uFillTx/>
                <a:latin typeface="Times New Roman" panose="02020603050405020304" pitchFamily="18" charset="0"/>
                <a:ea typeface="华文新魏" panose="02010800040101010101" pitchFamily="2" charset="-122"/>
                <a:cs typeface="+mn-cs"/>
              </a:rPr>
              <a:t>（逆境造就人才）</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895"/>
                                        </p:tgtEl>
                                        <p:attrNameLst>
                                          <p:attrName>style.visibility</p:attrName>
                                        </p:attrNameLst>
                                      </p:cBhvr>
                                      <p:to>
                                        <p:strVal val="visible"/>
                                      </p:to>
                                    </p:set>
                                    <p:anim calcmode="lin" valueType="num">
                                      <p:cBhvr additive="base">
                                        <p:cTn id="7" dur="500" fill="hold"/>
                                        <p:tgtEl>
                                          <p:spTgt spid="37895"/>
                                        </p:tgtEl>
                                        <p:attrNameLst>
                                          <p:attrName>ppt_x</p:attrName>
                                        </p:attrNameLst>
                                      </p:cBhvr>
                                      <p:tavLst>
                                        <p:tav tm="0">
                                          <p:val>
                                            <p:strVal val="#ppt_x"/>
                                          </p:val>
                                        </p:tav>
                                        <p:tav tm="100000">
                                          <p:val>
                                            <p:strVal val="#ppt_x"/>
                                          </p:val>
                                        </p:tav>
                                      </p:tavLst>
                                    </p:anim>
                                    <p:anim calcmode="lin" valueType="num">
                                      <p:cBhvr additive="base">
                                        <p:cTn id="8" dur="500" fill="hold"/>
                                        <p:tgtEl>
                                          <p:spTgt spid="3789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896"/>
                                        </p:tgtEl>
                                        <p:attrNameLst>
                                          <p:attrName>style.visibility</p:attrName>
                                        </p:attrNameLst>
                                      </p:cBhvr>
                                      <p:to>
                                        <p:strVal val="visible"/>
                                      </p:to>
                                    </p:set>
                                    <p:anim calcmode="lin" valueType="num">
                                      <p:cBhvr additive="base">
                                        <p:cTn id="13" dur="500" fill="hold"/>
                                        <p:tgtEl>
                                          <p:spTgt spid="37896"/>
                                        </p:tgtEl>
                                        <p:attrNameLst>
                                          <p:attrName>ppt_x</p:attrName>
                                        </p:attrNameLst>
                                      </p:cBhvr>
                                      <p:tavLst>
                                        <p:tav tm="0">
                                          <p:val>
                                            <p:strVal val="#ppt_x"/>
                                          </p:val>
                                        </p:tav>
                                        <p:tav tm="100000">
                                          <p:val>
                                            <p:strVal val="#ppt_x"/>
                                          </p:val>
                                        </p:tav>
                                      </p:tavLst>
                                    </p:anim>
                                    <p:anim calcmode="lin" valueType="num">
                                      <p:cBhvr additive="base">
                                        <p:cTn id="14" dur="500" fill="hold"/>
                                        <p:tgtEl>
                                          <p:spTgt spid="3789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7890"/>
                                        </p:tgtEl>
                                        <p:attrNameLst>
                                          <p:attrName>style.visibility</p:attrName>
                                        </p:attrNameLst>
                                      </p:cBhvr>
                                      <p:to>
                                        <p:strVal val="visible"/>
                                      </p:to>
                                    </p:set>
                                    <p:anim calcmode="lin" valueType="num">
                                      <p:cBhvr additive="base">
                                        <p:cTn id="19" dur="500" fill="hold"/>
                                        <p:tgtEl>
                                          <p:spTgt spid="37890"/>
                                        </p:tgtEl>
                                        <p:attrNameLst>
                                          <p:attrName>ppt_x</p:attrName>
                                        </p:attrNameLst>
                                      </p:cBhvr>
                                      <p:tavLst>
                                        <p:tav tm="0">
                                          <p:val>
                                            <p:strVal val="#ppt_x"/>
                                          </p:val>
                                        </p:tav>
                                        <p:tav tm="100000">
                                          <p:val>
                                            <p:strVal val="#ppt_x"/>
                                          </p:val>
                                        </p:tav>
                                      </p:tavLst>
                                    </p:anim>
                                    <p:anim calcmode="lin" valueType="num">
                                      <p:cBhvr additive="base">
                                        <p:cTn id="20" dur="500" fill="hold"/>
                                        <p:tgtEl>
                                          <p:spTgt spid="3789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7897"/>
                                        </p:tgtEl>
                                        <p:attrNameLst>
                                          <p:attrName>style.visibility</p:attrName>
                                        </p:attrNameLst>
                                      </p:cBhvr>
                                      <p:to>
                                        <p:strVal val="visible"/>
                                      </p:to>
                                    </p:set>
                                    <p:anim calcmode="lin" valueType="num">
                                      <p:cBhvr additive="base">
                                        <p:cTn id="25" dur="500" fill="hold"/>
                                        <p:tgtEl>
                                          <p:spTgt spid="37897"/>
                                        </p:tgtEl>
                                        <p:attrNameLst>
                                          <p:attrName>ppt_x</p:attrName>
                                        </p:attrNameLst>
                                      </p:cBhvr>
                                      <p:tavLst>
                                        <p:tav tm="0">
                                          <p:val>
                                            <p:strVal val="#ppt_x"/>
                                          </p:val>
                                        </p:tav>
                                        <p:tav tm="100000">
                                          <p:val>
                                            <p:strVal val="#ppt_x"/>
                                          </p:val>
                                        </p:tav>
                                      </p:tavLst>
                                    </p:anim>
                                    <p:anim calcmode="lin" valueType="num">
                                      <p:cBhvr additive="base">
                                        <p:cTn id="26" dur="500" fill="hold"/>
                                        <p:tgtEl>
                                          <p:spTgt spid="3789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6434"/>
                                        </p:tgtEl>
                                        <p:attrNameLst>
                                          <p:attrName>style.visibility</p:attrName>
                                        </p:attrNameLst>
                                      </p:cBhvr>
                                      <p:to>
                                        <p:strVal val="visible"/>
                                      </p:to>
                                    </p:set>
                                    <p:anim calcmode="lin" valueType="num">
                                      <p:cBhvr additive="base">
                                        <p:cTn id="31" dur="500" fill="hold"/>
                                        <p:tgtEl>
                                          <p:spTgt spid="146434"/>
                                        </p:tgtEl>
                                        <p:attrNameLst>
                                          <p:attrName>ppt_x</p:attrName>
                                        </p:attrNameLst>
                                      </p:cBhvr>
                                      <p:tavLst>
                                        <p:tav tm="0">
                                          <p:val>
                                            <p:strVal val="#ppt_x"/>
                                          </p:val>
                                        </p:tav>
                                        <p:tav tm="100000">
                                          <p:val>
                                            <p:strVal val="#ppt_x"/>
                                          </p:val>
                                        </p:tav>
                                      </p:tavLst>
                                    </p:anim>
                                    <p:anim calcmode="lin" valueType="num">
                                      <p:cBhvr additive="base">
                                        <p:cTn id="32" dur="500" fill="hold"/>
                                        <p:tgtEl>
                                          <p:spTgt spid="14643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7910"/>
                                        </p:tgtEl>
                                        <p:attrNameLst>
                                          <p:attrName>style.visibility</p:attrName>
                                        </p:attrNameLst>
                                      </p:cBhvr>
                                      <p:to>
                                        <p:strVal val="visible"/>
                                      </p:to>
                                    </p:set>
                                    <p:anim calcmode="lin" valueType="num">
                                      <p:cBhvr additive="base">
                                        <p:cTn id="37" dur="500" fill="hold"/>
                                        <p:tgtEl>
                                          <p:spTgt spid="37910"/>
                                        </p:tgtEl>
                                        <p:attrNameLst>
                                          <p:attrName>ppt_x</p:attrName>
                                        </p:attrNameLst>
                                      </p:cBhvr>
                                      <p:tavLst>
                                        <p:tav tm="0">
                                          <p:val>
                                            <p:strVal val="#ppt_x"/>
                                          </p:val>
                                        </p:tav>
                                        <p:tav tm="100000">
                                          <p:val>
                                            <p:strVal val="#ppt_x"/>
                                          </p:val>
                                        </p:tav>
                                      </p:tavLst>
                                    </p:anim>
                                    <p:anim calcmode="lin" valueType="num">
                                      <p:cBhvr additive="base">
                                        <p:cTn id="38" dur="500" fill="hold"/>
                                        <p:tgtEl>
                                          <p:spTgt spid="379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6443"/>
                                        </p:tgtEl>
                                        <p:attrNameLst>
                                          <p:attrName>style.visibility</p:attrName>
                                        </p:attrNameLst>
                                      </p:cBhvr>
                                      <p:to>
                                        <p:strVal val="visible"/>
                                      </p:to>
                                    </p:set>
                                    <p:anim calcmode="lin" valueType="num">
                                      <p:cBhvr additive="base">
                                        <p:cTn id="43" dur="500" fill="hold"/>
                                        <p:tgtEl>
                                          <p:spTgt spid="146443"/>
                                        </p:tgtEl>
                                        <p:attrNameLst>
                                          <p:attrName>ppt_x</p:attrName>
                                        </p:attrNameLst>
                                      </p:cBhvr>
                                      <p:tavLst>
                                        <p:tav tm="0">
                                          <p:val>
                                            <p:strVal val="#ppt_x"/>
                                          </p:val>
                                        </p:tav>
                                        <p:tav tm="100000">
                                          <p:val>
                                            <p:strVal val="#ppt_x"/>
                                          </p:val>
                                        </p:tav>
                                      </p:tavLst>
                                    </p:anim>
                                    <p:anim calcmode="lin" valueType="num">
                                      <p:cBhvr additive="base">
                                        <p:cTn id="44" dur="500" fill="hold"/>
                                        <p:tgtEl>
                                          <p:spTgt spid="14644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6436"/>
                                        </p:tgtEl>
                                        <p:attrNameLst>
                                          <p:attrName>style.visibility</p:attrName>
                                        </p:attrNameLst>
                                      </p:cBhvr>
                                      <p:to>
                                        <p:strVal val="visible"/>
                                      </p:to>
                                    </p:set>
                                    <p:anim calcmode="lin" valueType="num">
                                      <p:cBhvr additive="base">
                                        <p:cTn id="49" dur="500" fill="hold"/>
                                        <p:tgtEl>
                                          <p:spTgt spid="146436"/>
                                        </p:tgtEl>
                                        <p:attrNameLst>
                                          <p:attrName>ppt_x</p:attrName>
                                        </p:attrNameLst>
                                      </p:cBhvr>
                                      <p:tavLst>
                                        <p:tav tm="0">
                                          <p:val>
                                            <p:strVal val="#ppt_x"/>
                                          </p:val>
                                        </p:tav>
                                        <p:tav tm="100000">
                                          <p:val>
                                            <p:strVal val="#ppt_x"/>
                                          </p:val>
                                        </p:tav>
                                      </p:tavLst>
                                    </p:anim>
                                    <p:anim calcmode="lin" valueType="num">
                                      <p:cBhvr additive="base">
                                        <p:cTn id="50" dur="500" fill="hold"/>
                                        <p:tgtEl>
                                          <p:spTgt spid="14643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7911"/>
                                        </p:tgtEl>
                                        <p:attrNameLst>
                                          <p:attrName>style.visibility</p:attrName>
                                        </p:attrNameLst>
                                      </p:cBhvr>
                                      <p:to>
                                        <p:strVal val="visible"/>
                                      </p:to>
                                    </p:set>
                                    <p:anim calcmode="lin" valueType="num">
                                      <p:cBhvr additive="base">
                                        <p:cTn id="55" dur="500" fill="hold"/>
                                        <p:tgtEl>
                                          <p:spTgt spid="37911"/>
                                        </p:tgtEl>
                                        <p:attrNameLst>
                                          <p:attrName>ppt_x</p:attrName>
                                        </p:attrNameLst>
                                      </p:cBhvr>
                                      <p:tavLst>
                                        <p:tav tm="0">
                                          <p:val>
                                            <p:strVal val="#ppt_x"/>
                                          </p:val>
                                        </p:tav>
                                        <p:tav tm="100000">
                                          <p:val>
                                            <p:strVal val="#ppt_x"/>
                                          </p:val>
                                        </p:tav>
                                      </p:tavLst>
                                    </p:anim>
                                    <p:anim calcmode="lin" valueType="num">
                                      <p:cBhvr additive="base">
                                        <p:cTn id="56" dur="500" fill="hold"/>
                                        <p:tgtEl>
                                          <p:spTgt spid="379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6444"/>
                                        </p:tgtEl>
                                        <p:attrNameLst>
                                          <p:attrName>style.visibility</p:attrName>
                                        </p:attrNameLst>
                                      </p:cBhvr>
                                      <p:to>
                                        <p:strVal val="visible"/>
                                      </p:to>
                                    </p:set>
                                    <p:anim calcmode="lin" valueType="num">
                                      <p:cBhvr additive="base">
                                        <p:cTn id="61" dur="500" fill="hold"/>
                                        <p:tgtEl>
                                          <p:spTgt spid="146444"/>
                                        </p:tgtEl>
                                        <p:attrNameLst>
                                          <p:attrName>ppt_x</p:attrName>
                                        </p:attrNameLst>
                                      </p:cBhvr>
                                      <p:tavLst>
                                        <p:tav tm="0">
                                          <p:val>
                                            <p:strVal val="#ppt_x"/>
                                          </p:val>
                                        </p:tav>
                                        <p:tav tm="100000">
                                          <p:val>
                                            <p:strVal val="#ppt_x"/>
                                          </p:val>
                                        </p:tav>
                                      </p:tavLst>
                                    </p:anim>
                                    <p:anim calcmode="lin" valueType="num">
                                      <p:cBhvr additive="base">
                                        <p:cTn id="62" dur="500" fill="hold"/>
                                        <p:tgtEl>
                                          <p:spTgt spid="14644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46445"/>
                                        </p:tgtEl>
                                        <p:attrNameLst>
                                          <p:attrName>style.visibility</p:attrName>
                                        </p:attrNameLst>
                                      </p:cBhvr>
                                      <p:to>
                                        <p:strVal val="visible"/>
                                      </p:to>
                                    </p:set>
                                    <p:anim calcmode="lin" valueType="num">
                                      <p:cBhvr additive="base">
                                        <p:cTn id="67" dur="500" fill="hold"/>
                                        <p:tgtEl>
                                          <p:spTgt spid="146445"/>
                                        </p:tgtEl>
                                        <p:attrNameLst>
                                          <p:attrName>ppt_x</p:attrName>
                                        </p:attrNameLst>
                                      </p:cBhvr>
                                      <p:tavLst>
                                        <p:tav tm="0">
                                          <p:val>
                                            <p:strVal val="#ppt_x"/>
                                          </p:val>
                                        </p:tav>
                                        <p:tav tm="100000">
                                          <p:val>
                                            <p:strVal val="#ppt_x"/>
                                          </p:val>
                                        </p:tav>
                                      </p:tavLst>
                                    </p:anim>
                                    <p:anim calcmode="lin" valueType="num">
                                      <p:cBhvr additive="base">
                                        <p:cTn id="68" dur="500" fill="hold"/>
                                        <p:tgtEl>
                                          <p:spTgt spid="146445"/>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500" fill="hold"/>
                                        <p:tgtEl>
                                          <p:spTgt spid="28"/>
                                        </p:tgtEl>
                                        <p:attrNameLst>
                                          <p:attrName>ppt_x</p:attrName>
                                        </p:attrNameLst>
                                      </p:cBhvr>
                                      <p:tavLst>
                                        <p:tav tm="0">
                                          <p:val>
                                            <p:strVal val="#ppt_x"/>
                                          </p:val>
                                        </p:tav>
                                        <p:tav tm="100000">
                                          <p:val>
                                            <p:strVal val="#ppt_x"/>
                                          </p:val>
                                        </p:tav>
                                      </p:tavLst>
                                    </p:anim>
                                    <p:anim calcmode="lin" valueType="num">
                                      <p:cBhvr additive="base">
                                        <p:cTn id="7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46449"/>
                                        </p:tgtEl>
                                        <p:attrNameLst>
                                          <p:attrName>style.visibility</p:attrName>
                                        </p:attrNameLst>
                                      </p:cBhvr>
                                      <p:to>
                                        <p:strVal val="visible"/>
                                      </p:to>
                                    </p:set>
                                    <p:anim calcmode="lin" valueType="num">
                                      <p:cBhvr additive="base">
                                        <p:cTn id="79" dur="500" fill="hold"/>
                                        <p:tgtEl>
                                          <p:spTgt spid="146449"/>
                                        </p:tgtEl>
                                        <p:attrNameLst>
                                          <p:attrName>ppt_x</p:attrName>
                                        </p:attrNameLst>
                                      </p:cBhvr>
                                      <p:tavLst>
                                        <p:tav tm="0">
                                          <p:val>
                                            <p:strVal val="#ppt_x"/>
                                          </p:val>
                                        </p:tav>
                                        <p:tav tm="100000">
                                          <p:val>
                                            <p:strVal val="#ppt_x"/>
                                          </p:val>
                                        </p:tav>
                                      </p:tavLst>
                                    </p:anim>
                                    <p:anim calcmode="lin" valueType="num">
                                      <p:cBhvr additive="base">
                                        <p:cTn id="80" dur="500" fill="hold"/>
                                        <p:tgtEl>
                                          <p:spTgt spid="146449"/>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46437"/>
                                        </p:tgtEl>
                                        <p:attrNameLst>
                                          <p:attrName>style.visibility</p:attrName>
                                        </p:attrNameLst>
                                      </p:cBhvr>
                                      <p:to>
                                        <p:strVal val="visible"/>
                                      </p:to>
                                    </p:set>
                                    <p:anim calcmode="lin" valueType="num">
                                      <p:cBhvr additive="base">
                                        <p:cTn id="85" dur="500" fill="hold"/>
                                        <p:tgtEl>
                                          <p:spTgt spid="146437"/>
                                        </p:tgtEl>
                                        <p:attrNameLst>
                                          <p:attrName>ppt_x</p:attrName>
                                        </p:attrNameLst>
                                      </p:cBhvr>
                                      <p:tavLst>
                                        <p:tav tm="0">
                                          <p:val>
                                            <p:strVal val="#ppt_x"/>
                                          </p:val>
                                        </p:tav>
                                        <p:tav tm="100000">
                                          <p:val>
                                            <p:strVal val="#ppt_x"/>
                                          </p:val>
                                        </p:tav>
                                      </p:tavLst>
                                    </p:anim>
                                    <p:anim calcmode="lin" valueType="num">
                                      <p:cBhvr additive="base">
                                        <p:cTn id="86" dur="500" fill="hold"/>
                                        <p:tgtEl>
                                          <p:spTgt spid="146437"/>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46448"/>
                                        </p:tgtEl>
                                        <p:attrNameLst>
                                          <p:attrName>style.visibility</p:attrName>
                                        </p:attrNameLst>
                                      </p:cBhvr>
                                      <p:to>
                                        <p:strVal val="visible"/>
                                      </p:to>
                                    </p:set>
                                    <p:anim calcmode="lin" valueType="num">
                                      <p:cBhvr additive="base">
                                        <p:cTn id="91" dur="500" fill="hold"/>
                                        <p:tgtEl>
                                          <p:spTgt spid="146448"/>
                                        </p:tgtEl>
                                        <p:attrNameLst>
                                          <p:attrName>ppt_x</p:attrName>
                                        </p:attrNameLst>
                                      </p:cBhvr>
                                      <p:tavLst>
                                        <p:tav tm="0">
                                          <p:val>
                                            <p:strVal val="#ppt_x"/>
                                          </p:val>
                                        </p:tav>
                                        <p:tav tm="100000">
                                          <p:val>
                                            <p:strVal val="#ppt_x"/>
                                          </p:val>
                                        </p:tav>
                                      </p:tavLst>
                                    </p:anim>
                                    <p:anim calcmode="lin" valueType="num">
                                      <p:cBhvr additive="base">
                                        <p:cTn id="92" dur="500" fill="hold"/>
                                        <p:tgtEl>
                                          <p:spTgt spid="146448"/>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46438"/>
                                        </p:tgtEl>
                                        <p:attrNameLst>
                                          <p:attrName>style.visibility</p:attrName>
                                        </p:attrNameLst>
                                      </p:cBhvr>
                                      <p:to>
                                        <p:strVal val="visible"/>
                                      </p:to>
                                    </p:set>
                                    <p:anim calcmode="lin" valueType="num">
                                      <p:cBhvr additive="base">
                                        <p:cTn id="97" dur="500" fill="hold"/>
                                        <p:tgtEl>
                                          <p:spTgt spid="146438"/>
                                        </p:tgtEl>
                                        <p:attrNameLst>
                                          <p:attrName>ppt_x</p:attrName>
                                        </p:attrNameLst>
                                      </p:cBhvr>
                                      <p:tavLst>
                                        <p:tav tm="0">
                                          <p:val>
                                            <p:strVal val="#ppt_x"/>
                                          </p:val>
                                        </p:tav>
                                        <p:tav tm="100000">
                                          <p:val>
                                            <p:strVal val="#ppt_x"/>
                                          </p:val>
                                        </p:tav>
                                      </p:tavLst>
                                    </p:anim>
                                    <p:anim calcmode="lin" valueType="num">
                                      <p:cBhvr additive="base">
                                        <p:cTn id="98" dur="500" fill="hold"/>
                                        <p:tgtEl>
                                          <p:spTgt spid="146438"/>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46452"/>
                                        </p:tgtEl>
                                        <p:attrNameLst>
                                          <p:attrName>style.visibility</p:attrName>
                                        </p:attrNameLst>
                                      </p:cBhvr>
                                      <p:to>
                                        <p:strVal val="visible"/>
                                      </p:to>
                                    </p:set>
                                    <p:anim calcmode="lin" valueType="num">
                                      <p:cBhvr additive="base">
                                        <p:cTn id="103" dur="500" fill="hold"/>
                                        <p:tgtEl>
                                          <p:spTgt spid="146452"/>
                                        </p:tgtEl>
                                        <p:attrNameLst>
                                          <p:attrName>ppt_x</p:attrName>
                                        </p:attrNameLst>
                                      </p:cBhvr>
                                      <p:tavLst>
                                        <p:tav tm="0">
                                          <p:val>
                                            <p:strVal val="#ppt_x"/>
                                          </p:val>
                                        </p:tav>
                                        <p:tav tm="100000">
                                          <p:val>
                                            <p:strVal val="#ppt_x"/>
                                          </p:val>
                                        </p:tav>
                                      </p:tavLst>
                                    </p:anim>
                                    <p:anim calcmode="lin" valueType="num">
                                      <p:cBhvr additive="base">
                                        <p:cTn id="104" dur="500" fill="hold"/>
                                        <p:tgtEl>
                                          <p:spTgt spid="146452"/>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146453"/>
                                        </p:tgtEl>
                                        <p:attrNameLst>
                                          <p:attrName>style.visibility</p:attrName>
                                        </p:attrNameLst>
                                      </p:cBhvr>
                                      <p:to>
                                        <p:strVal val="visible"/>
                                      </p:to>
                                    </p:set>
                                    <p:anim calcmode="lin" valueType="num">
                                      <p:cBhvr additive="base">
                                        <p:cTn id="109" dur="500" fill="hold"/>
                                        <p:tgtEl>
                                          <p:spTgt spid="146453"/>
                                        </p:tgtEl>
                                        <p:attrNameLst>
                                          <p:attrName>ppt_x</p:attrName>
                                        </p:attrNameLst>
                                      </p:cBhvr>
                                      <p:tavLst>
                                        <p:tav tm="0">
                                          <p:val>
                                            <p:strVal val="#ppt_x"/>
                                          </p:val>
                                        </p:tav>
                                        <p:tav tm="100000">
                                          <p:val>
                                            <p:strVal val="#ppt_x"/>
                                          </p:val>
                                        </p:tav>
                                      </p:tavLst>
                                    </p:anim>
                                    <p:anim calcmode="lin" valueType="num">
                                      <p:cBhvr additive="base">
                                        <p:cTn id="110" dur="500" fill="hold"/>
                                        <p:tgtEl>
                                          <p:spTgt spid="146453"/>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146455"/>
                                        </p:tgtEl>
                                        <p:attrNameLst>
                                          <p:attrName>style.visibility</p:attrName>
                                        </p:attrNameLst>
                                      </p:cBhvr>
                                      <p:to>
                                        <p:strVal val="visible"/>
                                      </p:to>
                                    </p:set>
                                    <p:anim calcmode="lin" valueType="num">
                                      <p:cBhvr additive="base">
                                        <p:cTn id="115" dur="500" fill="hold"/>
                                        <p:tgtEl>
                                          <p:spTgt spid="146455"/>
                                        </p:tgtEl>
                                        <p:attrNameLst>
                                          <p:attrName>ppt_x</p:attrName>
                                        </p:attrNameLst>
                                      </p:cBhvr>
                                      <p:tavLst>
                                        <p:tav tm="0">
                                          <p:val>
                                            <p:strVal val="#ppt_x"/>
                                          </p:val>
                                        </p:tav>
                                        <p:tav tm="100000">
                                          <p:val>
                                            <p:strVal val="#ppt_x"/>
                                          </p:val>
                                        </p:tav>
                                      </p:tavLst>
                                    </p:anim>
                                    <p:anim calcmode="lin" valueType="num">
                                      <p:cBhvr additive="base">
                                        <p:cTn id="116" dur="500" fill="hold"/>
                                        <p:tgtEl>
                                          <p:spTgt spid="146455"/>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146456"/>
                                        </p:tgtEl>
                                        <p:attrNameLst>
                                          <p:attrName>style.visibility</p:attrName>
                                        </p:attrNameLst>
                                      </p:cBhvr>
                                      <p:to>
                                        <p:strVal val="visible"/>
                                      </p:to>
                                    </p:set>
                                    <p:anim calcmode="lin" valueType="num">
                                      <p:cBhvr additive="base">
                                        <p:cTn id="121" dur="500" fill="hold"/>
                                        <p:tgtEl>
                                          <p:spTgt spid="146456"/>
                                        </p:tgtEl>
                                        <p:attrNameLst>
                                          <p:attrName>ppt_x</p:attrName>
                                        </p:attrNameLst>
                                      </p:cBhvr>
                                      <p:tavLst>
                                        <p:tav tm="0">
                                          <p:val>
                                            <p:strVal val="#ppt_x"/>
                                          </p:val>
                                        </p:tav>
                                        <p:tav tm="100000">
                                          <p:val>
                                            <p:strVal val="#ppt_x"/>
                                          </p:val>
                                        </p:tav>
                                      </p:tavLst>
                                    </p:anim>
                                    <p:anim calcmode="lin" valueType="num">
                                      <p:cBhvr additive="base">
                                        <p:cTn id="122" dur="500" fill="hold"/>
                                        <p:tgtEl>
                                          <p:spTgt spid="146456"/>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grpId="0" nodeType="clickEffect">
                                  <p:stCondLst>
                                    <p:cond delay="0"/>
                                  </p:stCondLst>
                                  <p:childTnLst>
                                    <p:set>
                                      <p:cBhvr>
                                        <p:cTn id="126" dur="1" fill="hold">
                                          <p:stCondLst>
                                            <p:cond delay="0"/>
                                          </p:stCondLst>
                                        </p:cTn>
                                        <p:tgtEl>
                                          <p:spTgt spid="37912"/>
                                        </p:tgtEl>
                                        <p:attrNameLst>
                                          <p:attrName>style.visibility</p:attrName>
                                        </p:attrNameLst>
                                      </p:cBhvr>
                                      <p:to>
                                        <p:strVal val="visible"/>
                                      </p:to>
                                    </p:set>
                                    <p:anim calcmode="lin" valueType="num">
                                      <p:cBhvr additive="base">
                                        <p:cTn id="127" dur="500" fill="hold"/>
                                        <p:tgtEl>
                                          <p:spTgt spid="37912"/>
                                        </p:tgtEl>
                                        <p:attrNameLst>
                                          <p:attrName>ppt_x</p:attrName>
                                        </p:attrNameLst>
                                      </p:cBhvr>
                                      <p:tavLst>
                                        <p:tav tm="0">
                                          <p:val>
                                            <p:strVal val="#ppt_x"/>
                                          </p:val>
                                        </p:tav>
                                        <p:tav tm="100000">
                                          <p:val>
                                            <p:strVal val="#ppt_x"/>
                                          </p:val>
                                        </p:tav>
                                      </p:tavLst>
                                    </p:anim>
                                    <p:anim calcmode="lin" valueType="num">
                                      <p:cBhvr additive="base">
                                        <p:cTn id="128" dur="500" fill="hold"/>
                                        <p:tgtEl>
                                          <p:spTgt spid="37912"/>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grpId="0" nodeType="clickEffect">
                                  <p:stCondLst>
                                    <p:cond delay="0"/>
                                  </p:stCondLst>
                                  <p:childTnLst>
                                    <p:set>
                                      <p:cBhvr>
                                        <p:cTn id="132" dur="1" fill="hold">
                                          <p:stCondLst>
                                            <p:cond delay="0"/>
                                          </p:stCondLst>
                                        </p:cTn>
                                        <p:tgtEl>
                                          <p:spTgt spid="146446"/>
                                        </p:tgtEl>
                                        <p:attrNameLst>
                                          <p:attrName>style.visibility</p:attrName>
                                        </p:attrNameLst>
                                      </p:cBhvr>
                                      <p:to>
                                        <p:strVal val="visible"/>
                                      </p:to>
                                    </p:set>
                                    <p:anim calcmode="lin" valueType="num">
                                      <p:cBhvr additive="base">
                                        <p:cTn id="133" dur="500" fill="hold"/>
                                        <p:tgtEl>
                                          <p:spTgt spid="146446"/>
                                        </p:tgtEl>
                                        <p:attrNameLst>
                                          <p:attrName>ppt_x</p:attrName>
                                        </p:attrNameLst>
                                      </p:cBhvr>
                                      <p:tavLst>
                                        <p:tav tm="0">
                                          <p:val>
                                            <p:strVal val="#ppt_x"/>
                                          </p:val>
                                        </p:tav>
                                        <p:tav tm="100000">
                                          <p:val>
                                            <p:strVal val="#ppt_x"/>
                                          </p:val>
                                        </p:tav>
                                      </p:tavLst>
                                    </p:anim>
                                    <p:anim calcmode="lin" valueType="num">
                                      <p:cBhvr additive="base">
                                        <p:cTn id="134" dur="500" fill="hold"/>
                                        <p:tgtEl>
                                          <p:spTgt spid="146446"/>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46447"/>
                                        </p:tgtEl>
                                        <p:attrNameLst>
                                          <p:attrName>style.visibility</p:attrName>
                                        </p:attrNameLst>
                                      </p:cBhvr>
                                      <p:to>
                                        <p:strVal val="visible"/>
                                      </p:to>
                                    </p:set>
                                    <p:anim calcmode="lin" valueType="num">
                                      <p:cBhvr additive="base">
                                        <p:cTn id="137" dur="500" fill="hold"/>
                                        <p:tgtEl>
                                          <p:spTgt spid="146447"/>
                                        </p:tgtEl>
                                        <p:attrNameLst>
                                          <p:attrName>ppt_x</p:attrName>
                                        </p:attrNameLst>
                                      </p:cBhvr>
                                      <p:tavLst>
                                        <p:tav tm="0">
                                          <p:val>
                                            <p:strVal val="#ppt_x"/>
                                          </p:val>
                                        </p:tav>
                                        <p:tav tm="100000">
                                          <p:val>
                                            <p:strVal val="#ppt_x"/>
                                          </p:val>
                                        </p:tav>
                                      </p:tavLst>
                                    </p:anim>
                                    <p:anim calcmode="lin" valueType="num">
                                      <p:cBhvr additive="base">
                                        <p:cTn id="138" dur="500" fill="hold"/>
                                        <p:tgtEl>
                                          <p:spTgt spid="146447"/>
                                        </p:tgtEl>
                                        <p:attrNameLst>
                                          <p:attrName>ppt_y</p:attrName>
                                        </p:attrNameLst>
                                      </p:cBhvr>
                                      <p:tavLst>
                                        <p:tav tm="0">
                                          <p:val>
                                            <p:strVal val="1+#ppt_h/2"/>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4" fill="hold" grpId="0" nodeType="clickEffect">
                                  <p:stCondLst>
                                    <p:cond delay="0"/>
                                  </p:stCondLst>
                                  <p:childTnLst>
                                    <p:set>
                                      <p:cBhvr>
                                        <p:cTn id="142" dur="1" fill="hold">
                                          <p:stCondLst>
                                            <p:cond delay="0"/>
                                          </p:stCondLst>
                                        </p:cTn>
                                        <p:tgtEl>
                                          <p:spTgt spid="146454"/>
                                        </p:tgtEl>
                                        <p:attrNameLst>
                                          <p:attrName>style.visibility</p:attrName>
                                        </p:attrNameLst>
                                      </p:cBhvr>
                                      <p:to>
                                        <p:strVal val="visible"/>
                                      </p:to>
                                    </p:set>
                                    <p:anim calcmode="lin" valueType="num">
                                      <p:cBhvr additive="base">
                                        <p:cTn id="143" dur="500" fill="hold"/>
                                        <p:tgtEl>
                                          <p:spTgt spid="146454"/>
                                        </p:tgtEl>
                                        <p:attrNameLst>
                                          <p:attrName>ppt_x</p:attrName>
                                        </p:attrNameLst>
                                      </p:cBhvr>
                                      <p:tavLst>
                                        <p:tav tm="0">
                                          <p:val>
                                            <p:strVal val="#ppt_x"/>
                                          </p:val>
                                        </p:tav>
                                        <p:tav tm="100000">
                                          <p:val>
                                            <p:strVal val="#ppt_x"/>
                                          </p:val>
                                        </p:tav>
                                      </p:tavLst>
                                    </p:anim>
                                    <p:anim calcmode="lin" valueType="num">
                                      <p:cBhvr additive="base">
                                        <p:cTn id="144" dur="500" fill="hold"/>
                                        <p:tgtEl>
                                          <p:spTgt spid="146454"/>
                                        </p:tgtEl>
                                        <p:attrNameLst>
                                          <p:attrName>ppt_y</p:attrName>
                                        </p:attrNameLst>
                                      </p:cBhvr>
                                      <p:tavLst>
                                        <p:tav tm="0">
                                          <p:val>
                                            <p:strVal val="1+#ppt_h/2"/>
                                          </p:val>
                                        </p:tav>
                                        <p:tav tm="100000">
                                          <p:val>
                                            <p:strVal val="#ppt_y"/>
                                          </p:val>
                                        </p:tav>
                                      </p:tavLst>
                                    </p:anim>
                                  </p:childTnLst>
                                </p:cTn>
                              </p:par>
                            </p:childTnLst>
                          </p:cTn>
                        </p:par>
                      </p:childTnLst>
                    </p:cTn>
                  </p:par>
                  <p:par>
                    <p:cTn id="145" fill="hold">
                      <p:stCondLst>
                        <p:cond delay="indefinite"/>
                      </p:stCondLst>
                      <p:childTnLst>
                        <p:par>
                          <p:cTn id="146" fill="hold">
                            <p:stCondLst>
                              <p:cond delay="0"/>
                            </p:stCondLst>
                            <p:childTnLst>
                              <p:par>
                                <p:cTn id="147" presetID="2" presetClass="entr" presetSubtype="4" fill="hold" grpId="0" nodeType="clickEffect">
                                  <p:stCondLst>
                                    <p:cond delay="0"/>
                                  </p:stCondLst>
                                  <p:childTnLst>
                                    <p:set>
                                      <p:cBhvr>
                                        <p:cTn id="148" dur="1" fill="hold">
                                          <p:stCondLst>
                                            <p:cond delay="0"/>
                                          </p:stCondLst>
                                        </p:cTn>
                                        <p:tgtEl>
                                          <p:spTgt spid="146439"/>
                                        </p:tgtEl>
                                        <p:attrNameLst>
                                          <p:attrName>style.visibility</p:attrName>
                                        </p:attrNameLst>
                                      </p:cBhvr>
                                      <p:to>
                                        <p:strVal val="visible"/>
                                      </p:to>
                                    </p:set>
                                    <p:anim calcmode="lin" valueType="num">
                                      <p:cBhvr additive="base">
                                        <p:cTn id="149" dur="500" fill="hold"/>
                                        <p:tgtEl>
                                          <p:spTgt spid="146439"/>
                                        </p:tgtEl>
                                        <p:attrNameLst>
                                          <p:attrName>ppt_x</p:attrName>
                                        </p:attrNameLst>
                                      </p:cBhvr>
                                      <p:tavLst>
                                        <p:tav tm="0">
                                          <p:val>
                                            <p:strVal val="#ppt_x"/>
                                          </p:val>
                                        </p:tav>
                                        <p:tav tm="100000">
                                          <p:val>
                                            <p:strVal val="#ppt_x"/>
                                          </p:val>
                                        </p:tav>
                                      </p:tavLst>
                                    </p:anim>
                                    <p:anim calcmode="lin" valueType="num">
                                      <p:cBhvr additive="base">
                                        <p:cTn id="150" dur="500" fill="hold"/>
                                        <p:tgtEl>
                                          <p:spTgt spid="1464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4" grpId="0" animBg="1"/>
      <p:bldP spid="37890" grpId="0"/>
      <p:bldP spid="146436" grpId="0" animBg="1"/>
      <p:bldP spid="146437" grpId="0" animBg="1"/>
      <p:bldP spid="146438" grpId="0" animBg="1"/>
      <p:bldP spid="146439" grpId="0" animBg="1"/>
      <p:bldP spid="37895" grpId="0"/>
      <p:bldP spid="37896" grpId="0"/>
      <p:bldP spid="37897" grpId="0"/>
      <p:bldP spid="146443" grpId="0" animBg="1"/>
      <p:bldP spid="146444" grpId="0"/>
      <p:bldP spid="146445" grpId="0"/>
      <p:bldP spid="146446" grpId="0" animBg="1"/>
      <p:bldP spid="146447" grpId="0" animBg="1"/>
      <p:bldP spid="146448" grpId="0" animBg="1"/>
      <p:bldP spid="146449" grpId="0" animBg="1"/>
      <p:bldP spid="146452" grpId="0"/>
      <p:bldP spid="146453" grpId="0"/>
      <p:bldP spid="146454" grpId="0"/>
      <p:bldP spid="146455" grpId="0"/>
      <p:bldP spid="146456" grpId="0"/>
      <p:bldP spid="37910" grpId="0"/>
      <p:bldP spid="37911" grpId="0"/>
      <p:bldP spid="37912" grpId="0"/>
      <p:bldP spid="2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a:extLst>
              <a:ext uri="{FF2B5EF4-FFF2-40B4-BE49-F238E27FC236}">
                <a16:creationId xmlns:a16="http://schemas.microsoft.com/office/drawing/2014/main" id="{ECC12641-6A79-46AA-82EE-F34CBE681D30}"/>
              </a:ext>
            </a:extLst>
          </p:cNvPr>
          <p:cNvSpPr>
            <a:spLocks noChangeArrowheads="1"/>
          </p:cNvSpPr>
          <p:nvPr/>
        </p:nvSpPr>
        <p:spPr bwMode="auto">
          <a:xfrm>
            <a:off x="323528" y="188640"/>
            <a:ext cx="7308850" cy="1555750"/>
          </a:xfrm>
          <a:prstGeom prst="rect">
            <a:avLst/>
          </a:prstGeom>
          <a:noFill/>
          <a:ln w="9525">
            <a:noFill/>
            <a:miter lim="800000"/>
          </a:ln>
          <a:effectLst/>
        </p:spPr>
        <p:txBody>
          <a:bodyPr anchor="ctr">
            <a:spAutoFit/>
          </a:bodyPr>
          <a:lstStyle/>
          <a:p>
            <a:pPr>
              <a:buFontTx/>
              <a:buNone/>
              <a:defRPr/>
            </a:pPr>
            <a:r>
              <a:rPr lang="en-US" altLang="zh-CN" sz="4800" b="1" dirty="0">
                <a:effectLst>
                  <a:outerShdw blurRad="38100" dist="38100" dir="2700000" algn="tl">
                    <a:srgbClr val="C0C0C0"/>
                  </a:outerShdw>
                </a:effectLst>
                <a:latin typeface="黑体" panose="02010609060101010101" pitchFamily="2" charset="-122"/>
                <a:ea typeface="黑体" panose="02010609060101010101" pitchFamily="2" charset="-122"/>
              </a:rPr>
              <a:t>1</a:t>
            </a:r>
            <a:r>
              <a:rPr lang="zh-CN" altLang="en-US" sz="4800" b="1" dirty="0">
                <a:effectLst>
                  <a:outerShdw blurRad="38100" dist="38100" dir="2700000" algn="tl">
                    <a:srgbClr val="C0C0C0"/>
                  </a:outerShdw>
                </a:effectLst>
                <a:latin typeface="黑体" panose="02010609060101010101" pitchFamily="2" charset="-122"/>
                <a:ea typeface="黑体" panose="02010609060101010101" pitchFamily="2" charset="-122"/>
              </a:rPr>
              <a:t>、词性活用：</a:t>
            </a:r>
            <a:br>
              <a:rPr lang="zh-CN" altLang="en-US" sz="4800" b="1" dirty="0">
                <a:effectLst>
                  <a:outerShdw blurRad="38100" dist="38100" dir="2700000" algn="tl">
                    <a:srgbClr val="C0C0C0"/>
                  </a:outerShdw>
                </a:effectLst>
                <a:latin typeface="黑体" panose="02010609060101010101" pitchFamily="2" charset="-122"/>
                <a:ea typeface="黑体" panose="02010609060101010101" pitchFamily="2" charset="-122"/>
              </a:rPr>
            </a:br>
            <a:endParaRPr lang="zh-CN" altLang="en-US" sz="4800" b="1" dirty="0">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133123" name="Rectangle 3">
            <a:extLst>
              <a:ext uri="{FF2B5EF4-FFF2-40B4-BE49-F238E27FC236}">
                <a16:creationId xmlns:a16="http://schemas.microsoft.com/office/drawing/2014/main" id="{6888B69C-6DE1-46D5-AEC7-F250BA7746DF}"/>
              </a:ext>
            </a:extLst>
          </p:cNvPr>
          <p:cNvSpPr>
            <a:spLocks noChangeArrowheads="1"/>
          </p:cNvSpPr>
          <p:nvPr/>
        </p:nvSpPr>
        <p:spPr bwMode="auto">
          <a:xfrm>
            <a:off x="899593" y="953608"/>
            <a:ext cx="3600400" cy="5016758"/>
          </a:xfrm>
          <a:prstGeom prst="rect">
            <a:avLst/>
          </a:prstGeom>
          <a:noFill/>
          <a:ln w="9525">
            <a:noFill/>
            <a:miter lim="800000"/>
          </a:ln>
          <a:effectLst/>
        </p:spPr>
        <p:txBody>
          <a:bodyPr wrap="square">
            <a:spAutoFit/>
          </a:bodyPr>
          <a:lstStyle/>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苦</a:t>
            </a: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劳</a:t>
            </a: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饿</a:t>
            </a: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空乏</a:t>
            </a: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乱</a:t>
            </a: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动</a:t>
            </a: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忍</a:t>
            </a: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入</a:t>
            </a: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a:p>
            <a:pPr>
              <a:buFontTx/>
              <a:buNone/>
              <a:defRPr/>
            </a:pPr>
            <a:r>
              <a:rPr lang="zh-CN" altLang="en-US" sz="3200" b="1" dirty="0">
                <a:solidFill>
                  <a:srgbClr val="0000FF"/>
                </a:solidFill>
                <a:effectLst>
                  <a:outerShdw blurRad="38100" dist="38100" dir="2700000" algn="tl">
                    <a:srgbClr val="C0C0C0"/>
                  </a:outerShdw>
                </a:effectLst>
                <a:latin typeface="隶书" pitchFamily="49" charset="-122"/>
                <a:ea typeface="隶书" pitchFamily="49" charset="-122"/>
              </a:rPr>
              <a:t>出</a:t>
            </a:r>
            <a:br>
              <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rPr>
            </a:br>
            <a:endParaRPr lang="en-US" altLang="zh-CN" sz="3200" b="1" dirty="0">
              <a:solidFill>
                <a:srgbClr val="0000FF"/>
              </a:solidFill>
              <a:effectLst>
                <a:outerShdw blurRad="38100" dist="38100" dir="2700000" algn="tl">
                  <a:srgbClr val="C0C0C0"/>
                </a:outerShdw>
              </a:effectLst>
              <a:latin typeface="隶书" pitchFamily="49" charset="-122"/>
              <a:ea typeface="隶书" pitchFamily="49" charset="-122"/>
            </a:endParaRPr>
          </a:p>
        </p:txBody>
      </p:sp>
      <p:sp>
        <p:nvSpPr>
          <p:cNvPr id="2" name="文本框 1">
            <a:extLst>
              <a:ext uri="{FF2B5EF4-FFF2-40B4-BE49-F238E27FC236}">
                <a16:creationId xmlns:a16="http://schemas.microsoft.com/office/drawing/2014/main" id="{83456D96-F179-4842-85A6-6CF0645000F1}"/>
              </a:ext>
            </a:extLst>
          </p:cNvPr>
          <p:cNvSpPr txBox="1"/>
          <p:nvPr/>
        </p:nvSpPr>
        <p:spPr>
          <a:xfrm>
            <a:off x="3455878" y="907271"/>
            <a:ext cx="3240360" cy="4524315"/>
          </a:xfrm>
          <a:prstGeom prst="rect">
            <a:avLst/>
          </a:prstGeom>
          <a:noFill/>
        </p:spPr>
        <p:txBody>
          <a:bodyPr wrap="square" rtlCol="0">
            <a:spAutoFit/>
          </a:bodyPr>
          <a:lstStyle/>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使</a:t>
            </a:r>
            <a:r>
              <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rPr>
              <a:t>…</a:t>
            </a: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受苦</a:t>
            </a:r>
            <a:endPar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endParaRPr>
          </a:p>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使</a:t>
            </a:r>
            <a:r>
              <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rPr>
              <a:t>…</a:t>
            </a: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劳累</a:t>
            </a:r>
            <a:endPar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endParaRPr>
          </a:p>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使</a:t>
            </a:r>
            <a:r>
              <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rPr>
              <a:t>….</a:t>
            </a: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饥饿</a:t>
            </a:r>
            <a:endPar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endParaRPr>
          </a:p>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使</a:t>
            </a:r>
            <a:r>
              <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rPr>
              <a:t>…</a:t>
            </a: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财资缺乏</a:t>
            </a:r>
            <a:endPar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endParaRPr>
          </a:p>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使</a:t>
            </a:r>
            <a:r>
              <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rPr>
              <a:t>…</a:t>
            </a: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扰乱</a:t>
            </a:r>
            <a:endPar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endParaRPr>
          </a:p>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使</a:t>
            </a:r>
            <a:r>
              <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rPr>
              <a:t>…</a:t>
            </a: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受到震撼</a:t>
            </a:r>
            <a:endPar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endParaRPr>
          </a:p>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使</a:t>
            </a:r>
            <a:r>
              <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rPr>
              <a:t>…</a:t>
            </a: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坚忍</a:t>
            </a:r>
            <a:endPar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endParaRPr>
          </a:p>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在国内</a:t>
            </a:r>
            <a:endParaRPr lang="en-US" altLang="zh-CN" sz="3200" b="1" dirty="0">
              <a:solidFill>
                <a:srgbClr val="C00000"/>
              </a:solidFill>
              <a:effectLst>
                <a:outerShdw blurRad="38100" dist="38100" dir="2700000" algn="tl">
                  <a:srgbClr val="C0C0C0"/>
                </a:outerShdw>
              </a:effectLst>
              <a:latin typeface="隶书" pitchFamily="49" charset="-122"/>
              <a:ea typeface="隶书" pitchFamily="49" charset="-122"/>
            </a:endParaRPr>
          </a:p>
          <a:p>
            <a:pPr>
              <a:defRPr/>
            </a:pPr>
            <a:r>
              <a:rPr lang="zh-CN" altLang="en-US" sz="3200" b="1" dirty="0">
                <a:solidFill>
                  <a:srgbClr val="C00000"/>
                </a:solidFill>
                <a:effectLst>
                  <a:outerShdw blurRad="38100" dist="38100" dir="2700000" algn="tl">
                    <a:srgbClr val="C0C0C0"/>
                  </a:outerShdw>
                </a:effectLst>
                <a:latin typeface="隶书" pitchFamily="49" charset="-122"/>
                <a:ea typeface="隶书" pitchFamily="49" charset="-122"/>
              </a:rPr>
              <a:t>在国外</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33123"/>
                                        </p:tgtEl>
                                        <p:attrNameLst>
                                          <p:attrName>style.visibility</p:attrName>
                                        </p:attrNameLst>
                                      </p:cBhvr>
                                      <p:to>
                                        <p:strVal val="visible"/>
                                      </p:to>
                                    </p:set>
                                    <p:anim calcmode="lin" valueType="num">
                                      <p:cBhvr>
                                        <p:cTn id="7" dur="1000" fill="hold"/>
                                        <p:tgtEl>
                                          <p:spTgt spid="133123"/>
                                        </p:tgtEl>
                                        <p:attrNameLst>
                                          <p:attrName>ppt_x</p:attrName>
                                        </p:attrNameLst>
                                      </p:cBhvr>
                                      <p:tavLst>
                                        <p:tav tm="0">
                                          <p:val>
                                            <p:strVal val="#ppt_x-.2"/>
                                          </p:val>
                                        </p:tav>
                                        <p:tav tm="100000">
                                          <p:val>
                                            <p:strVal val="#ppt_x"/>
                                          </p:val>
                                        </p:tav>
                                      </p:tavLst>
                                    </p:anim>
                                    <p:anim calcmode="lin" valueType="num">
                                      <p:cBhvr>
                                        <p:cTn id="8" dur="1000" fill="hold"/>
                                        <p:tgtEl>
                                          <p:spTgt spid="13312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3123"/>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2C7F762-EF94-456F-8C87-18B44B562C19}"/>
              </a:ext>
            </a:extLst>
          </p:cNvPr>
          <p:cNvSpPr>
            <a:spLocks noChangeArrowheads="1"/>
          </p:cNvSpPr>
          <p:nvPr/>
        </p:nvSpPr>
        <p:spPr bwMode="auto">
          <a:xfrm>
            <a:off x="323528" y="188640"/>
            <a:ext cx="7308850" cy="1555750"/>
          </a:xfrm>
          <a:prstGeom prst="rect">
            <a:avLst/>
          </a:prstGeom>
          <a:noFill/>
          <a:ln w="9525">
            <a:noFill/>
            <a:miter lim="800000"/>
          </a:ln>
          <a:effectLst/>
        </p:spPr>
        <p:txBody>
          <a:bodyPr anchor="ctr">
            <a:spAutoFit/>
          </a:bodyPr>
          <a:lstStyle/>
          <a:p>
            <a:pPr>
              <a:buFontTx/>
              <a:buNone/>
              <a:defRPr/>
            </a:pPr>
            <a:r>
              <a:rPr lang="en-US" altLang="zh-CN" sz="4800" b="1" dirty="0">
                <a:effectLst>
                  <a:outerShdw blurRad="38100" dist="38100" dir="2700000" algn="tl">
                    <a:srgbClr val="C0C0C0"/>
                  </a:outerShdw>
                </a:effectLst>
                <a:latin typeface="黑体" panose="02010609060101010101" pitchFamily="2" charset="-122"/>
                <a:ea typeface="黑体" panose="02010609060101010101" pitchFamily="2" charset="-122"/>
              </a:rPr>
              <a:t>2</a:t>
            </a:r>
            <a:r>
              <a:rPr lang="zh-CN" altLang="en-US" sz="4800" b="1" dirty="0">
                <a:effectLst>
                  <a:outerShdw blurRad="38100" dist="38100" dir="2700000" algn="tl">
                    <a:srgbClr val="C0C0C0"/>
                  </a:outerShdw>
                </a:effectLst>
                <a:latin typeface="黑体" panose="02010609060101010101" pitchFamily="2" charset="-122"/>
                <a:ea typeface="黑体" panose="02010609060101010101" pitchFamily="2" charset="-122"/>
              </a:rPr>
              <a:t>、重点词语：</a:t>
            </a:r>
            <a:br>
              <a:rPr lang="zh-CN" altLang="en-US" sz="4800" b="1" dirty="0">
                <a:effectLst>
                  <a:outerShdw blurRad="38100" dist="38100" dir="2700000" algn="tl">
                    <a:srgbClr val="C0C0C0"/>
                  </a:outerShdw>
                </a:effectLst>
                <a:latin typeface="黑体" panose="02010609060101010101" pitchFamily="2" charset="-122"/>
                <a:ea typeface="黑体" panose="02010609060101010101" pitchFamily="2" charset="-122"/>
              </a:rPr>
            </a:br>
            <a:endParaRPr lang="zh-CN" altLang="en-US" sz="4800" b="1" dirty="0">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3" name="文本框 2">
            <a:extLst>
              <a:ext uri="{FF2B5EF4-FFF2-40B4-BE49-F238E27FC236}">
                <a16:creationId xmlns:a16="http://schemas.microsoft.com/office/drawing/2014/main" id="{883EC40D-9F7A-4FC6-B3E2-527D75915552}"/>
              </a:ext>
            </a:extLst>
          </p:cNvPr>
          <p:cNvSpPr txBox="1"/>
          <p:nvPr/>
        </p:nvSpPr>
        <p:spPr>
          <a:xfrm>
            <a:off x="1097633" y="1351508"/>
            <a:ext cx="2250231" cy="4154984"/>
          </a:xfrm>
          <a:prstGeom prst="rect">
            <a:avLst/>
          </a:prstGeom>
          <a:noFill/>
        </p:spPr>
        <p:txBody>
          <a:bodyPr wrap="square" rtlCol="0">
            <a:spAutoFit/>
          </a:bodyPr>
          <a:lstStyle/>
          <a:p>
            <a:r>
              <a:rPr lang="zh-CN" altLang="en-US" sz="2400" dirty="0"/>
              <a:t>发</a:t>
            </a:r>
            <a:endParaRPr lang="en-US" altLang="zh-CN" sz="2400" dirty="0"/>
          </a:p>
          <a:p>
            <a:r>
              <a:rPr lang="zh-CN" altLang="en-US" sz="2400" dirty="0"/>
              <a:t>举</a:t>
            </a:r>
            <a:endParaRPr lang="en-US" altLang="zh-CN" sz="2400" dirty="0"/>
          </a:p>
          <a:p>
            <a:r>
              <a:rPr lang="zh-CN" altLang="en-US" sz="2400" dirty="0"/>
              <a:t>曾益</a:t>
            </a:r>
            <a:endParaRPr lang="en-US" altLang="zh-CN" sz="2400" dirty="0"/>
          </a:p>
          <a:p>
            <a:r>
              <a:rPr lang="zh-CN" altLang="en-US" sz="2400" dirty="0"/>
              <a:t>人</a:t>
            </a:r>
            <a:r>
              <a:rPr lang="zh-CN" altLang="en-US" sz="2400" dirty="0">
                <a:solidFill>
                  <a:srgbClr val="C00000"/>
                </a:solidFill>
              </a:rPr>
              <a:t>恒</a:t>
            </a:r>
            <a:r>
              <a:rPr lang="zh-CN" altLang="en-US" sz="2400" dirty="0"/>
              <a:t>过</a:t>
            </a:r>
            <a:endParaRPr lang="en-US" altLang="zh-CN" sz="2400" dirty="0"/>
          </a:p>
          <a:p>
            <a:r>
              <a:rPr lang="zh-CN" altLang="en-US" sz="2400" dirty="0"/>
              <a:t>然后</a:t>
            </a:r>
            <a:endParaRPr lang="en-US" altLang="zh-CN" sz="2400" dirty="0"/>
          </a:p>
          <a:p>
            <a:r>
              <a:rPr lang="zh-CN" altLang="en-US" sz="2400" dirty="0"/>
              <a:t>作</a:t>
            </a:r>
            <a:endParaRPr lang="en-US" altLang="zh-CN" sz="2400" dirty="0"/>
          </a:p>
          <a:p>
            <a:r>
              <a:rPr lang="zh-CN" altLang="en-US" sz="2400" dirty="0"/>
              <a:t>征</a:t>
            </a:r>
            <a:endParaRPr lang="en-US" altLang="zh-CN" sz="2400" dirty="0"/>
          </a:p>
          <a:p>
            <a:r>
              <a:rPr lang="zh-CN" altLang="en-US" sz="2400" dirty="0"/>
              <a:t>色</a:t>
            </a:r>
            <a:endParaRPr lang="en-US" altLang="zh-CN" sz="2400" dirty="0"/>
          </a:p>
          <a:p>
            <a:r>
              <a:rPr lang="zh-CN" altLang="en-US" sz="2400" dirty="0"/>
              <a:t>喻</a:t>
            </a:r>
            <a:endParaRPr lang="en-US" altLang="zh-CN" sz="2400" dirty="0"/>
          </a:p>
          <a:p>
            <a:r>
              <a:rPr lang="zh-CN" altLang="en-US" sz="2400" dirty="0"/>
              <a:t>法家</a:t>
            </a:r>
            <a:endParaRPr lang="en-US" altLang="zh-CN" sz="2400" dirty="0"/>
          </a:p>
          <a:p>
            <a:r>
              <a:rPr lang="zh-CN" altLang="en-US" sz="2400" dirty="0"/>
              <a:t>敌</a:t>
            </a:r>
            <a:endParaRPr lang="en-US" altLang="zh-CN" sz="2400" dirty="0"/>
          </a:p>
        </p:txBody>
      </p:sp>
      <p:sp>
        <p:nvSpPr>
          <p:cNvPr id="4" name="文本框 3">
            <a:extLst>
              <a:ext uri="{FF2B5EF4-FFF2-40B4-BE49-F238E27FC236}">
                <a16:creationId xmlns:a16="http://schemas.microsoft.com/office/drawing/2014/main" id="{E76E80D3-3410-4DB3-925F-49FA81FA734D}"/>
              </a:ext>
            </a:extLst>
          </p:cNvPr>
          <p:cNvSpPr txBox="1"/>
          <p:nvPr/>
        </p:nvSpPr>
        <p:spPr>
          <a:xfrm>
            <a:off x="3131840" y="1351508"/>
            <a:ext cx="3456384" cy="4154984"/>
          </a:xfrm>
          <a:prstGeom prst="rect">
            <a:avLst/>
          </a:prstGeom>
          <a:noFill/>
        </p:spPr>
        <p:txBody>
          <a:bodyPr wrap="square" rtlCol="0">
            <a:spAutoFit/>
          </a:bodyPr>
          <a:lstStyle/>
          <a:p>
            <a:r>
              <a:rPr lang="zh-CN" altLang="en-US" sz="2400" dirty="0">
                <a:solidFill>
                  <a:srgbClr val="C00000"/>
                </a:solidFill>
              </a:rPr>
              <a:t>兴起，被任用</a:t>
            </a:r>
            <a:endParaRPr lang="en-US" altLang="zh-CN" sz="2400" dirty="0">
              <a:solidFill>
                <a:srgbClr val="C00000"/>
              </a:solidFill>
            </a:endParaRPr>
          </a:p>
          <a:p>
            <a:r>
              <a:rPr lang="zh-CN" altLang="en-US" sz="2400" dirty="0">
                <a:solidFill>
                  <a:srgbClr val="C00000"/>
                </a:solidFill>
              </a:rPr>
              <a:t>被任用</a:t>
            </a:r>
            <a:endParaRPr lang="en-US" altLang="zh-CN" sz="2400" dirty="0">
              <a:solidFill>
                <a:srgbClr val="C00000"/>
              </a:solidFill>
            </a:endParaRPr>
          </a:p>
          <a:p>
            <a:r>
              <a:rPr lang="zh-CN" altLang="en-US" sz="2400" dirty="0">
                <a:solidFill>
                  <a:srgbClr val="C00000"/>
                </a:solidFill>
              </a:rPr>
              <a:t>增加</a:t>
            </a:r>
            <a:endParaRPr lang="en-US" altLang="zh-CN" sz="2400" dirty="0">
              <a:solidFill>
                <a:srgbClr val="C00000"/>
              </a:solidFill>
            </a:endParaRPr>
          </a:p>
          <a:p>
            <a:r>
              <a:rPr lang="zh-CN" altLang="en-US" sz="2400" dirty="0">
                <a:solidFill>
                  <a:srgbClr val="C00000"/>
                </a:solidFill>
              </a:rPr>
              <a:t>常常</a:t>
            </a:r>
            <a:endParaRPr lang="en-US" altLang="zh-CN" sz="2400" dirty="0">
              <a:solidFill>
                <a:srgbClr val="C00000"/>
              </a:solidFill>
            </a:endParaRPr>
          </a:p>
          <a:p>
            <a:r>
              <a:rPr lang="zh-CN" altLang="en-US" sz="2400" dirty="0">
                <a:solidFill>
                  <a:srgbClr val="C00000"/>
                </a:solidFill>
              </a:rPr>
              <a:t>这样以后</a:t>
            </a:r>
            <a:endParaRPr lang="en-US" altLang="zh-CN" sz="2400" dirty="0">
              <a:solidFill>
                <a:srgbClr val="C00000"/>
              </a:solidFill>
            </a:endParaRPr>
          </a:p>
          <a:p>
            <a:r>
              <a:rPr lang="zh-CN" altLang="en-US" sz="2400" dirty="0">
                <a:solidFill>
                  <a:srgbClr val="C00000"/>
                </a:solidFill>
              </a:rPr>
              <a:t>奋起，有所作为</a:t>
            </a:r>
            <a:endParaRPr lang="en-US" altLang="zh-CN" sz="2400" dirty="0">
              <a:solidFill>
                <a:srgbClr val="C00000"/>
              </a:solidFill>
            </a:endParaRPr>
          </a:p>
          <a:p>
            <a:r>
              <a:rPr lang="zh-CN" altLang="en-US" sz="2400" dirty="0">
                <a:solidFill>
                  <a:srgbClr val="C00000"/>
                </a:solidFill>
              </a:rPr>
              <a:t>表现</a:t>
            </a:r>
            <a:endParaRPr lang="en-US" altLang="zh-CN" sz="2400" dirty="0">
              <a:solidFill>
                <a:srgbClr val="C00000"/>
              </a:solidFill>
            </a:endParaRPr>
          </a:p>
          <a:p>
            <a:r>
              <a:rPr lang="zh-CN" altLang="en-US" sz="2400" dirty="0">
                <a:solidFill>
                  <a:srgbClr val="C00000"/>
                </a:solidFill>
              </a:rPr>
              <a:t>脸色</a:t>
            </a:r>
            <a:endParaRPr lang="en-US" altLang="zh-CN" sz="2400" dirty="0">
              <a:solidFill>
                <a:srgbClr val="C00000"/>
              </a:solidFill>
            </a:endParaRPr>
          </a:p>
          <a:p>
            <a:r>
              <a:rPr lang="zh-CN" altLang="en-US" sz="2400" dirty="0">
                <a:solidFill>
                  <a:srgbClr val="C00000"/>
                </a:solidFill>
              </a:rPr>
              <a:t>明白、了解</a:t>
            </a:r>
            <a:endParaRPr lang="en-US" altLang="zh-CN" sz="2400" dirty="0">
              <a:solidFill>
                <a:srgbClr val="C00000"/>
              </a:solidFill>
            </a:endParaRPr>
          </a:p>
          <a:p>
            <a:r>
              <a:rPr lang="zh-CN" altLang="en-US" sz="2400" dirty="0">
                <a:solidFill>
                  <a:srgbClr val="C00000"/>
                </a:solidFill>
              </a:rPr>
              <a:t>守法度的大臣</a:t>
            </a:r>
            <a:endParaRPr lang="en-US" altLang="zh-CN" sz="2400" dirty="0">
              <a:solidFill>
                <a:srgbClr val="C00000"/>
              </a:solidFill>
            </a:endParaRPr>
          </a:p>
          <a:p>
            <a:r>
              <a:rPr lang="zh-CN" altLang="en-US" sz="2400" dirty="0">
                <a:solidFill>
                  <a:srgbClr val="C00000"/>
                </a:solidFill>
              </a:rPr>
              <a:t>匹敌、相当</a:t>
            </a:r>
          </a:p>
        </p:txBody>
      </p:sp>
    </p:spTree>
    <p:extLst>
      <p:ext uri="{BB962C8B-B14F-4D97-AF65-F5344CB8AC3E}">
        <p14:creationId xmlns:p14="http://schemas.microsoft.com/office/powerpoint/2010/main" val="207538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a:extLst>
              <a:ext uri="{FF2B5EF4-FFF2-40B4-BE49-F238E27FC236}">
                <a16:creationId xmlns:a16="http://schemas.microsoft.com/office/drawing/2014/main" id="{F5F769F2-A6E5-4CC2-8BDA-E8B97A4BCAB5}"/>
              </a:ext>
            </a:extLst>
          </p:cNvPr>
          <p:cNvSpPr>
            <a:spLocks noChangeArrowheads="1"/>
          </p:cNvSpPr>
          <p:nvPr/>
        </p:nvSpPr>
        <p:spPr bwMode="auto">
          <a:xfrm>
            <a:off x="1331913" y="476250"/>
            <a:ext cx="3556000" cy="823913"/>
          </a:xfrm>
          <a:prstGeom prst="rect">
            <a:avLst/>
          </a:prstGeom>
          <a:noFill/>
          <a:ln w="9525">
            <a:noFill/>
            <a:miter lim="800000"/>
          </a:ln>
          <a:effectLst/>
        </p:spPr>
        <p:txBody>
          <a:bodyPr wrap="none" anchor="ctr">
            <a:spAutoFit/>
          </a:bodyPr>
          <a:lstStyle/>
          <a:p>
            <a:pPr>
              <a:buFontTx/>
              <a:buNone/>
              <a:defRPr/>
            </a:pPr>
            <a:r>
              <a:rPr lang="en-US" altLang="zh-CN" sz="4800" b="1" dirty="0">
                <a:effectLst>
                  <a:outerShdw blurRad="38100" dist="38100" dir="2700000" algn="tl">
                    <a:srgbClr val="C0C0C0"/>
                  </a:outerShdw>
                </a:effectLst>
                <a:latin typeface="黑体" panose="02010609060101010101" pitchFamily="2" charset="-122"/>
                <a:ea typeface="黑体" panose="02010609060101010101" pitchFamily="2" charset="-122"/>
              </a:rPr>
              <a:t>3</a:t>
            </a:r>
            <a:r>
              <a:rPr lang="zh-CN" altLang="en-US" sz="4800" b="1" dirty="0">
                <a:effectLst>
                  <a:outerShdw blurRad="38100" dist="38100" dir="2700000" algn="tl">
                    <a:srgbClr val="C0C0C0"/>
                  </a:outerShdw>
                </a:effectLst>
                <a:latin typeface="黑体" panose="02010609060101010101" pitchFamily="2" charset="-122"/>
                <a:ea typeface="黑体" panose="02010609060101010101" pitchFamily="2" charset="-122"/>
              </a:rPr>
              <a:t>．通假字。</a:t>
            </a:r>
          </a:p>
        </p:txBody>
      </p:sp>
      <p:sp>
        <p:nvSpPr>
          <p:cNvPr id="134147" name="Rectangle 3">
            <a:extLst>
              <a:ext uri="{FF2B5EF4-FFF2-40B4-BE49-F238E27FC236}">
                <a16:creationId xmlns:a16="http://schemas.microsoft.com/office/drawing/2014/main" id="{B740F4D7-B215-49A3-83A1-4C7387055B1F}"/>
              </a:ext>
            </a:extLst>
          </p:cNvPr>
          <p:cNvSpPr>
            <a:spLocks noGrp="1" noRot="1" noChangeArrowheads="1"/>
          </p:cNvSpPr>
          <p:nvPr>
            <p:ph type="body" idx="4294967295"/>
          </p:nvPr>
        </p:nvSpPr>
        <p:spPr>
          <a:xfrm>
            <a:off x="914400" y="1268413"/>
            <a:ext cx="8229600" cy="4525962"/>
          </a:xfrm>
        </p:spPr>
        <p:txBody>
          <a:bodyPr>
            <a:normAutofit/>
          </a:bodyPr>
          <a:lstStyle/>
          <a:p>
            <a:r>
              <a:rPr lang="zh-CN" altLang="en-US" sz="4400" b="1" dirty="0">
                <a:solidFill>
                  <a:srgbClr val="C00000"/>
                </a:solidFill>
                <a:latin typeface="隶书" panose="02010509060101010101" pitchFamily="49" charset="-122"/>
                <a:ea typeface="隶书" panose="02010509060101010101" pitchFamily="49" charset="-122"/>
              </a:rPr>
              <a:t>曾</a:t>
            </a:r>
            <a:r>
              <a:rPr lang="zh-CN" altLang="en-US" sz="4400" b="1" dirty="0">
                <a:latin typeface="隶书" panose="02010509060101010101" pitchFamily="49" charset="-122"/>
                <a:ea typeface="隶书" panose="02010509060101010101" pitchFamily="49" charset="-122"/>
              </a:rPr>
              <a:t>益其所不能。</a:t>
            </a:r>
            <a:endParaRPr lang="en-US" altLang="zh-CN" sz="4400" b="1" dirty="0">
              <a:latin typeface="隶书" panose="02010509060101010101" pitchFamily="49" charset="-122"/>
              <a:ea typeface="隶书" panose="02010509060101010101" pitchFamily="49" charset="-122"/>
            </a:endParaRPr>
          </a:p>
          <a:p>
            <a:r>
              <a:rPr lang="zh-CN" altLang="en-US" sz="4400" b="1" dirty="0">
                <a:solidFill>
                  <a:srgbClr val="0000FF"/>
                </a:solidFill>
                <a:latin typeface="隶书" panose="02010509060101010101" pitchFamily="49" charset="-122"/>
                <a:ea typeface="隶书" panose="02010509060101010101" pitchFamily="49" charset="-122"/>
              </a:rPr>
              <a:t>同</a:t>
            </a:r>
            <a:r>
              <a:rPr lang="zh-CN" altLang="en-US" sz="4400" b="1" dirty="0">
                <a:solidFill>
                  <a:srgbClr val="0000FF"/>
                </a:solidFill>
                <a:ea typeface="隶书" panose="02010509060101010101" pitchFamily="49" charset="-122"/>
              </a:rPr>
              <a:t>“</a:t>
            </a:r>
            <a:r>
              <a:rPr lang="zh-CN" altLang="en-US" sz="4400" b="1" dirty="0">
                <a:solidFill>
                  <a:srgbClr val="0000FF"/>
                </a:solidFill>
                <a:latin typeface="隶书" panose="02010509060101010101" pitchFamily="49" charset="-122"/>
                <a:ea typeface="隶书" panose="02010509060101010101" pitchFamily="49" charset="-122"/>
              </a:rPr>
              <a:t>增</a:t>
            </a:r>
            <a:r>
              <a:rPr lang="zh-CN" altLang="en-US" sz="4400" b="1" dirty="0">
                <a:solidFill>
                  <a:srgbClr val="0000FF"/>
                </a:solidFill>
                <a:ea typeface="隶书" panose="02010509060101010101" pitchFamily="49" charset="-122"/>
              </a:rPr>
              <a:t>”</a:t>
            </a:r>
            <a:r>
              <a:rPr lang="zh-CN" altLang="en-US" sz="4400" b="1" dirty="0">
                <a:solidFill>
                  <a:srgbClr val="0000FF"/>
                </a:solidFill>
                <a:latin typeface="隶书" panose="02010509060101010101" pitchFamily="49" charset="-122"/>
                <a:ea typeface="隶书" panose="02010509060101010101" pitchFamily="49" charset="-122"/>
              </a:rPr>
              <a:t>，增加 </a:t>
            </a:r>
            <a:endParaRPr lang="en-US" altLang="zh-CN" sz="4400" b="1" dirty="0">
              <a:solidFill>
                <a:srgbClr val="0000FF"/>
              </a:solidFill>
              <a:latin typeface="隶书" panose="02010509060101010101" pitchFamily="49" charset="-122"/>
              <a:ea typeface="隶书" panose="02010509060101010101" pitchFamily="49" charset="-122"/>
            </a:endParaRPr>
          </a:p>
          <a:p>
            <a:r>
              <a:rPr lang="zh-CN" altLang="en-US" sz="4400" b="1" dirty="0">
                <a:solidFill>
                  <a:srgbClr val="C00000"/>
                </a:solidFill>
                <a:latin typeface="隶书" panose="02010509060101010101" pitchFamily="49" charset="-122"/>
                <a:ea typeface="隶书" panose="02010509060101010101" pitchFamily="49" charset="-122"/>
              </a:rPr>
              <a:t>衡</a:t>
            </a:r>
            <a:r>
              <a:rPr lang="zh-CN" altLang="en-US" sz="4400" b="1" dirty="0">
                <a:latin typeface="隶书" panose="02010509060101010101" pitchFamily="49" charset="-122"/>
                <a:ea typeface="隶书" panose="02010509060101010101" pitchFamily="49" charset="-122"/>
              </a:rPr>
              <a:t>于虑。</a:t>
            </a:r>
          </a:p>
          <a:p>
            <a:r>
              <a:rPr lang="zh-CN" altLang="en-US" sz="4400" b="1" dirty="0">
                <a:solidFill>
                  <a:srgbClr val="0000FF"/>
                </a:solidFill>
                <a:latin typeface="隶书" panose="02010509060101010101" pitchFamily="49" charset="-122"/>
                <a:ea typeface="隶书" panose="02010509060101010101" pitchFamily="49" charset="-122"/>
              </a:rPr>
              <a:t>同</a:t>
            </a:r>
            <a:r>
              <a:rPr lang="zh-CN" altLang="en-US" sz="4400" b="1" dirty="0">
                <a:solidFill>
                  <a:srgbClr val="0000FF"/>
                </a:solidFill>
                <a:ea typeface="隶书" panose="02010509060101010101" pitchFamily="49" charset="-122"/>
              </a:rPr>
              <a:t>“</a:t>
            </a:r>
            <a:r>
              <a:rPr lang="zh-CN" altLang="en-US" sz="4400" b="1" dirty="0">
                <a:solidFill>
                  <a:srgbClr val="0000FF"/>
                </a:solidFill>
                <a:latin typeface="隶书" panose="02010509060101010101" pitchFamily="49" charset="-122"/>
                <a:ea typeface="隶书" panose="02010509060101010101" pitchFamily="49" charset="-122"/>
              </a:rPr>
              <a:t>横</a:t>
            </a:r>
            <a:r>
              <a:rPr lang="zh-CN" altLang="en-US" sz="4400" b="1" dirty="0">
                <a:solidFill>
                  <a:srgbClr val="0000FF"/>
                </a:solidFill>
                <a:ea typeface="隶书" panose="02010509060101010101" pitchFamily="49" charset="-122"/>
              </a:rPr>
              <a:t>”</a:t>
            </a:r>
            <a:r>
              <a:rPr lang="zh-CN" altLang="en-US" sz="4400" b="1" dirty="0">
                <a:solidFill>
                  <a:srgbClr val="0000FF"/>
                </a:solidFill>
                <a:latin typeface="隶书" panose="02010509060101010101" pitchFamily="49" charset="-122"/>
                <a:ea typeface="隶书" panose="02010509060101010101" pitchFamily="49" charset="-122"/>
              </a:rPr>
              <a:t>，梗塞，指不顺 </a:t>
            </a:r>
            <a:endParaRPr lang="en-US" altLang="zh-CN" sz="4400" b="1" dirty="0">
              <a:solidFill>
                <a:srgbClr val="0000FF"/>
              </a:solidFill>
              <a:latin typeface="隶书" panose="02010509060101010101" pitchFamily="49" charset="-122"/>
              <a:ea typeface="隶书" panose="02010509060101010101" pitchFamily="49" charset="-122"/>
            </a:endParaRPr>
          </a:p>
          <a:p>
            <a:r>
              <a:rPr lang="zh-CN" altLang="en-US" sz="4400" b="1" dirty="0">
                <a:latin typeface="隶书" panose="02010509060101010101" pitchFamily="49" charset="-122"/>
                <a:ea typeface="隶书" panose="02010509060101010101" pitchFamily="49" charset="-122"/>
              </a:rPr>
              <a:t>入则无法家</a:t>
            </a:r>
            <a:r>
              <a:rPr lang="zh-CN" altLang="en-US" sz="4400" b="1" dirty="0">
                <a:solidFill>
                  <a:srgbClr val="C00000"/>
                </a:solidFill>
                <a:latin typeface="隶书" panose="02010509060101010101" pitchFamily="49" charset="-122"/>
                <a:ea typeface="隶书" panose="02010509060101010101" pitchFamily="49" charset="-122"/>
              </a:rPr>
              <a:t>拂</a:t>
            </a:r>
            <a:r>
              <a:rPr lang="zh-CN" altLang="en-US" sz="4400" b="1" dirty="0">
                <a:latin typeface="隶书" panose="02010509060101010101" pitchFamily="49" charset="-122"/>
                <a:ea typeface="隶书" panose="02010509060101010101" pitchFamily="49" charset="-122"/>
              </a:rPr>
              <a:t>士。</a:t>
            </a:r>
            <a:endParaRPr lang="zh-CN" altLang="en-US" sz="4400" b="1" dirty="0">
              <a:solidFill>
                <a:srgbClr val="0000FF"/>
              </a:solidFill>
              <a:latin typeface="隶书" panose="02010509060101010101" pitchFamily="49" charset="-122"/>
              <a:ea typeface="隶书" panose="02010509060101010101" pitchFamily="49" charset="-122"/>
            </a:endParaRPr>
          </a:p>
          <a:p>
            <a:r>
              <a:rPr lang="zh-CN" altLang="en-US" sz="4400" b="1" dirty="0">
                <a:solidFill>
                  <a:srgbClr val="0000FF"/>
                </a:solidFill>
                <a:latin typeface="隶书" panose="02010509060101010101" pitchFamily="49" charset="-122"/>
                <a:ea typeface="隶书" panose="02010509060101010101" pitchFamily="49" charset="-122"/>
              </a:rPr>
              <a:t>同</a:t>
            </a:r>
            <a:r>
              <a:rPr lang="zh-CN" altLang="en-US" sz="4400" b="1" dirty="0">
                <a:solidFill>
                  <a:srgbClr val="0000FF"/>
                </a:solidFill>
                <a:ea typeface="隶书" panose="02010509060101010101" pitchFamily="49" charset="-122"/>
              </a:rPr>
              <a:t>“</a:t>
            </a:r>
            <a:r>
              <a:rPr lang="zh-CN" altLang="en-US" sz="4400" b="1" dirty="0">
                <a:solidFill>
                  <a:srgbClr val="0000FF"/>
                </a:solidFill>
                <a:latin typeface="隶书" panose="02010509060101010101" pitchFamily="49" charset="-122"/>
                <a:ea typeface="隶书" panose="02010509060101010101" pitchFamily="49" charset="-122"/>
              </a:rPr>
              <a:t>弼</a:t>
            </a:r>
            <a:r>
              <a:rPr lang="zh-CN" altLang="en-US" sz="4400" b="1" dirty="0">
                <a:solidFill>
                  <a:srgbClr val="0000FF"/>
                </a:solidFill>
                <a:ea typeface="隶书" panose="02010509060101010101" pitchFamily="49" charset="-122"/>
              </a:rPr>
              <a:t>”</a:t>
            </a:r>
            <a:r>
              <a:rPr lang="zh-CN" altLang="en-US" sz="4400" b="1" dirty="0">
                <a:solidFill>
                  <a:srgbClr val="0000FF"/>
                </a:solidFill>
                <a:latin typeface="隶书" panose="02010509060101010101" pitchFamily="49" charset="-122"/>
                <a:ea typeface="隶书" panose="02010509060101010101" pitchFamily="49" charset="-122"/>
              </a:rPr>
              <a:t>，辅佐</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34147">
                                            <p:txEl>
                                              <p:pRg st="0" end="0"/>
                                            </p:txEl>
                                          </p:spTgt>
                                        </p:tgtEl>
                                        <p:attrNameLst>
                                          <p:attrName>style.visibility</p:attrName>
                                        </p:attrNameLst>
                                      </p:cBhvr>
                                      <p:to>
                                        <p:strVal val="visible"/>
                                      </p:to>
                                    </p:set>
                                    <p:anim by="(-#ppt_w*2)" calcmode="lin" valueType="num">
                                      <p:cBhvr rctx="PPT">
                                        <p:cTn id="7" dur="250" autoRev="1" fill="hold">
                                          <p:stCondLst>
                                            <p:cond delay="0"/>
                                          </p:stCondLst>
                                        </p:cTn>
                                        <p:tgtEl>
                                          <p:spTgt spid="134147">
                                            <p:txEl>
                                              <p:pRg st="0" end="0"/>
                                            </p:txEl>
                                          </p:spTgt>
                                        </p:tgtEl>
                                        <p:attrNameLst>
                                          <p:attrName>ppt_w</p:attrName>
                                        </p:attrNameLst>
                                      </p:cBhvr>
                                    </p:anim>
                                    <p:anim by="(#ppt_w*0.50)" calcmode="lin" valueType="num">
                                      <p:cBhvr>
                                        <p:cTn id="8" dur="250" decel="50000" autoRev="1" fill="hold">
                                          <p:stCondLst>
                                            <p:cond delay="0"/>
                                          </p:stCondLst>
                                        </p:cTn>
                                        <p:tgtEl>
                                          <p:spTgt spid="134147">
                                            <p:txEl>
                                              <p:pRg st="0" end="0"/>
                                            </p:txEl>
                                          </p:spTgt>
                                        </p:tgtEl>
                                        <p:attrNameLst>
                                          <p:attrName>ppt_x</p:attrName>
                                        </p:attrNameLst>
                                      </p:cBhvr>
                                    </p:anim>
                                    <p:anim from="(-#ppt_h/2)" to="(#ppt_y)" calcmode="lin" valueType="num">
                                      <p:cBhvr>
                                        <p:cTn id="9" dur="500" fill="hold">
                                          <p:stCondLst>
                                            <p:cond delay="0"/>
                                          </p:stCondLst>
                                        </p:cTn>
                                        <p:tgtEl>
                                          <p:spTgt spid="134147">
                                            <p:txEl>
                                              <p:pRg st="0" end="0"/>
                                            </p:txEl>
                                          </p:spTgt>
                                        </p:tgtEl>
                                        <p:attrNameLst>
                                          <p:attrName>ppt_y</p:attrName>
                                        </p:attrNameLst>
                                      </p:cBhvr>
                                    </p:anim>
                                    <p:animRot by="21600000">
                                      <p:cBhvr>
                                        <p:cTn id="10" dur="500" fill="hold">
                                          <p:stCondLst>
                                            <p:cond delay="0"/>
                                          </p:stCondLst>
                                        </p:cTn>
                                        <p:tgtEl>
                                          <p:spTgt spid="134147">
                                            <p:txEl>
                                              <p:pRg st="0" end="0"/>
                                            </p:txEl>
                                          </p:spTgt>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34147">
                                            <p:txEl>
                                              <p:pRg st="2" end="2"/>
                                            </p:txEl>
                                          </p:spTgt>
                                        </p:tgtEl>
                                        <p:attrNameLst>
                                          <p:attrName>style.visibility</p:attrName>
                                        </p:attrNameLst>
                                      </p:cBhvr>
                                      <p:to>
                                        <p:strVal val="visible"/>
                                      </p:to>
                                    </p:set>
                                    <p:anim by="(-#ppt_w*2)" calcmode="lin" valueType="num">
                                      <p:cBhvr rctx="PPT">
                                        <p:cTn id="13" dur="250" autoRev="1" fill="hold">
                                          <p:stCondLst>
                                            <p:cond delay="0"/>
                                          </p:stCondLst>
                                        </p:cTn>
                                        <p:tgtEl>
                                          <p:spTgt spid="134147">
                                            <p:txEl>
                                              <p:pRg st="2" end="2"/>
                                            </p:txEl>
                                          </p:spTgt>
                                        </p:tgtEl>
                                        <p:attrNameLst>
                                          <p:attrName>ppt_w</p:attrName>
                                        </p:attrNameLst>
                                      </p:cBhvr>
                                    </p:anim>
                                    <p:anim by="(#ppt_w*0.50)" calcmode="lin" valueType="num">
                                      <p:cBhvr>
                                        <p:cTn id="14" dur="250" decel="50000" autoRev="1" fill="hold">
                                          <p:stCondLst>
                                            <p:cond delay="0"/>
                                          </p:stCondLst>
                                        </p:cTn>
                                        <p:tgtEl>
                                          <p:spTgt spid="134147">
                                            <p:txEl>
                                              <p:pRg st="2" end="2"/>
                                            </p:txEl>
                                          </p:spTgt>
                                        </p:tgtEl>
                                        <p:attrNameLst>
                                          <p:attrName>ppt_x</p:attrName>
                                        </p:attrNameLst>
                                      </p:cBhvr>
                                    </p:anim>
                                    <p:anim from="(-#ppt_h/2)" to="(#ppt_y)" calcmode="lin" valueType="num">
                                      <p:cBhvr>
                                        <p:cTn id="15" dur="500" fill="hold">
                                          <p:stCondLst>
                                            <p:cond delay="0"/>
                                          </p:stCondLst>
                                        </p:cTn>
                                        <p:tgtEl>
                                          <p:spTgt spid="134147">
                                            <p:txEl>
                                              <p:pRg st="2" end="2"/>
                                            </p:txEl>
                                          </p:spTgt>
                                        </p:tgtEl>
                                        <p:attrNameLst>
                                          <p:attrName>ppt_y</p:attrName>
                                        </p:attrNameLst>
                                      </p:cBhvr>
                                    </p:anim>
                                    <p:animRot by="21600000">
                                      <p:cBhvr>
                                        <p:cTn id="16" dur="500" fill="hold">
                                          <p:stCondLst>
                                            <p:cond delay="0"/>
                                          </p:stCondLst>
                                        </p:cTn>
                                        <p:tgtEl>
                                          <p:spTgt spid="134147">
                                            <p:txEl>
                                              <p:pRg st="2" end="2"/>
                                            </p:txEl>
                                          </p:spTgt>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134147">
                                            <p:txEl>
                                              <p:pRg st="4" end="4"/>
                                            </p:txEl>
                                          </p:spTgt>
                                        </p:tgtEl>
                                        <p:attrNameLst>
                                          <p:attrName>style.visibility</p:attrName>
                                        </p:attrNameLst>
                                      </p:cBhvr>
                                      <p:to>
                                        <p:strVal val="visible"/>
                                      </p:to>
                                    </p:set>
                                    <p:anim by="(-#ppt_w*2)" calcmode="lin" valueType="num">
                                      <p:cBhvr rctx="PPT">
                                        <p:cTn id="19" dur="250" autoRev="1" fill="hold">
                                          <p:stCondLst>
                                            <p:cond delay="0"/>
                                          </p:stCondLst>
                                        </p:cTn>
                                        <p:tgtEl>
                                          <p:spTgt spid="134147">
                                            <p:txEl>
                                              <p:pRg st="4" end="4"/>
                                            </p:txEl>
                                          </p:spTgt>
                                        </p:tgtEl>
                                        <p:attrNameLst>
                                          <p:attrName>ppt_w</p:attrName>
                                        </p:attrNameLst>
                                      </p:cBhvr>
                                    </p:anim>
                                    <p:anim by="(#ppt_w*0.50)" calcmode="lin" valueType="num">
                                      <p:cBhvr>
                                        <p:cTn id="20" dur="250" decel="50000" autoRev="1" fill="hold">
                                          <p:stCondLst>
                                            <p:cond delay="0"/>
                                          </p:stCondLst>
                                        </p:cTn>
                                        <p:tgtEl>
                                          <p:spTgt spid="134147">
                                            <p:txEl>
                                              <p:pRg st="4" end="4"/>
                                            </p:txEl>
                                          </p:spTgt>
                                        </p:tgtEl>
                                        <p:attrNameLst>
                                          <p:attrName>ppt_x</p:attrName>
                                        </p:attrNameLst>
                                      </p:cBhvr>
                                    </p:anim>
                                    <p:anim from="(-#ppt_h/2)" to="(#ppt_y)" calcmode="lin" valueType="num">
                                      <p:cBhvr>
                                        <p:cTn id="21" dur="500" fill="hold">
                                          <p:stCondLst>
                                            <p:cond delay="0"/>
                                          </p:stCondLst>
                                        </p:cTn>
                                        <p:tgtEl>
                                          <p:spTgt spid="134147">
                                            <p:txEl>
                                              <p:pRg st="4" end="4"/>
                                            </p:txEl>
                                          </p:spTgt>
                                        </p:tgtEl>
                                        <p:attrNameLst>
                                          <p:attrName>ppt_y</p:attrName>
                                        </p:attrNameLst>
                                      </p:cBhvr>
                                    </p:anim>
                                    <p:animRot by="21600000">
                                      <p:cBhvr>
                                        <p:cTn id="22" dur="500" fill="hold">
                                          <p:stCondLst>
                                            <p:cond delay="0"/>
                                          </p:stCondLst>
                                        </p:cTn>
                                        <p:tgtEl>
                                          <p:spTgt spid="134147">
                                            <p:txEl>
                                              <p:pRg st="4" end="4"/>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134147">
                                            <p:txEl>
                                              <p:pRg st="1" end="1"/>
                                            </p:txEl>
                                          </p:spTgt>
                                        </p:tgtEl>
                                        <p:attrNameLst>
                                          <p:attrName>style.visibility</p:attrName>
                                        </p:attrNameLst>
                                      </p:cBhvr>
                                      <p:to>
                                        <p:strVal val="visible"/>
                                      </p:to>
                                    </p:set>
                                    <p:anim by="(-#ppt_w*2)" calcmode="lin" valueType="num">
                                      <p:cBhvr rctx="PPT">
                                        <p:cTn id="27" dur="250" autoRev="1" fill="hold">
                                          <p:stCondLst>
                                            <p:cond delay="0"/>
                                          </p:stCondLst>
                                        </p:cTn>
                                        <p:tgtEl>
                                          <p:spTgt spid="134147">
                                            <p:txEl>
                                              <p:pRg st="1" end="1"/>
                                            </p:txEl>
                                          </p:spTgt>
                                        </p:tgtEl>
                                        <p:attrNameLst>
                                          <p:attrName>ppt_w</p:attrName>
                                        </p:attrNameLst>
                                      </p:cBhvr>
                                    </p:anim>
                                    <p:anim by="(#ppt_w*0.50)" calcmode="lin" valueType="num">
                                      <p:cBhvr>
                                        <p:cTn id="28" dur="250" decel="50000" autoRev="1" fill="hold">
                                          <p:stCondLst>
                                            <p:cond delay="0"/>
                                          </p:stCondLst>
                                        </p:cTn>
                                        <p:tgtEl>
                                          <p:spTgt spid="134147">
                                            <p:txEl>
                                              <p:pRg st="1" end="1"/>
                                            </p:txEl>
                                          </p:spTgt>
                                        </p:tgtEl>
                                        <p:attrNameLst>
                                          <p:attrName>ppt_x</p:attrName>
                                        </p:attrNameLst>
                                      </p:cBhvr>
                                    </p:anim>
                                    <p:anim from="(-#ppt_h/2)" to="(#ppt_y)" calcmode="lin" valueType="num">
                                      <p:cBhvr>
                                        <p:cTn id="29" dur="500" fill="hold">
                                          <p:stCondLst>
                                            <p:cond delay="0"/>
                                          </p:stCondLst>
                                        </p:cTn>
                                        <p:tgtEl>
                                          <p:spTgt spid="134147">
                                            <p:txEl>
                                              <p:pRg st="1" end="1"/>
                                            </p:txEl>
                                          </p:spTgt>
                                        </p:tgtEl>
                                        <p:attrNameLst>
                                          <p:attrName>ppt_y</p:attrName>
                                        </p:attrNameLst>
                                      </p:cBhvr>
                                    </p:anim>
                                    <p:animRot by="21600000">
                                      <p:cBhvr>
                                        <p:cTn id="30" dur="500" fill="hold">
                                          <p:stCondLst>
                                            <p:cond delay="0"/>
                                          </p:stCondLst>
                                        </p:cTn>
                                        <p:tgtEl>
                                          <p:spTgt spid="134147">
                                            <p:txEl>
                                              <p:pRg st="1" end="1"/>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34147">
                                            <p:txEl>
                                              <p:pRg st="3" end="3"/>
                                            </p:txEl>
                                          </p:spTgt>
                                        </p:tgtEl>
                                        <p:attrNameLst>
                                          <p:attrName>style.visibility</p:attrName>
                                        </p:attrNameLst>
                                      </p:cBhvr>
                                      <p:to>
                                        <p:strVal val="visible"/>
                                      </p:to>
                                    </p:set>
                                    <p:anim by="(-#ppt_w*2)" calcmode="lin" valueType="num">
                                      <p:cBhvr rctx="PPT">
                                        <p:cTn id="35" dur="250" autoRev="1" fill="hold">
                                          <p:stCondLst>
                                            <p:cond delay="0"/>
                                          </p:stCondLst>
                                        </p:cTn>
                                        <p:tgtEl>
                                          <p:spTgt spid="134147">
                                            <p:txEl>
                                              <p:pRg st="3" end="3"/>
                                            </p:txEl>
                                          </p:spTgt>
                                        </p:tgtEl>
                                        <p:attrNameLst>
                                          <p:attrName>ppt_w</p:attrName>
                                        </p:attrNameLst>
                                      </p:cBhvr>
                                    </p:anim>
                                    <p:anim by="(#ppt_w*0.50)" calcmode="lin" valueType="num">
                                      <p:cBhvr>
                                        <p:cTn id="36" dur="250" decel="50000" autoRev="1" fill="hold">
                                          <p:stCondLst>
                                            <p:cond delay="0"/>
                                          </p:stCondLst>
                                        </p:cTn>
                                        <p:tgtEl>
                                          <p:spTgt spid="134147">
                                            <p:txEl>
                                              <p:pRg st="3" end="3"/>
                                            </p:txEl>
                                          </p:spTgt>
                                        </p:tgtEl>
                                        <p:attrNameLst>
                                          <p:attrName>ppt_x</p:attrName>
                                        </p:attrNameLst>
                                      </p:cBhvr>
                                    </p:anim>
                                    <p:anim from="(-#ppt_h/2)" to="(#ppt_y)" calcmode="lin" valueType="num">
                                      <p:cBhvr>
                                        <p:cTn id="37" dur="500" fill="hold">
                                          <p:stCondLst>
                                            <p:cond delay="0"/>
                                          </p:stCondLst>
                                        </p:cTn>
                                        <p:tgtEl>
                                          <p:spTgt spid="134147">
                                            <p:txEl>
                                              <p:pRg st="3" end="3"/>
                                            </p:txEl>
                                          </p:spTgt>
                                        </p:tgtEl>
                                        <p:attrNameLst>
                                          <p:attrName>ppt_y</p:attrName>
                                        </p:attrNameLst>
                                      </p:cBhvr>
                                    </p:anim>
                                    <p:animRot by="21600000">
                                      <p:cBhvr>
                                        <p:cTn id="38" dur="500" fill="hold">
                                          <p:stCondLst>
                                            <p:cond delay="0"/>
                                          </p:stCondLst>
                                        </p:cTn>
                                        <p:tgtEl>
                                          <p:spTgt spid="134147">
                                            <p:txEl>
                                              <p:pRg st="3" end="3"/>
                                            </p:txEl>
                                          </p:spTgt>
                                        </p:tgtEl>
                                        <p:attrNameLst>
                                          <p:attrName>r</p:attrName>
                                        </p:attrNameLst>
                                      </p:cBhvr>
                                    </p:animRot>
                                  </p:childTnLst>
                                </p:cTn>
                              </p:par>
                            </p:childTnLst>
                          </p:cTn>
                        </p:par>
                      </p:childTnLst>
                    </p:cTn>
                  </p:par>
                  <p:par>
                    <p:cTn id="39" fill="hold" nodeType="clickPar">
                      <p:stCondLst>
                        <p:cond delay="indefinite"/>
                      </p:stCondLst>
                      <p:childTnLst>
                        <p:par>
                          <p:cTn id="40" fill="hold" nodeType="withGroup">
                            <p:stCondLst>
                              <p:cond delay="0"/>
                            </p:stCondLst>
                            <p:childTnLst>
                              <p:par>
                                <p:cTn id="41" presetID="56" presetClass="entr" presetSubtype="0" fill="hold" grpId="0" nodeType="clickEffect">
                                  <p:stCondLst>
                                    <p:cond delay="0"/>
                                  </p:stCondLst>
                                  <p:iterate type="lt">
                                    <p:tmPct val="10000"/>
                                  </p:iterate>
                                  <p:childTnLst>
                                    <p:set>
                                      <p:cBhvr>
                                        <p:cTn id="42" dur="1" fill="hold">
                                          <p:stCondLst>
                                            <p:cond delay="0"/>
                                          </p:stCondLst>
                                        </p:cTn>
                                        <p:tgtEl>
                                          <p:spTgt spid="134147">
                                            <p:txEl>
                                              <p:pRg st="5" end="5"/>
                                            </p:txEl>
                                          </p:spTgt>
                                        </p:tgtEl>
                                        <p:attrNameLst>
                                          <p:attrName>style.visibility</p:attrName>
                                        </p:attrNameLst>
                                      </p:cBhvr>
                                      <p:to>
                                        <p:strVal val="visible"/>
                                      </p:to>
                                    </p:set>
                                    <p:anim by="(-#ppt_w*2)" calcmode="lin" valueType="num">
                                      <p:cBhvr rctx="PPT">
                                        <p:cTn id="43" dur="250" autoRev="1" fill="hold">
                                          <p:stCondLst>
                                            <p:cond delay="0"/>
                                          </p:stCondLst>
                                        </p:cTn>
                                        <p:tgtEl>
                                          <p:spTgt spid="134147">
                                            <p:txEl>
                                              <p:pRg st="5" end="5"/>
                                            </p:txEl>
                                          </p:spTgt>
                                        </p:tgtEl>
                                        <p:attrNameLst>
                                          <p:attrName>ppt_w</p:attrName>
                                        </p:attrNameLst>
                                      </p:cBhvr>
                                    </p:anim>
                                    <p:anim by="(#ppt_w*0.50)" calcmode="lin" valueType="num">
                                      <p:cBhvr>
                                        <p:cTn id="44" dur="250" decel="50000" autoRev="1" fill="hold">
                                          <p:stCondLst>
                                            <p:cond delay="0"/>
                                          </p:stCondLst>
                                        </p:cTn>
                                        <p:tgtEl>
                                          <p:spTgt spid="134147">
                                            <p:txEl>
                                              <p:pRg st="5" end="5"/>
                                            </p:txEl>
                                          </p:spTgt>
                                        </p:tgtEl>
                                        <p:attrNameLst>
                                          <p:attrName>ppt_x</p:attrName>
                                        </p:attrNameLst>
                                      </p:cBhvr>
                                    </p:anim>
                                    <p:anim from="(-#ppt_h/2)" to="(#ppt_y)" calcmode="lin" valueType="num">
                                      <p:cBhvr>
                                        <p:cTn id="45" dur="500" fill="hold">
                                          <p:stCondLst>
                                            <p:cond delay="0"/>
                                          </p:stCondLst>
                                        </p:cTn>
                                        <p:tgtEl>
                                          <p:spTgt spid="134147">
                                            <p:txEl>
                                              <p:pRg st="5" end="5"/>
                                            </p:txEl>
                                          </p:spTgt>
                                        </p:tgtEl>
                                        <p:attrNameLst>
                                          <p:attrName>ppt_y</p:attrName>
                                        </p:attrNameLst>
                                      </p:cBhvr>
                                    </p:anim>
                                    <p:animRot by="21600000">
                                      <p:cBhvr>
                                        <p:cTn id="46" dur="500" fill="hold">
                                          <p:stCondLst>
                                            <p:cond delay="0"/>
                                          </p:stCondLst>
                                        </p:cTn>
                                        <p:tgtEl>
                                          <p:spTgt spid="134147">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7"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3" name="Text Box 4">
            <a:extLst>
              <a:ext uri="{FF2B5EF4-FFF2-40B4-BE49-F238E27FC236}">
                <a16:creationId xmlns:a16="http://schemas.microsoft.com/office/drawing/2014/main" id="{C13450C7-2DDA-4770-8099-42AC97AB37A1}"/>
              </a:ext>
            </a:extLst>
          </p:cNvPr>
          <p:cNvSpPr txBox="1">
            <a:spLocks noChangeArrowheads="1"/>
          </p:cNvSpPr>
          <p:nvPr/>
        </p:nvSpPr>
        <p:spPr bwMode="auto">
          <a:xfrm>
            <a:off x="1524000" y="1371600"/>
            <a:ext cx="4572000" cy="308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sz="2800" dirty="0">
                <a:solidFill>
                  <a:schemeClr val="tx2"/>
                </a:solidFill>
                <a:latin typeface="宋体" panose="02010600030101010101" pitchFamily="2" charset="-122"/>
              </a:rPr>
              <a:t>  </a:t>
            </a:r>
            <a:r>
              <a:rPr lang="zh-CN" altLang="en-US" sz="2800" b="1" dirty="0">
                <a:solidFill>
                  <a:srgbClr val="CC3300"/>
                </a:solidFill>
                <a:latin typeface="宋体" panose="02010600030101010101" pitchFamily="2" charset="-122"/>
              </a:rPr>
              <a:t>舜发于畎亩之中</a:t>
            </a:r>
          </a:p>
          <a:p>
            <a:pPr>
              <a:spcBef>
                <a:spcPct val="50000"/>
              </a:spcBef>
            </a:pPr>
            <a:r>
              <a:rPr lang="zh-CN" altLang="en-US" sz="2800" b="1" dirty="0">
                <a:solidFill>
                  <a:srgbClr val="CC3300"/>
                </a:solidFill>
                <a:latin typeface="宋体" panose="02010600030101010101" pitchFamily="2" charset="-122"/>
              </a:rPr>
              <a:t>  野芳发而幽香</a:t>
            </a:r>
          </a:p>
          <a:p>
            <a:pPr>
              <a:spcBef>
                <a:spcPct val="50000"/>
              </a:spcBef>
            </a:pPr>
            <a:r>
              <a:rPr lang="zh-CN" altLang="en-US" sz="2800" b="1" dirty="0">
                <a:solidFill>
                  <a:srgbClr val="CC3300"/>
                </a:solidFill>
                <a:latin typeface="宋体" panose="02010600030101010101" pitchFamily="2" charset="-122"/>
              </a:rPr>
              <a:t>  征于色，发于声</a:t>
            </a:r>
          </a:p>
          <a:p>
            <a:pPr>
              <a:spcBef>
                <a:spcPct val="50000"/>
              </a:spcBef>
            </a:pPr>
            <a:r>
              <a:rPr lang="zh-CN" altLang="en-US" sz="2800" b="1" dirty="0">
                <a:solidFill>
                  <a:srgbClr val="CC3300"/>
                </a:solidFill>
                <a:latin typeface="宋体" panose="02010600030101010101" pitchFamily="2" charset="-122"/>
              </a:rPr>
              <a:t>  </a:t>
            </a:r>
          </a:p>
          <a:p>
            <a:pPr>
              <a:spcBef>
                <a:spcPct val="50000"/>
              </a:spcBef>
            </a:pPr>
            <a:endParaRPr lang="en-US" altLang="zh-CN" sz="2800" b="1" dirty="0">
              <a:solidFill>
                <a:srgbClr val="CC3300"/>
              </a:solidFill>
              <a:latin typeface="Times New Roman" panose="02020603050405020304" pitchFamily="18" charset="0"/>
            </a:endParaRPr>
          </a:p>
        </p:txBody>
      </p:sp>
      <p:sp>
        <p:nvSpPr>
          <p:cNvPr id="135173" name="Text Box 5">
            <a:extLst>
              <a:ext uri="{FF2B5EF4-FFF2-40B4-BE49-F238E27FC236}">
                <a16:creationId xmlns:a16="http://schemas.microsoft.com/office/drawing/2014/main" id="{8764C8F8-388D-41D5-A7D6-9EF67C796300}"/>
              </a:ext>
            </a:extLst>
          </p:cNvPr>
          <p:cNvSpPr txBox="1">
            <a:spLocks noChangeArrowheads="1"/>
          </p:cNvSpPr>
          <p:nvPr/>
        </p:nvSpPr>
        <p:spPr bwMode="auto">
          <a:xfrm>
            <a:off x="4800600" y="1371600"/>
            <a:ext cx="3124200"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sz="2800" dirty="0">
                <a:solidFill>
                  <a:srgbClr val="006600"/>
                </a:solidFill>
                <a:latin typeface="Times New Roman" panose="02020603050405020304" pitchFamily="18" charset="0"/>
              </a:rPr>
              <a:t>----</a:t>
            </a:r>
            <a:r>
              <a:rPr lang="zh-CN" altLang="en-US" sz="2800" b="1" dirty="0">
                <a:solidFill>
                  <a:srgbClr val="006600"/>
                </a:solidFill>
                <a:latin typeface="宋体" panose="02010600030101010101" pitchFamily="2" charset="-122"/>
              </a:rPr>
              <a:t>兴起，被任用</a:t>
            </a:r>
          </a:p>
          <a:p>
            <a:pPr>
              <a:spcBef>
                <a:spcPct val="50000"/>
              </a:spcBef>
            </a:pPr>
            <a:r>
              <a:rPr lang="en-US" altLang="zh-CN" sz="2800" dirty="0">
                <a:solidFill>
                  <a:srgbClr val="006600"/>
                </a:solidFill>
                <a:latin typeface="Times New Roman" panose="02020603050405020304" pitchFamily="18" charset="0"/>
              </a:rPr>
              <a:t>----</a:t>
            </a:r>
            <a:r>
              <a:rPr lang="en-US" altLang="zh-CN" sz="2800" b="1" dirty="0">
                <a:solidFill>
                  <a:srgbClr val="006600"/>
                </a:solidFill>
                <a:latin typeface="宋体" panose="02010600030101010101" pitchFamily="2" charset="-122"/>
              </a:rPr>
              <a:t> </a:t>
            </a:r>
            <a:r>
              <a:rPr lang="zh-CN" altLang="en-US" sz="2800" b="1" dirty="0">
                <a:solidFill>
                  <a:srgbClr val="006600"/>
                </a:solidFill>
                <a:latin typeface="宋体" panose="02010600030101010101" pitchFamily="2" charset="-122"/>
              </a:rPr>
              <a:t>（花）开放</a:t>
            </a:r>
          </a:p>
          <a:p>
            <a:pPr>
              <a:spcBef>
                <a:spcPct val="50000"/>
              </a:spcBef>
            </a:pPr>
            <a:r>
              <a:rPr lang="en-US" altLang="zh-CN" sz="2800" dirty="0">
                <a:solidFill>
                  <a:srgbClr val="006600"/>
                </a:solidFill>
                <a:latin typeface="Times New Roman" panose="02020603050405020304" pitchFamily="18" charset="0"/>
              </a:rPr>
              <a:t>----</a:t>
            </a:r>
            <a:r>
              <a:rPr lang="zh-CN" altLang="en-US" sz="2800" b="1" dirty="0">
                <a:solidFill>
                  <a:srgbClr val="006600"/>
                </a:solidFill>
                <a:latin typeface="宋体" panose="02010600030101010101" pitchFamily="2" charset="-122"/>
              </a:rPr>
              <a:t>表露，表现</a:t>
            </a:r>
          </a:p>
          <a:p>
            <a:pPr>
              <a:spcBef>
                <a:spcPct val="50000"/>
              </a:spcBef>
            </a:pPr>
            <a:r>
              <a:rPr lang="zh-CN" altLang="en-US" sz="3600" dirty="0">
                <a:solidFill>
                  <a:schemeClr val="tx2"/>
                </a:solidFill>
                <a:latin typeface="宋体" panose="02010600030101010101" pitchFamily="2" charset="-122"/>
              </a:rPr>
              <a:t>      </a:t>
            </a:r>
          </a:p>
          <a:p>
            <a:pPr>
              <a:spcBef>
                <a:spcPct val="50000"/>
              </a:spcBef>
            </a:pPr>
            <a:endParaRPr lang="en-US" altLang="zh-CN" sz="3600" dirty="0">
              <a:solidFill>
                <a:schemeClr val="tx2"/>
              </a:solidFill>
              <a:latin typeface="Times New Roman" panose="02020603050405020304" pitchFamily="18" charset="0"/>
            </a:endParaRPr>
          </a:p>
        </p:txBody>
      </p:sp>
      <p:sp>
        <p:nvSpPr>
          <p:cNvPr id="56325" name="Text Box 6">
            <a:extLst>
              <a:ext uri="{FF2B5EF4-FFF2-40B4-BE49-F238E27FC236}">
                <a16:creationId xmlns:a16="http://schemas.microsoft.com/office/drawing/2014/main" id="{4103D65E-F67A-4CFC-9E5B-0B3DA240DE33}"/>
              </a:ext>
            </a:extLst>
          </p:cNvPr>
          <p:cNvSpPr txBox="1">
            <a:spLocks noChangeArrowheads="1"/>
          </p:cNvSpPr>
          <p:nvPr/>
        </p:nvSpPr>
        <p:spPr bwMode="auto">
          <a:xfrm>
            <a:off x="914400" y="1935162"/>
            <a:ext cx="685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sz="4000" b="1" dirty="0">
                <a:solidFill>
                  <a:srgbClr val="660066"/>
                </a:solidFill>
                <a:latin typeface="Times New Roman" panose="02020603050405020304" pitchFamily="18" charset="0"/>
              </a:rPr>
              <a:t>发</a:t>
            </a:r>
          </a:p>
        </p:txBody>
      </p:sp>
      <p:sp>
        <p:nvSpPr>
          <p:cNvPr id="56326" name="AutoShape 7">
            <a:extLst>
              <a:ext uri="{FF2B5EF4-FFF2-40B4-BE49-F238E27FC236}">
                <a16:creationId xmlns:a16="http://schemas.microsoft.com/office/drawing/2014/main" id="{BDF2365E-1D24-4315-B0BE-3AD7163ED980}"/>
              </a:ext>
            </a:extLst>
          </p:cNvPr>
          <p:cNvSpPr>
            <a:spLocks/>
          </p:cNvSpPr>
          <p:nvPr/>
        </p:nvSpPr>
        <p:spPr bwMode="auto">
          <a:xfrm>
            <a:off x="1600200" y="1524000"/>
            <a:ext cx="228600" cy="1503362"/>
          </a:xfrm>
          <a:prstGeom prst="leftBrace">
            <a:avLst>
              <a:gd name="adj1" fmla="val 112500"/>
              <a:gd name="adj2" fmla="val 50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lgn="ctr">
              <a:spcBef>
                <a:spcPct val="50000"/>
              </a:spcBef>
            </a:pPr>
            <a:endParaRPr lang="zh-CN" altLang="zh-CN" sz="2000">
              <a:solidFill>
                <a:srgbClr val="08080C"/>
              </a:solidFill>
              <a:latin typeface="Times New Roman" panose="02020603050405020304" pitchFamily="18" charset="0"/>
            </a:endParaRPr>
          </a:p>
        </p:txBody>
      </p:sp>
      <p:sp>
        <p:nvSpPr>
          <p:cNvPr id="56327" name="Text Box 8">
            <a:extLst>
              <a:ext uri="{FF2B5EF4-FFF2-40B4-BE49-F238E27FC236}">
                <a16:creationId xmlns:a16="http://schemas.microsoft.com/office/drawing/2014/main" id="{0ABE05B7-36B0-45F2-AA9C-E2C8A2793855}"/>
              </a:ext>
            </a:extLst>
          </p:cNvPr>
          <p:cNvSpPr txBox="1">
            <a:spLocks noChangeArrowheads="1"/>
          </p:cNvSpPr>
          <p:nvPr/>
        </p:nvSpPr>
        <p:spPr bwMode="auto">
          <a:xfrm>
            <a:off x="1973580" y="3447627"/>
            <a:ext cx="342900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sz="2800" b="1" dirty="0">
                <a:solidFill>
                  <a:srgbClr val="CC3300"/>
                </a:solidFill>
                <a:latin typeface="Times New Roman" panose="02020603050405020304" pitchFamily="18" charset="0"/>
              </a:rPr>
              <a:t>国恒亡</a:t>
            </a:r>
          </a:p>
          <a:p>
            <a:pPr>
              <a:spcBef>
                <a:spcPct val="50000"/>
              </a:spcBef>
            </a:pPr>
            <a:r>
              <a:rPr lang="zh-CN" altLang="en-US" sz="2800" b="1" dirty="0">
                <a:solidFill>
                  <a:srgbClr val="CC3300"/>
                </a:solidFill>
                <a:latin typeface="Times New Roman" panose="02020603050405020304" pitchFamily="18" charset="0"/>
              </a:rPr>
              <a:t>则有去国怀乡</a:t>
            </a:r>
          </a:p>
          <a:p>
            <a:pPr>
              <a:spcBef>
                <a:spcPct val="50000"/>
              </a:spcBef>
            </a:pPr>
            <a:r>
              <a:rPr lang="zh-CN" altLang="en-US" sz="2800" b="1" dirty="0">
                <a:solidFill>
                  <a:srgbClr val="CC3300"/>
                </a:solidFill>
                <a:latin typeface="Times New Roman" panose="02020603050405020304" pitchFamily="18" charset="0"/>
              </a:rPr>
              <a:t>固国不以山溪之险</a:t>
            </a:r>
            <a:endParaRPr lang="en-US" altLang="zh-CN" sz="2800" b="1" dirty="0">
              <a:solidFill>
                <a:srgbClr val="CC3300"/>
              </a:solidFill>
              <a:latin typeface="Times New Roman" panose="02020603050405020304" pitchFamily="18" charset="0"/>
            </a:endParaRPr>
          </a:p>
          <a:p>
            <a:pPr>
              <a:spcBef>
                <a:spcPct val="50000"/>
              </a:spcBef>
            </a:pPr>
            <a:endParaRPr lang="zh-CN" altLang="en-US" sz="2800" b="1" dirty="0">
              <a:solidFill>
                <a:srgbClr val="CC3300"/>
              </a:solidFill>
              <a:latin typeface="Times New Roman" panose="02020603050405020304" pitchFamily="18" charset="0"/>
            </a:endParaRPr>
          </a:p>
          <a:p>
            <a:pPr>
              <a:spcBef>
                <a:spcPct val="50000"/>
              </a:spcBef>
            </a:pPr>
            <a:endParaRPr lang="en-US" altLang="zh-CN" sz="2800" b="1" dirty="0">
              <a:solidFill>
                <a:srgbClr val="CC3300"/>
              </a:solidFill>
              <a:latin typeface="Times New Roman" panose="02020603050405020304" pitchFamily="18" charset="0"/>
            </a:endParaRPr>
          </a:p>
        </p:txBody>
      </p:sp>
      <p:sp>
        <p:nvSpPr>
          <p:cNvPr id="135177" name="Text Box 9">
            <a:extLst>
              <a:ext uri="{FF2B5EF4-FFF2-40B4-BE49-F238E27FC236}">
                <a16:creationId xmlns:a16="http://schemas.microsoft.com/office/drawing/2014/main" id="{A18A6117-2F69-4CA1-AA89-557B2256A16E}"/>
              </a:ext>
            </a:extLst>
          </p:cNvPr>
          <p:cNvSpPr txBox="1">
            <a:spLocks noChangeArrowheads="1"/>
          </p:cNvSpPr>
          <p:nvPr/>
        </p:nvSpPr>
        <p:spPr bwMode="auto">
          <a:xfrm>
            <a:off x="4974961" y="3349624"/>
            <a:ext cx="1447800" cy="180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sz="2800" dirty="0">
                <a:solidFill>
                  <a:srgbClr val="08080C"/>
                </a:solidFill>
                <a:latin typeface="Times New Roman" panose="02020603050405020304" pitchFamily="18" charset="0"/>
              </a:rPr>
              <a:t>-</a:t>
            </a:r>
            <a:r>
              <a:rPr lang="en-US" altLang="zh-CN" sz="2800" b="1" dirty="0">
                <a:solidFill>
                  <a:srgbClr val="006600"/>
                </a:solidFill>
                <a:latin typeface="Times New Roman" panose="02020603050405020304" pitchFamily="18" charset="0"/>
              </a:rPr>
              <a:t>---</a:t>
            </a:r>
            <a:r>
              <a:rPr lang="zh-CN" altLang="en-US" sz="2800" b="1" dirty="0">
                <a:solidFill>
                  <a:srgbClr val="006600"/>
                </a:solidFill>
                <a:latin typeface="Times New Roman" panose="02020603050405020304" pitchFamily="18" charset="0"/>
              </a:rPr>
              <a:t>国家</a:t>
            </a:r>
          </a:p>
          <a:p>
            <a:pPr>
              <a:spcBef>
                <a:spcPct val="50000"/>
              </a:spcBef>
            </a:pPr>
            <a:r>
              <a:rPr lang="en-US" altLang="zh-CN" sz="2800" b="1" dirty="0">
                <a:solidFill>
                  <a:srgbClr val="006600"/>
                </a:solidFill>
                <a:latin typeface="Times New Roman" panose="02020603050405020304" pitchFamily="18" charset="0"/>
              </a:rPr>
              <a:t>----</a:t>
            </a:r>
            <a:r>
              <a:rPr lang="zh-CN" altLang="en-US" sz="2800" b="1" dirty="0">
                <a:solidFill>
                  <a:srgbClr val="006600"/>
                </a:solidFill>
                <a:latin typeface="Times New Roman" panose="02020603050405020304" pitchFamily="18" charset="0"/>
              </a:rPr>
              <a:t>国都</a:t>
            </a:r>
          </a:p>
          <a:p>
            <a:pPr>
              <a:spcBef>
                <a:spcPct val="50000"/>
              </a:spcBef>
            </a:pPr>
            <a:r>
              <a:rPr lang="en-US" altLang="zh-CN" sz="2800" b="1" dirty="0">
                <a:solidFill>
                  <a:srgbClr val="006600"/>
                </a:solidFill>
                <a:latin typeface="Times New Roman" panose="02020603050405020304" pitchFamily="18" charset="0"/>
              </a:rPr>
              <a:t>----</a:t>
            </a:r>
            <a:r>
              <a:rPr lang="zh-CN" altLang="en-US" sz="2800" b="1" dirty="0">
                <a:solidFill>
                  <a:srgbClr val="006600"/>
                </a:solidFill>
                <a:latin typeface="Times New Roman" panose="02020603050405020304" pitchFamily="18" charset="0"/>
              </a:rPr>
              <a:t>国防</a:t>
            </a:r>
          </a:p>
        </p:txBody>
      </p:sp>
      <p:sp>
        <p:nvSpPr>
          <p:cNvPr id="56329" name="Text Box 10">
            <a:extLst>
              <a:ext uri="{FF2B5EF4-FFF2-40B4-BE49-F238E27FC236}">
                <a16:creationId xmlns:a16="http://schemas.microsoft.com/office/drawing/2014/main" id="{918CAD49-78DD-4F6D-AFA9-91C37A18CD3D}"/>
              </a:ext>
            </a:extLst>
          </p:cNvPr>
          <p:cNvSpPr txBox="1">
            <a:spLocks noChangeArrowheads="1"/>
          </p:cNvSpPr>
          <p:nvPr/>
        </p:nvSpPr>
        <p:spPr bwMode="auto">
          <a:xfrm>
            <a:off x="1143000" y="4953000"/>
            <a:ext cx="1219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endParaRPr lang="zh-CN" altLang="zh-CN" sz="2000">
              <a:solidFill>
                <a:schemeClr val="tx2"/>
              </a:solidFill>
              <a:latin typeface="Times New Roman" panose="02020603050405020304" pitchFamily="18" charset="0"/>
            </a:endParaRPr>
          </a:p>
        </p:txBody>
      </p:sp>
      <p:sp>
        <p:nvSpPr>
          <p:cNvPr id="56330" name="Text Box 11">
            <a:extLst>
              <a:ext uri="{FF2B5EF4-FFF2-40B4-BE49-F238E27FC236}">
                <a16:creationId xmlns:a16="http://schemas.microsoft.com/office/drawing/2014/main" id="{F5E93349-205E-4D38-B22F-3FBAE6DA94D4}"/>
              </a:ext>
            </a:extLst>
          </p:cNvPr>
          <p:cNvSpPr txBox="1">
            <a:spLocks noChangeArrowheads="1"/>
          </p:cNvSpPr>
          <p:nvPr/>
        </p:nvSpPr>
        <p:spPr bwMode="auto">
          <a:xfrm>
            <a:off x="1104900" y="3879585"/>
            <a:ext cx="762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sz="4000" b="1" dirty="0">
                <a:solidFill>
                  <a:srgbClr val="660066"/>
                </a:solidFill>
                <a:latin typeface="Times New Roman" panose="02020603050405020304" pitchFamily="18" charset="0"/>
              </a:rPr>
              <a:t>国</a:t>
            </a:r>
          </a:p>
        </p:txBody>
      </p:sp>
      <p:sp>
        <p:nvSpPr>
          <p:cNvPr id="56331" name="AutoShape 12">
            <a:extLst>
              <a:ext uri="{FF2B5EF4-FFF2-40B4-BE49-F238E27FC236}">
                <a16:creationId xmlns:a16="http://schemas.microsoft.com/office/drawing/2014/main" id="{3283C92B-9B0B-4443-8F45-4AA58E14FF28}"/>
              </a:ext>
            </a:extLst>
          </p:cNvPr>
          <p:cNvSpPr>
            <a:spLocks/>
          </p:cNvSpPr>
          <p:nvPr/>
        </p:nvSpPr>
        <p:spPr bwMode="auto">
          <a:xfrm>
            <a:off x="1752600" y="3499380"/>
            <a:ext cx="152400" cy="1600200"/>
          </a:xfrm>
          <a:prstGeom prst="leftBrace">
            <a:avLst>
              <a:gd name="adj1" fmla="val 87500"/>
              <a:gd name="adj2" fmla="val 50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endParaRPr lang="zh-CN" altLang="zh-CN" sz="1800">
              <a:latin typeface="Arial" panose="020B0604020202020204" pitchFamily="34" charset="0"/>
            </a:endParaRPr>
          </a:p>
        </p:txBody>
      </p:sp>
      <p:sp>
        <p:nvSpPr>
          <p:cNvPr id="17" name="文本框 16">
            <a:extLst>
              <a:ext uri="{FF2B5EF4-FFF2-40B4-BE49-F238E27FC236}">
                <a16:creationId xmlns:a16="http://schemas.microsoft.com/office/drawing/2014/main" id="{C8EB4ACE-36D1-4998-975A-E201C09FF03E}"/>
              </a:ext>
            </a:extLst>
          </p:cNvPr>
          <p:cNvSpPr txBox="1"/>
          <p:nvPr/>
        </p:nvSpPr>
        <p:spPr>
          <a:xfrm>
            <a:off x="539552" y="114016"/>
            <a:ext cx="4572000" cy="830997"/>
          </a:xfrm>
          <a:prstGeom prst="rect">
            <a:avLst/>
          </a:prstGeom>
          <a:noFill/>
        </p:spPr>
        <p:txBody>
          <a:bodyPr wrap="square">
            <a:spAutoFit/>
          </a:bodyPr>
          <a:lstStyle/>
          <a:p>
            <a:r>
              <a:rPr lang="en-US" altLang="zh-CN" sz="4800" b="1" dirty="0">
                <a:solidFill>
                  <a:prstClr val="black"/>
                </a:solidFill>
                <a:effectLst>
                  <a:outerShdw blurRad="38100" dist="38100" dir="2700000" algn="tl">
                    <a:srgbClr val="C0C0C0"/>
                  </a:outerShdw>
                </a:effectLst>
                <a:latin typeface="黑体" panose="02010609060101010101" pitchFamily="2" charset="-122"/>
                <a:ea typeface="黑体" panose="02010609060101010101" pitchFamily="2" charset="-122"/>
              </a:rPr>
              <a:t>4</a:t>
            </a:r>
            <a:r>
              <a:rPr lang="zh-CN" altLang="en-US" sz="4800" b="1" dirty="0">
                <a:solidFill>
                  <a:prstClr val="black"/>
                </a:solidFill>
                <a:effectLst>
                  <a:outerShdw blurRad="38100" dist="38100" dir="2700000" algn="tl">
                    <a:srgbClr val="C0C0C0"/>
                  </a:outerShdw>
                </a:effectLst>
                <a:latin typeface="黑体" panose="02010609060101010101" pitchFamily="2" charset="-122"/>
                <a:ea typeface="黑体" panose="02010609060101010101" pitchFamily="2" charset="-122"/>
              </a:rPr>
              <a:t>、一词多义</a:t>
            </a:r>
            <a:endParaRPr lang="zh-CN" altLang="en-US" dirty="0"/>
          </a:p>
        </p:txBody>
      </p:sp>
      <p:sp>
        <p:nvSpPr>
          <p:cNvPr id="13" name="文本框 12">
            <a:extLst>
              <a:ext uri="{FF2B5EF4-FFF2-40B4-BE49-F238E27FC236}">
                <a16:creationId xmlns:a16="http://schemas.microsoft.com/office/drawing/2014/main" id="{035693F2-B933-46AE-B4F9-4E53B99FECAE}"/>
              </a:ext>
            </a:extLst>
          </p:cNvPr>
          <p:cNvSpPr txBox="1"/>
          <p:nvPr/>
        </p:nvSpPr>
        <p:spPr>
          <a:xfrm>
            <a:off x="1059077" y="5631687"/>
            <a:ext cx="541123" cy="707886"/>
          </a:xfrm>
          <a:prstGeom prst="rect">
            <a:avLst/>
          </a:prstGeom>
          <a:noFill/>
        </p:spPr>
        <p:txBody>
          <a:bodyPr wrap="square">
            <a:spAutoFit/>
          </a:bodyPr>
          <a:lstStyle/>
          <a:p>
            <a:pPr>
              <a:spcBef>
                <a:spcPct val="50000"/>
              </a:spcBef>
            </a:pPr>
            <a:r>
              <a:rPr lang="zh-CN" altLang="en-US" sz="4000" b="1" dirty="0">
                <a:solidFill>
                  <a:srgbClr val="660066"/>
                </a:solidFill>
                <a:latin typeface="Times New Roman" panose="02020603050405020304" pitchFamily="18" charset="0"/>
                <a:ea typeface="宋体" panose="02010600030101010101" pitchFamily="2" charset="-122"/>
              </a:rPr>
              <a:t>拂</a:t>
            </a:r>
          </a:p>
        </p:txBody>
      </p:sp>
      <p:sp>
        <p:nvSpPr>
          <p:cNvPr id="14" name="Text Box 8">
            <a:extLst>
              <a:ext uri="{FF2B5EF4-FFF2-40B4-BE49-F238E27FC236}">
                <a16:creationId xmlns:a16="http://schemas.microsoft.com/office/drawing/2014/main" id="{F3FAD7D3-305A-4563-9AEA-B8881198D137}"/>
              </a:ext>
            </a:extLst>
          </p:cNvPr>
          <p:cNvSpPr txBox="1">
            <a:spLocks noChangeArrowheads="1"/>
          </p:cNvSpPr>
          <p:nvPr/>
        </p:nvSpPr>
        <p:spPr bwMode="auto">
          <a:xfrm>
            <a:off x="1972284" y="5404991"/>
            <a:ext cx="34290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zh-CN" altLang="en-US" sz="2800" b="1" dirty="0">
                <a:solidFill>
                  <a:srgbClr val="CC3300"/>
                </a:solidFill>
                <a:latin typeface="Times New Roman" panose="02020603050405020304" pitchFamily="18" charset="0"/>
              </a:rPr>
              <a:t>行拂乱其所为</a:t>
            </a:r>
            <a:endParaRPr lang="en-US" altLang="zh-CN" sz="2800" b="1" dirty="0">
              <a:solidFill>
                <a:srgbClr val="CC3300"/>
              </a:solidFill>
              <a:latin typeface="Times New Roman" panose="02020603050405020304" pitchFamily="18" charset="0"/>
            </a:endParaRPr>
          </a:p>
          <a:p>
            <a:pPr>
              <a:spcBef>
                <a:spcPct val="50000"/>
              </a:spcBef>
            </a:pPr>
            <a:r>
              <a:rPr lang="zh-CN" altLang="en-US" sz="2800" b="1" dirty="0">
                <a:solidFill>
                  <a:srgbClr val="CC3300"/>
                </a:solidFill>
                <a:latin typeface="Times New Roman" panose="02020603050405020304" pitchFamily="18" charset="0"/>
              </a:rPr>
              <a:t>法家拂士</a:t>
            </a:r>
            <a:endParaRPr lang="en-US" altLang="zh-CN" sz="2800" b="1" dirty="0">
              <a:solidFill>
                <a:srgbClr val="CC3300"/>
              </a:solidFill>
              <a:latin typeface="Times New Roman" panose="02020603050405020304" pitchFamily="18" charset="0"/>
            </a:endParaRPr>
          </a:p>
        </p:txBody>
      </p:sp>
      <p:sp>
        <p:nvSpPr>
          <p:cNvPr id="15" name="AutoShape 12">
            <a:extLst>
              <a:ext uri="{FF2B5EF4-FFF2-40B4-BE49-F238E27FC236}">
                <a16:creationId xmlns:a16="http://schemas.microsoft.com/office/drawing/2014/main" id="{16BD14FC-2358-4545-BBC5-4B6E888BDDEB}"/>
              </a:ext>
            </a:extLst>
          </p:cNvPr>
          <p:cNvSpPr>
            <a:spLocks/>
          </p:cNvSpPr>
          <p:nvPr/>
        </p:nvSpPr>
        <p:spPr bwMode="auto">
          <a:xfrm>
            <a:off x="1808169" y="5596467"/>
            <a:ext cx="117462" cy="833927"/>
          </a:xfrm>
          <a:prstGeom prst="leftBrace">
            <a:avLst>
              <a:gd name="adj1" fmla="val 87500"/>
              <a:gd name="adj2" fmla="val 50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endParaRPr lang="zh-CN" altLang="zh-CN" sz="1800">
              <a:latin typeface="Arial" panose="020B0604020202020204" pitchFamily="34" charset="0"/>
            </a:endParaRPr>
          </a:p>
        </p:txBody>
      </p:sp>
      <p:sp>
        <p:nvSpPr>
          <p:cNvPr id="16" name="Text Box 9">
            <a:extLst>
              <a:ext uri="{FF2B5EF4-FFF2-40B4-BE49-F238E27FC236}">
                <a16:creationId xmlns:a16="http://schemas.microsoft.com/office/drawing/2014/main" id="{F37F1117-D8A8-4820-8E59-72AB88BE38DD}"/>
              </a:ext>
            </a:extLst>
          </p:cNvPr>
          <p:cNvSpPr txBox="1">
            <a:spLocks noChangeArrowheads="1"/>
          </p:cNvSpPr>
          <p:nvPr/>
        </p:nvSpPr>
        <p:spPr bwMode="auto">
          <a:xfrm>
            <a:off x="5010469" y="5372332"/>
            <a:ext cx="371593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ahoma" panose="020B0604030504040204" pitchFamily="34" charset="0"/>
                <a:ea typeface="宋体" panose="02010600030101010101" pitchFamily="2" charset="-122"/>
              </a:defRPr>
            </a:lvl1pPr>
            <a:lvl2pPr>
              <a:defRPr sz="2400">
                <a:solidFill>
                  <a:schemeClr val="tx1"/>
                </a:solidFill>
                <a:latin typeface="Tahoma" panose="020B0604030504040204" pitchFamily="34" charset="0"/>
                <a:ea typeface="宋体" panose="02010600030101010101" pitchFamily="2" charset="-122"/>
              </a:defRPr>
            </a:lvl2pPr>
            <a:lvl3pPr>
              <a:defRPr sz="2400">
                <a:solidFill>
                  <a:schemeClr val="tx1"/>
                </a:solidFill>
                <a:latin typeface="Tahoma" panose="020B0604030504040204" pitchFamily="34" charset="0"/>
                <a:ea typeface="宋体" panose="02010600030101010101" pitchFamily="2" charset="-122"/>
              </a:defRPr>
            </a:lvl3pPr>
            <a:lvl4pPr>
              <a:defRPr sz="2400">
                <a:solidFill>
                  <a:schemeClr val="tx1"/>
                </a:solidFill>
                <a:latin typeface="Tahoma" panose="020B0604030504040204" pitchFamily="34" charset="0"/>
                <a:ea typeface="宋体" panose="02010600030101010101" pitchFamily="2" charset="-122"/>
              </a:defRPr>
            </a:lvl4pPr>
            <a:lvl5pPr>
              <a:defRPr sz="2400">
                <a:solidFill>
                  <a:schemeClr val="tx1"/>
                </a:solidFill>
                <a:latin typeface="Tahoma" panose="020B060403050404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Tahoma" panose="020B0604030504040204" pitchFamily="34" charset="0"/>
                <a:ea typeface="宋体" panose="02010600030101010101" pitchFamily="2" charset="-122"/>
              </a:defRPr>
            </a:lvl9pPr>
          </a:lstStyle>
          <a:p>
            <a:pPr>
              <a:spcBef>
                <a:spcPct val="50000"/>
              </a:spcBef>
            </a:pPr>
            <a:r>
              <a:rPr lang="en-US" altLang="zh-CN" sz="2800" dirty="0">
                <a:solidFill>
                  <a:srgbClr val="08080C"/>
                </a:solidFill>
                <a:latin typeface="Times New Roman" panose="02020603050405020304" pitchFamily="18" charset="0"/>
              </a:rPr>
              <a:t>-</a:t>
            </a:r>
            <a:r>
              <a:rPr lang="en-US" altLang="zh-CN" sz="2800" b="1" dirty="0">
                <a:solidFill>
                  <a:srgbClr val="006600"/>
                </a:solidFill>
                <a:latin typeface="Times New Roman" panose="02020603050405020304" pitchFamily="18" charset="0"/>
              </a:rPr>
              <a:t>---</a:t>
            </a:r>
            <a:r>
              <a:rPr lang="zh-CN" altLang="en-US" sz="2800" b="1" dirty="0">
                <a:solidFill>
                  <a:srgbClr val="006600"/>
                </a:solidFill>
                <a:latin typeface="Times New Roman" panose="02020603050405020304" pitchFamily="18" charset="0"/>
              </a:rPr>
              <a:t>违背</a:t>
            </a:r>
          </a:p>
          <a:p>
            <a:pPr>
              <a:spcBef>
                <a:spcPct val="50000"/>
              </a:spcBef>
            </a:pPr>
            <a:r>
              <a:rPr lang="en-US" altLang="zh-CN" sz="2800" b="1" dirty="0">
                <a:solidFill>
                  <a:srgbClr val="006600"/>
                </a:solidFill>
                <a:latin typeface="Times New Roman" panose="02020603050405020304" pitchFamily="18" charset="0"/>
              </a:rPr>
              <a:t>----</a:t>
            </a:r>
            <a:r>
              <a:rPr lang="zh-CN" altLang="en-US" sz="2800" b="1" dirty="0">
                <a:solidFill>
                  <a:srgbClr val="006600"/>
                </a:solidFill>
                <a:latin typeface="Times New Roman" panose="02020603050405020304" pitchFamily="18" charset="0"/>
              </a:rPr>
              <a:t>同“弼”，辅佐</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5173"/>
                                        </p:tgtEl>
                                        <p:attrNameLst>
                                          <p:attrName>style.visibility</p:attrName>
                                        </p:attrNameLst>
                                      </p:cBhvr>
                                      <p:to>
                                        <p:strVal val="visible"/>
                                      </p:to>
                                    </p:set>
                                    <p:anim calcmode="lin" valueType="num">
                                      <p:cBhvr additive="base">
                                        <p:cTn id="7" dur="500" fill="hold"/>
                                        <p:tgtEl>
                                          <p:spTgt spid="135173"/>
                                        </p:tgtEl>
                                        <p:attrNameLst>
                                          <p:attrName>ppt_x</p:attrName>
                                        </p:attrNameLst>
                                      </p:cBhvr>
                                      <p:tavLst>
                                        <p:tav tm="0">
                                          <p:val>
                                            <p:strVal val="1+#ppt_w/2"/>
                                          </p:val>
                                        </p:tav>
                                        <p:tav tm="100000">
                                          <p:val>
                                            <p:strVal val="#ppt_x"/>
                                          </p:val>
                                        </p:tav>
                                      </p:tavLst>
                                    </p:anim>
                                    <p:anim calcmode="lin" valueType="num">
                                      <p:cBhvr additive="base">
                                        <p:cTn id="8" dur="500" fill="hold"/>
                                        <p:tgtEl>
                                          <p:spTgt spid="13517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35177"/>
                                        </p:tgtEl>
                                        <p:attrNameLst>
                                          <p:attrName>style.visibility</p:attrName>
                                        </p:attrNameLst>
                                      </p:cBhvr>
                                      <p:to>
                                        <p:strVal val="visible"/>
                                      </p:to>
                                    </p:set>
                                    <p:anim calcmode="lin" valueType="num">
                                      <p:cBhvr additive="base">
                                        <p:cTn id="13" dur="500" fill="hold"/>
                                        <p:tgtEl>
                                          <p:spTgt spid="135177"/>
                                        </p:tgtEl>
                                        <p:attrNameLst>
                                          <p:attrName>ppt_x</p:attrName>
                                        </p:attrNameLst>
                                      </p:cBhvr>
                                      <p:tavLst>
                                        <p:tav tm="0">
                                          <p:val>
                                            <p:strVal val="1+#ppt_w/2"/>
                                          </p:val>
                                        </p:tav>
                                        <p:tav tm="100000">
                                          <p:val>
                                            <p:strVal val="#ppt_x"/>
                                          </p:val>
                                        </p:tav>
                                      </p:tavLst>
                                    </p:anim>
                                    <p:anim calcmode="lin" valueType="num">
                                      <p:cBhvr additive="base">
                                        <p:cTn id="14" dur="500" fill="hold"/>
                                        <p:tgtEl>
                                          <p:spTgt spid="13517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3" grpId="0"/>
      <p:bldP spid="135177" grpId="0"/>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58FA399-63CD-40BF-B260-49698F86D9D4}"/>
              </a:ext>
            </a:extLst>
          </p:cNvPr>
          <p:cNvSpPr txBox="1"/>
          <p:nvPr/>
        </p:nvSpPr>
        <p:spPr>
          <a:xfrm>
            <a:off x="539552" y="620688"/>
            <a:ext cx="4896544" cy="769441"/>
          </a:xfrm>
          <a:prstGeom prst="rect">
            <a:avLst/>
          </a:prstGeom>
          <a:noFill/>
        </p:spPr>
        <p:txBody>
          <a:bodyPr wrap="square" rtlCol="0">
            <a:spAutoFit/>
          </a:bodyPr>
          <a:lstStyle/>
          <a:p>
            <a:r>
              <a:rPr lang="zh-CN" altLang="en-US" sz="4400" dirty="0"/>
              <a:t>孟子文章的特点</a:t>
            </a:r>
          </a:p>
        </p:txBody>
      </p:sp>
      <p:sp>
        <p:nvSpPr>
          <p:cNvPr id="3" name="文本框 2">
            <a:extLst>
              <a:ext uri="{FF2B5EF4-FFF2-40B4-BE49-F238E27FC236}">
                <a16:creationId xmlns:a16="http://schemas.microsoft.com/office/drawing/2014/main" id="{B3DA96E2-98A5-45EF-9ABD-942399489BBC}"/>
              </a:ext>
            </a:extLst>
          </p:cNvPr>
          <p:cNvSpPr txBox="1"/>
          <p:nvPr/>
        </p:nvSpPr>
        <p:spPr>
          <a:xfrm>
            <a:off x="899592" y="1844824"/>
            <a:ext cx="7128792" cy="2554545"/>
          </a:xfrm>
          <a:prstGeom prst="rect">
            <a:avLst/>
          </a:prstGeom>
          <a:noFill/>
        </p:spPr>
        <p:txBody>
          <a:bodyPr wrap="square" rtlCol="0">
            <a:spAutoFit/>
          </a:bodyPr>
          <a:lstStyle/>
          <a:p>
            <a:r>
              <a:rPr lang="en-US" altLang="zh-CN" sz="3200" dirty="0">
                <a:solidFill>
                  <a:srgbClr val="C00000"/>
                </a:solidFill>
              </a:rPr>
              <a:t>1</a:t>
            </a:r>
            <a:r>
              <a:rPr lang="zh-CN" altLang="en-US" sz="3200" dirty="0">
                <a:solidFill>
                  <a:srgbClr val="C00000"/>
                </a:solidFill>
              </a:rPr>
              <a:t>、长于辩论，气势磅礴：</a:t>
            </a:r>
            <a:endParaRPr lang="en-US" altLang="zh-CN" sz="3200" dirty="0">
              <a:solidFill>
                <a:srgbClr val="C00000"/>
              </a:solidFill>
            </a:endParaRPr>
          </a:p>
          <a:p>
            <a:r>
              <a:rPr lang="zh-CN" altLang="en-US" sz="3200" dirty="0"/>
              <a:t>善用排比、比喻、类比等说理方式，逻辑严密，通俗易懂，层层推进，具有说服力；</a:t>
            </a:r>
            <a:endParaRPr lang="en-US" altLang="zh-CN" sz="3200" dirty="0"/>
          </a:p>
          <a:p>
            <a:r>
              <a:rPr lang="en-US" altLang="zh-CN" sz="3200" dirty="0">
                <a:solidFill>
                  <a:srgbClr val="C00000"/>
                </a:solidFill>
              </a:rPr>
              <a:t>2</a:t>
            </a:r>
            <a:r>
              <a:rPr lang="zh-CN" altLang="en-US" sz="3200" dirty="0">
                <a:solidFill>
                  <a:srgbClr val="C00000"/>
                </a:solidFill>
              </a:rPr>
              <a:t>、内容多关乎修身养性、社稷民生。</a:t>
            </a:r>
          </a:p>
        </p:txBody>
      </p:sp>
    </p:spTree>
    <p:extLst>
      <p:ext uri="{BB962C8B-B14F-4D97-AF65-F5344CB8AC3E}">
        <p14:creationId xmlns:p14="http://schemas.microsoft.com/office/powerpoint/2010/main" val="267882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2DB4EEF-C038-412B-A174-7B50D45EE302}"/>
              </a:ext>
            </a:extLst>
          </p:cNvPr>
          <p:cNvSpPr>
            <a:spLocks noGrp="1"/>
          </p:cNvSpPr>
          <p:nvPr>
            <p:ph type="title"/>
          </p:nvPr>
        </p:nvSpPr>
        <p:spPr>
          <a:xfrm>
            <a:off x="2195736" y="157708"/>
            <a:ext cx="7772400" cy="1143000"/>
          </a:xfrm>
        </p:spPr>
        <p:txBody>
          <a:bodyPr>
            <a:normAutofit/>
          </a:bodyPr>
          <a:lstStyle/>
          <a:p>
            <a:r>
              <a:rPr lang="zh-CN" altLang="en-US" sz="3600" b="1" dirty="0">
                <a:solidFill>
                  <a:schemeClr val="tx1"/>
                </a:solidFill>
              </a:rPr>
              <a:t>生于忧患，死于安乐</a:t>
            </a:r>
          </a:p>
        </p:txBody>
      </p:sp>
      <p:sp>
        <p:nvSpPr>
          <p:cNvPr id="3" name="内容占位符 2">
            <a:extLst>
              <a:ext uri="{FF2B5EF4-FFF2-40B4-BE49-F238E27FC236}">
                <a16:creationId xmlns:a16="http://schemas.microsoft.com/office/drawing/2014/main" id="{78C6FC55-D715-49C3-BF00-339C09FE54A1}"/>
              </a:ext>
            </a:extLst>
          </p:cNvPr>
          <p:cNvSpPr>
            <a:spLocks noGrp="1"/>
          </p:cNvSpPr>
          <p:nvPr>
            <p:ph sz="quarter" idx="1"/>
          </p:nvPr>
        </p:nvSpPr>
        <p:spPr>
          <a:xfrm>
            <a:off x="179512" y="1556792"/>
            <a:ext cx="7848872" cy="4572000"/>
          </a:xfrm>
        </p:spPr>
        <p:txBody>
          <a:bodyPr vert="eaVert">
            <a:normAutofit/>
          </a:bodyPr>
          <a:lstStyle/>
          <a:p>
            <a:pPr marL="0" indent="0">
              <a:buNone/>
            </a:pPr>
            <a:r>
              <a:rPr lang="zh-CN" altLang="en-US" sz="2800" dirty="0">
                <a:latin typeface="华文楷体" panose="02010600040101010101" pitchFamily="2" charset="-122"/>
                <a:ea typeface="华文楷体" panose="02010600040101010101" pitchFamily="2" charset="-122"/>
              </a:rPr>
              <a:t>     舜發于畎畝之中傅說舉于版築之間膠鬲舉于魚鹽之中管夷吾舉于士孫叔敖舉于海百里奚舉于市故天將降大任于是人也必先苦其心志勞其筋骨餓其體膚空乏其身行拂亂其所爲所以動心忍性曾益其所不能人恒過然後能改困于心衡于慮而後作征于色發于聲而後喻入則無法家拂士出則無敵國外患者國恒亡然後知生于憂患而死于安樂也 </a:t>
            </a:r>
          </a:p>
        </p:txBody>
      </p:sp>
    </p:spTree>
    <p:extLst>
      <p:ext uri="{BB962C8B-B14F-4D97-AF65-F5344CB8AC3E}">
        <p14:creationId xmlns:p14="http://schemas.microsoft.com/office/powerpoint/2010/main" val="11207594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平衡">
  <a:themeElements>
    <a:clrScheme name="平衡">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平衡">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平衡">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5994</TotalTime>
  <Words>4321</Words>
  <Application>Microsoft Office PowerPoint</Application>
  <PresentationFormat>全屏显示(4:3)</PresentationFormat>
  <Paragraphs>358</Paragraphs>
  <Slides>44</Slides>
  <Notes>1</Notes>
  <HiddenSlides>3</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44</vt:i4>
      </vt:variant>
    </vt:vector>
  </HeadingPairs>
  <TitlesOfParts>
    <vt:vector size="62" baseType="lpstr">
      <vt:lpstr>����</vt:lpstr>
      <vt:lpstr>-apple-system</vt:lpstr>
      <vt:lpstr>-apple-system-font</vt:lpstr>
      <vt:lpstr>等线</vt:lpstr>
      <vt:lpstr>黑体</vt:lpstr>
      <vt:lpstr>华文琥珀</vt:lpstr>
      <vt:lpstr>华文楷体</vt:lpstr>
      <vt:lpstr>华文新魏</vt:lpstr>
      <vt:lpstr>隶书</vt:lpstr>
      <vt:lpstr>宋体</vt:lpstr>
      <vt:lpstr>微软雅黑</vt:lpstr>
      <vt:lpstr>幼圆</vt:lpstr>
      <vt:lpstr>Arial</vt:lpstr>
      <vt:lpstr>Franklin Gothic Book</vt:lpstr>
      <vt:lpstr>Perpetua</vt:lpstr>
      <vt:lpstr>Times New Roman</vt:lpstr>
      <vt:lpstr>Wingdings 2</vt:lpstr>
      <vt:lpstr>平衡</vt:lpstr>
      <vt:lpstr>《孟子》二章</vt:lpstr>
      <vt:lpstr>一、知人论世</vt:lpstr>
      <vt:lpstr>PowerPoint 演示文稿</vt:lpstr>
      <vt:lpstr>大   丈  夫</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重点词语</vt:lpstr>
      <vt:lpstr>一词多义</vt:lpstr>
      <vt:lpstr>生于忧患，死于安乐</vt:lpstr>
      <vt:lpstr>生于忧患，死于安乐</vt:lpstr>
      <vt:lpstr>生于忧患，死于安乐</vt:lpstr>
      <vt:lpstr>生于忧患，死于安乐</vt:lpstr>
      <vt:lpstr>注意下列句子的朗读节奏: </vt:lpstr>
      <vt:lpstr>PowerPoint 演示文稿</vt:lpstr>
      <vt:lpstr>傅说举于版筑之间</vt:lpstr>
      <vt:lpstr>  胶鬲举于鱼盐之中</vt:lpstr>
      <vt:lpstr>  管夷吾举于士</vt:lpstr>
      <vt:lpstr>  孙叔敖举于海</vt:lpstr>
      <vt:lpstr>  百里奚举于市</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生于忧患，死于安乐</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《孟子》二章</dc:title>
  <dc:creator>徐汀汀</dc:creator>
  <cp:lastModifiedBy>向 琴</cp:lastModifiedBy>
  <cp:revision>74</cp:revision>
  <dcterms:created xsi:type="dcterms:W3CDTF">2017-11-15T07:49:00Z</dcterms:created>
  <dcterms:modified xsi:type="dcterms:W3CDTF">2020-12-08T01:47:04Z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