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emf" ContentType="image/x-emf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3" r:id="rId4"/>
  </p:sldMasterIdLst>
  <p:notesMasterIdLst>
    <p:notesMasterId r:id="rId33"/>
  </p:notesMasterIdLst>
  <p:sldIdLst>
    <p:sldId id="339" r:id="rId5"/>
    <p:sldId id="262" r:id="rId6"/>
    <p:sldId id="257" r:id="rId7"/>
    <p:sldId id="381" r:id="rId8"/>
    <p:sldId id="385" r:id="rId9"/>
    <p:sldId id="383" r:id="rId10"/>
    <p:sldId id="384" r:id="rId11"/>
    <p:sldId id="386" r:id="rId12"/>
    <p:sldId id="387" r:id="rId13"/>
    <p:sldId id="389" r:id="rId14"/>
    <p:sldId id="390" r:id="rId15"/>
    <p:sldId id="391" r:id="rId16"/>
    <p:sldId id="392" r:id="rId17"/>
    <p:sldId id="393" r:id="rId18"/>
    <p:sldId id="394" r:id="rId19"/>
    <p:sldId id="395" r:id="rId20"/>
    <p:sldId id="396" r:id="rId21"/>
    <p:sldId id="398" r:id="rId22"/>
    <p:sldId id="397" r:id="rId23"/>
    <p:sldId id="399" r:id="rId24"/>
    <p:sldId id="431" r:id="rId25"/>
    <p:sldId id="432" r:id="rId26"/>
    <p:sldId id="404" r:id="rId27"/>
    <p:sldId id="433" r:id="rId28"/>
    <p:sldId id="405" r:id="rId29"/>
    <p:sldId id="313" r:id="rId30"/>
    <p:sldId id="406" r:id="rId31"/>
    <p:sldId id="407" r:id="rId32"/>
    <p:sldId id="316" r:id="rId34"/>
    <p:sldId id="318" r:id="rId35"/>
    <p:sldId id="320" r:id="rId36"/>
    <p:sldId id="321" r:id="rId37"/>
    <p:sldId id="322" r:id="rId38"/>
    <p:sldId id="312" r:id="rId39"/>
    <p:sldId id="408" r:id="rId40"/>
    <p:sldId id="409" r:id="rId41"/>
    <p:sldId id="410" r:id="rId42"/>
    <p:sldId id="411" r:id="rId43"/>
    <p:sldId id="412" r:id="rId44"/>
    <p:sldId id="423" r:id="rId45"/>
    <p:sldId id="417" r:id="rId46"/>
    <p:sldId id="419" r:id="rId47"/>
    <p:sldId id="418" r:id="rId48"/>
    <p:sldId id="420" r:id="rId49"/>
    <p:sldId id="421" r:id="rId50"/>
    <p:sldId id="422" r:id="rId51"/>
    <p:sldId id="302" r:id="rId52"/>
  </p:sldIdLst>
  <p:sldSz cx="9144000" cy="6858000" type="screen4x3"/>
  <p:notesSz cx="6858000" cy="9144000"/>
  <p:kinsoku lang="zh-CN" invalStChars="!),.:;?]}、。—ˇ¨〃々～‖…’”〕〉》」』〗】∶！＂＇），．：；？］｀｜｝·" invalEndChars="([{‘“〔〈《「『〖【（［｛．·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4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4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4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4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4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umimoji="1" sz="4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umimoji="1" sz="4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umimoji="1" sz="4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umimoji="1" sz="4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66CCFF"/>
    <a:srgbClr val="CC3300"/>
    <a:srgbClr val="800000"/>
    <a:srgbClr val="800080"/>
    <a:srgbClr val="33CC33"/>
    <a:srgbClr val="CC33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593" autoAdjust="0"/>
    <p:restoredTop sz="94585" autoAdjust="0"/>
  </p:normalViewPr>
  <p:slideViewPr>
    <p:cSldViewPr>
      <p:cViewPr>
        <p:scale>
          <a:sx n="75" d="100"/>
          <a:sy n="75" d="100"/>
        </p:scale>
        <p:origin x="-90" y="-72"/>
      </p:cViewPr>
      <p:guideLst>
        <p:guide orient="horz" pos="2112"/>
        <p:guide pos="29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6" Type="http://schemas.openxmlformats.org/officeDocument/2006/relationships/commentAuthors" Target="commentAuthors.xml"/><Relationship Id="rId55" Type="http://schemas.openxmlformats.org/officeDocument/2006/relationships/tableStyles" Target="tableStyles.xml"/><Relationship Id="rId54" Type="http://schemas.openxmlformats.org/officeDocument/2006/relationships/viewProps" Target="viewProps.xml"/><Relationship Id="rId53" Type="http://schemas.openxmlformats.org/officeDocument/2006/relationships/presProps" Target="presProps.xml"/><Relationship Id="rId52" Type="http://schemas.openxmlformats.org/officeDocument/2006/relationships/slide" Target="slides/slide47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" Type="http://schemas.openxmlformats.org/officeDocument/2006/relationships/slide" Target="slides/slide1.xml"/><Relationship Id="rId49" Type="http://schemas.openxmlformats.org/officeDocument/2006/relationships/slide" Target="slides/slide4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0" Type="http://schemas.openxmlformats.org/officeDocument/2006/relationships/slide" Target="slides/slide35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notesMaster" Target="notesMasters/notesMaster1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7892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FAA1BAB9-23AB-4C7E-B0A3-779FA3CEA1A4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Grp="1"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8675" name="Rectangle 3"/>
          <p:cNvSpPr>
            <a:spLocks noGrp="1" noRot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lnSpc>
                <a:spcPct val="130000"/>
              </a:lnSpc>
              <a:spcBef>
                <a:spcPct val="0"/>
              </a:spcBef>
            </a:pPr>
            <a:r>
              <a:rPr lang="zh-CN" altLang="en-US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李白，字</a:t>
            </a:r>
            <a:r>
              <a:rPr lang="zh-CN" altLang="en-US" sz="9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太白</a:t>
            </a:r>
            <a:r>
              <a:rPr lang="zh-CN" altLang="en-US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，号青莲居士，盛唐诗人，有“</a:t>
            </a:r>
            <a:r>
              <a:rPr lang="zh-CN" altLang="en-US" sz="9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诗仙</a:t>
            </a:r>
            <a:r>
              <a:rPr lang="zh-CN" altLang="en-US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”之称。少年</a:t>
            </a:r>
            <a:r>
              <a:rPr lang="zh-CN" altLang="en-US" sz="900" b="1" dirty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抱负宏大</a:t>
            </a:r>
            <a:r>
              <a:rPr lang="zh-CN" altLang="en-US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。以管仲、晏婴等名相自期，想辅佐帝王，成就伟业。</a:t>
            </a:r>
            <a:endParaRPr lang="zh-CN" altLang="en-US" sz="9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eaLnBrk="1" hangingPunct="1">
              <a:lnSpc>
                <a:spcPct val="130000"/>
              </a:lnSpc>
              <a:spcBef>
                <a:spcPct val="0"/>
              </a:spcBef>
            </a:pPr>
            <a:r>
              <a:rPr lang="zh-CN" altLang="en-US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天宝（</a:t>
            </a:r>
            <a:r>
              <a:rPr lang="en-US" altLang="zh-CN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742</a:t>
            </a:r>
            <a:r>
              <a:rPr lang="zh-CN" altLang="en-US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年）</a:t>
            </a:r>
            <a:r>
              <a:rPr lang="zh-CN" altLang="en-US" sz="9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被召入长安</a:t>
            </a:r>
            <a:r>
              <a:rPr lang="zh-CN" altLang="en-US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，供奉翰林，做一名文学侍臣，以诗赋为朝廷点缀升平。因与权贵不和，被迫“</a:t>
            </a:r>
            <a:r>
              <a:rPr lang="zh-CN" altLang="en-US" sz="9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赐金放还</a:t>
            </a:r>
            <a:r>
              <a:rPr lang="zh-CN" altLang="en-US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”；</a:t>
            </a:r>
            <a:endParaRPr lang="zh-CN" altLang="en-US" sz="9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eaLnBrk="1" hangingPunct="1">
              <a:lnSpc>
                <a:spcPct val="130000"/>
              </a:lnSpc>
              <a:spcBef>
                <a:spcPct val="0"/>
              </a:spcBef>
            </a:pPr>
            <a:r>
              <a:rPr lang="zh-CN" altLang="en-US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这一年多的长安生活，成为了他一生中最光辉的记忆。这是他一生中唯一一次如此贴近大唐中枢的政治神经，是他唯一一次如此贴近自己的政治理想。这种珍贵的记忆与资本毕竟不是任何一个诗人都拥有的。</a:t>
            </a:r>
            <a:endParaRPr lang="zh-CN" altLang="en-US" sz="9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eaLnBrk="1" hangingPunct="1">
              <a:lnSpc>
                <a:spcPct val="130000"/>
              </a:lnSpc>
              <a:spcBef>
                <a:spcPct val="0"/>
              </a:spcBef>
            </a:pPr>
            <a:r>
              <a:rPr lang="zh-CN" altLang="en-US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安史之乱起，参加永王李幕府，后受株连，</a:t>
            </a:r>
            <a:r>
              <a:rPr lang="zh-CN" altLang="en-US" sz="9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流放夜郎</a:t>
            </a:r>
            <a:r>
              <a:rPr lang="zh-CN" altLang="en-US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，遇赦东归，后病逝于当途。</a:t>
            </a:r>
            <a:endParaRPr lang="zh-CN" altLang="en-US" sz="9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eaLnBrk="1" hangingPunct="1">
              <a:lnSpc>
                <a:spcPct val="130000"/>
              </a:lnSpc>
              <a:spcBef>
                <a:spcPct val="0"/>
              </a:spcBef>
            </a:pPr>
            <a:r>
              <a:rPr lang="zh-CN" altLang="en-US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现存作品有</a:t>
            </a:r>
            <a:r>
              <a:rPr lang="en-US" altLang="zh-CN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9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李太白全集</a:t>
            </a:r>
            <a:r>
              <a:rPr lang="en-US" altLang="zh-CN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900" b="1" dirty="0">
                <a:latin typeface="黑体" panose="02010609060101010101" pitchFamily="49" charset="-122"/>
                <a:ea typeface="黑体" panose="02010609060101010101" pitchFamily="49" charset="-122"/>
              </a:rPr>
              <a:t>，收诗九百多首。</a:t>
            </a:r>
            <a:endParaRPr lang="zh-CN" altLang="en-US" sz="9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eaLnBrk="1" hangingPunct="1">
              <a:spcBef>
                <a:spcPct val="0"/>
              </a:spcBef>
            </a:pPr>
            <a:endParaRPr lang="zh-CN" altLang="en-US" dirty="0"/>
          </a:p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7651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2765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 eaLnBrk="1" hangingPunct="1"/>
            <a:r>
              <a:rPr lang="zh-CN" altLang="en-US" dirty="0">
                <a:solidFill>
                  <a:srgbClr val="000000"/>
                </a:solidFill>
              </a:rPr>
              <a:t>第一句写缠绕着枯藤的老树上落着几只在黄昏中栖息的乌鸦，点染出萧瑟凄凉的秋色，从而引发一个飘零异乡、无所依归的旅人的一腔愁绪。此处虽不言愁却已是愁绪满纸。</a:t>
            </a:r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8675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28676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 eaLnBrk="1" hangingPunct="1"/>
            <a:r>
              <a:rPr lang="zh-CN" altLang="en-US" dirty="0">
                <a:solidFill>
                  <a:srgbClr val="000000"/>
                </a:solidFill>
              </a:rPr>
              <a:t>第二句突然转至一种色调明净、幽雅、宁静的境界：精巧的小桥，清澈的流水，幽静的人家。这些使人联想到家人团聚的亲切和幸福，从反面牵动了离人思乡的愁绪，怀念家园而不得归的思想感情也随之体现出来。</a:t>
            </a:r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9699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29700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 eaLnBrk="1" hangingPunct="1"/>
            <a:r>
              <a:rPr lang="zh-CN" altLang="en-US" dirty="0">
                <a:solidFill>
                  <a:srgbClr val="000000"/>
                </a:solidFill>
              </a:rPr>
              <a:t>第三句又写出三种景象，荒凉的古道上，刮起阵阵萧瑟西风，旅人骑着一匹瘦马，正在继续奔波。此处虽写景，但却非常巧妙地表现了人，并且透露出游子的身世。“瘦马”两字便表现出这是一个家境寒微的人，否则他也不会孤单一人骑匹瘦马在西风古道中奔波了。妙在用了一个“瘦”字。读者可以由此想象到旅人奔波不息的艰辛、困顿、和内心的悲愁。</a:t>
            </a:r>
            <a:endParaRPr lang="zh-CN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A2062-6E93-44DD-92A6-B0B1B61E3CD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advClick="0" advTm="13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8FB9C-4E10-4BAD-8654-F6DCBE6D286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advClick="0" advTm="13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60FD9-1917-4B18-95DB-AAF8EA1B0CD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advClick="0" advTm="13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66189-8DD4-45A2-96C7-EEA452D0CF5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advClick="0" advTm="13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F19D4-62E6-459B-8348-E0316599D71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advClick="0" advTm="13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DD9CE-81EF-4B01-87E4-1FC6F0FEE9E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advClick="0" advTm="13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B29E9-E7D1-4983-94B3-26D9A1B2F04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advClick="0" advTm="13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AD921-DB3D-411C-AC39-4BA53321580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advClick="0" advTm="13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3C124-D6EC-44F6-B6FD-BF0B97C1D1B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advClick="0" advTm="13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A4EA4-DF01-4767-8D00-D58F4388C9C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advClick="0" advTm="13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410AA-D7B2-4B66-868C-2384B081923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advClick="0" advTm="13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Click="0" advTm="13000">
    <p:blinds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3344E-EE85-4749-B8DD-2B02EFB9E440}" type="datetimeFigureOut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49156-1374-4021-A669-950E48D1A6D0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>
    <p:checke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1DEC7-CF1C-46AA-AD99-31D4DC5B4E36}" type="datetimeFigureOut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73B94-9FC5-410B-98E8-C863C47391AE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>
    <p:checke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5F382-FD19-415C-A608-AFA27C5AF780}" type="datetimeFigureOut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D4422-6C05-480E-AEB6-EEF5A0FFC33C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>
    <p:checke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D1DF0-9698-4951-8790-580AEC68361B}" type="datetimeFigureOut">
              <a:rPr lang="zh-CN" altLang="en-US"/>
            </a:fld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8D3DF-84BC-4175-8F5F-CCC1EC8084EE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>
    <p:checke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14818-F683-43BA-A129-45EEBA427158}" type="datetimeFigureOut">
              <a:rPr lang="zh-CN" altLang="en-US"/>
            </a:fld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209F8-1336-498F-A4AB-D1ED98C7EBE8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>
    <p:checke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6ECAB-1BBB-451C-816F-74A51855A8AB}" type="datetimeFigureOut">
              <a:rPr lang="zh-CN" altLang="en-US"/>
            </a:fld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C1DAE-EADE-4A2D-BB45-BE70566B4A05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>
    <p:checke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7AC3D-64BA-4FFC-B14B-2EFA8719A7E9}" type="datetimeFigureOut">
              <a:rPr lang="zh-CN" altLang="en-US"/>
            </a:fld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6D98A-71BE-4AC3-9A74-1887700C714A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>
    <p:checke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EE0C6-7797-4FB7-AC38-0CDBD0637322}" type="datetimeFigureOut">
              <a:rPr lang="zh-CN" altLang="en-US"/>
            </a:fld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94073-2735-4982-B826-2AD825A95D81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>
    <p:checke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46693-BDBE-4546-A294-EAEA3356F512}" type="datetimeFigureOut">
              <a:rPr lang="zh-CN" altLang="en-US"/>
            </a:fld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DB06B-605C-46F9-9E4C-A6A3B8EFC67E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>
    <p:checke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7611C-73F0-4B03-86D1-FA27C8975F08}" type="datetimeFigureOut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5B2CB-A4B9-4555-B118-9AF2D44C2168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>
    <p:checker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273EA-3BC7-4A4E-94AE-DB60E6D8F960}" type="datetimeFigureOut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9CDA7-8C2A-4D86-BC96-6241AD24A50C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>
    <p:checker dir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 kumimoji="1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53115BCB-43B6-4756-BD52-0F55A9AD262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blind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 kumimoji="1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B1A436A3-4703-4ABB-BB0D-4BD1C3ABC0E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blind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 kumimoji="1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59D24DA1-8B73-4099-94E1-AC8A391D948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blind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 kumimoji="1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0C02BD65-5AB6-4436-BDA1-A8F17085E37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blind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 kumimoji="1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B4165406-5F73-4722-9A1E-57E6D60E9DF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blind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 kumimoji="1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D18B1C5-4D67-4785-A091-487A805C1C7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blind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 kumimoji="1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67FDC01E-2A1D-43A2-BAB2-B7F2FF5EF5F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blind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 kumimoji="1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EBA3A460-0403-427C-9211-A3A08831648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blind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 kumimoji="1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2D3399B4-8496-4ACB-8F7F-A9FF029F246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blind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 kumimoji="1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80503185-94CE-4560-8D13-FFDF21125E9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blinds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 kumimoji="1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0F7D778-BB7B-450F-87B9-34EE5BF97C9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blinds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142CE53-D17B-4FCB-8090-31440994ECCD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advClick="0" advTm="13000">
    <p:blinds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kumimoji="0" sz="1400" b="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A5E697F-C2A7-4169-98E9-C49C06831C54}" type="datetimeFigureOut">
              <a:rPr lang="zh-CN" altLang="en-US"/>
            </a:fld>
            <a:endParaRPr lang="en-US" altLang="zh-CN"/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kumimoji="0" sz="1400" b="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kumimoji="0" sz="1400" b="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5D29DCA-CC47-4B8E-816A-EE8C46A1AA6D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>
    <p:checker dir="vert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25603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buFontTx/>
              <a:buNone/>
              <a:defRPr kumimoji="0"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FontTx/>
              <a:buNone/>
              <a:defRPr kumimoji="0"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buFont typeface="Arial" panose="020B0604020202020204" pitchFamily="34" charset="0"/>
              <a:buNone/>
              <a:defRPr kumimoji="0" sz="1200">
                <a:solidFill>
                  <a:srgbClr val="898989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C9F4C448-7208-49A9-BF4C-031304E29DFF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>
    <p:blind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7.jpeg"/><Relationship Id="rId2" Type="http://schemas.openxmlformats.org/officeDocument/2006/relationships/hyperlink" Target="&#35266;&#27815;&#28023;&#38405;&#35835;.swf" TargetMode="External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7.jpeg"/><Relationship Id="rId2" Type="http://schemas.openxmlformats.org/officeDocument/2006/relationships/hyperlink" Target="&#35266;&#27815;&#28023;&#38405;&#35835;.swf" TargetMode="External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7.jpeg"/><Relationship Id="rId2" Type="http://schemas.openxmlformats.org/officeDocument/2006/relationships/hyperlink" Target="&#35266;&#27815;&#28023;&#38405;&#35835;.swf" TargetMode="External"/><Relationship Id="rId1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7.jpeg"/><Relationship Id="rId2" Type="http://schemas.openxmlformats.org/officeDocument/2006/relationships/hyperlink" Target="&#35266;&#27815;&#28023;&#38405;&#35835;.swf" TargetMode="External"/><Relationship Id="rId1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1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13.jpeg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9.xml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hyperlink" Target="http://a0.att.hudong.com/68/86/01300000203238122205860329303.jpg" TargetMode="External"/><Relationship Id="rId1" Type="http://schemas.openxmlformats.org/officeDocument/2006/relationships/image" Target="../media/image14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image" Target="../media/image1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hyperlink" Target="&#22825;&#20928;&#27801;&#183;&#31179;&#24605;hao.swf" TargetMode="External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image" Target="../media/image22.jpeg"/></Relationships>
</file>

<file path=ppt/slides/_rels/slide4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image" Target="../media/image23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Rectangle 2"/>
          <p:cNvSpPr/>
          <p:nvPr/>
        </p:nvSpPr>
        <p:spPr>
          <a:xfrm>
            <a:off x="323850" y="2276475"/>
            <a:ext cx="8064500" cy="3387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读诗的方法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.(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四读法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  <a:endParaRPr lang="en-US" altLang="zh-CN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１．读标题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２．读作者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３．读内容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　①抓意象②明意境③懂手法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④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体情感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４．读佳句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3075" name="Picture 3" descr="01718"/>
          <p:cNvPicPr>
            <a:picLocks noChangeAspect="1"/>
          </p:cNvPicPr>
          <p:nvPr/>
        </p:nvPicPr>
        <p:blipFill>
          <a:blip r:embed="rId1">
            <a:clrChange>
              <a:clrFrom>
                <a:srgbClr val="FAF3D7"/>
              </a:clrFrom>
              <a:clrTo>
                <a:srgbClr val="FAF3D7">
                  <a:alpha val="0"/>
                </a:srgbClr>
              </a:clrTo>
            </a:clrChange>
          </a:blip>
          <a:srcRect l="12959" t="18616" r="27054" b="31781"/>
          <a:stretch>
            <a:fillRect/>
          </a:stretch>
        </p:blipFill>
        <p:spPr>
          <a:xfrm>
            <a:off x="0" y="0"/>
            <a:ext cx="6048375" cy="2133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Picture 4" descr="01718"/>
          <p:cNvPicPr>
            <a:picLocks noChangeAspect="1"/>
          </p:cNvPicPr>
          <p:nvPr/>
        </p:nvPicPr>
        <p:blipFill>
          <a:blip r:embed="rId1">
            <a:clrChange>
              <a:clrFrom>
                <a:srgbClr val="FAF3D7"/>
              </a:clrFrom>
              <a:clrTo>
                <a:srgbClr val="FAF3D7">
                  <a:alpha val="0"/>
                </a:srgbClr>
              </a:clrTo>
            </a:clrChange>
          </a:blip>
          <a:srcRect l="17116" t="67421" r="27054" b="10040"/>
          <a:stretch>
            <a:fillRect/>
          </a:stretch>
        </p:blipFill>
        <p:spPr>
          <a:xfrm>
            <a:off x="3348038" y="4581525"/>
            <a:ext cx="5795962" cy="2276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14935" y="-2540"/>
            <a:ext cx="9288145" cy="6976110"/>
          </a:xfrm>
          <a:prstGeom prst="rect">
            <a:avLst/>
          </a:prstGeom>
        </p:spPr>
      </p:pic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755650" y="692150"/>
            <a:ext cx="1966913" cy="495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</a:pPr>
            <a:r>
              <a:rPr lang="zh-CN" altLang="en-US" sz="117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ea typeface="华文新魏" panose="02010800040101010101" pitchFamily="2" charset="-122"/>
              </a:rPr>
              <a:t>观沧海</a:t>
            </a:r>
            <a:endParaRPr lang="zh-CN" altLang="en-US" sz="117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ea typeface="华文新魏" panose="02010800040101010101" pitchFamily="2" charset="-122"/>
            </a:endParaRPr>
          </a:p>
        </p:txBody>
      </p:sp>
      <p:sp>
        <p:nvSpPr>
          <p:cNvPr id="9229" name="Rectangle 13"/>
          <p:cNvSpPr>
            <a:spLocks noChangeArrowheads="1"/>
          </p:cNvSpPr>
          <p:nvPr/>
        </p:nvSpPr>
        <p:spPr bwMode="auto">
          <a:xfrm>
            <a:off x="3340100" y="2867660"/>
            <a:ext cx="1066800" cy="2286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</a:pPr>
            <a:r>
              <a:rPr lang="zh-CN" altLang="en-US" sz="72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ea typeface="华文新魏" panose="02010800040101010101" pitchFamily="2" charset="-122"/>
              </a:rPr>
              <a:t>曹操</a:t>
            </a:r>
            <a:endParaRPr lang="zh-CN" altLang="en-US" sz="72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 autoUpdateAnimBg="0"/>
      <p:bldP spid="9229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3"/>
          <p:cNvSpPr>
            <a:spLocks noChangeArrowheads="1"/>
          </p:cNvSpPr>
          <p:nvPr/>
        </p:nvSpPr>
        <p:spPr bwMode="auto">
          <a:xfrm>
            <a:off x="153670" y="939800"/>
            <a:ext cx="8933815" cy="57264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80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3200" b="1">
                <a:solidFill>
                  <a:srgbClr val="80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曹操</a:t>
            </a:r>
            <a:r>
              <a:rPr lang="en-US" altLang="zh-CN" sz="3200" b="1">
                <a:solidFill>
                  <a:srgbClr val="80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:</a:t>
            </a:r>
            <a:r>
              <a:rPr lang="zh-CN" altLang="en-US" sz="3200" b="1">
                <a:solidFill>
                  <a:srgbClr val="80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字</a:t>
            </a:r>
            <a:r>
              <a:rPr lang="zh-CN" altLang="en-US" sz="3200" b="1">
                <a:solidFill>
                  <a:srgbClr val="FF33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孟德</a:t>
            </a:r>
            <a:r>
              <a:rPr lang="en-US" altLang="zh-CN" sz="3200" b="1">
                <a:solidFill>
                  <a:srgbClr val="80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三国时期</a:t>
            </a:r>
            <a:r>
              <a:rPr lang="zh-CN" altLang="en-US" sz="3200" b="1">
                <a:solidFill>
                  <a:srgbClr val="80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著名的</a:t>
            </a:r>
            <a:r>
              <a:rPr lang="zh-CN" altLang="en-US" sz="3200" b="1">
                <a:solidFill>
                  <a:srgbClr val="FF33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军事家</a:t>
            </a:r>
            <a:r>
              <a:rPr lang="zh-CN" altLang="en-US" sz="3200" b="1">
                <a:solidFill>
                  <a:srgbClr val="CC33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zh-CN" altLang="en-US" sz="3200" b="1">
                <a:solidFill>
                  <a:srgbClr val="FF33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政治家</a:t>
            </a:r>
            <a:r>
              <a:rPr lang="zh-CN" altLang="en-US" sz="3200" b="1">
                <a:solidFill>
                  <a:srgbClr val="80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和</a:t>
            </a:r>
            <a:r>
              <a:rPr lang="zh-CN" altLang="en-US" sz="3200" b="1">
                <a:solidFill>
                  <a:srgbClr val="FF33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文学家</a:t>
            </a:r>
            <a:r>
              <a:rPr lang="zh-CN" altLang="en-US" sz="3200" b="1">
                <a:solidFill>
                  <a:srgbClr val="CC33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en-US" altLang="zh-CN" sz="3200" b="1">
                <a:solidFill>
                  <a:srgbClr val="80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《</a:t>
            </a:r>
            <a:r>
              <a:rPr lang="zh-CN" altLang="en-US" sz="3200" b="1">
                <a:solidFill>
                  <a:srgbClr val="80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观沧海</a:t>
            </a:r>
            <a:r>
              <a:rPr lang="en-US" altLang="zh-CN" sz="3200" b="1">
                <a:solidFill>
                  <a:srgbClr val="80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  <a:r>
              <a:rPr lang="zh-CN" altLang="en-US" sz="3200" b="1">
                <a:solidFill>
                  <a:srgbClr val="80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是曹操北伐乌桓途中经过碣石山时写的。大战之前身为主帅的曹操，登上当年秦始皇汉武帝也曾登过的碣石山时写的。</a:t>
            </a:r>
            <a:endParaRPr lang="zh-CN" altLang="en-US" sz="3200" b="1">
              <a:solidFill>
                <a:srgbClr val="800000"/>
              </a:solidFill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l" defTabSz="914400">
              <a:lnSpc>
                <a:spcPct val="12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80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又当秋风萧瑟之际，他的心情像沧海一样难以平静。他将自己宏伟的抱负、阔大的胸襟融会到诗歌里，借着大海形象表现出来，使这首诗具有一种雄浑、苍劲风格，成为一篇流传至今的优秀作品。 </a:t>
            </a:r>
            <a:endParaRPr lang="en-US" altLang="zh-CN" sz="3600" b="1">
              <a:solidFill>
                <a:srgbClr val="80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9948" name="Rectangle 26"/>
          <p:cNvSpPr>
            <a:spLocks noChangeArrowheads="1"/>
          </p:cNvSpPr>
          <p:nvPr/>
        </p:nvSpPr>
        <p:spPr bwMode="auto">
          <a:xfrm>
            <a:off x="457200" y="4267200"/>
            <a:ext cx="5410200" cy="1198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endParaRPr lang="en-US" altLang="zh-CN" sz="3600" b="1">
              <a:solidFill>
                <a:srgbClr val="800000"/>
              </a:solidFill>
              <a:latin typeface="宋体" panose="02010600030101010101" pitchFamily="2" charset="-122"/>
            </a:endParaRPr>
          </a:p>
          <a:p>
            <a:endParaRPr lang="zh-CN" altLang="en-US" sz="3600" b="1">
              <a:solidFill>
                <a:srgbClr val="800000"/>
              </a:solidFill>
              <a:latin typeface="宋体" panose="02010600030101010101" pitchFamily="2" charset="-122"/>
            </a:endParaRPr>
          </a:p>
        </p:txBody>
      </p:sp>
      <p:sp>
        <p:nvSpPr>
          <p:cNvPr id="39951" name="Text Box 29"/>
          <p:cNvSpPr txBox="1">
            <a:spLocks noChangeArrowheads="1"/>
          </p:cNvSpPr>
          <p:nvPr/>
        </p:nvSpPr>
        <p:spPr bwMode="auto">
          <a:xfrm>
            <a:off x="3019425" y="167005"/>
            <a:ext cx="3473450" cy="6451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</a:rPr>
              <a:t>作者及背景简介</a:t>
            </a:r>
            <a:endParaRPr lang="zh-CN" altLang="en-US" sz="36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/>
          <p:nvPr/>
        </p:nvSpPr>
        <p:spPr>
          <a:xfrm>
            <a:off x="152400" y="403225"/>
            <a:ext cx="8991600" cy="60706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                     </a:t>
            </a: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曹操一生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政治上</a:t>
            </a:r>
            <a:r>
              <a:rPr lang="zh-CN" altLang="en-US" sz="36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得意的一笔是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军事上</a:t>
            </a:r>
            <a:r>
              <a:rPr lang="zh-CN" altLang="en-US" sz="36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成功的一战是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后果</a:t>
            </a:r>
            <a:r>
              <a:rPr lang="zh-CN" altLang="en-US" sz="36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严重的一次疏忽是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失败</a:t>
            </a:r>
            <a:r>
              <a:rPr lang="zh-CN" altLang="en-US" sz="36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惨的一战是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36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受肯定的是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36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受指责的是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36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有争议的是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36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没有争议的是</a:t>
            </a:r>
            <a:r>
              <a:rPr lang="zh-CN" altLang="en-US" sz="3200" b="1" dirty="0">
                <a:latin typeface="Arial" panose="020B0604020202020204" pitchFamily="34" charset="0"/>
              </a:rPr>
              <a:t>       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              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                     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厦门大学易中天教授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66563" name="Text Box 3"/>
          <p:cNvSpPr txBox="1"/>
          <p:nvPr/>
        </p:nvSpPr>
        <p:spPr>
          <a:xfrm>
            <a:off x="5029200" y="969963"/>
            <a:ext cx="325437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solidFill>
                  <a:srgbClr val="FF5050"/>
                </a:solidFill>
                <a:latin typeface="Arial" panose="020B0604020202020204" pitchFamily="34" charset="0"/>
              </a:rPr>
              <a:t>‘</a:t>
            </a:r>
            <a:r>
              <a:rPr lang="zh-CN" altLang="en-US" sz="3200" b="1" dirty="0">
                <a:solidFill>
                  <a:srgbClr val="FF5050"/>
                </a:solidFill>
                <a:latin typeface="Arial" panose="020B0604020202020204" pitchFamily="34" charset="0"/>
              </a:rPr>
              <a:t>挟天子以令诸侯’</a:t>
            </a:r>
            <a:endParaRPr lang="zh-CN" altLang="en-US" sz="3200" b="1" dirty="0">
              <a:solidFill>
                <a:srgbClr val="FF5050"/>
              </a:solidFill>
              <a:latin typeface="Arial" panose="020B0604020202020204" pitchFamily="34" charset="0"/>
            </a:endParaRPr>
          </a:p>
        </p:txBody>
      </p:sp>
      <p:sp>
        <p:nvSpPr>
          <p:cNvPr id="66564" name="Text Box 4"/>
          <p:cNvSpPr txBox="1"/>
          <p:nvPr/>
        </p:nvSpPr>
        <p:spPr>
          <a:xfrm>
            <a:off x="5165725" y="1516063"/>
            <a:ext cx="23780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5050"/>
                </a:solidFill>
                <a:latin typeface="Arial" panose="020B0604020202020204" pitchFamily="34" charset="0"/>
              </a:rPr>
              <a:t>官渡之战</a:t>
            </a:r>
            <a:endParaRPr lang="zh-CN" altLang="en-US" sz="3200" b="1" dirty="0">
              <a:solidFill>
                <a:srgbClr val="FF5050"/>
              </a:solidFill>
              <a:latin typeface="Arial" panose="020B0604020202020204" pitchFamily="34" charset="0"/>
            </a:endParaRPr>
          </a:p>
        </p:txBody>
      </p:sp>
      <p:sp>
        <p:nvSpPr>
          <p:cNvPr id="66565" name="Text Box 5"/>
          <p:cNvSpPr txBox="1"/>
          <p:nvPr/>
        </p:nvSpPr>
        <p:spPr>
          <a:xfrm>
            <a:off x="6019800" y="2057400"/>
            <a:ext cx="2286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5050"/>
                </a:solidFill>
                <a:latin typeface="Arial" panose="020B0604020202020204" pitchFamily="34" charset="0"/>
              </a:rPr>
              <a:t>放走刘备</a:t>
            </a:r>
            <a:endParaRPr lang="zh-CN" altLang="en-US" sz="3200" b="1" dirty="0">
              <a:solidFill>
                <a:srgbClr val="FF5050"/>
              </a:solidFill>
              <a:latin typeface="Arial" panose="020B0604020202020204" pitchFamily="34" charset="0"/>
            </a:endParaRPr>
          </a:p>
        </p:txBody>
      </p:sp>
      <p:sp>
        <p:nvSpPr>
          <p:cNvPr id="66566" name="Text Box 6"/>
          <p:cNvSpPr txBox="1"/>
          <p:nvPr/>
        </p:nvSpPr>
        <p:spPr>
          <a:xfrm>
            <a:off x="5089525" y="2659063"/>
            <a:ext cx="29114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5050"/>
                </a:solidFill>
                <a:latin typeface="Arial" panose="020B0604020202020204" pitchFamily="34" charset="0"/>
              </a:rPr>
              <a:t>赤壁之战</a:t>
            </a:r>
            <a:endParaRPr lang="zh-CN" altLang="en-US" sz="3200" b="1" dirty="0">
              <a:solidFill>
                <a:srgbClr val="FF5050"/>
              </a:solidFill>
              <a:latin typeface="Arial" panose="020B0604020202020204" pitchFamily="34" charset="0"/>
            </a:endParaRPr>
          </a:p>
        </p:txBody>
      </p:sp>
      <p:sp>
        <p:nvSpPr>
          <p:cNvPr id="66567" name="Text Box 7"/>
          <p:cNvSpPr txBox="1"/>
          <p:nvPr/>
        </p:nvSpPr>
        <p:spPr>
          <a:xfrm>
            <a:off x="4876800" y="3170238"/>
            <a:ext cx="2362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5050"/>
                </a:solidFill>
                <a:latin typeface="Arial" panose="020B0604020202020204" pitchFamily="34" charset="0"/>
              </a:rPr>
              <a:t>他的才略</a:t>
            </a:r>
            <a:endParaRPr lang="zh-CN" altLang="en-US" sz="3200" b="1" dirty="0">
              <a:solidFill>
                <a:srgbClr val="FF5050"/>
              </a:solidFill>
              <a:latin typeface="Arial" panose="020B0604020202020204" pitchFamily="34" charset="0"/>
            </a:endParaRPr>
          </a:p>
        </p:txBody>
      </p:sp>
      <p:sp>
        <p:nvSpPr>
          <p:cNvPr id="66568" name="Text Box 8"/>
          <p:cNvSpPr txBox="1"/>
          <p:nvPr/>
        </p:nvSpPr>
        <p:spPr>
          <a:xfrm>
            <a:off x="4937125" y="3725863"/>
            <a:ext cx="22256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5050"/>
                </a:solidFill>
                <a:latin typeface="Arial" panose="020B0604020202020204" pitchFamily="34" charset="0"/>
              </a:rPr>
              <a:t>他的人品</a:t>
            </a:r>
            <a:endParaRPr lang="zh-CN" altLang="en-US" sz="3200" b="1" dirty="0">
              <a:solidFill>
                <a:srgbClr val="FF5050"/>
              </a:solidFill>
              <a:latin typeface="Arial" panose="020B0604020202020204" pitchFamily="34" charset="0"/>
            </a:endParaRPr>
          </a:p>
        </p:txBody>
      </p:sp>
      <p:sp>
        <p:nvSpPr>
          <p:cNvPr id="66569" name="Text Box 9"/>
          <p:cNvSpPr txBox="1"/>
          <p:nvPr/>
        </p:nvSpPr>
        <p:spPr>
          <a:xfrm>
            <a:off x="4800600" y="4343400"/>
            <a:ext cx="2895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5050"/>
                </a:solidFill>
                <a:latin typeface="Arial" panose="020B0604020202020204" pitchFamily="34" charset="0"/>
              </a:rPr>
              <a:t>他的历史功过</a:t>
            </a:r>
            <a:endParaRPr lang="zh-CN" altLang="en-US" sz="3200" b="1" dirty="0">
              <a:solidFill>
                <a:srgbClr val="FF5050"/>
              </a:solidFill>
              <a:latin typeface="Arial" panose="020B0604020202020204" pitchFamily="34" charset="0"/>
            </a:endParaRPr>
          </a:p>
        </p:txBody>
      </p:sp>
      <p:sp>
        <p:nvSpPr>
          <p:cNvPr id="66570" name="Text Box 10"/>
          <p:cNvSpPr txBox="1"/>
          <p:nvPr/>
        </p:nvSpPr>
        <p:spPr>
          <a:xfrm>
            <a:off x="5181600" y="4876800"/>
            <a:ext cx="3276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5050"/>
                </a:solidFill>
                <a:latin typeface="Arial" panose="020B0604020202020204" pitchFamily="34" charset="0"/>
              </a:rPr>
              <a:t>他的文学成就</a:t>
            </a:r>
            <a:endParaRPr lang="zh-CN" altLang="en-US" sz="3200" b="1" dirty="0">
              <a:solidFill>
                <a:srgbClr val="FF505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656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656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656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656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656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656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656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656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656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/>
      <p:bldP spid="66565" grpId="0"/>
      <p:bldP spid="66566" grpId="0"/>
      <p:bldP spid="66569" grpId="0"/>
      <p:bldP spid="665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2"/>
          <p:cNvSpPr txBox="1">
            <a:spLocks noChangeArrowheads="1"/>
          </p:cNvSpPr>
          <p:nvPr/>
        </p:nvSpPr>
        <p:spPr bwMode="auto">
          <a:xfrm>
            <a:off x="762000" y="1066800"/>
            <a:ext cx="5102860" cy="56311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东</a:t>
            </a:r>
            <a:r>
              <a:rPr lang="zh-CN" altLang="en-US" sz="3600" b="1" u="sng">
                <a:solidFill>
                  <a:srgbClr val="FF0000"/>
                </a:solidFill>
                <a:ea typeface="华文行楷" panose="02010800040101010101" pitchFamily="2" charset="-122"/>
              </a:rPr>
              <a:t>临</a:t>
            </a:r>
            <a:r>
              <a:rPr lang="en-US" altLang="zh-CN" sz="3600" b="1">
                <a:ea typeface="华文行楷" panose="02010800040101010101" pitchFamily="2" charset="-122"/>
              </a:rPr>
              <a:t>/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碣石</a:t>
            </a:r>
            <a:r>
              <a:rPr lang="en-US" altLang="zh-CN" sz="3600">
                <a:solidFill>
                  <a:schemeClr val="accent2"/>
                </a:solidFill>
                <a:ea typeface="华文行楷" panose="02010800040101010101" pitchFamily="2" charset="-122"/>
              </a:rPr>
              <a:t>,    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以观</a:t>
            </a:r>
            <a:r>
              <a:rPr lang="en-US" altLang="zh-CN" sz="3600" b="1">
                <a:ea typeface="华文行楷" panose="02010800040101010101" pitchFamily="2" charset="-122"/>
              </a:rPr>
              <a:t>/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沧海。</a:t>
            </a:r>
            <a:endParaRPr lang="zh-CN" altLang="en-US" sz="3600">
              <a:solidFill>
                <a:schemeClr val="accent2"/>
              </a:solidFill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水何</a:t>
            </a:r>
            <a:r>
              <a:rPr lang="en-US" altLang="zh-CN" sz="3600" b="1">
                <a:solidFill>
                  <a:srgbClr val="000000"/>
                </a:solidFill>
                <a:ea typeface="华文行楷" panose="02010800040101010101" pitchFamily="2" charset="-122"/>
              </a:rPr>
              <a:t>/</a:t>
            </a:r>
            <a:r>
              <a:rPr lang="zh-CN" altLang="en-US" sz="3600" b="1" u="sng">
                <a:solidFill>
                  <a:srgbClr val="FF0000"/>
                </a:solidFill>
                <a:ea typeface="华文行楷" panose="02010800040101010101" pitchFamily="2" charset="-122"/>
              </a:rPr>
              <a:t>澹澹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， 山岛</a:t>
            </a:r>
            <a:r>
              <a:rPr lang="en-US" altLang="zh-CN" sz="3600" b="1">
                <a:solidFill>
                  <a:srgbClr val="000000"/>
                </a:solidFill>
                <a:ea typeface="华文行楷" panose="02010800040101010101" pitchFamily="2" charset="-122"/>
              </a:rPr>
              <a:t>/</a:t>
            </a:r>
            <a:r>
              <a:rPr lang="zh-CN" altLang="en-US" sz="3600" u="sng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行楷" panose="02010800040101010101" pitchFamily="2" charset="-122"/>
              </a:rPr>
              <a:t>竦峙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。</a:t>
            </a:r>
            <a:endParaRPr lang="zh-CN" altLang="en-US" sz="3600">
              <a:solidFill>
                <a:schemeClr val="accent2"/>
              </a:solidFill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树木</a:t>
            </a:r>
            <a:r>
              <a:rPr lang="en-US" altLang="zh-CN" sz="3600" b="1">
                <a:solidFill>
                  <a:srgbClr val="000000"/>
                </a:solidFill>
                <a:ea typeface="华文行楷" panose="02010800040101010101" pitchFamily="2" charset="-122"/>
              </a:rPr>
              <a:t>/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丛生， 百草</a:t>
            </a:r>
            <a:r>
              <a:rPr lang="en-US" altLang="zh-CN" sz="3600" b="1">
                <a:solidFill>
                  <a:srgbClr val="000000"/>
                </a:solidFill>
                <a:ea typeface="华文行楷" panose="02010800040101010101" pitchFamily="2" charset="-122"/>
              </a:rPr>
              <a:t>/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丰茂。</a:t>
            </a:r>
            <a:endParaRPr lang="zh-CN" altLang="en-US" sz="3600">
              <a:solidFill>
                <a:schemeClr val="accent2"/>
              </a:solidFill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秋风</a:t>
            </a:r>
            <a:r>
              <a:rPr lang="en-US" altLang="zh-CN" sz="3600" b="1">
                <a:solidFill>
                  <a:srgbClr val="000000"/>
                </a:solidFill>
                <a:ea typeface="华文行楷" panose="02010800040101010101" pitchFamily="2" charset="-122"/>
              </a:rPr>
              <a:t>/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萧瑟， 洪波</a:t>
            </a:r>
            <a:r>
              <a:rPr lang="en-US" altLang="zh-CN" sz="3600" b="1">
                <a:solidFill>
                  <a:srgbClr val="000000"/>
                </a:solidFill>
                <a:ea typeface="华文行楷" panose="02010800040101010101" pitchFamily="2" charset="-122"/>
              </a:rPr>
              <a:t>/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涌起。</a:t>
            </a:r>
            <a:endParaRPr lang="zh-CN" altLang="en-US" sz="3600">
              <a:solidFill>
                <a:schemeClr val="accent2"/>
              </a:solidFill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日月</a:t>
            </a:r>
            <a:r>
              <a:rPr lang="en-US" altLang="zh-CN" sz="3600" b="1">
                <a:solidFill>
                  <a:srgbClr val="000000"/>
                </a:solidFill>
                <a:ea typeface="华文行楷" panose="02010800040101010101" pitchFamily="2" charset="-122"/>
              </a:rPr>
              <a:t>/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之行， 若出</a:t>
            </a:r>
            <a:r>
              <a:rPr lang="en-US" altLang="zh-CN" sz="3600" b="1">
                <a:solidFill>
                  <a:srgbClr val="000000"/>
                </a:solidFill>
                <a:ea typeface="华文行楷" panose="02010800040101010101" pitchFamily="2" charset="-122"/>
              </a:rPr>
              <a:t>/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其中；</a:t>
            </a:r>
            <a:endParaRPr lang="zh-CN" altLang="en-US" sz="3600">
              <a:solidFill>
                <a:schemeClr val="accent2"/>
              </a:solidFill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ea typeface="华文行楷" panose="02010800040101010101" pitchFamily="2" charset="-122"/>
              </a:rPr>
              <a:t>星汉</a:t>
            </a:r>
            <a:r>
              <a:rPr lang="en-US" altLang="zh-CN" sz="3600" b="1">
                <a:solidFill>
                  <a:srgbClr val="000000"/>
                </a:solidFill>
                <a:ea typeface="华文行楷" panose="02010800040101010101" pitchFamily="2" charset="-122"/>
              </a:rPr>
              <a:t>/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灿烂， 若出</a:t>
            </a:r>
            <a:r>
              <a:rPr lang="en-US" altLang="zh-CN" sz="3600" b="1">
                <a:solidFill>
                  <a:srgbClr val="000000"/>
                </a:solidFill>
                <a:ea typeface="华文行楷" panose="02010800040101010101" pitchFamily="2" charset="-122"/>
              </a:rPr>
              <a:t>/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其里。</a:t>
            </a:r>
            <a:endParaRPr lang="zh-CN" altLang="en-US" sz="3600">
              <a:solidFill>
                <a:schemeClr val="accent2"/>
              </a:solidFill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ea typeface="华文行楷" panose="02010800040101010101" pitchFamily="2" charset="-122"/>
              </a:rPr>
              <a:t>幸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甚</a:t>
            </a:r>
            <a:r>
              <a:rPr lang="en-US" altLang="zh-CN" sz="3600" b="1">
                <a:solidFill>
                  <a:srgbClr val="000000"/>
                </a:solidFill>
                <a:ea typeface="华文行楷" panose="02010800040101010101" pitchFamily="2" charset="-122"/>
              </a:rPr>
              <a:t>/</a:t>
            </a:r>
            <a:r>
              <a:rPr lang="zh-CN" altLang="en-US" sz="3600">
                <a:solidFill>
                  <a:srgbClr val="FF0000"/>
                </a:solidFill>
                <a:ea typeface="华文行楷" panose="02010800040101010101" pitchFamily="2" charset="-122"/>
              </a:rPr>
              <a:t>至</a:t>
            </a:r>
            <a:r>
              <a:rPr lang="zh-CN" altLang="en-US" sz="3600" b="1" u="sng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行楷" panose="02010800040101010101" pitchFamily="2" charset="-122"/>
              </a:rPr>
              <a:t>哉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， 歌以</a:t>
            </a:r>
            <a:r>
              <a:rPr lang="en-US" altLang="zh-CN" sz="3600" b="1">
                <a:solidFill>
                  <a:srgbClr val="000000"/>
                </a:solidFill>
                <a:ea typeface="华文行楷" panose="02010800040101010101" pitchFamily="2" charset="-122"/>
              </a:rPr>
              <a:t>/</a:t>
            </a:r>
            <a:r>
              <a:rPr lang="zh-CN" altLang="en-US" sz="3600">
                <a:solidFill>
                  <a:schemeClr val="accent2"/>
                </a:solidFill>
                <a:ea typeface="华文行楷" panose="02010800040101010101" pitchFamily="2" charset="-122"/>
              </a:rPr>
              <a:t>咏志。</a:t>
            </a:r>
            <a:endParaRPr lang="zh-CN" altLang="en-US" sz="3600">
              <a:solidFill>
                <a:schemeClr val="accent2"/>
              </a:solidFill>
              <a:ea typeface="华文行楷" panose="02010800040101010101" pitchFamily="2" charset="-122"/>
            </a:endParaRPr>
          </a:p>
        </p:txBody>
      </p:sp>
      <p:sp>
        <p:nvSpPr>
          <p:cNvPr id="43010" name="Oval 8"/>
          <p:cNvSpPr>
            <a:spLocks noChangeArrowheads="1"/>
          </p:cNvSpPr>
          <p:nvPr/>
        </p:nvSpPr>
        <p:spPr bwMode="auto">
          <a:xfrm>
            <a:off x="1981200" y="4953000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11" name="Oval 9"/>
          <p:cNvSpPr>
            <a:spLocks noChangeArrowheads="1"/>
          </p:cNvSpPr>
          <p:nvPr/>
        </p:nvSpPr>
        <p:spPr bwMode="auto">
          <a:xfrm>
            <a:off x="3962400" y="6553200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12" name="Oval 11"/>
          <p:cNvSpPr>
            <a:spLocks noChangeArrowheads="1"/>
          </p:cNvSpPr>
          <p:nvPr/>
        </p:nvSpPr>
        <p:spPr bwMode="auto">
          <a:xfrm>
            <a:off x="1524000" y="2514600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13" name="Oval 12"/>
          <p:cNvSpPr>
            <a:spLocks noChangeArrowheads="1"/>
          </p:cNvSpPr>
          <p:nvPr/>
        </p:nvSpPr>
        <p:spPr bwMode="auto">
          <a:xfrm flipV="1">
            <a:off x="3505200" y="1676400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1828800" y="609600"/>
            <a:ext cx="15240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ji</a:t>
            </a:r>
            <a:r>
              <a:rPr lang="en-US" altLang="zh-CN" sz="2800" b="1">
                <a:solidFill>
                  <a:srgbClr val="FF0000"/>
                </a:solidFill>
                <a:cs typeface="Times New Roman" panose="02020603050405020304" pitchFamily="18" charset="0"/>
              </a:rPr>
              <a:t>é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1676400" y="1524000"/>
            <a:ext cx="10668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d</a:t>
            </a:r>
            <a:r>
              <a:rPr lang="en-US" altLang="zh-CN" sz="2800" b="1">
                <a:solidFill>
                  <a:srgbClr val="FF0000"/>
                </a:solidFill>
                <a:cs typeface="Times New Roman" panose="02020603050405020304" pitchFamily="18" charset="0"/>
              </a:rPr>
              <a:t>àn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3851275" y="1484313"/>
            <a:ext cx="2133600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sǒng zh</a:t>
            </a:r>
            <a:r>
              <a:rPr lang="en-US" altLang="zh-CN" sz="2800" b="1">
                <a:solidFill>
                  <a:srgbClr val="FF0000"/>
                </a:solidFill>
                <a:cs typeface="Times New Roman" panose="02020603050405020304" pitchFamily="18" charset="0"/>
              </a:rPr>
              <a:t>ì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2057400" y="5562600"/>
            <a:ext cx="10668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</a:rPr>
              <a:t>zāi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  <p:sp>
        <p:nvSpPr>
          <p:cNvPr id="43018" name="Text Box 17"/>
          <p:cNvSpPr txBox="1">
            <a:spLocks noChangeArrowheads="1"/>
          </p:cNvSpPr>
          <p:nvPr/>
        </p:nvSpPr>
        <p:spPr bwMode="auto">
          <a:xfrm>
            <a:off x="1143000" y="3479800"/>
            <a:ext cx="6553200" cy="1004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sz="2400"/>
          </a:p>
          <a:p>
            <a:pPr>
              <a:spcBef>
                <a:spcPct val="50000"/>
              </a:spcBef>
            </a:pPr>
            <a:endParaRPr lang="en-US" altLang="zh-CN" sz="2400" b="1"/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6454775" y="1066800"/>
            <a:ext cx="268859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以：</a:t>
            </a:r>
            <a:r>
              <a:rPr lang="zh-CN" altLang="en-US" sz="2400" b="1"/>
              <a:t>连词，来。</a:t>
            </a:r>
            <a:endParaRPr lang="zh-CN" altLang="en-US" sz="2400" b="1"/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6454775" y="1524000"/>
            <a:ext cx="2384425" cy="8915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何：</a:t>
            </a:r>
            <a:r>
              <a:rPr lang="zh-CN" altLang="en-US" sz="2400" b="1"/>
              <a:t>副词，多么。</a:t>
            </a:r>
            <a:endParaRPr lang="zh-CN" altLang="en-US" sz="2400" b="1"/>
          </a:p>
        </p:txBody>
      </p:sp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6318885" y="3314700"/>
            <a:ext cx="2182495" cy="1260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之：</a:t>
            </a:r>
            <a:r>
              <a:rPr lang="zh-CN" altLang="en-US" sz="2400" b="1"/>
              <a:t>结构助词，取消句子的独立性。</a:t>
            </a:r>
            <a:endParaRPr lang="zh-CN" altLang="en-US" sz="2400" b="1"/>
          </a:p>
        </p:txBody>
      </p:sp>
      <p:sp>
        <p:nvSpPr>
          <p:cNvPr id="4119" name="Text Box 23"/>
          <p:cNvSpPr txBox="1">
            <a:spLocks noChangeArrowheads="1"/>
          </p:cNvSpPr>
          <p:nvPr/>
        </p:nvSpPr>
        <p:spPr bwMode="auto">
          <a:xfrm>
            <a:off x="6227763" y="4724400"/>
            <a:ext cx="32766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其：</a:t>
            </a:r>
            <a:r>
              <a:rPr lang="zh-CN" altLang="en-US" sz="2400" b="1"/>
              <a:t>代词，指大海。</a:t>
            </a:r>
            <a:endParaRPr lang="zh-CN" altLang="en-US" sz="2400" b="1"/>
          </a:p>
        </p:txBody>
      </p:sp>
      <p:sp>
        <p:nvSpPr>
          <p:cNvPr id="4120" name="Text Box 24"/>
          <p:cNvSpPr txBox="1">
            <a:spLocks noChangeArrowheads="1"/>
          </p:cNvSpPr>
          <p:nvPr/>
        </p:nvSpPr>
        <p:spPr bwMode="auto">
          <a:xfrm>
            <a:off x="6188075" y="5516880"/>
            <a:ext cx="260985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至：</a:t>
            </a:r>
            <a:r>
              <a:rPr lang="zh-CN" altLang="en-US" sz="2800" b="1"/>
              <a:t>达到</a:t>
            </a:r>
            <a:r>
              <a:rPr lang="zh-CN" altLang="en-US" sz="2400" b="1"/>
              <a:t>极点。</a:t>
            </a:r>
            <a:endParaRPr lang="zh-CN" altLang="en-US" sz="2400" b="1"/>
          </a:p>
        </p:txBody>
      </p:sp>
      <p:sp>
        <p:nvSpPr>
          <p:cNvPr id="4121" name="Text Box 25"/>
          <p:cNvSpPr txBox="1">
            <a:spLocks noChangeArrowheads="1"/>
          </p:cNvSpPr>
          <p:nvPr/>
        </p:nvSpPr>
        <p:spPr bwMode="auto">
          <a:xfrm>
            <a:off x="6227445" y="6040755"/>
            <a:ext cx="253047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以：</a:t>
            </a:r>
            <a:r>
              <a:rPr lang="zh-CN" altLang="en-US" sz="2400" b="1"/>
              <a:t>介词，用。</a:t>
            </a:r>
            <a:endParaRPr lang="zh-CN" altLang="en-US" sz="2400" b="1"/>
          </a:p>
        </p:txBody>
      </p:sp>
      <p:sp>
        <p:nvSpPr>
          <p:cNvPr id="43025" name="Text Box 41"/>
          <p:cNvSpPr txBox="1">
            <a:spLocks noChangeArrowheads="1"/>
          </p:cNvSpPr>
          <p:nvPr/>
        </p:nvSpPr>
        <p:spPr bwMode="auto">
          <a:xfrm>
            <a:off x="6003925" y="3525838"/>
            <a:ext cx="1841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zh-CN" sz="2400"/>
          </a:p>
        </p:txBody>
      </p:sp>
      <p:sp>
        <p:nvSpPr>
          <p:cNvPr id="43026" name="Oval 42"/>
          <p:cNvSpPr>
            <a:spLocks noChangeArrowheads="1"/>
          </p:cNvSpPr>
          <p:nvPr/>
        </p:nvSpPr>
        <p:spPr bwMode="auto">
          <a:xfrm flipV="1">
            <a:off x="4622800" y="5048250"/>
            <a:ext cx="46038" cy="46038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40" name="Text Box 44"/>
          <p:cNvSpPr txBox="1">
            <a:spLocks noChangeArrowheads="1"/>
          </p:cNvSpPr>
          <p:nvPr/>
        </p:nvSpPr>
        <p:spPr bwMode="auto">
          <a:xfrm>
            <a:off x="6318885" y="2492375"/>
            <a:ext cx="2988945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澹澹：</a:t>
            </a:r>
            <a:r>
              <a:rPr lang="zh-CN" altLang="en-US" sz="2400" b="1"/>
              <a:t>形容大海水波浩淼的样子。</a:t>
            </a:r>
            <a:endParaRPr lang="zh-CN" altLang="en-US" sz="2400" b="1"/>
          </a:p>
        </p:txBody>
      </p:sp>
      <p:sp>
        <p:nvSpPr>
          <p:cNvPr id="9228" name="Text Box 12"/>
          <p:cNvSpPr txBox="1"/>
          <p:nvPr/>
        </p:nvSpPr>
        <p:spPr>
          <a:xfrm>
            <a:off x="0" y="1905"/>
            <a:ext cx="3352800" cy="645160"/>
          </a:xfrm>
          <a:prstGeom prst="rect">
            <a:avLst/>
          </a:prstGeom>
          <a:solidFill>
            <a:srgbClr val="FFFF00"/>
          </a:solidFill>
          <a:ln w="76200" cap="flat" cmpd="tri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三、读内容</a:t>
            </a:r>
            <a:endParaRPr lang="zh-CN" altLang="en-US" sz="2800" b="1" dirty="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9" grpId="0" autoUpdateAnimBg="0"/>
      <p:bldP spid="4110" grpId="0" autoUpdateAnimBg="0"/>
      <p:bldP spid="4111" grpId="0" autoUpdateAnimBg="0"/>
      <p:bldP spid="4112" grpId="0" autoUpdateAnimBg="0"/>
      <p:bldP spid="4115" grpId="0" autoUpdateAnimBg="0"/>
      <p:bldP spid="4116" grpId="0" autoUpdateAnimBg="0"/>
      <p:bldP spid="4117" grpId="0" autoUpdateAnimBg="0"/>
      <p:bldP spid="4119" grpId="0" autoUpdateAnimBg="0"/>
      <p:bldP spid="4120" grpId="0" autoUpdateAnimBg="0"/>
      <p:bldP spid="4121" grpId="0" autoUpdateAnimBg="0"/>
      <p:bldP spid="41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5" name="Text Box 5"/>
          <p:cNvSpPr txBox="1"/>
          <p:nvPr/>
        </p:nvSpPr>
        <p:spPr>
          <a:xfrm>
            <a:off x="0" y="1219200"/>
            <a:ext cx="4114800" cy="575468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观沧海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东临碣石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以观沧海。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水何澹澹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山岛竦峙。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树木丛生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百草丰茂。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秋风萧瑟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洪波涌起。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日月之行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若出其中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; 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星汉灿烂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若出其里。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幸甚至哉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歌以咏志。 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dirty="0"/>
              <a:t>想一想：</a:t>
            </a:r>
            <a:endParaRPr lang="zh-CN" altLang="en-US" dirty="0"/>
          </a:p>
        </p:txBody>
      </p:sp>
      <p:sp>
        <p:nvSpPr>
          <p:cNvPr id="72707" name="Rectangle 3"/>
          <p:cNvSpPr>
            <a:spLocks noGrp="1"/>
          </p:cNvSpPr>
          <p:nvPr>
            <p:ph idx="1"/>
          </p:nvPr>
        </p:nvSpPr>
        <p:spPr>
          <a:xfrm>
            <a:off x="4198938" y="2514600"/>
            <a:ext cx="5334000" cy="2800350"/>
          </a:xfrm>
        </p:spPr>
        <p:txBody>
          <a:bodyPr vert="horz" wrap="square" lIns="91440" tIns="45720" rIns="91440" bIns="45720" anchor="t"/>
          <a:p>
            <a:pPr eaLnBrk="1" hangingPunct="1">
              <a:lnSpc>
                <a:spcPct val="90000"/>
              </a:lnSpc>
              <a:buNone/>
            </a:pPr>
            <a:r>
              <a:rPr lang="en-US" altLang="zh-CN" b="1" dirty="0"/>
              <a:t>1</a:t>
            </a:r>
            <a:r>
              <a:rPr lang="zh-CN" altLang="en-US" b="1" dirty="0"/>
              <a:t>、全诗围绕哪个字展开的？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  <a:buNone/>
            </a:pPr>
            <a:endParaRPr lang="zh-CN" altLang="en-US" b="1" dirty="0"/>
          </a:p>
          <a:p>
            <a:pPr eaLnBrk="1" hangingPunct="1">
              <a:lnSpc>
                <a:spcPct val="90000"/>
              </a:lnSpc>
              <a:buNone/>
            </a:pPr>
            <a:endParaRPr lang="en-US" altLang="zh-CN" b="1" dirty="0"/>
          </a:p>
        </p:txBody>
      </p:sp>
      <p:pic>
        <p:nvPicPr>
          <p:cNvPr id="10244" name="Picture 4" descr="BS00975_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72200" y="304800"/>
            <a:ext cx="2473325" cy="1262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609600" y="152400"/>
            <a:ext cx="23177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4800" kern="1200" cap="none" spc="0" normalizeH="0" baseline="0" noProof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观 沧 海</a:t>
            </a:r>
            <a:endParaRPr kumimoji="1" lang="zh-CN" altLang="en-US" sz="4800" kern="1200" cap="none" spc="0" normalizeH="0" baseline="0" noProof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72711" name="Text Box 7"/>
          <p:cNvSpPr txBox="1"/>
          <p:nvPr/>
        </p:nvSpPr>
        <p:spPr>
          <a:xfrm>
            <a:off x="5318125" y="3040063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观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72712" name="Text Box 8"/>
          <p:cNvSpPr txBox="1"/>
          <p:nvPr/>
        </p:nvSpPr>
        <p:spPr>
          <a:xfrm>
            <a:off x="4419600" y="4267200"/>
            <a:ext cx="4724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Arial" panose="020B0604020202020204" pitchFamily="34" charset="0"/>
              </a:rPr>
              <a:t>2.</a:t>
            </a:r>
            <a:r>
              <a:rPr lang="zh-CN" altLang="en-US" sz="3200" b="1" dirty="0">
                <a:latin typeface="Arial" panose="020B0604020202020204" pitchFamily="34" charset="0"/>
              </a:rPr>
              <a:t>诗人“观”到了什么？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0249" name="Text Box 9"/>
          <p:cNvSpPr txBox="1"/>
          <p:nvPr/>
        </p:nvSpPr>
        <p:spPr>
          <a:xfrm>
            <a:off x="0" y="0"/>
            <a:ext cx="3024188" cy="1144588"/>
          </a:xfrm>
          <a:prstGeom prst="rect">
            <a:avLst/>
          </a:prstGeom>
          <a:solidFill>
            <a:srgbClr val="FFFF00"/>
          </a:solidFill>
          <a:ln w="76200" cap="flat" cmpd="tri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三、读内容</a:t>
            </a:r>
            <a:endParaRPr lang="zh-CN" altLang="en-US" sz="36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en-US" altLang="zh-CN" sz="2800" b="1" dirty="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build="p"/>
      <p:bldP spid="72711" grpId="0"/>
      <p:bldP spid="727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Picture 2" descr="cc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Text Box 5"/>
          <p:cNvSpPr txBox="1"/>
          <p:nvPr/>
        </p:nvSpPr>
        <p:spPr>
          <a:xfrm>
            <a:off x="228600" y="1219200"/>
            <a:ext cx="4114800" cy="206216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水何澹澹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山岛竦峙。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树木丛生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百草丰茂。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秋风萧瑟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洪波涌起。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37585" y="295870"/>
            <a:ext cx="1439415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7200" b="1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观</a:t>
            </a:r>
            <a:endParaRPr kumimoji="0" lang="zh-CN" altLang="en-US" sz="72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69" name="TextBox 2"/>
          <p:cNvSpPr txBox="1"/>
          <p:nvPr/>
        </p:nvSpPr>
        <p:spPr>
          <a:xfrm>
            <a:off x="990600" y="4648200"/>
            <a:ext cx="6651625" cy="95408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       请描绘作者看到的景象，想象一下，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面对此景，你会产生怎样的感受？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0" name="Picture 20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6" name="Rectangle 8"/>
          <p:cNvSpPr/>
          <p:nvPr/>
        </p:nvSpPr>
        <p:spPr>
          <a:xfrm>
            <a:off x="381000" y="838200"/>
            <a:ext cx="54102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日月之行，</a:t>
            </a:r>
            <a:r>
              <a: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若</a:t>
            </a:r>
            <a:r>
              <a:rPr lang="zh-CN" altLang="en-US" sz="40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出其中；</a:t>
            </a:r>
            <a:endParaRPr lang="zh-CN" altLang="en-US" sz="40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星汉灿烂，</a:t>
            </a:r>
            <a:r>
              <a: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若</a:t>
            </a:r>
            <a:r>
              <a:rPr lang="zh-CN" altLang="en-US" sz="40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出其里。</a:t>
            </a:r>
            <a:endParaRPr lang="zh-CN" altLang="en-US" sz="40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2292" name="WordArt 21"/>
          <p:cNvSpPr>
            <a:spLocks noTextEdit="1"/>
          </p:cNvSpPr>
          <p:nvPr/>
        </p:nvSpPr>
        <p:spPr>
          <a:xfrm>
            <a:off x="5943600" y="228600"/>
            <a:ext cx="26670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好在哪里？</a:t>
            </a:r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93" name="Text Box 24"/>
          <p:cNvSpPr txBox="1"/>
          <p:nvPr/>
        </p:nvSpPr>
        <p:spPr>
          <a:xfrm>
            <a:off x="0" y="0"/>
            <a:ext cx="2651125" cy="838200"/>
          </a:xfrm>
          <a:prstGeom prst="rect">
            <a:avLst/>
          </a:prstGeom>
          <a:solidFill>
            <a:schemeClr val="bg1"/>
          </a:solidFill>
          <a:ln w="76200" cap="flat" cmpd="tri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四</a:t>
            </a: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.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读佳句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7434" name="Text Box 26"/>
          <p:cNvSpPr txBox="1"/>
          <p:nvPr/>
        </p:nvSpPr>
        <p:spPr>
          <a:xfrm>
            <a:off x="228600" y="3962400"/>
            <a:ext cx="8763000" cy="267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3333CC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2800" b="1" dirty="0">
                <a:solidFill>
                  <a:srgbClr val="3333CC"/>
                </a:solidFill>
                <a:latin typeface="Arial" panose="020B0604020202020204" pitchFamily="34" charset="0"/>
              </a:rPr>
              <a:t>写</a:t>
            </a:r>
            <a:r>
              <a:rPr lang="zh-CN" altLang="en-US" sz="2800" b="1" dirty="0">
                <a:solidFill>
                  <a:srgbClr val="FF5050"/>
                </a:solidFill>
                <a:latin typeface="Arial" panose="020B0604020202020204" pitchFamily="34" charset="0"/>
              </a:rPr>
              <a:t>虚景</a:t>
            </a:r>
            <a:r>
              <a:rPr lang="zh-CN" altLang="en-US" sz="2800" b="1" dirty="0">
                <a:solidFill>
                  <a:srgbClr val="0033CC"/>
                </a:solidFill>
                <a:latin typeface="Arial" panose="020B0604020202020204" pitchFamily="34" charset="0"/>
              </a:rPr>
              <a:t>，即作者的主观感受，可从两个“若”看出。</a:t>
            </a:r>
            <a:endParaRPr lang="zh-CN" altLang="en-US" sz="2800" b="1" dirty="0">
              <a:solidFill>
                <a:srgbClr val="0033CC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33CC"/>
                </a:solidFill>
                <a:latin typeface="Arial" panose="020B0604020202020204" pitchFamily="34" charset="0"/>
              </a:rPr>
              <a:t>描写了太阳、月亮、星辰银河都好像从海里升起又落入</a:t>
            </a:r>
            <a:endParaRPr lang="en-US" altLang="zh-CN" sz="2800" b="1" dirty="0">
              <a:solidFill>
                <a:srgbClr val="0033CC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33CC"/>
                </a:solidFill>
                <a:latin typeface="Arial" panose="020B0604020202020204" pitchFamily="34" charset="0"/>
              </a:rPr>
              <a:t>海里，这些运行都离不开大海的怀抱，都包蕴在这沧海之中。</a:t>
            </a:r>
            <a:endParaRPr lang="zh-CN" altLang="en-US" sz="2800" b="1" dirty="0">
              <a:solidFill>
                <a:srgbClr val="0033CC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33CC"/>
                </a:solidFill>
                <a:latin typeface="Arial" panose="020B0604020202020204" pitchFamily="34" charset="0"/>
              </a:rPr>
              <a:t>      作者</a:t>
            </a:r>
            <a:r>
              <a:rPr lang="zh-CN" altLang="en-US" sz="2800" b="1" dirty="0">
                <a:solidFill>
                  <a:srgbClr val="FF5050"/>
                </a:solidFill>
                <a:latin typeface="Arial" panose="020B0604020202020204" pitchFamily="34" charset="0"/>
              </a:rPr>
              <a:t>想象出大海吞吐日月，包蕴万千的景象来表现</a:t>
            </a:r>
            <a:endParaRPr lang="zh-CN" altLang="en-US" sz="2800" b="1" dirty="0">
              <a:solidFill>
                <a:srgbClr val="FF505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FF5050"/>
                </a:solidFill>
                <a:latin typeface="Arial" panose="020B0604020202020204" pitchFamily="34" charset="0"/>
              </a:rPr>
              <a:t>诗人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统一中国、建功立业的雄心壮志和</a:t>
            </a:r>
            <a:r>
              <a:rPr lang="zh-CN" altLang="en-US" sz="2800" b="1" dirty="0">
                <a:solidFill>
                  <a:srgbClr val="FF5050"/>
                </a:solidFill>
                <a:latin typeface="Arial" panose="020B0604020202020204" pitchFamily="34" charset="0"/>
              </a:rPr>
              <a:t>豪迈气魄</a:t>
            </a:r>
            <a:r>
              <a:rPr lang="zh-CN" altLang="en-US" sz="2800" b="1" dirty="0">
                <a:solidFill>
                  <a:srgbClr val="0033CC"/>
                </a:solidFill>
                <a:latin typeface="Arial" panose="020B0604020202020204" pitchFamily="34" charset="0"/>
              </a:rPr>
              <a:t>。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/>
      <p:bldP spid="1743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12700">
            <a:noFill/>
          </a:ln>
        </p:spPr>
      </p:pic>
      <p:sp>
        <p:nvSpPr>
          <p:cNvPr id="65539" name="Text Box 3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468313" y="-171450"/>
            <a:ext cx="2309813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48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观沧海</a:t>
            </a:r>
            <a:endParaRPr kumimoji="1" lang="zh-CN" altLang="en-US" sz="4800" b="1" kern="1200" cap="none" spc="0" normalizeH="0" baseline="0" noProof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65540" name="Text Box 4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468313" y="0"/>
            <a:ext cx="2309813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48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观沧海</a:t>
            </a:r>
            <a:endParaRPr kumimoji="1" lang="zh-CN" altLang="en-US" sz="4800" b="1" kern="1200" cap="none" spc="0" normalizeH="0" baseline="0" noProof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138113" y="2205038"/>
            <a:ext cx="8878888" cy="2447925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90000" tIns="90000" rIns="0" bIns="0">
            <a:spAutoFit/>
          </a:bodyPr>
          <a:lstStyle/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观沧海 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 </a:t>
            </a:r>
            <a:r>
              <a:rPr kumimoji="1" lang="zh-CN" altLang="en-US" sz="2800" b="1" kern="1200" cap="none" spc="0" normalizeH="0" baseline="0" noProof="0">
                <a:solidFill>
                  <a:srgbClr val="3333FF"/>
                </a:solidFill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曹操</a:t>
            </a: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 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东临碣石，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以观沧海。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水何澹澹，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山岛竦峙。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树木丛生，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百草丰茂。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秋风萧瑟，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洪波涌起。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日月之行，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若出其中。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星汉灿烂，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若出其里。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幸甚至哉，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歌以咏志</a:t>
            </a:r>
            <a:r>
              <a:rPr kumimoji="1" lang="zh-CN" altLang="en-US" sz="3600" kern="1200" cap="none" spc="0" normalizeH="0" baseline="0" noProof="0">
                <a:solidFill>
                  <a:schemeClr val="folHlink"/>
                </a:solidFill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。</a:t>
            </a:r>
            <a:endParaRPr kumimoji="1" lang="zh-CN" altLang="en-US" sz="3600" kern="1200" cap="none" spc="0" normalizeH="0" baseline="0" noProof="0">
              <a:solidFill>
                <a:schemeClr val="folHlink"/>
              </a:solidFill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65542" name="Line 6"/>
          <p:cNvSpPr/>
          <p:nvPr/>
        </p:nvSpPr>
        <p:spPr>
          <a:xfrm>
            <a:off x="3492500" y="2349500"/>
            <a:ext cx="0" cy="1943100"/>
          </a:xfrm>
          <a:prstGeom prst="line">
            <a:avLst/>
          </a:prstGeom>
          <a:ln w="5715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3" name="Line 7"/>
          <p:cNvSpPr/>
          <p:nvPr/>
        </p:nvSpPr>
        <p:spPr>
          <a:xfrm>
            <a:off x="1258888" y="2349500"/>
            <a:ext cx="0" cy="1943100"/>
          </a:xfrm>
          <a:prstGeom prst="line">
            <a:avLst/>
          </a:prstGeom>
          <a:ln w="5715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4" name="Line 8"/>
          <p:cNvSpPr/>
          <p:nvPr/>
        </p:nvSpPr>
        <p:spPr>
          <a:xfrm>
            <a:off x="6804025" y="2276475"/>
            <a:ext cx="0" cy="1943100"/>
          </a:xfrm>
          <a:prstGeom prst="line">
            <a:avLst/>
          </a:prstGeom>
          <a:ln w="5715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4345" name="Group 9"/>
          <p:cNvGrpSpPr/>
          <p:nvPr/>
        </p:nvGrpSpPr>
        <p:grpSpPr>
          <a:xfrm>
            <a:off x="0" y="0"/>
            <a:ext cx="9144000" cy="2060575"/>
            <a:chOff x="0" y="0"/>
            <a:chExt cx="7552" cy="1389"/>
          </a:xfrm>
        </p:grpSpPr>
        <p:pic>
          <p:nvPicPr>
            <p:cNvPr id="14353" name="Picture 10" descr="032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7552" cy="9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54" name="Rectangle 11"/>
            <p:cNvSpPr/>
            <p:nvPr/>
          </p:nvSpPr>
          <p:spPr>
            <a:xfrm>
              <a:off x="2608" y="981"/>
              <a:ext cx="4944" cy="408"/>
            </a:xfrm>
            <a:prstGeom prst="rect">
              <a:avLst/>
            </a:prstGeom>
            <a:gradFill rotWithShape="1">
              <a:gsLst>
                <a:gs pos="0">
                  <a:srgbClr val="666699"/>
                </a:gs>
                <a:gs pos="100000">
                  <a:schemeClr val="tx1"/>
                </a:gs>
              </a:gsLst>
              <a:lin ang="5400000" scaled="1"/>
              <a:tileRect/>
            </a:gradFill>
            <a:ln w="12700" cap="flat" cmpd="sng">
              <a:solidFill>
                <a:srgbClr val="FF0066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65548" name="Text Box 12"/>
          <p:cNvSpPr txBox="1">
            <a:spLocks noChangeArrowheads="1"/>
          </p:cNvSpPr>
          <p:nvPr/>
        </p:nvSpPr>
        <p:spPr bwMode="auto">
          <a:xfrm>
            <a:off x="6516688" y="4292600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1</a:t>
            </a:r>
            <a:endParaRPr kumimoji="1" lang="en-US" altLang="zh-CN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sp>
        <p:nvSpPr>
          <p:cNvPr id="65549" name="Text Box 13"/>
          <p:cNvSpPr txBox="1">
            <a:spLocks noChangeArrowheads="1"/>
          </p:cNvSpPr>
          <p:nvPr/>
        </p:nvSpPr>
        <p:spPr bwMode="auto">
          <a:xfrm>
            <a:off x="3159125" y="4221163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rgbClr val="4562F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2</a:t>
            </a:r>
            <a:endParaRPr kumimoji="1" lang="en-US" altLang="zh-CN" sz="3600" b="1" kern="1200" cap="none" spc="0" normalizeH="0" baseline="0" noProof="0">
              <a:solidFill>
                <a:srgbClr val="4562F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sp>
        <p:nvSpPr>
          <p:cNvPr id="65550" name="Text Box 14"/>
          <p:cNvSpPr txBox="1">
            <a:spLocks noChangeArrowheads="1"/>
          </p:cNvSpPr>
          <p:nvPr/>
        </p:nvSpPr>
        <p:spPr bwMode="auto">
          <a:xfrm>
            <a:off x="1101725" y="4235450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rgbClr val="4562F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3</a:t>
            </a:r>
            <a:endParaRPr kumimoji="1" lang="en-US" altLang="zh-CN" sz="3600" b="1" kern="1200" cap="none" spc="0" normalizeH="0" baseline="0" noProof="0">
              <a:solidFill>
                <a:srgbClr val="4562F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sp>
        <p:nvSpPr>
          <p:cNvPr id="65551" name="Text Box 15"/>
          <p:cNvSpPr txBox="1">
            <a:spLocks noChangeArrowheads="1"/>
          </p:cNvSpPr>
          <p:nvPr/>
        </p:nvSpPr>
        <p:spPr bwMode="auto">
          <a:xfrm>
            <a:off x="0" y="4221163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rgbClr val="4562F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4</a:t>
            </a:r>
            <a:endParaRPr kumimoji="1" lang="en-US" altLang="zh-CN" sz="3600" b="1" kern="1200" cap="none" spc="0" normalizeH="0" baseline="0" noProof="0">
              <a:solidFill>
                <a:srgbClr val="4562F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grpSp>
        <p:nvGrpSpPr>
          <p:cNvPr id="65552" name="Group 16"/>
          <p:cNvGrpSpPr/>
          <p:nvPr/>
        </p:nvGrpSpPr>
        <p:grpSpPr>
          <a:xfrm>
            <a:off x="395288" y="5013325"/>
            <a:ext cx="792162" cy="1368425"/>
            <a:chOff x="1565" y="3339"/>
            <a:chExt cx="499" cy="862"/>
          </a:xfrm>
        </p:grpSpPr>
        <p:sp>
          <p:nvSpPr>
            <p:cNvPr id="14351" name="AutoShape 17"/>
            <p:cNvSpPr/>
            <p:nvPr/>
          </p:nvSpPr>
          <p:spPr>
            <a:xfrm>
              <a:off x="1565" y="3339"/>
              <a:ext cx="499" cy="862"/>
            </a:xfrm>
            <a:prstGeom prst="actionButtonBlank">
              <a:avLst/>
            </a:prstGeom>
            <a:solidFill>
              <a:srgbClr val="CCFFFF"/>
            </a:solidFill>
            <a:ln w="12700">
              <a:noFill/>
            </a:ln>
          </p:spPr>
          <p:txBody>
            <a:bodyPr vert="eaVert" lIns="0" tIns="0" rIns="0" bIns="0"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5554" name="Text Box 18"/>
            <p:cNvSpPr txBox="1">
              <a:spLocks noChangeArrowheads="1"/>
            </p:cNvSpPr>
            <p:nvPr/>
          </p:nvSpPr>
          <p:spPr bwMode="auto">
            <a:xfrm>
              <a:off x="1610" y="3430"/>
              <a:ext cx="346" cy="6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FF00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lIns="0" tIns="0" rIns="0" bIns="0">
              <a:spAutoFit/>
            </a:bodyPr>
            <a:lstStyle/>
            <a:p>
              <a:pPr marR="0" algn="ctr" defTabSz="914400">
                <a:spcBef>
                  <a:spcPct val="50000"/>
                </a:spcBef>
                <a:buClrTx/>
                <a:buSzTx/>
                <a:buFontTx/>
                <a:defRPr/>
              </a:pPr>
              <a:r>
                <a:rPr kumimoji="1" lang="zh-CN" altLang="en-US" sz="3600" b="1" kern="1200" cap="none" spc="0" normalizeH="0" baseline="0" noProof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创艺简楷体" pitchFamily="2" charset="-122"/>
                  <a:cs typeface="+mn-cs"/>
                </a:rPr>
                <a:t>分层</a:t>
              </a:r>
              <a:endParaRPr kumimoji="1" lang="zh-CN" altLang="en-US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创艺简楷体" pitchFamily="2" charset="-122"/>
                <a:cs typeface="+mn-cs"/>
              </a:endParaRPr>
            </a:p>
          </p:txBody>
        </p:sp>
      </p:grpSp>
      <p:sp>
        <p:nvSpPr>
          <p:cNvPr id="59411" name="Text Box 19"/>
          <p:cNvSpPr txBox="1">
            <a:spLocks noChangeArrowheads="1"/>
          </p:cNvSpPr>
          <p:nvPr/>
        </p:nvSpPr>
        <p:spPr bwMode="auto">
          <a:xfrm>
            <a:off x="1651000" y="5102860"/>
            <a:ext cx="640873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第一层</a:t>
            </a:r>
            <a:r>
              <a:rPr kumimoji="1" lang="en-US" altLang="zh-CN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,</a:t>
            </a:r>
            <a:r>
              <a:rPr kumimoji="1" lang="zh-CN" altLang="en-US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交代了观海的地点与目的。</a:t>
            </a:r>
            <a:r>
              <a:rPr kumimoji="1" lang="zh-CN" altLang="en-US" sz="3600" b="1" kern="1200" cap="none" spc="0" normalizeH="0" baseline="0" noProof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“观”字统领全篇</a:t>
            </a:r>
            <a:r>
              <a:rPr kumimoji="1" lang="zh-CN" altLang="en-US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。</a:t>
            </a:r>
            <a:endParaRPr kumimoji="1" lang="zh-CN" altLang="en-US" sz="3600" b="1" kern="1200" cap="none" spc="0" normalizeH="0" baseline="0" noProof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54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554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5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555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555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5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5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9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9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9" grpId="0" bldLvl="0" animBg="1"/>
      <p:bldP spid="65551" grpId="0" bldLvl="0" animBg="1"/>
      <p:bldP spid="5941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12700">
            <a:noFill/>
          </a:ln>
        </p:spPr>
      </p:pic>
      <p:sp>
        <p:nvSpPr>
          <p:cNvPr id="62467" name="Text Box 3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468313" y="-171450"/>
            <a:ext cx="2309813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48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观沧海</a:t>
            </a:r>
            <a:endParaRPr kumimoji="1" lang="zh-CN" altLang="en-US" sz="4800" b="1" kern="1200" cap="none" spc="0" normalizeH="0" baseline="0" noProof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62468" name="Text Box 4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468313" y="0"/>
            <a:ext cx="2309813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48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观沧海</a:t>
            </a:r>
            <a:endParaRPr kumimoji="1" lang="zh-CN" altLang="en-US" sz="4800" b="1" kern="1200" cap="none" spc="0" normalizeH="0" baseline="0" noProof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138113" y="2205038"/>
            <a:ext cx="8878888" cy="2447925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90000" tIns="90000" rIns="0" bIns="0">
            <a:spAutoFit/>
          </a:bodyPr>
          <a:lstStyle/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观沧海 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 </a:t>
            </a:r>
            <a:r>
              <a:rPr kumimoji="1" lang="zh-CN" altLang="en-US" sz="2800" b="1" kern="1200" cap="none" spc="0" normalizeH="0" baseline="0" noProof="0">
                <a:solidFill>
                  <a:srgbClr val="3333FF"/>
                </a:solidFill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曹操</a:t>
            </a: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 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东临碣石，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以观沧海。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水何澹澹，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山岛竦峙。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树木丛生，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百草丰茂。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秋风萧瑟，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洪波涌起。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日月之行，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若出其中。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星汉灿烂，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若出其里。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幸甚至哉，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歌以咏志</a:t>
            </a:r>
            <a:r>
              <a:rPr kumimoji="1" lang="zh-CN" altLang="en-US" sz="3600" kern="1200" cap="none" spc="0" normalizeH="0" baseline="0" noProof="0">
                <a:solidFill>
                  <a:schemeClr val="folHlink"/>
                </a:solidFill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。</a:t>
            </a:r>
            <a:endParaRPr kumimoji="1" lang="zh-CN" altLang="en-US" sz="3600" kern="1200" cap="none" spc="0" normalizeH="0" baseline="0" noProof="0">
              <a:solidFill>
                <a:schemeClr val="folHlink"/>
              </a:solidFill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6390" name="Line 6"/>
          <p:cNvSpPr/>
          <p:nvPr/>
        </p:nvSpPr>
        <p:spPr>
          <a:xfrm>
            <a:off x="3492500" y="2349500"/>
            <a:ext cx="0" cy="1943100"/>
          </a:xfrm>
          <a:prstGeom prst="line">
            <a:avLst/>
          </a:prstGeom>
          <a:ln w="5715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1" name="Line 7"/>
          <p:cNvSpPr/>
          <p:nvPr/>
        </p:nvSpPr>
        <p:spPr>
          <a:xfrm>
            <a:off x="1258888" y="2349500"/>
            <a:ext cx="0" cy="1943100"/>
          </a:xfrm>
          <a:prstGeom prst="line">
            <a:avLst/>
          </a:prstGeom>
          <a:ln w="5715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2" name="Line 8"/>
          <p:cNvSpPr/>
          <p:nvPr/>
        </p:nvSpPr>
        <p:spPr>
          <a:xfrm>
            <a:off x="6804025" y="2276475"/>
            <a:ext cx="0" cy="1943100"/>
          </a:xfrm>
          <a:prstGeom prst="line">
            <a:avLst/>
          </a:prstGeom>
          <a:ln w="5715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6393" name="Group 9"/>
          <p:cNvGrpSpPr/>
          <p:nvPr/>
        </p:nvGrpSpPr>
        <p:grpSpPr>
          <a:xfrm>
            <a:off x="0" y="0"/>
            <a:ext cx="9144000" cy="2060575"/>
            <a:chOff x="0" y="0"/>
            <a:chExt cx="7552" cy="1389"/>
          </a:xfrm>
        </p:grpSpPr>
        <p:pic>
          <p:nvPicPr>
            <p:cNvPr id="16402" name="Picture 10" descr="032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7552" cy="9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403" name="Rectangle 11"/>
            <p:cNvSpPr/>
            <p:nvPr/>
          </p:nvSpPr>
          <p:spPr>
            <a:xfrm>
              <a:off x="2608" y="981"/>
              <a:ext cx="4944" cy="408"/>
            </a:xfrm>
            <a:prstGeom prst="rect">
              <a:avLst/>
            </a:prstGeom>
            <a:gradFill rotWithShape="1">
              <a:gsLst>
                <a:gs pos="0">
                  <a:srgbClr val="666699"/>
                </a:gs>
                <a:gs pos="100000">
                  <a:schemeClr val="tx1"/>
                </a:gs>
              </a:gsLst>
              <a:lin ang="5400000" scaled="1"/>
              <a:tileRect/>
            </a:gradFill>
            <a:ln w="12700" cap="flat" cmpd="sng">
              <a:solidFill>
                <a:srgbClr val="FF0066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62476" name="Text Box 12"/>
          <p:cNvSpPr txBox="1">
            <a:spLocks noChangeArrowheads="1"/>
          </p:cNvSpPr>
          <p:nvPr/>
        </p:nvSpPr>
        <p:spPr bwMode="auto">
          <a:xfrm>
            <a:off x="6516688" y="4292600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1</a:t>
            </a:r>
            <a:endParaRPr kumimoji="1" lang="en-US" altLang="zh-CN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sp>
        <p:nvSpPr>
          <p:cNvPr id="62477" name="Text Box 13"/>
          <p:cNvSpPr txBox="1">
            <a:spLocks noChangeArrowheads="1"/>
          </p:cNvSpPr>
          <p:nvPr/>
        </p:nvSpPr>
        <p:spPr bwMode="auto">
          <a:xfrm>
            <a:off x="3159125" y="4221163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rgbClr val="4562F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2</a:t>
            </a:r>
            <a:endParaRPr kumimoji="1" lang="en-US" altLang="zh-CN" sz="3600" b="1" kern="1200" cap="none" spc="0" normalizeH="0" baseline="0" noProof="0">
              <a:solidFill>
                <a:srgbClr val="4562F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sp>
        <p:nvSpPr>
          <p:cNvPr id="62478" name="Text Box 14"/>
          <p:cNvSpPr txBox="1">
            <a:spLocks noChangeArrowheads="1"/>
          </p:cNvSpPr>
          <p:nvPr/>
        </p:nvSpPr>
        <p:spPr bwMode="auto">
          <a:xfrm>
            <a:off x="1101725" y="4235450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rgbClr val="4562F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3</a:t>
            </a:r>
            <a:endParaRPr kumimoji="1" lang="en-US" altLang="zh-CN" sz="3600" b="1" kern="1200" cap="none" spc="0" normalizeH="0" baseline="0" noProof="0">
              <a:solidFill>
                <a:srgbClr val="4562F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sp>
        <p:nvSpPr>
          <p:cNvPr id="62479" name="Text Box 15"/>
          <p:cNvSpPr txBox="1">
            <a:spLocks noChangeArrowheads="1"/>
          </p:cNvSpPr>
          <p:nvPr/>
        </p:nvSpPr>
        <p:spPr bwMode="auto">
          <a:xfrm>
            <a:off x="0" y="4221163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rgbClr val="4562F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4</a:t>
            </a:r>
            <a:endParaRPr kumimoji="1" lang="en-US" altLang="zh-CN" sz="3600" b="1" kern="1200" cap="none" spc="0" normalizeH="0" baseline="0" noProof="0">
              <a:solidFill>
                <a:srgbClr val="4562F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grpSp>
        <p:nvGrpSpPr>
          <p:cNvPr id="16398" name="Group 16"/>
          <p:cNvGrpSpPr/>
          <p:nvPr/>
        </p:nvGrpSpPr>
        <p:grpSpPr>
          <a:xfrm>
            <a:off x="395288" y="5013325"/>
            <a:ext cx="792162" cy="1368425"/>
            <a:chOff x="1565" y="3339"/>
            <a:chExt cx="499" cy="862"/>
          </a:xfrm>
        </p:grpSpPr>
        <p:sp>
          <p:nvSpPr>
            <p:cNvPr id="16400" name="AutoShape 17"/>
            <p:cNvSpPr/>
            <p:nvPr/>
          </p:nvSpPr>
          <p:spPr>
            <a:xfrm>
              <a:off x="1565" y="3339"/>
              <a:ext cx="499" cy="862"/>
            </a:xfrm>
            <a:prstGeom prst="actionButtonBlank">
              <a:avLst/>
            </a:prstGeom>
            <a:solidFill>
              <a:srgbClr val="CCFFFF"/>
            </a:solidFill>
            <a:ln w="12700">
              <a:noFill/>
            </a:ln>
          </p:spPr>
          <p:txBody>
            <a:bodyPr vert="eaVert" lIns="0" tIns="0" rIns="0" bIns="0"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2482" name="Text Box 18"/>
            <p:cNvSpPr txBox="1">
              <a:spLocks noChangeArrowheads="1"/>
            </p:cNvSpPr>
            <p:nvPr/>
          </p:nvSpPr>
          <p:spPr bwMode="auto">
            <a:xfrm>
              <a:off x="1610" y="3430"/>
              <a:ext cx="346" cy="6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FF00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lIns="0" tIns="0" rIns="0" bIns="0">
              <a:spAutoFit/>
            </a:bodyPr>
            <a:lstStyle/>
            <a:p>
              <a:pPr marR="0" algn="ctr" defTabSz="914400">
                <a:spcBef>
                  <a:spcPct val="50000"/>
                </a:spcBef>
                <a:buClrTx/>
                <a:buSzTx/>
                <a:buFontTx/>
                <a:defRPr/>
              </a:pPr>
              <a:r>
                <a:rPr kumimoji="1" lang="zh-CN" altLang="en-US" sz="3600" b="1" kern="1200" cap="none" spc="0" normalizeH="0" baseline="0" noProof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创艺简楷体" pitchFamily="2" charset="-122"/>
                  <a:cs typeface="+mn-cs"/>
                </a:rPr>
                <a:t>分层</a:t>
              </a:r>
              <a:endParaRPr kumimoji="1" lang="zh-CN" altLang="en-US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创艺简楷体" pitchFamily="2" charset="-122"/>
                <a:cs typeface="+mn-cs"/>
              </a:endParaRPr>
            </a:p>
          </p:txBody>
        </p:sp>
      </p:grpSp>
      <p:sp>
        <p:nvSpPr>
          <p:cNvPr id="62484" name="Text Box 20"/>
          <p:cNvSpPr txBox="1">
            <a:spLocks noChangeArrowheads="1"/>
          </p:cNvSpPr>
          <p:nvPr/>
        </p:nvSpPr>
        <p:spPr bwMode="auto">
          <a:xfrm>
            <a:off x="1295400" y="4827905"/>
            <a:ext cx="78486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第二层</a:t>
            </a:r>
            <a:r>
              <a:rPr kumimoji="1" lang="en-US" altLang="zh-CN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,</a:t>
            </a:r>
            <a:r>
              <a:rPr kumimoji="1" lang="zh-CN" altLang="en-US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实写，描绘</a:t>
            </a:r>
            <a:r>
              <a:rPr kumimoji="1" lang="zh-CN" altLang="en-US" sz="3600" b="1" kern="1200" cap="none" spc="0" normalizeH="0" baseline="0" noProof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观海所见</a:t>
            </a:r>
            <a:r>
              <a:rPr kumimoji="1" lang="zh-CN" altLang="en-US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之景象。勾勒出一幅壮美的山岛高耸、惊涛拍岸的秋色图。</a:t>
            </a:r>
            <a:endParaRPr kumimoji="1" lang="zh-CN" altLang="en-US" sz="3600" b="1" kern="1200" cap="none" spc="0" normalizeH="0" baseline="0" noProof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84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10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12700">
            <a:noFill/>
          </a:ln>
        </p:spPr>
      </p:pic>
      <p:sp>
        <p:nvSpPr>
          <p:cNvPr id="63491" name="Text Box 3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468313" y="-171450"/>
            <a:ext cx="2309813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48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观沧海</a:t>
            </a:r>
            <a:endParaRPr kumimoji="1" lang="zh-CN" altLang="en-US" sz="4800" b="1" kern="1200" cap="none" spc="0" normalizeH="0" baseline="0" noProof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63492" name="Text Box 4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468313" y="0"/>
            <a:ext cx="2309813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48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观沧海</a:t>
            </a:r>
            <a:endParaRPr kumimoji="1" lang="zh-CN" altLang="en-US" sz="4800" b="1" kern="1200" cap="none" spc="0" normalizeH="0" baseline="0" noProof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138113" y="2205038"/>
            <a:ext cx="8878888" cy="2447925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90000" tIns="90000" rIns="0" bIns="0">
            <a:spAutoFit/>
          </a:bodyPr>
          <a:lstStyle/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观沧海 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 </a:t>
            </a:r>
            <a:r>
              <a:rPr kumimoji="1" lang="zh-CN" altLang="en-US" sz="2800" b="1" kern="1200" cap="none" spc="0" normalizeH="0" baseline="0" noProof="0">
                <a:solidFill>
                  <a:srgbClr val="3333FF"/>
                </a:solidFill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曹操</a:t>
            </a: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 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东临碣石，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以观沧海。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水何澹澹，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山岛竦峙。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树木丛生，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百草丰茂。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秋风萧瑟，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洪波涌起。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日月之行，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若出其中。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星汉灿烂，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若出其里。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幸甚至哉，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歌以咏志</a:t>
            </a:r>
            <a:r>
              <a:rPr kumimoji="1" lang="zh-CN" altLang="en-US" sz="3600" kern="1200" cap="none" spc="0" normalizeH="0" baseline="0" noProof="0">
                <a:solidFill>
                  <a:schemeClr val="folHlink"/>
                </a:solidFill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。</a:t>
            </a:r>
            <a:endParaRPr kumimoji="1" lang="zh-CN" altLang="en-US" sz="3600" kern="1200" cap="none" spc="0" normalizeH="0" baseline="0" noProof="0">
              <a:solidFill>
                <a:schemeClr val="folHlink"/>
              </a:solidFill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7414" name="Line 6"/>
          <p:cNvSpPr/>
          <p:nvPr/>
        </p:nvSpPr>
        <p:spPr>
          <a:xfrm>
            <a:off x="3492500" y="2349500"/>
            <a:ext cx="0" cy="1943100"/>
          </a:xfrm>
          <a:prstGeom prst="line">
            <a:avLst/>
          </a:prstGeom>
          <a:ln w="5715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5" name="Line 7"/>
          <p:cNvSpPr/>
          <p:nvPr/>
        </p:nvSpPr>
        <p:spPr>
          <a:xfrm>
            <a:off x="1258888" y="2349500"/>
            <a:ext cx="0" cy="1943100"/>
          </a:xfrm>
          <a:prstGeom prst="line">
            <a:avLst/>
          </a:prstGeom>
          <a:ln w="5715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6" name="Line 8"/>
          <p:cNvSpPr/>
          <p:nvPr/>
        </p:nvSpPr>
        <p:spPr>
          <a:xfrm>
            <a:off x="6804025" y="2276475"/>
            <a:ext cx="0" cy="1943100"/>
          </a:xfrm>
          <a:prstGeom prst="line">
            <a:avLst/>
          </a:prstGeom>
          <a:ln w="5715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7417" name="Group 9"/>
          <p:cNvGrpSpPr/>
          <p:nvPr/>
        </p:nvGrpSpPr>
        <p:grpSpPr>
          <a:xfrm>
            <a:off x="0" y="0"/>
            <a:ext cx="9144000" cy="2060575"/>
            <a:chOff x="0" y="0"/>
            <a:chExt cx="7552" cy="1389"/>
          </a:xfrm>
        </p:grpSpPr>
        <p:pic>
          <p:nvPicPr>
            <p:cNvPr id="17426" name="Picture 10" descr="032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7552" cy="9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27" name="Rectangle 11"/>
            <p:cNvSpPr/>
            <p:nvPr/>
          </p:nvSpPr>
          <p:spPr>
            <a:xfrm>
              <a:off x="2608" y="981"/>
              <a:ext cx="4944" cy="408"/>
            </a:xfrm>
            <a:prstGeom prst="rect">
              <a:avLst/>
            </a:prstGeom>
            <a:gradFill rotWithShape="1">
              <a:gsLst>
                <a:gs pos="0">
                  <a:srgbClr val="666699"/>
                </a:gs>
                <a:gs pos="100000">
                  <a:schemeClr val="tx1"/>
                </a:gs>
              </a:gsLst>
              <a:lin ang="5400000" scaled="1"/>
              <a:tileRect/>
            </a:gradFill>
            <a:ln w="12700" cap="flat" cmpd="sng">
              <a:solidFill>
                <a:srgbClr val="FF0066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63500" name="Text Box 12"/>
          <p:cNvSpPr txBox="1">
            <a:spLocks noChangeArrowheads="1"/>
          </p:cNvSpPr>
          <p:nvPr/>
        </p:nvSpPr>
        <p:spPr bwMode="auto">
          <a:xfrm>
            <a:off x="6516688" y="4292600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1</a:t>
            </a:r>
            <a:endParaRPr kumimoji="1" lang="en-US" altLang="zh-CN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sp>
        <p:nvSpPr>
          <p:cNvPr id="63501" name="Text Box 13"/>
          <p:cNvSpPr txBox="1">
            <a:spLocks noChangeArrowheads="1"/>
          </p:cNvSpPr>
          <p:nvPr/>
        </p:nvSpPr>
        <p:spPr bwMode="auto">
          <a:xfrm>
            <a:off x="3159125" y="4221163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rgbClr val="4562F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2</a:t>
            </a:r>
            <a:endParaRPr kumimoji="1" lang="en-US" altLang="zh-CN" sz="3600" b="1" kern="1200" cap="none" spc="0" normalizeH="0" baseline="0" noProof="0">
              <a:solidFill>
                <a:srgbClr val="4562F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sp>
        <p:nvSpPr>
          <p:cNvPr id="63502" name="Text Box 14"/>
          <p:cNvSpPr txBox="1">
            <a:spLocks noChangeArrowheads="1"/>
          </p:cNvSpPr>
          <p:nvPr/>
        </p:nvSpPr>
        <p:spPr bwMode="auto">
          <a:xfrm>
            <a:off x="1101725" y="4235450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rgbClr val="4562F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3</a:t>
            </a:r>
            <a:endParaRPr kumimoji="1" lang="en-US" altLang="zh-CN" sz="3600" b="1" kern="1200" cap="none" spc="0" normalizeH="0" baseline="0" noProof="0">
              <a:solidFill>
                <a:srgbClr val="4562F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sp>
        <p:nvSpPr>
          <p:cNvPr id="63503" name="Text Box 15"/>
          <p:cNvSpPr txBox="1">
            <a:spLocks noChangeArrowheads="1"/>
          </p:cNvSpPr>
          <p:nvPr/>
        </p:nvSpPr>
        <p:spPr bwMode="auto">
          <a:xfrm>
            <a:off x="0" y="4221163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rgbClr val="4562F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4</a:t>
            </a:r>
            <a:endParaRPr kumimoji="1" lang="en-US" altLang="zh-CN" sz="3600" b="1" kern="1200" cap="none" spc="0" normalizeH="0" baseline="0" noProof="0">
              <a:solidFill>
                <a:srgbClr val="4562F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grpSp>
        <p:nvGrpSpPr>
          <p:cNvPr id="17422" name="Group 16"/>
          <p:cNvGrpSpPr/>
          <p:nvPr/>
        </p:nvGrpSpPr>
        <p:grpSpPr>
          <a:xfrm>
            <a:off x="395288" y="5013325"/>
            <a:ext cx="792162" cy="1368425"/>
            <a:chOff x="1565" y="3339"/>
            <a:chExt cx="499" cy="862"/>
          </a:xfrm>
        </p:grpSpPr>
        <p:sp>
          <p:nvSpPr>
            <p:cNvPr id="17424" name="AutoShape 17"/>
            <p:cNvSpPr/>
            <p:nvPr/>
          </p:nvSpPr>
          <p:spPr>
            <a:xfrm>
              <a:off x="1565" y="3339"/>
              <a:ext cx="499" cy="862"/>
            </a:xfrm>
            <a:prstGeom prst="actionButtonBlank">
              <a:avLst/>
            </a:prstGeom>
            <a:solidFill>
              <a:srgbClr val="CCFFFF"/>
            </a:solidFill>
            <a:ln w="12700">
              <a:noFill/>
            </a:ln>
          </p:spPr>
          <p:txBody>
            <a:bodyPr vert="eaVert" lIns="0" tIns="0" rIns="0" bIns="0"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3506" name="Text Box 18"/>
            <p:cNvSpPr txBox="1">
              <a:spLocks noChangeArrowheads="1"/>
            </p:cNvSpPr>
            <p:nvPr/>
          </p:nvSpPr>
          <p:spPr bwMode="auto">
            <a:xfrm>
              <a:off x="1610" y="3430"/>
              <a:ext cx="346" cy="6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FF00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lIns="0" tIns="0" rIns="0" bIns="0">
              <a:spAutoFit/>
            </a:bodyPr>
            <a:lstStyle/>
            <a:p>
              <a:pPr marR="0" algn="ctr" defTabSz="914400">
                <a:spcBef>
                  <a:spcPct val="50000"/>
                </a:spcBef>
                <a:buClrTx/>
                <a:buSzTx/>
                <a:buFontTx/>
                <a:defRPr/>
              </a:pPr>
              <a:r>
                <a:rPr kumimoji="1" lang="zh-CN" altLang="en-US" sz="3600" b="1" kern="1200" cap="none" spc="0" normalizeH="0" baseline="0" noProof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创艺简楷体" pitchFamily="2" charset="-122"/>
                  <a:cs typeface="+mn-cs"/>
                </a:rPr>
                <a:t>分层</a:t>
              </a:r>
              <a:endParaRPr kumimoji="1" lang="zh-CN" altLang="en-US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创艺简楷体" pitchFamily="2" charset="-122"/>
                <a:cs typeface="+mn-cs"/>
              </a:endParaRPr>
            </a:p>
          </p:txBody>
        </p:sp>
      </p:grpSp>
      <p:sp>
        <p:nvSpPr>
          <p:cNvPr id="63509" name="Text Box 21"/>
          <p:cNvSpPr txBox="1">
            <a:spLocks noChangeArrowheads="1"/>
          </p:cNvSpPr>
          <p:nvPr/>
        </p:nvSpPr>
        <p:spPr bwMode="auto">
          <a:xfrm>
            <a:off x="1582103" y="5102225"/>
            <a:ext cx="7561263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第三层</a:t>
            </a:r>
            <a:r>
              <a:rPr kumimoji="1" lang="en-US" altLang="zh-CN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,</a:t>
            </a:r>
            <a:r>
              <a:rPr kumimoji="1" lang="zh-CN" altLang="en-US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虚写，</a:t>
            </a:r>
            <a:r>
              <a:rPr kumimoji="1" lang="zh-CN" altLang="en-US" sz="3600" b="1" kern="1200" cap="none" spc="0" normalizeH="0" baseline="0" noProof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想象之景</a:t>
            </a:r>
            <a:r>
              <a:rPr kumimoji="1" lang="zh-CN" altLang="en-US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，大海吞吐日月，气势浩荡磅礴。</a:t>
            </a:r>
            <a:endParaRPr kumimoji="1" lang="zh-CN" altLang="en-US" sz="3600" b="1" kern="1200" cap="none" spc="0" normalizeH="0" baseline="0" noProof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09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12700">
            <a:noFill/>
          </a:ln>
        </p:spPr>
      </p:pic>
      <p:sp>
        <p:nvSpPr>
          <p:cNvPr id="64515" name="Text Box 3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468313" y="-171450"/>
            <a:ext cx="2309813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48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观沧海</a:t>
            </a:r>
            <a:endParaRPr kumimoji="1" lang="zh-CN" altLang="en-US" sz="4800" b="1" kern="1200" cap="none" spc="0" normalizeH="0" baseline="0" noProof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64516" name="Text Box 4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468313" y="0"/>
            <a:ext cx="2309813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48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观沧海</a:t>
            </a:r>
            <a:endParaRPr kumimoji="1" lang="zh-CN" altLang="en-US" sz="4800" b="1" kern="1200" cap="none" spc="0" normalizeH="0" baseline="0" noProof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138113" y="2205038"/>
            <a:ext cx="8878888" cy="2447925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90000" tIns="90000" rIns="0" bIns="0">
            <a:spAutoFit/>
          </a:bodyPr>
          <a:lstStyle/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观沧海 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 </a:t>
            </a:r>
            <a:r>
              <a:rPr kumimoji="1" lang="zh-CN" altLang="en-US" sz="2800" b="1" kern="1200" cap="none" spc="0" normalizeH="0" baseline="0" noProof="0">
                <a:solidFill>
                  <a:srgbClr val="3333FF"/>
                </a:solidFill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曹操</a:t>
            </a: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 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东临碣石，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以观沧海。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水何澹澹，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山岛竦峙。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树木丛生，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百草丰茂。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秋风萧瑟，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洪波涌起。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日月之行，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若出其中。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星汉灿烂，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若出其里。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幸甚至哉，</a:t>
            </a:r>
            <a:endParaRPr kumimoji="1" lang="zh-CN" altLang="en-US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歌以咏志</a:t>
            </a:r>
            <a:r>
              <a:rPr kumimoji="1" lang="zh-CN" altLang="en-US" sz="3600" kern="1200" cap="none" spc="0" normalizeH="0" baseline="0" noProof="0">
                <a:solidFill>
                  <a:schemeClr val="folHlink"/>
                </a:solidFill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。</a:t>
            </a:r>
            <a:endParaRPr kumimoji="1" lang="zh-CN" altLang="en-US" sz="3600" kern="1200" cap="none" spc="0" normalizeH="0" baseline="0" noProof="0">
              <a:solidFill>
                <a:schemeClr val="folHlink"/>
              </a:solidFill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8438" name="Line 6"/>
          <p:cNvSpPr/>
          <p:nvPr/>
        </p:nvSpPr>
        <p:spPr>
          <a:xfrm>
            <a:off x="3492500" y="2349500"/>
            <a:ext cx="0" cy="1943100"/>
          </a:xfrm>
          <a:prstGeom prst="line">
            <a:avLst/>
          </a:prstGeom>
          <a:ln w="5715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39" name="Line 7"/>
          <p:cNvSpPr/>
          <p:nvPr/>
        </p:nvSpPr>
        <p:spPr>
          <a:xfrm>
            <a:off x="1258888" y="2349500"/>
            <a:ext cx="0" cy="1943100"/>
          </a:xfrm>
          <a:prstGeom prst="line">
            <a:avLst/>
          </a:prstGeom>
          <a:ln w="5715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40" name="Line 8"/>
          <p:cNvSpPr/>
          <p:nvPr/>
        </p:nvSpPr>
        <p:spPr>
          <a:xfrm>
            <a:off x="6804025" y="2276475"/>
            <a:ext cx="0" cy="1943100"/>
          </a:xfrm>
          <a:prstGeom prst="line">
            <a:avLst/>
          </a:prstGeom>
          <a:ln w="5715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8441" name="Group 9"/>
          <p:cNvGrpSpPr/>
          <p:nvPr/>
        </p:nvGrpSpPr>
        <p:grpSpPr>
          <a:xfrm>
            <a:off x="0" y="0"/>
            <a:ext cx="9144000" cy="2060575"/>
            <a:chOff x="0" y="0"/>
            <a:chExt cx="7552" cy="1389"/>
          </a:xfrm>
        </p:grpSpPr>
        <p:pic>
          <p:nvPicPr>
            <p:cNvPr id="18450" name="Picture 10" descr="032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7552" cy="9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8451" name="Rectangle 11"/>
            <p:cNvSpPr/>
            <p:nvPr/>
          </p:nvSpPr>
          <p:spPr>
            <a:xfrm>
              <a:off x="2608" y="981"/>
              <a:ext cx="4944" cy="408"/>
            </a:xfrm>
            <a:prstGeom prst="rect">
              <a:avLst/>
            </a:prstGeom>
            <a:gradFill rotWithShape="1">
              <a:gsLst>
                <a:gs pos="0">
                  <a:srgbClr val="666699"/>
                </a:gs>
                <a:gs pos="100000">
                  <a:schemeClr val="tx1"/>
                </a:gs>
              </a:gsLst>
              <a:lin ang="5400000" scaled="1"/>
              <a:tileRect/>
            </a:gradFill>
            <a:ln w="12700" cap="flat" cmpd="sng">
              <a:solidFill>
                <a:srgbClr val="FF0066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64524" name="Text Box 12"/>
          <p:cNvSpPr txBox="1">
            <a:spLocks noChangeArrowheads="1"/>
          </p:cNvSpPr>
          <p:nvPr/>
        </p:nvSpPr>
        <p:spPr bwMode="auto">
          <a:xfrm>
            <a:off x="6516688" y="4292600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1</a:t>
            </a:r>
            <a:endParaRPr kumimoji="1" lang="en-US" altLang="zh-CN" sz="3600" b="1" kern="1200" cap="none" spc="0" normalizeH="0" baseline="0" noProof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sp>
        <p:nvSpPr>
          <p:cNvPr id="64525" name="Text Box 13"/>
          <p:cNvSpPr txBox="1">
            <a:spLocks noChangeArrowheads="1"/>
          </p:cNvSpPr>
          <p:nvPr/>
        </p:nvSpPr>
        <p:spPr bwMode="auto">
          <a:xfrm>
            <a:off x="3159125" y="4221163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rgbClr val="4562F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2</a:t>
            </a:r>
            <a:endParaRPr kumimoji="1" lang="en-US" altLang="zh-CN" sz="3600" b="1" kern="1200" cap="none" spc="0" normalizeH="0" baseline="0" noProof="0">
              <a:solidFill>
                <a:srgbClr val="4562F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sp>
        <p:nvSpPr>
          <p:cNvPr id="64526" name="Text Box 14"/>
          <p:cNvSpPr txBox="1">
            <a:spLocks noChangeArrowheads="1"/>
          </p:cNvSpPr>
          <p:nvPr/>
        </p:nvSpPr>
        <p:spPr bwMode="auto">
          <a:xfrm>
            <a:off x="1101725" y="4235450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rgbClr val="4562F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3</a:t>
            </a:r>
            <a:endParaRPr kumimoji="1" lang="en-US" altLang="zh-CN" sz="3600" b="1" kern="1200" cap="none" spc="0" normalizeH="0" baseline="0" noProof="0">
              <a:solidFill>
                <a:srgbClr val="4562F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sp>
        <p:nvSpPr>
          <p:cNvPr id="64527" name="Text Box 15"/>
          <p:cNvSpPr txBox="1">
            <a:spLocks noChangeArrowheads="1"/>
          </p:cNvSpPr>
          <p:nvPr/>
        </p:nvSpPr>
        <p:spPr bwMode="auto">
          <a:xfrm>
            <a:off x="0" y="4221163"/>
            <a:ext cx="549275" cy="5048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lIns="0" tIns="0" rIns="0" bIns="0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>
                <a:solidFill>
                  <a:srgbClr val="4562F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硬笔行书简体" pitchFamily="65" charset="-122"/>
                <a:cs typeface="+mn-cs"/>
              </a:rPr>
              <a:t>4</a:t>
            </a:r>
            <a:endParaRPr kumimoji="1" lang="en-US" altLang="zh-CN" sz="3600" b="1" kern="1200" cap="none" spc="0" normalizeH="0" baseline="0" noProof="0">
              <a:solidFill>
                <a:srgbClr val="4562F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方正硬笔行书简体" pitchFamily="65" charset="-122"/>
              <a:cs typeface="+mn-cs"/>
            </a:endParaRPr>
          </a:p>
        </p:txBody>
      </p:sp>
      <p:grpSp>
        <p:nvGrpSpPr>
          <p:cNvPr id="18446" name="Group 16"/>
          <p:cNvGrpSpPr/>
          <p:nvPr/>
        </p:nvGrpSpPr>
        <p:grpSpPr>
          <a:xfrm>
            <a:off x="395288" y="5013325"/>
            <a:ext cx="792162" cy="1368425"/>
            <a:chOff x="1565" y="3339"/>
            <a:chExt cx="499" cy="862"/>
          </a:xfrm>
        </p:grpSpPr>
        <p:sp>
          <p:nvSpPr>
            <p:cNvPr id="18448" name="AutoShape 17"/>
            <p:cNvSpPr/>
            <p:nvPr/>
          </p:nvSpPr>
          <p:spPr>
            <a:xfrm>
              <a:off x="1565" y="3339"/>
              <a:ext cx="499" cy="862"/>
            </a:xfrm>
            <a:prstGeom prst="actionButtonBlank">
              <a:avLst/>
            </a:prstGeom>
            <a:solidFill>
              <a:srgbClr val="CCFFFF"/>
            </a:solidFill>
            <a:ln w="12700">
              <a:noFill/>
            </a:ln>
          </p:spPr>
          <p:txBody>
            <a:bodyPr vert="eaVert" lIns="0" tIns="0" rIns="0" bIns="0" anchor="ctr">
              <a:spAutoFit/>
            </a:bodyPr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4530" name="Text Box 18"/>
            <p:cNvSpPr txBox="1">
              <a:spLocks noChangeArrowheads="1"/>
            </p:cNvSpPr>
            <p:nvPr/>
          </p:nvSpPr>
          <p:spPr bwMode="auto">
            <a:xfrm>
              <a:off x="1610" y="3430"/>
              <a:ext cx="346" cy="6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FF00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lIns="0" tIns="0" rIns="0" bIns="0">
              <a:spAutoFit/>
            </a:bodyPr>
            <a:lstStyle/>
            <a:p>
              <a:pPr marR="0" algn="ctr" defTabSz="914400">
                <a:spcBef>
                  <a:spcPct val="50000"/>
                </a:spcBef>
                <a:buClrTx/>
                <a:buSzTx/>
                <a:buFontTx/>
                <a:defRPr/>
              </a:pPr>
              <a:r>
                <a:rPr kumimoji="1" lang="zh-CN" altLang="en-US" sz="3600" b="1" kern="1200" cap="none" spc="0" normalizeH="0" baseline="0" noProof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创艺简楷体" pitchFamily="2" charset="-122"/>
                  <a:cs typeface="+mn-cs"/>
                </a:rPr>
                <a:t>分层</a:t>
              </a:r>
              <a:endParaRPr kumimoji="1" lang="zh-CN" altLang="en-US" sz="3600" b="1" kern="1200" cap="none" spc="0" normalizeH="0" baseline="0" noProof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创艺简楷体" pitchFamily="2" charset="-122"/>
                <a:cs typeface="+mn-cs"/>
              </a:endParaRPr>
            </a:p>
          </p:txBody>
        </p:sp>
      </p:grpSp>
      <p:sp>
        <p:nvSpPr>
          <p:cNvPr id="64534" name="Text Box 22"/>
          <p:cNvSpPr txBox="1">
            <a:spLocks noChangeArrowheads="1"/>
          </p:cNvSpPr>
          <p:nvPr/>
        </p:nvSpPr>
        <p:spPr bwMode="auto">
          <a:xfrm>
            <a:off x="1582103" y="5158105"/>
            <a:ext cx="7561263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0066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第四层</a:t>
            </a:r>
            <a:r>
              <a:rPr kumimoji="1" lang="en-US" altLang="zh-CN" sz="3600" b="1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,</a:t>
            </a:r>
            <a:r>
              <a:rPr kumimoji="1" lang="zh-CN" altLang="en-US" sz="3600" b="1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这是</a:t>
            </a:r>
            <a:r>
              <a:rPr kumimoji="1" lang="zh-CN" altLang="en-US" sz="3600" b="1" kern="1200" cap="none" spc="0" normalizeH="0" baseline="0" noProof="0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配乐所加</a:t>
            </a:r>
            <a:r>
              <a:rPr kumimoji="1" lang="zh-CN" altLang="en-US" sz="3600" b="1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。</a:t>
            </a:r>
            <a:endParaRPr kumimoji="1" lang="zh-CN" altLang="en-US" sz="3600" b="1" kern="1200" cap="none" spc="0" normalizeH="0" baseline="0" noProof="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endParaRPr kumimoji="1" lang="en-US" altLang="zh-CN" sz="3200" b="1" kern="1200" cap="none" spc="0" normalizeH="0" baseline="0" noProof="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34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536575" y="345123"/>
            <a:ext cx="2324100" cy="829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4800" b="1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观 沧 海</a:t>
            </a:r>
            <a:endParaRPr kumimoji="1" lang="zh-CN" altLang="en-US" sz="4800" b="1" kern="1200" cap="none" spc="0" normalizeH="0" baseline="0" noProof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19459" name="Rectangle 3"/>
          <p:cNvSpPr/>
          <p:nvPr/>
        </p:nvSpPr>
        <p:spPr>
          <a:xfrm>
            <a:off x="4479925" y="3048000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4400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0" name="Text Box 4"/>
          <p:cNvSpPr txBox="1"/>
          <p:nvPr/>
        </p:nvSpPr>
        <p:spPr>
          <a:xfrm>
            <a:off x="0" y="1570355"/>
            <a:ext cx="4114800" cy="45707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东临碣石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以观沧海。水何澹澹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山岛竦峙。树木丛生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百草丰茂。秋风萧瑟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洪波涌起。日月之行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若出其中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;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星汉灿烂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若出其里。幸甚至哉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歌以咏志。 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692" name="Rectangle 12"/>
          <p:cNvSpPr/>
          <p:nvPr/>
        </p:nvSpPr>
        <p:spPr>
          <a:xfrm>
            <a:off x="3001010" y="-276066"/>
            <a:ext cx="7416800" cy="641731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/>
            <a:endParaRPr lang="en-US" altLang="zh-CN" sz="3600" dirty="0">
              <a:solidFill>
                <a:srgbClr val="0000FF"/>
              </a:solidFill>
              <a:latin typeface="方正瘦金书简体" pitchFamily="65" charset="-122"/>
              <a:ea typeface="方正瘦金书简体" pitchFamily="65" charset="-122"/>
            </a:endParaRPr>
          </a:p>
          <a:p>
            <a:pPr algn="ctr"/>
            <a:r>
              <a:rPr lang="zh-CN" alt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龟虽寿</a:t>
            </a:r>
            <a:endParaRPr lang="zh-CN" altLang="en-US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 </a:t>
            </a:r>
            <a:endParaRPr lang="zh-CN" altLang="en-US" sz="36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神龟虽寿，犹有竟时。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螣蛇乘雾，终为土灰。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老骥伏枥，志在千里；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烈士暮年，壮心不已。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盈缩之期，不但在天；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养怡之福，可得永年。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幸甚至哉，歌以咏志。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/>
    </mc:Choice>
    <mc:Fallback>
      <p:transition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2"/>
          <p:cNvSpPr txBox="1"/>
          <p:nvPr/>
        </p:nvSpPr>
        <p:spPr>
          <a:xfrm>
            <a:off x="1574800" y="348615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58371" name="Text Box 3"/>
          <p:cNvSpPr txBox="1"/>
          <p:nvPr/>
        </p:nvSpPr>
        <p:spPr>
          <a:xfrm>
            <a:off x="2565400" y="2601913"/>
            <a:ext cx="1676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状貌</a:t>
            </a:r>
            <a:endParaRPr lang="zh-CN" altLang="en-US" sz="3200" b="1" dirty="0">
              <a:solidFill>
                <a:srgbClr val="0066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8372" name="Text Box 4"/>
          <p:cNvSpPr txBox="1"/>
          <p:nvPr/>
        </p:nvSpPr>
        <p:spPr>
          <a:xfrm>
            <a:off x="2565400" y="3867150"/>
            <a:ext cx="1295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声势</a:t>
            </a:r>
            <a:endParaRPr lang="zh-CN" altLang="en-US" sz="3200" b="1" dirty="0">
              <a:solidFill>
                <a:srgbClr val="0066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8373" name="Text Box 5"/>
          <p:cNvSpPr txBox="1"/>
          <p:nvPr/>
        </p:nvSpPr>
        <p:spPr>
          <a:xfrm>
            <a:off x="2641600" y="5040313"/>
            <a:ext cx="1600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想象</a:t>
            </a:r>
            <a:endParaRPr lang="zh-CN" altLang="en-US" sz="3200" b="1" dirty="0">
              <a:solidFill>
                <a:srgbClr val="0066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8374" name="Text Box 6"/>
          <p:cNvSpPr txBox="1"/>
          <p:nvPr/>
        </p:nvSpPr>
        <p:spPr>
          <a:xfrm>
            <a:off x="3708400" y="2205038"/>
            <a:ext cx="4114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</a:t>
            </a:r>
            <a:r>
              <a:rPr lang="zh-CN" altLang="en-US" sz="2800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澹澹 </a:t>
            </a:r>
            <a:r>
              <a:rPr lang="zh-CN" altLang="en-US" sz="28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山</a:t>
            </a:r>
            <a:r>
              <a:rPr lang="zh-CN" altLang="en-US" sz="28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竦峙</a:t>
            </a:r>
            <a:endParaRPr lang="zh-CN" altLang="en-US" sz="2800" dirty="0">
              <a:solidFill>
                <a:srgbClr val="FF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8375" name="Text Box 7"/>
          <p:cNvSpPr txBox="1"/>
          <p:nvPr/>
        </p:nvSpPr>
        <p:spPr>
          <a:xfrm>
            <a:off x="3708400" y="3043238"/>
            <a:ext cx="35814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树</a:t>
            </a:r>
            <a:r>
              <a:rPr lang="zh-CN" altLang="en-US" sz="28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丛生 </a:t>
            </a:r>
            <a:r>
              <a:rPr lang="zh-CN" altLang="en-US" sz="28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草 </a:t>
            </a:r>
            <a:r>
              <a:rPr lang="zh-CN" altLang="en-US" sz="2800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丰茂</a:t>
            </a:r>
            <a:endParaRPr lang="zh-CN" altLang="en-US" sz="2800" dirty="0">
              <a:solidFill>
                <a:srgbClr val="FF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8376" name="Text Box 8"/>
          <p:cNvSpPr txBox="1"/>
          <p:nvPr/>
        </p:nvSpPr>
        <p:spPr>
          <a:xfrm>
            <a:off x="3632200" y="3867150"/>
            <a:ext cx="4114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秋风</a:t>
            </a:r>
            <a:r>
              <a:rPr lang="zh-CN" altLang="en-US" sz="2800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萧瑟 </a:t>
            </a:r>
            <a:r>
              <a:rPr lang="zh-CN" altLang="en-US" sz="28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洪波</a:t>
            </a:r>
            <a:r>
              <a:rPr lang="zh-CN" altLang="en-US" sz="2800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涌起</a:t>
            </a:r>
            <a:endParaRPr lang="zh-CN" altLang="en-US" sz="2800" dirty="0">
              <a:solidFill>
                <a:srgbClr val="FF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8377" name="Text Box 9"/>
          <p:cNvSpPr txBox="1"/>
          <p:nvPr/>
        </p:nvSpPr>
        <p:spPr>
          <a:xfrm>
            <a:off x="1498600" y="3257550"/>
            <a:ext cx="793750" cy="18288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660033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观沧海</a:t>
            </a:r>
            <a:endParaRPr lang="zh-CN" altLang="en-US" sz="4000" b="1" dirty="0">
              <a:solidFill>
                <a:srgbClr val="660033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8378" name="Text Box 10"/>
          <p:cNvSpPr txBox="1"/>
          <p:nvPr/>
        </p:nvSpPr>
        <p:spPr>
          <a:xfrm>
            <a:off x="3632200" y="4629150"/>
            <a:ext cx="3429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日月 </a:t>
            </a:r>
            <a:r>
              <a:rPr lang="zh-CN" altLang="en-US" sz="2800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若出其中</a:t>
            </a:r>
            <a:endParaRPr lang="zh-CN" altLang="en-US" sz="2800" dirty="0">
              <a:solidFill>
                <a:srgbClr val="FF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8379" name="Text Box 11"/>
          <p:cNvSpPr txBox="1"/>
          <p:nvPr/>
        </p:nvSpPr>
        <p:spPr>
          <a:xfrm>
            <a:off x="3708400" y="5557838"/>
            <a:ext cx="3352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星汉</a:t>
            </a:r>
            <a:r>
              <a:rPr lang="zh-CN" altLang="en-US" sz="28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若出其里</a:t>
            </a:r>
            <a:endParaRPr lang="zh-CN" altLang="en-US" sz="2800" dirty="0">
              <a:solidFill>
                <a:srgbClr val="FF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8380" name="AutoShape 12"/>
          <p:cNvSpPr/>
          <p:nvPr/>
        </p:nvSpPr>
        <p:spPr>
          <a:xfrm>
            <a:off x="2336800" y="2952750"/>
            <a:ext cx="152400" cy="2514600"/>
          </a:xfrm>
          <a:prstGeom prst="leftBrace">
            <a:avLst>
              <a:gd name="adj1" fmla="val 137500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zh-CN" sz="24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381" name="AutoShape 13"/>
          <p:cNvSpPr/>
          <p:nvPr/>
        </p:nvSpPr>
        <p:spPr>
          <a:xfrm>
            <a:off x="3632200" y="2419350"/>
            <a:ext cx="76200" cy="990600"/>
          </a:xfrm>
          <a:prstGeom prst="leftBrace">
            <a:avLst>
              <a:gd name="adj1" fmla="val 108333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8382" name="AutoShape 14"/>
          <p:cNvSpPr/>
          <p:nvPr/>
        </p:nvSpPr>
        <p:spPr>
          <a:xfrm>
            <a:off x="3632200" y="4933950"/>
            <a:ext cx="76200" cy="990600"/>
          </a:xfrm>
          <a:prstGeom prst="leftBrace">
            <a:avLst>
              <a:gd name="adj1" fmla="val 108333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8383" name="AutoShape 15"/>
          <p:cNvSpPr/>
          <p:nvPr/>
        </p:nvSpPr>
        <p:spPr>
          <a:xfrm>
            <a:off x="6832600" y="2952750"/>
            <a:ext cx="381000" cy="2514600"/>
          </a:xfrm>
          <a:prstGeom prst="rightBrace">
            <a:avLst>
              <a:gd name="adj1" fmla="val 55000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zh-CN"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384" name="Text Box 16"/>
          <p:cNvSpPr txBox="1"/>
          <p:nvPr/>
        </p:nvSpPr>
        <p:spPr>
          <a:xfrm>
            <a:off x="7380288" y="3429000"/>
            <a:ext cx="671512" cy="21336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博大胸怀</a:t>
            </a:r>
            <a:endParaRPr lang="zh-CN" altLang="en-US" sz="3200" b="1" dirty="0">
              <a:solidFill>
                <a:srgbClr val="99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8385" name="Text Box 17"/>
          <p:cNvSpPr txBox="1"/>
          <p:nvPr/>
        </p:nvSpPr>
        <p:spPr>
          <a:xfrm>
            <a:off x="7956550" y="3429000"/>
            <a:ext cx="671513" cy="1981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建功立业</a:t>
            </a:r>
            <a:endParaRPr lang="zh-CN" altLang="en-US" sz="3200" b="1" dirty="0">
              <a:solidFill>
                <a:srgbClr val="99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8386" name="Rectangle 18"/>
          <p:cNvSpPr>
            <a:spLocks noChangeArrowheads="1"/>
          </p:cNvSpPr>
          <p:nvPr/>
        </p:nvSpPr>
        <p:spPr bwMode="auto">
          <a:xfrm>
            <a:off x="2843848" y="334645"/>
            <a:ext cx="3276600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观沧海</a:t>
            </a:r>
            <a:b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 曹操</a:t>
            </a:r>
            <a:endParaRPr kumimoji="1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5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5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9" dur="500"/>
                                        <p:tgtEl>
                                          <p:spTgt spid="58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3" dur="500"/>
                                        <p:tgtEl>
                                          <p:spTgt spid="58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  <p:bldP spid="58372" grpId="0"/>
      <p:bldP spid="58373" grpId="0"/>
      <p:bldP spid="58374" grpId="0"/>
      <p:bldP spid="58375" grpId="0"/>
      <p:bldP spid="58376" grpId="0"/>
      <p:bldP spid="58377" grpId="0"/>
      <p:bldP spid="58378" grpId="0"/>
      <p:bldP spid="58379" grpId="0"/>
      <p:bldP spid="58380" grpId="0" bldLvl="0" animBg="1"/>
      <p:bldP spid="58381" grpId="0" bldLvl="0" animBg="1"/>
      <p:bldP spid="58382" grpId="0" bldLvl="0" animBg="1"/>
      <p:bldP spid="58383" grpId="0" bldLvl="0" animBg="1"/>
      <p:bldP spid="58384" grpId="0"/>
      <p:bldP spid="5838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0" name="Picture 4" descr="次北固山下"/>
          <p:cNvPicPr>
            <a:picLocks noChangeAspect="1"/>
          </p:cNvPicPr>
          <p:nvPr/>
        </p:nvPicPr>
        <p:blipFill>
          <a:blip r:embed="rId1">
            <a:lum bright="42001" contrast="-1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p>
            <a:pPr eaLnBrk="1" hangingPunct="1">
              <a:buClrTx/>
              <a:buSzTx/>
              <a:buFontTx/>
            </a:pPr>
            <a:r>
              <a:rPr lang="zh-CN" altLang="en-US" sz="9600" dirty="0">
                <a:ea typeface="楷体_GB2312" pitchFamily="49" charset="-122"/>
              </a:rPr>
              <a:t>次北固山下</a:t>
            </a:r>
            <a:br>
              <a:rPr lang="zh-CN" altLang="en-US" sz="9600" dirty="0">
                <a:ea typeface="楷体_GB2312" pitchFamily="49" charset="-122"/>
              </a:rPr>
            </a:br>
            <a:r>
              <a:rPr lang="zh-CN" altLang="en-US" sz="9600" dirty="0">
                <a:ea typeface="楷体_GB2312" pitchFamily="49" charset="-122"/>
              </a:rPr>
              <a:t>           </a:t>
            </a:r>
            <a:r>
              <a:rPr lang="zh-CN" altLang="en-US" sz="8800" dirty="0">
                <a:ea typeface="楷体_GB2312" pitchFamily="49" charset="-122"/>
              </a:rPr>
              <a:t>王湾</a:t>
            </a:r>
            <a:endParaRPr lang="zh-CN" altLang="en-US" sz="8800" dirty="0">
              <a:ea typeface="楷体_GB2312" pitchFamily="49" charset="-122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Text Box 2"/>
          <p:cNvSpPr/>
          <p:nvPr>
            <p:ph idx="1"/>
          </p:nvPr>
        </p:nvSpPr>
        <p:spPr>
          <a:xfrm>
            <a:off x="456565" y="1052830"/>
            <a:ext cx="1391285" cy="667385"/>
          </a:xfrm>
        </p:spPr>
        <p:txBody>
          <a:bodyPr vert="horz" wrap="square" lIns="91440" tIns="45720" rIns="91440" bIns="45720" anchor="t"/>
          <a:p>
            <a:pPr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33CC33"/>
                </a:solidFill>
                <a:ea typeface="楷体_GB2312" pitchFamily="49" charset="-122"/>
              </a:rPr>
              <a:t>唐诗</a:t>
            </a:r>
            <a:endParaRPr lang="zh-CN" altLang="en-US" sz="3600" b="1" dirty="0">
              <a:solidFill>
                <a:srgbClr val="33CC33"/>
              </a:solidFill>
              <a:ea typeface="楷体_GB2312" pitchFamily="49" charset="-122"/>
            </a:endParaRPr>
          </a:p>
        </p:txBody>
      </p:sp>
      <p:sp>
        <p:nvSpPr>
          <p:cNvPr id="4099" name="AutoShape 3"/>
          <p:cNvSpPr/>
          <p:nvPr/>
        </p:nvSpPr>
        <p:spPr>
          <a:xfrm>
            <a:off x="1583055" y="703263"/>
            <a:ext cx="288925" cy="1366837"/>
          </a:xfrm>
          <a:prstGeom prst="leftBrace">
            <a:avLst>
              <a:gd name="adj1" fmla="val 3942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0" name="Text Box 4"/>
          <p:cNvSpPr txBox="1"/>
          <p:nvPr/>
        </p:nvSpPr>
        <p:spPr>
          <a:xfrm>
            <a:off x="2195830" y="703580"/>
            <a:ext cx="14398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latin typeface="Times New Roman" panose="02020603050405020304" pitchFamily="18" charset="0"/>
                <a:ea typeface="楷体_GB2312" pitchFamily="49" charset="-122"/>
              </a:rPr>
              <a:t>律诗</a:t>
            </a:r>
            <a:endParaRPr lang="zh-CN" altLang="en-US" sz="40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101" name="Text Box 5"/>
          <p:cNvSpPr txBox="1"/>
          <p:nvPr/>
        </p:nvSpPr>
        <p:spPr>
          <a:xfrm>
            <a:off x="2195830" y="1368108"/>
            <a:ext cx="17287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latin typeface="Times New Roman" panose="02020603050405020304" pitchFamily="18" charset="0"/>
                <a:ea typeface="楷体_GB2312" pitchFamily="49" charset="-122"/>
              </a:rPr>
              <a:t>绝句</a:t>
            </a:r>
            <a:endParaRPr lang="zh-CN" altLang="en-US" sz="40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102" name="Text Box 6"/>
          <p:cNvSpPr/>
          <p:nvPr>
            <p:ph type="title"/>
          </p:nvPr>
        </p:nvSpPr>
        <p:spPr>
          <a:xfrm>
            <a:off x="4185603" y="814388"/>
            <a:ext cx="1582737" cy="1143000"/>
          </a:xfrm>
          <a:ln w="53975">
            <a:solidFill>
              <a:schemeClr val="accent2">
                <a:alpha val="100000"/>
              </a:schemeClr>
            </a:solidFill>
            <a:miter lim="800000"/>
          </a:ln>
        </p:spPr>
        <p:txBody>
          <a:bodyPr vert="horz" wrap="square" lIns="91440" tIns="45720" rIns="91440" bIns="45720" anchor="ctr"/>
          <a:p>
            <a:pPr algn="l" eaLnBrk="1" hangingPunct="1">
              <a:spcBef>
                <a:spcPct val="50000"/>
              </a:spcBef>
            </a:pPr>
            <a:r>
              <a:rPr lang="zh-CN" altLang="en-US" sz="4000" b="1" dirty="0">
                <a:ea typeface="楷体_GB2312" pitchFamily="49" charset="-122"/>
              </a:rPr>
              <a:t>五言</a:t>
            </a:r>
            <a:br>
              <a:rPr lang="zh-CN" altLang="en-US" sz="4000" b="1" dirty="0">
                <a:ea typeface="楷体_GB2312" pitchFamily="49" charset="-122"/>
              </a:rPr>
            </a:br>
            <a:r>
              <a:rPr lang="zh-CN" altLang="en-US" sz="4000" b="1" dirty="0">
                <a:ea typeface="楷体_GB2312" pitchFamily="49" charset="-122"/>
              </a:rPr>
              <a:t>七言</a:t>
            </a:r>
            <a:endParaRPr lang="zh-CN" altLang="en-US" sz="4000" b="1" dirty="0">
              <a:ea typeface="楷体_GB2312" pitchFamily="49" charset="-122"/>
            </a:endParaRPr>
          </a:p>
        </p:txBody>
      </p:sp>
      <p:sp>
        <p:nvSpPr>
          <p:cNvPr id="4103" name="Line 7"/>
          <p:cNvSpPr/>
          <p:nvPr/>
        </p:nvSpPr>
        <p:spPr>
          <a:xfrm flipH="1" flipV="1">
            <a:off x="3347085" y="946150"/>
            <a:ext cx="473075" cy="38671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04" name="Line 8"/>
          <p:cNvSpPr/>
          <p:nvPr/>
        </p:nvSpPr>
        <p:spPr>
          <a:xfrm flipH="1">
            <a:off x="3347085" y="1539875"/>
            <a:ext cx="473075" cy="3587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05" name="Text Box 9"/>
          <p:cNvSpPr txBox="1"/>
          <p:nvPr/>
        </p:nvSpPr>
        <p:spPr>
          <a:xfrm>
            <a:off x="755650" y="3383915"/>
            <a:ext cx="793750" cy="280828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33CC33"/>
                </a:solidFill>
                <a:latin typeface="Times New Roman" panose="02020603050405020304" pitchFamily="18" charset="0"/>
                <a:ea typeface="楷体_GB2312" pitchFamily="49" charset="-122"/>
              </a:rPr>
              <a:t>律诗的特征</a:t>
            </a:r>
            <a:endParaRPr lang="zh-CN" altLang="en-US" sz="4000" b="1" dirty="0">
              <a:solidFill>
                <a:srgbClr val="33CC33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130" name="Text Box 10"/>
          <p:cNvSpPr txBox="1"/>
          <p:nvPr/>
        </p:nvSpPr>
        <p:spPr>
          <a:xfrm>
            <a:off x="1979930" y="3077528"/>
            <a:ext cx="51117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共有八句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131" name="Text Box 11"/>
          <p:cNvSpPr txBox="1"/>
          <p:nvPr/>
        </p:nvSpPr>
        <p:spPr>
          <a:xfrm>
            <a:off x="1979930" y="3848100"/>
            <a:ext cx="51117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二、四、六句押韵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132" name="Text Box 12"/>
          <p:cNvSpPr txBox="1"/>
          <p:nvPr/>
        </p:nvSpPr>
        <p:spPr>
          <a:xfrm>
            <a:off x="1979613" y="4770120"/>
            <a:ext cx="66960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3.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首联、颔联、颈联、尾联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133" name="Text Box 13"/>
          <p:cNvSpPr txBox="1"/>
          <p:nvPr/>
        </p:nvSpPr>
        <p:spPr>
          <a:xfrm>
            <a:off x="1979930" y="5692458"/>
            <a:ext cx="66960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4. 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颔联对偶句</a:t>
            </a: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颈联对偶句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AutoShape 3"/>
          <p:cNvSpPr/>
          <p:nvPr/>
        </p:nvSpPr>
        <p:spPr>
          <a:xfrm>
            <a:off x="1475105" y="2997200"/>
            <a:ext cx="504825" cy="3581400"/>
          </a:xfrm>
          <a:prstGeom prst="leftBrace">
            <a:avLst>
              <a:gd name="adj1" fmla="val 3942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/>
      <p:bldP spid="5131" grpId="0"/>
      <p:bldP spid="5132" grpId="0"/>
      <p:bldP spid="51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2" name="Picture 4" descr="次北固山下"/>
          <p:cNvPicPr>
            <a:picLocks noChangeAspect="1"/>
          </p:cNvPicPr>
          <p:nvPr/>
        </p:nvPicPr>
        <p:blipFill>
          <a:blip r:embed="rId1">
            <a:lum bright="42001" contrast="-1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Rectangle 2"/>
          <p:cNvSpPr>
            <a:spLocks noGrp="1"/>
          </p:cNvSpPr>
          <p:nvPr>
            <p:ph type="ctrTitle"/>
          </p:nvPr>
        </p:nvSpPr>
        <p:spPr>
          <a:xfrm>
            <a:off x="685800" y="2997200"/>
            <a:ext cx="7772400" cy="1470025"/>
          </a:xfrm>
        </p:spPr>
        <p:txBody>
          <a:bodyPr vert="horz" wrap="square" lIns="91440" tIns="45720" rIns="91440" bIns="45720" anchor="ctr"/>
          <a:p>
            <a:pPr eaLnBrk="1" hangingPunct="1">
              <a:buClrTx/>
              <a:buSzTx/>
              <a:buFontTx/>
            </a:pPr>
            <a:r>
              <a:rPr lang="zh-CN" alt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楷体_GB2312" pitchFamily="49" charset="-122"/>
              </a:rPr>
              <a:t>次北固山下</a:t>
            </a:r>
            <a:br>
              <a:rPr lang="zh-CN" alt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楷体_GB2312" pitchFamily="49" charset="-122"/>
              </a:rPr>
            </a:br>
            <a:r>
              <a:rPr lang="zh-CN" altLang="en-US" sz="9600" dirty="0">
                <a:ea typeface="楷体_GB2312" pitchFamily="49" charset="-122"/>
              </a:rPr>
              <a:t>           </a:t>
            </a:r>
            <a:r>
              <a:rPr lang="zh-CN" alt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楷体_GB2312" pitchFamily="49" charset="-122"/>
              </a:rPr>
              <a:t>王湾</a:t>
            </a:r>
            <a:endParaRPr lang="zh-CN" alt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楷体_GB2312" pitchFamily="49" charset="-122"/>
            </a:endParaRPr>
          </a:p>
        </p:txBody>
      </p:sp>
      <p:sp>
        <p:nvSpPr>
          <p:cNvPr id="5124" name="Text Box 6"/>
          <p:cNvSpPr txBox="1"/>
          <p:nvPr/>
        </p:nvSpPr>
        <p:spPr>
          <a:xfrm>
            <a:off x="381000" y="188913"/>
            <a:ext cx="8382000" cy="132238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题目中</a:t>
            </a:r>
            <a:r>
              <a:rPr lang="zh-CN" altLang="en-US" sz="4000" b="1" dirty="0">
                <a:solidFill>
                  <a:srgbClr val="33CC33"/>
                </a:solidFill>
                <a:latin typeface="Arial" panose="020B0604020202020204" pitchFamily="34" charset="0"/>
                <a:ea typeface="楷体_GB2312" pitchFamily="49" charset="-122"/>
              </a:rPr>
              <a:t>“次”、“北固山”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分别什么含义？</a:t>
            </a:r>
            <a:endParaRPr lang="zh-CN" altLang="en-US" sz="40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2" name="Text Box 5"/>
          <p:cNvSpPr txBox="1"/>
          <p:nvPr/>
        </p:nvSpPr>
        <p:spPr>
          <a:xfrm>
            <a:off x="611188" y="260350"/>
            <a:ext cx="2938780" cy="9220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p>
            <a:r>
              <a:rPr lang="zh-CN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楷体_GB2312" pitchFamily="49" charset="-122"/>
              </a:rPr>
              <a:t>作者简介</a:t>
            </a:r>
            <a:endParaRPr lang="zh-CN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7173" name="Text Box 6"/>
          <p:cNvSpPr txBox="1"/>
          <p:nvPr/>
        </p:nvSpPr>
        <p:spPr>
          <a:xfrm>
            <a:off x="593090" y="1567180"/>
            <a:ext cx="7957185" cy="452183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en-US" altLang="zh-CN" sz="4800" dirty="0">
                <a:solidFill>
                  <a:srgbClr val="FF3300"/>
                </a:solidFill>
                <a:latin typeface="+mn-ea"/>
                <a:ea typeface="+mn-ea"/>
                <a:cs typeface="+mn-ea"/>
              </a:rPr>
              <a:t>    </a:t>
            </a:r>
            <a:r>
              <a:rPr lang="zh-CN" altLang="en-US" sz="4800" dirty="0">
                <a:solidFill>
                  <a:srgbClr val="FF3300"/>
                </a:solidFill>
                <a:latin typeface="+mn-ea"/>
                <a:ea typeface="+mn-ea"/>
                <a:cs typeface="+mn-ea"/>
              </a:rPr>
              <a:t>王湾</a:t>
            </a:r>
            <a:r>
              <a:rPr lang="zh-CN" altLang="en-US" sz="4800" dirty="0">
                <a:latin typeface="+mn-ea"/>
                <a:ea typeface="+mn-ea"/>
                <a:cs typeface="+mn-ea"/>
              </a:rPr>
              <a:t>，</a:t>
            </a:r>
            <a:r>
              <a:rPr lang="zh-CN" altLang="en-US" sz="4800" b="1" dirty="0">
                <a:latin typeface="+mn-ea"/>
                <a:ea typeface="+mn-ea"/>
                <a:cs typeface="+mn-ea"/>
              </a:rPr>
              <a:t>生卒年不详，只知道他是洛阳人，先天元年（</a:t>
            </a:r>
            <a:r>
              <a:rPr lang="en-US" altLang="zh-CN" sz="4800" b="1" dirty="0">
                <a:latin typeface="+mn-ea"/>
                <a:ea typeface="+mn-ea"/>
                <a:cs typeface="+mn-ea"/>
              </a:rPr>
              <a:t>712</a:t>
            </a:r>
            <a:r>
              <a:rPr lang="zh-CN" altLang="en-US" sz="4800" b="1" dirty="0">
                <a:latin typeface="+mn-ea"/>
                <a:ea typeface="+mn-ea"/>
                <a:cs typeface="+mn-ea"/>
              </a:rPr>
              <a:t>）中了进士，以后曾往来于吴、楚间，不得归家，故有此作。</a:t>
            </a:r>
            <a:endParaRPr lang="zh-CN" altLang="en-US" sz="4800" b="1" dirty="0">
              <a:latin typeface="+mn-ea"/>
              <a:ea typeface="+mn-ea"/>
              <a:cs typeface="+mn-ea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Rectangle 2"/>
          <p:cNvSpPr/>
          <p:nvPr/>
        </p:nvSpPr>
        <p:spPr>
          <a:xfrm>
            <a:off x="-28892" y="-59690"/>
            <a:ext cx="9001125" cy="31076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defRPr/>
            </a:pPr>
            <a:r>
              <a:rPr kumimoji="0"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  </a:t>
            </a:r>
            <a:r>
              <a:rPr kumimoji="0"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次</a:t>
            </a:r>
            <a:r>
              <a:rPr kumimoji="0"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北固山下，意思是</a:t>
            </a:r>
            <a:r>
              <a:rPr kumimoji="0" lang="zh-CN" altLang="en-US" sz="2800" b="1" dirty="0">
                <a:solidFill>
                  <a:schemeClr val="accent6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泊</a:t>
            </a:r>
            <a:r>
              <a:rPr kumimoji="0"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舟</a:t>
            </a:r>
            <a:r>
              <a:rPr kumimoji="0"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停宿</a:t>
            </a:r>
            <a:r>
              <a:rPr kumimoji="0"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于北固山下。北固山三面临江，形势险要，号称</a:t>
            </a:r>
            <a:r>
              <a:rPr kumimoji="0"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ea typeface="楷体_GB2312" pitchFamily="49" charset="-122"/>
                <a:sym typeface="+mn-ea"/>
              </a:rPr>
              <a:t>“</a:t>
            </a:r>
            <a:r>
              <a:rPr kumimoji="0"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天下第一江山</a:t>
            </a:r>
            <a:r>
              <a:rPr kumimoji="0"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ea typeface="楷体_GB2312" pitchFamily="49" charset="-122"/>
                <a:sym typeface="+mn-ea"/>
              </a:rPr>
              <a:t>”</a:t>
            </a:r>
            <a:r>
              <a:rPr kumimoji="0"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。</a:t>
            </a:r>
            <a:endParaRPr kumimoji="0"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defRPr/>
            </a:pPr>
            <a:r>
              <a:rPr kumimoji="0"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  作者家住洛阳，旅于江南，在这座山下停泊，被这里开阔秀丽的景色所吸引，写下了这首诗。</a:t>
            </a:r>
            <a:endParaRPr kumimoji="0"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defRPr/>
            </a:pPr>
            <a:r>
              <a:rPr kumimoji="0"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  </a:t>
            </a:r>
            <a:r>
              <a:rPr kumimoji="0" lang="zh-CN" altLang="en-US" sz="2800" b="1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楷体_GB2312" pitchFamily="49" charset="-122"/>
                <a:ea typeface="楷体_GB2312" pitchFamily="49" charset="-122"/>
                <a:sym typeface="+mn-ea"/>
              </a:rPr>
              <a:t>古时交通不发达，流落外乡或在外任职的人久不得归，自然会产生故园之思，</a:t>
            </a:r>
            <a:r>
              <a:rPr kumimoji="0"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因此</a:t>
            </a:r>
            <a:r>
              <a:rPr kumimoji="0"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乡愁</a:t>
            </a:r>
            <a:r>
              <a:rPr kumimoji="0"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成了诗歌中的一个重要主题。这首诗是</a:t>
            </a:r>
            <a:r>
              <a:rPr kumimoji="0"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写乡愁</a:t>
            </a:r>
            <a:r>
              <a:rPr kumimoji="0"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的。</a:t>
            </a:r>
            <a:endParaRPr lang="zh-CN" altLang="en-US" sz="28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21507" name="Group 3"/>
          <p:cNvGrpSpPr/>
          <p:nvPr/>
        </p:nvGrpSpPr>
        <p:grpSpPr>
          <a:xfrm>
            <a:off x="250825" y="3174365"/>
            <a:ext cx="8498205" cy="3495040"/>
            <a:chOff x="431" y="3022"/>
            <a:chExt cx="4989" cy="1043"/>
          </a:xfrm>
        </p:grpSpPr>
        <p:pic>
          <p:nvPicPr>
            <p:cNvPr id="6148" name="Picture 4" descr="1161756484991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431" y="3022"/>
              <a:ext cx="1633" cy="104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149" name="Picture 5" descr="10_13201519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200" y="3022"/>
              <a:ext cx="3220" cy="1043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5" name="Rectangle 3"/>
          <p:cNvSpPr/>
          <p:nvPr>
            <p:ph idx="1"/>
          </p:nvPr>
        </p:nvSpPr>
        <p:spPr>
          <a:xfrm>
            <a:off x="1510030" y="2333625"/>
            <a:ext cx="7346950" cy="4187190"/>
          </a:xfrm>
          <a:effectLst>
            <a:outerShdw dist="35921" dir="2699999" algn="ctr" rotWithShape="0">
              <a:srgbClr val="FFFF00">
                <a:alpha val="100000"/>
              </a:srgbClr>
            </a:outerShdw>
          </a:effectLst>
        </p:spPr>
        <p:txBody>
          <a:bodyPr vert="horz" wrap="square" lIns="91440" tIns="45720" rIns="91440" bIns="45720" anchor="t"/>
          <a:p>
            <a:pPr marL="0" indent="0" eaLnBrk="1" hangingPunct="1">
              <a:lnSpc>
                <a:spcPct val="140000"/>
              </a:lnSpc>
              <a:buNone/>
            </a:pPr>
            <a:r>
              <a:rPr lang="zh-CN" altLang="en-US" sz="3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客路青山外，行舟绿水前。</a:t>
            </a:r>
            <a:endParaRPr lang="zh-CN" altLang="en-US" sz="3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marL="0" indent="0" eaLnBrk="1" hangingPunct="1">
              <a:lnSpc>
                <a:spcPct val="140000"/>
              </a:lnSpc>
              <a:buNone/>
            </a:pPr>
            <a:r>
              <a:rPr lang="zh-CN" altLang="en-US" sz="3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潮平两岸阔，风正一帆悬。 </a:t>
            </a:r>
            <a:endParaRPr lang="zh-CN" altLang="en-US" sz="3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marL="0" indent="0" eaLnBrk="1" hangingPunct="1">
              <a:lnSpc>
                <a:spcPct val="140000"/>
              </a:lnSpc>
              <a:buNone/>
            </a:pPr>
            <a:r>
              <a:rPr lang="zh-CN" altLang="en-US" sz="3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海日生残夜，江春入旧年。 </a:t>
            </a:r>
            <a:endParaRPr lang="zh-CN" altLang="en-US" sz="3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marL="0" indent="0" eaLnBrk="1" hangingPunct="1">
              <a:lnSpc>
                <a:spcPct val="140000"/>
              </a:lnSpc>
              <a:buNone/>
            </a:pPr>
            <a:r>
              <a:rPr lang="zh-CN" altLang="en-US" sz="3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乡书何处达？归雁洛阳边。</a:t>
            </a:r>
            <a:endParaRPr lang="zh-CN" altLang="en-US" sz="3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842703" y="1565910"/>
            <a:ext cx="1800225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3600" kern="1200" cap="none" spc="0" normalizeH="0" baseline="0" noProof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rPr>
              <a:t>王 湾</a:t>
            </a:r>
            <a:endParaRPr kumimoji="0" lang="zh-CN" altLang="en-US" sz="3600" kern="1200" cap="none" spc="0" normalizeH="0" baseline="0" noProof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2" name="标题 1"/>
          <p:cNvSpPr/>
          <p:nvPr>
            <p:ph type="title"/>
          </p:nvPr>
        </p:nvSpPr>
        <p:spPr>
          <a:xfrm>
            <a:off x="685800" y="422910"/>
            <a:ext cx="7772400" cy="1143000"/>
          </a:xfrm>
        </p:spPr>
        <p:txBody>
          <a:bodyPr/>
          <a:p>
            <a:r>
              <a:rPr lang="zh-CN" altLang="en-US" sz="48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次北固山下</a:t>
            </a:r>
            <a:endParaRPr lang="zh-CN" altLang="en-US" sz="48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795338" y="1557814"/>
            <a:ext cx="7920037" cy="1714500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kumimoji="0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诗人此刻在船上，而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/>
                <a:ea typeface="楷体_GB2312" pitchFamily="49" charset="-122"/>
              </a:rPr>
              <a:t>“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客路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/>
                <a:ea typeface="楷体_GB2312" pitchFamily="49" charset="-122"/>
              </a:rPr>
              <a:t>”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在青山之外，他是看不见的，为什么诗一开头就提到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/>
                <a:ea typeface="楷体_GB2312" pitchFamily="49" charset="-122"/>
              </a:rPr>
              <a:t>“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客路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/>
                <a:ea typeface="楷体_GB2312" pitchFamily="49" charset="-122"/>
              </a:rPr>
              <a:t>”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呢？</a:t>
            </a:r>
            <a:r>
              <a:rPr kumimoji="0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endParaRPr kumimoji="0" lang="zh-CN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686118" y="3666491"/>
            <a:ext cx="8137525" cy="223202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45000"/>
              </a:lnSpc>
              <a:defRPr/>
            </a:pPr>
            <a:r>
              <a:rPr kumimoji="0"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</a:t>
            </a:r>
            <a:r>
              <a:rPr kumimoji="0"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这是诗人的</a:t>
            </a:r>
            <a:r>
              <a:rPr kumimoji="0" lang="zh-CN" altLang="en-US" sz="3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想像</a:t>
            </a:r>
            <a:r>
              <a:rPr kumimoji="0"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，表明船到镇江后，还要乘驿车到别的地方去，已暗含</a:t>
            </a:r>
            <a:r>
              <a:rPr kumimoji="0" lang="zh-CN" altLang="en-US" sz="3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旅途奔波之意</a:t>
            </a:r>
            <a:r>
              <a:rPr kumimoji="0"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。</a:t>
            </a:r>
            <a:endParaRPr kumimoji="0"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2227" name="Text Box 4"/>
          <p:cNvSpPr txBox="1">
            <a:spLocks noChangeArrowheads="1"/>
          </p:cNvSpPr>
          <p:nvPr/>
        </p:nvSpPr>
        <p:spPr bwMode="auto">
          <a:xfrm>
            <a:off x="577850" y="535305"/>
            <a:ext cx="2760980" cy="70675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CN" altLang="en-US" sz="4000" b="1">
                <a:solidFill>
                  <a:srgbClr val="8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品味探究苑</a:t>
            </a:r>
            <a:endParaRPr kumimoji="0" lang="zh-CN" altLang="en-US" sz="4000" b="1">
              <a:solidFill>
                <a:srgbClr val="8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20955" y="127635"/>
            <a:ext cx="9185910" cy="6490970"/>
          </a:xfrm>
          <a:ln w="28575"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b="1" smtClean="0"/>
              <a:t>        “</a:t>
            </a:r>
            <a:r>
              <a:rPr lang="zh-CN" altLang="en-US" b="1" smtClean="0"/>
              <a:t>潮平两岸阔，风正一帆悬。”是</a:t>
            </a:r>
            <a:r>
              <a:rPr lang="zh-CN" altLang="en-US" b="1" smtClean="0">
                <a:solidFill>
                  <a:srgbClr val="FF0000"/>
                </a:solidFill>
              </a:rPr>
              <a:t>对偶</a:t>
            </a:r>
            <a:r>
              <a:rPr lang="zh-CN" altLang="en-US" b="1" smtClean="0"/>
              <a:t>句，</a:t>
            </a:r>
            <a:r>
              <a:rPr lang="zh-CN" altLang="en-US" b="1" smtClean="0">
                <a:solidFill>
                  <a:srgbClr val="0000FF"/>
                </a:solidFill>
              </a:rPr>
              <a:t>写船上所见景色，</a:t>
            </a:r>
            <a:r>
              <a:rPr lang="zh-CN" altLang="en-US" b="1" smtClean="0">
                <a:solidFill>
                  <a:srgbClr val="FF0000"/>
                </a:solidFill>
              </a:rPr>
              <a:t>“平”、“阔”、“正”、“悬”四字练得好</a:t>
            </a:r>
            <a:r>
              <a:rPr lang="zh-CN" altLang="en-US" b="1" smtClean="0">
                <a:solidFill>
                  <a:srgbClr val="0000FF"/>
                </a:solidFill>
              </a:rPr>
              <a:t>：“潮平”，</a:t>
            </a:r>
            <a:r>
              <a:rPr lang="zh-CN" altLang="en-US" b="1" smtClean="0">
                <a:solidFill>
                  <a:schemeClr val="tx2"/>
                </a:solidFill>
              </a:rPr>
              <a:t>两岸才显得宽阔</a:t>
            </a:r>
            <a:r>
              <a:rPr lang="zh-CN" altLang="en-US" b="1" smtClean="0">
                <a:solidFill>
                  <a:srgbClr val="0000FF"/>
                </a:solidFill>
              </a:rPr>
              <a:t>；“风正”，</a:t>
            </a:r>
            <a:r>
              <a:rPr lang="zh-CN" altLang="en-US" b="1" smtClean="0">
                <a:solidFill>
                  <a:schemeClr val="tx2"/>
                </a:solidFill>
              </a:rPr>
              <a:t>帆才有悬空的态势。</a:t>
            </a:r>
            <a:r>
              <a:rPr lang="zh-CN" altLang="en-US" b="1" smtClean="0">
                <a:solidFill>
                  <a:srgbClr val="0000FF"/>
                </a:solidFill>
              </a:rPr>
              <a:t>“潮平”一语，</a:t>
            </a:r>
            <a:r>
              <a:rPr lang="zh-CN" altLang="en-US" b="1" smtClean="0">
                <a:solidFill>
                  <a:schemeClr val="tx2"/>
                </a:solidFill>
              </a:rPr>
              <a:t>又是为颈联中“江春”一语作铺垫。</a:t>
            </a:r>
            <a:r>
              <a:rPr lang="zh-CN" altLang="en-US" b="1" u="sng" smtClean="0">
                <a:solidFill>
                  <a:srgbClr val="FF0000"/>
                </a:solidFill>
              </a:rPr>
              <a:t>写潮水上涨，江面顿时开阔，江水似乎与岸平了；船行江中，和风顺江吹来，船帆端端正正地高挂着。</a:t>
            </a:r>
            <a:r>
              <a:rPr lang="zh-CN" altLang="en-US" b="1" smtClean="0">
                <a:solidFill>
                  <a:schemeClr val="tx2"/>
                </a:solidFill>
              </a:rPr>
              <a:t>作者通过“风正一帆悬”的小景把</a:t>
            </a:r>
            <a:r>
              <a:rPr lang="zh-CN" altLang="en-US" b="1" smtClean="0">
                <a:solidFill>
                  <a:srgbClr val="3333FF"/>
                </a:solidFill>
              </a:rPr>
              <a:t>平野开阔、大江直流、波平浪静的大景表现了出来。</a:t>
            </a:r>
            <a:r>
              <a:rPr lang="zh-CN" altLang="en-US" b="1" smtClean="0">
                <a:ln/>
                <a:solidFill>
                  <a:schemeClr val="tx1"/>
                </a:solidFill>
                <a:effectLst/>
              </a:rPr>
              <a:t>这两句还有更深远的</a:t>
            </a:r>
            <a:r>
              <a:rPr lang="zh-CN" altLang="en-US" b="1" smtClean="0">
                <a:ln/>
                <a:solidFill>
                  <a:srgbClr val="FF0000"/>
                </a:solidFill>
                <a:effectLst/>
              </a:rPr>
              <a:t>象征意义</a:t>
            </a:r>
            <a:r>
              <a:rPr lang="zh-CN" altLang="en-US" b="1" smtClean="0">
                <a:ln/>
                <a:solidFill>
                  <a:schemeClr val="tx1"/>
                </a:solidFill>
                <a:effectLst/>
              </a:rPr>
              <a:t>，</a:t>
            </a:r>
            <a:r>
              <a:rPr lang="zh-CN" altLang="en-US" b="1" smtClean="0">
                <a:ln/>
                <a:solidFill>
                  <a:srgbClr val="FF0000"/>
                </a:solidFill>
                <a:effectLst/>
              </a:rPr>
              <a:t>即人生旅途充满期待，心情乐观昂扬。</a:t>
            </a:r>
            <a:endParaRPr lang="zh-CN" altLang="en-US" b="1" smtClean="0">
              <a:solidFill>
                <a:srgbClr val="FF0000"/>
              </a:solidFill>
              <a:effectLst/>
            </a:endParaRPr>
          </a:p>
          <a:p>
            <a:pPr eaLnBrk="1" hangingPunct="1"/>
            <a:endParaRPr lang="zh-CN" altLang="en-US" b="1" smtClean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 advClick="0" advTm="13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467360" y="1340485"/>
            <a:ext cx="8051165" cy="9144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4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5" name="Rectangle 2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6600" b="1" dirty="0">
                <a:solidFill>
                  <a:srgbClr val="CC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楷体_GB2312" pitchFamily="49" charset="-122"/>
              </a:rPr>
              <a:t>名句赏析</a:t>
            </a:r>
            <a:endParaRPr lang="zh-CN" altLang="en-US" sz="6600" b="1" dirty="0">
              <a:solidFill>
                <a:srgbClr val="CC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楷体_GB2312" pitchFamily="49" charset="-122"/>
            </a:endParaRPr>
          </a:p>
        </p:txBody>
      </p:sp>
      <p:sp>
        <p:nvSpPr>
          <p:cNvPr id="13316" name="Rectangle 3"/>
          <p:cNvSpPr>
            <a:spLocks noGrp="1"/>
          </p:cNvSpPr>
          <p:nvPr>
            <p:ph idx="1"/>
          </p:nvPr>
        </p:nvSpPr>
        <p:spPr>
          <a:xfrm>
            <a:off x="468630" y="1341755"/>
            <a:ext cx="8178165" cy="1001395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zh-CN" altLang="en-US" sz="5400" b="1" dirty="0">
                <a:ea typeface="楷体_GB2312" pitchFamily="49" charset="-122"/>
              </a:rPr>
              <a:t>海日生残夜，江春入旧年。</a:t>
            </a:r>
            <a:endParaRPr lang="zh-CN" altLang="en-US" sz="5400" b="1" dirty="0">
              <a:ea typeface="楷体_GB2312" pitchFamily="49" charset="-122"/>
            </a:endParaRPr>
          </a:p>
        </p:txBody>
      </p:sp>
      <p:sp>
        <p:nvSpPr>
          <p:cNvPr id="13317" name="Rectangle 5"/>
          <p:cNvSpPr/>
          <p:nvPr/>
        </p:nvSpPr>
        <p:spPr>
          <a:xfrm>
            <a:off x="208280" y="2783205"/>
            <a:ext cx="825119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2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楷体_GB2312" pitchFamily="49" charset="-122"/>
              </a:rPr>
              <a:t>     </a:t>
            </a: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楷体_GB2312" pitchFamily="49" charset="-122"/>
              </a:rPr>
              <a:t>写了什么景</a:t>
            </a:r>
            <a:r>
              <a:rPr lang="en-US" altLang="zh-CN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楷体_GB2312" pitchFamily="49" charset="-122"/>
              </a:rPr>
              <a:t>?</a:t>
            </a: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楷体_GB2312" pitchFamily="49" charset="-122"/>
              </a:rPr>
              <a:t>蕴含了什么哲理？</a:t>
            </a:r>
            <a:endParaRPr lang="zh-CN" altLang="en-US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3318" name="Text Box 6"/>
          <p:cNvSpPr txBox="1"/>
          <p:nvPr/>
        </p:nvSpPr>
        <p:spPr>
          <a:xfrm>
            <a:off x="467360" y="3820795"/>
            <a:ext cx="8051165" cy="112458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p>
            <a:pPr indent="0">
              <a:lnSpc>
                <a:spcPct val="120000"/>
              </a:lnSpc>
              <a:spcBef>
                <a:spcPct val="20000"/>
              </a:spcBef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      </a:t>
            </a:r>
            <a:r>
              <a:rPr lang="zh-CN" altLang="en-US" sz="2800" b="1" dirty="0">
                <a:latin typeface="Arial" panose="020B0604020202020204" pitchFamily="34" charset="0"/>
              </a:rPr>
              <a:t>当残夜还未消退之时，一轮红日从海上冉冉升起；旧年尚未逝去，江上已呈露春意。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13319" name="Text Box 7"/>
          <p:cNvSpPr txBox="1"/>
          <p:nvPr/>
        </p:nvSpPr>
        <p:spPr>
          <a:xfrm>
            <a:off x="467360" y="4945380"/>
            <a:ext cx="8048625" cy="1641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chemeClr val="tx2"/>
                </a:solidFill>
                <a:latin typeface="Arial" panose="020B0604020202020204" pitchFamily="34" charset="0"/>
              </a:rPr>
              <a:t>        </a:t>
            </a: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</a:rPr>
              <a:t>运用了拟人的手法，蕴含着一种自然的理趣：新的事物必将取代旧的事物。表达出诗人</a:t>
            </a: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  <a:sym typeface="+mn-ea"/>
              </a:rPr>
              <a:t>积极、</a:t>
            </a: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</a:rPr>
              <a:t>乐观、向上的人生态度。</a:t>
            </a:r>
            <a:endParaRPr lang="zh-CN" altLang="en-US" sz="28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8" grpId="0" bldLvl="0" animBg="1"/>
      <p:bldP spid="133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420688" y="98584"/>
            <a:ext cx="7848600" cy="583565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kumimoji="0" lang="en-US" altLang="zh-CN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为什么诗人突然想到要寄一封家书呢？</a:t>
            </a:r>
            <a:r>
              <a:rPr kumimoji="0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endParaRPr kumimoji="0" lang="zh-CN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755650" y="795020"/>
            <a:ext cx="7844155" cy="237998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ffectLst/>
        </p:spPr>
        <p:txBody>
          <a:bodyPr wrap="square" anchor="ctr">
            <a:spAutoFit/>
          </a:bodyPr>
          <a:lstStyle/>
          <a:p>
            <a:pPr>
              <a:lnSpc>
                <a:spcPct val="155000"/>
              </a:lnSpc>
              <a:defRPr/>
            </a:pPr>
            <a:r>
              <a:rPr kumimoji="0"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</a:t>
            </a:r>
            <a:r>
              <a:rPr kumimoji="0"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由于新年来到，正是家人团聚之时，而自己旅居他乡，久不得归，自然想到要借大雁给他传递家书。 </a:t>
            </a:r>
            <a:endParaRPr kumimoji="0"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54275" name="Picture 4" descr="2006569531594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3382645"/>
            <a:ext cx="9144000" cy="3475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Rectangle 2"/>
          <p:cNvSpPr>
            <a:spLocks noGrp="1"/>
          </p:cNvSpPr>
          <p:nvPr>
            <p:ph idx="1"/>
          </p:nvPr>
        </p:nvSpPr>
        <p:spPr>
          <a:xfrm>
            <a:off x="179705" y="198755"/>
            <a:ext cx="8085455" cy="801370"/>
          </a:xfrm>
        </p:spPr>
        <p:txBody>
          <a:bodyPr vert="horz" wrap="square" lIns="91440" tIns="45720" rIns="91440" bIns="45720" anchor="t"/>
          <a:p>
            <a:pPr algn="just" eaLnBrk="1" hangingPunct="1">
              <a:spcBef>
                <a:spcPct val="50000"/>
              </a:spcBef>
              <a:buNone/>
            </a:pPr>
            <a:r>
              <a:rPr lang="zh-CN" altLang="en-US" sz="4000" b="1" dirty="0">
                <a:solidFill>
                  <a:schemeClr val="tx2"/>
                </a:solidFill>
              </a:rPr>
              <a:t>尾联</a:t>
            </a:r>
            <a:r>
              <a:rPr lang="en-US" altLang="zh-CN" sz="4000" b="1" dirty="0">
                <a:solidFill>
                  <a:schemeClr val="tx2"/>
                </a:solidFill>
              </a:rPr>
              <a:t>:“</a:t>
            </a:r>
            <a:r>
              <a:rPr lang="zh-CN" altLang="en-US" sz="4000" b="1" dirty="0">
                <a:solidFill>
                  <a:schemeClr val="tx2"/>
                </a:solidFill>
              </a:rPr>
              <a:t>乡书何处达？归雁洛阳边。”    </a:t>
            </a:r>
            <a:endParaRPr lang="zh-CN" altLang="en-US" sz="4000" dirty="0"/>
          </a:p>
        </p:txBody>
      </p:sp>
      <p:sp>
        <p:nvSpPr>
          <p:cNvPr id="19459" name="Text Box 3"/>
          <p:cNvSpPr txBox="1"/>
          <p:nvPr/>
        </p:nvSpPr>
        <p:spPr>
          <a:xfrm>
            <a:off x="222250" y="3356610"/>
            <a:ext cx="869950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     </a:t>
            </a:r>
            <a:r>
              <a:rPr lang="en-US" altLang="zh-CN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zh-CN" altLang="en-US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  <a:t>联系全诗， “乡书”、“归雁”与哪些地方遥相呼应？</a:t>
            </a:r>
            <a:endParaRPr lang="zh-CN" altLang="en-US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9460" name="Text Box 4"/>
          <p:cNvSpPr txBox="1"/>
          <p:nvPr/>
        </p:nvSpPr>
        <p:spPr>
          <a:xfrm>
            <a:off x="222250" y="4555490"/>
            <a:ext cx="8698865" cy="18630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chemeClr val="tx2"/>
                </a:solidFill>
                <a:latin typeface="Arial" panose="020B0604020202020204" pitchFamily="34" charset="0"/>
              </a:rPr>
              <a:t>   </a:t>
            </a:r>
            <a:r>
              <a:rPr lang="en-US" altLang="zh-CN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   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乡书”、“归雁”</a:t>
            </a:r>
            <a:r>
              <a:rPr lang="zh-CN" alt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与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“客路”、“行舟”</a:t>
            </a:r>
            <a:r>
              <a:rPr lang="zh-CN" alt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遥相呼应，流露出身在江南、神驰故里的飘泊羁旅之情，使全篇笼罩着一层清淡的乡思愁情。</a:t>
            </a:r>
            <a:endParaRPr lang="en-US" altLang="zh-CN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9461" name="Text Box 5"/>
          <p:cNvSpPr txBox="1"/>
          <p:nvPr/>
        </p:nvSpPr>
        <p:spPr>
          <a:xfrm>
            <a:off x="179388" y="2617153"/>
            <a:ext cx="6454140" cy="64516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333FF"/>
                </a:solidFill>
              </a14:hiddenFill>
            </a:ext>
          </a:extLst>
        </p:spPr>
        <p:txBody>
          <a:bodyPr wrap="none">
            <a:spAutoFit/>
          </a:bodyPr>
          <a:p>
            <a:r>
              <a:rPr lang="en-US" altLang="zh-CN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      </a:t>
            </a:r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哪些词语体现了思乡之情？</a:t>
            </a:r>
            <a:endParaRPr lang="zh-CN" alt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19100" y="1000125"/>
            <a:ext cx="8291195" cy="1383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p>
            <a:pPr algn="l"/>
            <a:r>
              <a:rPr lang="zh-CN" altLang="en-US"/>
              <a:t>       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不言思乡之情，而思乡之情自在其中。</a:t>
            </a:r>
            <a:endParaRPr lang="zh-CN" altLang="en-US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ldLvl="0" animBg="1"/>
      <p:bldP spid="19461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ext Box 4"/>
          <p:cNvSpPr txBox="1">
            <a:spLocks noChangeArrowheads="1"/>
          </p:cNvSpPr>
          <p:nvPr/>
        </p:nvSpPr>
        <p:spPr bwMode="auto">
          <a:xfrm>
            <a:off x="611505" y="692150"/>
            <a:ext cx="7226300" cy="15678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b="1">
                <a:solidFill>
                  <a:srgbClr val="000000"/>
                </a:solidFill>
                <a:latin typeface="Arial Narrow" panose="020B0506020202030204" pitchFamily="34" charset="0"/>
                <a:ea typeface="华文新魏" panose="02010800040101010101" pitchFamily="2" charset="-122"/>
              </a:rPr>
              <a:t>闻王昌龄左迁龙标遥有此寄</a:t>
            </a:r>
            <a:endParaRPr lang="en-US" altLang="zh-CN" b="1">
              <a:solidFill>
                <a:srgbClr val="000000"/>
              </a:solidFill>
              <a:latin typeface="Arial Narrow" panose="020B0506020202030204" pitchFamily="34" charset="0"/>
              <a:ea typeface="华文新魏" panose="020108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00"/>
                </a:solidFill>
                <a:latin typeface="Arial Narrow" panose="020B0506020202030204" pitchFamily="34" charset="0"/>
                <a:ea typeface="华文新魏" panose="02010800040101010101" pitchFamily="2" charset="-122"/>
              </a:rPr>
              <a:t>                                                 </a:t>
            </a:r>
            <a:r>
              <a:rPr lang="en-US" altLang="zh-CN" sz="3600" b="1">
                <a:solidFill>
                  <a:srgbClr val="FF0000"/>
                </a:solidFill>
                <a:latin typeface="Arial Narrow" panose="020B0506020202030204" pitchFamily="34" charset="0"/>
                <a:ea typeface="华文新魏" panose="02010800040101010101" pitchFamily="2" charset="-122"/>
              </a:rPr>
              <a:t>——</a:t>
            </a:r>
            <a:r>
              <a:rPr lang="zh-CN" altLang="en-US" sz="3600" b="1">
                <a:solidFill>
                  <a:srgbClr val="FF0000"/>
                </a:solidFill>
                <a:latin typeface="Arial Narrow" panose="020B0506020202030204" pitchFamily="34" charset="0"/>
                <a:ea typeface="华文新魏" panose="02010800040101010101" pitchFamily="2" charset="-122"/>
              </a:rPr>
              <a:t>李白</a:t>
            </a:r>
            <a:endParaRPr lang="zh-CN" altLang="zh-CN" sz="3600" b="1">
              <a:solidFill>
                <a:srgbClr val="FF0000"/>
              </a:solidFill>
              <a:latin typeface="Arial Narrow" panose="020B0506020202030204" pitchFamily="34" charset="0"/>
              <a:ea typeface="华文新魏" panose="02010800040101010101" pitchFamily="2" charset="-122"/>
            </a:endParaRPr>
          </a:p>
        </p:txBody>
      </p:sp>
      <p:pic>
        <p:nvPicPr>
          <p:cNvPr id="56322" name="Picture 2" descr="C:\Users\Administrator\Desktop\2787251460365014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213360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Picture 2" descr="李白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2057400"/>
            <a:ext cx="2808288" cy="4211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5" name="Text Box 3"/>
          <p:cNvSpPr txBox="1"/>
          <p:nvPr/>
        </p:nvSpPr>
        <p:spPr>
          <a:xfrm>
            <a:off x="3271520" y="136525"/>
            <a:ext cx="5611495" cy="658558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李白少有大志，以管仲、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晏婴等名相自期，想辅佐帝王，成就伟业。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少时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即初显才华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二十岁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以后开始漫游生涯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漂泊大半生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.</a:t>
            </a:r>
            <a:endParaRPr lang="en-US" altLang="zh-CN" sz="32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直到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四十二岁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才奉诏供奉翰林，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两年后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又不容于朝，被迫出京。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       安史之乱中受牵连被流放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中途遇赦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.</a:t>
            </a:r>
            <a:endParaRPr lang="en-US" altLang="zh-CN" sz="32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晚年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漂泊困苦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病死他乡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.</a:t>
            </a:r>
            <a:endParaRPr lang="en-US" altLang="zh-CN" sz="32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2532" name="Text Box 4"/>
          <p:cNvSpPr txBox="1"/>
          <p:nvPr/>
        </p:nvSpPr>
        <p:spPr>
          <a:xfrm>
            <a:off x="669925" y="1235075"/>
            <a:ext cx="1671638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latin typeface="Arial" panose="020B0604020202020204" pitchFamily="34" charset="0"/>
              </a:rPr>
              <a:t>701-762</a:t>
            </a:r>
            <a:endParaRPr lang="en-US" altLang="zh-CN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4" name="Picture 2" descr="20091024125114486"/>
          <p:cNvPicPr>
            <a:picLocks noChangeAspect="1"/>
          </p:cNvPicPr>
          <p:nvPr/>
        </p:nvPicPr>
        <p:blipFill>
          <a:blip r:embed="rId1">
            <a:lum bright="17999" contrast="78000"/>
          </a:blip>
          <a:srcRect l="36771" t="13988" r="29524"/>
          <a:stretch>
            <a:fillRect/>
          </a:stretch>
        </p:blipFill>
        <p:spPr>
          <a:xfrm>
            <a:off x="0" y="1752600"/>
            <a:ext cx="1944688" cy="4343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5" name="Picture 3" descr="奇瑞QQ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1550" y="0"/>
            <a:ext cx="1822450" cy="2286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3556" name="Group 4"/>
          <p:cNvGrpSpPr/>
          <p:nvPr/>
        </p:nvGrpSpPr>
        <p:grpSpPr>
          <a:xfrm>
            <a:off x="0" y="381000"/>
            <a:ext cx="1371600" cy="1295400"/>
            <a:chOff x="0" y="0"/>
            <a:chExt cx="864" cy="816"/>
          </a:xfrm>
        </p:grpSpPr>
        <p:sp>
          <p:nvSpPr>
            <p:cNvPr id="23589" name="Rectangle 5"/>
            <p:cNvSpPr/>
            <p:nvPr/>
          </p:nvSpPr>
          <p:spPr>
            <a:xfrm>
              <a:off x="0" y="0"/>
              <a:ext cx="336" cy="76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3590" name="Rectangle 6"/>
            <p:cNvSpPr/>
            <p:nvPr/>
          </p:nvSpPr>
          <p:spPr>
            <a:xfrm>
              <a:off x="288" y="432"/>
              <a:ext cx="576" cy="384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7175" name="Rectangle 7"/>
          <p:cNvSpPr>
            <a:spLocks noRot="1"/>
          </p:cNvSpPr>
          <p:nvPr/>
        </p:nvSpPr>
        <p:spPr>
          <a:xfrm>
            <a:off x="200660" y="6186805"/>
            <a:ext cx="2770505" cy="5492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anchor="ctr"/>
          <a:p>
            <a:pPr algn="ctr"/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李白的生平</a:t>
            </a:r>
            <a:r>
              <a:rPr lang="zh-CN" altLang="en-US" sz="4000" dirty="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endParaRPr lang="zh-CN" altLang="en-US" sz="40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3558" name="Picture 8" descr="图片2mmm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tretch>
            <a:fillRect/>
          </a:stretch>
        </p:blipFill>
        <p:spPr>
          <a:xfrm>
            <a:off x="0" y="0"/>
            <a:ext cx="2133600" cy="1524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7" name="Rectangle 9"/>
          <p:cNvSpPr/>
          <p:nvPr/>
        </p:nvSpPr>
        <p:spPr>
          <a:xfrm>
            <a:off x="1295400" y="383540"/>
            <a:ext cx="5789930" cy="197675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/>
          <a:p>
            <a:pPr marL="342900" indent="-342900">
              <a:lnSpc>
                <a:spcPct val="130000"/>
              </a:lnSpc>
              <a:spcBef>
                <a:spcPct val="20000"/>
              </a:spcBef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李白，字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太白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，号青莲居士，盛唐诗人，有“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诗仙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”之称。</a:t>
            </a:r>
            <a:r>
              <a:rPr lang="zh-CN" altLang="en-US" sz="2800" b="1" dirty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抱负宏大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，想辅佐帝王，成就伟业。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8" name="Text Box 10"/>
          <p:cNvSpPr txBox="1"/>
          <p:nvPr/>
        </p:nvSpPr>
        <p:spPr>
          <a:xfrm>
            <a:off x="1295400" y="5638800"/>
            <a:ext cx="76200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701</a:t>
            </a:r>
            <a:endParaRPr lang="zh-CN" altLang="en-US" sz="2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79" name="Text Box 11"/>
          <p:cNvSpPr txBox="1"/>
          <p:nvPr/>
        </p:nvSpPr>
        <p:spPr>
          <a:xfrm>
            <a:off x="1295400" y="4876800"/>
            <a:ext cx="762000" cy="43656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200" b="1" dirty="0">
                <a:solidFill>
                  <a:srgbClr val="CC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出生</a:t>
            </a:r>
            <a:endParaRPr lang="zh-CN" altLang="en-US" sz="2200" b="1" dirty="0">
              <a:solidFill>
                <a:srgbClr val="CC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0" name="Text Box 12"/>
          <p:cNvSpPr txBox="1"/>
          <p:nvPr/>
        </p:nvSpPr>
        <p:spPr>
          <a:xfrm>
            <a:off x="2286000" y="4876800"/>
            <a:ext cx="762000" cy="43656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200" b="1" dirty="0">
                <a:solidFill>
                  <a:srgbClr val="CC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出蜀</a:t>
            </a:r>
            <a:endParaRPr lang="zh-CN" altLang="en-US" sz="2200" b="1" dirty="0">
              <a:solidFill>
                <a:srgbClr val="CC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1" name="Line 13"/>
          <p:cNvSpPr/>
          <p:nvPr/>
        </p:nvSpPr>
        <p:spPr>
          <a:xfrm>
            <a:off x="1219200" y="5486400"/>
            <a:ext cx="762000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182" name="Line 14"/>
          <p:cNvSpPr/>
          <p:nvPr/>
        </p:nvSpPr>
        <p:spPr>
          <a:xfrm>
            <a:off x="1600200" y="5334000"/>
            <a:ext cx="0" cy="304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83" name="Line 15"/>
          <p:cNvSpPr/>
          <p:nvPr/>
        </p:nvSpPr>
        <p:spPr>
          <a:xfrm>
            <a:off x="2590800" y="5334000"/>
            <a:ext cx="0" cy="304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84" name="Text Box 16"/>
          <p:cNvSpPr txBox="1"/>
          <p:nvPr/>
        </p:nvSpPr>
        <p:spPr>
          <a:xfrm>
            <a:off x="2209800" y="5638800"/>
            <a:ext cx="76200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725</a:t>
            </a:r>
            <a:endParaRPr lang="zh-CN" altLang="en-US" sz="2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5" name="Text Box 17"/>
          <p:cNvSpPr txBox="1"/>
          <p:nvPr/>
        </p:nvSpPr>
        <p:spPr>
          <a:xfrm>
            <a:off x="3200400" y="3733800"/>
            <a:ext cx="457200" cy="14414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接诏入京</a:t>
            </a:r>
            <a:endParaRPr lang="zh-CN" altLang="en-US" sz="2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6" name="Line 18"/>
          <p:cNvSpPr/>
          <p:nvPr/>
        </p:nvSpPr>
        <p:spPr>
          <a:xfrm>
            <a:off x="3429000" y="5334000"/>
            <a:ext cx="0" cy="304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87" name="Text Box 19"/>
          <p:cNvSpPr txBox="1"/>
          <p:nvPr/>
        </p:nvSpPr>
        <p:spPr>
          <a:xfrm>
            <a:off x="3048000" y="5638800"/>
            <a:ext cx="76200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742</a:t>
            </a:r>
            <a:endParaRPr lang="zh-CN" altLang="en-US" sz="2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8" name="Text Box 20"/>
          <p:cNvSpPr txBox="1"/>
          <p:nvPr/>
        </p:nvSpPr>
        <p:spPr>
          <a:xfrm>
            <a:off x="3886200" y="3733800"/>
            <a:ext cx="457200" cy="14414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赐金放还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9" name="Line 21"/>
          <p:cNvSpPr/>
          <p:nvPr/>
        </p:nvSpPr>
        <p:spPr>
          <a:xfrm>
            <a:off x="4114800" y="5181600"/>
            <a:ext cx="0" cy="533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190" name="Text Box 22"/>
          <p:cNvSpPr txBox="1"/>
          <p:nvPr/>
        </p:nvSpPr>
        <p:spPr>
          <a:xfrm>
            <a:off x="3733800" y="5638800"/>
            <a:ext cx="76200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latin typeface="Arial" panose="020B0604020202020204" pitchFamily="34" charset="0"/>
                <a:ea typeface="黑体" panose="02010609060101010101" pitchFamily="49" charset="-122"/>
              </a:rPr>
              <a:t>744</a:t>
            </a:r>
            <a:endParaRPr lang="zh-CN" altLang="en-US" sz="2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91" name="Line 23"/>
          <p:cNvSpPr/>
          <p:nvPr/>
        </p:nvSpPr>
        <p:spPr>
          <a:xfrm>
            <a:off x="4114800" y="3352800"/>
            <a:ext cx="0" cy="304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192" name="Text Box 24"/>
          <p:cNvSpPr txBox="1"/>
          <p:nvPr/>
        </p:nvSpPr>
        <p:spPr>
          <a:xfrm>
            <a:off x="3276600" y="2895600"/>
            <a:ext cx="1676400" cy="43656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22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行路难</a:t>
            </a:r>
            <a:r>
              <a:rPr lang="en-US" altLang="zh-CN" sz="22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endParaRPr lang="zh-CN" altLang="en-US" sz="2200" b="1" dirty="0">
              <a:solidFill>
                <a:srgbClr val="0099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93" name="Text Box 25"/>
          <p:cNvSpPr txBox="1"/>
          <p:nvPr/>
        </p:nvSpPr>
        <p:spPr>
          <a:xfrm>
            <a:off x="4420870" y="3545205"/>
            <a:ext cx="1141730" cy="163004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0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20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闻王昌龄左迁龙标遥有此寄</a:t>
            </a:r>
            <a:r>
              <a:rPr lang="en-US" altLang="zh-CN" sz="20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endParaRPr lang="zh-CN" altLang="en-US" sz="2000" b="1" dirty="0">
              <a:solidFill>
                <a:srgbClr val="0099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94" name="Line 26"/>
          <p:cNvSpPr/>
          <p:nvPr/>
        </p:nvSpPr>
        <p:spPr>
          <a:xfrm>
            <a:off x="5105400" y="5181600"/>
            <a:ext cx="0" cy="533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195" name="Text Box 27"/>
          <p:cNvSpPr txBox="1"/>
          <p:nvPr/>
        </p:nvSpPr>
        <p:spPr>
          <a:xfrm>
            <a:off x="4724400" y="5638800"/>
            <a:ext cx="7620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  <a:r>
              <a:rPr lang="en-US" sz="2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49/753</a:t>
            </a:r>
            <a:endParaRPr lang="en-US" sz="2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96" name="Text Box 28"/>
          <p:cNvSpPr txBox="1"/>
          <p:nvPr/>
        </p:nvSpPr>
        <p:spPr>
          <a:xfrm>
            <a:off x="5638800" y="3733800"/>
            <a:ext cx="457200" cy="14414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安史之乱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97" name="Line 29"/>
          <p:cNvSpPr/>
          <p:nvPr/>
        </p:nvSpPr>
        <p:spPr>
          <a:xfrm>
            <a:off x="5867400" y="5181600"/>
            <a:ext cx="0" cy="533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198" name="Text Box 30"/>
          <p:cNvSpPr txBox="1"/>
          <p:nvPr/>
        </p:nvSpPr>
        <p:spPr>
          <a:xfrm>
            <a:off x="5486400" y="5638800"/>
            <a:ext cx="76200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latin typeface="Arial" panose="020B0604020202020204" pitchFamily="34" charset="0"/>
                <a:ea typeface="黑体" panose="02010609060101010101" pitchFamily="49" charset="-122"/>
              </a:rPr>
              <a:t>755</a:t>
            </a:r>
            <a:endParaRPr lang="zh-CN" altLang="en-US" sz="2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99" name="Text Box 31"/>
          <p:cNvSpPr txBox="1"/>
          <p:nvPr/>
        </p:nvSpPr>
        <p:spPr>
          <a:xfrm>
            <a:off x="6248400" y="3657600"/>
            <a:ext cx="762635" cy="178371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流放夜郎，遇赦返回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200" name="Line 32"/>
          <p:cNvSpPr/>
          <p:nvPr/>
        </p:nvSpPr>
        <p:spPr>
          <a:xfrm>
            <a:off x="6553200" y="5181600"/>
            <a:ext cx="0" cy="533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201" name="Text Box 33"/>
          <p:cNvSpPr txBox="1"/>
          <p:nvPr/>
        </p:nvSpPr>
        <p:spPr>
          <a:xfrm>
            <a:off x="6172200" y="5638800"/>
            <a:ext cx="76200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latin typeface="Arial" panose="020B0604020202020204" pitchFamily="34" charset="0"/>
                <a:ea typeface="黑体" panose="02010609060101010101" pitchFamily="49" charset="-122"/>
              </a:rPr>
              <a:t>759</a:t>
            </a:r>
            <a:endParaRPr lang="zh-CN" altLang="en-US" sz="2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202" name="Line 34"/>
          <p:cNvSpPr/>
          <p:nvPr/>
        </p:nvSpPr>
        <p:spPr>
          <a:xfrm>
            <a:off x="6553200" y="3352800"/>
            <a:ext cx="0" cy="38100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203" name="Text Box 35"/>
          <p:cNvSpPr txBox="1"/>
          <p:nvPr/>
        </p:nvSpPr>
        <p:spPr>
          <a:xfrm>
            <a:off x="5562600" y="2819400"/>
            <a:ext cx="2209800" cy="43656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22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早发白帝城</a:t>
            </a:r>
            <a:r>
              <a:rPr lang="en-US" altLang="zh-CN" sz="22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endParaRPr lang="zh-CN" altLang="en-US" sz="2200" b="1" dirty="0">
              <a:solidFill>
                <a:srgbClr val="0099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204" name="Text Box 36"/>
          <p:cNvSpPr txBox="1"/>
          <p:nvPr/>
        </p:nvSpPr>
        <p:spPr>
          <a:xfrm>
            <a:off x="7239000" y="3733800"/>
            <a:ext cx="457200" cy="14414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病逝当涂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205" name="Line 37"/>
          <p:cNvSpPr/>
          <p:nvPr/>
        </p:nvSpPr>
        <p:spPr>
          <a:xfrm>
            <a:off x="7467600" y="5181600"/>
            <a:ext cx="0" cy="533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206" name="Text Box 38"/>
          <p:cNvSpPr txBox="1"/>
          <p:nvPr/>
        </p:nvSpPr>
        <p:spPr>
          <a:xfrm>
            <a:off x="7086600" y="5638800"/>
            <a:ext cx="76200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latin typeface="Arial" panose="020B0604020202020204" pitchFamily="34" charset="0"/>
                <a:ea typeface="黑体" panose="02010609060101010101" pitchFamily="49" charset="-122"/>
              </a:rPr>
              <a:t>762</a:t>
            </a:r>
            <a:endParaRPr lang="zh-CN" altLang="en-US" sz="2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99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00"/>
                            </p:stCondLst>
                            <p:childTnLst>
                              <p:par>
                                <p:cTn id="4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00"/>
                            </p:stCondLst>
                            <p:childTnLst>
                              <p:par>
                                <p:cTn id="4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300"/>
                            </p:stCondLst>
                            <p:childTnLst>
                              <p:par>
                                <p:cTn id="5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400"/>
                            </p:stCondLst>
                            <p:childTnLst>
                              <p:par>
                                <p:cTn id="6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900"/>
                            </p:stCondLst>
                            <p:childTnLst>
                              <p:par>
                                <p:cTn id="6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799"/>
                            </p:stCondLst>
                            <p:childTnLst>
                              <p:par>
                                <p:cTn id="7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299"/>
                            </p:stCondLst>
                            <p:childTnLst>
                              <p:par>
                                <p:cTn id="8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899"/>
                            </p:stCondLst>
                            <p:childTnLst>
                              <p:par>
                                <p:cTn id="9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00"/>
                            </p:stCondLst>
                            <p:childTnLst>
                              <p:par>
                                <p:cTn id="9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99"/>
                            </p:stCondLst>
                            <p:childTnLst>
                              <p:par>
                                <p:cTn id="1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599"/>
                            </p:stCondLst>
                            <p:childTnLst>
                              <p:par>
                                <p:cTn id="1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099"/>
                            </p:stCondLst>
                            <p:childTnLst>
                              <p:par>
                                <p:cTn id="1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7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700"/>
                            </p:stCondLst>
                            <p:childTnLst>
                              <p:par>
                                <p:cTn id="14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000"/>
                            </p:stCondLst>
                            <p:childTnLst>
                              <p:par>
                                <p:cTn id="1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7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7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500"/>
                            </p:stCondLst>
                            <p:childTnLst>
                              <p:par>
                                <p:cTn id="15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7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100"/>
                            </p:stCondLst>
                            <p:childTnLst>
                              <p:par>
                                <p:cTn id="15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7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8899"/>
                            </p:stCondLst>
                            <p:childTnLst>
                              <p:par>
                                <p:cTn id="16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7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7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9399"/>
                            </p:stCondLst>
                            <p:childTnLst>
                              <p:par>
                                <p:cTn id="17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8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7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bldLvl="0" animBg="1"/>
      <p:bldP spid="7177" grpId="0" bldLvl="0" animBg="1"/>
      <p:bldP spid="7178" grpId="0"/>
      <p:bldP spid="7179" grpId="0" bldLvl="0" animBg="1"/>
      <p:bldP spid="7180" grpId="0" bldLvl="0" animBg="1"/>
      <p:bldP spid="7184" grpId="0"/>
      <p:bldP spid="7185" grpId="0" bldLvl="0" animBg="1"/>
      <p:bldP spid="7187" grpId="0"/>
      <p:bldP spid="7188" grpId="0" bldLvl="0" animBg="1"/>
      <p:bldP spid="7190" grpId="0"/>
      <p:bldP spid="7192" grpId="0" bldLvl="0" animBg="1"/>
      <p:bldP spid="7193" grpId="0" bldLvl="0" animBg="1"/>
      <p:bldP spid="7195" grpId="0"/>
      <p:bldP spid="7196" grpId="0" bldLvl="0" animBg="1"/>
      <p:bldP spid="7198" grpId="0"/>
      <p:bldP spid="7199" grpId="0" bldLvl="0" animBg="1"/>
      <p:bldP spid="7201" grpId="0"/>
      <p:bldP spid="7203" grpId="0" bldLvl="0" animBg="1"/>
      <p:bldP spid="7204" grpId="0" bldLvl="0" animBg="1"/>
      <p:bldP spid="720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148273" y="133985"/>
            <a:ext cx="8135937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ea"/>
              </a:rPr>
              <a:t>1.</a:t>
            </a:r>
            <a:r>
              <a:rPr lang="zh-CN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ea"/>
              </a:rPr>
              <a:t>首句中有哪些意象，请写出来。　　</a:t>
            </a:r>
            <a:endParaRPr lang="zh-CN" altLang="zh-CN" sz="32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+mn-ea"/>
              <a:ea typeface="+mn-ea"/>
              <a:cs typeface="+mn-ea"/>
            </a:endParaRP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263525" y="3291205"/>
            <a:ext cx="8599170" cy="319214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 indent="266700">
              <a:lnSpc>
                <a:spcPct val="120000"/>
              </a:lnSpc>
            </a:pP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  <a:cs typeface="+mn-ea"/>
              </a:rPr>
              <a:t>  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ea"/>
              </a:rPr>
              <a:t>杨花即柳絮，柳谐音“留”，古人常用来表达</a:t>
            </a:r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ea"/>
              </a:rPr>
              <a:t>留恋、不舍之情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ea"/>
              </a:rPr>
              <a:t>。柳絮还给人一种</a:t>
            </a:r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ea"/>
              </a:rPr>
              <a:t>飘泊不定的凄凉之感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ea"/>
              </a:rPr>
              <a:t>。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ea typeface="+mn-ea"/>
              <a:cs typeface="+mn-ea"/>
            </a:endParaRPr>
          </a:p>
          <a:p>
            <a:pPr indent="266700">
              <a:lnSpc>
                <a:spcPct val="120000"/>
              </a:lnSpc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ea"/>
              </a:rPr>
              <a:t>  子规鸟叫声凄凉，有“不如归去”之意，古人用来作为悲情之鸟，李白用“杨花”、“子规啼” </a:t>
            </a:r>
            <a:r>
              <a:rPr lang="zh-CN" altLang="zh-CN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ea"/>
              </a:rPr>
              <a:t>渲染了无限悲凉感伤的气氛</a:t>
            </a:r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ea"/>
              </a:rPr>
              <a:t>，表达了对朋友悲惨命运的忧虑，及对朋友恳切的思念</a:t>
            </a:r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ea"/>
                <a:sym typeface="+mn-ea"/>
              </a:rPr>
              <a:t>和热诚的</a:t>
            </a:r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ea"/>
                <a:sym typeface="+mn-ea"/>
              </a:rPr>
              <a:t>关怀</a:t>
            </a:r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ea"/>
              </a:rPr>
              <a:t>。</a:t>
            </a:r>
            <a:endParaRPr lang="zh-CN" altLang="en-US" sz="28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ea typeface="+mn-ea"/>
              <a:cs typeface="+mn-ea"/>
            </a:endParaRP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985838" y="908050"/>
            <a:ext cx="3042920" cy="52197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杨花、子规（啼）</a:t>
            </a:r>
            <a:endParaRPr lang="zh-CN" altLang="en-US" sz="28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48590" y="1615440"/>
            <a:ext cx="8846185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ea"/>
              </a:rPr>
              <a:t>2.</a:t>
            </a:r>
            <a:r>
              <a:rPr lang="zh-CN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ea"/>
              </a:rPr>
              <a:t>古人在诗词中描写情境用来营造气氛的鸟儿很多，为什么李白独选“</a:t>
            </a:r>
            <a:r>
              <a:rPr lang="zh-CN" altLang="en-US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ea"/>
              </a:rPr>
              <a:t>杨花、</a:t>
            </a:r>
            <a:r>
              <a:rPr lang="zh-CN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ea"/>
              </a:rPr>
              <a:t>子规</a:t>
            </a:r>
            <a:r>
              <a:rPr lang="zh-CN" altLang="en-US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ea"/>
              </a:rPr>
              <a:t>（</a:t>
            </a:r>
            <a:r>
              <a:rPr lang="zh-CN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ea"/>
              </a:rPr>
              <a:t>啼</a:t>
            </a:r>
            <a:r>
              <a:rPr lang="zh-CN" altLang="en-US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ea"/>
              </a:rPr>
              <a:t>）</a:t>
            </a:r>
            <a:r>
              <a:rPr lang="zh-CN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ea"/>
              </a:rPr>
              <a:t>”来入诗呢？</a:t>
            </a:r>
            <a:endParaRPr lang="zh-CN" altLang="zh-CN" sz="32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+mn-ea"/>
              <a:ea typeface="+mn-ea"/>
              <a:cs typeface="+mn-ea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49158" grpId="0" bldLvl="0" animBg="1"/>
      <p:bldP spid="2" grpId="0" bldLvl="0" animBg="1"/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ext Box 4"/>
          <p:cNvSpPr txBox="1">
            <a:spLocks noChangeArrowheads="1"/>
          </p:cNvSpPr>
          <p:nvPr/>
        </p:nvSpPr>
        <p:spPr bwMode="auto">
          <a:xfrm>
            <a:off x="310515" y="260350"/>
            <a:ext cx="845248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</a:rPr>
              <a:t>3.</a:t>
            </a:r>
            <a:r>
              <a:rPr lang="zh-CN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</a:rPr>
              <a:t>你从哪些诗句可看出龙标这被贬之地极偏远</a:t>
            </a:r>
            <a:r>
              <a:rPr lang="zh-CN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</a:rPr>
              <a:t>？</a:t>
            </a:r>
            <a:endParaRPr lang="en-US" altLang="zh-CN" sz="3200" b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ea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84530" y="1153795"/>
            <a:ext cx="7421563" cy="132207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闻道龙标过五溪</a:t>
            </a:r>
            <a:endParaRPr lang="en-US" altLang="zh-CN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我寄愁心与明月，随风直到夜郎西。</a:t>
            </a:r>
            <a:endParaRPr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61441" name="Text Box 4"/>
          <p:cNvSpPr txBox="1">
            <a:spLocks noChangeArrowheads="1"/>
          </p:cNvSpPr>
          <p:nvPr/>
        </p:nvSpPr>
        <p:spPr bwMode="auto">
          <a:xfrm>
            <a:off x="309245" y="2890520"/>
            <a:ext cx="8453755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ea"/>
              </a:rPr>
              <a:t>4.</a:t>
            </a:r>
            <a:r>
              <a:rPr lang="zh-CN" altLang="en-US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ea"/>
              </a:rPr>
              <a:t>“愁心”是指什么？</a:t>
            </a:r>
            <a:r>
              <a:rPr lang="zh-CN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ea"/>
              </a:rPr>
              <a:t>作者为什么要把“愁心”寄与“明月”</a:t>
            </a:r>
            <a:r>
              <a:rPr lang="en-US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ea"/>
              </a:rPr>
              <a:t>?</a:t>
            </a:r>
            <a:endParaRPr lang="en-US" altLang="zh-CN" sz="32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+mn-ea"/>
              <a:ea typeface="+mn-ea"/>
              <a:cs typeface="+mn-ea"/>
            </a:endParaRPr>
          </a:p>
        </p:txBody>
      </p:sp>
      <p:sp>
        <p:nvSpPr>
          <p:cNvPr id="61442" name="TextBox 1"/>
          <p:cNvSpPr txBox="1">
            <a:spLocks noChangeArrowheads="1"/>
          </p:cNvSpPr>
          <p:nvPr/>
        </p:nvSpPr>
        <p:spPr bwMode="auto">
          <a:xfrm>
            <a:off x="310515" y="4070985"/>
            <a:ext cx="8388350" cy="245364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kumimoji="0" lang="en-US" altLang="zh-CN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</a:rPr>
              <a:t>    </a:t>
            </a:r>
            <a:r>
              <a:rPr kumimoji="0"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</a:rPr>
              <a:t>“愁心”即对朋友远行偏远蛮荒之地的作者的</a:t>
            </a:r>
            <a:r>
              <a:rPr kumimoji="0" lang="zh-CN" altLang="en-US" sz="32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</a:rPr>
              <a:t>牵挂之心</a:t>
            </a:r>
            <a:r>
              <a:rPr kumimoji="0"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</a:rPr>
              <a:t>，对朋友自身遭遇的</a:t>
            </a:r>
            <a:r>
              <a:rPr kumimoji="0" lang="zh-CN" altLang="en-US" sz="32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</a:rPr>
              <a:t>同情之心</a:t>
            </a:r>
            <a:r>
              <a:rPr kumimoji="0"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</a:rPr>
              <a:t>。</a:t>
            </a:r>
            <a:endParaRPr kumimoji="0"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ea"/>
            </a:endParaRPr>
          </a:p>
          <a:p>
            <a:pPr>
              <a:lnSpc>
                <a:spcPct val="120000"/>
              </a:lnSpc>
            </a:pPr>
            <a:r>
              <a:rPr kumimoji="0" lang="zh-CN" altLang="en-US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</a:rPr>
              <a:t>    作者因友人无端被贬而愁，为友人的前途命运而愁。</a:t>
            </a:r>
            <a:endParaRPr kumimoji="0" lang="zh-CN" altLang="en-US" sz="32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ea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88620" y="1270635"/>
            <a:ext cx="8353425" cy="191833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kumimoji="0"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Wingdings" panose="05000000000000000000" pitchFamily="2" charset="2"/>
              </a:rPr>
              <a:t>      </a:t>
            </a:r>
            <a:r>
              <a:rPr kumimoji="0"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Wingdings" panose="05000000000000000000" pitchFamily="2" charset="2"/>
              </a:rPr>
              <a:t>（</a:t>
            </a:r>
            <a:r>
              <a:rPr kumimoji="0"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Wingdings" panose="05000000000000000000" pitchFamily="2" charset="2"/>
              </a:rPr>
              <a:t>1</a:t>
            </a:r>
            <a:r>
              <a:rPr kumimoji="0"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Wingdings" panose="05000000000000000000" pitchFamily="2" charset="2"/>
              </a:rPr>
              <a:t>）明月是圆的，让人想起</a:t>
            </a:r>
            <a:r>
              <a:rPr kumimoji="0" lang="zh-CN" altLang="en-US" sz="36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Wingdings" panose="05000000000000000000" pitchFamily="2" charset="2"/>
              </a:rPr>
              <a:t>“团圆”</a:t>
            </a:r>
            <a:r>
              <a:rPr kumimoji="0"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Wingdings" panose="05000000000000000000" pitchFamily="2" charset="2"/>
              </a:rPr>
              <a:t>这个概念，如果</a:t>
            </a:r>
            <a:r>
              <a:rPr kumimoji="0" lang="zh-CN" altLang="en-US" sz="36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Wingdings" panose="05000000000000000000" pitchFamily="2" charset="2"/>
              </a:rPr>
              <a:t>月圆人不圆</a:t>
            </a:r>
            <a:r>
              <a:rPr kumimoji="0"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Wingdings" panose="05000000000000000000" pitchFamily="2" charset="2"/>
              </a:rPr>
              <a:t>，就会引起望月人的情思。</a:t>
            </a:r>
            <a:r>
              <a:rPr kumimoji="0"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Wingdings" panose="05000000000000000000" pitchFamily="2" charset="2"/>
              </a:rPr>
              <a:t>　</a:t>
            </a:r>
            <a:endParaRPr kumimoji="0"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389890" y="3743325"/>
            <a:ext cx="8136890" cy="230695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kumimoji="0"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Wingdings" panose="05000000000000000000" pitchFamily="2" charset="2"/>
              </a:rPr>
              <a:t>      </a:t>
            </a:r>
            <a:r>
              <a:rPr kumimoji="0"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Wingdings" panose="05000000000000000000" pitchFamily="2" charset="2"/>
              </a:rPr>
              <a:t>（</a:t>
            </a:r>
            <a:r>
              <a:rPr kumimoji="0"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Wingdings" panose="05000000000000000000" pitchFamily="2" charset="2"/>
              </a:rPr>
              <a:t>2</a:t>
            </a:r>
            <a:r>
              <a:rPr kumimoji="0"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Wingdings" panose="05000000000000000000" pitchFamily="2" charset="2"/>
              </a:rPr>
              <a:t>）明月升起时，天地之间是宁静的，明月的光辉是柔和的，</a:t>
            </a:r>
            <a:r>
              <a:rPr kumimoji="0" lang="zh-CN" altLang="en-US" sz="36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Wingdings" panose="05000000000000000000" pitchFamily="2" charset="2"/>
              </a:rPr>
              <a:t>人们在夜的宁静中沐浴柔和的月光，容易引起无限的遐思。</a:t>
            </a:r>
            <a:endParaRPr kumimoji="0" lang="zh-CN" altLang="en-US" sz="36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8620" y="210185"/>
            <a:ext cx="5982335" cy="768350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p>
            <a:pPr>
              <a:buFont typeface="Arial" panose="020B0604020202020204" pitchFamily="34" charset="0"/>
              <a:buNone/>
            </a:pPr>
            <a:r>
              <a:rPr kumimoji="0" lang="zh-CN" altLang="en-US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+mn-ea"/>
              </a:rPr>
              <a:t>把愁心寄给明月是因为</a:t>
            </a:r>
            <a:r>
              <a:rPr kumimoji="0" lang="en-US" altLang="zh-CN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sym typeface="+mn-ea"/>
              </a:rPr>
              <a:t>:</a:t>
            </a:r>
            <a:endParaRPr kumimoji="0" lang="en-US" altLang="zh-CN" b="1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57188" y="611188"/>
            <a:ext cx="8501062" cy="191833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kumimoji="0"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　  </a:t>
            </a:r>
            <a:r>
              <a:rPr kumimoji="0"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（</a:t>
            </a:r>
            <a:r>
              <a:rPr kumimoji="0"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3</a:t>
            </a:r>
            <a:r>
              <a:rPr kumimoji="0"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）明月升起，远隔两地的亲友都能同时看到它，</a:t>
            </a:r>
            <a:r>
              <a:rPr kumimoji="0" lang="zh-CN" altLang="en-US" sz="36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千里可共，因而人们望月时容易想起远方的亲朋和故乡。</a:t>
            </a:r>
            <a:endParaRPr kumimoji="0" lang="zh-CN" altLang="en-US" sz="36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357505" y="3034665"/>
            <a:ext cx="8500745" cy="31369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kumimoji="0"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　  </a:t>
            </a:r>
            <a:r>
              <a:rPr kumimoji="0"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（</a:t>
            </a:r>
            <a:r>
              <a:rPr kumimoji="0"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4</a:t>
            </a:r>
            <a:r>
              <a:rPr kumimoji="0"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）</a:t>
            </a:r>
            <a:r>
              <a:rPr kumimoji="0"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明月</a:t>
            </a:r>
            <a:r>
              <a:rPr kumimoji="0"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给人的感觉是如冰似玉、晶莹润泽，它</a:t>
            </a:r>
            <a:r>
              <a:rPr kumimoji="0" lang="zh-CN" altLang="en-US" sz="36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象征了亲情、友情的纯洁。</a:t>
            </a:r>
            <a:r>
              <a:rPr kumimoji="0"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其他任何事物都不具有以上特点，所以，再也没有什么比一轮明月更能让人产生思乡、怀旧、念远之情的了。</a:t>
            </a:r>
            <a:endParaRPr kumimoji="0"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Box 2"/>
          <p:cNvSpPr txBox="1">
            <a:spLocks noChangeArrowheads="1"/>
          </p:cNvSpPr>
          <p:nvPr/>
        </p:nvSpPr>
        <p:spPr bwMode="auto">
          <a:xfrm>
            <a:off x="250825" y="292100"/>
            <a:ext cx="8703945" cy="11988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kumimoji="0" lang="en-US" altLang="zh-CN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+mn-ea"/>
                <a:ea typeface="+mn-ea"/>
                <a:cs typeface="+mn-ea"/>
              </a:rPr>
              <a:t>5.</a:t>
            </a:r>
            <a:r>
              <a:rPr lang="zh-CN" altLang="zh-CN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+mn-ea"/>
                <a:ea typeface="+mn-ea"/>
                <a:cs typeface="+mn-ea"/>
              </a:rPr>
              <a:t>请对“我寄愁心与明月”这句诗从</a:t>
            </a:r>
            <a:r>
              <a:rPr lang="zh-CN" altLang="zh-CN" sz="3600" b="1" u="sng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+mn-ea"/>
                <a:ea typeface="+mn-ea"/>
                <a:cs typeface="+mn-ea"/>
              </a:rPr>
              <a:t>修辞</a:t>
            </a:r>
            <a:r>
              <a:rPr lang="zh-CN" altLang="zh-CN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+mn-ea"/>
                <a:ea typeface="+mn-ea"/>
                <a:cs typeface="+mn-ea"/>
              </a:rPr>
              <a:t>和</a:t>
            </a:r>
            <a:r>
              <a:rPr lang="zh-CN" altLang="zh-CN" sz="3600" b="1" u="sng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+mn-ea"/>
                <a:ea typeface="+mn-ea"/>
                <a:cs typeface="+mn-ea"/>
              </a:rPr>
              <a:t>作者情感表达</a:t>
            </a:r>
            <a:r>
              <a:rPr lang="zh-CN" altLang="zh-CN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+mn-ea"/>
                <a:ea typeface="+mn-ea"/>
                <a:cs typeface="+mn-ea"/>
              </a:rPr>
              <a:t>两个角度作简要赏析。</a:t>
            </a:r>
            <a:endParaRPr kumimoji="0" lang="zh-CN" altLang="zh-CN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+mn-ea"/>
              <a:ea typeface="+mn-ea"/>
              <a:cs typeface="+mn-ea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16230" y="1612265"/>
            <a:ext cx="8512175" cy="441198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kumimoji="0" lang="zh-CN" altLang="en-US" sz="3600" b="1">
                <a:solidFill>
                  <a:srgbClr val="FF0000"/>
                </a:solidFill>
                <a:latin typeface="+mn-ea"/>
                <a:ea typeface="+mn-ea"/>
              </a:rPr>
              <a:t>　　</a:t>
            </a:r>
            <a:r>
              <a:rPr kumimoji="0" lang="zh-CN" altLang="en-US" sz="36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运用</a:t>
            </a:r>
            <a:r>
              <a:rPr kumimoji="0" lang="zh-CN" altLang="en-US" sz="3600" b="1" u="sng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拟人</a:t>
            </a:r>
            <a:r>
              <a:rPr kumimoji="0" lang="zh-CN" altLang="en-US" sz="36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的表现手法，</a:t>
            </a:r>
            <a:r>
              <a:rPr kumimoji="0" lang="zh-CN" altLang="en-US" sz="3600" b="1" u="sng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把明月人格化</a:t>
            </a:r>
            <a:r>
              <a:rPr kumimoji="0" lang="zh-CN" altLang="en-US" sz="36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，把本来无知无情的明月，变成了自己的替身，伴随着不幸的友人到偏远荒凉的所在。</a:t>
            </a:r>
            <a:r>
              <a:rPr kumimoji="0" lang="zh-CN" altLang="en-US" sz="3600" b="1" u="sng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不仅表现出诗人和朋友的心灵如明月般纯洁光明，而且还暗含两人的友谊如皓月一样长存之意。</a:t>
            </a:r>
            <a:endParaRPr kumimoji="0" lang="zh-CN" altLang="en-US" sz="3600" b="1" u="sng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8435975" cy="642937"/>
          </a:xfrm>
        </p:spPr>
        <p:txBody>
          <a:bodyPr/>
          <a:lstStyle/>
          <a:p>
            <a:pPr eaLnBrk="1" hangingPunct="1"/>
            <a:r>
              <a:rPr lang="zh-CN" altLang="en-US" sz="36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你能总结出格律诗的一些小常识吗？</a:t>
            </a:r>
            <a:endParaRPr lang="zh-CN" altLang="en-US" sz="3600" b="1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125538"/>
            <a:ext cx="7696200" cy="2016125"/>
          </a:xfrm>
          <a:ln w="19050"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zh-CN" sz="2800" b="1" smtClean="0"/>
              <a:t>1</a:t>
            </a:r>
            <a:r>
              <a:rPr lang="zh-CN" altLang="en-US" sz="2800" b="1" smtClean="0"/>
              <a:t>、共有多少句？</a:t>
            </a:r>
            <a:endParaRPr lang="zh-CN" altLang="en-US" sz="2800" b="1" smtClean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smtClean="0"/>
              <a:t>2</a:t>
            </a:r>
            <a:r>
              <a:rPr lang="zh-CN" altLang="en-US" sz="2800" b="1" smtClean="0"/>
              <a:t>、每句有几个字？</a:t>
            </a:r>
            <a:endParaRPr lang="zh-CN" altLang="en-US" sz="2800" b="1" smtClean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smtClean="0"/>
              <a:t>3</a:t>
            </a:r>
            <a:r>
              <a:rPr lang="zh-CN" altLang="en-US" sz="2800" b="1" smtClean="0"/>
              <a:t>、可分几联，分别怎么称呼？</a:t>
            </a:r>
            <a:endParaRPr lang="zh-CN" altLang="en-US" sz="2800" b="1" smtClean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smtClean="0"/>
              <a:t>4</a:t>
            </a:r>
            <a:r>
              <a:rPr lang="zh-CN" altLang="en-US" sz="2800" b="1" smtClean="0"/>
              <a:t>、每联最尾那个字有什么共同点？</a:t>
            </a:r>
            <a:endParaRPr lang="zh-CN" altLang="en-US" sz="2800" b="1" smtClean="0"/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323850" y="3284855"/>
            <a:ext cx="8607425" cy="279971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提示：</a:t>
            </a:r>
            <a:endParaRPr lang="zh-CN" altLang="en-US" sz="2800" b="1"/>
          </a:p>
          <a:p>
            <a:r>
              <a:rPr lang="en-US" altLang="zh-CN" sz="2800" b="1"/>
              <a:t>1</a:t>
            </a:r>
            <a:r>
              <a:rPr lang="zh-CN" altLang="en-US" sz="2800" b="1"/>
              <a:t>、四句的叫</a:t>
            </a:r>
            <a:r>
              <a:rPr lang="zh-CN" altLang="en-US" sz="2800" b="1">
                <a:solidFill>
                  <a:schemeClr val="tx2"/>
                </a:solidFill>
              </a:rPr>
              <a:t>绝句</a:t>
            </a:r>
            <a:r>
              <a:rPr lang="zh-CN" altLang="en-US" sz="2800" b="1"/>
              <a:t>，八句的称</a:t>
            </a:r>
            <a:r>
              <a:rPr lang="zh-CN" altLang="en-US" sz="2800" b="1">
                <a:solidFill>
                  <a:schemeClr val="tx2"/>
                </a:solidFill>
              </a:rPr>
              <a:t>律诗，</a:t>
            </a:r>
            <a:r>
              <a:rPr lang="zh-CN" altLang="en-US" sz="2800" b="1"/>
              <a:t>合称</a:t>
            </a:r>
            <a:r>
              <a:rPr lang="zh-CN" altLang="en-US" sz="2800" b="1">
                <a:solidFill>
                  <a:schemeClr val="tx2"/>
                </a:solidFill>
              </a:rPr>
              <a:t>格律诗。</a:t>
            </a:r>
            <a:endParaRPr lang="zh-CN" altLang="en-US" sz="2800" b="1">
              <a:solidFill>
                <a:schemeClr val="tx2"/>
              </a:solidFill>
            </a:endParaRPr>
          </a:p>
          <a:p>
            <a:r>
              <a:rPr lang="en-US" altLang="zh-CN" sz="2800" b="1"/>
              <a:t>2</a:t>
            </a:r>
            <a:r>
              <a:rPr lang="zh-CN" altLang="en-US" sz="2800" b="1"/>
              <a:t>、五字一句的叫</a:t>
            </a:r>
            <a:r>
              <a:rPr lang="zh-CN" altLang="en-US" sz="2800" b="1">
                <a:solidFill>
                  <a:schemeClr val="tx2"/>
                </a:solidFill>
              </a:rPr>
              <a:t>五言格律诗</a:t>
            </a:r>
            <a:r>
              <a:rPr lang="zh-CN" altLang="en-US" sz="2800" b="1"/>
              <a:t>；七字一句的为</a:t>
            </a:r>
            <a:r>
              <a:rPr lang="zh-CN" altLang="en-US" sz="2800" b="1">
                <a:solidFill>
                  <a:schemeClr val="tx2"/>
                </a:solidFill>
              </a:rPr>
              <a:t>七言格律诗。</a:t>
            </a:r>
            <a:endParaRPr lang="zh-CN" altLang="en-US" sz="2800" b="1">
              <a:solidFill>
                <a:schemeClr val="tx2"/>
              </a:solidFill>
            </a:endParaRPr>
          </a:p>
          <a:p>
            <a:r>
              <a:rPr lang="en-US" altLang="zh-CN" sz="2800" b="1"/>
              <a:t>3</a:t>
            </a:r>
            <a:r>
              <a:rPr lang="zh-CN" altLang="en-US" sz="2800" b="1"/>
              <a:t>、可分为四联，分别叫：</a:t>
            </a:r>
            <a:r>
              <a:rPr lang="zh-CN" altLang="en-US" sz="2800" b="1">
                <a:solidFill>
                  <a:schemeClr val="tx2"/>
                </a:solidFill>
              </a:rPr>
              <a:t>首联、颔联、颈联、尾联。</a:t>
            </a:r>
            <a:r>
              <a:rPr lang="zh-CN" altLang="en-US" sz="2800" b="1"/>
              <a:t> </a:t>
            </a:r>
            <a:r>
              <a:rPr lang="en-US" altLang="zh-CN" sz="2800" b="1"/>
              <a:t>4</a:t>
            </a:r>
            <a:r>
              <a:rPr lang="zh-CN" altLang="en-US" sz="2800" b="1"/>
              <a:t>、</a:t>
            </a:r>
            <a:r>
              <a:rPr lang="zh-CN" altLang="en-US" sz="2800" b="1">
                <a:solidFill>
                  <a:schemeClr val="tx2"/>
                </a:solidFill>
              </a:rPr>
              <a:t>押韵。</a:t>
            </a:r>
            <a:r>
              <a:rPr lang="zh-CN" altLang="en-US" sz="2800" b="1"/>
              <a:t>（一般情况下</a:t>
            </a:r>
            <a:r>
              <a:rPr lang="zh-CN" altLang="en-US" sz="2800" b="1">
                <a:solidFill>
                  <a:schemeClr val="tx2"/>
                </a:solidFill>
              </a:rPr>
              <a:t>偶句押韵</a:t>
            </a:r>
            <a:r>
              <a:rPr lang="zh-CN" altLang="en-US" sz="2800" b="1"/>
              <a:t>）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5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5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autoUpdateAnimBg="0" uiExpand="1" build="p"/>
      <p:bldP spid="69636" grpId="0" bldLvl="0" animBg="1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Picture 2" descr="11"/>
          <p:cNvPicPr>
            <a:picLocks noChangeAspect="1"/>
          </p:cNvPicPr>
          <p:nvPr/>
        </p:nvPicPr>
        <p:blipFill>
          <a:blip r:embed="rId1"/>
          <a:srcRect r="1196" b="816"/>
          <a:stretch>
            <a:fillRect/>
          </a:stretch>
        </p:blipFill>
        <p:spPr>
          <a:xfrm>
            <a:off x="107950" y="63500"/>
            <a:ext cx="9144000" cy="6872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Text Box 3"/>
          <p:cNvSpPr txBox="1"/>
          <p:nvPr/>
        </p:nvSpPr>
        <p:spPr>
          <a:xfrm>
            <a:off x="2051050" y="1125538"/>
            <a:ext cx="3671888" cy="64135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ea typeface="华文琥珀" panose="02010800040101010101" charset="-122"/>
              </a:rPr>
              <a:t>小令（元曲）</a:t>
            </a:r>
            <a:endParaRPr lang="zh-CN" altLang="en-US" sz="3600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ea typeface="华文琥珀" panose="02010800040101010101" charset="-122"/>
            </a:endParaRPr>
          </a:p>
        </p:txBody>
      </p:sp>
      <p:pic>
        <p:nvPicPr>
          <p:cNvPr id="4100" name="Picture 4" descr="马致远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975" y="4076700"/>
            <a:ext cx="2146300" cy="698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1" name="Picture 5" descr="题目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450" y="1916113"/>
            <a:ext cx="4548188" cy="1100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4" name="Line 8"/>
          <p:cNvSpPr/>
          <p:nvPr/>
        </p:nvSpPr>
        <p:spPr>
          <a:xfrm>
            <a:off x="1187450" y="3068638"/>
            <a:ext cx="230505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outerShdw dist="40161" dir="1106096" algn="ctr" rotWithShape="0">
              <a:srgbClr val="FFFFFF"/>
            </a:outerShdw>
          </a:effectLst>
        </p:spPr>
      </p:sp>
      <p:sp>
        <p:nvSpPr>
          <p:cNvPr id="4105" name="Text Box 9"/>
          <p:cNvSpPr txBox="1"/>
          <p:nvPr/>
        </p:nvSpPr>
        <p:spPr>
          <a:xfrm>
            <a:off x="1547813" y="3209925"/>
            <a:ext cx="1944687" cy="579438"/>
          </a:xfrm>
          <a:prstGeom prst="rect">
            <a:avLst/>
          </a:prstGeom>
          <a:noFill/>
          <a:ln w="25400">
            <a:noFill/>
          </a:ln>
          <a:effectLst>
            <a:outerShdw dist="35921" dir="2699999" algn="ctr" rotWithShape="0">
              <a:srgbClr val="FFFFFF"/>
            </a:outerShdw>
          </a:effectLst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bg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曲牌名</a:t>
            </a:r>
            <a:endParaRPr lang="zh-CN" altLang="en-US" sz="3200" b="1" dirty="0">
              <a:solidFill>
                <a:schemeClr val="bg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6" name="Line 10"/>
          <p:cNvSpPr/>
          <p:nvPr/>
        </p:nvSpPr>
        <p:spPr>
          <a:xfrm>
            <a:off x="4138613" y="3068638"/>
            <a:ext cx="1728787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outerShdw dist="40161" dir="1106096" algn="ctr" rotWithShape="0">
              <a:srgbClr val="FFFFFF"/>
            </a:outerShdw>
          </a:effectLst>
        </p:spPr>
      </p:sp>
      <p:sp>
        <p:nvSpPr>
          <p:cNvPr id="4107" name="Text Box 11"/>
          <p:cNvSpPr txBox="1"/>
          <p:nvPr/>
        </p:nvSpPr>
        <p:spPr>
          <a:xfrm>
            <a:off x="4283075" y="3209925"/>
            <a:ext cx="1368425" cy="579438"/>
          </a:xfrm>
          <a:prstGeom prst="rect">
            <a:avLst/>
          </a:prstGeom>
          <a:noFill/>
          <a:ln w="25400">
            <a:noFill/>
          </a:ln>
          <a:effectLst>
            <a:outerShdw dist="35921" dir="2699999" algn="ctr" rotWithShape="0">
              <a:srgbClr val="FFFFFF"/>
            </a:outerShdw>
          </a:effectLst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bg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曲 名</a:t>
            </a:r>
            <a:endParaRPr lang="zh-CN" altLang="en-US" sz="3200" b="1" dirty="0">
              <a:solidFill>
                <a:schemeClr val="bg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9" name="TextBox 1"/>
          <p:cNvSpPr txBox="1"/>
          <p:nvPr/>
        </p:nvSpPr>
        <p:spPr>
          <a:xfrm>
            <a:off x="1206500" y="5243513"/>
            <a:ext cx="3887788" cy="120173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秋思之祖。</a:t>
            </a:r>
            <a:endParaRPr lang="en-US" altLang="zh-CN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周德清（元）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3798570" y="259080"/>
            <a:ext cx="4639945" cy="633857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4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73070" y="323850"/>
            <a:ext cx="5465445" cy="6209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2" algn="l" eaLnBrk="1" hangingPunct="1">
              <a:lnSpc>
                <a:spcPct val="85000"/>
              </a:lnSpc>
            </a:pPr>
            <a:r>
              <a:rPr lang="en-US" altLang="zh-CN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   </a:t>
            </a:r>
            <a:r>
              <a:rPr lang="zh-CN" altLang="en-US" sz="36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元代戏曲家</a:t>
            </a:r>
            <a:r>
              <a:rPr lang="zh-CN" altLang="en-US" sz="3600" dirty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，字千里，号东篱，</a:t>
            </a:r>
            <a:r>
              <a:rPr lang="zh-CN" altLang="en-US" sz="36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与关汉卿、白朴、郑光祖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、</a:t>
            </a:r>
            <a:r>
              <a:rPr lang="zh-CN" altLang="en-US" sz="36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合称为</a:t>
            </a:r>
            <a:r>
              <a:rPr lang="zh-CN" altLang="en-US" sz="3600" u="sng" dirty="0">
                <a:solidFill>
                  <a:srgbClr val="FF0000"/>
                </a:solidFill>
                <a:latin typeface="System"/>
                <a:ea typeface="隶书" panose="02010509060101010101" pitchFamily="49" charset="-122"/>
                <a:sym typeface="+mn-ea"/>
              </a:rPr>
              <a:t>“</a:t>
            </a:r>
            <a:r>
              <a:rPr lang="zh-CN" altLang="en-US" sz="36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元曲四大家</a:t>
            </a:r>
            <a:r>
              <a:rPr lang="zh-CN" altLang="en-US" sz="3600" u="sng" dirty="0">
                <a:solidFill>
                  <a:srgbClr val="FF0000"/>
                </a:solidFill>
                <a:latin typeface="System"/>
                <a:ea typeface="隶书" panose="02010509060101010101" pitchFamily="49" charset="-122"/>
                <a:sym typeface="+mn-ea"/>
              </a:rPr>
              <a:t>”</a:t>
            </a:r>
            <a:r>
              <a:rPr lang="zh-CN" altLang="en-US" sz="3600" dirty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，更被时人美誉为</a:t>
            </a:r>
            <a:r>
              <a:rPr lang="zh-CN" altLang="en-US" sz="3600" dirty="0">
                <a:solidFill>
                  <a:srgbClr val="000066"/>
                </a:solidFill>
                <a:latin typeface="System"/>
                <a:ea typeface="隶书" panose="02010509060101010101" pitchFamily="49" charset="-122"/>
                <a:sym typeface="+mn-ea"/>
              </a:rPr>
              <a:t>“</a:t>
            </a:r>
            <a:r>
              <a:rPr lang="zh-CN" altLang="en-US" sz="3600" dirty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曲状元</a:t>
            </a:r>
            <a:r>
              <a:rPr lang="zh-CN" altLang="en-US" sz="3600" dirty="0">
                <a:solidFill>
                  <a:srgbClr val="000066"/>
                </a:solidFill>
                <a:latin typeface="System"/>
                <a:ea typeface="隶书" panose="02010509060101010101" pitchFamily="49" charset="-122"/>
                <a:sym typeface="+mn-ea"/>
              </a:rPr>
              <a:t>”</a:t>
            </a:r>
            <a:r>
              <a:rPr lang="zh-CN" altLang="en-US" sz="3600" dirty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。近人把他的作品辑为</a:t>
            </a:r>
            <a:r>
              <a:rPr lang="en-US" altLang="zh-CN" sz="3600" dirty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《</a:t>
            </a:r>
            <a:r>
              <a:rPr lang="zh-CN" altLang="en-US" sz="3600" dirty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东篱乐府</a:t>
            </a:r>
            <a:r>
              <a:rPr lang="en-US" altLang="zh-CN" sz="3600" dirty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》</a:t>
            </a:r>
            <a:r>
              <a:rPr lang="zh-CN" altLang="en-US" sz="3600" dirty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。 </a:t>
            </a:r>
            <a:endParaRPr lang="zh-CN" altLang="en-US" sz="3600" dirty="0">
              <a:solidFill>
                <a:srgbClr val="000066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lvl="2" algn="l" eaLnBrk="1" hangingPunct="1">
              <a:lnSpc>
                <a:spcPct val="85000"/>
              </a:lnSpc>
            </a:pPr>
            <a:r>
              <a:rPr lang="zh-CN" altLang="en-US" sz="3600" dirty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  纵观他的散曲，大多抒发个人怀才不遇的悲哀，作品意境幽美，语言本色自然，有很高的艺术造诣。</a:t>
            </a:r>
            <a:endParaRPr lang="zh-CN" altLang="en-US" sz="3600"/>
          </a:p>
        </p:txBody>
      </p:sp>
      <p:pic>
        <p:nvPicPr>
          <p:cNvPr id="5124" name="Picture 4" descr="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311"/>
          <a:stretch>
            <a:fillRect/>
          </a:stretch>
        </p:blipFill>
        <p:spPr>
          <a:xfrm>
            <a:off x="102553" y="-60960"/>
            <a:ext cx="3389312" cy="5300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6" name="Picture 6" descr="F01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2425" y="5451475"/>
            <a:ext cx="2417763" cy="895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7" name="Rectangle 7"/>
          <p:cNvSpPr/>
          <p:nvPr/>
        </p:nvSpPr>
        <p:spPr>
          <a:xfrm>
            <a:off x="707073" y="5548313"/>
            <a:ext cx="170815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马致远</a:t>
            </a:r>
            <a:endParaRPr lang="zh-CN" altLang="en-US" sz="4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8" name="Text Box 4"/>
          <p:cNvSpPr txBox="1"/>
          <p:nvPr/>
        </p:nvSpPr>
        <p:spPr>
          <a:xfrm>
            <a:off x="6943090" y="1268413"/>
            <a:ext cx="921385" cy="482441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华文新魏" panose="02010800040101010101" pitchFamily="2" charset="-122"/>
              </a:rPr>
              <a:t>天净沙 ·秋思   </a:t>
            </a:r>
            <a:endParaRPr lang="zh-CN" altLang="en-US" sz="4800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  <a:cs typeface="华文新魏" panose="02010800040101010101" pitchFamily="2" charset="-122"/>
              <a:hlinkClick r:id="rId1" action="ppaction://hlinkfile"/>
            </a:endParaRPr>
          </a:p>
        </p:txBody>
      </p:sp>
      <p:sp>
        <p:nvSpPr>
          <p:cNvPr id="6149" name="Text Box 5"/>
          <p:cNvSpPr txBox="1"/>
          <p:nvPr/>
        </p:nvSpPr>
        <p:spPr>
          <a:xfrm>
            <a:off x="5922963" y="4076700"/>
            <a:ext cx="736600" cy="172878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马致远</a:t>
            </a:r>
            <a:endParaRPr lang="zh-CN" altLang="en-US" sz="3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6150" name="Text Box 6"/>
          <p:cNvSpPr txBox="1"/>
          <p:nvPr/>
        </p:nvSpPr>
        <p:spPr>
          <a:xfrm>
            <a:off x="4643438" y="1268413"/>
            <a:ext cx="854075" cy="50419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CC66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</a:t>
            </a:r>
            <a:r>
              <a:rPr lang="zh-CN" altLang="en-US" sz="4400" b="1" dirty="0">
                <a:solidFill>
                  <a:schemeClr val="tx2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枯藤老树昏鸦。</a:t>
            </a:r>
            <a:endParaRPr lang="zh-CN" altLang="en-US" sz="4400" b="1" dirty="0">
              <a:solidFill>
                <a:schemeClr val="tx2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6151" name="Text Box 7"/>
          <p:cNvSpPr txBox="1"/>
          <p:nvPr/>
        </p:nvSpPr>
        <p:spPr>
          <a:xfrm>
            <a:off x="3851275" y="476250"/>
            <a:ext cx="854075" cy="547211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CC66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  </a:t>
            </a:r>
            <a:r>
              <a:rPr lang="zh-CN" altLang="en-US" sz="4400" b="1" dirty="0">
                <a:solidFill>
                  <a:schemeClr val="tx2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小桥流水人家。</a:t>
            </a:r>
            <a:endParaRPr lang="zh-CN" altLang="en-US" sz="4400" b="1" dirty="0">
              <a:solidFill>
                <a:schemeClr val="tx2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6152" name="Text Box 8"/>
          <p:cNvSpPr txBox="1"/>
          <p:nvPr/>
        </p:nvSpPr>
        <p:spPr>
          <a:xfrm>
            <a:off x="2916238" y="549275"/>
            <a:ext cx="854075" cy="540067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CC66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  </a:t>
            </a:r>
            <a:r>
              <a:rPr lang="zh-CN" altLang="en-US" sz="4400" b="1" dirty="0">
                <a:solidFill>
                  <a:schemeClr val="tx2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古道西风瘦马。</a:t>
            </a:r>
            <a:endParaRPr lang="zh-CN" altLang="en-US" sz="4400" b="1" dirty="0">
              <a:solidFill>
                <a:schemeClr val="tx2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6153" name="Text Box 9"/>
          <p:cNvSpPr txBox="1"/>
          <p:nvPr/>
        </p:nvSpPr>
        <p:spPr>
          <a:xfrm>
            <a:off x="2195513" y="836613"/>
            <a:ext cx="854075" cy="504031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CC66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</a:t>
            </a:r>
            <a:r>
              <a:rPr lang="zh-CN" altLang="en-US" sz="4400" b="1" dirty="0">
                <a:solidFill>
                  <a:schemeClr val="tx2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夕阳西下，</a:t>
            </a:r>
            <a:endParaRPr lang="zh-CN" altLang="en-US" sz="4400" b="1" dirty="0">
              <a:solidFill>
                <a:schemeClr val="tx2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6154" name="Text Box 10"/>
          <p:cNvSpPr txBox="1"/>
          <p:nvPr/>
        </p:nvSpPr>
        <p:spPr>
          <a:xfrm>
            <a:off x="1331913" y="1196975"/>
            <a:ext cx="854075" cy="46069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CC66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</a:t>
            </a:r>
            <a:r>
              <a:rPr lang="zh-CN" altLang="en-US" sz="4400" b="1" dirty="0">
                <a:latin typeface="Arial" panose="020B0604020202020204" pitchFamily="34" charset="0"/>
                <a:ea typeface="华文新魏" panose="02010800040101010101" pitchFamily="2" charset="-122"/>
              </a:rPr>
              <a:t>断肠人在天涯。</a:t>
            </a:r>
            <a:r>
              <a:rPr lang="zh-CN" altLang="en-US" sz="4400" dirty="0">
                <a:latin typeface="Arial" panose="020B0604020202020204" pitchFamily="34" charset="0"/>
                <a:ea typeface="华文新魏" panose="02010800040101010101" pitchFamily="2" charset="-122"/>
              </a:rPr>
              <a:t> </a:t>
            </a:r>
            <a:endParaRPr lang="zh-CN" altLang="en-US" sz="4400" dirty="0">
              <a:solidFill>
                <a:srgbClr val="CC66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9330" name="Text Box 2"/>
          <p:cNvSpPr txBox="1"/>
          <p:nvPr/>
        </p:nvSpPr>
        <p:spPr>
          <a:xfrm>
            <a:off x="4991100" y="509270"/>
            <a:ext cx="4038600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作品的前三句一共写了多少种景物？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7171" name="Group 3"/>
          <p:cNvGrpSpPr/>
          <p:nvPr/>
        </p:nvGrpSpPr>
        <p:grpSpPr>
          <a:xfrm>
            <a:off x="0" y="0"/>
            <a:ext cx="1676400" cy="6858000"/>
            <a:chOff x="1536" y="288"/>
            <a:chExt cx="2544" cy="3744"/>
          </a:xfrm>
        </p:grpSpPr>
        <p:pic>
          <p:nvPicPr>
            <p:cNvPr id="7180" name="Picture 4" descr="秋思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536" y="288"/>
              <a:ext cx="2544" cy="37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81" name="Rectangle 5"/>
            <p:cNvSpPr/>
            <p:nvPr/>
          </p:nvSpPr>
          <p:spPr>
            <a:xfrm>
              <a:off x="1536" y="288"/>
              <a:ext cx="2544" cy="3744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172" name="Group 6"/>
          <p:cNvGrpSpPr/>
          <p:nvPr/>
        </p:nvGrpSpPr>
        <p:grpSpPr>
          <a:xfrm>
            <a:off x="1676400" y="0"/>
            <a:ext cx="1447800" cy="6858000"/>
            <a:chOff x="1488" y="240"/>
            <a:chExt cx="2832" cy="3840"/>
          </a:xfrm>
        </p:grpSpPr>
        <p:pic>
          <p:nvPicPr>
            <p:cNvPr id="7178" name="Picture 7" descr="秋思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88" y="240"/>
              <a:ext cx="2808" cy="384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79" name="Rectangle 8"/>
            <p:cNvSpPr/>
            <p:nvPr/>
          </p:nvSpPr>
          <p:spPr>
            <a:xfrm>
              <a:off x="1488" y="240"/>
              <a:ext cx="2832" cy="3840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173" name="Group 9"/>
          <p:cNvGrpSpPr/>
          <p:nvPr/>
        </p:nvGrpSpPr>
        <p:grpSpPr>
          <a:xfrm>
            <a:off x="3132138" y="0"/>
            <a:ext cx="1676400" cy="6858000"/>
            <a:chOff x="1440" y="240"/>
            <a:chExt cx="2802" cy="3840"/>
          </a:xfrm>
        </p:grpSpPr>
        <p:pic>
          <p:nvPicPr>
            <p:cNvPr id="7176" name="Picture 10" descr="秋思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40" y="240"/>
              <a:ext cx="2802" cy="384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77" name="Rectangle 11"/>
            <p:cNvSpPr/>
            <p:nvPr/>
          </p:nvSpPr>
          <p:spPr>
            <a:xfrm>
              <a:off x="1440" y="240"/>
              <a:ext cx="2784" cy="3840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7174" name="Text Box 12"/>
          <p:cNvSpPr txBox="1"/>
          <p:nvPr/>
        </p:nvSpPr>
        <p:spPr>
          <a:xfrm>
            <a:off x="5257800" y="3810000"/>
            <a:ext cx="3505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99341" name="Text Box 13"/>
          <p:cNvSpPr txBox="1"/>
          <p:nvPr/>
        </p:nvSpPr>
        <p:spPr>
          <a:xfrm>
            <a:off x="4900930" y="3128963"/>
            <a:ext cx="4500563" cy="30822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枯</a:t>
            </a:r>
            <a:r>
              <a:rPr lang="zh-CN" altLang="en-US" sz="3600" b="1" dirty="0">
                <a:solidFill>
                  <a:schemeClr val="accent2"/>
                </a:solidFill>
                <a:latin typeface="宋体" panose="02010600030101010101" pitchFamily="2" charset="-122"/>
              </a:rPr>
              <a:t>藤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、老</a:t>
            </a:r>
            <a:r>
              <a:rPr lang="zh-CN" altLang="en-US" sz="3600" b="1" dirty="0">
                <a:solidFill>
                  <a:schemeClr val="accent2"/>
                </a:solidFill>
                <a:latin typeface="宋体" panose="02010600030101010101" pitchFamily="2" charset="-122"/>
              </a:rPr>
              <a:t>树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、昏</a:t>
            </a:r>
            <a:r>
              <a:rPr lang="zh-CN" altLang="en-US" sz="3600" b="1" dirty="0">
                <a:solidFill>
                  <a:schemeClr val="accent2"/>
                </a:solidFill>
                <a:latin typeface="宋体" panose="02010600030101010101" pitchFamily="2" charset="-122"/>
              </a:rPr>
              <a:t>鸦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、小</a:t>
            </a:r>
            <a:r>
              <a:rPr lang="zh-CN" altLang="en-US" sz="3600" b="1" dirty="0">
                <a:solidFill>
                  <a:schemeClr val="accent2"/>
                </a:solidFill>
                <a:latin typeface="宋体" panose="02010600030101010101" pitchFamily="2" charset="-122"/>
              </a:rPr>
              <a:t>桥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、流</a:t>
            </a:r>
            <a:r>
              <a:rPr lang="zh-CN" altLang="en-US" sz="3600" b="1" dirty="0">
                <a:solidFill>
                  <a:schemeClr val="accent2"/>
                </a:solidFill>
                <a:latin typeface="宋体" panose="02010600030101010101" pitchFamily="2" charset="-122"/>
              </a:rPr>
              <a:t>水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、人</a:t>
            </a:r>
            <a:r>
              <a:rPr lang="zh-CN" altLang="en-US" sz="3600" b="1" dirty="0">
                <a:solidFill>
                  <a:schemeClr val="accent2"/>
                </a:solidFill>
                <a:latin typeface="宋体" panose="02010600030101010101" pitchFamily="2" charset="-122"/>
              </a:rPr>
              <a:t>家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、 古</a:t>
            </a:r>
            <a:r>
              <a:rPr lang="zh-CN" altLang="en-US" sz="3600" b="1" dirty="0">
                <a:solidFill>
                  <a:schemeClr val="accent2"/>
                </a:solidFill>
                <a:latin typeface="宋体" panose="02010600030101010101" pitchFamily="2" charset="-122"/>
              </a:rPr>
              <a:t>道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、西</a:t>
            </a:r>
            <a:r>
              <a:rPr lang="zh-CN" altLang="en-US" sz="3600" b="1" dirty="0">
                <a:solidFill>
                  <a:schemeClr val="accent2"/>
                </a:solidFill>
                <a:latin typeface="宋体" panose="02010600030101010101" pitchFamily="2" charset="-122"/>
              </a:rPr>
              <a:t>风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、瘦</a:t>
            </a:r>
            <a:r>
              <a:rPr lang="zh-CN" altLang="en-US" sz="3600" b="1" dirty="0">
                <a:solidFill>
                  <a:schemeClr val="accent2"/>
                </a:solidFill>
                <a:latin typeface="宋体" panose="02010600030101010101" pitchFamily="2" charset="-122"/>
              </a:rPr>
              <a:t>马</a:t>
            </a:r>
            <a:endParaRPr lang="zh-CN" altLang="en-US" sz="3600" b="1" dirty="0">
              <a:solidFill>
                <a:schemeClr val="accent2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36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9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/>
      <p:bldP spid="9934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4004310" y="1058545"/>
            <a:ext cx="5059045" cy="4741545"/>
          </a:xfrm>
          <a:prstGeom prst="rect">
            <a:avLst/>
          </a:prstGeom>
          <a:gradFill rotWithShape="1">
            <a:gsLst>
              <a:gs pos="0">
                <a:schemeClr val="bg1">
                  <a:alpha val="63000"/>
                </a:schemeClr>
              </a:gs>
              <a:gs pos="100000">
                <a:schemeClr val="bg1">
                  <a:alpha val="57001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R="0" defTabSz="914400">
              <a:lnSpc>
                <a:spcPct val="120000"/>
              </a:lnSpc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</a:t>
            </a:r>
            <a:r>
              <a:rPr kumimoji="0" lang="en-US" altLang="zh-CN" sz="3600" b="1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</a:t>
            </a:r>
            <a:r>
              <a:rPr kumimoji="0" lang="zh-CN" altLang="en-US" sz="3600" b="1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用“从</a:t>
            </a:r>
            <a:r>
              <a:rPr kumimoji="0" lang="en-US" altLang="zh-CN" sz="3600" b="1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__________</a:t>
            </a:r>
            <a:r>
              <a:rPr kumimoji="0" lang="zh-CN" altLang="en-US" sz="3600" b="1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（词或句）中，我仿佛看到了（或想到了） </a:t>
            </a:r>
            <a:r>
              <a:rPr kumimoji="0" lang="en-US" altLang="zh-CN" sz="3600" b="1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___________________”</a:t>
            </a:r>
            <a:r>
              <a:rPr kumimoji="0" lang="zh-CN" altLang="en-US" sz="3600" b="1" kern="1200" cap="none" spc="0" normalizeH="0" baseline="0" noProof="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的句式说话，品味意境，填补作者留下的艺术空白。</a:t>
            </a:r>
            <a:endParaRPr kumimoji="0" lang="zh-CN" altLang="en-US" sz="3600" b="1" kern="1200" cap="none" spc="0" normalizeH="0" baseline="0" noProof="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179705" y="116205"/>
            <a:ext cx="3733165" cy="41744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R="0" defTabSz="914400">
              <a:lnSpc>
                <a:spcPts val="2300"/>
              </a:lnSpc>
              <a:spcBef>
                <a:spcPct val="50000"/>
              </a:spcBef>
              <a:buClrTx/>
              <a:buSzTx/>
              <a:buFontTx/>
              <a:defRPr/>
            </a:pPr>
            <a:endParaRPr kumimoji="1" lang="en-US" altLang="zh-CN" sz="3200" b="1" kern="1200" cap="none" spc="0" normalizeH="0" baseline="0" noProof="0" dirty="0">
              <a:solidFill>
                <a:schemeClr val="bg1"/>
              </a:solidFill>
              <a:latin typeface="+mn-ea"/>
              <a:ea typeface="+mn-ea"/>
              <a:cs typeface="+mn-cs"/>
            </a:endParaRPr>
          </a:p>
          <a:p>
            <a:pPr marR="0" algn="ctr" defTabSz="914400">
              <a:lnSpc>
                <a:spcPts val="2300"/>
              </a:lnSpc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3200" b="1" kern="120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cs"/>
              </a:rPr>
              <a:t>天净沙 </a:t>
            </a:r>
            <a:r>
              <a:rPr kumimoji="1" lang="en-US" altLang="zh-CN" sz="3200" b="1" kern="120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cs"/>
              </a:rPr>
              <a:t>·</a:t>
            </a:r>
            <a:r>
              <a:rPr kumimoji="1" lang="zh-CN" altLang="en-US" sz="3200" b="1" kern="120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  <a:ea typeface="+mn-ea"/>
                <a:cs typeface="+mn-cs"/>
              </a:rPr>
              <a:t>秋思</a:t>
            </a:r>
            <a:endParaRPr kumimoji="1" lang="zh-CN" altLang="en-US" sz="3200" b="1" kern="1200" cap="none" spc="0" normalizeH="0" baseline="0" noProof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+mn-ea"/>
              <a:ea typeface="+mn-ea"/>
              <a:cs typeface="+mn-cs"/>
            </a:endParaRPr>
          </a:p>
          <a:p>
            <a:pPr marR="0" algn="ctr" defTabSz="914400">
              <a:lnSpc>
                <a:spcPts val="2300"/>
              </a:lnSpc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3200" b="1" kern="1200" cap="none" spc="0" normalizeH="0" baseline="0" noProof="0" dirty="0">
                <a:solidFill>
                  <a:schemeClr val="accent2">
                    <a:lumMod val="75000"/>
                  </a:schemeClr>
                </a:solidFill>
                <a:effectLst/>
                <a:latin typeface="+mn-ea"/>
                <a:ea typeface="+mn-ea"/>
                <a:cs typeface="+mn-cs"/>
              </a:rPr>
              <a:t>马致远</a:t>
            </a:r>
            <a:endParaRPr kumimoji="1" lang="zh-CN" altLang="en-US" sz="3200" b="1" kern="1200" cap="none" spc="0" normalizeH="0" baseline="0" noProof="0" dirty="0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effectLst/>
              <a:latin typeface="+mn-ea"/>
              <a:ea typeface="+mn-ea"/>
              <a:cs typeface="+mn-cs"/>
            </a:endParaRPr>
          </a:p>
          <a:p>
            <a:pPr marR="0" algn="ctr" defTabSz="914400">
              <a:lnSpc>
                <a:spcPts val="2300"/>
              </a:lnSpc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3200" b="1" kern="1200" cap="none" spc="0" normalizeH="0" baseline="0" noProof="0" dirty="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枯藤老树昏鸦，</a:t>
            </a:r>
            <a:endParaRPr kumimoji="1" lang="zh-CN" altLang="en-US" sz="3200" b="1" kern="1200" cap="none" spc="0" normalizeH="0" baseline="0" noProof="0" dirty="0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  <a:p>
            <a:pPr marR="0" algn="ctr" defTabSz="914400">
              <a:lnSpc>
                <a:spcPts val="2300"/>
              </a:lnSpc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3200" b="1" kern="1200" cap="none" spc="0" normalizeH="0" baseline="0" noProof="0" dirty="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小桥流水人家，</a:t>
            </a:r>
            <a:endParaRPr kumimoji="1" lang="zh-CN" altLang="en-US" sz="3200" b="1" kern="1200" cap="none" spc="0" normalizeH="0" baseline="0" noProof="0" dirty="0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  <a:p>
            <a:pPr marR="0" algn="ctr" defTabSz="914400">
              <a:lnSpc>
                <a:spcPts val="2300"/>
              </a:lnSpc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3200" b="1" kern="1200" cap="none" spc="0" normalizeH="0" baseline="0" noProof="0" dirty="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古道西风瘦马。</a:t>
            </a:r>
            <a:endParaRPr kumimoji="1" lang="zh-CN" altLang="en-US" sz="3200" b="1" kern="1200" cap="none" spc="0" normalizeH="0" baseline="0" noProof="0" dirty="0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  <a:p>
            <a:pPr marR="0" algn="ctr" defTabSz="914400">
              <a:lnSpc>
                <a:spcPts val="2300"/>
              </a:lnSpc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3200" b="1" kern="1200" cap="none" spc="0" normalizeH="0" baseline="0" noProof="0" dirty="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夕阳西下，</a:t>
            </a:r>
            <a:endParaRPr kumimoji="1" lang="zh-CN" altLang="en-US" sz="3200" b="1" kern="1200" cap="none" spc="0" normalizeH="0" baseline="0" noProof="0" dirty="0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  <a:p>
            <a:pPr marR="0" algn="ctr" defTabSz="914400">
              <a:lnSpc>
                <a:spcPts val="2300"/>
              </a:lnSpc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3200" b="1" kern="1200" cap="none" spc="0" normalizeH="0" baseline="0" noProof="0" dirty="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cs"/>
              </a:rPr>
              <a:t>断肠人在天涯。</a:t>
            </a:r>
            <a:endParaRPr kumimoji="1" lang="zh-CN" altLang="en-US" sz="3200" b="1" kern="1200" cap="none" spc="0" normalizeH="0" baseline="0" noProof="0" dirty="0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2700338" y="1263650"/>
            <a:ext cx="3744912" cy="5594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新魏" panose="02010800040101010101" pitchFamily="2" charset="-122"/>
              </a:rPr>
              <a:t>天净沙 </a:t>
            </a:r>
            <a:r>
              <a:rPr lang="en-US" altLang="zh-CN" sz="18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·</a:t>
            </a:r>
            <a:r>
              <a:rPr lang="zh-CN" altLang="en-US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新魏" panose="02010800040101010101" pitchFamily="2" charset="-122"/>
              </a:rPr>
              <a:t>秋思</a:t>
            </a:r>
            <a:endParaRPr lang="zh-CN" altLang="en-US" sz="36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新魏" panose="0201080004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ea typeface="华文新魏" panose="02010800040101010101" pitchFamily="2" charset="-122"/>
              </a:rPr>
              <a:t>　</a:t>
            </a:r>
            <a:r>
              <a:rPr lang="zh-CN" altLang="en-US" sz="3600" b="1">
                <a:solidFill>
                  <a:schemeClr val="accent6">
                    <a:lumMod val="60000"/>
                    <a:lumOff val="40000"/>
                  </a:schemeClr>
                </a:solidFill>
                <a:ea typeface="华文新魏" panose="02010800040101010101" pitchFamily="2" charset="-122"/>
              </a:rPr>
              <a:t>马致远</a:t>
            </a:r>
            <a:endParaRPr lang="zh-CN" altLang="en-US" sz="36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ea typeface="华文新魏" panose="0201080004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a typeface="华文新魏" panose="02010800040101010101" pitchFamily="2" charset="-122"/>
              </a:rPr>
              <a:t>枯藤老树昏鸦，</a:t>
            </a:r>
            <a:endParaRPr lang="zh-CN" altLang="en-US" sz="36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ea typeface="华文新魏" panose="0201080004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a typeface="华文新魏" panose="02010800040101010101" pitchFamily="2" charset="-122"/>
              </a:rPr>
              <a:t>小桥流水人家，</a:t>
            </a:r>
            <a:endParaRPr lang="zh-CN" altLang="en-US" sz="36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ea typeface="华文新魏" panose="0201080004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a typeface="华文新魏" panose="02010800040101010101" pitchFamily="2" charset="-122"/>
              </a:rPr>
              <a:t>古道西风瘦马。</a:t>
            </a:r>
            <a:endParaRPr lang="zh-CN" altLang="en-US" sz="36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ea typeface="华文新魏" panose="0201080004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a typeface="华文新魏" panose="02010800040101010101" pitchFamily="2" charset="-122"/>
              </a:rPr>
              <a:t>夕阳西下，</a:t>
            </a:r>
            <a:endParaRPr lang="zh-CN" altLang="en-US" sz="36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ea typeface="华文新魏" panose="0201080004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a typeface="华文新魏" panose="02010800040101010101" pitchFamily="2" charset="-122"/>
              </a:rPr>
              <a:t>断肠人在天涯。</a:t>
            </a:r>
            <a:endParaRPr lang="zh-CN" altLang="en-US" sz="36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ea typeface="华文新魏" panose="02010800040101010101" pitchFamily="2" charset="-122"/>
            </a:endParaRPr>
          </a:p>
        </p:txBody>
      </p:sp>
      <p:grpSp>
        <p:nvGrpSpPr>
          <p:cNvPr id="67587" name="Group 3"/>
          <p:cNvGrpSpPr/>
          <p:nvPr/>
        </p:nvGrpSpPr>
        <p:grpSpPr bwMode="auto">
          <a:xfrm>
            <a:off x="1476375" y="4508500"/>
            <a:ext cx="863600" cy="1223963"/>
            <a:chOff x="930" y="2840"/>
            <a:chExt cx="544" cy="771"/>
          </a:xfrm>
        </p:grpSpPr>
        <p:sp>
          <p:nvSpPr>
            <p:cNvPr id="71708" name="Text Box 4"/>
            <p:cNvSpPr txBox="1">
              <a:spLocks noChangeArrowheads="1"/>
            </p:cNvSpPr>
            <p:nvPr/>
          </p:nvSpPr>
          <p:spPr bwMode="auto">
            <a:xfrm>
              <a:off x="930" y="2886"/>
              <a:ext cx="429" cy="590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FF3300"/>
              </a:solidFill>
              <a:miter lim="800000"/>
            </a:ln>
          </p:spPr>
          <p:txBody>
            <a:bodyPr vert="eaVert">
              <a:spAutoFit/>
              <a:scene3d>
                <a:camera prst="orthographicFront"/>
                <a:lightRig rig="threePt" dir="t"/>
              </a:scene3d>
            </a:bodyPr>
            <a:lstStyle/>
            <a:p>
              <a:pPr>
                <a:spcBef>
                  <a:spcPct val="50000"/>
                </a:spcBef>
              </a:pPr>
              <a:r>
                <a:rPr kumimoji="0" lang="zh-CN" altLang="en-US" sz="32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</a:rPr>
                <a:t>烘托</a:t>
              </a:r>
              <a:endParaRPr kumimoji="0"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09" name="Line 5"/>
            <p:cNvSpPr>
              <a:spLocks noChangeShapeType="1"/>
            </p:cNvSpPr>
            <p:nvPr/>
          </p:nvSpPr>
          <p:spPr bwMode="auto">
            <a:xfrm>
              <a:off x="1474" y="2840"/>
              <a:ext cx="0" cy="771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7590" name="Group 6"/>
          <p:cNvGrpSpPr/>
          <p:nvPr/>
        </p:nvGrpSpPr>
        <p:grpSpPr bwMode="auto">
          <a:xfrm>
            <a:off x="6156325" y="2852738"/>
            <a:ext cx="1368425" cy="4005262"/>
            <a:chOff x="3878" y="1797"/>
            <a:chExt cx="862" cy="2523"/>
          </a:xfrm>
        </p:grpSpPr>
        <p:sp>
          <p:nvSpPr>
            <p:cNvPr id="71703" name="AutoShape 7"/>
            <p:cNvSpPr>
              <a:spLocks noChangeArrowheads="1"/>
            </p:cNvSpPr>
            <p:nvPr/>
          </p:nvSpPr>
          <p:spPr bwMode="auto">
            <a:xfrm>
              <a:off x="3878" y="3395"/>
              <a:ext cx="226" cy="925"/>
            </a:xfrm>
            <a:prstGeom prst="curvedLeftArrow">
              <a:avLst>
                <a:gd name="adj1" fmla="val 81858"/>
                <a:gd name="adj2" fmla="val 163717"/>
                <a:gd name="adj3" fmla="val 333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704" name="Text Box 8"/>
            <p:cNvSpPr txBox="1">
              <a:spLocks noChangeArrowheads="1"/>
            </p:cNvSpPr>
            <p:nvPr/>
          </p:nvSpPr>
          <p:spPr bwMode="auto">
            <a:xfrm>
              <a:off x="4150" y="3430"/>
              <a:ext cx="468" cy="726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FF3300"/>
              </a:solidFill>
              <a:miter lim="800000"/>
            </a:ln>
          </p:spPr>
          <p:txBody>
            <a:bodyPr vert="eaVert">
              <a:spAutoFit/>
              <a:scene3d>
                <a:camera prst="orthographicFront"/>
                <a:lightRig rig="threePt" dir="t"/>
              </a:scene3d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zh-CN" altLang="en-US" sz="36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</a:rPr>
                <a:t>思乡</a:t>
              </a:r>
              <a:endParaRPr kumimoji="0"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05" name="Text Box 9"/>
            <p:cNvSpPr txBox="1">
              <a:spLocks noChangeArrowheads="1"/>
            </p:cNvSpPr>
            <p:nvPr/>
          </p:nvSpPr>
          <p:spPr bwMode="auto">
            <a:xfrm>
              <a:off x="4014" y="1797"/>
              <a:ext cx="726" cy="41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FF3300"/>
              </a:solidFill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zh-CN" altLang="en-US" sz="3600" b="1">
                  <a:latin typeface="Arial" panose="020B0604020202020204" pitchFamily="34" charset="0"/>
                </a:rPr>
                <a:t>苍凉</a:t>
              </a:r>
              <a:endParaRPr kumimoji="0" lang="zh-CN" altLang="en-US" sz="3600" b="1">
                <a:latin typeface="Arial" panose="020B0604020202020204" pitchFamily="34" charset="0"/>
              </a:endParaRPr>
            </a:p>
          </p:txBody>
        </p:sp>
        <p:sp>
          <p:nvSpPr>
            <p:cNvPr id="71706" name="Text Box 10"/>
            <p:cNvSpPr txBox="1">
              <a:spLocks noChangeArrowheads="1"/>
            </p:cNvSpPr>
            <p:nvPr/>
          </p:nvSpPr>
          <p:spPr bwMode="auto">
            <a:xfrm>
              <a:off x="4014" y="2840"/>
              <a:ext cx="725" cy="41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FF3300"/>
              </a:solidFill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zh-CN" altLang="en-US" sz="3600" b="1">
                  <a:latin typeface="Arial" panose="020B0604020202020204" pitchFamily="34" charset="0"/>
                </a:rPr>
                <a:t>荒凉</a:t>
              </a:r>
              <a:endParaRPr kumimoji="0" lang="zh-CN" altLang="en-US" sz="3600" b="1">
                <a:latin typeface="Arial" panose="020B0604020202020204" pitchFamily="34" charset="0"/>
              </a:endParaRPr>
            </a:p>
          </p:txBody>
        </p:sp>
        <p:sp>
          <p:nvSpPr>
            <p:cNvPr id="71707" name="Text Box 11"/>
            <p:cNvSpPr txBox="1">
              <a:spLocks noChangeArrowheads="1"/>
            </p:cNvSpPr>
            <p:nvPr/>
          </p:nvSpPr>
          <p:spPr bwMode="auto">
            <a:xfrm>
              <a:off x="4014" y="2296"/>
              <a:ext cx="726" cy="41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FF3300"/>
              </a:solidFill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zh-CN" altLang="en-US" sz="3600" b="1">
                  <a:latin typeface="Arial" panose="020B0604020202020204" pitchFamily="34" charset="0"/>
                </a:rPr>
                <a:t>恬静</a:t>
              </a:r>
              <a:endParaRPr kumimoji="0" lang="zh-CN" altLang="en-US" sz="3600" b="1">
                <a:latin typeface="Arial" panose="020B0604020202020204" pitchFamily="34" charset="0"/>
              </a:endParaRPr>
            </a:p>
          </p:txBody>
        </p:sp>
      </p:grpSp>
      <p:sp>
        <p:nvSpPr>
          <p:cNvPr id="67596" name="Text Box 12"/>
          <p:cNvSpPr txBox="1">
            <a:spLocks noChangeArrowheads="1"/>
          </p:cNvSpPr>
          <p:nvPr/>
        </p:nvSpPr>
        <p:spPr bwMode="auto">
          <a:xfrm>
            <a:off x="0" y="4292600"/>
            <a:ext cx="1079500" cy="1563688"/>
          </a:xfrm>
          <a:prstGeom prst="rect">
            <a:avLst/>
          </a:prstGeom>
          <a:solidFill>
            <a:srgbClr val="FFFF00"/>
          </a:solidFill>
          <a:ln w="9525">
            <a:solidFill>
              <a:srgbClr val="FF33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zh-CN" altLang="en-US" sz="3200" b="1">
                <a:latin typeface="Arial" panose="020B0604020202020204" pitchFamily="34" charset="0"/>
              </a:rPr>
              <a:t>游子思乡图</a:t>
            </a:r>
            <a:endParaRPr kumimoji="0" lang="zh-CN" altLang="en-US" sz="3200" b="1">
              <a:latin typeface="Arial" panose="020B0604020202020204" pitchFamily="34" charset="0"/>
            </a:endParaRPr>
          </a:p>
        </p:txBody>
      </p:sp>
      <p:grpSp>
        <p:nvGrpSpPr>
          <p:cNvPr id="67597" name="Group 13"/>
          <p:cNvGrpSpPr/>
          <p:nvPr/>
        </p:nvGrpSpPr>
        <p:grpSpPr bwMode="auto">
          <a:xfrm>
            <a:off x="0" y="3213100"/>
            <a:ext cx="2557463" cy="3644900"/>
            <a:chOff x="0" y="2024"/>
            <a:chExt cx="1611" cy="2296"/>
          </a:xfrm>
        </p:grpSpPr>
        <p:sp>
          <p:nvSpPr>
            <p:cNvPr id="71699" name="AutoShape 14"/>
            <p:cNvSpPr/>
            <p:nvPr/>
          </p:nvSpPr>
          <p:spPr bwMode="auto">
            <a:xfrm>
              <a:off x="1429" y="2024"/>
              <a:ext cx="181" cy="1134"/>
            </a:xfrm>
            <a:prstGeom prst="leftBrace">
              <a:avLst>
                <a:gd name="adj1" fmla="val 5221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700" name="AutoShape 15"/>
            <p:cNvSpPr/>
            <p:nvPr/>
          </p:nvSpPr>
          <p:spPr bwMode="auto">
            <a:xfrm>
              <a:off x="1474" y="3549"/>
              <a:ext cx="137" cy="771"/>
            </a:xfrm>
            <a:prstGeom prst="leftBrace">
              <a:avLst>
                <a:gd name="adj1" fmla="val 46898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701" name="Text Box 16"/>
            <p:cNvSpPr txBox="1">
              <a:spLocks noChangeArrowheads="1"/>
            </p:cNvSpPr>
            <p:nvPr/>
          </p:nvSpPr>
          <p:spPr bwMode="auto">
            <a:xfrm>
              <a:off x="0" y="2296"/>
              <a:ext cx="1247" cy="41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rgbClr val="FF3300"/>
              </a:solidFill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zh-CN" altLang="en-US" sz="3600" b="1">
                  <a:solidFill>
                    <a:schemeClr val="bg1"/>
                  </a:solidFill>
                  <a:latin typeface="Arial" panose="020B0604020202020204" pitchFamily="34" charset="0"/>
                </a:rPr>
                <a:t>写    景</a:t>
              </a:r>
              <a:endParaRPr kumimoji="0" lang="zh-CN" altLang="en-US" sz="36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702" name="Text Box 17"/>
            <p:cNvSpPr txBox="1">
              <a:spLocks noChangeArrowheads="1"/>
            </p:cNvSpPr>
            <p:nvPr/>
          </p:nvSpPr>
          <p:spPr bwMode="auto">
            <a:xfrm>
              <a:off x="0" y="3702"/>
              <a:ext cx="1247" cy="41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rgbClr val="FF3300"/>
              </a:solidFill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zh-CN" altLang="en-US" sz="3600" b="1">
                  <a:solidFill>
                    <a:schemeClr val="bg1"/>
                  </a:solidFill>
                  <a:latin typeface="Arial" panose="020B0604020202020204" pitchFamily="34" charset="0"/>
                </a:rPr>
                <a:t>抒    情</a:t>
              </a:r>
              <a:endParaRPr kumimoji="0" lang="zh-CN" altLang="en-US" sz="36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67602" name="Text Box 18"/>
          <p:cNvSpPr txBox="1">
            <a:spLocks noChangeArrowheads="1"/>
          </p:cNvSpPr>
          <p:nvPr/>
        </p:nvSpPr>
        <p:spPr bwMode="auto">
          <a:xfrm>
            <a:off x="250825" y="0"/>
            <a:ext cx="8207375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zh-CN" sz="3200" b="1">
                <a:solidFill>
                  <a:srgbClr val="FF3300"/>
                </a:solidFill>
                <a:latin typeface="Arial" panose="020B0604020202020204" pitchFamily="34" charset="0"/>
              </a:rPr>
              <a:t>1</a:t>
            </a:r>
            <a:r>
              <a:rPr kumimoji="0" lang="zh-CN" altLang="en-US" sz="3200" b="1">
                <a:solidFill>
                  <a:srgbClr val="FF3300"/>
                </a:solidFill>
                <a:latin typeface="Arial" panose="020B0604020202020204" pitchFamily="34" charset="0"/>
              </a:rPr>
              <a:t>、这首小令哪几句是写景的？哪几句是抒情的？</a:t>
            </a:r>
            <a:endParaRPr kumimoji="0" lang="zh-CN" altLang="en-US" sz="32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67603" name="Text Box 19"/>
          <p:cNvSpPr txBox="1">
            <a:spLocks noChangeArrowheads="1"/>
          </p:cNvSpPr>
          <p:nvPr/>
        </p:nvSpPr>
        <p:spPr bwMode="auto">
          <a:xfrm>
            <a:off x="323850" y="0"/>
            <a:ext cx="8424863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zh-CN" sz="3200" b="1">
                <a:solidFill>
                  <a:srgbClr val="FF3300"/>
                </a:solidFill>
                <a:latin typeface="Arial" panose="020B0604020202020204" pitchFamily="34" charset="0"/>
              </a:rPr>
              <a:t>2</a:t>
            </a:r>
            <a:r>
              <a:rPr kumimoji="0" lang="zh-CN" altLang="en-US" sz="3200" b="1">
                <a:solidFill>
                  <a:srgbClr val="FF3300"/>
                </a:solidFill>
                <a:latin typeface="Arial" panose="020B0604020202020204" pitchFamily="34" charset="0"/>
              </a:rPr>
              <a:t>、写景的句子分别写出了景物什么特点？抒情的语句抒发了什么样的情？</a:t>
            </a:r>
            <a:endParaRPr kumimoji="0" lang="zh-CN" altLang="en-US" sz="32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67604" name="Text Box 20"/>
          <p:cNvSpPr txBox="1">
            <a:spLocks noChangeArrowheads="1"/>
          </p:cNvSpPr>
          <p:nvPr/>
        </p:nvSpPr>
        <p:spPr bwMode="auto">
          <a:xfrm>
            <a:off x="323850" y="0"/>
            <a:ext cx="8208963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zh-CN" sz="3200" b="1">
                <a:solidFill>
                  <a:srgbClr val="FF3300"/>
                </a:solidFill>
                <a:latin typeface="Arial" panose="020B0604020202020204" pitchFamily="34" charset="0"/>
              </a:rPr>
              <a:t>3</a:t>
            </a:r>
            <a:r>
              <a:rPr kumimoji="0" lang="zh-CN" altLang="en-US" sz="3200" b="1">
                <a:solidFill>
                  <a:srgbClr val="FF3300"/>
                </a:solidFill>
                <a:latin typeface="Arial" panose="020B0604020202020204" pitchFamily="34" charset="0"/>
              </a:rPr>
              <a:t>、综观这首小令，请你用简洁的语言来给这幅图画拟个恰当的名字。</a:t>
            </a:r>
            <a:endParaRPr kumimoji="0" lang="zh-CN" altLang="en-US" sz="32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67605" name="Text Box 21"/>
          <p:cNvSpPr txBox="1">
            <a:spLocks noChangeArrowheads="1"/>
          </p:cNvSpPr>
          <p:nvPr/>
        </p:nvSpPr>
        <p:spPr bwMode="auto">
          <a:xfrm>
            <a:off x="323850" y="188913"/>
            <a:ext cx="8066088" cy="1190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zh-CN" sz="3600" b="1">
                <a:solidFill>
                  <a:srgbClr val="FF3300"/>
                </a:solidFill>
                <a:latin typeface="Arial" panose="020B0604020202020204" pitchFamily="34" charset="0"/>
              </a:rPr>
              <a:t>4</a:t>
            </a:r>
            <a:r>
              <a:rPr kumimoji="0" lang="zh-CN" altLang="en-US" sz="3600" b="1">
                <a:solidFill>
                  <a:srgbClr val="FF3300"/>
                </a:solidFill>
                <a:latin typeface="Arial" panose="020B0604020202020204" pitchFamily="34" charset="0"/>
              </a:rPr>
              <a:t>、前三句写景与后两句抒情是什么关系？</a:t>
            </a:r>
            <a:endParaRPr kumimoji="0" lang="zh-CN" altLang="en-US" sz="36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grpSp>
        <p:nvGrpSpPr>
          <p:cNvPr id="67606" name="Group 22"/>
          <p:cNvGrpSpPr/>
          <p:nvPr/>
        </p:nvGrpSpPr>
        <p:grpSpPr bwMode="auto">
          <a:xfrm>
            <a:off x="7235825" y="2781300"/>
            <a:ext cx="1908175" cy="3603625"/>
            <a:chOff x="4558" y="1752"/>
            <a:chExt cx="1202" cy="2270"/>
          </a:xfrm>
        </p:grpSpPr>
        <p:sp>
          <p:nvSpPr>
            <p:cNvPr id="71692" name="AutoShape 23"/>
            <p:cNvSpPr>
              <a:spLocks noChangeArrowheads="1"/>
            </p:cNvSpPr>
            <p:nvPr/>
          </p:nvSpPr>
          <p:spPr bwMode="auto">
            <a:xfrm>
              <a:off x="4558" y="3748"/>
              <a:ext cx="408" cy="136"/>
            </a:xfrm>
            <a:prstGeom prst="notchedRightArrow">
              <a:avLst>
                <a:gd name="adj1" fmla="val 50000"/>
                <a:gd name="adj2" fmla="val 7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693" name="Text Box 24"/>
            <p:cNvSpPr txBox="1">
              <a:spLocks noChangeArrowheads="1"/>
            </p:cNvSpPr>
            <p:nvPr/>
          </p:nvSpPr>
          <p:spPr bwMode="auto">
            <a:xfrm>
              <a:off x="4944" y="3612"/>
              <a:ext cx="816" cy="41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3300"/>
              </a:solidFill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zh-CN" altLang="en-US" sz="3600" b="1">
                  <a:latin typeface="Arial" panose="020B0604020202020204" pitchFamily="34" charset="0"/>
                </a:rPr>
                <a:t>断肠</a:t>
              </a:r>
              <a:endParaRPr kumimoji="0" lang="zh-CN" altLang="en-US" sz="3600" b="1">
                <a:latin typeface="Arial" panose="020B0604020202020204" pitchFamily="34" charset="0"/>
              </a:endParaRPr>
            </a:p>
          </p:txBody>
        </p:sp>
        <p:sp>
          <p:nvSpPr>
            <p:cNvPr id="71694" name="AutoShape 25"/>
            <p:cNvSpPr>
              <a:spLocks noChangeArrowheads="1"/>
            </p:cNvSpPr>
            <p:nvPr/>
          </p:nvSpPr>
          <p:spPr bwMode="auto">
            <a:xfrm>
              <a:off x="4830" y="1752"/>
              <a:ext cx="91" cy="772"/>
            </a:xfrm>
            <a:prstGeom prst="curvedLeftArrow">
              <a:avLst>
                <a:gd name="adj1" fmla="val 169670"/>
                <a:gd name="adj2" fmla="val 339341"/>
                <a:gd name="adj3" fmla="val 33333"/>
              </a:avLst>
            </a:prstGeom>
            <a:solidFill>
              <a:srgbClr val="FF6600"/>
            </a:solidFill>
            <a:ln w="9525">
              <a:solidFill>
                <a:srgbClr val="FF6600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695" name="AutoShape 26"/>
            <p:cNvSpPr>
              <a:spLocks noChangeArrowheads="1"/>
            </p:cNvSpPr>
            <p:nvPr/>
          </p:nvSpPr>
          <p:spPr bwMode="auto">
            <a:xfrm>
              <a:off x="4830" y="2568"/>
              <a:ext cx="90" cy="771"/>
            </a:xfrm>
            <a:prstGeom prst="curvedLeftArrow">
              <a:avLst>
                <a:gd name="adj1" fmla="val 171333"/>
                <a:gd name="adj2" fmla="val 342667"/>
                <a:gd name="adj3" fmla="val 33333"/>
              </a:avLst>
            </a:prstGeom>
            <a:solidFill>
              <a:srgbClr val="FF0000"/>
            </a:solidFill>
            <a:ln w="9525">
              <a:solidFill>
                <a:srgbClr val="FF6600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696" name="Text Box 27"/>
            <p:cNvSpPr txBox="1">
              <a:spLocks noChangeArrowheads="1"/>
            </p:cNvSpPr>
            <p:nvPr/>
          </p:nvSpPr>
          <p:spPr bwMode="auto">
            <a:xfrm>
              <a:off x="5292" y="1888"/>
              <a:ext cx="468" cy="1316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FF3300"/>
              </a:solidFill>
              <a:miter lim="800000"/>
            </a:ln>
          </p:spPr>
          <p:txBody>
            <a:bodyPr vert="eaVer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zh-CN" altLang="en-US" sz="36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</a:rPr>
                <a:t>对比反衬</a:t>
              </a:r>
              <a:r>
                <a:rPr kumimoji="0" lang="zh-CN" altLang="en-US" sz="3600" b="1">
                  <a:solidFill>
                    <a:schemeClr val="bg1"/>
                  </a:solidFill>
                  <a:latin typeface="Arial" panose="020B0604020202020204" pitchFamily="34" charset="0"/>
                </a:rPr>
                <a:t>　</a:t>
              </a:r>
              <a:endParaRPr kumimoji="0" lang="zh-CN" altLang="en-US" sz="36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697" name="AutoShape 28"/>
            <p:cNvSpPr>
              <a:spLocks noChangeArrowheads="1"/>
            </p:cNvSpPr>
            <p:nvPr/>
          </p:nvSpPr>
          <p:spPr bwMode="auto">
            <a:xfrm>
              <a:off x="4876" y="2478"/>
              <a:ext cx="363" cy="182"/>
            </a:xfrm>
            <a:prstGeom prst="notchedRightArrow">
              <a:avLst>
                <a:gd name="adj1" fmla="val 50000"/>
                <a:gd name="adj2" fmla="val 4986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1698" name="Line 29"/>
            <p:cNvSpPr>
              <a:spLocks noChangeShapeType="1"/>
            </p:cNvSpPr>
            <p:nvPr/>
          </p:nvSpPr>
          <p:spPr bwMode="auto">
            <a:xfrm>
              <a:off x="5103" y="2750"/>
              <a:ext cx="0" cy="81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7614" name="Text Box 30"/>
          <p:cNvSpPr txBox="1">
            <a:spLocks noChangeArrowheads="1"/>
          </p:cNvSpPr>
          <p:nvPr/>
        </p:nvSpPr>
        <p:spPr bwMode="auto">
          <a:xfrm>
            <a:off x="323850" y="0"/>
            <a:ext cx="8208963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zh-CN" sz="3200" b="1">
                <a:solidFill>
                  <a:srgbClr val="FF3300"/>
                </a:solidFill>
                <a:latin typeface="Arial" panose="020B0604020202020204" pitchFamily="34" charset="0"/>
              </a:rPr>
              <a:t>5</a:t>
            </a:r>
            <a:r>
              <a:rPr kumimoji="0" lang="zh-CN" altLang="en-US" sz="3200" b="1">
                <a:solidFill>
                  <a:srgbClr val="FF3300"/>
                </a:solidFill>
                <a:latin typeface="Arial" panose="020B0604020202020204" pitchFamily="34" charset="0"/>
              </a:rPr>
              <a:t>、第二句写景与一、三句写景是什么关系？这样写有什么作用？</a:t>
            </a:r>
            <a:endParaRPr kumimoji="0" lang="zh-CN" altLang="en-US" sz="32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7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7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7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7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6" dur="2000"/>
                                        <p:tgtEl>
                                          <p:spTgt spid="67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7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7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7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4" dur="500"/>
                                        <p:tgtEl>
                                          <p:spTgt spid="676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7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7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76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7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67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2" dur="2000"/>
                                        <p:tgtEl>
                                          <p:spTgt spid="676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7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7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7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7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676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9" dur="2000"/>
                                        <p:tgtEl>
                                          <p:spTgt spid="676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0" dur="2000"/>
                                        <p:tgtEl>
                                          <p:spTgt spid="676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2000"/>
                                        <p:tgtEl>
                                          <p:spTgt spid="676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2000"/>
                                        <p:tgtEl>
                                          <p:spTgt spid="67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 bldLvl="0" animBg="1"/>
      <p:bldP spid="67596" grpId="0" bldLvl="0" animBg="1"/>
      <p:bldP spid="67602" grpId="0"/>
      <p:bldP spid="67602" grpId="1"/>
      <p:bldP spid="67603" grpId="0"/>
      <p:bldP spid="67603" grpId="1"/>
      <p:bldP spid="67604" grpId="0"/>
      <p:bldP spid="67604" grpId="1"/>
      <p:bldP spid="67605" grpId="0"/>
      <p:bldP spid="67605" grpId="1"/>
      <p:bldP spid="6761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465455" y="76200"/>
            <a:ext cx="7223125" cy="11430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天净沙  秋思</a:t>
            </a:r>
            <a:br>
              <a:rPr lang="zh-CN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马致远</a:t>
            </a:r>
            <a:endParaRPr lang="zh-CN" alt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15" name="Rectangle 3"/>
          <p:cNvSpPr>
            <a:spLocks noGrp="1"/>
          </p:cNvSpPr>
          <p:nvPr>
            <p:ph idx="1"/>
          </p:nvPr>
        </p:nvSpPr>
        <p:spPr>
          <a:xfrm>
            <a:off x="0" y="1752600"/>
            <a:ext cx="4211638" cy="4800600"/>
          </a:xfrm>
        </p:spPr>
        <p:txBody>
          <a:bodyPr vert="horz" wrap="square" lIns="91440" tIns="45720" rIns="91440" bIns="45720" anchor="t">
            <a:scene3d>
              <a:camera prst="orthographicFront"/>
              <a:lightRig rig="threePt" dir="t"/>
            </a:scene3d>
          </a:bodyPr>
          <a:p>
            <a:pPr eaLnBrk="1" hangingPunct="1">
              <a:buNone/>
            </a:pPr>
            <a:r>
              <a:rPr lang="zh-CN" altLang="en-US" sz="4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枯藤老树昏鸦，</a:t>
            </a:r>
            <a:endParaRPr lang="zh-CN" altLang="en-US" sz="4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eaLnBrk="1" hangingPunct="1">
              <a:buNone/>
            </a:pPr>
            <a:r>
              <a:rPr lang="zh-CN" altLang="en-US" sz="4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小桥流水人家。</a:t>
            </a:r>
            <a:endParaRPr lang="zh-CN" altLang="en-US" sz="4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eaLnBrk="1" hangingPunct="1">
              <a:buNone/>
            </a:pPr>
            <a:r>
              <a:rPr lang="zh-CN" altLang="en-US" sz="4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古道西风瘦马。</a:t>
            </a:r>
            <a:endParaRPr lang="zh-CN" altLang="en-US" sz="4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eaLnBrk="1" hangingPunct="1">
              <a:buNone/>
            </a:pPr>
            <a:endParaRPr lang="zh-CN" altLang="en-US" sz="2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eaLnBrk="1" hangingPunct="1">
              <a:buNone/>
            </a:pPr>
            <a:r>
              <a:rPr lang="zh-CN" altLang="en-US" sz="4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夕阳西下，</a:t>
            </a:r>
            <a:endParaRPr lang="zh-CN" altLang="en-US" sz="4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eaLnBrk="1" hangingPunct="1">
              <a:buNone/>
            </a:pPr>
            <a:r>
              <a:rPr lang="zh-CN" altLang="en-US" sz="4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断肠人在天涯。</a:t>
            </a:r>
            <a:endParaRPr lang="zh-CN" altLang="en-US" sz="4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316" name="AutoShape 4"/>
          <p:cNvSpPr/>
          <p:nvPr/>
        </p:nvSpPr>
        <p:spPr>
          <a:xfrm>
            <a:off x="3902710" y="1846580"/>
            <a:ext cx="228600" cy="2209800"/>
          </a:xfrm>
          <a:prstGeom prst="leftBrace">
            <a:avLst>
              <a:gd name="adj1" fmla="val 80555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>
            <a:scene3d>
              <a:camera prst="orthographicFront"/>
              <a:lightRig rig="threePt" dir="t"/>
            </a:scene3d>
          </a:bodyPr>
          <a:p>
            <a:endParaRPr lang="zh-CN" altLang="en-US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3317" name="AutoShape 5"/>
          <p:cNvSpPr/>
          <p:nvPr/>
        </p:nvSpPr>
        <p:spPr>
          <a:xfrm>
            <a:off x="3843655" y="4683125"/>
            <a:ext cx="347345" cy="1870075"/>
          </a:xfrm>
          <a:prstGeom prst="leftBrace">
            <a:avLst>
              <a:gd name="adj1" fmla="val 80555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>
            <a:scene3d>
              <a:camera prst="orthographicFront"/>
              <a:lightRig rig="threePt" dir="t"/>
            </a:scene3d>
          </a:bodyPr>
          <a:p>
            <a:endParaRPr lang="zh-CN" altLang="en-US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93190" name="Text Box 6"/>
          <p:cNvSpPr txBox="1"/>
          <p:nvPr/>
        </p:nvSpPr>
        <p:spPr>
          <a:xfrm>
            <a:off x="4267200" y="1389380"/>
            <a:ext cx="48768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写景</a:t>
            </a:r>
            <a:r>
              <a:rPr lang="en-US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——</a:t>
            </a: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九处景物勾勒出一幅悲凉画面</a:t>
            </a:r>
            <a:endParaRPr lang="zh-CN" altLang="en-US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3191" name="Text Box 7"/>
          <p:cNvSpPr txBox="1"/>
          <p:nvPr/>
        </p:nvSpPr>
        <p:spPr>
          <a:xfrm>
            <a:off x="4343400" y="5013325"/>
            <a:ext cx="48006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抒情</a:t>
            </a:r>
            <a:r>
              <a:rPr lang="en-US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——</a:t>
            </a: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天涯游子的</a:t>
            </a:r>
            <a:r>
              <a:rPr lang="zh-CN" altLang="en-US" sz="40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思乡</a:t>
            </a: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之情。</a:t>
            </a:r>
            <a:endParaRPr lang="zh-CN" altLang="en-US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3192" name="Rectangle 8"/>
          <p:cNvSpPr/>
          <p:nvPr/>
        </p:nvSpPr>
        <p:spPr>
          <a:xfrm>
            <a:off x="4191000" y="2530475"/>
            <a:ext cx="4953000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0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（落叶归根，鸟鹊归巢，他人有家，我独自漂泊。）</a:t>
            </a:r>
            <a:endParaRPr lang="zh-CN" altLang="en-US" sz="4000" b="1" dirty="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0" grpId="0"/>
      <p:bldP spid="93191" grpId="0"/>
      <p:bldP spid="9319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1" name="Rectangle 2"/>
          <p:cNvSpPr/>
          <p:nvPr/>
        </p:nvSpPr>
        <p:spPr>
          <a:xfrm>
            <a:off x="0" y="-8540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7413" name="Text Box 4"/>
          <p:cNvSpPr txBox="1"/>
          <p:nvPr/>
        </p:nvSpPr>
        <p:spPr>
          <a:xfrm>
            <a:off x="517525" y="648335"/>
            <a:ext cx="859790" cy="292481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vert="eaVert" wrap="square">
            <a:spAutoFit/>
          </a:bodyPr>
          <a:p>
            <a:pPr algn="dist">
              <a:lnSpc>
                <a:spcPct val="100000"/>
              </a:lnSpc>
              <a:spcBef>
                <a:spcPct val="50000"/>
              </a:spcBef>
            </a:pPr>
            <a:r>
              <a:rPr lang="zh-CN" altLang="en-U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中宋" panose="02010600040101010101" charset="-122"/>
              </a:rPr>
              <a:t>比较探究</a:t>
            </a:r>
            <a:endParaRPr lang="zh-CN" alt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华文中宋" panose="02010600040101010101" charset="-122"/>
            </a:endParaRPr>
          </a:p>
        </p:txBody>
      </p:sp>
      <p:sp>
        <p:nvSpPr>
          <p:cNvPr id="17414" name="Text Box 6"/>
          <p:cNvSpPr txBox="1"/>
          <p:nvPr/>
        </p:nvSpPr>
        <p:spPr>
          <a:xfrm>
            <a:off x="2771775" y="476250"/>
            <a:ext cx="4451350" cy="4175125"/>
          </a:xfrm>
          <a:prstGeom prst="rect">
            <a:avLst/>
          </a:prstGeom>
          <a:gradFill rotWithShape="1">
            <a:gsLst>
              <a:gs pos="0">
                <a:schemeClr val="bg1">
                  <a:alpha val="46001"/>
                </a:schemeClr>
              </a:gs>
              <a:gs pos="100000">
                <a:schemeClr val="bg1">
                  <a:alpha val="43999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孤村落日残霞，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轻烟老树寒鸦，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一点飞鸿影下。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青山绿水，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白草红叶黄花。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7415" name="Text Box 7"/>
          <p:cNvSpPr txBox="1"/>
          <p:nvPr/>
        </p:nvSpPr>
        <p:spPr>
          <a:xfrm>
            <a:off x="7164388" y="476250"/>
            <a:ext cx="1525587" cy="4176713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alpha val="53998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天净沙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           白朴</a:t>
            </a: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5241" name="Text Box 9"/>
          <p:cNvSpPr txBox="1"/>
          <p:nvPr/>
        </p:nvSpPr>
        <p:spPr>
          <a:xfrm>
            <a:off x="334645" y="4651375"/>
            <a:ext cx="8474710" cy="1260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      </a:t>
            </a:r>
            <a:r>
              <a:rPr lang="zh-CN" altLang="en-US" sz="32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体会这首曲的意境， 说一说这首小令与马致远的小令哪一首更能打动人？说说你的理由。</a:t>
            </a:r>
            <a:r>
              <a:rPr lang="zh-CN" altLang="en-US" sz="44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zh-CN" altLang="en-US" sz="4400" b="1" dirty="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1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5241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5241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5241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5241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5241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5241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5241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5" name="Rectangle 5"/>
          <p:cNvSpPr/>
          <p:nvPr/>
        </p:nvSpPr>
        <p:spPr>
          <a:xfrm>
            <a:off x="-156845" y="2340610"/>
            <a:ext cx="9176385" cy="331343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5400" dirty="0">
                <a:latin typeface="Arial" panose="020B0604020202020204" pitchFamily="34" charset="0"/>
              </a:rPr>
              <a:t>     </a:t>
            </a:r>
            <a:r>
              <a:rPr lang="en-US" altLang="zh-CN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根据</a:t>
            </a:r>
            <a:r>
              <a:rPr lang="en-US" altLang="zh-CN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《</a:t>
            </a: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天净沙</a:t>
            </a:r>
            <a:r>
              <a:rPr lang="en-US" altLang="zh-CN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·</a:t>
            </a: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秋思</a:t>
            </a:r>
            <a:r>
              <a:rPr lang="en-US" altLang="zh-CN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》,</a:t>
            </a: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写 一篇散文</a:t>
            </a:r>
            <a:r>
              <a:rPr lang="en-US" altLang="zh-CN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.</a:t>
            </a:r>
            <a:endParaRPr lang="en-US" altLang="zh-CN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5366" name="WordArt 6"/>
          <p:cNvSpPr>
            <a:spLocks noTextEdit="1"/>
          </p:cNvSpPr>
          <p:nvPr/>
        </p:nvSpPr>
        <p:spPr>
          <a:xfrm rot="213594">
            <a:off x="609600" y="620713"/>
            <a:ext cx="3455988" cy="11525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78755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 eaLnBrk="0" hangingPunct="0"/>
            <a:r>
              <a:rPr lang="zh-CN" altLang="en-US" sz="360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160000" scaled="1"/>
                  <a:tileRect/>
                </a:gradFill>
                <a:latin typeface="华文新魏" panose="02010800040101010101" pitchFamily="2" charset="-122"/>
                <a:ea typeface="华文新魏" panose="02010800040101010101" pitchFamily="2" charset="-122"/>
              </a:rPr>
              <a:t>我能行！</a:t>
            </a:r>
            <a:endParaRPr lang="zh-CN" altLang="en-US" sz="360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160000" scaled="1"/>
                <a:tileRect/>
              </a:gra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Picture 2" descr="秋思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76600" y="0"/>
            <a:ext cx="5867400" cy="6858000"/>
          </a:xfrm>
          <a:prstGeom prst="rect">
            <a:avLst/>
          </a:prstGeom>
          <a:noFill/>
          <a:ln w="9525">
            <a:noFill/>
          </a:ln>
          <a:effectLst>
            <a:outerShdw dist="89803" dir="8100000" algn="ctr" rotWithShape="0">
              <a:schemeClr val="bg2"/>
            </a:outerShdw>
          </a:effectLst>
        </p:spPr>
      </p:pic>
      <p:pic>
        <p:nvPicPr>
          <p:cNvPr id="114691" name="Picture 3" descr="下一步3">
            <a:hlinkClick r:id="" action="ppaction://hlinkshowjump?jump=nextslide">
              <a:snd r:embed="rId2" name="notify.wav"/>
            </a:hlinkClick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9A5"/>
              </a:clrFrom>
              <a:clrTo>
                <a:srgbClr val="FFF9A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56550" y="6424613"/>
            <a:ext cx="1008063" cy="306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4692" name="Text Box 4"/>
          <p:cNvSpPr txBox="1"/>
          <p:nvPr/>
        </p:nvSpPr>
        <p:spPr>
          <a:xfrm>
            <a:off x="250825" y="765175"/>
            <a:ext cx="3097213" cy="4892675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alpha val="49001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en-US" altLang="zh-CN" sz="2800" b="1" dirty="0">
                <a:latin typeface="Arial" panose="020B0604020202020204" pitchFamily="34" charset="0"/>
              </a:rPr>
              <a:t>        </a:t>
            </a:r>
            <a:r>
              <a:rPr lang="zh-CN" altLang="en-US" sz="2800" b="1" dirty="0">
                <a:latin typeface="Arial" panose="020B0604020202020204" pitchFamily="34" charset="0"/>
              </a:rPr>
              <a:t>日已暮，乡关尚不知在何处，老树上，寒鸦数只，哑哑枯叫，这个骑着瘦马，远离家乡漂泊的人，又怎禁得寒鸦的催逼，一声声叫得人心惊梦寒。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4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46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2" grpId="0" bldLvl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Picture 2" descr="秋思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851275" cy="6858000"/>
          </a:xfrm>
          <a:prstGeom prst="rect">
            <a:avLst/>
          </a:prstGeom>
          <a:noFill/>
          <a:ln w="9525">
            <a:noFill/>
          </a:ln>
          <a:effectLst>
            <a:outerShdw dist="91581" dir="8778595" algn="ctr" rotWithShape="0">
              <a:schemeClr val="bg2"/>
            </a:outerShdw>
          </a:effectLst>
        </p:spPr>
      </p:pic>
      <p:pic>
        <p:nvPicPr>
          <p:cNvPr id="116739" name="Picture 3" descr="下一步3">
            <a:hlinkClick r:id="" action="ppaction://hlinkshowjump?jump=nextslide">
              <a:snd r:embed="rId2" name="notify.wav"/>
            </a:hlinkClick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9A5"/>
              </a:clrFrom>
              <a:clrTo>
                <a:srgbClr val="FFF9A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56550" y="6424613"/>
            <a:ext cx="1008063" cy="306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6740" name="Text Box 4"/>
          <p:cNvSpPr txBox="1"/>
          <p:nvPr/>
        </p:nvSpPr>
        <p:spPr>
          <a:xfrm>
            <a:off x="2987675" y="0"/>
            <a:ext cx="6156325" cy="7026275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alpha val="49001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en-US" altLang="zh-CN" sz="2800" b="1" dirty="0">
                <a:latin typeface="Arial" panose="020B0604020202020204" pitchFamily="34" charset="0"/>
              </a:rPr>
              <a:t>        </a:t>
            </a:r>
            <a:r>
              <a:rPr lang="zh-CN" altLang="en-US" sz="2800" b="1" dirty="0">
                <a:latin typeface="Arial" panose="020B0604020202020204" pitchFamily="34" charset="0"/>
              </a:rPr>
              <a:t>归途漫漫，突然看到远处有小桥流水，绕水而居的村户，天空炊烟随风袅袅，好像游子身体里按捺不住的乡魂。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latin typeface="Arial" panose="020B0604020202020204" pitchFamily="34" charset="0"/>
              </a:rPr>
              <a:t>       那个人，牵着那匹瘦马，走过桥上，溪水清透，他看见自己的脸，皱纹横生，鬓发斑白，苍老的容颜，潦倒的人生，突现在面前。所有的雄心壮志都在时光中消磨成灰烬，想起那些昏黄如豆的灯光，温热的汤水，母亲温暖的手，妻子纤瘦的身影，思念蔓延，想知道，她们在家怎样？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endParaRPr lang="en-US" altLang="zh-CN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6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0" grpId="0" bldLvl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Picture 2" descr="秋思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59338" y="0"/>
            <a:ext cx="4284662" cy="6858000"/>
          </a:xfrm>
          <a:prstGeom prst="rect">
            <a:avLst/>
          </a:prstGeom>
          <a:noFill/>
          <a:ln w="9525">
            <a:noFill/>
          </a:ln>
          <a:effectLst>
            <a:outerShdw dist="71842" dir="8100000" algn="ctr" rotWithShape="0">
              <a:schemeClr val="bg2"/>
            </a:outerShdw>
          </a:effectLst>
        </p:spPr>
      </p:pic>
      <p:sp>
        <p:nvSpPr>
          <p:cNvPr id="118788" name="Text Box 4"/>
          <p:cNvSpPr txBox="1"/>
          <p:nvPr/>
        </p:nvSpPr>
        <p:spPr>
          <a:xfrm>
            <a:off x="250825" y="0"/>
            <a:ext cx="4537075" cy="6492875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chemeClr val="bg1">
                  <a:alpha val="49001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en-US" altLang="zh-CN" sz="2800" b="1" dirty="0">
                <a:latin typeface="Arial" panose="020B0604020202020204" pitchFamily="34" charset="0"/>
              </a:rPr>
              <a:t>        </a:t>
            </a:r>
            <a:r>
              <a:rPr lang="zh-CN" altLang="en-US" sz="2800" b="1" dirty="0">
                <a:latin typeface="Arial" panose="020B0604020202020204" pitchFamily="34" charset="0"/>
              </a:rPr>
              <a:t>遥看前方，落日也知道要回家，那么人呢？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latin typeface="Arial" panose="020B0604020202020204" pitchFamily="34" charset="0"/>
              </a:rPr>
              <a:t>        为何总要等到失落，才拾起寻常的美好？年轻人，不出去经历一番，又怎么能甘心平淡终老</a:t>
            </a:r>
            <a:r>
              <a:rPr lang="en-US" altLang="zh-CN" sz="2800" b="1" dirty="0">
                <a:latin typeface="Arial" panose="020B0604020202020204" pitchFamily="34" charset="0"/>
              </a:rPr>
              <a:t>?   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lang="en-US" altLang="zh-CN" sz="2800" b="1" dirty="0">
                <a:latin typeface="Arial" panose="020B0604020202020204" pitchFamily="34" charset="0"/>
              </a:rPr>
              <a:t>       </a:t>
            </a:r>
            <a:r>
              <a:rPr lang="zh-CN" altLang="en-US" sz="2800" b="1" dirty="0">
                <a:latin typeface="Arial" panose="020B0604020202020204" pitchFamily="34" charset="0"/>
              </a:rPr>
              <a:t>古道，西风，瘦马。而今才知思乡重。人与马，都载不动着如山如海的乡愁。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latin typeface="Arial" panose="020B0604020202020204" pitchFamily="34" charset="0"/>
              </a:rPr>
              <a:t>       夕阳西下，断送得一生憔悴。肠已断，人依旧，在天涯。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8" grpId="0" bldLvl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684213" y="260350"/>
            <a:ext cx="7991475" cy="34067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lnSpc>
                <a:spcPct val="170000"/>
              </a:lnSpc>
              <a:defRPr/>
            </a:pPr>
            <a:r>
              <a:rPr kumimoji="0" lang="en-US" altLang="zh-CN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这首小令渲染了</a:t>
            </a:r>
            <a:r>
              <a:rPr kumimoji="0"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秋季万物凋敝、萧瑟苍凉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的景象，照应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/>
                <a:ea typeface="楷体_GB2312" pitchFamily="49" charset="-122"/>
              </a:rPr>
              <a:t>“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断肠人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/>
                <a:ea typeface="楷体_GB2312" pitchFamily="49" charset="-122"/>
              </a:rPr>
              <a:t>”</a:t>
            </a:r>
            <a:r>
              <a:rPr kumimoji="0" lang="zh-CN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的悲凉、孤寂、愁苦之情，写出了</a:t>
            </a:r>
            <a:r>
              <a:rPr kumimoji="0"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飘零他乡的游子思念故乡的寂寞痛苦情怀。</a:t>
            </a:r>
            <a:endParaRPr kumimoji="0"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794385" y="132715"/>
            <a:ext cx="652145" cy="119888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zh-CN" altLang="en-US" sz="36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小结</a:t>
            </a:r>
            <a:endParaRPr kumimoji="0" lang="zh-CN" altLang="en-US" sz="3600" b="1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77827" name="Picture 4" descr="200410231028951239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95288" y="3716338"/>
            <a:ext cx="8424862" cy="266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4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4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母版">
  <a:themeElements>
    <a:clrScheme name="母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母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母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母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母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母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母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母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母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母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母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母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母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母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5310</Words>
  <Application>WPS 演示</Application>
  <PresentationFormat>全屏显示(4:3)</PresentationFormat>
  <Paragraphs>598</Paragraphs>
  <Slides>47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47</vt:i4>
      </vt:variant>
    </vt:vector>
  </HeadingPairs>
  <TitlesOfParts>
    <vt:vector size="74" baseType="lpstr">
      <vt:lpstr>Arial</vt:lpstr>
      <vt:lpstr>宋体</vt:lpstr>
      <vt:lpstr>Wingdings</vt:lpstr>
      <vt:lpstr>Times New Roman</vt:lpstr>
      <vt:lpstr>Calibri</vt:lpstr>
      <vt:lpstr>华文楷体</vt:lpstr>
      <vt:lpstr>楷体_GB2312</vt:lpstr>
      <vt:lpstr>新宋体</vt:lpstr>
      <vt:lpstr>华文新魏</vt:lpstr>
      <vt:lpstr>黑体</vt:lpstr>
      <vt:lpstr>华文行楷</vt:lpstr>
      <vt:lpstr>隶书</vt:lpstr>
      <vt:lpstr>方正硬笔行书简体</vt:lpstr>
      <vt:lpstr>创艺简楷体</vt:lpstr>
      <vt:lpstr>微软雅黑</vt:lpstr>
      <vt:lpstr>Arial Unicode MS</vt:lpstr>
      <vt:lpstr>方正瘦金书简体</vt:lpstr>
      <vt:lpstr>Arial Narrow</vt:lpstr>
      <vt:lpstr>华文琥珀</vt:lpstr>
      <vt:lpstr>System</vt:lpstr>
      <vt:lpstr>Segoe Print</vt:lpstr>
      <vt:lpstr>华文中宋</vt:lpstr>
      <vt:lpstr>Times New Roman</vt:lpstr>
      <vt:lpstr>Arial</vt:lpstr>
      <vt:lpstr>默认设计模板</vt:lpstr>
      <vt:lpstr>母版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想一想：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次北固山下            王湾</vt:lpstr>
      <vt:lpstr>五言 七言</vt:lpstr>
      <vt:lpstr>次北固山下            王湾</vt:lpstr>
      <vt:lpstr>PowerPoint 演示文稿</vt:lpstr>
      <vt:lpstr>PowerPoint 演示文稿</vt:lpstr>
      <vt:lpstr>次北固山下</vt:lpstr>
      <vt:lpstr>PowerPoint 演示文稿</vt:lpstr>
      <vt:lpstr>PowerPoint 演示文稿</vt:lpstr>
      <vt:lpstr>名句赏析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你能总结出格律诗的一些小常识吗？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天净沙  秋思 马致远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闲庭晓苑</cp:lastModifiedBy>
  <cp:revision>142</cp:revision>
  <dcterms:created xsi:type="dcterms:W3CDTF">2019-09-05T08:38:00Z</dcterms:created>
  <dcterms:modified xsi:type="dcterms:W3CDTF">2019-09-18T00:28:15Z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2052-11.1.0.8986</vt:lpwstr>
  </property>
</Properties>
</file>