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3" r:id="rId16"/>
    <p:sldId id="270" r:id="rId17"/>
    <p:sldId id="271" r:id="rId18"/>
    <p:sldId id="272" r:id="rId19"/>
    <p:sldId id="274" r:id="rId20"/>
    <p:sldId id="276" r:id="rId21"/>
    <p:sldId id="275" r:id="rId22"/>
    <p:sldId id="279" r:id="rId23"/>
    <p:sldId id="277" r:id="rId24"/>
    <p:sldId id="280" r:id="rId25"/>
    <p:sldId id="278" r:id="rId26"/>
  </p:sldIdLst>
  <p:sldSz cx="9144000" cy="5143500" type="screen16x9"/>
  <p:notesSz cx="9144000" cy="51435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CC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871" autoAdjust="0"/>
    <p:restoredTop sz="94660"/>
  </p:normalViewPr>
  <p:slideViewPr>
    <p:cSldViewPr>
      <p:cViewPr varScale="1">
        <p:scale>
          <a:sx n="108" d="100"/>
          <a:sy n="108" d="100"/>
        </p:scale>
        <p:origin x="811" y="77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430783" y="331165"/>
            <a:ext cx="8282432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rgbClr val="3366FF"/>
                </a:solidFill>
                <a:latin typeface="Microsoft YaHei UI"/>
                <a:cs typeface="Microsoft YaHei U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2880360"/>
            <a:ext cx="6400800" cy="12858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3366FF"/>
                </a:solidFill>
                <a:latin typeface="Microsoft YaHei UI"/>
                <a:cs typeface="Microsoft YaHei U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chemeClr val="hlink"/>
                </a:solidFill>
                <a:latin typeface="Microsoft YaHei UI"/>
                <a:cs typeface="Microsoft YaHei U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3366FF"/>
                </a:solidFill>
                <a:latin typeface="Microsoft YaHei UI"/>
                <a:cs typeface="Microsoft YaHei U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3366FF"/>
                </a:solidFill>
                <a:latin typeface="Microsoft YaHei UI"/>
                <a:cs typeface="Microsoft YaHei U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5143498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458456" y="54864"/>
            <a:ext cx="1595627" cy="376427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0" y="614172"/>
            <a:ext cx="9144000" cy="111251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761" y="633983"/>
            <a:ext cx="9143365" cy="26034"/>
          </a:xfrm>
          <a:custGeom>
            <a:avLst/>
            <a:gdLst/>
            <a:ahLst/>
            <a:cxnLst/>
            <a:rect l="l" t="t" r="r" b="b"/>
            <a:pathLst>
              <a:path w="9143365" h="26034">
                <a:moveTo>
                  <a:pt x="0" y="25907"/>
                </a:moveTo>
                <a:lnTo>
                  <a:pt x="9143238" y="25907"/>
                </a:lnTo>
                <a:lnTo>
                  <a:pt x="9143238" y="0"/>
                </a:lnTo>
                <a:lnTo>
                  <a:pt x="0" y="0"/>
                </a:lnTo>
                <a:lnTo>
                  <a:pt x="0" y="25907"/>
                </a:lnTo>
                <a:close/>
              </a:path>
            </a:pathLst>
          </a:custGeom>
          <a:solidFill>
            <a:srgbClr val="17ABB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0783" y="332943"/>
            <a:ext cx="8282432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rgbClr val="3366FF"/>
                </a:solidFill>
                <a:latin typeface="Microsoft YaHei UI"/>
                <a:cs typeface="Microsoft YaHei U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521713" y="1452788"/>
            <a:ext cx="4933315" cy="14376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chemeClr val="hlink"/>
                </a:solidFill>
                <a:latin typeface="Microsoft YaHei UI"/>
                <a:cs typeface="Microsoft YaHei U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4783455"/>
            <a:ext cx="292608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1345664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778864" y="939165"/>
            <a:ext cx="562193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625" dirty="0">
                <a:solidFill>
                  <a:srgbClr val="000000"/>
                </a:solidFill>
              </a:rPr>
              <a:t>课外古诗词诵</a:t>
            </a:r>
            <a:r>
              <a:rPr sz="4800" dirty="0">
                <a:solidFill>
                  <a:srgbClr val="000000"/>
                </a:solidFill>
              </a:rPr>
              <a:t>读</a:t>
            </a:r>
            <a:endParaRPr sz="4800" dirty="0"/>
          </a:p>
        </p:txBody>
      </p:sp>
      <p:sp>
        <p:nvSpPr>
          <p:cNvPr id="6" name="object 6"/>
          <p:cNvSpPr txBox="1"/>
          <p:nvPr/>
        </p:nvSpPr>
        <p:spPr>
          <a:xfrm>
            <a:off x="3962400" y="2190750"/>
            <a:ext cx="4296410" cy="10406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0485">
              <a:lnSpc>
                <a:spcPct val="100000"/>
              </a:lnSpc>
              <a:spcBef>
                <a:spcPts val="95"/>
              </a:spcBef>
            </a:pPr>
            <a:r>
              <a:rPr sz="2800" b="1" spc="-5" dirty="0">
                <a:solidFill>
                  <a:srgbClr val="17ABB8"/>
                </a:solidFill>
                <a:latin typeface="Microsoft YaHei UI"/>
                <a:cs typeface="Microsoft YaHei UI"/>
              </a:rPr>
              <a:t>《</a:t>
            </a:r>
            <a:r>
              <a:rPr sz="2800" b="1" spc="-225" dirty="0">
                <a:solidFill>
                  <a:srgbClr val="17ABB8"/>
                </a:solidFill>
                <a:latin typeface="Microsoft YaHei UI"/>
                <a:cs typeface="Microsoft YaHei UI"/>
              </a:rPr>
              <a:t> </a:t>
            </a:r>
            <a:r>
              <a:rPr sz="2800" b="1" spc="605" dirty="0" err="1">
                <a:solidFill>
                  <a:srgbClr val="17ABB8"/>
                </a:solidFill>
                <a:latin typeface="Microsoft YaHei UI"/>
                <a:cs typeface="Microsoft YaHei UI"/>
              </a:rPr>
              <a:t>竹里馆</a:t>
            </a:r>
            <a:r>
              <a:rPr sz="2800" b="1" spc="-5" dirty="0">
                <a:solidFill>
                  <a:srgbClr val="17ABB8"/>
                </a:solidFill>
                <a:latin typeface="Microsoft YaHei UI"/>
                <a:cs typeface="Microsoft YaHei UI"/>
              </a:rPr>
              <a:t>》</a:t>
            </a:r>
            <a:endParaRPr lang="en-US" sz="2800" b="1" spc="-5" dirty="0">
              <a:solidFill>
                <a:srgbClr val="17ABB8"/>
              </a:solidFill>
              <a:latin typeface="Microsoft YaHei UI"/>
              <a:cs typeface="Microsoft YaHei UI"/>
            </a:endParaRPr>
          </a:p>
          <a:p>
            <a:pPr marL="70485">
              <a:lnSpc>
                <a:spcPct val="100000"/>
              </a:lnSpc>
              <a:spcBef>
                <a:spcPts val="95"/>
              </a:spcBef>
            </a:pPr>
            <a:endParaRPr sz="1000" dirty="0">
              <a:latin typeface="Microsoft YaHei UI"/>
              <a:cs typeface="Microsoft YaHei UI"/>
            </a:endParaRPr>
          </a:p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sz="2800" b="1" spc="-5" dirty="0">
                <a:solidFill>
                  <a:srgbClr val="17ABB8"/>
                </a:solidFill>
                <a:latin typeface="Microsoft YaHei UI"/>
                <a:cs typeface="Microsoft YaHei UI"/>
              </a:rPr>
              <a:t>《</a:t>
            </a:r>
            <a:r>
              <a:rPr sz="2800" b="1" spc="-225" dirty="0">
                <a:solidFill>
                  <a:srgbClr val="17ABB8"/>
                </a:solidFill>
                <a:latin typeface="Microsoft YaHei UI"/>
                <a:cs typeface="Microsoft YaHei UI"/>
              </a:rPr>
              <a:t> </a:t>
            </a:r>
            <a:r>
              <a:rPr sz="2800" b="1" spc="600" dirty="0" err="1">
                <a:solidFill>
                  <a:srgbClr val="17ABB8"/>
                </a:solidFill>
                <a:latin typeface="Microsoft YaHei UI"/>
                <a:cs typeface="Microsoft YaHei UI"/>
              </a:rPr>
              <a:t>春夜洛城</a:t>
            </a:r>
            <a:r>
              <a:rPr sz="2800" b="1" spc="590" dirty="0" err="1">
                <a:solidFill>
                  <a:srgbClr val="17ABB8"/>
                </a:solidFill>
                <a:latin typeface="Microsoft YaHei UI"/>
                <a:cs typeface="Microsoft YaHei UI"/>
              </a:rPr>
              <a:t>闻</a:t>
            </a:r>
            <a:r>
              <a:rPr sz="2800" b="1" spc="610" dirty="0" err="1">
                <a:solidFill>
                  <a:srgbClr val="17ABB8"/>
                </a:solidFill>
                <a:latin typeface="Microsoft YaHei UI"/>
                <a:cs typeface="Microsoft YaHei UI"/>
              </a:rPr>
              <a:t>笛</a:t>
            </a:r>
            <a:r>
              <a:rPr sz="2800" b="1" spc="-5" dirty="0">
                <a:solidFill>
                  <a:srgbClr val="17ABB8"/>
                </a:solidFill>
                <a:latin typeface="Microsoft YaHei UI"/>
                <a:cs typeface="Microsoft YaHei UI"/>
              </a:rPr>
              <a:t>》</a:t>
            </a:r>
            <a:endParaRPr sz="2800" dirty="0">
              <a:latin typeface="Microsoft YaHei UI"/>
              <a:cs typeface="Microsoft YaHei U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9303"/>
            <a:ext cx="9144000" cy="5143498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729486" y="976375"/>
            <a:ext cx="2394713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学</a:t>
            </a:r>
            <a:r>
              <a:rPr lang="en-US" sz="28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 </a:t>
            </a:r>
            <a:r>
              <a:rPr sz="2800" spc="-5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习</a:t>
            </a:r>
            <a:r>
              <a:rPr lang="en-US" sz="2800" spc="-5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 </a:t>
            </a:r>
            <a:r>
              <a:rPr sz="2800" spc="-5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目</a:t>
            </a:r>
            <a:r>
              <a:rPr lang="en-US" sz="2800" spc="-5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 </a:t>
            </a:r>
            <a:r>
              <a:rPr sz="2800" spc="-5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标：</a:t>
            </a:r>
            <a:endParaRPr sz="2800" dirty="0">
              <a:latin typeface="黑体" panose="02010609060101010101" pitchFamily="49" charset="-122"/>
              <a:ea typeface="黑体" panose="02010609060101010101" pitchFamily="49" charset="-122"/>
              <a:cs typeface="SimSu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90600" y="1712909"/>
            <a:ext cx="7772400" cy="1140056"/>
          </a:xfrm>
          <a:prstGeom prst="rect">
            <a:avLst/>
          </a:prstGeom>
        </p:spPr>
        <p:txBody>
          <a:bodyPr vert="horz" wrap="square" lIns="0" tIns="207010" rIns="0" bIns="0" rtlCol="0">
            <a:spAutoFit/>
          </a:bodyPr>
          <a:lstStyle/>
          <a:p>
            <a:pPr marL="318135" indent="-305435">
              <a:lnSpc>
                <a:spcPct val="100000"/>
              </a:lnSpc>
              <a:spcBef>
                <a:spcPts val="1630"/>
              </a:spcBef>
              <a:buSzPct val="95833"/>
              <a:buAutoNum type="arabicPeriod"/>
              <a:tabLst>
                <a:tab pos="318135" algn="l"/>
              </a:tabLst>
            </a:pPr>
            <a:r>
              <a:rPr sz="2400" b="1" dirty="0">
                <a:latin typeface="SimSun"/>
                <a:cs typeface="SimSun"/>
              </a:rPr>
              <a:t>了解“幽篁”“长啸”“玉笛”“折柳”的含义。</a:t>
            </a:r>
          </a:p>
          <a:p>
            <a:pPr marL="318135" indent="-306070">
              <a:lnSpc>
                <a:spcPct val="100000"/>
              </a:lnSpc>
              <a:spcBef>
                <a:spcPts val="1535"/>
              </a:spcBef>
              <a:buSzPct val="95833"/>
              <a:buAutoNum type="arabicPeriod"/>
              <a:tabLst>
                <a:tab pos="318770" algn="l"/>
              </a:tabLst>
            </a:pPr>
            <a:r>
              <a:rPr sz="2400" b="1" spc="-5" dirty="0" err="1">
                <a:latin typeface="SimSun"/>
                <a:cs typeface="SimSun"/>
              </a:rPr>
              <a:t>反复诵读，品味诗歌语言，</a:t>
            </a:r>
            <a:r>
              <a:rPr sz="2400" b="1" dirty="0" err="1">
                <a:latin typeface="SimSun"/>
                <a:cs typeface="SimSun"/>
              </a:rPr>
              <a:t>理解诗歌中所蕴含的</a:t>
            </a:r>
            <a:r>
              <a:rPr lang="zh-CN" altLang="en-US" sz="2400" b="1" dirty="0">
                <a:latin typeface="SimSun"/>
                <a:cs typeface="SimSun"/>
              </a:rPr>
              <a:t>情感</a:t>
            </a:r>
            <a:r>
              <a:rPr sz="2400" b="1" dirty="0">
                <a:latin typeface="SimSun"/>
                <a:cs typeface="SimSun"/>
              </a:rPr>
              <a:t>。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5143498"/>
            <a:chOff x="0" y="0"/>
            <a:chExt cx="9144000" cy="5143498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514349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718559" y="1075944"/>
              <a:ext cx="4754880" cy="3055619"/>
            </a:xfrm>
            <a:prstGeom prst="rect">
              <a:avLst/>
            </a:prstGeom>
          </p:spPr>
        </p:pic>
      </p:grpSp>
      <p:sp>
        <p:nvSpPr>
          <p:cNvPr id="6" name="object 6"/>
          <p:cNvSpPr txBox="1"/>
          <p:nvPr/>
        </p:nvSpPr>
        <p:spPr>
          <a:xfrm>
            <a:off x="1205890" y="1673428"/>
            <a:ext cx="1989455" cy="13335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13030">
              <a:lnSpc>
                <a:spcPct val="100000"/>
              </a:lnSpc>
              <a:spcBef>
                <a:spcPts val="105"/>
              </a:spcBef>
            </a:pPr>
            <a:r>
              <a:rPr sz="4100" spc="5" dirty="0">
                <a:solidFill>
                  <a:srgbClr val="0000FF"/>
                </a:solidFill>
                <a:latin typeface="NSimSun"/>
                <a:cs typeface="NSimSun"/>
              </a:rPr>
              <a:t>竹里馆</a:t>
            </a:r>
            <a:endParaRPr sz="4100">
              <a:latin typeface="NSimSun"/>
              <a:cs typeface="NSimSun"/>
            </a:endParaRPr>
          </a:p>
          <a:p>
            <a:pPr marL="12700">
              <a:lnSpc>
                <a:spcPct val="100000"/>
              </a:lnSpc>
              <a:spcBef>
                <a:spcPts val="2010"/>
              </a:spcBef>
            </a:pPr>
            <a:r>
              <a:rPr sz="2800" spc="-5" dirty="0">
                <a:solidFill>
                  <a:srgbClr val="0000FF"/>
                </a:solidFill>
                <a:latin typeface="NSimSun"/>
                <a:cs typeface="NSimSun"/>
              </a:rPr>
              <a:t>王</a:t>
            </a:r>
            <a:r>
              <a:rPr sz="2800" spc="-65" dirty="0">
                <a:solidFill>
                  <a:srgbClr val="0000FF"/>
                </a:solidFill>
                <a:latin typeface="NSimSun"/>
                <a:cs typeface="NSimSun"/>
              </a:rPr>
              <a:t> </a:t>
            </a:r>
            <a:r>
              <a:rPr sz="2800" spc="15" dirty="0">
                <a:solidFill>
                  <a:srgbClr val="0000FF"/>
                </a:solidFill>
                <a:latin typeface="NSimSun"/>
                <a:cs typeface="NSimSun"/>
              </a:rPr>
              <a:t>维</a:t>
            </a:r>
            <a:r>
              <a:rPr sz="2800" spc="5" dirty="0">
                <a:solidFill>
                  <a:srgbClr val="0000FF"/>
                </a:solidFill>
                <a:latin typeface="NSimSun"/>
                <a:cs typeface="NSimSun"/>
              </a:rPr>
              <a:t>（</a:t>
            </a:r>
            <a:r>
              <a:rPr sz="2800" spc="15" dirty="0">
                <a:solidFill>
                  <a:srgbClr val="0000FF"/>
                </a:solidFill>
                <a:latin typeface="NSimSun"/>
                <a:cs typeface="NSimSun"/>
              </a:rPr>
              <a:t>唐</a:t>
            </a:r>
            <a:r>
              <a:rPr sz="2800" spc="-5" dirty="0">
                <a:solidFill>
                  <a:srgbClr val="0000FF"/>
                </a:solidFill>
                <a:latin typeface="NSimSun"/>
                <a:cs typeface="NSimSun"/>
              </a:rPr>
              <a:t>）</a:t>
            </a:r>
            <a:endParaRPr sz="2800">
              <a:latin typeface="NSimSun"/>
              <a:cs typeface="NSimSu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514349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487411" y="47244"/>
              <a:ext cx="1597152" cy="37642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697980" y="3047"/>
              <a:ext cx="2446019" cy="923543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7178802" y="318896"/>
            <a:ext cx="165608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5" dirty="0"/>
              <a:t>作者</a:t>
            </a:r>
            <a:r>
              <a:rPr dirty="0"/>
              <a:t>简介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23468" y="1070562"/>
            <a:ext cx="6274512" cy="358012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indent="691515">
              <a:lnSpc>
                <a:spcPct val="108000"/>
              </a:lnSpc>
              <a:spcBef>
                <a:spcPts val="90"/>
              </a:spcBef>
            </a:pPr>
            <a:r>
              <a:rPr sz="2700" spc="10" dirty="0">
                <a:solidFill>
                  <a:srgbClr val="FF0000"/>
                </a:solidFill>
                <a:latin typeface="SimSun"/>
                <a:cs typeface="SimSun"/>
              </a:rPr>
              <a:t>王维</a:t>
            </a:r>
            <a:r>
              <a:rPr sz="2700" spc="10" dirty="0">
                <a:latin typeface="SimSun"/>
                <a:cs typeface="SimSun"/>
              </a:rPr>
              <a:t>（701—760），</a:t>
            </a:r>
            <a:r>
              <a:rPr sz="2700" spc="5" dirty="0">
                <a:latin typeface="SimSun"/>
                <a:cs typeface="SimSun"/>
              </a:rPr>
              <a:t>字</a:t>
            </a:r>
            <a:r>
              <a:rPr sz="2700" u="heavy" spc="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imSun"/>
                <a:cs typeface="SimSun"/>
              </a:rPr>
              <a:t>摩诘</a:t>
            </a:r>
            <a:r>
              <a:rPr sz="2700" spc="15" dirty="0">
                <a:latin typeface="SimSun"/>
                <a:cs typeface="SimSun"/>
              </a:rPr>
              <a:t>，</a:t>
            </a:r>
            <a:r>
              <a:rPr sz="2700" u="heavy" spc="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imSun"/>
                <a:cs typeface="SimSun"/>
              </a:rPr>
              <a:t>唐代</a:t>
            </a:r>
            <a:r>
              <a:rPr sz="2700" dirty="0">
                <a:latin typeface="SimSun"/>
                <a:cs typeface="SimSun"/>
              </a:rPr>
              <a:t>杰 </a:t>
            </a:r>
            <a:r>
              <a:rPr sz="2700" spc="5" dirty="0">
                <a:latin typeface="SimSun"/>
                <a:cs typeface="SimSun"/>
              </a:rPr>
              <a:t> 出诗人、画家。开元进士，官至尚书右丞， </a:t>
            </a:r>
            <a:r>
              <a:rPr sz="2700" spc="-1335" dirty="0">
                <a:latin typeface="SimSun"/>
                <a:cs typeface="SimSun"/>
              </a:rPr>
              <a:t> </a:t>
            </a:r>
            <a:r>
              <a:rPr sz="2700" spc="10" dirty="0">
                <a:latin typeface="SimSun"/>
                <a:cs typeface="SimSun"/>
              </a:rPr>
              <a:t>与孟浩然齐名，并称</a:t>
            </a:r>
            <a:r>
              <a:rPr sz="2700" u="heavy" spc="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imSun"/>
                <a:cs typeface="SimSun"/>
              </a:rPr>
              <a:t>“王孟</a:t>
            </a:r>
            <a:r>
              <a:rPr sz="2700" u="heavy" spc="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imSun"/>
                <a:cs typeface="SimSun"/>
              </a:rPr>
              <a:t>”</a:t>
            </a:r>
            <a:r>
              <a:rPr sz="2700" spc="10" dirty="0">
                <a:latin typeface="SimSun"/>
                <a:cs typeface="SimSun"/>
              </a:rPr>
              <a:t>，同</a:t>
            </a:r>
            <a:r>
              <a:rPr sz="2700" spc="15" dirty="0">
                <a:latin typeface="SimSun"/>
                <a:cs typeface="SimSun"/>
              </a:rPr>
              <a:t>为</a:t>
            </a:r>
            <a:r>
              <a:rPr sz="2700" u="heavy" spc="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imSun"/>
                <a:cs typeface="SimSun"/>
              </a:rPr>
              <a:t>山水</a:t>
            </a:r>
            <a:r>
              <a:rPr sz="2700" u="heavy" spc="-265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imSun"/>
                <a:cs typeface="SimSun"/>
              </a:rPr>
              <a:t>田</a:t>
            </a:r>
            <a:r>
              <a:rPr sz="2700" u="heavy" spc="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imSun"/>
                <a:cs typeface="SimSun"/>
              </a:rPr>
              <a:t>园派</a:t>
            </a:r>
            <a:r>
              <a:rPr sz="2700" spc="10" dirty="0">
                <a:latin typeface="SimSun"/>
                <a:cs typeface="SimSun"/>
              </a:rPr>
              <a:t>的代表人物。王维被称为</a:t>
            </a:r>
            <a:r>
              <a:rPr sz="2700" spc="20" dirty="0">
                <a:latin typeface="SimSun"/>
                <a:cs typeface="SimSun"/>
              </a:rPr>
              <a:t>“</a:t>
            </a:r>
            <a:r>
              <a:rPr sz="2700" u="heavy" spc="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imSun"/>
                <a:cs typeface="SimSun"/>
              </a:rPr>
              <a:t>诗佛</a:t>
            </a:r>
            <a:r>
              <a:rPr sz="2700" spc="10" dirty="0">
                <a:latin typeface="SimSun"/>
                <a:cs typeface="SimSun"/>
              </a:rPr>
              <a:t>”，他的 作品清新淡雅，禅意丰富，苏轼曾评价他的 作品“</a:t>
            </a:r>
            <a:r>
              <a:rPr sz="2700" u="heavy" spc="10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imSun"/>
                <a:cs typeface="SimSun"/>
              </a:rPr>
              <a:t>诗中有画，画中有</a:t>
            </a:r>
            <a:r>
              <a:rPr sz="2700" u="heavy" spc="1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imSun"/>
                <a:cs typeface="SimSun"/>
              </a:rPr>
              <a:t>诗</a:t>
            </a:r>
            <a:r>
              <a:rPr sz="2700" spc="10" dirty="0">
                <a:latin typeface="SimSun"/>
                <a:cs typeface="SimSun"/>
              </a:rPr>
              <a:t>”。代</a:t>
            </a:r>
            <a:r>
              <a:rPr sz="2700" spc="5" dirty="0">
                <a:latin typeface="SimSun"/>
                <a:cs typeface="SimSun"/>
              </a:rPr>
              <a:t>表作品有 </a:t>
            </a:r>
            <a:r>
              <a:rPr sz="2700" spc="10" dirty="0">
                <a:latin typeface="SimSun"/>
                <a:cs typeface="SimSun"/>
              </a:rPr>
              <a:t>《</a:t>
            </a:r>
            <a:r>
              <a:rPr sz="2700" spc="5" dirty="0">
                <a:latin typeface="SimSun"/>
                <a:cs typeface="SimSun"/>
              </a:rPr>
              <a:t>使至塞上</a:t>
            </a:r>
            <a:r>
              <a:rPr sz="2700" spc="10" dirty="0">
                <a:latin typeface="SimSun"/>
                <a:cs typeface="SimSun"/>
              </a:rPr>
              <a:t>》</a:t>
            </a:r>
            <a:r>
              <a:rPr sz="2700" spc="5" dirty="0">
                <a:latin typeface="SimSun"/>
                <a:cs typeface="SimSun"/>
              </a:rPr>
              <a:t>《山居秋</a:t>
            </a:r>
            <a:r>
              <a:rPr sz="2700" spc="10" dirty="0">
                <a:latin typeface="SimSun"/>
                <a:cs typeface="SimSun"/>
              </a:rPr>
              <a:t>暝</a:t>
            </a:r>
            <a:r>
              <a:rPr sz="2700" spc="5" dirty="0">
                <a:latin typeface="SimSun"/>
                <a:cs typeface="SimSun"/>
              </a:rPr>
              <a:t>》《</a:t>
            </a:r>
            <a:r>
              <a:rPr sz="2700" dirty="0" err="1">
                <a:latin typeface="SimSun"/>
                <a:cs typeface="SimSun"/>
              </a:rPr>
              <a:t>九</a:t>
            </a:r>
            <a:r>
              <a:rPr sz="2700" spc="10" dirty="0" err="1">
                <a:latin typeface="SimSun"/>
                <a:cs typeface="SimSun"/>
              </a:rPr>
              <a:t>月九日忆山东兄弟》等</a:t>
            </a:r>
            <a:r>
              <a:rPr sz="2700" spc="10" dirty="0">
                <a:latin typeface="SimSun"/>
                <a:cs typeface="SimSun"/>
              </a:rPr>
              <a:t>。</a:t>
            </a:r>
            <a:endParaRPr sz="2700" dirty="0">
              <a:latin typeface="SimSun"/>
              <a:cs typeface="SimSun"/>
            </a:endParaRPr>
          </a:p>
        </p:txBody>
      </p:sp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863381" y="1579301"/>
            <a:ext cx="1935479" cy="24003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69847" y="683132"/>
            <a:ext cx="328104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0" dirty="0">
                <a:solidFill>
                  <a:srgbClr val="FF0000"/>
                </a:solidFill>
                <a:latin typeface="SimSun"/>
                <a:cs typeface="SimSun"/>
              </a:rPr>
              <a:t>王维的名句回顾：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77569" y="1419605"/>
            <a:ext cx="7672705" cy="30001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290"/>
              </a:lnSpc>
              <a:spcBef>
                <a:spcPts val="95"/>
              </a:spcBef>
            </a:pPr>
            <a:r>
              <a:rPr sz="2800" dirty="0">
                <a:latin typeface="SimSun"/>
                <a:cs typeface="SimSun"/>
              </a:rPr>
              <a:t>独</a:t>
            </a:r>
            <a:r>
              <a:rPr sz="2800" spc="-5" dirty="0">
                <a:latin typeface="SimSun"/>
                <a:cs typeface="SimSun"/>
              </a:rPr>
              <a:t>在异乡</a:t>
            </a:r>
            <a:r>
              <a:rPr sz="2800" dirty="0">
                <a:latin typeface="SimSun"/>
                <a:cs typeface="SimSun"/>
              </a:rPr>
              <a:t>为</a:t>
            </a:r>
            <a:r>
              <a:rPr sz="2800" spc="-5" dirty="0">
                <a:latin typeface="SimSun"/>
                <a:cs typeface="SimSun"/>
              </a:rPr>
              <a:t>异客，</a:t>
            </a:r>
            <a:r>
              <a:rPr sz="2800" dirty="0">
                <a:latin typeface="SimSun"/>
                <a:cs typeface="SimSun"/>
              </a:rPr>
              <a:t>每</a:t>
            </a:r>
            <a:r>
              <a:rPr sz="2800" spc="-5" dirty="0">
                <a:latin typeface="SimSun"/>
                <a:cs typeface="SimSun"/>
              </a:rPr>
              <a:t>逢佳节</a:t>
            </a:r>
            <a:r>
              <a:rPr sz="2800" dirty="0">
                <a:latin typeface="SimSun"/>
                <a:cs typeface="SimSun"/>
              </a:rPr>
              <a:t>倍</a:t>
            </a:r>
            <a:r>
              <a:rPr sz="2800" spc="-5" dirty="0">
                <a:latin typeface="SimSun"/>
                <a:cs typeface="SimSun"/>
              </a:rPr>
              <a:t>思亲。</a:t>
            </a:r>
            <a:endParaRPr sz="2800" dirty="0">
              <a:latin typeface="SimSun"/>
              <a:cs typeface="SimSun"/>
            </a:endParaRPr>
          </a:p>
          <a:p>
            <a:pPr marL="3752850">
              <a:lnSpc>
                <a:spcPts val="3290"/>
              </a:lnSpc>
            </a:pPr>
            <a:r>
              <a:rPr sz="2800" spc="-5" dirty="0">
                <a:solidFill>
                  <a:srgbClr val="0000FF"/>
                </a:solidFill>
                <a:latin typeface="SimSun"/>
                <a:cs typeface="SimSun"/>
              </a:rPr>
              <a:t>《九月九日忆山东兄弟》</a:t>
            </a:r>
            <a:endParaRPr sz="2800" dirty="0">
              <a:latin typeface="SimSun"/>
              <a:cs typeface="SimSun"/>
            </a:endParaRPr>
          </a:p>
          <a:p>
            <a:pPr marL="12700">
              <a:lnSpc>
                <a:spcPts val="3290"/>
              </a:lnSpc>
              <a:spcBef>
                <a:spcPts val="145"/>
              </a:spcBef>
            </a:pPr>
            <a:r>
              <a:rPr sz="2800" dirty="0">
                <a:latin typeface="SimSun"/>
                <a:cs typeface="SimSun"/>
              </a:rPr>
              <a:t>明</a:t>
            </a:r>
            <a:r>
              <a:rPr sz="2800" spc="-5" dirty="0">
                <a:latin typeface="SimSun"/>
                <a:cs typeface="SimSun"/>
              </a:rPr>
              <a:t>月松间</a:t>
            </a:r>
            <a:r>
              <a:rPr sz="2800" dirty="0">
                <a:latin typeface="SimSun"/>
                <a:cs typeface="SimSun"/>
              </a:rPr>
              <a:t>照</a:t>
            </a:r>
            <a:r>
              <a:rPr sz="2800" spc="-5" dirty="0">
                <a:latin typeface="SimSun"/>
                <a:cs typeface="SimSun"/>
              </a:rPr>
              <a:t>，清泉</a:t>
            </a:r>
            <a:r>
              <a:rPr sz="2800" dirty="0">
                <a:latin typeface="SimSun"/>
                <a:cs typeface="SimSun"/>
              </a:rPr>
              <a:t>石</a:t>
            </a:r>
            <a:r>
              <a:rPr sz="2800" spc="-5" dirty="0">
                <a:latin typeface="SimSun"/>
                <a:cs typeface="SimSun"/>
              </a:rPr>
              <a:t>上流。</a:t>
            </a:r>
            <a:endParaRPr sz="2800" dirty="0">
              <a:latin typeface="SimSun"/>
              <a:cs typeface="SimSun"/>
            </a:endParaRPr>
          </a:p>
          <a:p>
            <a:pPr marL="3752850">
              <a:lnSpc>
                <a:spcPts val="3290"/>
              </a:lnSpc>
            </a:pPr>
            <a:r>
              <a:rPr sz="2800" spc="-5" dirty="0">
                <a:solidFill>
                  <a:srgbClr val="0000FF"/>
                </a:solidFill>
                <a:latin typeface="SimSun"/>
                <a:cs typeface="SimSun"/>
              </a:rPr>
              <a:t>《山居秋暝》</a:t>
            </a:r>
            <a:endParaRPr sz="2800" dirty="0">
              <a:latin typeface="SimSun"/>
              <a:cs typeface="SimSun"/>
            </a:endParaRPr>
          </a:p>
          <a:p>
            <a:pPr marL="12700">
              <a:lnSpc>
                <a:spcPts val="3290"/>
              </a:lnSpc>
              <a:spcBef>
                <a:spcPts val="145"/>
              </a:spcBef>
            </a:pPr>
            <a:r>
              <a:rPr sz="2800" dirty="0">
                <a:latin typeface="SimSun"/>
                <a:cs typeface="SimSun"/>
              </a:rPr>
              <a:t>劝</a:t>
            </a:r>
            <a:r>
              <a:rPr sz="2800" spc="-5" dirty="0">
                <a:latin typeface="SimSun"/>
                <a:cs typeface="SimSun"/>
              </a:rPr>
              <a:t>君更进一杯酒，西出阳关无故人。</a:t>
            </a:r>
            <a:endParaRPr sz="2800" dirty="0">
              <a:latin typeface="SimSun"/>
              <a:cs typeface="SimSun"/>
            </a:endParaRPr>
          </a:p>
          <a:p>
            <a:pPr marL="3752850">
              <a:lnSpc>
                <a:spcPts val="3290"/>
              </a:lnSpc>
            </a:pPr>
            <a:r>
              <a:rPr sz="2800" spc="-5" dirty="0">
                <a:solidFill>
                  <a:srgbClr val="0000FF"/>
                </a:solidFill>
                <a:latin typeface="SimSun"/>
                <a:cs typeface="SimSun"/>
              </a:rPr>
              <a:t>《送元二使安西》</a:t>
            </a:r>
            <a:endParaRPr sz="2800" dirty="0">
              <a:latin typeface="SimSun"/>
              <a:cs typeface="SimSun"/>
            </a:endParaRPr>
          </a:p>
          <a:p>
            <a:pPr marL="3752850">
              <a:lnSpc>
                <a:spcPts val="3290"/>
              </a:lnSpc>
            </a:pPr>
            <a:endParaRPr sz="2800" dirty="0">
              <a:latin typeface="SimSun"/>
              <a:cs typeface="SimSun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381000" y="1428750"/>
            <a:ext cx="583691" cy="2174749"/>
            <a:chOff x="414527" y="1581911"/>
            <a:chExt cx="583691" cy="2174749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38911" y="1581911"/>
              <a:ext cx="559307" cy="448056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31291" y="2446019"/>
              <a:ext cx="560832" cy="448056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14527" y="3308604"/>
              <a:ext cx="560832" cy="448056"/>
            </a:xfrm>
            <a:prstGeom prst="rect">
              <a:avLst/>
            </a:prstGeom>
          </p:spPr>
        </p:pic>
      </p:grpSp>
      <p:sp>
        <p:nvSpPr>
          <p:cNvPr id="9" name="矩形 8"/>
          <p:cNvSpPr/>
          <p:nvPr/>
        </p:nvSpPr>
        <p:spPr>
          <a:xfrm>
            <a:off x="7467600" y="57150"/>
            <a:ext cx="16002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177288" y="1125727"/>
            <a:ext cx="2663190" cy="313436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540" algn="ctr">
              <a:lnSpc>
                <a:spcPct val="100000"/>
              </a:lnSpc>
              <a:spcBef>
                <a:spcPts val="105"/>
              </a:spcBef>
            </a:pPr>
            <a:r>
              <a:rPr sz="3200" b="1" spc="10" dirty="0">
                <a:latin typeface="Microsoft YaHei UI"/>
                <a:cs typeface="Microsoft YaHei UI"/>
              </a:rPr>
              <a:t>竹里馆</a:t>
            </a:r>
            <a:endParaRPr sz="3200">
              <a:latin typeface="Microsoft YaHei UI"/>
              <a:cs typeface="Microsoft YaHei UI"/>
            </a:endParaRPr>
          </a:p>
          <a:p>
            <a:pPr algn="ctr">
              <a:lnSpc>
                <a:spcPct val="100000"/>
              </a:lnSpc>
              <a:spcBef>
                <a:spcPts val="15"/>
              </a:spcBef>
              <a:tabLst>
                <a:tab pos="535940" algn="l"/>
              </a:tabLst>
            </a:pPr>
            <a:r>
              <a:rPr sz="2800" b="1" spc="-5" dirty="0">
                <a:latin typeface="Microsoft YaHei UI"/>
                <a:cs typeface="Microsoft YaHei UI"/>
              </a:rPr>
              <a:t>王	维</a:t>
            </a:r>
            <a:endParaRPr sz="2800">
              <a:latin typeface="Microsoft YaHei UI"/>
              <a:cs typeface="Microsoft YaHei UI"/>
            </a:endParaRPr>
          </a:p>
          <a:p>
            <a:pPr marL="12700" marR="5080" algn="ctr">
              <a:lnSpc>
                <a:spcPts val="4370"/>
              </a:lnSpc>
              <a:spcBef>
                <a:spcPts val="95"/>
              </a:spcBef>
            </a:pPr>
            <a:r>
              <a:rPr sz="2800" b="1" spc="-5" dirty="0">
                <a:latin typeface="Microsoft YaHei UI"/>
                <a:cs typeface="Microsoft YaHei UI"/>
              </a:rPr>
              <a:t>独</a:t>
            </a:r>
            <a:r>
              <a:rPr sz="2800" b="1" spc="-65" dirty="0">
                <a:latin typeface="Microsoft YaHei UI"/>
                <a:cs typeface="Microsoft YaHei UI"/>
              </a:rPr>
              <a:t> </a:t>
            </a:r>
            <a:r>
              <a:rPr sz="2800" b="1" spc="15" dirty="0">
                <a:latin typeface="Microsoft YaHei UI"/>
                <a:cs typeface="Microsoft YaHei UI"/>
              </a:rPr>
              <a:t>坐</a:t>
            </a:r>
            <a:r>
              <a:rPr sz="28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800" b="1" spc="-4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幽</a:t>
            </a:r>
            <a:r>
              <a:rPr sz="2800" b="1" spc="-70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篁</a:t>
            </a:r>
            <a:r>
              <a:rPr sz="2800" b="1" spc="-65" dirty="0">
                <a:latin typeface="Microsoft YaHei UI"/>
                <a:cs typeface="Microsoft YaHei UI"/>
              </a:rPr>
              <a:t> </a:t>
            </a:r>
            <a:r>
              <a:rPr sz="2800" b="1" spc="20" dirty="0">
                <a:latin typeface="Microsoft YaHei UI"/>
                <a:cs typeface="Microsoft YaHei UI"/>
              </a:rPr>
              <a:t>里， </a:t>
            </a:r>
            <a:r>
              <a:rPr sz="2800" b="1" spc="-819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弹</a:t>
            </a:r>
            <a:r>
              <a:rPr sz="2800" b="1" spc="-65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琴</a:t>
            </a:r>
            <a:r>
              <a:rPr sz="2800" b="1" spc="-70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800" b="1" spc="-5" dirty="0">
                <a:latin typeface="Microsoft YaHei UI"/>
                <a:cs typeface="Microsoft YaHei UI"/>
              </a:rPr>
              <a:t>复</a:t>
            </a:r>
            <a:r>
              <a:rPr sz="2800" b="1" spc="-75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长</a:t>
            </a:r>
            <a:r>
              <a:rPr sz="2800" b="1" spc="-70" dirty="0">
                <a:latin typeface="Microsoft YaHei UI"/>
                <a:cs typeface="Microsoft YaHei UI"/>
              </a:rPr>
              <a:t> </a:t>
            </a:r>
            <a:r>
              <a:rPr sz="2800" b="1" spc="20" dirty="0">
                <a:latin typeface="Microsoft YaHei UI"/>
                <a:cs typeface="Microsoft YaHei UI"/>
              </a:rPr>
              <a:t>啸。</a:t>
            </a:r>
            <a:endParaRPr sz="2800">
              <a:latin typeface="Microsoft YaHei UI"/>
              <a:cs typeface="Microsoft YaHei UI"/>
            </a:endParaRPr>
          </a:p>
          <a:p>
            <a:pPr algn="ctr">
              <a:lnSpc>
                <a:spcPct val="100000"/>
              </a:lnSpc>
              <a:spcBef>
                <a:spcPts val="695"/>
              </a:spcBef>
            </a:pPr>
            <a:r>
              <a:rPr sz="2800" b="1" spc="-5" dirty="0">
                <a:latin typeface="Microsoft YaHei UI"/>
                <a:cs typeface="Microsoft YaHei UI"/>
              </a:rPr>
              <a:t>深</a:t>
            </a:r>
            <a:r>
              <a:rPr sz="2800" b="1" spc="-65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林</a:t>
            </a:r>
            <a:r>
              <a:rPr sz="2800" b="1" spc="-70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800" b="1" spc="-5" dirty="0">
                <a:latin typeface="Microsoft YaHei UI"/>
                <a:cs typeface="Microsoft YaHei UI"/>
              </a:rPr>
              <a:t>人</a:t>
            </a:r>
            <a:r>
              <a:rPr sz="2800" b="1" spc="-75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不</a:t>
            </a:r>
            <a:r>
              <a:rPr sz="2800" b="1" spc="-70" dirty="0">
                <a:latin typeface="Microsoft YaHei UI"/>
                <a:cs typeface="Microsoft YaHei UI"/>
              </a:rPr>
              <a:t> </a:t>
            </a:r>
            <a:r>
              <a:rPr sz="2800" b="1" spc="20" dirty="0">
                <a:latin typeface="Microsoft YaHei UI"/>
                <a:cs typeface="Microsoft YaHei UI"/>
              </a:rPr>
              <a:t>知，</a:t>
            </a:r>
            <a:endParaRPr sz="2800">
              <a:latin typeface="Microsoft YaHei UI"/>
              <a:cs typeface="Microsoft YaHei UI"/>
            </a:endParaRPr>
          </a:p>
          <a:p>
            <a:pPr algn="ctr">
              <a:lnSpc>
                <a:spcPct val="100000"/>
              </a:lnSpc>
              <a:spcBef>
                <a:spcPts val="1010"/>
              </a:spcBef>
            </a:pPr>
            <a:r>
              <a:rPr sz="2800" b="1" spc="-5" dirty="0">
                <a:latin typeface="Microsoft YaHei UI"/>
                <a:cs typeface="Microsoft YaHei UI"/>
              </a:rPr>
              <a:t>明</a:t>
            </a:r>
            <a:r>
              <a:rPr sz="2800" b="1" spc="-65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月</a:t>
            </a:r>
            <a:r>
              <a:rPr sz="2800" b="1" spc="-70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800" b="1" spc="-5" dirty="0">
                <a:latin typeface="Microsoft YaHei UI"/>
                <a:cs typeface="Microsoft YaHei UI"/>
              </a:rPr>
              <a:t>来</a:t>
            </a:r>
            <a:r>
              <a:rPr sz="2800" b="1" spc="-75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相</a:t>
            </a:r>
            <a:r>
              <a:rPr sz="2800" b="1" spc="-70" dirty="0">
                <a:latin typeface="Microsoft YaHei UI"/>
                <a:cs typeface="Microsoft YaHei UI"/>
              </a:rPr>
              <a:t> </a:t>
            </a:r>
            <a:r>
              <a:rPr sz="2800" b="1" spc="20" dirty="0">
                <a:latin typeface="Microsoft YaHei UI"/>
                <a:cs typeface="Microsoft YaHei UI"/>
              </a:rPr>
              <a:t>照。</a:t>
            </a:r>
            <a:endParaRPr sz="2800">
              <a:latin typeface="Microsoft YaHei UI"/>
              <a:cs typeface="Microsoft YaHei U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4235577" y="1001267"/>
            <a:ext cx="3338829" cy="746760"/>
            <a:chOff x="4235577" y="1001267"/>
            <a:chExt cx="3338829" cy="746760"/>
          </a:xfrm>
        </p:grpSpPr>
        <p:sp>
          <p:nvSpPr>
            <p:cNvPr id="4" name="object 4"/>
            <p:cNvSpPr/>
            <p:nvPr/>
          </p:nvSpPr>
          <p:spPr>
            <a:xfrm>
              <a:off x="4248531" y="1014221"/>
              <a:ext cx="3312795" cy="721360"/>
            </a:xfrm>
            <a:custGeom>
              <a:avLst/>
              <a:gdLst/>
              <a:ahLst/>
              <a:cxnLst/>
              <a:rect l="l" t="t" r="r" b="b"/>
              <a:pathLst>
                <a:path w="3312795" h="721360">
                  <a:moveTo>
                    <a:pt x="3312795" y="0"/>
                  </a:moveTo>
                  <a:lnTo>
                    <a:pt x="1295019" y="0"/>
                  </a:lnTo>
                  <a:lnTo>
                    <a:pt x="1295019" y="420497"/>
                  </a:lnTo>
                  <a:lnTo>
                    <a:pt x="0" y="443991"/>
                  </a:lnTo>
                  <a:lnTo>
                    <a:pt x="1295019" y="600710"/>
                  </a:lnTo>
                  <a:lnTo>
                    <a:pt x="1295019" y="720851"/>
                  </a:lnTo>
                  <a:lnTo>
                    <a:pt x="3312795" y="720851"/>
                  </a:lnTo>
                  <a:lnTo>
                    <a:pt x="331279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248531" y="1014221"/>
              <a:ext cx="3312795" cy="721360"/>
            </a:xfrm>
            <a:custGeom>
              <a:avLst/>
              <a:gdLst/>
              <a:ahLst/>
              <a:cxnLst/>
              <a:rect l="l" t="t" r="r" b="b"/>
              <a:pathLst>
                <a:path w="3312795" h="721360">
                  <a:moveTo>
                    <a:pt x="1295019" y="0"/>
                  </a:moveTo>
                  <a:lnTo>
                    <a:pt x="1631315" y="0"/>
                  </a:lnTo>
                  <a:lnTo>
                    <a:pt x="2135759" y="0"/>
                  </a:lnTo>
                  <a:lnTo>
                    <a:pt x="3312795" y="0"/>
                  </a:lnTo>
                  <a:lnTo>
                    <a:pt x="3312795" y="420497"/>
                  </a:lnTo>
                  <a:lnTo>
                    <a:pt x="3312795" y="600710"/>
                  </a:lnTo>
                  <a:lnTo>
                    <a:pt x="3312795" y="720851"/>
                  </a:lnTo>
                  <a:lnTo>
                    <a:pt x="2135759" y="720851"/>
                  </a:lnTo>
                  <a:lnTo>
                    <a:pt x="1631315" y="720851"/>
                  </a:lnTo>
                  <a:lnTo>
                    <a:pt x="1295019" y="720851"/>
                  </a:lnTo>
                  <a:lnTo>
                    <a:pt x="1295019" y="600710"/>
                  </a:lnTo>
                  <a:lnTo>
                    <a:pt x="0" y="443991"/>
                  </a:lnTo>
                  <a:lnTo>
                    <a:pt x="1295019" y="420497"/>
                  </a:lnTo>
                  <a:lnTo>
                    <a:pt x="1295019" y="0"/>
                  </a:lnTo>
                  <a:close/>
                </a:path>
              </a:pathLst>
            </a:custGeom>
            <a:ln w="25908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5828538" y="1133093"/>
            <a:ext cx="144589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5" dirty="0">
                <a:solidFill>
                  <a:srgbClr val="000000"/>
                </a:solidFill>
                <a:latin typeface="SimSun"/>
                <a:cs typeface="SimSun"/>
              </a:rPr>
              <a:t>五言绝句</a:t>
            </a:r>
            <a:endParaRPr sz="2800">
              <a:latin typeface="SimSun"/>
              <a:cs typeface="SimSun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467600" y="57150"/>
            <a:ext cx="16002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9050"/>
            <a:ext cx="9144000" cy="5143500"/>
            <a:chOff x="0" y="0"/>
            <a:chExt cx="9144000" cy="51435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514349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458456" y="54864"/>
              <a:ext cx="1595627" cy="37642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614172"/>
              <a:ext cx="9144000" cy="111251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762" y="633983"/>
              <a:ext cx="9143365" cy="26034"/>
            </a:xfrm>
            <a:custGeom>
              <a:avLst/>
              <a:gdLst/>
              <a:ahLst/>
              <a:cxnLst/>
              <a:rect l="l" t="t" r="r" b="b"/>
              <a:pathLst>
                <a:path w="9143365" h="26034">
                  <a:moveTo>
                    <a:pt x="844296" y="0"/>
                  </a:moveTo>
                  <a:lnTo>
                    <a:pt x="0" y="0"/>
                  </a:lnTo>
                  <a:lnTo>
                    <a:pt x="0" y="25908"/>
                  </a:lnTo>
                  <a:lnTo>
                    <a:pt x="844296" y="25908"/>
                  </a:lnTo>
                  <a:lnTo>
                    <a:pt x="844296" y="0"/>
                  </a:lnTo>
                  <a:close/>
                </a:path>
                <a:path w="9143365" h="26034">
                  <a:moveTo>
                    <a:pt x="9143238" y="0"/>
                  </a:moveTo>
                  <a:lnTo>
                    <a:pt x="3291840" y="0"/>
                  </a:lnTo>
                  <a:lnTo>
                    <a:pt x="3291840" y="25908"/>
                  </a:lnTo>
                  <a:lnTo>
                    <a:pt x="9143238" y="25908"/>
                  </a:lnTo>
                  <a:lnTo>
                    <a:pt x="9143238" y="0"/>
                  </a:lnTo>
                  <a:close/>
                </a:path>
              </a:pathLst>
            </a:custGeom>
            <a:solidFill>
              <a:srgbClr val="17ABB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696456" y="0"/>
              <a:ext cx="2447544" cy="923544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7054977" y="315595"/>
            <a:ext cx="165608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5" dirty="0"/>
              <a:t>诗句</a:t>
            </a:r>
            <a:r>
              <a:rPr dirty="0"/>
              <a:t>解读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3858005" y="965072"/>
            <a:ext cx="125095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spc="10" dirty="0">
                <a:solidFill>
                  <a:srgbClr val="C00000"/>
                </a:solidFill>
                <a:latin typeface="Microsoft YaHei UI"/>
                <a:cs typeface="Microsoft YaHei UI"/>
              </a:rPr>
              <a:t>竹里馆</a:t>
            </a:r>
            <a:endParaRPr sz="3200">
              <a:latin typeface="Microsoft YaHei UI"/>
              <a:cs typeface="Microsoft YaHei U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201161" y="1354226"/>
            <a:ext cx="2564765" cy="2190750"/>
          </a:xfrm>
          <a:prstGeom prst="rect">
            <a:avLst/>
          </a:prstGeom>
        </p:spPr>
        <p:txBody>
          <a:bodyPr vert="horz" wrap="square" lIns="0" tIns="113664" rIns="0" bIns="0" rtlCol="0">
            <a:spAutoFit/>
          </a:bodyPr>
          <a:lstStyle/>
          <a:p>
            <a:pPr marL="835660" algn="just">
              <a:lnSpc>
                <a:spcPct val="100000"/>
              </a:lnSpc>
              <a:spcBef>
                <a:spcPts val="894"/>
              </a:spcBef>
            </a:pPr>
            <a:r>
              <a:rPr sz="2800" b="1" spc="-5" dirty="0">
                <a:latin typeface="Microsoft YaHei UI"/>
                <a:cs typeface="Microsoft YaHei UI"/>
              </a:rPr>
              <a:t>王</a:t>
            </a:r>
            <a:r>
              <a:rPr sz="2800" b="1" spc="530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维</a:t>
            </a:r>
            <a:endParaRPr sz="2800" dirty="0">
              <a:latin typeface="Microsoft YaHei UI"/>
              <a:cs typeface="Microsoft YaHei UI"/>
            </a:endParaRPr>
          </a:p>
          <a:p>
            <a:pPr marL="12700" marR="5080" algn="just">
              <a:lnSpc>
                <a:spcPts val="4370"/>
              </a:lnSpc>
            </a:pPr>
            <a:r>
              <a:rPr sz="2800" b="1" spc="-5" dirty="0">
                <a:latin typeface="Microsoft YaHei UI"/>
                <a:cs typeface="Microsoft YaHei UI"/>
              </a:rPr>
              <a:t>独</a:t>
            </a:r>
            <a:r>
              <a:rPr sz="2800" b="1" spc="-70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坐</a:t>
            </a:r>
            <a:r>
              <a:rPr sz="2800" b="1" spc="-70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Microsoft YaHei UI"/>
                <a:cs typeface="Microsoft YaHei UI"/>
              </a:rPr>
              <a:t>幽</a:t>
            </a:r>
            <a:r>
              <a:rPr sz="2800" b="1" spc="-65" dirty="0">
                <a:solidFill>
                  <a:srgbClr val="FF0000"/>
                </a:solidFill>
                <a:latin typeface="Microsoft YaHei UI"/>
                <a:cs typeface="Microsoft YaHei U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Microsoft YaHei UI"/>
                <a:cs typeface="Microsoft YaHei UI"/>
              </a:rPr>
              <a:t>篁</a:t>
            </a:r>
            <a:r>
              <a:rPr sz="2800" b="1" spc="-65" dirty="0">
                <a:solidFill>
                  <a:srgbClr val="FF0000"/>
                </a:solidFill>
                <a:latin typeface="Microsoft YaHei UI"/>
                <a:cs typeface="Microsoft YaHei UI"/>
              </a:rPr>
              <a:t> </a:t>
            </a:r>
            <a:r>
              <a:rPr sz="2800" b="1" spc="15" dirty="0">
                <a:latin typeface="Microsoft YaHei UI"/>
                <a:cs typeface="Microsoft YaHei UI"/>
              </a:rPr>
              <a:t>里， </a:t>
            </a:r>
            <a:r>
              <a:rPr sz="2800" b="1" spc="-825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弹</a:t>
            </a:r>
            <a:r>
              <a:rPr sz="2800" b="1" spc="-70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琴</a:t>
            </a:r>
            <a:r>
              <a:rPr sz="2800" b="1" spc="-70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复</a:t>
            </a:r>
            <a:r>
              <a:rPr sz="2800" b="1" spc="-65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Microsoft YaHei UI"/>
                <a:cs typeface="Microsoft YaHei UI"/>
              </a:rPr>
              <a:t>长</a:t>
            </a:r>
            <a:r>
              <a:rPr sz="2800" b="1" spc="-65" dirty="0">
                <a:solidFill>
                  <a:srgbClr val="FF0000"/>
                </a:solidFill>
                <a:latin typeface="Microsoft YaHei UI"/>
                <a:cs typeface="Microsoft YaHei UI"/>
              </a:rPr>
              <a:t> </a:t>
            </a:r>
            <a:r>
              <a:rPr sz="28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啸</a:t>
            </a:r>
            <a:r>
              <a:rPr sz="2800" b="1" spc="-5" dirty="0">
                <a:latin typeface="Microsoft YaHei UI"/>
                <a:cs typeface="Microsoft YaHei UI"/>
              </a:rPr>
              <a:t>。 </a:t>
            </a:r>
            <a:r>
              <a:rPr sz="2800" b="1" spc="-5" dirty="0">
                <a:solidFill>
                  <a:srgbClr val="FF0000"/>
                </a:solidFill>
                <a:latin typeface="Microsoft YaHei UI"/>
                <a:cs typeface="Microsoft YaHei UI"/>
              </a:rPr>
              <a:t>深</a:t>
            </a:r>
            <a:r>
              <a:rPr sz="2800" b="1" spc="-70" dirty="0">
                <a:solidFill>
                  <a:srgbClr val="FF0000"/>
                </a:solidFill>
                <a:latin typeface="Microsoft YaHei UI"/>
                <a:cs typeface="Microsoft YaHei U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Microsoft YaHei UI"/>
                <a:cs typeface="Microsoft YaHei UI"/>
              </a:rPr>
              <a:t>林</a:t>
            </a:r>
            <a:r>
              <a:rPr sz="2800" b="1" spc="-70" dirty="0">
                <a:solidFill>
                  <a:srgbClr val="FF0000"/>
                </a:solidFill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人</a:t>
            </a:r>
            <a:r>
              <a:rPr sz="2800" b="1" spc="-65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不</a:t>
            </a:r>
            <a:r>
              <a:rPr sz="2800" b="1" spc="-65" dirty="0">
                <a:latin typeface="Microsoft YaHei UI"/>
                <a:cs typeface="Microsoft YaHei UI"/>
              </a:rPr>
              <a:t> </a:t>
            </a:r>
            <a:r>
              <a:rPr sz="2800" b="1" spc="15" dirty="0">
                <a:latin typeface="Microsoft YaHei UI"/>
                <a:cs typeface="Microsoft YaHei UI"/>
              </a:rPr>
              <a:t>知，</a:t>
            </a:r>
            <a:endParaRPr sz="2800" dirty="0">
              <a:latin typeface="Microsoft YaHei UI"/>
              <a:cs typeface="Microsoft YaHei U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201161" y="3647947"/>
            <a:ext cx="22034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5" dirty="0">
                <a:latin typeface="Microsoft YaHei UI"/>
                <a:cs typeface="Microsoft YaHei UI"/>
              </a:rPr>
              <a:t>明</a:t>
            </a:r>
            <a:r>
              <a:rPr sz="2800" b="1" spc="-70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月</a:t>
            </a:r>
            <a:r>
              <a:rPr sz="2800" b="1" spc="-70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来</a:t>
            </a:r>
            <a:r>
              <a:rPr sz="2800" b="1" spc="-65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Microsoft YaHei UI"/>
                <a:cs typeface="Microsoft YaHei UI"/>
              </a:rPr>
              <a:t>相</a:t>
            </a:r>
            <a:r>
              <a:rPr sz="2800" b="1" spc="-65" dirty="0">
                <a:solidFill>
                  <a:srgbClr val="FF0000"/>
                </a:solidFill>
                <a:latin typeface="Microsoft YaHei UI"/>
                <a:cs typeface="Microsoft YaHei U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Microsoft YaHei UI"/>
                <a:cs typeface="Microsoft YaHei UI"/>
              </a:rPr>
              <a:t>照</a:t>
            </a:r>
            <a:endParaRPr sz="2800">
              <a:latin typeface="Microsoft YaHei UI"/>
              <a:cs typeface="Microsoft YaHei U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394959" y="3710582"/>
            <a:ext cx="355600" cy="355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795"/>
              </a:lnSpc>
            </a:pPr>
            <a:r>
              <a:rPr sz="2800" b="1" spc="-5" dirty="0">
                <a:latin typeface="Microsoft YaHei UI"/>
                <a:cs typeface="Microsoft YaHei UI"/>
              </a:rPr>
              <a:t>。</a:t>
            </a:r>
            <a:endParaRPr sz="2800">
              <a:latin typeface="Microsoft YaHei UI"/>
              <a:cs typeface="Microsoft YaHei U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847594" y="1747647"/>
            <a:ext cx="1322070" cy="337185"/>
          </a:xfrm>
          <a:custGeom>
            <a:avLst/>
            <a:gdLst/>
            <a:ahLst/>
            <a:cxnLst/>
            <a:rect l="l" t="t" r="r" b="b"/>
            <a:pathLst>
              <a:path w="1322070" h="337185">
                <a:moveTo>
                  <a:pt x="0" y="0"/>
                </a:moveTo>
                <a:lnTo>
                  <a:pt x="293878" y="56261"/>
                </a:lnTo>
                <a:lnTo>
                  <a:pt x="1321561" y="336930"/>
                </a:lnTo>
              </a:path>
            </a:pathLst>
          </a:custGeom>
          <a:ln w="28955">
            <a:solidFill>
              <a:srgbClr val="FF66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707898" y="1395222"/>
            <a:ext cx="2108200" cy="836930"/>
          </a:xfrm>
          <a:prstGeom prst="rect">
            <a:avLst/>
          </a:prstGeom>
          <a:solidFill>
            <a:srgbClr val="FFFFCC"/>
          </a:solidFill>
          <a:ln w="28955">
            <a:solidFill>
              <a:srgbClr val="FF66FF"/>
            </a:solidFill>
          </a:ln>
        </p:spPr>
        <p:txBody>
          <a:bodyPr vert="horz" wrap="square" lIns="0" tIns="60325" rIns="0" bIns="0" rtlCol="0">
            <a:spAutoFit/>
          </a:bodyPr>
          <a:lstStyle/>
          <a:p>
            <a:pPr marL="89535" marR="171450">
              <a:lnSpc>
                <a:spcPct val="100000"/>
              </a:lnSpc>
              <a:spcBef>
                <a:spcPts val="475"/>
              </a:spcBef>
            </a:pPr>
            <a:r>
              <a:rPr sz="2400" spc="10" dirty="0">
                <a:solidFill>
                  <a:srgbClr val="0000FF"/>
                </a:solidFill>
                <a:latin typeface="NSimSun"/>
                <a:cs typeface="NSimSun"/>
              </a:rPr>
              <a:t>幽深的竹林。 </a:t>
            </a:r>
            <a:r>
              <a:rPr sz="2400" spc="5" dirty="0">
                <a:solidFill>
                  <a:srgbClr val="0000FF"/>
                </a:solidFill>
                <a:latin typeface="NSimSun"/>
                <a:cs typeface="NSimSun"/>
              </a:rPr>
              <a:t>篁，竹林。</a:t>
            </a:r>
            <a:endParaRPr sz="2400">
              <a:latin typeface="NSimSun"/>
              <a:cs typeface="NSimSun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5422391" y="3808476"/>
            <a:ext cx="289560" cy="102870"/>
          </a:xfrm>
          <a:custGeom>
            <a:avLst/>
            <a:gdLst/>
            <a:ahLst/>
            <a:cxnLst/>
            <a:rect l="l" t="t" r="r" b="b"/>
            <a:pathLst>
              <a:path w="289560" h="102870">
                <a:moveTo>
                  <a:pt x="289179" y="102501"/>
                </a:moveTo>
                <a:lnTo>
                  <a:pt x="202819" y="0"/>
                </a:lnTo>
                <a:lnTo>
                  <a:pt x="0" y="1524"/>
                </a:lnTo>
              </a:path>
            </a:pathLst>
          </a:custGeom>
          <a:ln w="28956">
            <a:solidFill>
              <a:srgbClr val="FF66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5700521" y="3539490"/>
            <a:ext cx="3369945" cy="817244"/>
          </a:xfrm>
          <a:prstGeom prst="rect">
            <a:avLst/>
          </a:prstGeom>
          <a:solidFill>
            <a:srgbClr val="FFFFCC"/>
          </a:solidFill>
          <a:ln w="28955">
            <a:solidFill>
              <a:srgbClr val="FF66FF"/>
            </a:solidFill>
          </a:ln>
        </p:spPr>
        <p:txBody>
          <a:bodyPr vert="horz" wrap="square" lIns="0" tIns="52069" rIns="0" bIns="0" rtlCol="0">
            <a:spAutoFit/>
          </a:bodyPr>
          <a:lstStyle/>
          <a:p>
            <a:pPr marL="90805" marR="204470">
              <a:lnSpc>
                <a:spcPct val="100000"/>
              </a:lnSpc>
              <a:spcBef>
                <a:spcPts val="409"/>
              </a:spcBef>
            </a:pPr>
            <a:r>
              <a:rPr sz="2400" spc="10" dirty="0">
                <a:solidFill>
                  <a:srgbClr val="0000FF"/>
                </a:solidFill>
                <a:latin typeface="NSimSun"/>
                <a:cs typeface="NSimSun"/>
              </a:rPr>
              <a:t>照射我，意思是明月来 陪伴我。</a:t>
            </a:r>
            <a:endParaRPr sz="2400">
              <a:latin typeface="NSimSun"/>
              <a:cs typeface="NSimSun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5424296" y="2246122"/>
            <a:ext cx="558800" cy="414655"/>
          </a:xfrm>
          <a:custGeom>
            <a:avLst/>
            <a:gdLst/>
            <a:ahLst/>
            <a:cxnLst/>
            <a:rect l="l" t="t" r="r" b="b"/>
            <a:pathLst>
              <a:path w="558800" h="414655">
                <a:moveTo>
                  <a:pt x="558418" y="0"/>
                </a:moveTo>
                <a:lnTo>
                  <a:pt x="260476" y="159765"/>
                </a:lnTo>
                <a:lnTo>
                  <a:pt x="0" y="414400"/>
                </a:lnTo>
              </a:path>
            </a:pathLst>
          </a:custGeom>
          <a:ln w="28955">
            <a:solidFill>
              <a:srgbClr val="FF66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6005320" y="1814322"/>
            <a:ext cx="2452880" cy="799578"/>
          </a:xfrm>
          <a:prstGeom prst="rect">
            <a:avLst/>
          </a:prstGeom>
          <a:solidFill>
            <a:srgbClr val="FFFFCC"/>
          </a:solidFill>
          <a:ln w="28955">
            <a:solidFill>
              <a:srgbClr val="FF66FF"/>
            </a:solidFill>
          </a:ln>
        </p:spPr>
        <p:txBody>
          <a:bodyPr vert="horz" wrap="square" lIns="0" tIns="6032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475"/>
              </a:spcBef>
            </a:pPr>
            <a:r>
              <a:rPr sz="2400" spc="5" dirty="0" err="1">
                <a:solidFill>
                  <a:srgbClr val="0000FF"/>
                </a:solidFill>
                <a:latin typeface="NSimSun"/>
                <a:cs typeface="NSimSun"/>
              </a:rPr>
              <a:t>发出悠长清越</a:t>
            </a:r>
            <a:r>
              <a:rPr sz="2400" spc="10" dirty="0" err="1">
                <a:solidFill>
                  <a:srgbClr val="0000FF"/>
                </a:solidFill>
                <a:latin typeface="NSimSun"/>
                <a:cs typeface="NSimSun"/>
              </a:rPr>
              <a:t>的声音</a:t>
            </a:r>
            <a:r>
              <a:rPr sz="2400" spc="10" dirty="0">
                <a:solidFill>
                  <a:srgbClr val="0000FF"/>
                </a:solidFill>
                <a:latin typeface="NSimSun"/>
                <a:cs typeface="NSimSun"/>
              </a:rPr>
              <a:t>。</a:t>
            </a:r>
            <a:endParaRPr sz="2400" dirty="0">
              <a:latin typeface="NSimSun"/>
              <a:cs typeface="NSimSun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2836164" y="3339084"/>
            <a:ext cx="353060" cy="36195"/>
          </a:xfrm>
          <a:custGeom>
            <a:avLst/>
            <a:gdLst/>
            <a:ahLst/>
            <a:cxnLst/>
            <a:rect l="l" t="t" r="r" b="b"/>
            <a:pathLst>
              <a:path w="353060" h="36195">
                <a:moveTo>
                  <a:pt x="0" y="36068"/>
                </a:moveTo>
                <a:lnTo>
                  <a:pt x="252603" y="6731"/>
                </a:lnTo>
                <a:lnTo>
                  <a:pt x="352552" y="0"/>
                </a:lnTo>
              </a:path>
            </a:pathLst>
          </a:custGeom>
          <a:ln w="28956">
            <a:solidFill>
              <a:srgbClr val="FF66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255270" y="3030473"/>
            <a:ext cx="2560320" cy="635635"/>
          </a:xfrm>
          <a:prstGeom prst="rect">
            <a:avLst/>
          </a:prstGeom>
          <a:solidFill>
            <a:srgbClr val="FFFFCC"/>
          </a:solidFill>
          <a:ln w="28955">
            <a:solidFill>
              <a:srgbClr val="FF66FF"/>
            </a:solidFill>
          </a:ln>
        </p:spPr>
        <p:txBody>
          <a:bodyPr vert="horz" wrap="square" lIns="0" tIns="14414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1135"/>
              </a:spcBef>
            </a:pPr>
            <a:r>
              <a:rPr sz="2400" spc="10" dirty="0">
                <a:solidFill>
                  <a:srgbClr val="0000FF"/>
                </a:solidFill>
                <a:latin typeface="NSimSun"/>
                <a:cs typeface="NSimSun"/>
              </a:rPr>
              <a:t>这里指“幽篁”。</a:t>
            </a:r>
            <a:endParaRPr sz="2400">
              <a:latin typeface="NSimSun"/>
              <a:cs typeface="NSimSun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845058" y="544830"/>
            <a:ext cx="2989580" cy="732155"/>
            <a:chOff x="845058" y="544830"/>
            <a:chExt cx="2989580" cy="732155"/>
          </a:xfrm>
        </p:grpSpPr>
        <p:sp>
          <p:nvSpPr>
            <p:cNvPr id="22" name="object 22"/>
            <p:cNvSpPr/>
            <p:nvPr/>
          </p:nvSpPr>
          <p:spPr>
            <a:xfrm>
              <a:off x="845058" y="544830"/>
              <a:ext cx="2447925" cy="585470"/>
            </a:xfrm>
            <a:custGeom>
              <a:avLst/>
              <a:gdLst/>
              <a:ahLst/>
              <a:cxnLst/>
              <a:rect l="l" t="t" r="r" b="b"/>
              <a:pathLst>
                <a:path w="2447925" h="585469">
                  <a:moveTo>
                    <a:pt x="2447543" y="0"/>
                  </a:moveTo>
                  <a:lnTo>
                    <a:pt x="0" y="0"/>
                  </a:lnTo>
                  <a:lnTo>
                    <a:pt x="0" y="585215"/>
                  </a:lnTo>
                  <a:lnTo>
                    <a:pt x="2447543" y="585215"/>
                  </a:lnTo>
                  <a:lnTo>
                    <a:pt x="2447543" y="0"/>
                  </a:lnTo>
                  <a:close/>
                </a:path>
              </a:pathLst>
            </a:custGeom>
            <a:solidFill>
              <a:srgbClr val="FFFF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3278505" y="1108583"/>
              <a:ext cx="543560" cy="155575"/>
            </a:xfrm>
            <a:custGeom>
              <a:avLst/>
              <a:gdLst/>
              <a:ahLst/>
              <a:cxnLst/>
              <a:rect l="l" t="t" r="r" b="b"/>
              <a:pathLst>
                <a:path w="543560" h="155575">
                  <a:moveTo>
                    <a:pt x="0" y="0"/>
                  </a:moveTo>
                  <a:lnTo>
                    <a:pt x="382524" y="111251"/>
                  </a:lnTo>
                  <a:lnTo>
                    <a:pt x="543052" y="155320"/>
                  </a:lnTo>
                </a:path>
              </a:pathLst>
            </a:custGeom>
            <a:ln w="25908">
              <a:solidFill>
                <a:srgbClr val="FF00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845058" y="544830"/>
            <a:ext cx="2447925" cy="615553"/>
          </a:xfrm>
          <a:prstGeom prst="rect">
            <a:avLst/>
          </a:prstGeom>
          <a:ln w="25907">
            <a:solidFill>
              <a:srgbClr val="FF00FF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90805" marR="309880">
              <a:lnSpc>
                <a:spcPts val="2400"/>
              </a:lnSpc>
            </a:pPr>
            <a:r>
              <a:rPr lang="en-US" sz="2000" dirty="0">
                <a:solidFill>
                  <a:srgbClr val="0000FF"/>
                </a:solidFill>
                <a:latin typeface="SimSun"/>
                <a:cs typeface="SimSun"/>
              </a:rPr>
              <a:t>  </a:t>
            </a:r>
            <a:r>
              <a:rPr sz="2000" dirty="0" err="1">
                <a:solidFill>
                  <a:srgbClr val="0000FF"/>
                </a:solidFill>
                <a:latin typeface="SimSun"/>
                <a:cs typeface="SimSun"/>
              </a:rPr>
              <a:t>建在竹林深处的房舍</a:t>
            </a:r>
            <a:r>
              <a:rPr sz="2000" dirty="0">
                <a:solidFill>
                  <a:srgbClr val="0000FF"/>
                </a:solidFill>
                <a:latin typeface="SimSun"/>
                <a:cs typeface="SimSun"/>
              </a:rPr>
              <a:t>。</a:t>
            </a:r>
            <a:endParaRPr sz="2000" dirty="0">
              <a:latin typeface="SimSun"/>
              <a:cs typeface="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  <p:bldP spid="18" grpId="0" animBg="1"/>
      <p:bldP spid="20" grpId="0" animBg="1"/>
      <p:bldP spid="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sp>
          <p:nvSpPr>
            <p:cNvPr id="3" name="object 3"/>
            <p:cNvSpPr/>
            <p:nvPr/>
          </p:nvSpPr>
          <p:spPr>
            <a:xfrm>
              <a:off x="864869" y="1376933"/>
              <a:ext cx="7871459" cy="2391410"/>
            </a:xfrm>
            <a:custGeom>
              <a:avLst/>
              <a:gdLst/>
              <a:ahLst/>
              <a:cxnLst/>
              <a:rect l="l" t="t" r="r" b="b"/>
              <a:pathLst>
                <a:path w="7871459" h="2391410">
                  <a:moveTo>
                    <a:pt x="7871459" y="0"/>
                  </a:moveTo>
                  <a:lnTo>
                    <a:pt x="0" y="0"/>
                  </a:lnTo>
                  <a:lnTo>
                    <a:pt x="0" y="2391155"/>
                  </a:lnTo>
                  <a:lnTo>
                    <a:pt x="7871459" y="2391155"/>
                  </a:lnTo>
                  <a:lnTo>
                    <a:pt x="7871459" y="0"/>
                  </a:lnTo>
                  <a:close/>
                </a:path>
              </a:pathLst>
            </a:custGeom>
            <a:solidFill>
              <a:srgbClr val="FFFF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864869" y="1376933"/>
              <a:ext cx="7871459" cy="2391410"/>
            </a:xfrm>
            <a:custGeom>
              <a:avLst/>
              <a:gdLst/>
              <a:ahLst/>
              <a:cxnLst/>
              <a:rect l="l" t="t" r="r" b="b"/>
              <a:pathLst>
                <a:path w="7871459" h="2391410">
                  <a:moveTo>
                    <a:pt x="0" y="2391155"/>
                  </a:moveTo>
                  <a:lnTo>
                    <a:pt x="7871459" y="2391155"/>
                  </a:lnTo>
                  <a:lnTo>
                    <a:pt x="7871459" y="0"/>
                  </a:lnTo>
                  <a:lnTo>
                    <a:pt x="0" y="0"/>
                  </a:lnTo>
                  <a:lnTo>
                    <a:pt x="0" y="2391155"/>
                  </a:lnTo>
                  <a:close/>
                </a:path>
              </a:pathLst>
            </a:custGeom>
            <a:ln w="28956">
              <a:solidFill>
                <a:srgbClr val="FF66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920597" y="1430527"/>
            <a:ext cx="1656714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spc="10" dirty="0">
                <a:solidFill>
                  <a:srgbClr val="0000FF"/>
                </a:solidFill>
                <a:latin typeface="Microsoft YaHei UI"/>
                <a:cs typeface="Microsoft YaHei UI"/>
              </a:rPr>
              <a:t>【句</a:t>
            </a:r>
            <a:r>
              <a:rPr sz="3200" b="1" dirty="0">
                <a:solidFill>
                  <a:srgbClr val="0000FF"/>
                </a:solidFill>
                <a:latin typeface="Microsoft YaHei UI"/>
                <a:cs typeface="Microsoft YaHei UI"/>
              </a:rPr>
              <a:t>解】</a:t>
            </a:r>
            <a:endParaRPr sz="3200">
              <a:latin typeface="Microsoft YaHei UI"/>
              <a:cs typeface="Microsoft YaHei U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20597" y="2105304"/>
            <a:ext cx="7512684" cy="15621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15315" algn="just">
              <a:lnSpc>
                <a:spcPct val="120000"/>
              </a:lnSpc>
              <a:spcBef>
                <a:spcPts val="100"/>
              </a:spcBef>
            </a:pPr>
            <a:r>
              <a:rPr sz="2800" spc="15" dirty="0">
                <a:solidFill>
                  <a:srgbClr val="FF0000"/>
                </a:solidFill>
                <a:latin typeface="NSimSun"/>
                <a:cs typeface="NSimSun"/>
              </a:rPr>
              <a:t>独</a:t>
            </a:r>
            <a:r>
              <a:rPr sz="2800" dirty="0">
                <a:solidFill>
                  <a:srgbClr val="FF0000"/>
                </a:solidFill>
                <a:latin typeface="NSimSun"/>
                <a:cs typeface="NSimSun"/>
              </a:rPr>
              <a:t>自</a:t>
            </a:r>
            <a:r>
              <a:rPr sz="2800" spc="15" dirty="0">
                <a:solidFill>
                  <a:srgbClr val="FF0000"/>
                </a:solidFill>
                <a:latin typeface="NSimSun"/>
                <a:cs typeface="NSimSun"/>
              </a:rPr>
              <a:t>坐</a:t>
            </a:r>
            <a:r>
              <a:rPr sz="2800" dirty="0">
                <a:solidFill>
                  <a:srgbClr val="FF0000"/>
                </a:solidFill>
                <a:latin typeface="NSimSun"/>
                <a:cs typeface="NSimSun"/>
              </a:rPr>
              <a:t>在幽深</a:t>
            </a:r>
            <a:r>
              <a:rPr sz="2800" spc="15" dirty="0">
                <a:solidFill>
                  <a:srgbClr val="FF0000"/>
                </a:solidFill>
                <a:latin typeface="NSimSun"/>
                <a:cs typeface="NSimSun"/>
              </a:rPr>
              <a:t>的</a:t>
            </a:r>
            <a:r>
              <a:rPr sz="2800" dirty="0">
                <a:solidFill>
                  <a:srgbClr val="FF0000"/>
                </a:solidFill>
                <a:latin typeface="NSimSun"/>
                <a:cs typeface="NSimSun"/>
              </a:rPr>
              <a:t>竹林里</a:t>
            </a:r>
            <a:r>
              <a:rPr sz="2800" spc="15" dirty="0">
                <a:solidFill>
                  <a:srgbClr val="FF0000"/>
                </a:solidFill>
                <a:latin typeface="NSimSun"/>
                <a:cs typeface="NSimSun"/>
              </a:rPr>
              <a:t>，</a:t>
            </a:r>
            <a:r>
              <a:rPr sz="2800" dirty="0">
                <a:solidFill>
                  <a:srgbClr val="FF0000"/>
                </a:solidFill>
                <a:latin typeface="NSimSun"/>
                <a:cs typeface="NSimSun"/>
              </a:rPr>
              <a:t>时而弹</a:t>
            </a:r>
            <a:r>
              <a:rPr sz="2800" spc="15" dirty="0">
                <a:solidFill>
                  <a:srgbClr val="FF0000"/>
                </a:solidFill>
                <a:latin typeface="NSimSun"/>
                <a:cs typeface="NSimSun"/>
              </a:rPr>
              <a:t>琴</a:t>
            </a:r>
            <a:r>
              <a:rPr sz="2800" dirty="0">
                <a:solidFill>
                  <a:srgbClr val="FF0000"/>
                </a:solidFill>
                <a:latin typeface="NSimSun"/>
                <a:cs typeface="NSimSun"/>
              </a:rPr>
              <a:t>，时而</a:t>
            </a:r>
            <a:r>
              <a:rPr sz="2800" spc="-5" dirty="0">
                <a:solidFill>
                  <a:srgbClr val="FF0000"/>
                </a:solidFill>
                <a:latin typeface="NSimSun"/>
                <a:cs typeface="NSimSun"/>
              </a:rPr>
              <a:t>长 </a:t>
            </a:r>
            <a:r>
              <a:rPr sz="2800" spc="15" dirty="0">
                <a:solidFill>
                  <a:srgbClr val="FF0000"/>
                </a:solidFill>
                <a:latin typeface="NSimSun"/>
                <a:cs typeface="NSimSun"/>
              </a:rPr>
              <a:t>啸</a:t>
            </a:r>
            <a:r>
              <a:rPr sz="2800" dirty="0">
                <a:solidFill>
                  <a:srgbClr val="FF0000"/>
                </a:solidFill>
                <a:latin typeface="NSimSun"/>
                <a:cs typeface="NSimSun"/>
              </a:rPr>
              <a:t>。竹林</a:t>
            </a:r>
            <a:r>
              <a:rPr sz="2800" spc="15" dirty="0">
                <a:solidFill>
                  <a:srgbClr val="FF0000"/>
                </a:solidFill>
                <a:latin typeface="NSimSun"/>
                <a:cs typeface="NSimSun"/>
              </a:rPr>
              <a:t>深</a:t>
            </a:r>
            <a:r>
              <a:rPr sz="2800" dirty="0">
                <a:solidFill>
                  <a:srgbClr val="FF0000"/>
                </a:solidFill>
                <a:latin typeface="NSimSun"/>
                <a:cs typeface="NSimSun"/>
              </a:rPr>
              <a:t>处清幽</a:t>
            </a:r>
            <a:r>
              <a:rPr sz="2800" spc="15" dirty="0">
                <a:solidFill>
                  <a:srgbClr val="FF0000"/>
                </a:solidFill>
                <a:latin typeface="NSimSun"/>
                <a:cs typeface="NSimSun"/>
              </a:rPr>
              <a:t>寂</a:t>
            </a:r>
            <a:r>
              <a:rPr sz="2800" dirty="0">
                <a:solidFill>
                  <a:srgbClr val="FF0000"/>
                </a:solidFill>
                <a:latin typeface="NSimSun"/>
                <a:cs typeface="NSimSun"/>
              </a:rPr>
              <a:t>静无人</a:t>
            </a:r>
            <a:r>
              <a:rPr sz="2800" spc="15" dirty="0">
                <a:solidFill>
                  <a:srgbClr val="FF0000"/>
                </a:solidFill>
                <a:latin typeface="NSimSun"/>
                <a:cs typeface="NSimSun"/>
              </a:rPr>
              <a:t>知</a:t>
            </a:r>
            <a:r>
              <a:rPr sz="2800" dirty="0">
                <a:solidFill>
                  <a:srgbClr val="FF0000"/>
                </a:solidFill>
                <a:latin typeface="NSimSun"/>
                <a:cs typeface="NSimSun"/>
              </a:rPr>
              <a:t>晓，唯</a:t>
            </a:r>
            <a:r>
              <a:rPr sz="2800" spc="15" dirty="0">
                <a:solidFill>
                  <a:srgbClr val="FF0000"/>
                </a:solidFill>
                <a:latin typeface="NSimSun"/>
                <a:cs typeface="NSimSun"/>
              </a:rPr>
              <a:t>有</a:t>
            </a:r>
            <a:r>
              <a:rPr sz="2800" dirty="0">
                <a:solidFill>
                  <a:srgbClr val="FF0000"/>
                </a:solidFill>
                <a:latin typeface="NSimSun"/>
                <a:cs typeface="NSimSun"/>
              </a:rPr>
              <a:t>明月似</a:t>
            </a:r>
            <a:r>
              <a:rPr sz="2800" spc="-5" dirty="0">
                <a:solidFill>
                  <a:srgbClr val="FF0000"/>
                </a:solidFill>
                <a:latin typeface="NSimSun"/>
                <a:cs typeface="NSimSun"/>
              </a:rPr>
              <a:t>解 </a:t>
            </a:r>
            <a:r>
              <a:rPr sz="2800" spc="15" dirty="0">
                <a:solidFill>
                  <a:srgbClr val="FF0000"/>
                </a:solidFill>
                <a:latin typeface="NSimSun"/>
                <a:cs typeface="NSimSun"/>
              </a:rPr>
              <a:t>人</a:t>
            </a:r>
            <a:r>
              <a:rPr sz="2800" dirty="0">
                <a:solidFill>
                  <a:srgbClr val="FF0000"/>
                </a:solidFill>
                <a:latin typeface="NSimSun"/>
                <a:cs typeface="NSimSun"/>
              </a:rPr>
              <a:t>意，来</a:t>
            </a:r>
            <a:r>
              <a:rPr sz="2800" spc="15" dirty="0">
                <a:solidFill>
                  <a:srgbClr val="FF0000"/>
                </a:solidFill>
                <a:latin typeface="NSimSun"/>
                <a:cs typeface="NSimSun"/>
              </a:rPr>
              <a:t>相</a:t>
            </a:r>
            <a:r>
              <a:rPr sz="2800" dirty="0">
                <a:solidFill>
                  <a:srgbClr val="FF0000"/>
                </a:solidFill>
                <a:latin typeface="NSimSun"/>
                <a:cs typeface="NSimSun"/>
              </a:rPr>
              <a:t>映照</a:t>
            </a:r>
            <a:r>
              <a:rPr sz="2800" spc="-5" dirty="0">
                <a:solidFill>
                  <a:srgbClr val="FF0000"/>
                </a:solidFill>
                <a:latin typeface="NSimSun"/>
                <a:cs typeface="NSimSun"/>
              </a:rPr>
              <a:t>。</a:t>
            </a:r>
            <a:endParaRPr sz="2800">
              <a:latin typeface="NSimSun"/>
              <a:cs typeface="NSimSun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467600" y="57150"/>
            <a:ext cx="16002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8600" y="709219"/>
            <a:ext cx="8184694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lang="en-US" sz="2800" b="0" spc="50" dirty="0">
                <a:solidFill>
                  <a:srgbClr val="000000"/>
                </a:solidFill>
                <a:latin typeface="SimSun"/>
                <a:cs typeface="SimSun"/>
              </a:rPr>
              <a:t>    </a:t>
            </a:r>
            <a:r>
              <a:rPr sz="2800" spc="50" dirty="0" err="1">
                <a:solidFill>
                  <a:srgbClr val="000000"/>
                </a:solidFill>
                <a:latin typeface="SimSun"/>
                <a:cs typeface="SimSun"/>
              </a:rPr>
              <a:t>全诗</a:t>
            </a:r>
            <a:r>
              <a:rPr sz="2800" spc="60" dirty="0" err="1">
                <a:solidFill>
                  <a:srgbClr val="000000"/>
                </a:solidFill>
                <a:latin typeface="SimSun"/>
                <a:cs typeface="SimSun"/>
              </a:rPr>
              <a:t>表达</a:t>
            </a:r>
            <a:r>
              <a:rPr sz="2800" spc="50" dirty="0" err="1">
                <a:solidFill>
                  <a:srgbClr val="000000"/>
                </a:solidFill>
                <a:latin typeface="SimSun"/>
                <a:cs typeface="SimSun"/>
              </a:rPr>
              <a:t>了诗</a:t>
            </a:r>
            <a:r>
              <a:rPr sz="2800" spc="60" dirty="0" err="1">
                <a:solidFill>
                  <a:srgbClr val="000000"/>
                </a:solidFill>
                <a:latin typeface="SimSun"/>
                <a:cs typeface="SimSun"/>
              </a:rPr>
              <a:t>人怎</a:t>
            </a:r>
            <a:r>
              <a:rPr sz="2800" spc="50" dirty="0" err="1">
                <a:solidFill>
                  <a:srgbClr val="000000"/>
                </a:solidFill>
                <a:latin typeface="SimSun"/>
                <a:cs typeface="SimSun"/>
              </a:rPr>
              <a:t>样的</a:t>
            </a:r>
            <a:r>
              <a:rPr sz="2800" spc="60" dirty="0" err="1">
                <a:solidFill>
                  <a:srgbClr val="000000"/>
                </a:solidFill>
                <a:latin typeface="SimSun"/>
                <a:cs typeface="SimSun"/>
              </a:rPr>
              <a:t>思想</a:t>
            </a:r>
            <a:r>
              <a:rPr sz="2800" spc="50" dirty="0" err="1">
                <a:solidFill>
                  <a:srgbClr val="000000"/>
                </a:solidFill>
                <a:latin typeface="SimSun"/>
                <a:cs typeface="SimSun"/>
              </a:rPr>
              <a:t>情</a:t>
            </a:r>
            <a:r>
              <a:rPr sz="2800" spc="85" dirty="0" err="1">
                <a:solidFill>
                  <a:srgbClr val="000000"/>
                </a:solidFill>
                <a:latin typeface="SimSun"/>
                <a:cs typeface="SimSun"/>
              </a:rPr>
              <a:t>感</a:t>
            </a:r>
            <a:r>
              <a:rPr sz="2800" spc="50" dirty="0" err="1">
                <a:solidFill>
                  <a:srgbClr val="000000"/>
                </a:solidFill>
                <a:latin typeface="SimSun"/>
                <a:cs typeface="SimSun"/>
              </a:rPr>
              <a:t>？</a:t>
            </a:r>
            <a:r>
              <a:rPr sz="2800" spc="60" dirty="0" err="1">
                <a:solidFill>
                  <a:srgbClr val="000000"/>
                </a:solidFill>
                <a:latin typeface="SimSun"/>
                <a:cs typeface="SimSun"/>
              </a:rPr>
              <a:t>结</a:t>
            </a:r>
            <a:r>
              <a:rPr sz="2800" spc="50" dirty="0" err="1">
                <a:solidFill>
                  <a:srgbClr val="000000"/>
                </a:solidFill>
                <a:latin typeface="SimSun"/>
                <a:cs typeface="SimSun"/>
              </a:rPr>
              <a:t>合诗</a:t>
            </a:r>
            <a:r>
              <a:rPr sz="2800" spc="60" dirty="0" err="1">
                <a:solidFill>
                  <a:srgbClr val="000000"/>
                </a:solidFill>
                <a:latin typeface="SimSun"/>
                <a:cs typeface="SimSun"/>
              </a:rPr>
              <a:t>句，</a:t>
            </a:r>
            <a:r>
              <a:rPr sz="2800" spc="50" dirty="0" err="1">
                <a:solidFill>
                  <a:srgbClr val="000000"/>
                </a:solidFill>
                <a:latin typeface="SimSun"/>
                <a:cs typeface="SimSun"/>
              </a:rPr>
              <a:t>作简</a:t>
            </a:r>
            <a:r>
              <a:rPr sz="2800" spc="-5" dirty="0" err="1">
                <a:solidFill>
                  <a:srgbClr val="000000"/>
                </a:solidFill>
                <a:latin typeface="SimSun"/>
                <a:cs typeface="SimSun"/>
              </a:rPr>
              <a:t>要分析</a:t>
            </a:r>
            <a:r>
              <a:rPr sz="2800" spc="-5" dirty="0">
                <a:solidFill>
                  <a:srgbClr val="000000"/>
                </a:solidFill>
                <a:latin typeface="SimSun"/>
                <a:cs typeface="SimSun"/>
              </a:rPr>
              <a:t>。</a:t>
            </a:r>
            <a:endParaRPr sz="2800" dirty="0">
              <a:latin typeface="SimSun"/>
              <a:cs typeface="SimSu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587699" y="1294098"/>
            <a:ext cx="109601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15" dirty="0">
                <a:solidFill>
                  <a:srgbClr val="0000FF"/>
                </a:solidFill>
                <a:latin typeface="Microsoft YaHei UI"/>
                <a:cs typeface="Microsoft YaHei UI"/>
              </a:rPr>
              <a:t>竹</a:t>
            </a:r>
            <a:r>
              <a:rPr sz="2800" dirty="0">
                <a:solidFill>
                  <a:srgbClr val="0000FF"/>
                </a:solidFill>
                <a:latin typeface="Microsoft YaHei UI"/>
                <a:cs typeface="Microsoft YaHei UI"/>
              </a:rPr>
              <a:t>里</a:t>
            </a:r>
            <a:r>
              <a:rPr sz="2800" spc="-5" dirty="0">
                <a:solidFill>
                  <a:srgbClr val="0000FF"/>
                </a:solidFill>
                <a:latin typeface="Microsoft YaHei UI"/>
                <a:cs typeface="Microsoft YaHei UI"/>
              </a:rPr>
              <a:t>馆</a:t>
            </a:r>
            <a:endParaRPr sz="2800" dirty="0">
              <a:latin typeface="Microsoft YaHei UI"/>
              <a:cs typeface="Microsoft YaHei U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xfrm>
            <a:off x="1676400" y="1340575"/>
            <a:ext cx="4933315" cy="1437639"/>
          </a:xfrm>
          <a:prstGeom prst="rect">
            <a:avLst/>
          </a:prstGeom>
        </p:spPr>
        <p:txBody>
          <a:bodyPr vert="horz" wrap="square" lIns="0" tIns="114935" rIns="0" bIns="0" rtlCol="0">
            <a:spAutoFit/>
          </a:bodyPr>
          <a:lstStyle/>
          <a:p>
            <a:pPr marL="2978150">
              <a:lnSpc>
                <a:spcPct val="100000"/>
              </a:lnSpc>
              <a:spcBef>
                <a:spcPts val="905"/>
              </a:spcBef>
              <a:tabLst>
                <a:tab pos="3438525" algn="l"/>
              </a:tabLst>
            </a:pPr>
            <a:r>
              <a:rPr lang="zh-CN" altLang="en-US" b="0" dirty="0"/>
              <a:t>（</a:t>
            </a:r>
            <a:r>
              <a:rPr b="0" dirty="0"/>
              <a:t>王	维</a:t>
            </a:r>
            <a:r>
              <a:rPr lang="zh-CN" altLang="en-US" b="0" dirty="0"/>
              <a:t>）</a:t>
            </a:r>
            <a:endParaRPr b="0" dirty="0"/>
          </a:p>
          <a:p>
            <a:pPr marL="12700" marR="5080">
              <a:lnSpc>
                <a:spcPts val="3740"/>
              </a:lnSpc>
              <a:spcBef>
                <a:spcPts val="55"/>
              </a:spcBef>
              <a:tabLst>
                <a:tab pos="472440" algn="l"/>
                <a:tab pos="932815" algn="l"/>
                <a:tab pos="1393190" algn="l"/>
                <a:tab pos="1853564" algn="l"/>
                <a:tab pos="2926715" algn="l"/>
                <a:tab pos="3387090" algn="l"/>
                <a:tab pos="3847465" algn="l"/>
                <a:tab pos="4307205" algn="l"/>
              </a:tabLst>
            </a:pPr>
            <a:r>
              <a:rPr b="0" dirty="0"/>
              <a:t>独	坐	幽	篁	</a:t>
            </a:r>
            <a:r>
              <a:rPr b="0" spc="10" dirty="0"/>
              <a:t>里，</a:t>
            </a:r>
            <a:r>
              <a:rPr b="0" dirty="0"/>
              <a:t>弹	琴	复	长	</a:t>
            </a:r>
            <a:r>
              <a:rPr b="0" spc="10" dirty="0"/>
              <a:t>啸。 </a:t>
            </a:r>
            <a:r>
              <a:rPr b="0" dirty="0"/>
              <a:t>深	林	人	不	</a:t>
            </a:r>
            <a:r>
              <a:rPr b="0" spc="5" dirty="0"/>
              <a:t>知，</a:t>
            </a:r>
            <a:r>
              <a:rPr b="0" dirty="0"/>
              <a:t>明	月	来	相	</a:t>
            </a:r>
            <a:r>
              <a:rPr b="0" spc="5" dirty="0"/>
              <a:t>照。</a:t>
            </a:r>
          </a:p>
        </p:txBody>
      </p:sp>
      <p:grpSp>
        <p:nvGrpSpPr>
          <p:cNvPr id="5" name="object 5"/>
          <p:cNvGrpSpPr/>
          <p:nvPr/>
        </p:nvGrpSpPr>
        <p:grpSpPr>
          <a:xfrm>
            <a:off x="990600" y="2979420"/>
            <a:ext cx="4418330" cy="832485"/>
            <a:chOff x="990600" y="2979420"/>
            <a:chExt cx="4418330" cy="832485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07947" y="3061716"/>
              <a:ext cx="4230624" cy="61569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90600" y="2979420"/>
              <a:ext cx="4418076" cy="832103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55192" y="3089148"/>
              <a:ext cx="4136136" cy="521207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155192" y="3089148"/>
              <a:ext cx="4136390" cy="521334"/>
            </a:xfrm>
            <a:custGeom>
              <a:avLst/>
              <a:gdLst/>
              <a:ahLst/>
              <a:cxnLst/>
              <a:rect l="l" t="t" r="r" b="b"/>
              <a:pathLst>
                <a:path w="4136390" h="521335">
                  <a:moveTo>
                    <a:pt x="0" y="521207"/>
                  </a:moveTo>
                  <a:lnTo>
                    <a:pt x="4136136" y="521207"/>
                  </a:lnTo>
                  <a:lnTo>
                    <a:pt x="4136136" y="0"/>
                  </a:lnTo>
                  <a:lnTo>
                    <a:pt x="0" y="0"/>
                  </a:lnTo>
                  <a:lnTo>
                    <a:pt x="0" y="521207"/>
                  </a:lnTo>
                  <a:close/>
                </a:path>
              </a:pathLst>
            </a:custGeom>
            <a:ln w="9144">
              <a:solidFill>
                <a:srgbClr val="00AEE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1234541" y="3106877"/>
            <a:ext cx="393509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 err="1">
                <a:latin typeface="SimSun"/>
                <a:cs typeface="SimSun"/>
              </a:rPr>
              <a:t>景物</a:t>
            </a:r>
            <a:r>
              <a:rPr sz="2800" spc="-5" dirty="0">
                <a:latin typeface="SimSun"/>
                <a:cs typeface="SimSun"/>
              </a:rPr>
              <a:t>：</a:t>
            </a:r>
            <a:endParaRPr sz="2800" dirty="0">
              <a:latin typeface="SimSun"/>
              <a:cs typeface="SimSun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963823" y="3632592"/>
            <a:ext cx="5128260" cy="832485"/>
            <a:chOff x="990600" y="3628644"/>
            <a:chExt cx="5128260" cy="832485"/>
          </a:xfrm>
        </p:grpSpPr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07947" y="3710940"/>
              <a:ext cx="4948428" cy="617220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90600" y="3628644"/>
              <a:ext cx="5128260" cy="832104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5192" y="3738372"/>
              <a:ext cx="4853940" cy="522731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1155192" y="3738372"/>
              <a:ext cx="4853940" cy="523240"/>
            </a:xfrm>
            <a:custGeom>
              <a:avLst/>
              <a:gdLst/>
              <a:ahLst/>
              <a:cxnLst/>
              <a:rect l="l" t="t" r="r" b="b"/>
              <a:pathLst>
                <a:path w="4853940" h="523239">
                  <a:moveTo>
                    <a:pt x="0" y="522731"/>
                  </a:moveTo>
                  <a:lnTo>
                    <a:pt x="4853940" y="522731"/>
                  </a:lnTo>
                  <a:lnTo>
                    <a:pt x="4853940" y="0"/>
                  </a:lnTo>
                  <a:lnTo>
                    <a:pt x="0" y="0"/>
                  </a:lnTo>
                  <a:lnTo>
                    <a:pt x="0" y="522731"/>
                  </a:lnTo>
                  <a:close/>
                </a:path>
              </a:pathLst>
            </a:custGeom>
            <a:ln w="9144">
              <a:solidFill>
                <a:srgbClr val="00AEE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1205123" y="3756176"/>
            <a:ext cx="464566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 err="1">
                <a:latin typeface="SimSun"/>
                <a:cs typeface="SimSun"/>
              </a:rPr>
              <a:t>人物活动</a:t>
            </a:r>
            <a:r>
              <a:rPr sz="2800" spc="-5" dirty="0">
                <a:latin typeface="SimSun"/>
                <a:cs typeface="SimSun"/>
              </a:rPr>
              <a:t>：</a:t>
            </a:r>
            <a:endParaRPr sz="2800" b="1" spc="-5" dirty="0">
              <a:latin typeface="黑体" panose="02010609060101010101" pitchFamily="49" charset="-122"/>
              <a:ea typeface="黑体" panose="02010609060101010101" pitchFamily="49" charset="-122"/>
              <a:cs typeface="SimSu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837165" y="3120356"/>
            <a:ext cx="2076976" cy="505267"/>
          </a:xfrm>
          <a:prstGeom prst="rect">
            <a:avLst/>
          </a:prstGeom>
          <a:solidFill>
            <a:srgbClr val="FFFFCC"/>
          </a:solidFill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3200" b="1" spc="-5" dirty="0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幽静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、</a:t>
            </a:r>
            <a:r>
              <a:rPr sz="3200" b="1" dirty="0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清雅</a:t>
            </a:r>
            <a:endParaRPr sz="32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SimSu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5486400" y="4370829"/>
            <a:ext cx="2128648" cy="505267"/>
          </a:xfrm>
          <a:prstGeom prst="rect">
            <a:avLst/>
          </a:prstGeom>
          <a:solidFill>
            <a:srgbClr val="FFFFCC"/>
          </a:solidFill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spcBef>
                <a:spcPts val="100"/>
              </a:spcBef>
            </a:pPr>
            <a:r>
              <a:rPr sz="3200" b="1" spc="-5" dirty="0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宁静</a:t>
            </a:r>
            <a:r>
              <a:rPr lang="zh-CN" altLang="en-US" sz="3200" b="1" spc="-5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、</a:t>
            </a:r>
            <a:r>
              <a:rPr sz="3200" b="1" spc="-5" dirty="0" err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淡泊</a:t>
            </a:r>
            <a:endParaRPr sz="3200" b="1" spc="-5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SimSun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467600" y="57150"/>
            <a:ext cx="16002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2263364" y="3067000"/>
            <a:ext cx="30777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zh-CN" altLang="en-US" sz="2800" b="1" spc="-5" dirty="0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幽篁、深林、明月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  <a:cs typeface="SimSun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2800019" y="3699521"/>
            <a:ext cx="30743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zh-CN" altLang="en-US" sz="2800" b="1" spc="-5" dirty="0"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独坐、弹琴、长啸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6" grpId="0"/>
      <p:bldP spid="22" grpId="0" animBg="1"/>
      <p:bldP spid="28" grpId="0" animBg="1"/>
      <p:bldP spid="30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381000" y="1657350"/>
            <a:ext cx="8161224" cy="30899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endParaRPr sz="3200" dirty="0">
              <a:latin typeface="SimSun"/>
              <a:cs typeface="SimSun"/>
            </a:endParaRPr>
          </a:p>
          <a:p>
            <a:pPr marL="120650" marR="5080" indent="584835"/>
            <a:r>
              <a:rPr sz="2800" spc="25" dirty="0" err="1">
                <a:latin typeface="SimSun"/>
                <a:cs typeface="SimSun"/>
              </a:rPr>
              <a:t>诗</a:t>
            </a:r>
            <a:r>
              <a:rPr sz="2800" spc="35" dirty="0" err="1">
                <a:latin typeface="SimSun"/>
                <a:cs typeface="SimSun"/>
              </a:rPr>
              <a:t>中描</a:t>
            </a:r>
            <a:r>
              <a:rPr sz="2800" spc="25" dirty="0" err="1">
                <a:latin typeface="SimSun"/>
                <a:cs typeface="SimSun"/>
              </a:rPr>
              <a:t>述</a:t>
            </a:r>
            <a:r>
              <a:rPr sz="2800" spc="35" dirty="0" err="1">
                <a:latin typeface="SimSun"/>
                <a:cs typeface="SimSun"/>
              </a:rPr>
              <a:t>了诗人在</a:t>
            </a:r>
            <a:r>
              <a:rPr sz="2800" spc="35" dirty="0" err="1">
                <a:solidFill>
                  <a:srgbClr val="0000FF"/>
                </a:solidFill>
                <a:latin typeface="SimSun"/>
                <a:cs typeface="SimSun"/>
              </a:rPr>
              <a:t>幽深的</a:t>
            </a:r>
            <a:r>
              <a:rPr sz="2800" spc="25" dirty="0" err="1">
                <a:solidFill>
                  <a:srgbClr val="0000FF"/>
                </a:solidFill>
                <a:latin typeface="SimSun"/>
                <a:cs typeface="SimSun"/>
              </a:rPr>
              <a:t>竹</a:t>
            </a:r>
            <a:r>
              <a:rPr sz="2800" spc="55" dirty="0" err="1">
                <a:solidFill>
                  <a:srgbClr val="0000FF"/>
                </a:solidFill>
                <a:latin typeface="SimSun"/>
                <a:cs typeface="SimSun"/>
              </a:rPr>
              <a:t>林</a:t>
            </a:r>
            <a:r>
              <a:rPr sz="2800" spc="35" dirty="0" err="1">
                <a:latin typeface="SimSun"/>
                <a:cs typeface="SimSun"/>
              </a:rPr>
              <a:t>中享</a:t>
            </a:r>
            <a:r>
              <a:rPr sz="2800" spc="25" dirty="0" err="1">
                <a:latin typeface="SimSun"/>
                <a:cs typeface="SimSun"/>
              </a:rPr>
              <a:t>受</a:t>
            </a:r>
            <a:r>
              <a:rPr sz="2800" spc="50" dirty="0" err="1">
                <a:latin typeface="SimSun"/>
                <a:cs typeface="SimSun"/>
              </a:rPr>
              <a:t>着</a:t>
            </a:r>
            <a:r>
              <a:rPr sz="2800" spc="40" dirty="0" err="1">
                <a:latin typeface="SimSun"/>
                <a:cs typeface="SimSun"/>
              </a:rPr>
              <a:t>悠闲</a:t>
            </a:r>
            <a:r>
              <a:rPr sz="2800" spc="120" dirty="0" err="1">
                <a:latin typeface="SimSun"/>
                <a:cs typeface="SimSun"/>
              </a:rPr>
              <a:t>自在</a:t>
            </a:r>
            <a:r>
              <a:rPr sz="2800" spc="135" dirty="0" err="1">
                <a:latin typeface="SimSun"/>
                <a:cs typeface="SimSun"/>
              </a:rPr>
              <a:t>的生活</a:t>
            </a:r>
            <a:r>
              <a:rPr sz="2800" spc="125" dirty="0" err="1">
                <a:latin typeface="SimSun"/>
                <a:cs typeface="SimSun"/>
              </a:rPr>
              <a:t>，</a:t>
            </a:r>
            <a:r>
              <a:rPr sz="2800" spc="135" dirty="0" err="1">
                <a:solidFill>
                  <a:srgbClr val="FF0000"/>
                </a:solidFill>
                <a:latin typeface="SimSun"/>
                <a:cs typeface="SimSun"/>
              </a:rPr>
              <a:t>时而</a:t>
            </a:r>
            <a:r>
              <a:rPr sz="2800" spc="125" dirty="0" err="1">
                <a:solidFill>
                  <a:srgbClr val="FF0000"/>
                </a:solidFill>
                <a:latin typeface="SimSun"/>
                <a:cs typeface="SimSun"/>
              </a:rPr>
              <a:t>独坐</a:t>
            </a:r>
            <a:r>
              <a:rPr sz="2800" spc="135" dirty="0" err="1">
                <a:solidFill>
                  <a:srgbClr val="FF0000"/>
                </a:solidFill>
                <a:latin typeface="SimSun"/>
                <a:cs typeface="SimSun"/>
              </a:rPr>
              <a:t>冥</a:t>
            </a:r>
            <a:r>
              <a:rPr sz="2800" spc="145" dirty="0" err="1">
                <a:solidFill>
                  <a:srgbClr val="FF0000"/>
                </a:solidFill>
                <a:latin typeface="SimSun"/>
                <a:cs typeface="SimSun"/>
              </a:rPr>
              <a:t>想</a:t>
            </a:r>
            <a:r>
              <a:rPr sz="2800" spc="125" dirty="0" err="1">
                <a:solidFill>
                  <a:srgbClr val="FF0000"/>
                </a:solidFill>
                <a:latin typeface="SimSun"/>
                <a:cs typeface="SimSun"/>
              </a:rPr>
              <a:t>，</a:t>
            </a:r>
            <a:r>
              <a:rPr sz="2800" spc="120" dirty="0" err="1">
                <a:solidFill>
                  <a:srgbClr val="FF0000"/>
                </a:solidFill>
                <a:latin typeface="SimSun"/>
                <a:cs typeface="SimSun"/>
              </a:rPr>
              <a:t>时</a:t>
            </a:r>
            <a:r>
              <a:rPr sz="2800" spc="135" dirty="0" err="1">
                <a:solidFill>
                  <a:srgbClr val="FF0000"/>
                </a:solidFill>
                <a:latin typeface="SimSun"/>
                <a:cs typeface="SimSun"/>
              </a:rPr>
              <a:t>而弹琴</a:t>
            </a:r>
            <a:r>
              <a:rPr sz="2800" spc="125" dirty="0" err="1">
                <a:solidFill>
                  <a:srgbClr val="FF0000"/>
                </a:solidFill>
                <a:latin typeface="SimSun"/>
                <a:cs typeface="SimSun"/>
              </a:rPr>
              <a:t>，</a:t>
            </a:r>
            <a:r>
              <a:rPr sz="2800" spc="135" dirty="0" err="1">
                <a:solidFill>
                  <a:srgbClr val="FF0000"/>
                </a:solidFill>
                <a:latin typeface="SimSun"/>
                <a:cs typeface="SimSun"/>
              </a:rPr>
              <a:t>时而</a:t>
            </a:r>
            <a:r>
              <a:rPr sz="2800" spc="125" dirty="0" err="1">
                <a:solidFill>
                  <a:srgbClr val="FF0000"/>
                </a:solidFill>
                <a:latin typeface="SimSun"/>
                <a:cs typeface="SimSun"/>
              </a:rPr>
              <a:t>长啸</a:t>
            </a:r>
            <a:r>
              <a:rPr sz="2800" spc="135" dirty="0" err="1">
                <a:latin typeface="SimSun"/>
                <a:cs typeface="SimSun"/>
              </a:rPr>
              <a:t>，无</a:t>
            </a:r>
            <a:r>
              <a:rPr sz="2800" spc="120" dirty="0" err="1">
                <a:latin typeface="SimSun"/>
                <a:cs typeface="SimSun"/>
              </a:rPr>
              <a:t>人来</a:t>
            </a:r>
            <a:r>
              <a:rPr sz="2800" spc="145" dirty="0" err="1">
                <a:latin typeface="SimSun"/>
                <a:cs typeface="SimSun"/>
              </a:rPr>
              <a:t>扰</a:t>
            </a:r>
            <a:r>
              <a:rPr sz="2800" spc="135" dirty="0" err="1">
                <a:latin typeface="SimSun"/>
                <a:cs typeface="SimSun"/>
              </a:rPr>
              <a:t>，</a:t>
            </a:r>
            <a:r>
              <a:rPr sz="2800" spc="125" dirty="0" err="1">
                <a:latin typeface="SimSun"/>
                <a:cs typeface="SimSun"/>
              </a:rPr>
              <a:t>到了</a:t>
            </a:r>
            <a:r>
              <a:rPr sz="2800" spc="140" dirty="0" err="1">
                <a:solidFill>
                  <a:srgbClr val="0000FF"/>
                </a:solidFill>
                <a:latin typeface="SimSun"/>
                <a:cs typeface="SimSun"/>
              </a:rPr>
              <a:t>夜晚</a:t>
            </a:r>
            <a:r>
              <a:rPr sz="2800" spc="125" dirty="0" err="1">
                <a:latin typeface="SimSun"/>
                <a:cs typeface="SimSun"/>
              </a:rPr>
              <a:t>，自</a:t>
            </a:r>
            <a:r>
              <a:rPr sz="2800" spc="135" dirty="0" err="1">
                <a:latin typeface="SimSun"/>
                <a:cs typeface="SimSun"/>
              </a:rPr>
              <a:t>有</a:t>
            </a:r>
            <a:r>
              <a:rPr sz="2800" spc="135" dirty="0" err="1">
                <a:solidFill>
                  <a:srgbClr val="0000FF"/>
                </a:solidFill>
                <a:latin typeface="SimSun"/>
                <a:cs typeface="SimSun"/>
              </a:rPr>
              <a:t>明</a:t>
            </a:r>
            <a:r>
              <a:rPr sz="2800" spc="125" dirty="0" err="1">
                <a:solidFill>
                  <a:srgbClr val="0000FF"/>
                </a:solidFill>
                <a:latin typeface="SimSun"/>
                <a:cs typeface="SimSun"/>
              </a:rPr>
              <a:t>月相</a:t>
            </a:r>
            <a:r>
              <a:rPr sz="2800" spc="140" dirty="0" err="1">
                <a:solidFill>
                  <a:srgbClr val="0000FF"/>
                </a:solidFill>
                <a:latin typeface="SimSun"/>
                <a:cs typeface="SimSun"/>
              </a:rPr>
              <a:t>伴</a:t>
            </a:r>
            <a:r>
              <a:rPr lang="zh-CN" altLang="en-US" sz="2800" spc="-5" dirty="0">
                <a:latin typeface="SimSun"/>
                <a:cs typeface="SimSun"/>
              </a:rPr>
              <a:t>，</a:t>
            </a:r>
            <a:r>
              <a:rPr sz="2800" spc="120" dirty="0" err="1">
                <a:latin typeface="SimSun"/>
                <a:cs typeface="SimSun"/>
              </a:rPr>
              <a:t>展现</a:t>
            </a:r>
            <a:r>
              <a:rPr sz="2800" spc="130" dirty="0" err="1">
                <a:latin typeface="SimSun"/>
                <a:cs typeface="SimSun"/>
              </a:rPr>
              <a:t>出如</a:t>
            </a:r>
            <a:r>
              <a:rPr sz="2800" spc="120" dirty="0" err="1">
                <a:latin typeface="SimSun"/>
                <a:cs typeface="SimSun"/>
              </a:rPr>
              <a:t>诗如</a:t>
            </a:r>
            <a:r>
              <a:rPr sz="2800" spc="130" dirty="0" err="1">
                <a:latin typeface="SimSun"/>
                <a:cs typeface="SimSun"/>
              </a:rPr>
              <a:t>画的</a:t>
            </a:r>
            <a:r>
              <a:rPr sz="2800" spc="120" dirty="0" err="1">
                <a:latin typeface="SimSun"/>
                <a:cs typeface="SimSun"/>
              </a:rPr>
              <a:t>美</a:t>
            </a:r>
            <a:r>
              <a:rPr sz="2800" spc="150" dirty="0" err="1">
                <a:latin typeface="SimSun"/>
                <a:cs typeface="SimSun"/>
              </a:rPr>
              <a:t>景</a:t>
            </a:r>
            <a:r>
              <a:rPr sz="2800" spc="135" dirty="0" err="1">
                <a:latin typeface="SimSun"/>
                <a:cs typeface="SimSun"/>
              </a:rPr>
              <a:t>，</a:t>
            </a:r>
            <a:r>
              <a:rPr sz="2800" spc="130" dirty="0" err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表</a:t>
            </a:r>
            <a:r>
              <a:rPr sz="2800" spc="120" dirty="0" err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现了</a:t>
            </a:r>
            <a:r>
              <a:rPr sz="2800" spc="130" dirty="0" err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诗</a:t>
            </a:r>
            <a:r>
              <a:rPr sz="2800" spc="145" dirty="0" err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人</a:t>
            </a:r>
            <a:r>
              <a:rPr sz="2800" spc="120" dirty="0" err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淡泊</a:t>
            </a:r>
            <a:r>
              <a:rPr sz="2800" spc="130" dirty="0" err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的</a:t>
            </a:r>
            <a:r>
              <a:rPr sz="2800" spc="-5" dirty="0" err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生</a:t>
            </a:r>
            <a:r>
              <a:rPr lang="zh-CN" altLang="en-US" sz="2800" spc="-5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SimSun"/>
              </a:rPr>
              <a:t>活态度、高雅的生活情趣。</a:t>
            </a:r>
            <a:endParaRPr lang="zh-CN" altLang="en-US" sz="2800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  <a:cs typeface="SimSun"/>
            </a:endParaRPr>
          </a:p>
          <a:p>
            <a:pPr marL="120650" marR="5080" indent="584835" algn="just">
              <a:lnSpc>
                <a:spcPct val="100000"/>
              </a:lnSpc>
            </a:pPr>
            <a:endParaRPr sz="2800" dirty="0">
              <a:latin typeface="SimSun"/>
              <a:cs typeface="SimSun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467600" y="57150"/>
            <a:ext cx="16002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57200" y="816917"/>
            <a:ext cx="81534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spc="25" dirty="0">
                <a:latin typeface="SimSun"/>
                <a:cs typeface="SimSun"/>
              </a:rPr>
              <a:t>     </a:t>
            </a:r>
            <a:r>
              <a:rPr lang="zh-CN" altLang="en-US" sz="3200" b="1" spc="25" dirty="0">
                <a:latin typeface="SimSun"/>
                <a:cs typeface="SimSun"/>
              </a:rPr>
              <a:t>全</a:t>
            </a:r>
            <a:r>
              <a:rPr lang="zh-CN" altLang="en-US" sz="3200" b="1" spc="15" dirty="0">
                <a:latin typeface="SimSun"/>
                <a:cs typeface="SimSun"/>
              </a:rPr>
              <a:t>诗</a:t>
            </a:r>
            <a:r>
              <a:rPr lang="zh-CN" altLang="en-US" sz="3200" b="1" spc="25" dirty="0">
                <a:latin typeface="SimSun"/>
                <a:cs typeface="SimSun"/>
              </a:rPr>
              <a:t>表达了</a:t>
            </a:r>
            <a:r>
              <a:rPr lang="zh-CN" altLang="en-US" sz="3200" b="1" spc="15" dirty="0">
                <a:latin typeface="SimSun"/>
                <a:cs typeface="SimSun"/>
              </a:rPr>
              <a:t>诗</a:t>
            </a:r>
            <a:r>
              <a:rPr lang="zh-CN" altLang="en-US" sz="3200" b="1" spc="25" dirty="0">
                <a:latin typeface="SimSun"/>
                <a:cs typeface="SimSun"/>
              </a:rPr>
              <a:t>人怎样</a:t>
            </a:r>
            <a:r>
              <a:rPr lang="zh-CN" altLang="en-US" sz="3200" b="1" spc="15" dirty="0">
                <a:latin typeface="SimSun"/>
                <a:cs typeface="SimSun"/>
              </a:rPr>
              <a:t>的</a:t>
            </a:r>
            <a:r>
              <a:rPr lang="zh-CN" altLang="en-US" sz="3200" b="1" spc="25" dirty="0">
                <a:latin typeface="SimSun"/>
                <a:cs typeface="SimSun"/>
              </a:rPr>
              <a:t>思想情</a:t>
            </a:r>
            <a:r>
              <a:rPr lang="zh-CN" altLang="en-US" sz="3200" b="1" spc="55" dirty="0">
                <a:latin typeface="SimSun"/>
                <a:cs typeface="SimSun"/>
              </a:rPr>
              <a:t>感</a:t>
            </a:r>
            <a:r>
              <a:rPr lang="zh-CN" altLang="en-US" sz="3200" b="1" spc="30" dirty="0">
                <a:latin typeface="SimSun"/>
                <a:cs typeface="SimSun"/>
              </a:rPr>
              <a:t>？</a:t>
            </a:r>
            <a:r>
              <a:rPr lang="zh-CN" altLang="en-US" sz="3200" b="1" spc="25" dirty="0">
                <a:latin typeface="SimSun"/>
                <a:cs typeface="SimSun"/>
              </a:rPr>
              <a:t>结合</a:t>
            </a:r>
            <a:r>
              <a:rPr lang="zh-CN" altLang="en-US" sz="3200" b="1" spc="15" dirty="0">
                <a:latin typeface="SimSun"/>
                <a:cs typeface="SimSun"/>
              </a:rPr>
              <a:t>诗</a:t>
            </a:r>
            <a:r>
              <a:rPr lang="zh-CN" altLang="en-US" sz="3200" b="1" spc="35" dirty="0">
                <a:latin typeface="SimSun"/>
                <a:cs typeface="SimSun"/>
              </a:rPr>
              <a:t>句</a:t>
            </a:r>
            <a:r>
              <a:rPr lang="zh-CN" altLang="en-US" sz="3200" b="1" spc="40" dirty="0">
                <a:latin typeface="SimSun"/>
                <a:cs typeface="SimSun"/>
              </a:rPr>
              <a:t>，</a:t>
            </a:r>
            <a:r>
              <a:rPr lang="zh-CN" altLang="en-US" sz="3200" b="1" spc="-5" dirty="0">
                <a:latin typeface="SimSun"/>
                <a:cs typeface="SimSun"/>
              </a:rPr>
              <a:t>作简要分析。</a:t>
            </a:r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697980" y="0"/>
            <a:ext cx="2446019" cy="92354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6638925">
              <a:lnSpc>
                <a:spcPct val="100000"/>
              </a:lnSpc>
              <a:spcBef>
                <a:spcPts val="105"/>
              </a:spcBef>
            </a:pPr>
            <a:r>
              <a:rPr spc="5" dirty="0"/>
              <a:t>诗歌</a:t>
            </a:r>
            <a:r>
              <a:rPr dirty="0"/>
              <a:t>小结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753736" y="1104016"/>
            <a:ext cx="3947795" cy="3305175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indent="615315" algn="just">
              <a:lnSpc>
                <a:spcPct val="151100"/>
              </a:lnSpc>
              <a:spcBef>
                <a:spcPts val="60"/>
              </a:spcBef>
            </a:pPr>
            <a:r>
              <a:rPr sz="2800" b="1" spc="15" dirty="0">
                <a:latin typeface="Microsoft YaHei UI"/>
                <a:cs typeface="Microsoft YaHei UI"/>
              </a:rPr>
              <a:t>这</a:t>
            </a:r>
            <a:r>
              <a:rPr sz="2800" b="1" dirty="0">
                <a:latin typeface="Microsoft YaHei UI"/>
                <a:cs typeface="Microsoft YaHei UI"/>
              </a:rPr>
              <a:t>首</a:t>
            </a:r>
            <a:r>
              <a:rPr sz="2800" b="1" spc="15" dirty="0">
                <a:latin typeface="Microsoft YaHei UI"/>
                <a:cs typeface="Microsoft YaHei UI"/>
              </a:rPr>
              <a:t>诗</a:t>
            </a:r>
            <a:r>
              <a:rPr sz="2800" b="1" dirty="0">
                <a:latin typeface="Microsoft YaHei UI"/>
                <a:cs typeface="Microsoft YaHei UI"/>
              </a:rPr>
              <a:t>描绘了</a:t>
            </a:r>
            <a:r>
              <a:rPr sz="2800" b="1" spc="15" dirty="0">
                <a:latin typeface="Microsoft YaHei UI"/>
                <a:cs typeface="Microsoft YaHei UI"/>
              </a:rPr>
              <a:t>诗</a:t>
            </a:r>
            <a:r>
              <a:rPr sz="2800" b="1" dirty="0">
                <a:latin typeface="Microsoft YaHei UI"/>
                <a:cs typeface="Microsoft YaHei UI"/>
              </a:rPr>
              <a:t>人</a:t>
            </a:r>
            <a:r>
              <a:rPr sz="2800" b="1" spc="-5" dirty="0">
                <a:latin typeface="Microsoft YaHei UI"/>
                <a:cs typeface="Microsoft YaHei UI"/>
              </a:rPr>
              <a:t>月 </a:t>
            </a:r>
            <a:r>
              <a:rPr sz="2800" b="1" spc="10" dirty="0">
                <a:latin typeface="Microsoft YaHei UI"/>
                <a:cs typeface="Microsoft YaHei UI"/>
              </a:rPr>
              <a:t>下</a:t>
            </a:r>
            <a:r>
              <a:rPr sz="2800" b="1" dirty="0">
                <a:latin typeface="Microsoft YaHei UI"/>
                <a:cs typeface="Microsoft YaHei UI"/>
              </a:rPr>
              <a:t>独坐、</a:t>
            </a:r>
            <a:r>
              <a:rPr sz="2800" b="1" spc="10" dirty="0">
                <a:latin typeface="Microsoft YaHei UI"/>
                <a:cs typeface="Microsoft YaHei UI"/>
              </a:rPr>
              <a:t>弹</a:t>
            </a:r>
            <a:r>
              <a:rPr sz="2800" b="1" dirty="0">
                <a:latin typeface="Microsoft YaHei UI"/>
                <a:cs typeface="Microsoft YaHei UI"/>
              </a:rPr>
              <a:t>琴长啸</a:t>
            </a:r>
            <a:r>
              <a:rPr sz="2800" b="1" spc="10" dirty="0">
                <a:latin typeface="Microsoft YaHei UI"/>
                <a:cs typeface="Microsoft YaHei UI"/>
              </a:rPr>
              <a:t>的</a:t>
            </a:r>
            <a:r>
              <a:rPr sz="2800" b="1" dirty="0">
                <a:latin typeface="Microsoft YaHei UI"/>
                <a:cs typeface="Microsoft YaHei UI"/>
              </a:rPr>
              <a:t>悠</a:t>
            </a:r>
            <a:r>
              <a:rPr sz="2800" b="1" spc="-5" dirty="0">
                <a:latin typeface="Microsoft YaHei UI"/>
                <a:cs typeface="Microsoft YaHei UI"/>
              </a:rPr>
              <a:t>闲 </a:t>
            </a:r>
            <a:r>
              <a:rPr sz="2800" b="1" spc="15" dirty="0">
                <a:latin typeface="Microsoft YaHei UI"/>
                <a:cs typeface="Microsoft YaHei UI"/>
              </a:rPr>
              <a:t>生</a:t>
            </a:r>
            <a:r>
              <a:rPr sz="2800" b="1" dirty="0">
                <a:latin typeface="Microsoft YaHei UI"/>
                <a:cs typeface="Microsoft YaHei UI"/>
              </a:rPr>
              <a:t>活，</a:t>
            </a:r>
            <a:r>
              <a:rPr sz="2800" b="1" dirty="0">
                <a:solidFill>
                  <a:srgbClr val="C00000"/>
                </a:solidFill>
                <a:latin typeface="Microsoft YaHei UI"/>
                <a:cs typeface="Microsoft YaHei UI"/>
              </a:rPr>
              <a:t>表</a:t>
            </a:r>
            <a:r>
              <a:rPr sz="2800" b="1" spc="15" dirty="0">
                <a:solidFill>
                  <a:srgbClr val="C00000"/>
                </a:solidFill>
                <a:latin typeface="Microsoft YaHei UI"/>
                <a:cs typeface="Microsoft YaHei UI"/>
              </a:rPr>
              <a:t>现</a:t>
            </a:r>
            <a:r>
              <a:rPr sz="2800" b="1" dirty="0">
                <a:solidFill>
                  <a:srgbClr val="C00000"/>
                </a:solidFill>
                <a:latin typeface="Microsoft YaHei UI"/>
                <a:cs typeface="Microsoft YaHei UI"/>
              </a:rPr>
              <a:t>了隐者</a:t>
            </a:r>
            <a:r>
              <a:rPr sz="2800" b="1" spc="15" dirty="0">
                <a:solidFill>
                  <a:srgbClr val="C00000"/>
                </a:solidFill>
                <a:latin typeface="Microsoft YaHei UI"/>
                <a:cs typeface="Microsoft YaHei UI"/>
              </a:rPr>
              <a:t>闲</a:t>
            </a:r>
            <a:r>
              <a:rPr sz="2800" b="1" dirty="0">
                <a:solidFill>
                  <a:srgbClr val="C00000"/>
                </a:solidFill>
                <a:latin typeface="Microsoft YaHei UI"/>
                <a:cs typeface="Microsoft YaHei UI"/>
              </a:rPr>
              <a:t>适</a:t>
            </a:r>
            <a:r>
              <a:rPr sz="2800" b="1" spc="-5" dirty="0">
                <a:solidFill>
                  <a:srgbClr val="C00000"/>
                </a:solidFill>
                <a:latin typeface="Microsoft YaHei UI"/>
                <a:cs typeface="Microsoft YaHei UI"/>
              </a:rPr>
              <a:t>的 </a:t>
            </a:r>
            <a:r>
              <a:rPr sz="2800" b="1" spc="15" dirty="0">
                <a:solidFill>
                  <a:srgbClr val="C00000"/>
                </a:solidFill>
                <a:latin typeface="Microsoft YaHei UI"/>
                <a:cs typeface="Microsoft YaHei UI"/>
              </a:rPr>
              <a:t>生</a:t>
            </a:r>
            <a:r>
              <a:rPr sz="2800" b="1" dirty="0">
                <a:solidFill>
                  <a:srgbClr val="C00000"/>
                </a:solidFill>
                <a:latin typeface="Microsoft YaHei UI"/>
                <a:cs typeface="Microsoft YaHei UI"/>
              </a:rPr>
              <a:t>活情趣</a:t>
            </a:r>
            <a:r>
              <a:rPr sz="2800" b="1" spc="15" dirty="0">
                <a:solidFill>
                  <a:srgbClr val="C00000"/>
                </a:solidFill>
                <a:latin typeface="Microsoft YaHei UI"/>
                <a:cs typeface="Microsoft YaHei UI"/>
              </a:rPr>
              <a:t>，</a:t>
            </a:r>
            <a:r>
              <a:rPr sz="2800" b="1" dirty="0">
                <a:solidFill>
                  <a:srgbClr val="C00000"/>
                </a:solidFill>
                <a:latin typeface="Microsoft YaHei UI"/>
                <a:cs typeface="Microsoft YaHei UI"/>
              </a:rPr>
              <a:t>传达出</a:t>
            </a:r>
            <a:r>
              <a:rPr sz="2800" b="1" spc="15" dirty="0">
                <a:solidFill>
                  <a:srgbClr val="C00000"/>
                </a:solidFill>
                <a:latin typeface="Microsoft YaHei UI"/>
                <a:cs typeface="Microsoft YaHei UI"/>
              </a:rPr>
              <a:t>诗</a:t>
            </a:r>
            <a:r>
              <a:rPr sz="2800" b="1" dirty="0">
                <a:solidFill>
                  <a:srgbClr val="C00000"/>
                </a:solidFill>
                <a:latin typeface="Microsoft YaHei UI"/>
                <a:cs typeface="Microsoft YaHei UI"/>
              </a:rPr>
              <a:t>人</a:t>
            </a:r>
            <a:r>
              <a:rPr sz="2800" b="1" spc="-5" dirty="0">
                <a:solidFill>
                  <a:srgbClr val="C00000"/>
                </a:solidFill>
                <a:latin typeface="Microsoft YaHei UI"/>
                <a:cs typeface="Microsoft YaHei UI"/>
              </a:rPr>
              <a:t>宁 </a:t>
            </a:r>
            <a:r>
              <a:rPr sz="2800" b="1" spc="10" dirty="0">
                <a:solidFill>
                  <a:srgbClr val="C00000"/>
                </a:solidFill>
                <a:latin typeface="Microsoft YaHei UI"/>
                <a:cs typeface="Microsoft YaHei UI"/>
              </a:rPr>
              <a:t>静</a:t>
            </a:r>
            <a:r>
              <a:rPr sz="2800" b="1" dirty="0">
                <a:solidFill>
                  <a:srgbClr val="C00000"/>
                </a:solidFill>
                <a:latin typeface="Microsoft YaHei UI"/>
                <a:cs typeface="Microsoft YaHei UI"/>
              </a:rPr>
              <a:t>、淡泊</a:t>
            </a:r>
            <a:r>
              <a:rPr sz="2800" b="1" spc="10" dirty="0">
                <a:solidFill>
                  <a:srgbClr val="C00000"/>
                </a:solidFill>
                <a:latin typeface="Microsoft YaHei UI"/>
                <a:cs typeface="Microsoft YaHei UI"/>
              </a:rPr>
              <a:t>的</a:t>
            </a:r>
            <a:r>
              <a:rPr sz="2800" b="1" dirty="0">
                <a:solidFill>
                  <a:srgbClr val="C00000"/>
                </a:solidFill>
                <a:latin typeface="Microsoft YaHei UI"/>
                <a:cs typeface="Microsoft YaHei UI"/>
              </a:rPr>
              <a:t>心</a:t>
            </a:r>
            <a:r>
              <a:rPr sz="2800" b="1" spc="25" dirty="0">
                <a:solidFill>
                  <a:srgbClr val="C00000"/>
                </a:solidFill>
                <a:latin typeface="Microsoft YaHei UI"/>
                <a:cs typeface="Microsoft YaHei UI"/>
              </a:rPr>
              <a:t>境</a:t>
            </a:r>
            <a:r>
              <a:rPr sz="3200" b="1" spc="5" dirty="0">
                <a:solidFill>
                  <a:srgbClr val="C00000"/>
                </a:solidFill>
                <a:latin typeface="Microsoft YaHei UI"/>
                <a:cs typeface="Microsoft YaHei UI"/>
              </a:rPr>
              <a:t>。</a:t>
            </a:r>
            <a:endParaRPr sz="3200" dirty="0">
              <a:solidFill>
                <a:srgbClr val="C00000"/>
              </a:solidFill>
              <a:latin typeface="Microsoft YaHei UI"/>
              <a:cs typeface="Microsoft YaHei UI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26719" y="1350263"/>
            <a:ext cx="4044696" cy="275539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002148" y="1856054"/>
            <a:ext cx="3157220" cy="6515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100" spc="5" dirty="0">
                <a:solidFill>
                  <a:srgbClr val="0000FF"/>
                </a:solidFill>
                <a:latin typeface="NSimSun"/>
                <a:cs typeface="NSimSun"/>
              </a:rPr>
              <a:t>春夜</a:t>
            </a:r>
            <a:r>
              <a:rPr sz="4100" spc="25" dirty="0">
                <a:solidFill>
                  <a:srgbClr val="0000FF"/>
                </a:solidFill>
                <a:latin typeface="NSimSun"/>
                <a:cs typeface="NSimSun"/>
              </a:rPr>
              <a:t>洛</a:t>
            </a:r>
            <a:r>
              <a:rPr sz="4100" spc="5" dirty="0">
                <a:solidFill>
                  <a:srgbClr val="0000FF"/>
                </a:solidFill>
                <a:latin typeface="NSimSun"/>
                <a:cs typeface="NSimSun"/>
              </a:rPr>
              <a:t>城闻笛</a:t>
            </a:r>
            <a:endParaRPr sz="4100">
              <a:latin typeface="NSimSun"/>
              <a:cs typeface="NSimSu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586221" y="2737484"/>
            <a:ext cx="198945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solidFill>
                  <a:srgbClr val="0000FF"/>
                </a:solidFill>
                <a:latin typeface="NSimSun"/>
                <a:cs typeface="NSimSun"/>
              </a:rPr>
              <a:t>李</a:t>
            </a:r>
            <a:r>
              <a:rPr sz="2800" spc="-65" dirty="0">
                <a:solidFill>
                  <a:srgbClr val="0000FF"/>
                </a:solidFill>
                <a:latin typeface="NSimSun"/>
                <a:cs typeface="NSimSun"/>
              </a:rPr>
              <a:t> </a:t>
            </a:r>
            <a:r>
              <a:rPr sz="2800" spc="15" dirty="0">
                <a:solidFill>
                  <a:srgbClr val="0000FF"/>
                </a:solidFill>
                <a:latin typeface="NSimSun"/>
                <a:cs typeface="NSimSun"/>
              </a:rPr>
              <a:t>白</a:t>
            </a:r>
            <a:r>
              <a:rPr sz="2800" dirty="0">
                <a:solidFill>
                  <a:srgbClr val="0000FF"/>
                </a:solidFill>
                <a:latin typeface="NSimSun"/>
                <a:cs typeface="NSimSun"/>
              </a:rPr>
              <a:t>（</a:t>
            </a:r>
            <a:r>
              <a:rPr sz="2800" spc="15" dirty="0">
                <a:solidFill>
                  <a:srgbClr val="0000FF"/>
                </a:solidFill>
                <a:latin typeface="NSimSun"/>
                <a:cs typeface="NSimSun"/>
              </a:rPr>
              <a:t>唐</a:t>
            </a:r>
            <a:r>
              <a:rPr sz="2800" spc="-5" dirty="0">
                <a:solidFill>
                  <a:srgbClr val="0000FF"/>
                </a:solidFill>
                <a:latin typeface="NSimSun"/>
                <a:cs typeface="NSimSun"/>
              </a:rPr>
              <a:t>）</a:t>
            </a:r>
            <a:endParaRPr sz="2800">
              <a:latin typeface="NSimSun"/>
              <a:cs typeface="NSimSu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43939" y="498348"/>
            <a:ext cx="3224784" cy="4151376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7467600" y="57150"/>
            <a:ext cx="16002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687311" y="65531"/>
            <a:ext cx="2447544" cy="92354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046721" y="381381"/>
            <a:ext cx="1656080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5" dirty="0"/>
              <a:t>作者</a:t>
            </a:r>
            <a:r>
              <a:rPr dirty="0"/>
              <a:t>简介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17398" y="1212977"/>
            <a:ext cx="6466840" cy="30746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615315">
              <a:lnSpc>
                <a:spcPct val="138900"/>
              </a:lnSpc>
              <a:spcBef>
                <a:spcPts val="95"/>
              </a:spcBef>
            </a:pPr>
            <a:r>
              <a:rPr sz="2400" spc="10" dirty="0">
                <a:solidFill>
                  <a:srgbClr val="FF0000"/>
                </a:solidFill>
                <a:latin typeface="SimSun"/>
                <a:cs typeface="SimSun"/>
              </a:rPr>
              <a:t>李白</a:t>
            </a:r>
            <a:r>
              <a:rPr sz="2400" spc="10" dirty="0">
                <a:latin typeface="SimSun"/>
                <a:cs typeface="SimSun"/>
              </a:rPr>
              <a:t>（701—762），字</a:t>
            </a:r>
            <a:r>
              <a:rPr sz="2400" spc="10" dirty="0">
                <a:highlight>
                  <a:srgbClr val="000000"/>
                </a:highlight>
                <a:latin typeface="SimSun"/>
                <a:cs typeface="SimSun"/>
              </a:rPr>
              <a:t>太白</a:t>
            </a:r>
            <a:r>
              <a:rPr sz="2400" spc="10" dirty="0">
                <a:latin typeface="SimSun"/>
                <a:cs typeface="SimSun"/>
              </a:rPr>
              <a:t>，号</a:t>
            </a:r>
            <a:r>
              <a:rPr sz="2400" spc="10" dirty="0">
                <a:highlight>
                  <a:srgbClr val="000000"/>
                </a:highlight>
                <a:latin typeface="SimSun"/>
                <a:cs typeface="SimSun"/>
              </a:rPr>
              <a:t>青莲居士</a:t>
            </a:r>
            <a:r>
              <a:rPr sz="2400" spc="10" dirty="0">
                <a:latin typeface="SimSun"/>
                <a:cs typeface="SimSun"/>
              </a:rPr>
              <a:t>， 陇西成纪人，唐代杰出的</a:t>
            </a:r>
            <a:r>
              <a:rPr sz="2400" spc="10" dirty="0">
                <a:highlight>
                  <a:srgbClr val="000000"/>
                </a:highlight>
                <a:latin typeface="SimSun"/>
                <a:cs typeface="SimSun"/>
              </a:rPr>
              <a:t>浪漫主义</a:t>
            </a:r>
            <a:r>
              <a:rPr sz="2400" spc="10" dirty="0">
                <a:latin typeface="SimSun"/>
                <a:cs typeface="SimSun"/>
              </a:rPr>
              <a:t>诗人，有  </a:t>
            </a:r>
            <a:r>
              <a:rPr sz="2400" spc="125" dirty="0">
                <a:latin typeface="SimSun"/>
                <a:cs typeface="SimSun"/>
              </a:rPr>
              <a:t> </a:t>
            </a:r>
            <a:r>
              <a:rPr sz="2400" u="heavy" spc="10" dirty="0">
                <a:solidFill>
                  <a:srgbClr val="0000FF"/>
                </a:solidFill>
                <a:highlight>
                  <a:srgbClr val="0000FF"/>
                </a:highlight>
                <a:uFill>
                  <a:solidFill>
                    <a:srgbClr val="0000FF"/>
                  </a:solidFill>
                </a:uFill>
                <a:latin typeface="SimSun"/>
                <a:cs typeface="SimSun"/>
              </a:rPr>
              <a:t>“诗仙”</a:t>
            </a:r>
            <a:r>
              <a:rPr sz="2400" spc="10" dirty="0">
                <a:latin typeface="SimSun"/>
                <a:cs typeface="SimSun"/>
              </a:rPr>
              <a:t>之称。与杜甫齐名，世</a:t>
            </a:r>
            <a:r>
              <a:rPr sz="2400" spc="15" dirty="0">
                <a:latin typeface="SimSun"/>
                <a:cs typeface="SimSun"/>
              </a:rPr>
              <a:t>称</a:t>
            </a:r>
            <a:r>
              <a:rPr sz="2400" u="heavy" spc="10" dirty="0">
                <a:solidFill>
                  <a:srgbClr val="0000FF"/>
                </a:solidFill>
                <a:highlight>
                  <a:srgbClr val="0000FF"/>
                </a:highlight>
                <a:uFill>
                  <a:solidFill>
                    <a:srgbClr val="0000FF"/>
                  </a:solidFill>
                </a:uFill>
                <a:latin typeface="SimSun"/>
                <a:cs typeface="SimSun"/>
              </a:rPr>
              <a:t>“李杜</a:t>
            </a:r>
            <a:r>
              <a:rPr sz="2400" u="heavy" spc="15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SimSun"/>
                <a:cs typeface="SimSun"/>
              </a:rPr>
              <a:t>”</a:t>
            </a:r>
            <a:r>
              <a:rPr sz="2400" dirty="0">
                <a:latin typeface="SimSun"/>
                <a:cs typeface="SimSun"/>
              </a:rPr>
              <a:t>。 </a:t>
            </a:r>
            <a:r>
              <a:rPr sz="2400" spc="5" dirty="0">
                <a:latin typeface="SimSun"/>
                <a:cs typeface="SimSun"/>
              </a:rPr>
              <a:t> </a:t>
            </a:r>
            <a:r>
              <a:rPr sz="2400" spc="10" dirty="0">
                <a:latin typeface="SimSun"/>
                <a:cs typeface="SimSun"/>
              </a:rPr>
              <a:t>其作品风格豪放飘逸，想象奇特。代表作品有</a:t>
            </a:r>
            <a:endParaRPr sz="2400" dirty="0">
              <a:latin typeface="SimSun"/>
              <a:cs typeface="SimSun"/>
            </a:endParaRPr>
          </a:p>
          <a:p>
            <a:pPr marL="12700" marR="319405">
              <a:lnSpc>
                <a:spcPts val="4010"/>
              </a:lnSpc>
              <a:spcBef>
                <a:spcPts val="110"/>
              </a:spcBef>
            </a:pPr>
            <a:r>
              <a:rPr sz="2400" spc="10" dirty="0">
                <a:latin typeface="SimSun"/>
                <a:cs typeface="SimSun"/>
              </a:rPr>
              <a:t>《静夜思》《春夜洛城闻笛》《将进酒》</a:t>
            </a:r>
            <a:r>
              <a:rPr sz="2400" spc="15" dirty="0">
                <a:latin typeface="SimSun"/>
                <a:cs typeface="SimSun"/>
              </a:rPr>
              <a:t>《</a:t>
            </a:r>
            <a:r>
              <a:rPr sz="2400" dirty="0">
                <a:latin typeface="SimSun"/>
                <a:cs typeface="SimSun"/>
              </a:rPr>
              <a:t>蜀 </a:t>
            </a:r>
            <a:r>
              <a:rPr sz="2400" spc="10" dirty="0">
                <a:latin typeface="SimSun"/>
                <a:cs typeface="SimSun"/>
              </a:rPr>
              <a:t>道难》等。</a:t>
            </a:r>
            <a:endParaRPr sz="2400" dirty="0">
              <a:latin typeface="SimSun"/>
              <a:cs typeface="SimSun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687311" y="1120139"/>
            <a:ext cx="2217420" cy="290322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10282" y="1022680"/>
            <a:ext cx="247396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0" dirty="0">
                <a:solidFill>
                  <a:srgbClr val="000000"/>
                </a:solidFill>
              </a:rPr>
              <a:t>春夜</a:t>
            </a:r>
            <a:r>
              <a:rPr spc="5" dirty="0">
                <a:solidFill>
                  <a:srgbClr val="000000"/>
                </a:solidFill>
              </a:rPr>
              <a:t>洛</a:t>
            </a:r>
            <a:r>
              <a:rPr spc="10" dirty="0">
                <a:solidFill>
                  <a:srgbClr val="000000"/>
                </a:solidFill>
              </a:rPr>
              <a:t>城闻</a:t>
            </a:r>
            <a:r>
              <a:rPr spc="5" dirty="0">
                <a:solidFill>
                  <a:srgbClr val="000000"/>
                </a:solidFill>
              </a:rPr>
              <a:t>笛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607947" y="1561998"/>
            <a:ext cx="3721735" cy="32270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339975">
              <a:lnSpc>
                <a:spcPct val="150100"/>
              </a:lnSpc>
              <a:spcBef>
                <a:spcPts val="100"/>
              </a:spcBef>
            </a:pPr>
            <a:r>
              <a:rPr sz="2800" spc="-5" dirty="0">
                <a:latin typeface="SimSun"/>
                <a:cs typeface="SimSun"/>
              </a:rPr>
              <a:t>李</a:t>
            </a:r>
            <a:r>
              <a:rPr sz="2800" spc="900" dirty="0">
                <a:latin typeface="SimSun"/>
                <a:cs typeface="SimSun"/>
              </a:rPr>
              <a:t> </a:t>
            </a:r>
            <a:r>
              <a:rPr sz="2800" spc="-5" dirty="0">
                <a:latin typeface="SimSun"/>
                <a:cs typeface="SimSun"/>
              </a:rPr>
              <a:t>白 </a:t>
            </a:r>
            <a:r>
              <a:rPr sz="2800" b="1" spc="-5" dirty="0">
                <a:latin typeface="Microsoft YaHei UI"/>
                <a:cs typeface="Microsoft YaHei UI"/>
              </a:rPr>
              <a:t>谁</a:t>
            </a:r>
            <a:r>
              <a:rPr sz="2800" b="1" spc="-60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家</a:t>
            </a:r>
            <a:r>
              <a:rPr sz="2800" b="1" spc="-55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800" b="1" spc="-5" dirty="0">
                <a:latin typeface="Microsoft YaHei UI"/>
                <a:cs typeface="Microsoft YaHei UI"/>
              </a:rPr>
              <a:t>玉</a:t>
            </a:r>
            <a:r>
              <a:rPr sz="2800" b="1" spc="-55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笛</a:t>
            </a:r>
            <a:r>
              <a:rPr sz="2800" b="1" spc="-60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800" b="1" spc="-5" dirty="0">
                <a:latin typeface="Microsoft YaHei UI"/>
                <a:cs typeface="Microsoft YaHei UI"/>
              </a:rPr>
              <a:t>暗</a:t>
            </a:r>
            <a:r>
              <a:rPr sz="2800" b="1" spc="-65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飞</a:t>
            </a:r>
            <a:r>
              <a:rPr sz="2800" b="1" spc="-60" dirty="0">
                <a:latin typeface="Microsoft YaHei UI"/>
                <a:cs typeface="Microsoft YaHei UI"/>
              </a:rPr>
              <a:t> </a:t>
            </a:r>
            <a:r>
              <a:rPr sz="2800" b="1" spc="15" dirty="0">
                <a:latin typeface="Microsoft YaHei UI"/>
                <a:cs typeface="Microsoft YaHei UI"/>
              </a:rPr>
              <a:t>声， </a:t>
            </a:r>
            <a:r>
              <a:rPr sz="2800" b="1" spc="-819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散</a:t>
            </a:r>
            <a:r>
              <a:rPr sz="2800" b="1" spc="-55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入</a:t>
            </a:r>
            <a:r>
              <a:rPr sz="2800" b="1" spc="-55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800" b="1" spc="-5" dirty="0">
                <a:latin typeface="Microsoft YaHei UI"/>
                <a:cs typeface="Microsoft YaHei UI"/>
              </a:rPr>
              <a:t>春</a:t>
            </a:r>
            <a:r>
              <a:rPr sz="2800" b="1" spc="-70" dirty="0">
                <a:latin typeface="Microsoft YaHei UI"/>
                <a:cs typeface="Microsoft YaHei UI"/>
              </a:rPr>
              <a:t> </a:t>
            </a:r>
            <a:r>
              <a:rPr sz="2800" b="1" spc="15" dirty="0">
                <a:latin typeface="Microsoft YaHei UI"/>
                <a:cs typeface="Microsoft YaHei UI"/>
              </a:rPr>
              <a:t>风</a:t>
            </a:r>
            <a:r>
              <a:rPr sz="28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800" b="1" spc="-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满</a:t>
            </a:r>
            <a:r>
              <a:rPr sz="2800" b="1" spc="-55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洛</a:t>
            </a:r>
            <a:r>
              <a:rPr sz="2800" b="1" spc="-55" dirty="0">
                <a:latin typeface="Microsoft YaHei UI"/>
                <a:cs typeface="Microsoft YaHei UI"/>
              </a:rPr>
              <a:t> </a:t>
            </a:r>
            <a:r>
              <a:rPr sz="2800" b="1" spc="15" dirty="0">
                <a:latin typeface="Microsoft YaHei UI"/>
                <a:cs typeface="Microsoft YaHei UI"/>
              </a:rPr>
              <a:t>城。 </a:t>
            </a:r>
            <a:r>
              <a:rPr sz="2800" b="1" spc="-5" dirty="0">
                <a:latin typeface="Microsoft YaHei UI"/>
                <a:cs typeface="Microsoft YaHei UI"/>
              </a:rPr>
              <a:t>此</a:t>
            </a:r>
            <a:r>
              <a:rPr sz="2800" b="1" spc="-60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夜</a:t>
            </a:r>
            <a:r>
              <a:rPr sz="2800" b="1" spc="-55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800" b="1" spc="-5" dirty="0">
                <a:latin typeface="Microsoft YaHei UI"/>
                <a:cs typeface="Microsoft YaHei UI"/>
              </a:rPr>
              <a:t>曲</a:t>
            </a:r>
            <a:r>
              <a:rPr sz="2800" b="1" spc="-65" dirty="0">
                <a:latin typeface="Microsoft YaHei UI"/>
                <a:cs typeface="Microsoft YaHei UI"/>
              </a:rPr>
              <a:t> </a:t>
            </a:r>
            <a:r>
              <a:rPr sz="2800" b="1" spc="15" dirty="0">
                <a:latin typeface="Microsoft YaHei UI"/>
                <a:cs typeface="Microsoft YaHei UI"/>
              </a:rPr>
              <a:t>中</a:t>
            </a:r>
            <a:r>
              <a:rPr sz="28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800" b="1" spc="-2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闻</a:t>
            </a:r>
            <a:r>
              <a:rPr sz="2800" b="1" spc="-50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折</a:t>
            </a:r>
            <a:r>
              <a:rPr sz="2800" b="1" spc="-60" dirty="0">
                <a:latin typeface="Microsoft YaHei UI"/>
                <a:cs typeface="Microsoft YaHei UI"/>
              </a:rPr>
              <a:t> </a:t>
            </a:r>
            <a:r>
              <a:rPr sz="2800" b="1" spc="15" dirty="0">
                <a:latin typeface="Microsoft YaHei UI"/>
                <a:cs typeface="Microsoft YaHei UI"/>
              </a:rPr>
              <a:t>柳， </a:t>
            </a:r>
            <a:r>
              <a:rPr sz="2800" b="1" spc="-819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何</a:t>
            </a:r>
            <a:r>
              <a:rPr sz="2800" b="1" spc="-60" dirty="0">
                <a:latin typeface="Microsoft YaHei UI"/>
                <a:cs typeface="Microsoft YaHei UI"/>
              </a:rPr>
              <a:t> </a:t>
            </a:r>
            <a:r>
              <a:rPr sz="2800" b="1" spc="20" dirty="0">
                <a:latin typeface="Microsoft YaHei UI"/>
                <a:cs typeface="Microsoft YaHei UI"/>
              </a:rPr>
              <a:t>人</a:t>
            </a:r>
            <a:r>
              <a:rPr sz="28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800" b="1" spc="-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不</a:t>
            </a:r>
            <a:r>
              <a:rPr sz="2800" b="1" spc="-55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起</a:t>
            </a:r>
            <a:r>
              <a:rPr sz="2800" b="1" spc="-60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Arial"/>
                <a:cs typeface="Arial"/>
              </a:rPr>
              <a:t>/</a:t>
            </a:r>
            <a:r>
              <a:rPr sz="2800" b="1" spc="-5" dirty="0">
                <a:latin typeface="Microsoft YaHei UI"/>
                <a:cs typeface="Microsoft YaHei UI"/>
              </a:rPr>
              <a:t>故</a:t>
            </a:r>
            <a:r>
              <a:rPr sz="2800" b="1" spc="-50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园</a:t>
            </a:r>
            <a:r>
              <a:rPr sz="2800" b="1" spc="-60" dirty="0">
                <a:latin typeface="Microsoft YaHei UI"/>
                <a:cs typeface="Microsoft YaHei UI"/>
              </a:rPr>
              <a:t> </a:t>
            </a:r>
            <a:r>
              <a:rPr sz="2800" b="1" spc="15" dirty="0">
                <a:latin typeface="Microsoft YaHei UI"/>
                <a:cs typeface="Microsoft YaHei UI"/>
              </a:rPr>
              <a:t>情。</a:t>
            </a:r>
            <a:endParaRPr sz="2800">
              <a:latin typeface="Microsoft YaHei UI"/>
              <a:cs typeface="Microsoft YaHei U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4486402" y="1348739"/>
            <a:ext cx="3976370" cy="746760"/>
            <a:chOff x="4486402" y="1348739"/>
            <a:chExt cx="3976370" cy="746760"/>
          </a:xfrm>
        </p:grpSpPr>
        <p:sp>
          <p:nvSpPr>
            <p:cNvPr id="5" name="object 5"/>
            <p:cNvSpPr/>
            <p:nvPr/>
          </p:nvSpPr>
          <p:spPr>
            <a:xfrm>
              <a:off x="4499356" y="1361693"/>
              <a:ext cx="3950970" cy="721360"/>
            </a:xfrm>
            <a:custGeom>
              <a:avLst/>
              <a:gdLst/>
              <a:ahLst/>
              <a:cxnLst/>
              <a:rect l="l" t="t" r="r" b="b"/>
              <a:pathLst>
                <a:path w="3950970" h="721360">
                  <a:moveTo>
                    <a:pt x="3950462" y="0"/>
                  </a:moveTo>
                  <a:lnTo>
                    <a:pt x="1932686" y="0"/>
                  </a:lnTo>
                  <a:lnTo>
                    <a:pt x="1932686" y="120141"/>
                  </a:lnTo>
                  <a:lnTo>
                    <a:pt x="0" y="10667"/>
                  </a:lnTo>
                  <a:lnTo>
                    <a:pt x="1932686" y="300354"/>
                  </a:lnTo>
                  <a:lnTo>
                    <a:pt x="1932686" y="720851"/>
                  </a:lnTo>
                  <a:lnTo>
                    <a:pt x="3950462" y="720851"/>
                  </a:lnTo>
                  <a:lnTo>
                    <a:pt x="395046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499356" y="1361693"/>
              <a:ext cx="3950970" cy="721360"/>
            </a:xfrm>
            <a:custGeom>
              <a:avLst/>
              <a:gdLst/>
              <a:ahLst/>
              <a:cxnLst/>
              <a:rect l="l" t="t" r="r" b="b"/>
              <a:pathLst>
                <a:path w="3950970" h="721360">
                  <a:moveTo>
                    <a:pt x="1932686" y="0"/>
                  </a:moveTo>
                  <a:lnTo>
                    <a:pt x="2268982" y="0"/>
                  </a:lnTo>
                  <a:lnTo>
                    <a:pt x="2773426" y="0"/>
                  </a:lnTo>
                  <a:lnTo>
                    <a:pt x="3950462" y="0"/>
                  </a:lnTo>
                  <a:lnTo>
                    <a:pt x="3950462" y="120141"/>
                  </a:lnTo>
                  <a:lnTo>
                    <a:pt x="3950462" y="300354"/>
                  </a:lnTo>
                  <a:lnTo>
                    <a:pt x="3950462" y="720851"/>
                  </a:lnTo>
                  <a:lnTo>
                    <a:pt x="2773426" y="720851"/>
                  </a:lnTo>
                  <a:lnTo>
                    <a:pt x="2268982" y="720851"/>
                  </a:lnTo>
                  <a:lnTo>
                    <a:pt x="1932686" y="720851"/>
                  </a:lnTo>
                  <a:lnTo>
                    <a:pt x="1932686" y="300354"/>
                  </a:lnTo>
                  <a:lnTo>
                    <a:pt x="0" y="10667"/>
                  </a:lnTo>
                  <a:lnTo>
                    <a:pt x="1932686" y="120141"/>
                  </a:lnTo>
                  <a:lnTo>
                    <a:pt x="1932686" y="0"/>
                  </a:lnTo>
                  <a:close/>
                </a:path>
              </a:pathLst>
            </a:custGeom>
            <a:ln w="25908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6717283" y="1480566"/>
            <a:ext cx="144589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latin typeface="SimSun"/>
                <a:cs typeface="SimSun"/>
              </a:rPr>
              <a:t>七言绝句</a:t>
            </a:r>
            <a:endParaRPr sz="2800">
              <a:latin typeface="SimSun"/>
              <a:cs typeface="SimSun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467600" y="57150"/>
            <a:ext cx="16002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2015" y="1097661"/>
            <a:ext cx="8228585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lang="en-US" sz="2800" dirty="0">
                <a:solidFill>
                  <a:srgbClr val="000000"/>
                </a:solidFill>
                <a:latin typeface="SimSun"/>
                <a:cs typeface="SimSun"/>
              </a:rPr>
              <a:t>    </a:t>
            </a:r>
            <a:r>
              <a:rPr sz="2800" dirty="0" err="1">
                <a:solidFill>
                  <a:srgbClr val="000000"/>
                </a:solidFill>
                <a:latin typeface="SimSun"/>
                <a:cs typeface="SimSun"/>
              </a:rPr>
              <a:t>诗</a:t>
            </a:r>
            <a:r>
              <a:rPr sz="2800" spc="-5" dirty="0" err="1">
                <a:solidFill>
                  <a:srgbClr val="000000"/>
                </a:solidFill>
                <a:latin typeface="SimSun"/>
                <a:cs typeface="SimSun"/>
              </a:rPr>
              <a:t>歌直接</a:t>
            </a:r>
            <a:r>
              <a:rPr sz="2800" dirty="0" err="1">
                <a:solidFill>
                  <a:srgbClr val="000000"/>
                </a:solidFill>
                <a:latin typeface="SimSun"/>
                <a:cs typeface="SimSun"/>
              </a:rPr>
              <a:t>表</a:t>
            </a:r>
            <a:r>
              <a:rPr sz="2800" spc="-5" dirty="0" err="1">
                <a:solidFill>
                  <a:srgbClr val="000000"/>
                </a:solidFill>
                <a:latin typeface="SimSun"/>
                <a:cs typeface="SimSun"/>
              </a:rPr>
              <a:t>达诗人</a:t>
            </a:r>
            <a:r>
              <a:rPr sz="2800" dirty="0" err="1">
                <a:solidFill>
                  <a:srgbClr val="000000"/>
                </a:solidFill>
                <a:latin typeface="SimSun"/>
                <a:cs typeface="SimSun"/>
              </a:rPr>
              <a:t>思</a:t>
            </a:r>
            <a:r>
              <a:rPr sz="2800" spc="-5" dirty="0" err="1">
                <a:solidFill>
                  <a:srgbClr val="000000"/>
                </a:solidFill>
                <a:latin typeface="SimSun"/>
                <a:cs typeface="SimSun"/>
              </a:rPr>
              <a:t>想情感</a:t>
            </a:r>
            <a:r>
              <a:rPr sz="2800" dirty="0" err="1">
                <a:solidFill>
                  <a:srgbClr val="000000"/>
                </a:solidFill>
                <a:latin typeface="SimSun"/>
                <a:cs typeface="SimSun"/>
              </a:rPr>
              <a:t>的</a:t>
            </a:r>
            <a:r>
              <a:rPr sz="2800" spc="-5" dirty="0" err="1">
                <a:solidFill>
                  <a:srgbClr val="000000"/>
                </a:solidFill>
                <a:latin typeface="SimSun"/>
                <a:cs typeface="SimSun"/>
              </a:rPr>
              <a:t>诗句是</a:t>
            </a:r>
            <a:r>
              <a:rPr sz="2800" dirty="0" err="1">
                <a:solidFill>
                  <a:srgbClr val="000000"/>
                </a:solidFill>
                <a:latin typeface="SimSun"/>
                <a:cs typeface="SimSun"/>
              </a:rPr>
              <a:t>哪</a:t>
            </a:r>
            <a:r>
              <a:rPr sz="2800" spc="-5" dirty="0" err="1">
                <a:solidFill>
                  <a:srgbClr val="000000"/>
                </a:solidFill>
                <a:latin typeface="SimSun"/>
                <a:cs typeface="SimSun"/>
              </a:rPr>
              <a:t>两句？</a:t>
            </a:r>
            <a:r>
              <a:rPr sz="2800" dirty="0" err="1">
                <a:solidFill>
                  <a:srgbClr val="000000"/>
                </a:solidFill>
                <a:latin typeface="SimSun"/>
                <a:cs typeface="SimSun"/>
              </a:rPr>
              <a:t>表</a:t>
            </a:r>
            <a:r>
              <a:rPr sz="2800" spc="-5" dirty="0" err="1">
                <a:solidFill>
                  <a:srgbClr val="000000"/>
                </a:solidFill>
                <a:latin typeface="SimSun"/>
                <a:cs typeface="SimSun"/>
              </a:rPr>
              <a:t>达</a:t>
            </a:r>
            <a:r>
              <a:rPr sz="2800" dirty="0" err="1">
                <a:solidFill>
                  <a:srgbClr val="000000"/>
                </a:solidFill>
                <a:latin typeface="SimSun"/>
                <a:cs typeface="SimSun"/>
              </a:rPr>
              <a:t>了</a:t>
            </a:r>
            <a:r>
              <a:rPr sz="2800" spc="-5" dirty="0" err="1">
                <a:solidFill>
                  <a:srgbClr val="000000"/>
                </a:solidFill>
                <a:latin typeface="SimSun"/>
                <a:cs typeface="SimSun"/>
              </a:rPr>
              <a:t>诗人怎</a:t>
            </a:r>
            <a:r>
              <a:rPr sz="2800" dirty="0" err="1">
                <a:solidFill>
                  <a:srgbClr val="000000"/>
                </a:solidFill>
                <a:latin typeface="SimSun"/>
                <a:cs typeface="SimSun"/>
              </a:rPr>
              <a:t>样</a:t>
            </a:r>
            <a:r>
              <a:rPr sz="2800" spc="-5" dirty="0" err="1">
                <a:solidFill>
                  <a:srgbClr val="000000"/>
                </a:solidFill>
                <a:latin typeface="SimSun"/>
                <a:cs typeface="SimSun"/>
              </a:rPr>
              <a:t>的思想</a:t>
            </a:r>
            <a:r>
              <a:rPr sz="2800" dirty="0" err="1">
                <a:solidFill>
                  <a:srgbClr val="000000"/>
                </a:solidFill>
                <a:latin typeface="SimSun"/>
                <a:cs typeface="SimSun"/>
              </a:rPr>
              <a:t>感</a:t>
            </a:r>
            <a:r>
              <a:rPr sz="2800" spc="-5" dirty="0" err="1">
                <a:solidFill>
                  <a:srgbClr val="000000"/>
                </a:solidFill>
                <a:latin typeface="SimSun"/>
                <a:cs typeface="SimSun"/>
              </a:rPr>
              <a:t>情</a:t>
            </a:r>
            <a:r>
              <a:rPr sz="2800" spc="-5" dirty="0">
                <a:solidFill>
                  <a:srgbClr val="000000"/>
                </a:solidFill>
                <a:latin typeface="SimSun"/>
                <a:cs typeface="SimSun"/>
              </a:rPr>
              <a:t>？</a:t>
            </a:r>
            <a:endParaRPr sz="2800" dirty="0">
              <a:latin typeface="SimSun"/>
              <a:cs typeface="SimSu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219200" y="2419350"/>
            <a:ext cx="5711190" cy="892175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>
              <a:lnSpc>
                <a:spcPts val="3470"/>
              </a:lnSpc>
              <a:spcBef>
                <a:spcPts val="80"/>
              </a:spcBef>
            </a:pPr>
            <a:r>
              <a:rPr sz="2800" dirty="0">
                <a:solidFill>
                  <a:srgbClr val="FF0000"/>
                </a:solidFill>
                <a:latin typeface="SimSun"/>
                <a:cs typeface="SimSun"/>
              </a:rPr>
              <a:t>此</a:t>
            </a:r>
            <a:r>
              <a:rPr sz="2800" spc="-5" dirty="0">
                <a:solidFill>
                  <a:srgbClr val="FF0000"/>
                </a:solidFill>
                <a:latin typeface="SimSun"/>
                <a:cs typeface="SimSun"/>
              </a:rPr>
              <a:t>夜曲中</a:t>
            </a:r>
            <a:r>
              <a:rPr sz="2800" dirty="0">
                <a:solidFill>
                  <a:srgbClr val="FF0000"/>
                </a:solidFill>
                <a:latin typeface="SimSun"/>
                <a:cs typeface="SimSun"/>
              </a:rPr>
              <a:t>闻</a:t>
            </a:r>
            <a:r>
              <a:rPr sz="2800" spc="-5" dirty="0">
                <a:solidFill>
                  <a:srgbClr val="FF0000"/>
                </a:solidFill>
                <a:latin typeface="SimSun"/>
                <a:cs typeface="SimSun"/>
              </a:rPr>
              <a:t>折柳，</a:t>
            </a:r>
            <a:r>
              <a:rPr sz="2800" dirty="0">
                <a:solidFill>
                  <a:srgbClr val="FF0000"/>
                </a:solidFill>
                <a:latin typeface="SimSun"/>
                <a:cs typeface="SimSun"/>
              </a:rPr>
              <a:t>何</a:t>
            </a:r>
            <a:r>
              <a:rPr sz="2800" spc="-5" dirty="0">
                <a:solidFill>
                  <a:srgbClr val="FF0000"/>
                </a:solidFill>
                <a:latin typeface="SimSun"/>
                <a:cs typeface="SimSun"/>
              </a:rPr>
              <a:t>人不起</a:t>
            </a:r>
            <a:r>
              <a:rPr sz="2800" dirty="0">
                <a:solidFill>
                  <a:srgbClr val="FF0000"/>
                </a:solidFill>
                <a:latin typeface="SimSun"/>
                <a:cs typeface="SimSun"/>
              </a:rPr>
              <a:t>故</a:t>
            </a:r>
            <a:r>
              <a:rPr sz="2800" spc="-5" dirty="0">
                <a:solidFill>
                  <a:srgbClr val="FF0000"/>
                </a:solidFill>
                <a:latin typeface="SimSun"/>
                <a:cs typeface="SimSun"/>
              </a:rPr>
              <a:t>园情。 </a:t>
            </a:r>
            <a:r>
              <a:rPr sz="2800" dirty="0">
                <a:solidFill>
                  <a:srgbClr val="FF0000"/>
                </a:solidFill>
                <a:latin typeface="SimSun"/>
                <a:cs typeface="SimSun"/>
              </a:rPr>
              <a:t>表</a:t>
            </a:r>
            <a:r>
              <a:rPr sz="2800" spc="-5" dirty="0">
                <a:solidFill>
                  <a:srgbClr val="FF0000"/>
                </a:solidFill>
                <a:latin typeface="SimSun"/>
                <a:cs typeface="SimSun"/>
              </a:rPr>
              <a:t>达了诗人思乡的情感。</a:t>
            </a:r>
            <a:endParaRPr sz="2800" dirty="0">
              <a:latin typeface="SimSun"/>
              <a:cs typeface="SimSun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467600" y="57150"/>
            <a:ext cx="16002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697980" y="18288"/>
            <a:ext cx="2446019" cy="923543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6638290">
              <a:lnSpc>
                <a:spcPct val="100000"/>
              </a:lnSpc>
              <a:spcBef>
                <a:spcPts val="105"/>
              </a:spcBef>
            </a:pPr>
            <a:r>
              <a:rPr spc="5" dirty="0"/>
              <a:t>诗</a:t>
            </a:r>
            <a:r>
              <a:rPr spc="20" dirty="0"/>
              <a:t>句</a:t>
            </a:r>
            <a:r>
              <a:rPr spc="5" dirty="0"/>
              <a:t>解读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246882" y="760857"/>
            <a:ext cx="247205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spc="5" dirty="0">
                <a:latin typeface="Microsoft YaHei UI"/>
                <a:cs typeface="Microsoft YaHei UI"/>
              </a:rPr>
              <a:t>春夜</a:t>
            </a:r>
            <a:r>
              <a:rPr sz="3200" b="1" dirty="0">
                <a:latin typeface="Microsoft YaHei UI"/>
                <a:cs typeface="Microsoft YaHei UI"/>
              </a:rPr>
              <a:t>洛</a:t>
            </a:r>
            <a:r>
              <a:rPr sz="3200" b="1" spc="5" dirty="0">
                <a:latin typeface="Microsoft YaHei UI"/>
                <a:cs typeface="Microsoft YaHei UI"/>
              </a:rPr>
              <a:t>城闻</a:t>
            </a:r>
            <a:r>
              <a:rPr sz="3200" b="1" dirty="0">
                <a:latin typeface="Microsoft YaHei UI"/>
                <a:cs typeface="Microsoft YaHei UI"/>
              </a:rPr>
              <a:t>笛</a:t>
            </a:r>
            <a:endParaRPr sz="3200">
              <a:latin typeface="Microsoft YaHei UI"/>
              <a:cs typeface="Microsoft YaHei U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182615" y="1514093"/>
            <a:ext cx="912494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5" dirty="0">
                <a:latin typeface="SimSun"/>
                <a:cs typeface="SimSun"/>
              </a:rPr>
              <a:t>李</a:t>
            </a:r>
            <a:r>
              <a:rPr sz="2800" spc="-105" dirty="0">
                <a:latin typeface="SimSun"/>
                <a:cs typeface="SimSun"/>
              </a:rPr>
              <a:t> </a:t>
            </a:r>
            <a:r>
              <a:rPr sz="2800" spc="-5" dirty="0">
                <a:latin typeface="SimSun"/>
                <a:cs typeface="SimSun"/>
              </a:rPr>
              <a:t>白</a:t>
            </a:r>
            <a:endParaRPr sz="2800">
              <a:latin typeface="SimSun"/>
              <a:cs typeface="SimSu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941701" y="2153869"/>
            <a:ext cx="347408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5" dirty="0">
                <a:latin typeface="Microsoft YaHei UI"/>
                <a:cs typeface="Microsoft YaHei UI"/>
              </a:rPr>
              <a:t>谁</a:t>
            </a:r>
            <a:r>
              <a:rPr sz="2800" b="1" spc="-60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家</a:t>
            </a:r>
            <a:r>
              <a:rPr sz="2800" b="1" spc="-55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Microsoft YaHei UI"/>
                <a:cs typeface="Microsoft YaHei UI"/>
              </a:rPr>
              <a:t>玉</a:t>
            </a:r>
            <a:r>
              <a:rPr sz="2800" b="1" spc="-60" dirty="0">
                <a:solidFill>
                  <a:srgbClr val="FF0000"/>
                </a:solidFill>
                <a:latin typeface="Microsoft YaHei UI"/>
                <a:cs typeface="Microsoft YaHei U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Microsoft YaHei UI"/>
                <a:cs typeface="Microsoft YaHei UI"/>
              </a:rPr>
              <a:t>笛</a:t>
            </a:r>
            <a:r>
              <a:rPr sz="2800" b="1" spc="-55" dirty="0">
                <a:latin typeface="Microsoft YaHei UI"/>
                <a:cs typeface="Microsoft YaHei UI"/>
              </a:rPr>
              <a:t> </a:t>
            </a:r>
            <a:r>
              <a:rPr sz="2800" b="1" u="sng" spc="-5" dirty="0">
                <a:solidFill>
                  <a:srgbClr val="FF0000"/>
                </a:solidFill>
                <a:latin typeface="Microsoft YaHei UI"/>
                <a:cs typeface="Microsoft YaHei UI"/>
              </a:rPr>
              <a:t>暗</a:t>
            </a:r>
            <a:r>
              <a:rPr sz="2800" b="1" spc="-55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飞</a:t>
            </a:r>
            <a:r>
              <a:rPr sz="2800" b="1" spc="-60" dirty="0">
                <a:latin typeface="Microsoft YaHei UI"/>
                <a:cs typeface="Microsoft YaHei UI"/>
              </a:rPr>
              <a:t> </a:t>
            </a:r>
            <a:r>
              <a:rPr sz="2800" b="1" spc="15" dirty="0">
                <a:latin typeface="Microsoft YaHei UI"/>
                <a:cs typeface="Microsoft YaHei UI"/>
              </a:rPr>
              <a:t>声</a:t>
            </a:r>
            <a:r>
              <a:rPr sz="2800" b="1" spc="-5" dirty="0">
                <a:latin typeface="Microsoft YaHei UI"/>
                <a:cs typeface="Microsoft YaHei UI"/>
              </a:rPr>
              <a:t>，</a:t>
            </a:r>
            <a:endParaRPr sz="2800" dirty="0">
              <a:latin typeface="Microsoft YaHei UI"/>
              <a:cs typeface="Microsoft YaHei U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990469" y="2580284"/>
            <a:ext cx="3476625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50000"/>
              </a:lnSpc>
              <a:spcBef>
                <a:spcPts val="100"/>
              </a:spcBef>
            </a:pPr>
            <a:r>
              <a:rPr sz="2800" b="1" spc="-5" dirty="0">
                <a:latin typeface="Microsoft YaHei UI"/>
                <a:cs typeface="Microsoft YaHei UI"/>
              </a:rPr>
              <a:t>散</a:t>
            </a:r>
            <a:r>
              <a:rPr sz="2800" b="1" spc="-60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入</a:t>
            </a:r>
            <a:r>
              <a:rPr sz="2800" b="1" spc="-60" dirty="0">
                <a:latin typeface="Microsoft YaHei UI"/>
                <a:cs typeface="Microsoft YaHei UI"/>
              </a:rPr>
              <a:t> </a:t>
            </a:r>
            <a:r>
              <a:rPr sz="2800" b="1" u="sng" spc="-5" dirty="0">
                <a:solidFill>
                  <a:srgbClr val="FF0000"/>
                </a:solidFill>
                <a:latin typeface="Microsoft YaHei UI"/>
                <a:cs typeface="Microsoft YaHei UI"/>
              </a:rPr>
              <a:t>春</a:t>
            </a:r>
            <a:r>
              <a:rPr sz="2800" b="1" u="sng" spc="-60" dirty="0">
                <a:solidFill>
                  <a:srgbClr val="FF0000"/>
                </a:solidFill>
                <a:latin typeface="Microsoft YaHei UI"/>
                <a:cs typeface="Microsoft YaHei UI"/>
              </a:rPr>
              <a:t> </a:t>
            </a:r>
            <a:r>
              <a:rPr sz="2800" b="1" u="sng" spc="-5" dirty="0">
                <a:solidFill>
                  <a:srgbClr val="FF0000"/>
                </a:solidFill>
                <a:latin typeface="Microsoft YaHei UI"/>
                <a:cs typeface="Microsoft YaHei UI"/>
              </a:rPr>
              <a:t>风</a:t>
            </a:r>
            <a:r>
              <a:rPr sz="2800" b="1" spc="-55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满</a:t>
            </a:r>
            <a:r>
              <a:rPr sz="2800" b="1" spc="-60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Microsoft YaHei UI"/>
                <a:cs typeface="Microsoft YaHei UI"/>
              </a:rPr>
              <a:t>洛</a:t>
            </a:r>
            <a:r>
              <a:rPr sz="2800" b="1" spc="-60" dirty="0">
                <a:solidFill>
                  <a:srgbClr val="FF0000"/>
                </a:solidFill>
                <a:latin typeface="Microsoft YaHei UI"/>
                <a:cs typeface="Microsoft YaHei UI"/>
              </a:rPr>
              <a:t> </a:t>
            </a:r>
            <a:r>
              <a:rPr sz="28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城</a:t>
            </a:r>
            <a:r>
              <a:rPr sz="2800" b="1" spc="-5" dirty="0">
                <a:latin typeface="Microsoft YaHei UI"/>
                <a:cs typeface="Microsoft YaHei UI"/>
              </a:rPr>
              <a:t>。 此</a:t>
            </a:r>
            <a:r>
              <a:rPr sz="2800" b="1" spc="-60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夜</a:t>
            </a:r>
            <a:r>
              <a:rPr sz="2800" b="1" spc="-60" dirty="0">
                <a:latin typeface="Microsoft YaHei UI"/>
                <a:cs typeface="Microsoft YaHei UI"/>
              </a:rPr>
              <a:t> </a:t>
            </a:r>
            <a:r>
              <a:rPr sz="2800" b="1" u="sng" spc="-5" dirty="0">
                <a:solidFill>
                  <a:srgbClr val="FF0000"/>
                </a:solidFill>
                <a:latin typeface="Microsoft YaHei UI"/>
                <a:cs typeface="Microsoft YaHei UI"/>
              </a:rPr>
              <a:t>曲</a:t>
            </a:r>
            <a:r>
              <a:rPr sz="2800" b="1" u="sng" spc="-60" dirty="0">
                <a:solidFill>
                  <a:srgbClr val="FF0000"/>
                </a:solidFill>
                <a:latin typeface="Microsoft YaHei UI"/>
                <a:cs typeface="Microsoft YaHei UI"/>
              </a:rPr>
              <a:t> </a:t>
            </a:r>
            <a:r>
              <a:rPr sz="2800" b="1" u="sng" spc="-5" dirty="0">
                <a:solidFill>
                  <a:srgbClr val="FF0000"/>
                </a:solidFill>
                <a:latin typeface="Microsoft YaHei UI"/>
                <a:cs typeface="Microsoft YaHei UI"/>
              </a:rPr>
              <a:t>中</a:t>
            </a:r>
            <a:r>
              <a:rPr sz="2800" b="1" spc="-55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闻</a:t>
            </a:r>
            <a:r>
              <a:rPr sz="2800" b="1" spc="-60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Microsoft YaHei UI"/>
                <a:cs typeface="Microsoft YaHei UI"/>
              </a:rPr>
              <a:t>折</a:t>
            </a:r>
            <a:r>
              <a:rPr sz="2800" b="1" spc="-60" dirty="0">
                <a:solidFill>
                  <a:srgbClr val="FF0000"/>
                </a:solidFill>
                <a:latin typeface="Microsoft YaHei UI"/>
                <a:cs typeface="Microsoft YaHei UI"/>
              </a:rPr>
              <a:t> </a:t>
            </a:r>
            <a:r>
              <a:rPr sz="28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柳</a:t>
            </a:r>
            <a:r>
              <a:rPr sz="2800" b="1" spc="-5" dirty="0">
                <a:latin typeface="Microsoft YaHei UI"/>
                <a:cs typeface="Microsoft YaHei UI"/>
              </a:rPr>
              <a:t>， </a:t>
            </a:r>
            <a:r>
              <a:rPr sz="2800" b="1" spc="-819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何</a:t>
            </a:r>
            <a:r>
              <a:rPr sz="2800" b="1" spc="-60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人</a:t>
            </a:r>
            <a:r>
              <a:rPr sz="2800" b="1" spc="-60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不</a:t>
            </a:r>
            <a:r>
              <a:rPr sz="2800" b="1" spc="-60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latin typeface="Microsoft YaHei UI"/>
                <a:cs typeface="Microsoft YaHei UI"/>
              </a:rPr>
              <a:t>起</a:t>
            </a:r>
            <a:r>
              <a:rPr sz="2800" b="1" spc="-55" dirty="0">
                <a:latin typeface="Microsoft YaHei UI"/>
                <a:cs typeface="Microsoft YaHei U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Microsoft YaHei UI"/>
                <a:cs typeface="Microsoft YaHei UI"/>
              </a:rPr>
              <a:t>故</a:t>
            </a:r>
            <a:r>
              <a:rPr sz="2800" b="1" spc="-60" dirty="0">
                <a:solidFill>
                  <a:srgbClr val="FF0000"/>
                </a:solidFill>
                <a:latin typeface="Microsoft YaHei UI"/>
                <a:cs typeface="Microsoft YaHei UI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Microsoft YaHei UI"/>
                <a:cs typeface="Microsoft YaHei UI"/>
              </a:rPr>
              <a:t>园</a:t>
            </a:r>
            <a:r>
              <a:rPr sz="2800" b="1" spc="-60" dirty="0">
                <a:solidFill>
                  <a:srgbClr val="FF0000"/>
                </a:solidFill>
                <a:latin typeface="Microsoft YaHei UI"/>
                <a:cs typeface="Microsoft YaHei UI"/>
              </a:rPr>
              <a:t> </a:t>
            </a:r>
            <a:r>
              <a:rPr sz="2800" b="1" spc="15" dirty="0">
                <a:latin typeface="Microsoft YaHei UI"/>
                <a:cs typeface="Microsoft YaHei UI"/>
              </a:rPr>
              <a:t>情。</a:t>
            </a:r>
            <a:endParaRPr sz="2800" dirty="0">
              <a:latin typeface="Microsoft YaHei UI"/>
              <a:cs typeface="Microsoft YaHei U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6046215" y="2395601"/>
            <a:ext cx="1501140" cy="518795"/>
            <a:chOff x="6046215" y="2395601"/>
            <a:chExt cx="1501140" cy="518795"/>
          </a:xfrm>
        </p:grpSpPr>
        <p:sp>
          <p:nvSpPr>
            <p:cNvPr id="9" name="object 9"/>
            <p:cNvSpPr/>
            <p:nvPr/>
          </p:nvSpPr>
          <p:spPr>
            <a:xfrm>
              <a:off x="6387845" y="2410206"/>
              <a:ext cx="1144905" cy="451484"/>
            </a:xfrm>
            <a:custGeom>
              <a:avLst/>
              <a:gdLst/>
              <a:ahLst/>
              <a:cxnLst/>
              <a:rect l="l" t="t" r="r" b="b"/>
              <a:pathLst>
                <a:path w="1144904" h="451485">
                  <a:moveTo>
                    <a:pt x="1144524" y="0"/>
                  </a:moveTo>
                  <a:lnTo>
                    <a:pt x="0" y="0"/>
                  </a:lnTo>
                  <a:lnTo>
                    <a:pt x="0" y="451104"/>
                  </a:lnTo>
                  <a:lnTo>
                    <a:pt x="1144524" y="451104"/>
                  </a:lnTo>
                  <a:lnTo>
                    <a:pt x="1144524" y="0"/>
                  </a:lnTo>
                  <a:close/>
                </a:path>
              </a:pathLst>
            </a:custGeom>
            <a:solidFill>
              <a:srgbClr val="FFFF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060820" y="2410206"/>
              <a:ext cx="1471930" cy="489584"/>
            </a:xfrm>
            <a:custGeom>
              <a:avLst/>
              <a:gdLst/>
              <a:ahLst/>
              <a:cxnLst/>
              <a:rect l="l" t="t" r="r" b="b"/>
              <a:pathLst>
                <a:path w="1471929" h="489585">
                  <a:moveTo>
                    <a:pt x="327025" y="451104"/>
                  </a:moveTo>
                  <a:lnTo>
                    <a:pt x="1471549" y="451104"/>
                  </a:lnTo>
                  <a:lnTo>
                    <a:pt x="1471549" y="0"/>
                  </a:lnTo>
                  <a:lnTo>
                    <a:pt x="327025" y="0"/>
                  </a:lnTo>
                  <a:lnTo>
                    <a:pt x="327025" y="451104"/>
                  </a:lnTo>
                  <a:close/>
                </a:path>
                <a:path w="1471929" h="489585">
                  <a:moveTo>
                    <a:pt x="303275" y="245110"/>
                  </a:moveTo>
                  <a:lnTo>
                    <a:pt x="172719" y="359663"/>
                  </a:lnTo>
                  <a:lnTo>
                    <a:pt x="0" y="489331"/>
                  </a:lnTo>
                </a:path>
              </a:pathLst>
            </a:custGeom>
            <a:ln w="28956">
              <a:solidFill>
                <a:srgbClr val="FF66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6466459" y="2449829"/>
            <a:ext cx="125095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10" dirty="0">
                <a:solidFill>
                  <a:srgbClr val="0000FF"/>
                </a:solidFill>
                <a:latin typeface="NSimSun"/>
                <a:cs typeface="NSimSun"/>
              </a:rPr>
              <a:t>即洛阳。</a:t>
            </a:r>
            <a:endParaRPr sz="2400">
              <a:latin typeface="NSimSun"/>
              <a:cs typeface="NSimSun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2310510" y="1513205"/>
            <a:ext cx="6384290" cy="3202305"/>
            <a:chOff x="2310510" y="1513205"/>
            <a:chExt cx="6384290" cy="3202305"/>
          </a:xfrm>
        </p:grpSpPr>
        <p:sp>
          <p:nvSpPr>
            <p:cNvPr id="13" name="object 13"/>
            <p:cNvSpPr/>
            <p:nvPr/>
          </p:nvSpPr>
          <p:spPr>
            <a:xfrm>
              <a:off x="2325115" y="4450054"/>
              <a:ext cx="2841625" cy="250825"/>
            </a:xfrm>
            <a:custGeom>
              <a:avLst/>
              <a:gdLst/>
              <a:ahLst/>
              <a:cxnLst/>
              <a:rect l="l" t="t" r="r" b="b"/>
              <a:pathLst>
                <a:path w="2841625" h="250825">
                  <a:moveTo>
                    <a:pt x="0" y="221373"/>
                  </a:moveTo>
                  <a:lnTo>
                    <a:pt x="1683638" y="250736"/>
                  </a:lnTo>
                  <a:lnTo>
                    <a:pt x="2841497" y="0"/>
                  </a:lnTo>
                </a:path>
              </a:pathLst>
            </a:custGeom>
            <a:ln w="28955">
              <a:solidFill>
                <a:srgbClr val="FF66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6270497" y="1527810"/>
              <a:ext cx="2409825" cy="535305"/>
            </a:xfrm>
            <a:custGeom>
              <a:avLst/>
              <a:gdLst/>
              <a:ahLst/>
              <a:cxnLst/>
              <a:rect l="l" t="t" r="r" b="b"/>
              <a:pathLst>
                <a:path w="2409825" h="535305">
                  <a:moveTo>
                    <a:pt x="2409444" y="0"/>
                  </a:moveTo>
                  <a:lnTo>
                    <a:pt x="0" y="0"/>
                  </a:lnTo>
                  <a:lnTo>
                    <a:pt x="0" y="534923"/>
                  </a:lnTo>
                  <a:lnTo>
                    <a:pt x="2409444" y="534923"/>
                  </a:lnTo>
                  <a:lnTo>
                    <a:pt x="2409444" y="0"/>
                  </a:lnTo>
                  <a:close/>
                </a:path>
              </a:pathLst>
            </a:custGeom>
            <a:solidFill>
              <a:srgbClr val="FFFF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5039613" y="1527810"/>
              <a:ext cx="3640454" cy="705485"/>
            </a:xfrm>
            <a:custGeom>
              <a:avLst/>
              <a:gdLst/>
              <a:ahLst/>
              <a:cxnLst/>
              <a:rect l="l" t="t" r="r" b="b"/>
              <a:pathLst>
                <a:path w="3640454" h="705485">
                  <a:moveTo>
                    <a:pt x="1230884" y="534923"/>
                  </a:moveTo>
                  <a:lnTo>
                    <a:pt x="3640328" y="534923"/>
                  </a:lnTo>
                  <a:lnTo>
                    <a:pt x="3640328" y="0"/>
                  </a:lnTo>
                  <a:lnTo>
                    <a:pt x="1230884" y="0"/>
                  </a:lnTo>
                  <a:lnTo>
                    <a:pt x="1230884" y="534923"/>
                  </a:lnTo>
                  <a:close/>
                </a:path>
                <a:path w="3640454" h="705485">
                  <a:moveTo>
                    <a:pt x="1188847" y="355980"/>
                  </a:moveTo>
                  <a:lnTo>
                    <a:pt x="189864" y="610234"/>
                  </a:lnTo>
                  <a:lnTo>
                    <a:pt x="0" y="705103"/>
                  </a:lnTo>
                </a:path>
              </a:pathLst>
            </a:custGeom>
            <a:ln w="28956">
              <a:solidFill>
                <a:srgbClr val="FF66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287274" y="4336541"/>
            <a:ext cx="1971039" cy="486409"/>
          </a:xfrm>
          <a:prstGeom prst="rect">
            <a:avLst/>
          </a:prstGeom>
          <a:solidFill>
            <a:srgbClr val="FFFFCC"/>
          </a:solidFill>
          <a:ln w="28955">
            <a:solidFill>
              <a:srgbClr val="FF66FF"/>
            </a:solidFill>
          </a:ln>
        </p:spPr>
        <p:txBody>
          <a:bodyPr vert="horz" wrap="square" lIns="0" tIns="69215" rIns="0" bIns="0" rtlCol="0">
            <a:spAutoFit/>
          </a:bodyPr>
          <a:lstStyle/>
          <a:p>
            <a:pPr marL="89535">
              <a:lnSpc>
                <a:spcPct val="100000"/>
              </a:lnSpc>
              <a:spcBef>
                <a:spcPts val="545"/>
              </a:spcBef>
            </a:pPr>
            <a:r>
              <a:rPr sz="2400" spc="5" dirty="0">
                <a:solidFill>
                  <a:srgbClr val="0000FF"/>
                </a:solidFill>
                <a:latin typeface="NSimSun"/>
                <a:cs typeface="NSimSun"/>
              </a:rPr>
              <a:t>故乡，家乡。</a:t>
            </a:r>
            <a:endParaRPr sz="2400">
              <a:latin typeface="NSimSun"/>
              <a:cs typeface="NSimSu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349110" y="1608835"/>
            <a:ext cx="24765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10" dirty="0">
                <a:solidFill>
                  <a:srgbClr val="0000FF"/>
                </a:solidFill>
                <a:latin typeface="NSimSun"/>
                <a:cs typeface="NSimSun"/>
              </a:rPr>
              <a:t>悄悄地飘来声音。</a:t>
            </a:r>
            <a:endParaRPr sz="2400" dirty="0">
              <a:latin typeface="NSimSun"/>
              <a:cs typeface="NSimSun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6054852" y="3006725"/>
            <a:ext cx="2812415" cy="1695450"/>
            <a:chOff x="6054852" y="3006725"/>
            <a:chExt cx="2812415" cy="1695450"/>
          </a:xfrm>
        </p:grpSpPr>
        <p:sp>
          <p:nvSpPr>
            <p:cNvPr id="19" name="object 19"/>
            <p:cNvSpPr/>
            <p:nvPr/>
          </p:nvSpPr>
          <p:spPr>
            <a:xfrm>
              <a:off x="6713982" y="3021329"/>
              <a:ext cx="2138680" cy="1666239"/>
            </a:xfrm>
            <a:custGeom>
              <a:avLst/>
              <a:gdLst/>
              <a:ahLst/>
              <a:cxnLst/>
              <a:rect l="l" t="t" r="r" b="b"/>
              <a:pathLst>
                <a:path w="2138679" h="1666239">
                  <a:moveTo>
                    <a:pt x="2138172" y="0"/>
                  </a:moveTo>
                  <a:lnTo>
                    <a:pt x="0" y="0"/>
                  </a:lnTo>
                  <a:lnTo>
                    <a:pt x="0" y="1665732"/>
                  </a:lnTo>
                  <a:lnTo>
                    <a:pt x="2138172" y="1665732"/>
                  </a:lnTo>
                  <a:lnTo>
                    <a:pt x="2138172" y="0"/>
                  </a:lnTo>
                  <a:close/>
                </a:path>
              </a:pathLst>
            </a:custGeom>
            <a:solidFill>
              <a:srgbClr val="FFFF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6069457" y="3021329"/>
              <a:ext cx="2783205" cy="1666239"/>
            </a:xfrm>
            <a:custGeom>
              <a:avLst/>
              <a:gdLst/>
              <a:ahLst/>
              <a:cxnLst/>
              <a:rect l="l" t="t" r="r" b="b"/>
              <a:pathLst>
                <a:path w="2783204" h="1666239">
                  <a:moveTo>
                    <a:pt x="644524" y="1665732"/>
                  </a:moveTo>
                  <a:lnTo>
                    <a:pt x="2782696" y="1665732"/>
                  </a:lnTo>
                  <a:lnTo>
                    <a:pt x="2782696" y="0"/>
                  </a:lnTo>
                  <a:lnTo>
                    <a:pt x="644524" y="0"/>
                  </a:lnTo>
                  <a:lnTo>
                    <a:pt x="644524" y="1665732"/>
                  </a:lnTo>
                  <a:close/>
                </a:path>
                <a:path w="2783204" h="1666239">
                  <a:moveTo>
                    <a:pt x="621918" y="574547"/>
                  </a:moveTo>
                  <a:lnTo>
                    <a:pt x="529843" y="466344"/>
                  </a:lnTo>
                  <a:lnTo>
                    <a:pt x="0" y="598423"/>
                  </a:lnTo>
                </a:path>
              </a:pathLst>
            </a:custGeom>
            <a:ln w="28956">
              <a:solidFill>
                <a:srgbClr val="FF66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6793483" y="3119754"/>
            <a:ext cx="216979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spc="10" dirty="0">
                <a:solidFill>
                  <a:srgbClr val="0000FF"/>
                </a:solidFill>
                <a:latin typeface="NSimSun"/>
                <a:cs typeface="NSimSun"/>
              </a:rPr>
              <a:t>指《折杨柳》</a:t>
            </a:r>
            <a:r>
              <a:rPr sz="2400" dirty="0">
                <a:solidFill>
                  <a:srgbClr val="0000FF"/>
                </a:solidFill>
                <a:latin typeface="NSimSun"/>
                <a:cs typeface="NSimSun"/>
              </a:rPr>
              <a:t>， </a:t>
            </a:r>
            <a:r>
              <a:rPr sz="2400" spc="10" dirty="0">
                <a:solidFill>
                  <a:srgbClr val="0000FF"/>
                </a:solidFill>
                <a:latin typeface="NSimSun"/>
                <a:cs typeface="NSimSun"/>
              </a:rPr>
              <a:t>汉代乐府曲名。</a:t>
            </a:r>
            <a:endParaRPr sz="2400">
              <a:latin typeface="NSimSun"/>
              <a:cs typeface="NSimSu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793483" y="3851249"/>
            <a:ext cx="1863725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spc="10" dirty="0">
                <a:solidFill>
                  <a:srgbClr val="0000FF"/>
                </a:solidFill>
                <a:latin typeface="NSimSun"/>
                <a:cs typeface="NSimSun"/>
              </a:rPr>
              <a:t>内容多叙离别 之情。</a:t>
            </a:r>
            <a:endParaRPr sz="2400">
              <a:latin typeface="NSimSun"/>
              <a:cs typeface="NSimSun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377952" y="1892807"/>
            <a:ext cx="3578225" cy="532130"/>
            <a:chOff x="377952" y="1892807"/>
            <a:chExt cx="3578225" cy="532130"/>
          </a:xfrm>
        </p:grpSpPr>
        <p:sp>
          <p:nvSpPr>
            <p:cNvPr id="24" name="object 24"/>
            <p:cNvSpPr/>
            <p:nvPr/>
          </p:nvSpPr>
          <p:spPr>
            <a:xfrm>
              <a:off x="392430" y="1907285"/>
              <a:ext cx="1758950" cy="502920"/>
            </a:xfrm>
            <a:custGeom>
              <a:avLst/>
              <a:gdLst/>
              <a:ahLst/>
              <a:cxnLst/>
              <a:rect l="l" t="t" r="r" b="b"/>
              <a:pathLst>
                <a:path w="1758950" h="502919">
                  <a:moveTo>
                    <a:pt x="1758695" y="0"/>
                  </a:moveTo>
                  <a:lnTo>
                    <a:pt x="0" y="0"/>
                  </a:lnTo>
                  <a:lnTo>
                    <a:pt x="0" y="502919"/>
                  </a:lnTo>
                  <a:lnTo>
                    <a:pt x="1758695" y="502919"/>
                  </a:lnTo>
                  <a:lnTo>
                    <a:pt x="1758695" y="0"/>
                  </a:lnTo>
                  <a:close/>
                </a:path>
              </a:pathLst>
            </a:custGeom>
            <a:solidFill>
              <a:srgbClr val="FFFF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392430" y="1907285"/>
              <a:ext cx="3549015" cy="502920"/>
            </a:xfrm>
            <a:custGeom>
              <a:avLst/>
              <a:gdLst/>
              <a:ahLst/>
              <a:cxnLst/>
              <a:rect l="l" t="t" r="r" b="b"/>
              <a:pathLst>
                <a:path w="3549015" h="502919">
                  <a:moveTo>
                    <a:pt x="0" y="502919"/>
                  </a:moveTo>
                  <a:lnTo>
                    <a:pt x="1758695" y="502919"/>
                  </a:lnTo>
                  <a:lnTo>
                    <a:pt x="1758695" y="0"/>
                  </a:lnTo>
                  <a:lnTo>
                    <a:pt x="0" y="0"/>
                  </a:lnTo>
                  <a:lnTo>
                    <a:pt x="0" y="502919"/>
                  </a:lnTo>
                  <a:close/>
                </a:path>
                <a:path w="3549015" h="502919">
                  <a:moveTo>
                    <a:pt x="1745869" y="197738"/>
                  </a:moveTo>
                  <a:lnTo>
                    <a:pt x="3467989" y="137413"/>
                  </a:lnTo>
                  <a:lnTo>
                    <a:pt x="3549015" y="315721"/>
                  </a:lnTo>
                </a:path>
              </a:pathLst>
            </a:custGeom>
            <a:ln w="28956">
              <a:solidFill>
                <a:srgbClr val="FF66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471017" y="1949576"/>
            <a:ext cx="18637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10" dirty="0">
                <a:solidFill>
                  <a:srgbClr val="0000FF"/>
                </a:solidFill>
                <a:latin typeface="NSimSun"/>
                <a:cs typeface="NSimSun"/>
              </a:rPr>
              <a:t>笛子的美称。</a:t>
            </a:r>
            <a:endParaRPr sz="2400">
              <a:latin typeface="NSimSun"/>
              <a:cs typeface="NSimSu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6" grpId="0" animBg="1"/>
      <p:bldP spid="17" grpId="0"/>
      <p:bldP spid="21" grpId="0"/>
      <p:bldP spid="22" grpId="0"/>
      <p:bldP spid="2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159251" cy="3409188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996820" y="546353"/>
            <a:ext cx="48260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FF0000"/>
                </a:solidFill>
                <a:latin typeface="SimSun"/>
                <a:cs typeface="SimSun"/>
              </a:rPr>
              <a:t>柳</a:t>
            </a:r>
            <a:endParaRPr sz="3600">
              <a:latin typeface="SimSun"/>
              <a:cs typeface="SimSu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819400" y="666750"/>
            <a:ext cx="5943600" cy="4040209"/>
          </a:xfrm>
          <a:prstGeom prst="rect">
            <a:avLst/>
          </a:prstGeom>
        </p:spPr>
        <p:txBody>
          <a:bodyPr vert="horz" wrap="square" lIns="0" tIns="168275" rIns="0" bIns="0" rtlCol="0">
            <a:spAutoFit/>
          </a:bodyPr>
          <a:lstStyle/>
          <a:p>
            <a:pPr marL="47625">
              <a:lnSpc>
                <a:spcPct val="100000"/>
              </a:lnSpc>
              <a:spcBef>
                <a:spcPts val="1325"/>
              </a:spcBef>
              <a:tabLst>
                <a:tab pos="1736725" algn="l"/>
              </a:tabLst>
            </a:pPr>
            <a:r>
              <a:rPr sz="2400" dirty="0" err="1">
                <a:solidFill>
                  <a:srgbClr val="0000FF"/>
                </a:solidFill>
                <a:latin typeface="Microsoft YaHei"/>
                <a:cs typeface="Microsoft YaHei"/>
              </a:rPr>
              <a:t>谐音“留</a:t>
            </a:r>
            <a:r>
              <a:rPr sz="2400" dirty="0">
                <a:solidFill>
                  <a:srgbClr val="0000FF"/>
                </a:solidFill>
                <a:latin typeface="Microsoft YaHei"/>
                <a:cs typeface="Microsoft YaHei"/>
              </a:rPr>
              <a:t>”	</a:t>
            </a:r>
            <a:r>
              <a:rPr sz="2400" dirty="0" err="1">
                <a:solidFill>
                  <a:srgbClr val="0000FF"/>
                </a:solidFill>
                <a:latin typeface="Microsoft YaHei"/>
                <a:cs typeface="Microsoft YaHei"/>
              </a:rPr>
              <a:t>折柳赠别（依恋、不舍</a:t>
            </a:r>
            <a:r>
              <a:rPr sz="2400" dirty="0">
                <a:solidFill>
                  <a:srgbClr val="0000FF"/>
                </a:solidFill>
                <a:latin typeface="Microsoft YaHei"/>
                <a:cs typeface="Microsoft YaHei"/>
              </a:rPr>
              <a:t>）</a:t>
            </a:r>
            <a:endParaRPr sz="2400" dirty="0">
              <a:latin typeface="Microsoft YaHei"/>
              <a:cs typeface="Microsoft YaHei"/>
            </a:endParaRPr>
          </a:p>
          <a:p>
            <a:pPr marL="64769">
              <a:lnSpc>
                <a:spcPct val="100000"/>
              </a:lnSpc>
              <a:spcBef>
                <a:spcPts val="1230"/>
              </a:spcBef>
            </a:pPr>
            <a:r>
              <a:rPr sz="2400" b="1" dirty="0" err="1">
                <a:solidFill>
                  <a:srgbClr val="333333"/>
                </a:solidFill>
                <a:latin typeface="SimSun"/>
                <a:cs typeface="SimSun"/>
              </a:rPr>
              <a:t>渭城朝雨浥轻尘，客舍青青柳色新</a:t>
            </a:r>
            <a:r>
              <a:rPr sz="2400" b="1" dirty="0">
                <a:solidFill>
                  <a:srgbClr val="333333"/>
                </a:solidFill>
                <a:latin typeface="SimSun"/>
                <a:cs typeface="SimSun"/>
              </a:rPr>
              <a:t>。</a:t>
            </a:r>
            <a:endParaRPr sz="2400" b="1" dirty="0">
              <a:latin typeface="SimSun"/>
              <a:cs typeface="SimSun"/>
            </a:endParaRPr>
          </a:p>
          <a:p>
            <a:pPr marL="2272030">
              <a:lnSpc>
                <a:spcPct val="100000"/>
              </a:lnSpc>
            </a:pPr>
            <a:r>
              <a:rPr sz="2400" spc="-5" dirty="0">
                <a:solidFill>
                  <a:srgbClr val="FF66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SimSun"/>
              </a:rPr>
              <a:t>（王维《送元二使安</a:t>
            </a:r>
            <a:r>
              <a:rPr sz="2400" dirty="0">
                <a:solidFill>
                  <a:srgbClr val="FF66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SimSun"/>
              </a:rPr>
              <a:t>西</a:t>
            </a:r>
            <a:r>
              <a:rPr sz="2400" spc="-5" dirty="0">
                <a:solidFill>
                  <a:srgbClr val="FF66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SimSun"/>
              </a:rPr>
              <a:t>》</a:t>
            </a:r>
            <a:r>
              <a:rPr sz="2400" dirty="0">
                <a:solidFill>
                  <a:srgbClr val="FF66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SimSun"/>
              </a:rPr>
              <a:t>）</a:t>
            </a:r>
          </a:p>
          <a:p>
            <a:pPr marL="64769">
              <a:spcBef>
                <a:spcPts val="1230"/>
              </a:spcBef>
            </a:pPr>
            <a:r>
              <a:rPr sz="2400" b="1" dirty="0">
                <a:solidFill>
                  <a:srgbClr val="333333"/>
                </a:solidFill>
                <a:latin typeface="SimSun"/>
                <a:cs typeface="SimSun"/>
              </a:rPr>
              <a:t>昔我往矣，杨柳依依。</a:t>
            </a:r>
          </a:p>
          <a:p>
            <a:pPr marL="2272030">
              <a:tabLst>
                <a:tab pos="4663440" algn="l"/>
              </a:tabLst>
            </a:pPr>
            <a:r>
              <a:rPr sz="2400" spc="-5" dirty="0">
                <a:solidFill>
                  <a:srgbClr val="FF66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SimSun"/>
              </a:rPr>
              <a:t>（《</a:t>
            </a:r>
            <a:r>
              <a:rPr sz="2400" spc="-5" dirty="0" err="1">
                <a:solidFill>
                  <a:srgbClr val="FF66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SimSun"/>
              </a:rPr>
              <a:t>诗经</a:t>
            </a:r>
            <a:r>
              <a:rPr sz="2400" spc="-5" dirty="0">
                <a:solidFill>
                  <a:srgbClr val="FF66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SimSun"/>
              </a:rPr>
              <a:t> </a:t>
            </a:r>
            <a:r>
              <a:rPr sz="2400" spc="-5" dirty="0" err="1">
                <a:solidFill>
                  <a:srgbClr val="FF66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SimSun"/>
              </a:rPr>
              <a:t>小雅</a:t>
            </a:r>
            <a:r>
              <a:rPr lang="en-US" sz="2400" spc="-5" dirty="0">
                <a:solidFill>
                  <a:srgbClr val="FF66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SimSun"/>
              </a:rPr>
              <a:t> </a:t>
            </a:r>
            <a:r>
              <a:rPr sz="2400" spc="-5" dirty="0" err="1">
                <a:solidFill>
                  <a:srgbClr val="FF66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SimSun"/>
              </a:rPr>
              <a:t>采薇</a:t>
            </a:r>
            <a:r>
              <a:rPr sz="2400" spc="-5" dirty="0">
                <a:solidFill>
                  <a:srgbClr val="FF66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SimSun"/>
              </a:rPr>
              <a:t>》）</a:t>
            </a: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950" dirty="0">
              <a:latin typeface="SimSun"/>
              <a:cs typeface="SimSun"/>
            </a:endParaRPr>
          </a:p>
          <a:p>
            <a:pPr marL="12700">
              <a:lnSpc>
                <a:spcPct val="100000"/>
              </a:lnSpc>
            </a:pPr>
            <a:r>
              <a:rPr sz="2400" dirty="0">
                <a:solidFill>
                  <a:srgbClr val="0000FF"/>
                </a:solidFill>
                <a:latin typeface="Microsoft YaHei"/>
                <a:cs typeface="Microsoft YaHei"/>
              </a:rPr>
              <a:t>思乡、盼归</a:t>
            </a:r>
            <a:endParaRPr sz="2400" dirty="0">
              <a:latin typeface="Microsoft YaHei"/>
              <a:cs typeface="Microsoft YaHei"/>
            </a:endParaRPr>
          </a:p>
          <a:p>
            <a:pPr marL="64769">
              <a:lnSpc>
                <a:spcPct val="100000"/>
              </a:lnSpc>
              <a:spcBef>
                <a:spcPts val="1230"/>
              </a:spcBef>
            </a:pPr>
            <a:r>
              <a:rPr sz="2400" b="1" dirty="0" err="1">
                <a:solidFill>
                  <a:srgbClr val="333333"/>
                </a:solidFill>
                <a:latin typeface="SimSun"/>
                <a:cs typeface="SimSun"/>
              </a:rPr>
              <a:t>羌笛何须怨杨柳，春风不度玉门关</a:t>
            </a:r>
            <a:r>
              <a:rPr sz="2400" b="1" dirty="0">
                <a:solidFill>
                  <a:srgbClr val="333333"/>
                </a:solidFill>
                <a:latin typeface="SimSun"/>
                <a:cs typeface="SimSun"/>
              </a:rPr>
              <a:t>。</a:t>
            </a:r>
            <a:endParaRPr lang="en-US" sz="2400" b="1" dirty="0">
              <a:solidFill>
                <a:srgbClr val="333333"/>
              </a:solidFill>
              <a:latin typeface="SimSun"/>
              <a:cs typeface="SimSun"/>
            </a:endParaRPr>
          </a:p>
          <a:p>
            <a:pPr marL="64769" algn="r">
              <a:lnSpc>
                <a:spcPct val="100000"/>
              </a:lnSpc>
              <a:spcBef>
                <a:spcPts val="1230"/>
              </a:spcBef>
            </a:pPr>
            <a:r>
              <a:rPr sz="2400" spc="-5" dirty="0">
                <a:solidFill>
                  <a:srgbClr val="FF66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SimSun"/>
              </a:rPr>
              <a:t>（王之涣《凉州词》）</a:t>
            </a:r>
          </a:p>
        </p:txBody>
      </p:sp>
      <p:sp>
        <p:nvSpPr>
          <p:cNvPr id="5" name="矩形 4"/>
          <p:cNvSpPr/>
          <p:nvPr/>
        </p:nvSpPr>
        <p:spPr>
          <a:xfrm>
            <a:off x="7467600" y="57150"/>
            <a:ext cx="16002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81000" y="2495550"/>
            <a:ext cx="8492491" cy="2167255"/>
            <a:chOff x="422909" y="2573273"/>
            <a:chExt cx="8492491" cy="2167255"/>
          </a:xfrm>
          <a:solidFill>
            <a:srgbClr val="FFFFCC"/>
          </a:solidFill>
        </p:grpSpPr>
        <p:sp>
          <p:nvSpPr>
            <p:cNvPr id="3" name="object 3"/>
            <p:cNvSpPr/>
            <p:nvPr/>
          </p:nvSpPr>
          <p:spPr>
            <a:xfrm>
              <a:off x="422909" y="2573273"/>
              <a:ext cx="7871459" cy="2167255"/>
            </a:xfrm>
            <a:custGeom>
              <a:avLst/>
              <a:gdLst/>
              <a:ahLst/>
              <a:cxnLst/>
              <a:rect l="l" t="t" r="r" b="b"/>
              <a:pathLst>
                <a:path w="7871459" h="2167254">
                  <a:moveTo>
                    <a:pt x="7871459" y="0"/>
                  </a:moveTo>
                  <a:lnTo>
                    <a:pt x="0" y="0"/>
                  </a:lnTo>
                  <a:lnTo>
                    <a:pt x="0" y="2167128"/>
                  </a:lnTo>
                  <a:lnTo>
                    <a:pt x="7871459" y="2167128"/>
                  </a:lnTo>
                  <a:lnTo>
                    <a:pt x="7871459" y="0"/>
                  </a:lnTo>
                  <a:close/>
                </a:path>
              </a:pathLst>
            </a:custGeom>
            <a:grpFill/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422909" y="2573273"/>
              <a:ext cx="8492491" cy="2167255"/>
            </a:xfrm>
            <a:custGeom>
              <a:avLst/>
              <a:gdLst/>
              <a:ahLst/>
              <a:cxnLst/>
              <a:rect l="l" t="t" r="r" b="b"/>
              <a:pathLst>
                <a:path w="7871459" h="2167254">
                  <a:moveTo>
                    <a:pt x="0" y="2167128"/>
                  </a:moveTo>
                  <a:lnTo>
                    <a:pt x="7871459" y="2167128"/>
                  </a:lnTo>
                  <a:lnTo>
                    <a:pt x="7871459" y="0"/>
                  </a:lnTo>
                  <a:lnTo>
                    <a:pt x="0" y="0"/>
                  </a:lnTo>
                  <a:lnTo>
                    <a:pt x="0" y="2167128"/>
                  </a:lnTo>
                  <a:close/>
                </a:path>
              </a:pathLst>
            </a:custGeom>
            <a:grpFill/>
            <a:ln w="28956">
              <a:solidFill>
                <a:srgbClr val="FF66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971800" y="742950"/>
            <a:ext cx="21653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10" dirty="0">
                <a:solidFill>
                  <a:srgbClr val="000000"/>
                </a:solidFill>
              </a:rPr>
              <a:t>春</a:t>
            </a:r>
            <a:r>
              <a:rPr sz="2800" dirty="0">
                <a:solidFill>
                  <a:srgbClr val="000000"/>
                </a:solidFill>
              </a:rPr>
              <a:t>夜洛城</a:t>
            </a:r>
            <a:r>
              <a:rPr sz="2800" spc="10" dirty="0">
                <a:solidFill>
                  <a:srgbClr val="000000"/>
                </a:solidFill>
              </a:rPr>
              <a:t>闻</a:t>
            </a:r>
            <a:r>
              <a:rPr sz="2800" spc="-5" dirty="0">
                <a:solidFill>
                  <a:srgbClr val="000000"/>
                </a:solidFill>
              </a:rPr>
              <a:t>笛</a:t>
            </a:r>
            <a:endParaRPr sz="2800" dirty="0"/>
          </a:p>
        </p:txBody>
      </p:sp>
      <p:sp>
        <p:nvSpPr>
          <p:cNvPr id="6" name="object 6"/>
          <p:cNvSpPr txBox="1"/>
          <p:nvPr/>
        </p:nvSpPr>
        <p:spPr>
          <a:xfrm>
            <a:off x="478332" y="1053846"/>
            <a:ext cx="8589468" cy="342337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591685">
              <a:lnSpc>
                <a:spcPts val="3290"/>
              </a:lnSpc>
              <a:spcBef>
                <a:spcPts val="95"/>
              </a:spcBef>
            </a:pPr>
            <a:r>
              <a:rPr lang="zh-CN" altLang="en-US" sz="2800" spc="-5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（</a:t>
            </a:r>
            <a:r>
              <a:rPr sz="2800" spc="-5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李</a:t>
            </a:r>
            <a:r>
              <a:rPr sz="2800" spc="-70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 </a:t>
            </a:r>
            <a:r>
              <a:rPr sz="2800" spc="-5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白</a:t>
            </a:r>
            <a:r>
              <a:rPr lang="zh-CN" altLang="en-US" sz="2800" spc="-5" dirty="0">
                <a:latin typeface="楷体" panose="02010609060101010101" pitchFamily="49" charset="-122"/>
                <a:ea typeface="楷体" panose="02010609060101010101" pitchFamily="49" charset="-122"/>
                <a:cs typeface="SimSun"/>
              </a:rPr>
              <a:t>）</a:t>
            </a:r>
            <a:endParaRPr sz="2800" dirty="0">
              <a:latin typeface="楷体" panose="02010609060101010101" pitchFamily="49" charset="-122"/>
              <a:ea typeface="楷体" panose="02010609060101010101" pitchFamily="49" charset="-122"/>
              <a:cs typeface="SimSun"/>
            </a:endParaRPr>
          </a:p>
          <a:p>
            <a:pPr marL="627380" marR="50800" indent="-50800">
              <a:lnSpc>
                <a:spcPts val="3360"/>
              </a:lnSpc>
              <a:spcBef>
                <a:spcPts val="40"/>
              </a:spcBef>
            </a:pPr>
            <a:r>
              <a:rPr sz="2800" b="1" spc="-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谁</a:t>
            </a:r>
            <a:r>
              <a:rPr lang="en-US" sz="2800" b="1" spc="-5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 </a:t>
            </a:r>
            <a:r>
              <a:rPr sz="2800" b="1" spc="-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家</a:t>
            </a:r>
            <a:r>
              <a:rPr sz="2800" b="1" spc="-4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 </a:t>
            </a:r>
            <a:r>
              <a:rPr sz="2800" b="1" spc="-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玉</a:t>
            </a:r>
            <a:r>
              <a:rPr sz="2800" b="1" spc="-50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 </a:t>
            </a:r>
            <a:r>
              <a:rPr sz="2800" b="1" spc="-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笛</a:t>
            </a:r>
            <a:r>
              <a:rPr sz="2800" b="1" spc="-50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 </a:t>
            </a:r>
            <a:r>
              <a:rPr sz="2800" b="1" spc="-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暗</a:t>
            </a:r>
            <a:r>
              <a:rPr sz="2800" b="1" spc="-50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 </a:t>
            </a:r>
            <a:r>
              <a:rPr sz="2800" b="1" spc="-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飞</a:t>
            </a:r>
            <a:r>
              <a:rPr sz="2800" b="1" spc="-50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 </a:t>
            </a:r>
            <a:r>
              <a:rPr sz="2800" b="1" spc="1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声</a:t>
            </a:r>
            <a:r>
              <a:rPr sz="2800" b="1" spc="-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，</a:t>
            </a:r>
            <a:r>
              <a:rPr sz="2800" b="1" spc="-60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 </a:t>
            </a:r>
            <a:r>
              <a:rPr sz="2800" b="1" spc="-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散</a:t>
            </a:r>
            <a:r>
              <a:rPr sz="2800" b="1" spc="-4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 </a:t>
            </a:r>
            <a:r>
              <a:rPr sz="2800" b="1" spc="-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入</a:t>
            </a:r>
            <a:r>
              <a:rPr sz="2800" b="1" spc="-5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 </a:t>
            </a:r>
            <a:r>
              <a:rPr sz="2800" b="1" spc="-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春</a:t>
            </a:r>
            <a:r>
              <a:rPr sz="2800" b="1" spc="-50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 </a:t>
            </a:r>
            <a:r>
              <a:rPr sz="2800" b="1" spc="-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风</a:t>
            </a:r>
            <a:r>
              <a:rPr sz="2800" b="1" spc="-50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 </a:t>
            </a:r>
            <a:r>
              <a:rPr sz="2800" b="1" spc="-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满</a:t>
            </a:r>
            <a:r>
              <a:rPr sz="2800" b="1" spc="-4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 </a:t>
            </a:r>
            <a:r>
              <a:rPr sz="2800" b="1" spc="-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洛</a:t>
            </a:r>
            <a:r>
              <a:rPr sz="2800" b="1" spc="-5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 </a:t>
            </a:r>
            <a:r>
              <a:rPr sz="2800" b="1" spc="1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城</a:t>
            </a:r>
            <a:endParaRPr lang="en-US" sz="2800" b="1" spc="15" dirty="0">
              <a:latin typeface="黑体" panose="02010609060101010101" pitchFamily="49" charset="-122"/>
              <a:ea typeface="黑体" panose="02010609060101010101" pitchFamily="49" charset="-122"/>
              <a:cs typeface="Microsoft YaHei UI"/>
            </a:endParaRPr>
          </a:p>
          <a:p>
            <a:pPr marL="627380" marR="50800" indent="-50800">
              <a:lnSpc>
                <a:spcPts val="3360"/>
              </a:lnSpc>
              <a:spcBef>
                <a:spcPts val="40"/>
              </a:spcBef>
            </a:pPr>
            <a:r>
              <a:rPr sz="2800" b="1" spc="-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此</a:t>
            </a:r>
            <a:r>
              <a:rPr sz="2800" b="1" spc="-5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 </a:t>
            </a:r>
            <a:r>
              <a:rPr sz="2800" b="1" spc="-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夜</a:t>
            </a:r>
            <a:r>
              <a:rPr sz="2800" b="1" spc="-4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 </a:t>
            </a:r>
            <a:r>
              <a:rPr sz="2800" b="1" spc="-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曲</a:t>
            </a:r>
            <a:r>
              <a:rPr sz="2800" b="1" spc="-50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 </a:t>
            </a:r>
            <a:r>
              <a:rPr sz="2800" b="1" spc="-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中</a:t>
            </a:r>
            <a:r>
              <a:rPr sz="2800" b="1" spc="-5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 </a:t>
            </a:r>
            <a:r>
              <a:rPr sz="2800" b="1" spc="-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闻</a:t>
            </a:r>
            <a:r>
              <a:rPr sz="2800" b="1" spc="-4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 </a:t>
            </a:r>
            <a:r>
              <a:rPr sz="2800" b="1" spc="-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折</a:t>
            </a:r>
            <a:r>
              <a:rPr sz="2800" b="1" spc="-50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 </a:t>
            </a:r>
            <a:r>
              <a:rPr sz="2800" b="1" spc="1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柳</a:t>
            </a:r>
            <a:r>
              <a:rPr sz="2800" b="1" spc="-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，</a:t>
            </a:r>
            <a:r>
              <a:rPr sz="2800" b="1" spc="-60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 </a:t>
            </a:r>
            <a:r>
              <a:rPr sz="2800" b="1" spc="-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何</a:t>
            </a:r>
            <a:r>
              <a:rPr sz="2800" b="1" spc="-50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 </a:t>
            </a:r>
            <a:r>
              <a:rPr sz="2800" b="1" spc="-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人</a:t>
            </a:r>
            <a:r>
              <a:rPr sz="2800" b="1" spc="-50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 </a:t>
            </a:r>
            <a:r>
              <a:rPr sz="2800" b="1" spc="-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不</a:t>
            </a:r>
            <a:r>
              <a:rPr sz="2800" b="1" spc="-50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 </a:t>
            </a:r>
            <a:r>
              <a:rPr sz="2800" b="1" spc="-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起</a:t>
            </a:r>
            <a:r>
              <a:rPr sz="2800" b="1" spc="-5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 </a:t>
            </a:r>
            <a:r>
              <a:rPr sz="2800" b="1" spc="-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故</a:t>
            </a:r>
            <a:r>
              <a:rPr sz="2800" b="1" spc="-4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 </a:t>
            </a:r>
            <a:r>
              <a:rPr sz="2800" b="1" spc="-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园</a:t>
            </a:r>
            <a:r>
              <a:rPr sz="2800" b="1" spc="-50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 </a:t>
            </a:r>
            <a:r>
              <a:rPr sz="2800" b="1" spc="15" dirty="0">
                <a:latin typeface="黑体" panose="02010609060101010101" pitchFamily="49" charset="-122"/>
                <a:ea typeface="黑体" panose="02010609060101010101" pitchFamily="49" charset="-122"/>
                <a:cs typeface="Microsoft YaHei UI"/>
              </a:rPr>
              <a:t>情。</a:t>
            </a:r>
            <a:endParaRPr sz="2800" dirty="0">
              <a:latin typeface="黑体" panose="02010609060101010101" pitchFamily="49" charset="-122"/>
              <a:ea typeface="黑体" panose="02010609060101010101" pitchFamily="49" charset="-122"/>
              <a:cs typeface="Microsoft YaHei UI"/>
            </a:endParaRPr>
          </a:p>
          <a:p>
            <a:pPr marL="12700">
              <a:lnSpc>
                <a:spcPct val="100000"/>
              </a:lnSpc>
              <a:spcBef>
                <a:spcPts val="2340"/>
              </a:spcBef>
            </a:pPr>
            <a:r>
              <a:rPr sz="3200" b="1" spc="10" dirty="0">
                <a:solidFill>
                  <a:srgbClr val="0000FF"/>
                </a:solidFill>
                <a:latin typeface="Microsoft YaHei UI"/>
                <a:cs typeface="Microsoft YaHei UI"/>
              </a:rPr>
              <a:t>【</a:t>
            </a:r>
            <a:r>
              <a:rPr sz="3200" b="1" spc="10" dirty="0" err="1">
                <a:solidFill>
                  <a:srgbClr val="0000FF"/>
                </a:solidFill>
                <a:latin typeface="Microsoft YaHei UI"/>
                <a:cs typeface="Microsoft YaHei UI"/>
              </a:rPr>
              <a:t>句</a:t>
            </a:r>
            <a:r>
              <a:rPr sz="3200" b="1" spc="-5" dirty="0" err="1">
                <a:solidFill>
                  <a:srgbClr val="0000FF"/>
                </a:solidFill>
                <a:latin typeface="Microsoft YaHei UI"/>
                <a:cs typeface="Microsoft YaHei UI"/>
              </a:rPr>
              <a:t>解</a:t>
            </a:r>
            <a:r>
              <a:rPr sz="3200" b="1" dirty="0" err="1">
                <a:solidFill>
                  <a:srgbClr val="0000FF"/>
                </a:solidFill>
                <a:latin typeface="Microsoft YaHei UI"/>
                <a:cs typeface="Microsoft YaHei UI"/>
              </a:rPr>
              <a:t>】</a:t>
            </a:r>
            <a:r>
              <a:rPr sz="2400" spc="10" dirty="0" err="1">
                <a:solidFill>
                  <a:srgbClr val="FF0000"/>
                </a:solidFill>
                <a:latin typeface="NSimSun"/>
                <a:cs typeface="NSimSun"/>
              </a:rPr>
              <a:t>不知何人用笛子吹奏出悠扬的声音，乘着春风</a:t>
            </a:r>
            <a:endParaRPr lang="en-US" sz="2400" spc="10" dirty="0">
              <a:solidFill>
                <a:srgbClr val="FF0000"/>
              </a:solidFill>
              <a:latin typeface="NSimSun"/>
              <a:cs typeface="NSimSun"/>
            </a:endParaRPr>
          </a:p>
          <a:p>
            <a:pPr marL="12700">
              <a:lnSpc>
                <a:spcPct val="100000"/>
              </a:lnSpc>
              <a:spcBef>
                <a:spcPts val="2340"/>
              </a:spcBef>
            </a:pPr>
            <a:r>
              <a:rPr sz="2400" spc="10" dirty="0" err="1">
                <a:solidFill>
                  <a:srgbClr val="FF0000"/>
                </a:solidFill>
                <a:latin typeface="NSimSun"/>
                <a:cs typeface="NSimSun"/>
              </a:rPr>
              <a:t>散落</a:t>
            </a:r>
            <a:r>
              <a:rPr sz="2400" spc="10" dirty="0">
                <a:solidFill>
                  <a:srgbClr val="FF0000"/>
                </a:solidFill>
                <a:latin typeface="NSimSun"/>
                <a:cs typeface="NSimSun"/>
              </a:rPr>
              <a:t> 全城。就在今夜的乐曲中，听到令人哀伤</a:t>
            </a:r>
            <a:r>
              <a:rPr sz="2400" spc="15" dirty="0">
                <a:solidFill>
                  <a:srgbClr val="FF0000"/>
                </a:solidFill>
                <a:latin typeface="NSimSun"/>
                <a:cs typeface="NSimSun"/>
              </a:rPr>
              <a:t>的</a:t>
            </a:r>
            <a:r>
              <a:rPr sz="2400" spc="10" dirty="0">
                <a:solidFill>
                  <a:srgbClr val="FF0000"/>
                </a:solidFill>
                <a:latin typeface="NSimSun"/>
                <a:cs typeface="NSimSun"/>
              </a:rPr>
              <a:t>《折杨</a:t>
            </a:r>
            <a:r>
              <a:rPr sz="2400" spc="5" dirty="0">
                <a:solidFill>
                  <a:srgbClr val="FF0000"/>
                </a:solidFill>
                <a:latin typeface="NSimSun"/>
                <a:cs typeface="NSimSun"/>
              </a:rPr>
              <a:t>柳</a:t>
            </a:r>
            <a:r>
              <a:rPr sz="2400" spc="10" dirty="0">
                <a:solidFill>
                  <a:srgbClr val="FF0000"/>
                </a:solidFill>
                <a:latin typeface="NSimSun"/>
                <a:cs typeface="NSimSun"/>
              </a:rPr>
              <a:t>》</a:t>
            </a:r>
            <a:r>
              <a:rPr sz="2400" dirty="0">
                <a:solidFill>
                  <a:srgbClr val="FF0000"/>
                </a:solidFill>
                <a:latin typeface="NSimSun"/>
                <a:cs typeface="NSimSun"/>
              </a:rPr>
              <a:t>， </a:t>
            </a:r>
            <a:endParaRPr lang="en-US" sz="2400" dirty="0">
              <a:solidFill>
                <a:srgbClr val="FF0000"/>
              </a:solidFill>
              <a:latin typeface="NSimSun"/>
              <a:cs typeface="NSimSun"/>
            </a:endParaRPr>
          </a:p>
          <a:p>
            <a:pPr marL="12700">
              <a:lnSpc>
                <a:spcPct val="100000"/>
              </a:lnSpc>
              <a:spcBef>
                <a:spcPts val="2340"/>
              </a:spcBef>
            </a:pPr>
            <a:r>
              <a:rPr sz="2400" spc="5" dirty="0" err="1">
                <a:solidFill>
                  <a:srgbClr val="FF0000"/>
                </a:solidFill>
                <a:latin typeface="NSimSun"/>
                <a:cs typeface="NSimSun"/>
              </a:rPr>
              <a:t>有谁的思乡之情不会因此而生呢</a:t>
            </a:r>
            <a:r>
              <a:rPr sz="2400" spc="5" dirty="0">
                <a:solidFill>
                  <a:srgbClr val="FF0000"/>
                </a:solidFill>
                <a:latin typeface="NSimSun"/>
                <a:cs typeface="NSimSun"/>
              </a:rPr>
              <a:t>？</a:t>
            </a:r>
            <a:endParaRPr sz="2400" dirty="0">
              <a:latin typeface="NSimSun"/>
              <a:cs typeface="NSimSun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467600" y="57150"/>
            <a:ext cx="16002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4668" y="1047750"/>
            <a:ext cx="8634730" cy="87395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lang="en-US" sz="2800" b="0" dirty="0">
                <a:solidFill>
                  <a:srgbClr val="000000"/>
                </a:solidFill>
                <a:latin typeface="SimSun"/>
                <a:cs typeface="SimSun"/>
              </a:rPr>
              <a:t>   </a:t>
            </a:r>
            <a:r>
              <a:rPr sz="2800" dirty="0" err="1">
                <a:solidFill>
                  <a:srgbClr val="000000"/>
                </a:solidFill>
                <a:latin typeface="SimSun"/>
                <a:cs typeface="SimSun"/>
              </a:rPr>
              <a:t>简</a:t>
            </a:r>
            <a:r>
              <a:rPr sz="2800" spc="-5" dirty="0" err="1">
                <a:solidFill>
                  <a:srgbClr val="000000"/>
                </a:solidFill>
                <a:latin typeface="SimSun"/>
                <a:cs typeface="SimSun"/>
              </a:rPr>
              <a:t>要分析</a:t>
            </a:r>
            <a:r>
              <a:rPr sz="2800" dirty="0" err="1">
                <a:solidFill>
                  <a:srgbClr val="000000"/>
                </a:solidFill>
                <a:latin typeface="SimSun"/>
                <a:cs typeface="SimSun"/>
              </a:rPr>
              <a:t>“</a:t>
            </a:r>
            <a:r>
              <a:rPr sz="2800" spc="-5" dirty="0" err="1">
                <a:solidFill>
                  <a:srgbClr val="000000"/>
                </a:solidFill>
                <a:latin typeface="SimSun"/>
                <a:cs typeface="SimSun"/>
              </a:rPr>
              <a:t>谁家玉笛</a:t>
            </a:r>
            <a:r>
              <a:rPr sz="2800" spc="-5" dirty="0" err="1">
                <a:solidFill>
                  <a:srgbClr val="FF0000"/>
                </a:solidFill>
                <a:latin typeface="SimSun"/>
                <a:cs typeface="SimSun"/>
              </a:rPr>
              <a:t>暗</a:t>
            </a:r>
            <a:r>
              <a:rPr sz="2800" spc="-5" dirty="0" err="1">
                <a:solidFill>
                  <a:srgbClr val="000000"/>
                </a:solidFill>
                <a:latin typeface="SimSun"/>
                <a:cs typeface="SimSun"/>
              </a:rPr>
              <a:t>飞声</a:t>
            </a:r>
            <a:r>
              <a:rPr sz="2800" spc="-5" dirty="0">
                <a:solidFill>
                  <a:srgbClr val="000000"/>
                </a:solidFill>
                <a:latin typeface="SimSun"/>
                <a:cs typeface="SimSun"/>
              </a:rPr>
              <a:t>，</a:t>
            </a:r>
            <a:r>
              <a:rPr sz="2800" spc="5" dirty="0">
                <a:solidFill>
                  <a:srgbClr val="000000"/>
                </a:solidFill>
                <a:latin typeface="SimSun"/>
                <a:cs typeface="SimSun"/>
              </a:rPr>
              <a:t> </a:t>
            </a:r>
            <a:r>
              <a:rPr sz="2800" spc="-5" dirty="0" err="1">
                <a:solidFill>
                  <a:srgbClr val="000000"/>
                </a:solidFill>
                <a:latin typeface="SimSun"/>
                <a:cs typeface="SimSun"/>
              </a:rPr>
              <a:t>散入春风</a:t>
            </a:r>
            <a:r>
              <a:rPr sz="2800" spc="-5" dirty="0" err="1">
                <a:solidFill>
                  <a:srgbClr val="FF0000"/>
                </a:solidFill>
                <a:latin typeface="SimSun"/>
                <a:cs typeface="SimSun"/>
              </a:rPr>
              <a:t>满</a:t>
            </a:r>
            <a:r>
              <a:rPr sz="2800" spc="-5" dirty="0" err="1">
                <a:solidFill>
                  <a:srgbClr val="000000"/>
                </a:solidFill>
                <a:latin typeface="SimSun"/>
                <a:cs typeface="SimSun"/>
              </a:rPr>
              <a:t>洛城</a:t>
            </a:r>
            <a:r>
              <a:rPr sz="2800" dirty="0">
                <a:solidFill>
                  <a:srgbClr val="000000"/>
                </a:solidFill>
                <a:latin typeface="SimSun"/>
                <a:cs typeface="SimSun"/>
              </a:rPr>
              <a:t>。</a:t>
            </a:r>
            <a:r>
              <a:rPr sz="2800" spc="-5" dirty="0">
                <a:solidFill>
                  <a:srgbClr val="000000"/>
                </a:solidFill>
                <a:latin typeface="SimSun"/>
                <a:cs typeface="SimSun"/>
              </a:rPr>
              <a:t>”两句</a:t>
            </a:r>
            <a:r>
              <a:rPr sz="2800" dirty="0">
                <a:solidFill>
                  <a:srgbClr val="000000"/>
                </a:solidFill>
                <a:latin typeface="SimSun"/>
                <a:cs typeface="SimSun"/>
              </a:rPr>
              <a:t>中</a:t>
            </a:r>
            <a:r>
              <a:rPr sz="2800" spc="-5" dirty="0">
                <a:solidFill>
                  <a:srgbClr val="000000"/>
                </a:solidFill>
                <a:latin typeface="SimSun"/>
                <a:cs typeface="SimSun"/>
              </a:rPr>
              <a:t>的“暗</a:t>
            </a:r>
            <a:r>
              <a:rPr sz="2800" dirty="0">
                <a:solidFill>
                  <a:srgbClr val="000000"/>
                </a:solidFill>
                <a:latin typeface="SimSun"/>
                <a:cs typeface="SimSun"/>
              </a:rPr>
              <a:t>”</a:t>
            </a:r>
            <a:r>
              <a:rPr sz="2800" spc="-5" dirty="0">
                <a:solidFill>
                  <a:srgbClr val="000000"/>
                </a:solidFill>
                <a:latin typeface="SimSun"/>
                <a:cs typeface="SimSun"/>
              </a:rPr>
              <a:t>字、“</a:t>
            </a:r>
            <a:r>
              <a:rPr sz="2800" dirty="0" err="1">
                <a:solidFill>
                  <a:srgbClr val="000000"/>
                </a:solidFill>
                <a:latin typeface="SimSun"/>
                <a:cs typeface="SimSun"/>
              </a:rPr>
              <a:t>满</a:t>
            </a:r>
            <a:r>
              <a:rPr sz="2800" spc="-5" dirty="0" err="1">
                <a:solidFill>
                  <a:srgbClr val="000000"/>
                </a:solidFill>
                <a:latin typeface="SimSun"/>
                <a:cs typeface="SimSun"/>
              </a:rPr>
              <a:t>”字有</a:t>
            </a:r>
            <a:r>
              <a:rPr sz="2800" dirty="0" err="1">
                <a:solidFill>
                  <a:srgbClr val="000000"/>
                </a:solidFill>
                <a:latin typeface="SimSun"/>
                <a:cs typeface="SimSun"/>
              </a:rPr>
              <a:t>着</a:t>
            </a:r>
            <a:r>
              <a:rPr sz="2800" spc="-5" dirty="0" err="1">
                <a:solidFill>
                  <a:srgbClr val="000000"/>
                </a:solidFill>
                <a:latin typeface="SimSun"/>
                <a:cs typeface="SimSun"/>
              </a:rPr>
              <a:t>怎样</a:t>
            </a:r>
            <a:r>
              <a:rPr sz="2800" spc="5" dirty="0" err="1">
                <a:solidFill>
                  <a:srgbClr val="000000"/>
                </a:solidFill>
                <a:latin typeface="SimSun"/>
                <a:cs typeface="SimSun"/>
              </a:rPr>
              <a:t>的</a:t>
            </a:r>
            <a:r>
              <a:rPr sz="2800" spc="-5" dirty="0" err="1">
                <a:solidFill>
                  <a:srgbClr val="000000"/>
                </a:solidFill>
                <a:latin typeface="SimSun"/>
                <a:cs typeface="SimSun"/>
              </a:rPr>
              <a:t>表达效</a:t>
            </a:r>
            <a:r>
              <a:rPr sz="2800" spc="10" dirty="0" err="1">
                <a:solidFill>
                  <a:srgbClr val="000000"/>
                </a:solidFill>
                <a:latin typeface="SimSun"/>
                <a:cs typeface="SimSun"/>
              </a:rPr>
              <a:t>果</a:t>
            </a:r>
            <a:r>
              <a:rPr sz="2800" spc="-5" dirty="0">
                <a:solidFill>
                  <a:srgbClr val="000000"/>
                </a:solidFill>
                <a:latin typeface="SimSun"/>
                <a:cs typeface="SimSun"/>
              </a:rPr>
              <a:t>？</a:t>
            </a:r>
            <a:endParaRPr sz="2800" dirty="0">
              <a:latin typeface="SimSun"/>
              <a:cs typeface="SimSun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52400" y="2114550"/>
            <a:ext cx="9055735" cy="1823085"/>
            <a:chOff x="51815" y="2787395"/>
            <a:chExt cx="9055735" cy="182308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8684" y="2827019"/>
              <a:ext cx="8580120" cy="166420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1815" y="2787395"/>
              <a:ext cx="9055608" cy="182270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5928" y="2854451"/>
              <a:ext cx="8485632" cy="1569720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185928" y="2854451"/>
              <a:ext cx="8486140" cy="1569720"/>
            </a:xfrm>
            <a:custGeom>
              <a:avLst/>
              <a:gdLst/>
              <a:ahLst/>
              <a:cxnLst/>
              <a:rect l="l" t="t" r="r" b="b"/>
              <a:pathLst>
                <a:path w="8486140" h="1569720">
                  <a:moveTo>
                    <a:pt x="0" y="1569720"/>
                  </a:moveTo>
                  <a:lnTo>
                    <a:pt x="8485632" y="1569720"/>
                  </a:lnTo>
                  <a:lnTo>
                    <a:pt x="8485632" y="0"/>
                  </a:lnTo>
                  <a:lnTo>
                    <a:pt x="0" y="0"/>
                  </a:lnTo>
                  <a:lnTo>
                    <a:pt x="0" y="1569720"/>
                  </a:lnTo>
                  <a:close/>
                </a:path>
              </a:pathLst>
            </a:custGeom>
            <a:ln w="9143">
              <a:solidFill>
                <a:srgbClr val="00AEE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286513" y="2241739"/>
            <a:ext cx="8634730" cy="1489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04800">
              <a:lnSpc>
                <a:spcPct val="100000"/>
              </a:lnSpc>
              <a:spcBef>
                <a:spcPts val="100"/>
              </a:spcBef>
            </a:pPr>
            <a:r>
              <a:rPr sz="2400" spc="20" dirty="0">
                <a:latin typeface="SimSun"/>
                <a:cs typeface="SimSun"/>
              </a:rPr>
              <a:t>“暗”字</a:t>
            </a:r>
            <a:r>
              <a:rPr sz="2400" spc="15" dirty="0">
                <a:latin typeface="SimSun"/>
                <a:cs typeface="SimSun"/>
              </a:rPr>
              <a:t>把</a:t>
            </a:r>
            <a:r>
              <a:rPr sz="2400" spc="20" dirty="0">
                <a:solidFill>
                  <a:srgbClr val="FF0000"/>
                </a:solidFill>
                <a:latin typeface="SimSun"/>
                <a:cs typeface="SimSun"/>
              </a:rPr>
              <a:t>笛声的隐</a:t>
            </a:r>
            <a:r>
              <a:rPr sz="2400" spc="10" dirty="0">
                <a:solidFill>
                  <a:srgbClr val="FF0000"/>
                </a:solidFill>
                <a:latin typeface="SimSun"/>
                <a:cs typeface="SimSun"/>
              </a:rPr>
              <a:t>约</a:t>
            </a:r>
            <a:r>
              <a:rPr sz="2400" spc="25" dirty="0">
                <a:solidFill>
                  <a:srgbClr val="FF0000"/>
                </a:solidFill>
                <a:latin typeface="SimSun"/>
                <a:cs typeface="SimSun"/>
              </a:rPr>
              <a:t>、</a:t>
            </a:r>
            <a:r>
              <a:rPr sz="2400" spc="20" dirty="0">
                <a:solidFill>
                  <a:srgbClr val="FF0000"/>
                </a:solidFill>
                <a:latin typeface="SimSun"/>
                <a:cs typeface="SimSun"/>
              </a:rPr>
              <a:t>断续</a:t>
            </a:r>
            <a:r>
              <a:rPr sz="2400" spc="20" dirty="0">
                <a:latin typeface="SimSun"/>
                <a:cs typeface="SimSun"/>
              </a:rPr>
              <a:t>表</a:t>
            </a:r>
            <a:r>
              <a:rPr sz="2400" spc="5" dirty="0">
                <a:latin typeface="SimSun"/>
                <a:cs typeface="SimSun"/>
              </a:rPr>
              <a:t>现</a:t>
            </a:r>
            <a:r>
              <a:rPr sz="2400" spc="20" dirty="0">
                <a:latin typeface="SimSun"/>
                <a:cs typeface="SimSun"/>
              </a:rPr>
              <a:t>得淋漓尽</a:t>
            </a:r>
            <a:r>
              <a:rPr sz="2400" spc="25" dirty="0">
                <a:latin typeface="SimSun"/>
                <a:cs typeface="SimSun"/>
              </a:rPr>
              <a:t>致，</a:t>
            </a:r>
            <a:r>
              <a:rPr sz="2400" spc="20" dirty="0">
                <a:solidFill>
                  <a:srgbClr val="FF0000"/>
                </a:solidFill>
                <a:latin typeface="SimSun"/>
                <a:cs typeface="SimSun"/>
              </a:rPr>
              <a:t>衬托出夜晚 </a:t>
            </a:r>
            <a:r>
              <a:rPr sz="2400" spc="25" dirty="0">
                <a:solidFill>
                  <a:srgbClr val="FF0000"/>
                </a:solidFill>
                <a:latin typeface="SimSun"/>
                <a:cs typeface="SimSun"/>
              </a:rPr>
              <a:t> </a:t>
            </a:r>
            <a:r>
              <a:rPr sz="2400" spc="20" dirty="0">
                <a:solidFill>
                  <a:srgbClr val="FF0000"/>
                </a:solidFill>
                <a:latin typeface="SimSun"/>
                <a:cs typeface="SimSun"/>
              </a:rPr>
              <a:t>的安</a:t>
            </a:r>
            <a:r>
              <a:rPr sz="2400" spc="15" dirty="0">
                <a:solidFill>
                  <a:srgbClr val="FF0000"/>
                </a:solidFill>
                <a:latin typeface="SimSun"/>
                <a:cs typeface="SimSun"/>
              </a:rPr>
              <a:t>静</a:t>
            </a:r>
            <a:r>
              <a:rPr sz="2400" spc="20" dirty="0">
                <a:latin typeface="SimSun"/>
                <a:cs typeface="SimSun"/>
              </a:rPr>
              <a:t>。</a:t>
            </a:r>
            <a:r>
              <a:rPr sz="2400" spc="5" dirty="0">
                <a:latin typeface="SimSun"/>
                <a:cs typeface="SimSun"/>
              </a:rPr>
              <a:t>“</a:t>
            </a:r>
            <a:r>
              <a:rPr sz="2400" spc="20" dirty="0">
                <a:latin typeface="SimSun"/>
                <a:cs typeface="SimSun"/>
              </a:rPr>
              <a:t>满”字运</a:t>
            </a:r>
            <a:r>
              <a:rPr sz="2400" spc="5" dirty="0">
                <a:latin typeface="SimSun"/>
                <a:cs typeface="SimSun"/>
              </a:rPr>
              <a:t>用</a:t>
            </a:r>
            <a:r>
              <a:rPr sz="2400" spc="20" dirty="0">
                <a:solidFill>
                  <a:srgbClr val="FF0000"/>
                </a:solidFill>
                <a:latin typeface="SimSun"/>
                <a:cs typeface="SimSun"/>
              </a:rPr>
              <a:t>夸张</a:t>
            </a:r>
            <a:r>
              <a:rPr sz="2400" spc="15" dirty="0">
                <a:latin typeface="SimSun"/>
                <a:cs typeface="SimSun"/>
              </a:rPr>
              <a:t>的艺</a:t>
            </a:r>
            <a:r>
              <a:rPr sz="2400" spc="5" dirty="0">
                <a:latin typeface="SimSun"/>
                <a:cs typeface="SimSun"/>
              </a:rPr>
              <a:t>术</a:t>
            </a:r>
            <a:r>
              <a:rPr sz="2400" spc="15" dirty="0">
                <a:latin typeface="SimSun"/>
                <a:cs typeface="SimSun"/>
              </a:rPr>
              <a:t>手</a:t>
            </a:r>
            <a:r>
              <a:rPr sz="2400" spc="30" dirty="0">
                <a:latin typeface="SimSun"/>
                <a:cs typeface="SimSun"/>
              </a:rPr>
              <a:t>法</a:t>
            </a:r>
            <a:r>
              <a:rPr sz="2400" spc="20" dirty="0">
                <a:latin typeface="SimSun"/>
                <a:cs typeface="SimSun"/>
              </a:rPr>
              <a:t>，写</a:t>
            </a:r>
            <a:r>
              <a:rPr sz="2400" spc="5" dirty="0">
                <a:solidFill>
                  <a:srgbClr val="FF0000"/>
                </a:solidFill>
                <a:latin typeface="SimSun"/>
                <a:cs typeface="SimSun"/>
              </a:rPr>
              <a:t>悠</a:t>
            </a:r>
            <a:r>
              <a:rPr sz="2400" spc="15" dirty="0">
                <a:solidFill>
                  <a:srgbClr val="FF0000"/>
                </a:solidFill>
                <a:latin typeface="SimSun"/>
                <a:cs typeface="SimSun"/>
              </a:rPr>
              <a:t>扬</a:t>
            </a:r>
            <a:r>
              <a:rPr sz="2400" spc="25" dirty="0">
                <a:solidFill>
                  <a:srgbClr val="FF0000"/>
                </a:solidFill>
                <a:latin typeface="SimSun"/>
                <a:cs typeface="SimSun"/>
              </a:rPr>
              <a:t>的</a:t>
            </a:r>
            <a:r>
              <a:rPr sz="2400" spc="15" dirty="0">
                <a:solidFill>
                  <a:srgbClr val="FF0000"/>
                </a:solidFill>
                <a:latin typeface="SimSun"/>
                <a:cs typeface="SimSun"/>
              </a:rPr>
              <a:t>笛声</a:t>
            </a:r>
            <a:r>
              <a:rPr sz="2400" spc="5" dirty="0">
                <a:solidFill>
                  <a:srgbClr val="FF0000"/>
                </a:solidFill>
                <a:latin typeface="SimSun"/>
                <a:cs typeface="SimSun"/>
              </a:rPr>
              <a:t>随</a:t>
            </a:r>
            <a:r>
              <a:rPr sz="2400" spc="15" dirty="0">
                <a:solidFill>
                  <a:srgbClr val="FF0000"/>
                </a:solidFill>
                <a:latin typeface="SimSun"/>
                <a:cs typeface="SimSun"/>
              </a:rPr>
              <a:t>着</a:t>
            </a:r>
            <a:r>
              <a:rPr sz="2400" dirty="0">
                <a:solidFill>
                  <a:srgbClr val="FF0000"/>
                </a:solidFill>
                <a:latin typeface="SimSun"/>
                <a:cs typeface="SimSun"/>
              </a:rPr>
              <a:t>春 </a:t>
            </a:r>
            <a:r>
              <a:rPr sz="2400" spc="5" dirty="0">
                <a:solidFill>
                  <a:srgbClr val="FF0000"/>
                </a:solidFill>
                <a:latin typeface="SimSun"/>
                <a:cs typeface="SimSun"/>
              </a:rPr>
              <a:t> </a:t>
            </a:r>
            <a:r>
              <a:rPr sz="2400" spc="25" dirty="0">
                <a:solidFill>
                  <a:srgbClr val="FF0000"/>
                </a:solidFill>
                <a:latin typeface="SimSun"/>
                <a:cs typeface="SimSun"/>
              </a:rPr>
              <a:t>风飘</a:t>
            </a:r>
            <a:r>
              <a:rPr sz="2400" spc="20" dirty="0">
                <a:solidFill>
                  <a:srgbClr val="FF0000"/>
                </a:solidFill>
                <a:latin typeface="SimSun"/>
                <a:cs typeface="SimSun"/>
              </a:rPr>
              <a:t>扬，</a:t>
            </a:r>
            <a:r>
              <a:rPr sz="2400" spc="5" dirty="0">
                <a:solidFill>
                  <a:srgbClr val="FF0000"/>
                </a:solidFill>
                <a:latin typeface="SimSun"/>
                <a:cs typeface="SimSun"/>
              </a:rPr>
              <a:t>传</a:t>
            </a:r>
            <a:r>
              <a:rPr sz="2400" spc="20" dirty="0">
                <a:solidFill>
                  <a:srgbClr val="FF0000"/>
                </a:solidFill>
                <a:latin typeface="SimSun"/>
                <a:cs typeface="SimSun"/>
              </a:rPr>
              <a:t>遍了洛城</a:t>
            </a:r>
            <a:r>
              <a:rPr sz="2400" spc="5" dirty="0">
                <a:solidFill>
                  <a:srgbClr val="FF0000"/>
                </a:solidFill>
                <a:latin typeface="SimSun"/>
                <a:cs typeface="SimSun"/>
              </a:rPr>
              <a:t>的</a:t>
            </a:r>
            <a:r>
              <a:rPr sz="2400" spc="20" dirty="0">
                <a:solidFill>
                  <a:srgbClr val="FF0000"/>
                </a:solidFill>
                <a:latin typeface="SimSun"/>
                <a:cs typeface="SimSun"/>
              </a:rPr>
              <a:t>每一个角</a:t>
            </a:r>
            <a:r>
              <a:rPr sz="2400" spc="40" dirty="0">
                <a:solidFill>
                  <a:srgbClr val="FF0000"/>
                </a:solidFill>
                <a:latin typeface="SimSun"/>
                <a:cs typeface="SimSun"/>
              </a:rPr>
              <a:t>落</a:t>
            </a:r>
            <a:r>
              <a:rPr sz="2400" spc="20" dirty="0">
                <a:latin typeface="SimSun"/>
                <a:cs typeface="SimSun"/>
              </a:rPr>
              <a:t>，更体现</a:t>
            </a:r>
            <a:r>
              <a:rPr sz="2400" spc="10" dirty="0">
                <a:latin typeface="SimSun"/>
                <a:cs typeface="SimSun"/>
              </a:rPr>
              <a:t>出</a:t>
            </a:r>
            <a:r>
              <a:rPr sz="2400" spc="20" dirty="0">
                <a:latin typeface="SimSun"/>
                <a:cs typeface="SimSun"/>
              </a:rPr>
              <a:t>诗人</a:t>
            </a:r>
            <a:r>
              <a:rPr sz="2400" spc="25" dirty="0">
                <a:latin typeface="SimSun"/>
                <a:cs typeface="SimSun"/>
              </a:rPr>
              <a:t>的</a:t>
            </a:r>
            <a:r>
              <a:rPr sz="2400" spc="20" dirty="0">
                <a:solidFill>
                  <a:srgbClr val="FF0000"/>
                </a:solidFill>
                <a:latin typeface="SimSun"/>
                <a:cs typeface="SimSun"/>
              </a:rPr>
              <a:t>感</a:t>
            </a:r>
            <a:r>
              <a:rPr sz="2400" spc="5" dirty="0">
                <a:solidFill>
                  <a:srgbClr val="FF0000"/>
                </a:solidFill>
                <a:latin typeface="SimSun"/>
                <a:cs typeface="SimSun"/>
              </a:rPr>
              <a:t>触</a:t>
            </a:r>
            <a:r>
              <a:rPr sz="2400" spc="20" dirty="0">
                <a:solidFill>
                  <a:srgbClr val="FF0000"/>
                </a:solidFill>
                <a:latin typeface="SimSun"/>
                <a:cs typeface="SimSun"/>
              </a:rPr>
              <a:t>之</a:t>
            </a:r>
            <a:r>
              <a:rPr sz="2400" spc="15" dirty="0">
                <a:solidFill>
                  <a:srgbClr val="FF0000"/>
                </a:solidFill>
                <a:latin typeface="SimSun"/>
                <a:cs typeface="SimSun"/>
              </a:rPr>
              <a:t>深</a:t>
            </a:r>
            <a:r>
              <a:rPr sz="2400" dirty="0">
                <a:solidFill>
                  <a:srgbClr val="FF0000"/>
                </a:solidFill>
                <a:latin typeface="SimSun"/>
                <a:cs typeface="SimSun"/>
              </a:rPr>
              <a:t>， 思乡之</a:t>
            </a:r>
            <a:r>
              <a:rPr sz="2400" spc="-10" dirty="0">
                <a:solidFill>
                  <a:srgbClr val="FF0000"/>
                </a:solidFill>
                <a:latin typeface="SimSun"/>
                <a:cs typeface="SimSun"/>
              </a:rPr>
              <a:t>切</a:t>
            </a:r>
            <a:r>
              <a:rPr sz="2400" dirty="0">
                <a:latin typeface="SimSun"/>
                <a:cs typeface="SimSun"/>
              </a:rPr>
              <a:t>。</a:t>
            </a:r>
          </a:p>
        </p:txBody>
      </p:sp>
      <p:sp>
        <p:nvSpPr>
          <p:cNvPr id="9" name="矩形 8"/>
          <p:cNvSpPr/>
          <p:nvPr/>
        </p:nvSpPr>
        <p:spPr>
          <a:xfrm>
            <a:off x="7467600" y="57150"/>
            <a:ext cx="16002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697980" y="16764"/>
            <a:ext cx="2446019" cy="923543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6638290">
              <a:lnSpc>
                <a:spcPct val="100000"/>
              </a:lnSpc>
              <a:spcBef>
                <a:spcPts val="105"/>
              </a:spcBef>
            </a:pPr>
            <a:r>
              <a:rPr spc="5" dirty="0"/>
              <a:t>诗</a:t>
            </a:r>
            <a:r>
              <a:rPr spc="20" dirty="0"/>
              <a:t>歌</a:t>
            </a:r>
            <a:r>
              <a:rPr spc="5" dirty="0"/>
              <a:t>小结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213352" y="1689967"/>
            <a:ext cx="4665345" cy="19475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717550" algn="just">
              <a:lnSpc>
                <a:spcPct val="150100"/>
              </a:lnSpc>
              <a:spcBef>
                <a:spcPts val="100"/>
              </a:spcBef>
            </a:pPr>
            <a:r>
              <a:rPr sz="2800" b="1" spc="10" dirty="0">
                <a:latin typeface="Microsoft YaHei UI"/>
                <a:cs typeface="Microsoft YaHei UI"/>
              </a:rPr>
              <a:t>这</a:t>
            </a:r>
            <a:r>
              <a:rPr sz="2800" b="1" dirty="0">
                <a:latin typeface="Microsoft YaHei UI"/>
                <a:cs typeface="Microsoft YaHei UI"/>
              </a:rPr>
              <a:t>首</a:t>
            </a:r>
            <a:r>
              <a:rPr sz="2800" b="1" spc="10" dirty="0">
                <a:latin typeface="Microsoft YaHei UI"/>
                <a:cs typeface="Microsoft YaHei UI"/>
              </a:rPr>
              <a:t>诗</a:t>
            </a:r>
            <a:r>
              <a:rPr sz="2800" b="1" dirty="0">
                <a:latin typeface="Microsoft YaHei UI"/>
                <a:cs typeface="Microsoft YaHei UI"/>
              </a:rPr>
              <a:t>通过客</a:t>
            </a:r>
            <a:r>
              <a:rPr sz="2800" b="1" spc="10" dirty="0">
                <a:latin typeface="Microsoft YaHei UI"/>
                <a:cs typeface="Microsoft YaHei UI"/>
              </a:rPr>
              <a:t>居</a:t>
            </a:r>
            <a:r>
              <a:rPr sz="2800" b="1" dirty="0">
                <a:latin typeface="Microsoft YaHei UI"/>
                <a:cs typeface="Microsoft YaHei UI"/>
              </a:rPr>
              <a:t>洛阳城</a:t>
            </a:r>
            <a:r>
              <a:rPr sz="2800" b="1" spc="-5" dirty="0">
                <a:latin typeface="Microsoft YaHei UI"/>
                <a:cs typeface="Microsoft YaHei UI"/>
              </a:rPr>
              <a:t>的 </a:t>
            </a:r>
            <a:r>
              <a:rPr sz="2800" b="1" spc="15" dirty="0">
                <a:latin typeface="Microsoft YaHei UI"/>
                <a:cs typeface="Microsoft YaHei UI"/>
              </a:rPr>
              <a:t>夜</a:t>
            </a:r>
            <a:r>
              <a:rPr sz="2800" b="1" dirty="0">
                <a:latin typeface="Microsoft YaHei UI"/>
                <a:cs typeface="Microsoft YaHei UI"/>
              </a:rPr>
              <a:t>间闻笛</a:t>
            </a:r>
            <a:r>
              <a:rPr sz="2800" b="1" spc="15" dirty="0">
                <a:latin typeface="Microsoft YaHei UI"/>
                <a:cs typeface="Microsoft YaHei UI"/>
              </a:rPr>
              <a:t>声</a:t>
            </a:r>
            <a:r>
              <a:rPr sz="2800" b="1" dirty="0">
                <a:latin typeface="Microsoft YaHei UI"/>
                <a:cs typeface="Microsoft YaHei UI"/>
              </a:rPr>
              <a:t>的细腻</a:t>
            </a:r>
            <a:r>
              <a:rPr sz="2800" b="1" spc="15" dirty="0">
                <a:latin typeface="Microsoft YaHei UI"/>
                <a:cs typeface="Microsoft YaHei UI"/>
              </a:rPr>
              <a:t>描</a:t>
            </a:r>
            <a:r>
              <a:rPr sz="2800" b="1" dirty="0">
                <a:latin typeface="Microsoft YaHei UI"/>
                <a:cs typeface="Microsoft YaHei UI"/>
              </a:rPr>
              <a:t>写，引</a:t>
            </a:r>
            <a:r>
              <a:rPr sz="2800" b="1" spc="-5" dirty="0">
                <a:latin typeface="Microsoft YaHei UI"/>
                <a:cs typeface="Microsoft YaHei UI"/>
              </a:rPr>
              <a:t>发 </a:t>
            </a:r>
            <a:r>
              <a:rPr sz="2800" b="1" spc="15" dirty="0">
                <a:latin typeface="Microsoft YaHei UI"/>
                <a:cs typeface="Microsoft YaHei UI"/>
              </a:rPr>
              <a:t>了</a:t>
            </a:r>
            <a:r>
              <a:rPr sz="2800" b="1" dirty="0">
                <a:latin typeface="Microsoft YaHei UI"/>
                <a:cs typeface="Microsoft YaHei UI"/>
              </a:rPr>
              <a:t>诗人无</a:t>
            </a:r>
            <a:r>
              <a:rPr sz="2800" b="1" spc="15" dirty="0">
                <a:latin typeface="Microsoft YaHei UI"/>
                <a:cs typeface="Microsoft YaHei UI"/>
              </a:rPr>
              <a:t>限</a:t>
            </a:r>
            <a:r>
              <a:rPr sz="2800" b="1" dirty="0">
                <a:latin typeface="Microsoft YaHei UI"/>
                <a:cs typeface="Microsoft YaHei UI"/>
              </a:rPr>
              <a:t>的</a:t>
            </a:r>
            <a:r>
              <a:rPr sz="2800" b="1" dirty="0">
                <a:solidFill>
                  <a:srgbClr val="FF0000"/>
                </a:solidFill>
                <a:latin typeface="Microsoft YaHei UI"/>
                <a:cs typeface="Microsoft YaHei UI"/>
              </a:rPr>
              <a:t>思乡</a:t>
            </a:r>
            <a:r>
              <a:rPr sz="2800" b="1" spc="15" dirty="0">
                <a:solidFill>
                  <a:srgbClr val="FF0000"/>
                </a:solidFill>
                <a:latin typeface="Microsoft YaHei UI"/>
                <a:cs typeface="Microsoft YaHei UI"/>
              </a:rPr>
              <a:t>之</a:t>
            </a:r>
            <a:r>
              <a:rPr sz="2800" b="1" dirty="0">
                <a:solidFill>
                  <a:srgbClr val="FF0000"/>
                </a:solidFill>
                <a:latin typeface="Microsoft YaHei UI"/>
                <a:cs typeface="Microsoft YaHei UI"/>
              </a:rPr>
              <a:t>情</a:t>
            </a:r>
            <a:r>
              <a:rPr sz="2800" b="1" spc="-5" dirty="0">
                <a:latin typeface="Microsoft YaHei UI"/>
                <a:cs typeface="Microsoft YaHei UI"/>
              </a:rPr>
              <a:t>。</a:t>
            </a:r>
            <a:endParaRPr sz="2800" dirty="0">
              <a:latin typeface="Microsoft YaHei UI"/>
              <a:cs typeface="Microsoft YaHei U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856488" y="973836"/>
            <a:ext cx="3252470" cy="3896995"/>
            <a:chOff x="856488" y="973836"/>
            <a:chExt cx="3252470" cy="3896995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56488" y="973836"/>
              <a:ext cx="3252216" cy="3896867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48512" y="1165860"/>
              <a:ext cx="2868167" cy="351282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5800" y="1352550"/>
            <a:ext cx="3988435" cy="409086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317500">
              <a:lnSpc>
                <a:spcPct val="100000"/>
              </a:lnSpc>
              <a:spcBef>
                <a:spcPts val="185"/>
              </a:spcBef>
            </a:pPr>
            <a:r>
              <a:rPr sz="2400" b="0" dirty="0" err="1">
                <a:solidFill>
                  <a:srgbClr val="2C2C2C"/>
                </a:solidFill>
                <a:latin typeface="SimSun"/>
                <a:cs typeface="SimSun"/>
              </a:rPr>
              <a:t>举头望明月，低头思故乡</a:t>
            </a:r>
            <a:r>
              <a:rPr sz="2400" b="0" dirty="0">
                <a:solidFill>
                  <a:srgbClr val="2C2C2C"/>
                </a:solidFill>
                <a:latin typeface="SimSun"/>
                <a:cs typeface="SimSun"/>
              </a:rPr>
              <a:t>。</a:t>
            </a:r>
            <a:endParaRPr sz="2400" dirty="0">
              <a:latin typeface="SimSun"/>
              <a:cs typeface="SimSu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55091" y="1713052"/>
            <a:ext cx="7446009" cy="31972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719320">
              <a:lnSpc>
                <a:spcPct val="100000"/>
              </a:lnSpc>
              <a:spcBef>
                <a:spcPts val="105"/>
              </a:spcBef>
            </a:pPr>
            <a:r>
              <a:rPr sz="2000" spc="5" dirty="0">
                <a:solidFill>
                  <a:srgbClr val="0000FF"/>
                </a:solidFill>
                <a:latin typeface="Microsoft YaHei"/>
                <a:cs typeface="Microsoft YaHei"/>
              </a:rPr>
              <a:t>李</a:t>
            </a:r>
            <a:r>
              <a:rPr sz="2000" dirty="0">
                <a:solidFill>
                  <a:srgbClr val="0000FF"/>
                </a:solidFill>
                <a:latin typeface="Microsoft YaHei"/>
                <a:cs typeface="Microsoft YaHei"/>
              </a:rPr>
              <a:t>白《静夜思</a:t>
            </a:r>
            <a:r>
              <a:rPr sz="2000" spc="5" dirty="0">
                <a:solidFill>
                  <a:srgbClr val="0000FF"/>
                </a:solidFill>
                <a:latin typeface="Microsoft YaHei"/>
                <a:cs typeface="Microsoft YaHei"/>
              </a:rPr>
              <a:t>》</a:t>
            </a:r>
            <a:endParaRPr sz="2000" dirty="0">
              <a:latin typeface="Microsoft YaHei"/>
              <a:cs typeface="Microsoft YaHei"/>
            </a:endParaRPr>
          </a:p>
          <a:p>
            <a:pPr marL="12700">
              <a:lnSpc>
                <a:spcPts val="2870"/>
              </a:lnSpc>
              <a:spcBef>
                <a:spcPts val="120"/>
              </a:spcBef>
            </a:pPr>
            <a:r>
              <a:rPr sz="2400" dirty="0">
                <a:solidFill>
                  <a:srgbClr val="2C2C2C"/>
                </a:solidFill>
                <a:latin typeface="SimSun"/>
                <a:cs typeface="SimSun"/>
              </a:rPr>
              <a:t>夕阳西下，断肠人在天涯。</a:t>
            </a:r>
            <a:endParaRPr sz="2400" dirty="0">
              <a:latin typeface="SimSun"/>
              <a:cs typeface="SimSun"/>
            </a:endParaRPr>
          </a:p>
          <a:p>
            <a:pPr marL="4740910">
              <a:lnSpc>
                <a:spcPts val="2390"/>
              </a:lnSpc>
              <a:tabLst>
                <a:tab pos="6668770" algn="l"/>
              </a:tabLst>
            </a:pPr>
            <a:r>
              <a:rPr sz="2000" dirty="0">
                <a:solidFill>
                  <a:srgbClr val="0000FF"/>
                </a:solidFill>
                <a:latin typeface="Microsoft YaHei"/>
                <a:cs typeface="Microsoft YaHei"/>
              </a:rPr>
              <a:t>马致远《天净沙	秋思》</a:t>
            </a:r>
            <a:endParaRPr sz="2000" dirty="0">
              <a:latin typeface="Microsoft YaHei"/>
              <a:cs typeface="Microsoft YaHei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2400" spc="-5" dirty="0">
                <a:solidFill>
                  <a:srgbClr val="2C2C2C"/>
                </a:solidFill>
                <a:latin typeface="SimSun"/>
                <a:cs typeface="SimSun"/>
              </a:rPr>
              <a:t>少小离家老大回，乡音无改鬓毛衰。</a:t>
            </a:r>
            <a:endParaRPr sz="2400" dirty="0">
              <a:latin typeface="SimSun"/>
              <a:cs typeface="SimSun"/>
            </a:endParaRPr>
          </a:p>
          <a:p>
            <a:pPr marL="4719320">
              <a:lnSpc>
                <a:spcPct val="100000"/>
              </a:lnSpc>
              <a:spcBef>
                <a:spcPts val="365"/>
              </a:spcBef>
            </a:pPr>
            <a:r>
              <a:rPr sz="2000" dirty="0">
                <a:solidFill>
                  <a:srgbClr val="0000FF"/>
                </a:solidFill>
                <a:latin typeface="Microsoft YaHei"/>
                <a:cs typeface="Microsoft YaHei"/>
              </a:rPr>
              <a:t>贺知</a:t>
            </a:r>
            <a:r>
              <a:rPr sz="2000" spc="-5" dirty="0">
                <a:solidFill>
                  <a:srgbClr val="0000FF"/>
                </a:solidFill>
                <a:latin typeface="Microsoft YaHei"/>
                <a:cs typeface="Microsoft YaHei"/>
              </a:rPr>
              <a:t>章</a:t>
            </a:r>
            <a:r>
              <a:rPr sz="2000" dirty="0">
                <a:solidFill>
                  <a:srgbClr val="0000FF"/>
                </a:solidFill>
                <a:latin typeface="Microsoft YaHei"/>
                <a:cs typeface="Microsoft YaHei"/>
              </a:rPr>
              <a:t>《回乡偶书》</a:t>
            </a:r>
            <a:endParaRPr sz="2000" dirty="0">
              <a:latin typeface="Microsoft YaHei"/>
              <a:cs typeface="Microsoft YaHei"/>
            </a:endParaRPr>
          </a:p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400" dirty="0">
                <a:solidFill>
                  <a:srgbClr val="2C2C2C"/>
                </a:solidFill>
                <a:latin typeface="SimSun"/>
                <a:cs typeface="SimSun"/>
              </a:rPr>
              <a:t>近乡情更怯，不敢问来人。</a:t>
            </a:r>
            <a:endParaRPr sz="2400" dirty="0">
              <a:latin typeface="SimSun"/>
              <a:cs typeface="SimSun"/>
            </a:endParaRPr>
          </a:p>
          <a:p>
            <a:pPr marL="4719320">
              <a:lnSpc>
                <a:spcPct val="100000"/>
              </a:lnSpc>
              <a:spcBef>
                <a:spcPts val="365"/>
              </a:spcBef>
            </a:pPr>
            <a:r>
              <a:rPr sz="2000" spc="5" dirty="0">
                <a:solidFill>
                  <a:srgbClr val="0000FF"/>
                </a:solidFill>
                <a:latin typeface="Microsoft YaHei"/>
                <a:cs typeface="Microsoft YaHei"/>
              </a:rPr>
              <a:t>宋之</a:t>
            </a:r>
            <a:r>
              <a:rPr sz="2000" dirty="0">
                <a:solidFill>
                  <a:srgbClr val="0000FF"/>
                </a:solidFill>
                <a:latin typeface="Microsoft YaHei"/>
                <a:cs typeface="Microsoft YaHei"/>
              </a:rPr>
              <a:t>问《渡汉江</a:t>
            </a:r>
            <a:r>
              <a:rPr sz="2000" spc="5" dirty="0">
                <a:solidFill>
                  <a:srgbClr val="0000FF"/>
                </a:solidFill>
                <a:latin typeface="Microsoft YaHei"/>
                <a:cs typeface="Microsoft YaHei"/>
              </a:rPr>
              <a:t>》</a:t>
            </a:r>
            <a:endParaRPr sz="2000" dirty="0">
              <a:latin typeface="Microsoft YaHei"/>
              <a:cs typeface="Microsoft YaHei"/>
            </a:endParaRP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400" dirty="0">
                <a:solidFill>
                  <a:srgbClr val="2C2C2C"/>
                </a:solidFill>
                <a:latin typeface="SimSun"/>
                <a:cs typeface="SimSun"/>
              </a:rPr>
              <a:t>乡书何处达，归雁洛阳边。</a:t>
            </a:r>
            <a:endParaRPr sz="2400" dirty="0">
              <a:latin typeface="SimSun"/>
              <a:cs typeface="SimSun"/>
            </a:endParaRPr>
          </a:p>
          <a:p>
            <a:pPr marL="4719320">
              <a:lnSpc>
                <a:spcPct val="100000"/>
              </a:lnSpc>
              <a:spcBef>
                <a:spcPts val="360"/>
              </a:spcBef>
            </a:pPr>
            <a:r>
              <a:rPr sz="2000" dirty="0">
                <a:solidFill>
                  <a:srgbClr val="0000FF"/>
                </a:solidFill>
                <a:latin typeface="Microsoft YaHei"/>
                <a:cs typeface="Microsoft YaHei"/>
              </a:rPr>
              <a:t>王湾《次北固山下》</a:t>
            </a:r>
            <a:endParaRPr sz="2000" dirty="0">
              <a:latin typeface="Microsoft YaHei"/>
              <a:cs typeface="Microsoft YaHe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262127" y="1322832"/>
            <a:ext cx="510540" cy="3286125"/>
            <a:chOff x="262127" y="1322832"/>
            <a:chExt cx="510540" cy="328612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62127" y="1322832"/>
              <a:ext cx="510540" cy="40690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62127" y="2020824"/>
              <a:ext cx="510540" cy="408431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62127" y="2717292"/>
              <a:ext cx="510540" cy="408431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62127" y="3483864"/>
              <a:ext cx="510540" cy="408432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62127" y="4200144"/>
              <a:ext cx="510540" cy="408432"/>
            </a:xfrm>
            <a:prstGeom prst="rect">
              <a:avLst/>
            </a:prstGeom>
          </p:spPr>
        </p:pic>
      </p:grpSp>
      <p:sp>
        <p:nvSpPr>
          <p:cNvPr id="10" name="矩形 9"/>
          <p:cNvSpPr/>
          <p:nvPr/>
        </p:nvSpPr>
        <p:spPr>
          <a:xfrm>
            <a:off x="7467600" y="57150"/>
            <a:ext cx="16002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81000" y="715625"/>
            <a:ext cx="19848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spc="-5" dirty="0">
                <a:solidFill>
                  <a:srgbClr val="FF0000"/>
                </a:solidFill>
                <a:latin typeface="Microsoft YaHei"/>
                <a:cs typeface="Microsoft YaHei"/>
              </a:rPr>
              <a:t>思乡名句：</a:t>
            </a:r>
            <a:endParaRPr lang="zh-CN" alt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64666" y="650494"/>
            <a:ext cx="2926334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610" dirty="0">
                <a:solidFill>
                  <a:srgbClr val="000000"/>
                </a:solidFill>
              </a:rPr>
              <a:t>课堂练</a:t>
            </a:r>
            <a:r>
              <a:rPr sz="3600" dirty="0">
                <a:solidFill>
                  <a:srgbClr val="000000"/>
                </a:solidFill>
              </a:rPr>
              <a:t>习</a:t>
            </a:r>
            <a:endParaRPr sz="3600" dirty="0"/>
          </a:p>
        </p:txBody>
      </p:sp>
      <p:sp>
        <p:nvSpPr>
          <p:cNvPr id="4" name="object 4"/>
          <p:cNvSpPr txBox="1"/>
          <p:nvPr/>
        </p:nvSpPr>
        <p:spPr>
          <a:xfrm>
            <a:off x="381000" y="1603324"/>
            <a:ext cx="8229599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SimSun"/>
                <a:cs typeface="SimSun"/>
              </a:rPr>
              <a:t>(1)《竹里馆》选自《</a:t>
            </a:r>
            <a:r>
              <a:rPr sz="2400" u="sng" spc="490" dirty="0">
                <a:latin typeface="SimSun"/>
                <a:cs typeface="SimSun"/>
              </a:rPr>
              <a:t> </a:t>
            </a:r>
            <a:r>
              <a:rPr lang="en-US" sz="2400" u="sng" spc="490" dirty="0">
                <a:latin typeface="SimSun"/>
                <a:cs typeface="SimSun"/>
              </a:rPr>
              <a:t>     </a:t>
            </a:r>
            <a:r>
              <a:rPr sz="2400" dirty="0">
                <a:latin typeface="SimSun"/>
                <a:cs typeface="SimSun"/>
              </a:rPr>
              <a:t>》，</a:t>
            </a:r>
            <a:r>
              <a:rPr sz="2400" dirty="0" err="1">
                <a:latin typeface="SimSun"/>
                <a:cs typeface="SimSun"/>
              </a:rPr>
              <a:t>作者</a:t>
            </a:r>
            <a:r>
              <a:rPr sz="3600" b="1" u="heavy" baseline="18518" dirty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3600" b="1" u="heavy" spc="-457" baseline="18518" dirty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lang="en-US" sz="3600" u="heavy" spc="15" baseline="18518" dirty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SimSun"/>
                <a:cs typeface="Times New Roman"/>
              </a:rPr>
              <a:t> </a:t>
            </a:r>
            <a:r>
              <a:rPr lang="en-US" sz="3600" u="heavy" spc="15" dirty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SimSun"/>
                <a:cs typeface="Times New Roman"/>
              </a:rPr>
              <a:t>  </a:t>
            </a:r>
            <a:r>
              <a:rPr sz="3600" u="heavy" spc="434" baseline="18518" dirty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SimSun"/>
                <a:cs typeface="SimSun"/>
              </a:rPr>
              <a:t> </a:t>
            </a:r>
            <a:r>
              <a:rPr sz="2400" dirty="0">
                <a:latin typeface="SimSun"/>
                <a:cs typeface="SimSun"/>
              </a:rPr>
              <a:t>，是</a:t>
            </a:r>
          </a:p>
          <a:p>
            <a:pPr marL="25400">
              <a:lnSpc>
                <a:spcPct val="100000"/>
              </a:lnSpc>
              <a:tabLst>
                <a:tab pos="560705" algn="l"/>
              </a:tabLst>
            </a:pPr>
            <a:r>
              <a:rPr sz="3600" b="1" u="heavy" baseline="3472" dirty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lang="en-US" sz="3600" u="heavy" spc="7" baseline="3472" dirty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SimSun"/>
                <a:cs typeface="Times New Roman"/>
              </a:rPr>
              <a:t> </a:t>
            </a:r>
            <a:r>
              <a:rPr sz="3600" spc="-967" baseline="3472" dirty="0">
                <a:solidFill>
                  <a:srgbClr val="FF0000"/>
                </a:solidFill>
                <a:latin typeface="SimSun"/>
                <a:cs typeface="SimSun"/>
              </a:rPr>
              <a:t> </a:t>
            </a:r>
            <a:r>
              <a:rPr sz="2400" dirty="0">
                <a:latin typeface="SimSun"/>
                <a:cs typeface="SimSun"/>
              </a:rPr>
              <a:t>(</a:t>
            </a:r>
            <a:r>
              <a:rPr sz="2400" spc="-5" dirty="0">
                <a:latin typeface="SimSun"/>
                <a:cs typeface="SimSun"/>
              </a:rPr>
              <a:t>朝代)著名诗人。</a:t>
            </a:r>
            <a:endParaRPr sz="2400" dirty="0">
              <a:latin typeface="SimSun"/>
              <a:cs typeface="SimSu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81000" y="3157328"/>
            <a:ext cx="8610600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43180">
              <a:lnSpc>
                <a:spcPct val="100000"/>
              </a:lnSpc>
              <a:spcBef>
                <a:spcPts val="100"/>
              </a:spcBef>
              <a:tabLst>
                <a:tab pos="2933700" algn="l"/>
                <a:tab pos="7506334" algn="l"/>
              </a:tabLst>
            </a:pPr>
            <a:r>
              <a:rPr sz="2400" dirty="0">
                <a:latin typeface="SimSun"/>
                <a:cs typeface="SimSun"/>
              </a:rPr>
              <a:t>(2)李白，字</a:t>
            </a:r>
            <a:r>
              <a:rPr sz="2400" u="sng" dirty="0">
                <a:latin typeface="SimSun"/>
                <a:cs typeface="SimSun"/>
              </a:rPr>
              <a:t>	</a:t>
            </a:r>
            <a:r>
              <a:rPr sz="2400" dirty="0">
                <a:latin typeface="SimSun"/>
                <a:cs typeface="SimSun"/>
              </a:rPr>
              <a:t>，</a:t>
            </a:r>
            <a:r>
              <a:rPr sz="2400" dirty="0" err="1">
                <a:latin typeface="SimSun"/>
                <a:cs typeface="SimSun"/>
              </a:rPr>
              <a:t>唐代著名诗人，有</a:t>
            </a:r>
            <a:r>
              <a:rPr sz="2400" dirty="0">
                <a:latin typeface="SimSun"/>
                <a:cs typeface="SimSun"/>
              </a:rPr>
              <a:t>“</a:t>
            </a:r>
            <a:r>
              <a:rPr lang="en-US" sz="2400" u="sng" dirty="0">
                <a:latin typeface="SimSun"/>
                <a:cs typeface="SimSun"/>
              </a:rPr>
              <a:t>     </a:t>
            </a:r>
            <a:r>
              <a:rPr sz="2400" dirty="0">
                <a:latin typeface="SimSun"/>
                <a:cs typeface="SimSun"/>
              </a:rPr>
              <a:t>” 的美称。</a:t>
            </a:r>
          </a:p>
        </p:txBody>
      </p:sp>
      <p:sp>
        <p:nvSpPr>
          <p:cNvPr id="7" name="矩形 6"/>
          <p:cNvSpPr/>
          <p:nvPr/>
        </p:nvSpPr>
        <p:spPr>
          <a:xfrm>
            <a:off x="7467600" y="57150"/>
            <a:ext cx="16002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42655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64666" y="650494"/>
            <a:ext cx="2926334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610" dirty="0">
                <a:solidFill>
                  <a:srgbClr val="000000"/>
                </a:solidFill>
              </a:rPr>
              <a:t>课堂练</a:t>
            </a:r>
            <a:r>
              <a:rPr sz="3600" dirty="0">
                <a:solidFill>
                  <a:srgbClr val="000000"/>
                </a:solidFill>
              </a:rPr>
              <a:t>习</a:t>
            </a:r>
            <a:endParaRPr sz="3600" dirty="0"/>
          </a:p>
        </p:txBody>
      </p:sp>
      <p:sp>
        <p:nvSpPr>
          <p:cNvPr id="3" name="object 3"/>
          <p:cNvSpPr/>
          <p:nvPr/>
        </p:nvSpPr>
        <p:spPr>
          <a:xfrm>
            <a:off x="2364613" y="2700083"/>
            <a:ext cx="5791835" cy="0"/>
          </a:xfrm>
          <a:custGeom>
            <a:avLst/>
            <a:gdLst/>
            <a:ahLst/>
            <a:cxnLst/>
            <a:rect l="l" t="t" r="r" b="b"/>
            <a:pathLst>
              <a:path w="5791834">
                <a:moveTo>
                  <a:pt x="0" y="0"/>
                </a:moveTo>
                <a:lnTo>
                  <a:pt x="1219200" y="0"/>
                </a:lnTo>
              </a:path>
              <a:path w="5791834">
                <a:moveTo>
                  <a:pt x="4267835" y="0"/>
                </a:moveTo>
                <a:lnTo>
                  <a:pt x="5791835" y="0"/>
                </a:lnTo>
              </a:path>
            </a:pathLst>
          </a:custGeom>
          <a:ln w="14287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662533" y="1603324"/>
            <a:ext cx="751967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SimSun"/>
                <a:cs typeface="SimSun"/>
              </a:rPr>
              <a:t>(1)《竹里馆》选自《</a:t>
            </a:r>
            <a:r>
              <a:rPr sz="2400" spc="490" dirty="0">
                <a:latin typeface="SimSun"/>
                <a:cs typeface="SimSun"/>
              </a:rPr>
              <a:t> </a:t>
            </a:r>
            <a:r>
              <a:rPr sz="3600" spc="7" baseline="4629" dirty="0">
                <a:solidFill>
                  <a:srgbClr val="FF0000"/>
                </a:solidFill>
                <a:latin typeface="SimSun"/>
                <a:cs typeface="SimSun"/>
              </a:rPr>
              <a:t>王维集校</a:t>
            </a:r>
            <a:r>
              <a:rPr sz="3600" baseline="4629" dirty="0">
                <a:solidFill>
                  <a:srgbClr val="FF0000"/>
                </a:solidFill>
                <a:latin typeface="SimSun"/>
                <a:cs typeface="SimSun"/>
              </a:rPr>
              <a:t>注</a:t>
            </a:r>
            <a:r>
              <a:rPr sz="3600" spc="-810" baseline="4629" dirty="0">
                <a:solidFill>
                  <a:srgbClr val="FF0000"/>
                </a:solidFill>
                <a:latin typeface="SimSun"/>
                <a:cs typeface="SimSun"/>
              </a:rPr>
              <a:t> </a:t>
            </a:r>
            <a:r>
              <a:rPr sz="2400" dirty="0">
                <a:latin typeface="SimSun"/>
                <a:cs typeface="SimSun"/>
              </a:rPr>
              <a:t>》，作者</a:t>
            </a:r>
            <a:r>
              <a:rPr sz="3600" b="1" u="heavy" baseline="18518" dirty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3600" b="1" u="heavy" spc="-457" baseline="18518" dirty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3600" u="heavy" spc="15" baseline="18518" dirty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SimSun"/>
                <a:cs typeface="SimSun"/>
              </a:rPr>
              <a:t>王</a:t>
            </a:r>
            <a:r>
              <a:rPr sz="3600" u="heavy" baseline="18518" dirty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SimSun"/>
                <a:cs typeface="SimSun"/>
              </a:rPr>
              <a:t>维</a:t>
            </a:r>
            <a:r>
              <a:rPr sz="3600" u="heavy" spc="434" baseline="18518" dirty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SimSun"/>
                <a:cs typeface="SimSun"/>
              </a:rPr>
              <a:t> </a:t>
            </a:r>
            <a:r>
              <a:rPr sz="2400" dirty="0">
                <a:latin typeface="SimSun"/>
                <a:cs typeface="SimSun"/>
              </a:rPr>
              <a:t>，是</a:t>
            </a:r>
          </a:p>
          <a:p>
            <a:pPr marL="25400">
              <a:lnSpc>
                <a:spcPct val="100000"/>
              </a:lnSpc>
              <a:tabLst>
                <a:tab pos="560705" algn="l"/>
              </a:tabLst>
            </a:pPr>
            <a:r>
              <a:rPr sz="3600" b="1" u="heavy" baseline="3472" dirty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3600" u="heavy" spc="7" baseline="3472" dirty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SimSun"/>
                <a:cs typeface="SimSun"/>
              </a:rPr>
              <a:t>唐</a:t>
            </a:r>
            <a:r>
              <a:rPr sz="3600" u="heavy" baseline="3472" dirty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SimSun"/>
                <a:cs typeface="SimSun"/>
              </a:rPr>
              <a:t>代</a:t>
            </a:r>
            <a:r>
              <a:rPr sz="3600" spc="-967" baseline="3472" dirty="0">
                <a:solidFill>
                  <a:srgbClr val="FF0000"/>
                </a:solidFill>
                <a:latin typeface="SimSun"/>
                <a:cs typeface="SimSun"/>
              </a:rPr>
              <a:t> </a:t>
            </a:r>
            <a:r>
              <a:rPr sz="2400" dirty="0">
                <a:latin typeface="SimSun"/>
                <a:cs typeface="SimSun"/>
              </a:rPr>
              <a:t>(</a:t>
            </a:r>
            <a:r>
              <a:rPr sz="2400" spc="-5" dirty="0">
                <a:latin typeface="SimSun"/>
                <a:cs typeface="SimSun"/>
              </a:rPr>
              <a:t>朝代)著名诗人。</a:t>
            </a:r>
            <a:endParaRPr sz="2400" dirty="0">
              <a:latin typeface="SimSun"/>
              <a:cs typeface="SimSu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77464" y="2280285"/>
            <a:ext cx="6388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10" dirty="0">
                <a:solidFill>
                  <a:srgbClr val="FF0000"/>
                </a:solidFill>
                <a:latin typeface="SimSun"/>
                <a:cs typeface="SimSun"/>
              </a:rPr>
              <a:t>太白</a:t>
            </a:r>
            <a:endParaRPr sz="2400">
              <a:latin typeface="SimSun"/>
              <a:cs typeface="SimSu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49833" y="2348941"/>
            <a:ext cx="786257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43180">
              <a:lnSpc>
                <a:spcPct val="100000"/>
              </a:lnSpc>
              <a:spcBef>
                <a:spcPts val="100"/>
              </a:spcBef>
              <a:tabLst>
                <a:tab pos="2933700" algn="l"/>
                <a:tab pos="7506334" algn="l"/>
              </a:tabLst>
            </a:pPr>
            <a:r>
              <a:rPr sz="2400" dirty="0">
                <a:latin typeface="SimSun"/>
                <a:cs typeface="SimSun"/>
              </a:rPr>
              <a:t>(2)李白，字	，唐代著名诗人，有“</a:t>
            </a:r>
            <a:r>
              <a:rPr sz="2400" spc="-900" dirty="0">
                <a:latin typeface="SimSun"/>
                <a:cs typeface="SimSun"/>
              </a:rPr>
              <a:t> </a:t>
            </a:r>
            <a:r>
              <a:rPr sz="3600" spc="15" baseline="9259" dirty="0">
                <a:solidFill>
                  <a:srgbClr val="FF0000"/>
                </a:solidFill>
                <a:latin typeface="SimSun"/>
                <a:cs typeface="SimSun"/>
              </a:rPr>
              <a:t>诗</a:t>
            </a:r>
            <a:r>
              <a:rPr sz="3600" baseline="9259" dirty="0">
                <a:solidFill>
                  <a:srgbClr val="FF0000"/>
                </a:solidFill>
                <a:latin typeface="SimSun"/>
                <a:cs typeface="SimSun"/>
              </a:rPr>
              <a:t>仙	</a:t>
            </a:r>
            <a:r>
              <a:rPr sz="2400" dirty="0">
                <a:latin typeface="SimSun"/>
                <a:cs typeface="SimSun"/>
              </a:rPr>
              <a:t>” 的美称。</a:t>
            </a:r>
            <a:endParaRPr sz="2400">
              <a:latin typeface="SimSun"/>
              <a:cs typeface="SimSun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467600" y="57150"/>
            <a:ext cx="16002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34669" y="624078"/>
            <a:ext cx="144589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5" dirty="0">
                <a:solidFill>
                  <a:srgbClr val="000000"/>
                </a:solidFill>
                <a:latin typeface="SimSun"/>
                <a:cs typeface="SimSun"/>
              </a:rPr>
              <a:t>课堂练习</a:t>
            </a:r>
            <a:endParaRPr sz="2800">
              <a:latin typeface="SimSun"/>
              <a:cs typeface="SimSu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57200" y="1809750"/>
            <a:ext cx="8092440" cy="18594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17145" indent="-228600" algn="just">
              <a:lnSpc>
                <a:spcPct val="100000"/>
              </a:lnSpc>
              <a:spcBef>
                <a:spcPts val="100"/>
              </a:spcBef>
              <a:buSzPct val="95833"/>
              <a:buAutoNum type="arabicPeriod"/>
              <a:tabLst>
                <a:tab pos="492125" algn="l"/>
                <a:tab pos="2755900" algn="l"/>
                <a:tab pos="2832100" algn="l"/>
                <a:tab pos="4339590" algn="l"/>
              </a:tabLst>
            </a:pPr>
            <a:r>
              <a:rPr sz="2400" spc="80" dirty="0">
                <a:latin typeface="SimSun"/>
                <a:cs typeface="SimSun"/>
              </a:rPr>
              <a:t>《</a:t>
            </a:r>
            <a:r>
              <a:rPr sz="2400" spc="95" dirty="0">
                <a:latin typeface="SimSun"/>
                <a:cs typeface="SimSun"/>
              </a:rPr>
              <a:t>竹里</a:t>
            </a:r>
            <a:r>
              <a:rPr sz="2400" spc="80" dirty="0">
                <a:latin typeface="SimSun"/>
                <a:cs typeface="SimSun"/>
              </a:rPr>
              <a:t>馆</a:t>
            </a:r>
            <a:r>
              <a:rPr sz="2400" spc="85" dirty="0">
                <a:latin typeface="SimSun"/>
                <a:cs typeface="SimSun"/>
              </a:rPr>
              <a:t>》</a:t>
            </a:r>
            <a:r>
              <a:rPr sz="2400" spc="80" dirty="0">
                <a:latin typeface="SimSun"/>
                <a:cs typeface="SimSun"/>
              </a:rPr>
              <a:t>一</a:t>
            </a:r>
            <a:r>
              <a:rPr sz="2400" spc="90" dirty="0">
                <a:latin typeface="SimSun"/>
                <a:cs typeface="SimSun"/>
              </a:rPr>
              <a:t>诗</a:t>
            </a:r>
            <a:r>
              <a:rPr sz="2400" spc="80" dirty="0">
                <a:latin typeface="SimSun"/>
                <a:cs typeface="SimSun"/>
              </a:rPr>
              <a:t>中写诗</a:t>
            </a:r>
            <a:r>
              <a:rPr sz="2400" spc="110" dirty="0">
                <a:latin typeface="SimSun"/>
                <a:cs typeface="SimSun"/>
              </a:rPr>
              <a:t>人</a:t>
            </a:r>
            <a:r>
              <a:rPr sz="2400" spc="80" dirty="0">
                <a:latin typeface="SimSun"/>
                <a:cs typeface="SimSun"/>
              </a:rPr>
              <a:t>“独坐</a:t>
            </a:r>
            <a:r>
              <a:rPr sz="2400" spc="95" dirty="0">
                <a:latin typeface="SimSun"/>
                <a:cs typeface="SimSun"/>
              </a:rPr>
              <a:t>”</a:t>
            </a:r>
            <a:r>
              <a:rPr sz="2400" spc="85" dirty="0">
                <a:latin typeface="SimSun"/>
                <a:cs typeface="SimSun"/>
              </a:rPr>
              <a:t>“</a:t>
            </a:r>
            <a:r>
              <a:rPr sz="2400" spc="80" dirty="0">
                <a:latin typeface="SimSun"/>
                <a:cs typeface="SimSun"/>
              </a:rPr>
              <a:t>弹琴</a:t>
            </a:r>
            <a:r>
              <a:rPr sz="2400" spc="95" dirty="0">
                <a:latin typeface="SimSun"/>
                <a:cs typeface="SimSun"/>
              </a:rPr>
              <a:t>”</a:t>
            </a:r>
            <a:r>
              <a:rPr sz="2400" spc="80" dirty="0">
                <a:latin typeface="SimSun"/>
                <a:cs typeface="SimSun"/>
              </a:rPr>
              <a:t>“</a:t>
            </a:r>
            <a:r>
              <a:rPr sz="2400" spc="85" dirty="0">
                <a:latin typeface="SimSun"/>
                <a:cs typeface="SimSun"/>
              </a:rPr>
              <a:t>长</a:t>
            </a:r>
            <a:r>
              <a:rPr sz="2400" spc="80" dirty="0">
                <a:latin typeface="SimSun"/>
                <a:cs typeface="SimSun"/>
              </a:rPr>
              <a:t>啸</a:t>
            </a:r>
            <a:r>
              <a:rPr sz="2400" spc="105" dirty="0">
                <a:latin typeface="SimSun"/>
                <a:cs typeface="SimSun"/>
              </a:rPr>
              <a:t>”</a:t>
            </a:r>
            <a:r>
              <a:rPr sz="2400" dirty="0">
                <a:latin typeface="SimSun"/>
                <a:cs typeface="SimSun"/>
              </a:rPr>
              <a:t>的 </a:t>
            </a:r>
            <a:r>
              <a:rPr sz="2400" spc="50" dirty="0">
                <a:latin typeface="SimSun"/>
                <a:cs typeface="SimSun"/>
              </a:rPr>
              <a:t>句子是</a:t>
            </a:r>
            <a:r>
              <a:rPr sz="2400" spc="40" dirty="0">
                <a:latin typeface="SimSun"/>
                <a:cs typeface="SimSun"/>
              </a:rPr>
              <a:t>：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2400" spc="55" dirty="0">
                <a:latin typeface="SimSun"/>
                <a:cs typeface="SimSun"/>
              </a:rPr>
              <a:t>，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2400" spc="45" dirty="0">
                <a:latin typeface="SimSun"/>
                <a:cs typeface="SimSun"/>
              </a:rPr>
              <a:t>。写夜静</a:t>
            </a:r>
            <a:r>
              <a:rPr sz="2400" spc="55" dirty="0">
                <a:latin typeface="SimSun"/>
                <a:cs typeface="SimSun"/>
              </a:rPr>
              <a:t>人</a:t>
            </a:r>
            <a:r>
              <a:rPr sz="2400" spc="60" dirty="0">
                <a:latin typeface="SimSun"/>
                <a:cs typeface="SimSun"/>
              </a:rPr>
              <a:t>寂</a:t>
            </a:r>
            <a:r>
              <a:rPr sz="2400" spc="45" dirty="0">
                <a:latin typeface="SimSun"/>
                <a:cs typeface="SimSun"/>
              </a:rPr>
              <a:t>、明月</a:t>
            </a:r>
            <a:r>
              <a:rPr sz="2400" spc="55" dirty="0">
                <a:latin typeface="SimSun"/>
                <a:cs typeface="SimSun"/>
              </a:rPr>
              <a:t>相</a:t>
            </a:r>
            <a:r>
              <a:rPr sz="2400" spc="45" dirty="0">
                <a:latin typeface="SimSun"/>
                <a:cs typeface="SimSun"/>
              </a:rPr>
              <a:t>伴</a:t>
            </a:r>
            <a:r>
              <a:rPr sz="2400" dirty="0">
                <a:latin typeface="SimSun"/>
                <a:cs typeface="SimSun"/>
              </a:rPr>
              <a:t>的 句子是</a:t>
            </a:r>
            <a:r>
              <a:rPr sz="2400" spc="-10" dirty="0">
                <a:latin typeface="SimSun"/>
                <a:cs typeface="SimSun"/>
              </a:rPr>
              <a:t>：</a:t>
            </a:r>
            <a:r>
              <a:rPr sz="2400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		</a:t>
            </a:r>
            <a:r>
              <a:rPr sz="2400" spc="-10" dirty="0">
                <a:latin typeface="SimSun"/>
                <a:cs typeface="SimSun"/>
              </a:rPr>
              <a:t>，</a:t>
            </a:r>
            <a:r>
              <a:rPr sz="2400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	</a:t>
            </a:r>
            <a:r>
              <a:rPr sz="2400" dirty="0">
                <a:latin typeface="SimSun"/>
                <a:cs typeface="SimSun"/>
              </a:rPr>
              <a:t>。</a:t>
            </a:r>
          </a:p>
          <a:p>
            <a:pPr marL="241300" marR="5080" indent="-228600" algn="just">
              <a:lnSpc>
                <a:spcPct val="100000"/>
              </a:lnSpc>
              <a:buSzPct val="95833"/>
              <a:buAutoNum type="arabicPeriod"/>
              <a:tabLst>
                <a:tab pos="492125" algn="l"/>
                <a:tab pos="6185535" algn="l"/>
                <a:tab pos="7710170" algn="l"/>
              </a:tabLst>
            </a:pPr>
            <a:r>
              <a:rPr sz="2400" spc="80" dirty="0">
                <a:latin typeface="SimSun"/>
                <a:cs typeface="SimSun"/>
              </a:rPr>
              <a:t>《</a:t>
            </a:r>
            <a:r>
              <a:rPr sz="2400" spc="90" dirty="0">
                <a:latin typeface="SimSun"/>
                <a:cs typeface="SimSun"/>
              </a:rPr>
              <a:t>春夜</a:t>
            </a:r>
            <a:r>
              <a:rPr sz="2400" spc="80" dirty="0">
                <a:latin typeface="SimSun"/>
                <a:cs typeface="SimSun"/>
              </a:rPr>
              <a:t>洛城闻</a:t>
            </a:r>
            <a:r>
              <a:rPr sz="2400" spc="110" dirty="0">
                <a:latin typeface="SimSun"/>
                <a:cs typeface="SimSun"/>
              </a:rPr>
              <a:t>笛</a:t>
            </a:r>
            <a:r>
              <a:rPr sz="2400" spc="80" dirty="0">
                <a:latin typeface="SimSun"/>
                <a:cs typeface="SimSun"/>
              </a:rPr>
              <a:t>》中写</a:t>
            </a:r>
            <a:r>
              <a:rPr sz="2400" spc="90" dirty="0">
                <a:latin typeface="SimSun"/>
                <a:cs typeface="SimSun"/>
              </a:rPr>
              <a:t>诗</a:t>
            </a:r>
            <a:r>
              <a:rPr sz="2400" spc="80" dirty="0">
                <a:latin typeface="SimSun"/>
                <a:cs typeface="SimSun"/>
              </a:rPr>
              <a:t>人听</a:t>
            </a:r>
            <a:r>
              <a:rPr sz="2400" spc="95" dirty="0">
                <a:latin typeface="SimSun"/>
                <a:cs typeface="SimSun"/>
              </a:rPr>
              <a:t>到《</a:t>
            </a:r>
            <a:r>
              <a:rPr sz="2400" spc="80" dirty="0">
                <a:latin typeface="SimSun"/>
                <a:cs typeface="SimSun"/>
              </a:rPr>
              <a:t>折杨柳</a:t>
            </a:r>
            <a:r>
              <a:rPr sz="2400" spc="95" dirty="0">
                <a:latin typeface="SimSun"/>
                <a:cs typeface="SimSun"/>
              </a:rPr>
              <a:t>》</a:t>
            </a:r>
            <a:r>
              <a:rPr sz="2400" spc="80" dirty="0">
                <a:latin typeface="SimSun"/>
                <a:cs typeface="SimSun"/>
              </a:rPr>
              <a:t>曲</a:t>
            </a:r>
            <a:r>
              <a:rPr sz="2400" spc="85" dirty="0">
                <a:latin typeface="SimSun"/>
                <a:cs typeface="SimSun"/>
              </a:rPr>
              <a:t>调</a:t>
            </a:r>
            <a:r>
              <a:rPr sz="2400" spc="80" dirty="0">
                <a:latin typeface="SimSun"/>
                <a:cs typeface="SimSun"/>
              </a:rPr>
              <a:t>，</a:t>
            </a:r>
            <a:r>
              <a:rPr sz="2400" spc="105" dirty="0">
                <a:latin typeface="SimSun"/>
                <a:cs typeface="SimSun"/>
              </a:rPr>
              <a:t>不觉 </a:t>
            </a:r>
            <a:r>
              <a:rPr sz="2400" dirty="0">
                <a:latin typeface="SimSun"/>
                <a:cs typeface="SimSun"/>
              </a:rPr>
              <a:t>思念自己的家乡和亲人的诗句是：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	</a:t>
            </a:r>
            <a:r>
              <a:rPr sz="2400" spc="-10" dirty="0">
                <a:latin typeface="SimSun"/>
                <a:cs typeface="SimSun"/>
              </a:rPr>
              <a:t>，</a:t>
            </a:r>
            <a:r>
              <a:rPr sz="2400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	</a:t>
            </a:r>
            <a:r>
              <a:rPr sz="2400" dirty="0">
                <a:latin typeface="SimSun"/>
                <a:cs typeface="SimSun"/>
              </a:rPr>
              <a:t>。</a:t>
            </a:r>
          </a:p>
        </p:txBody>
      </p:sp>
      <p:sp>
        <p:nvSpPr>
          <p:cNvPr id="5" name="矩形 4"/>
          <p:cNvSpPr/>
          <p:nvPr/>
        </p:nvSpPr>
        <p:spPr>
          <a:xfrm>
            <a:off x="7467600" y="57150"/>
            <a:ext cx="16002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16587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34669" y="624078"/>
            <a:ext cx="144589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0" spc="-5" dirty="0">
                <a:solidFill>
                  <a:srgbClr val="000000"/>
                </a:solidFill>
                <a:latin typeface="SimSun"/>
                <a:cs typeface="SimSun"/>
              </a:rPr>
              <a:t>课堂练习</a:t>
            </a:r>
            <a:endParaRPr sz="2800">
              <a:latin typeface="SimSun"/>
              <a:cs typeface="SimSu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478273" y="1451610"/>
            <a:ext cx="3954779" cy="1579245"/>
          </a:xfrm>
          <a:custGeom>
            <a:avLst/>
            <a:gdLst/>
            <a:ahLst/>
            <a:cxnLst/>
            <a:rect l="l" t="t" r="r" b="b"/>
            <a:pathLst>
              <a:path w="3954779" h="1579245">
                <a:moveTo>
                  <a:pt x="0" y="194310"/>
                </a:moveTo>
                <a:lnTo>
                  <a:pt x="27066" y="160301"/>
                </a:lnTo>
                <a:lnTo>
                  <a:pt x="81124" y="136034"/>
                </a:lnTo>
                <a:lnTo>
                  <a:pt x="132157" y="120565"/>
                </a:lnTo>
                <a:lnTo>
                  <a:pt x="194513" y="105736"/>
                </a:lnTo>
                <a:lnTo>
                  <a:pt x="267616" y="91611"/>
                </a:lnTo>
                <a:lnTo>
                  <a:pt x="308016" y="84832"/>
                </a:lnTo>
                <a:lnTo>
                  <a:pt x="350888" y="78253"/>
                </a:lnTo>
                <a:lnTo>
                  <a:pt x="396157" y="71881"/>
                </a:lnTo>
                <a:lnTo>
                  <a:pt x="443753" y="65725"/>
                </a:lnTo>
                <a:lnTo>
                  <a:pt x="493602" y="59792"/>
                </a:lnTo>
                <a:lnTo>
                  <a:pt x="545634" y="54090"/>
                </a:lnTo>
                <a:lnTo>
                  <a:pt x="599776" y="48627"/>
                </a:lnTo>
                <a:lnTo>
                  <a:pt x="655956" y="43412"/>
                </a:lnTo>
                <a:lnTo>
                  <a:pt x="714101" y="38451"/>
                </a:lnTo>
                <a:lnTo>
                  <a:pt x="774141" y="33753"/>
                </a:lnTo>
                <a:lnTo>
                  <a:pt x="836002" y="29326"/>
                </a:lnTo>
                <a:lnTo>
                  <a:pt x="899612" y="25177"/>
                </a:lnTo>
                <a:lnTo>
                  <a:pt x="964900" y="21315"/>
                </a:lnTo>
                <a:lnTo>
                  <a:pt x="1031794" y="17747"/>
                </a:lnTo>
                <a:lnTo>
                  <a:pt x="1100221" y="14482"/>
                </a:lnTo>
                <a:lnTo>
                  <a:pt x="1170109" y="11526"/>
                </a:lnTo>
                <a:lnTo>
                  <a:pt x="1241386" y="8889"/>
                </a:lnTo>
                <a:lnTo>
                  <a:pt x="1313981" y="6578"/>
                </a:lnTo>
                <a:lnTo>
                  <a:pt x="1387821" y="4601"/>
                </a:lnTo>
                <a:lnTo>
                  <a:pt x="1462834" y="2965"/>
                </a:lnTo>
                <a:lnTo>
                  <a:pt x="1538947" y="1680"/>
                </a:lnTo>
                <a:lnTo>
                  <a:pt x="1616090" y="752"/>
                </a:lnTo>
                <a:lnTo>
                  <a:pt x="1694189" y="189"/>
                </a:lnTo>
                <a:lnTo>
                  <a:pt x="1773174" y="0"/>
                </a:lnTo>
                <a:lnTo>
                  <a:pt x="1852158" y="189"/>
                </a:lnTo>
                <a:lnTo>
                  <a:pt x="1930257" y="752"/>
                </a:lnTo>
                <a:lnTo>
                  <a:pt x="2007400" y="1680"/>
                </a:lnTo>
                <a:lnTo>
                  <a:pt x="2083513" y="2965"/>
                </a:lnTo>
                <a:lnTo>
                  <a:pt x="2158526" y="4601"/>
                </a:lnTo>
                <a:lnTo>
                  <a:pt x="2232366" y="6578"/>
                </a:lnTo>
                <a:lnTo>
                  <a:pt x="2304961" y="8889"/>
                </a:lnTo>
                <a:lnTo>
                  <a:pt x="2376238" y="11526"/>
                </a:lnTo>
                <a:lnTo>
                  <a:pt x="2446126" y="14482"/>
                </a:lnTo>
                <a:lnTo>
                  <a:pt x="2514553" y="17747"/>
                </a:lnTo>
                <a:lnTo>
                  <a:pt x="2581447" y="21315"/>
                </a:lnTo>
                <a:lnTo>
                  <a:pt x="2646735" y="25177"/>
                </a:lnTo>
                <a:lnTo>
                  <a:pt x="2710345" y="29326"/>
                </a:lnTo>
                <a:lnTo>
                  <a:pt x="2772206" y="33753"/>
                </a:lnTo>
                <a:lnTo>
                  <a:pt x="2832246" y="38451"/>
                </a:lnTo>
                <a:lnTo>
                  <a:pt x="2890391" y="43412"/>
                </a:lnTo>
                <a:lnTo>
                  <a:pt x="2946571" y="48627"/>
                </a:lnTo>
                <a:lnTo>
                  <a:pt x="3000713" y="54090"/>
                </a:lnTo>
                <a:lnTo>
                  <a:pt x="3052745" y="59792"/>
                </a:lnTo>
                <a:lnTo>
                  <a:pt x="3102594" y="65725"/>
                </a:lnTo>
                <a:lnTo>
                  <a:pt x="3150190" y="71881"/>
                </a:lnTo>
                <a:lnTo>
                  <a:pt x="3195459" y="78253"/>
                </a:lnTo>
                <a:lnTo>
                  <a:pt x="3238331" y="84832"/>
                </a:lnTo>
                <a:lnTo>
                  <a:pt x="3278731" y="91611"/>
                </a:lnTo>
                <a:lnTo>
                  <a:pt x="3316590" y="98582"/>
                </a:lnTo>
                <a:lnTo>
                  <a:pt x="3384391" y="113067"/>
                </a:lnTo>
                <a:lnTo>
                  <a:pt x="3441158" y="128224"/>
                </a:lnTo>
                <a:lnTo>
                  <a:pt x="3486313" y="143990"/>
                </a:lnTo>
                <a:lnTo>
                  <a:pt x="3531015" y="168642"/>
                </a:lnTo>
                <a:lnTo>
                  <a:pt x="3546348" y="194310"/>
                </a:lnTo>
                <a:lnTo>
                  <a:pt x="3544620" y="202965"/>
                </a:lnTo>
                <a:lnTo>
                  <a:pt x="3504357" y="236538"/>
                </a:lnTo>
                <a:lnTo>
                  <a:pt x="3465223" y="252585"/>
                </a:lnTo>
                <a:lnTo>
                  <a:pt x="3414190" y="268054"/>
                </a:lnTo>
                <a:lnTo>
                  <a:pt x="3351834" y="282883"/>
                </a:lnTo>
                <a:lnTo>
                  <a:pt x="3278731" y="297008"/>
                </a:lnTo>
                <a:lnTo>
                  <a:pt x="3238331" y="303787"/>
                </a:lnTo>
                <a:lnTo>
                  <a:pt x="3195459" y="310366"/>
                </a:lnTo>
                <a:lnTo>
                  <a:pt x="3150190" y="316738"/>
                </a:lnTo>
                <a:lnTo>
                  <a:pt x="3102594" y="322894"/>
                </a:lnTo>
                <a:lnTo>
                  <a:pt x="3052745" y="328827"/>
                </a:lnTo>
                <a:lnTo>
                  <a:pt x="3000713" y="334529"/>
                </a:lnTo>
                <a:lnTo>
                  <a:pt x="2946571" y="339992"/>
                </a:lnTo>
                <a:lnTo>
                  <a:pt x="2890391" y="345207"/>
                </a:lnTo>
                <a:lnTo>
                  <a:pt x="2832246" y="350168"/>
                </a:lnTo>
                <a:lnTo>
                  <a:pt x="2772206" y="354866"/>
                </a:lnTo>
                <a:lnTo>
                  <a:pt x="2710345" y="359293"/>
                </a:lnTo>
                <a:lnTo>
                  <a:pt x="2646735" y="363442"/>
                </a:lnTo>
                <a:lnTo>
                  <a:pt x="2581447" y="367304"/>
                </a:lnTo>
                <a:lnTo>
                  <a:pt x="2514553" y="370872"/>
                </a:lnTo>
                <a:lnTo>
                  <a:pt x="2446126" y="374137"/>
                </a:lnTo>
                <a:lnTo>
                  <a:pt x="2376238" y="377093"/>
                </a:lnTo>
                <a:lnTo>
                  <a:pt x="2304961" y="379730"/>
                </a:lnTo>
                <a:lnTo>
                  <a:pt x="2232366" y="382041"/>
                </a:lnTo>
                <a:lnTo>
                  <a:pt x="2158526" y="384018"/>
                </a:lnTo>
                <a:lnTo>
                  <a:pt x="2083513" y="385654"/>
                </a:lnTo>
                <a:lnTo>
                  <a:pt x="2007400" y="386939"/>
                </a:lnTo>
                <a:lnTo>
                  <a:pt x="1930257" y="387867"/>
                </a:lnTo>
                <a:lnTo>
                  <a:pt x="1852158" y="388430"/>
                </a:lnTo>
                <a:lnTo>
                  <a:pt x="1773174" y="388619"/>
                </a:lnTo>
                <a:lnTo>
                  <a:pt x="1694189" y="388430"/>
                </a:lnTo>
                <a:lnTo>
                  <a:pt x="1616090" y="387867"/>
                </a:lnTo>
                <a:lnTo>
                  <a:pt x="1538947" y="386939"/>
                </a:lnTo>
                <a:lnTo>
                  <a:pt x="1462834" y="385654"/>
                </a:lnTo>
                <a:lnTo>
                  <a:pt x="1387821" y="384018"/>
                </a:lnTo>
                <a:lnTo>
                  <a:pt x="1313981" y="382041"/>
                </a:lnTo>
                <a:lnTo>
                  <a:pt x="1241386" y="379730"/>
                </a:lnTo>
                <a:lnTo>
                  <a:pt x="1170109" y="377093"/>
                </a:lnTo>
                <a:lnTo>
                  <a:pt x="1100221" y="374137"/>
                </a:lnTo>
                <a:lnTo>
                  <a:pt x="1031794" y="370872"/>
                </a:lnTo>
                <a:lnTo>
                  <a:pt x="964900" y="367304"/>
                </a:lnTo>
                <a:lnTo>
                  <a:pt x="899612" y="363442"/>
                </a:lnTo>
                <a:lnTo>
                  <a:pt x="836002" y="359293"/>
                </a:lnTo>
                <a:lnTo>
                  <a:pt x="774141" y="354866"/>
                </a:lnTo>
                <a:lnTo>
                  <a:pt x="714101" y="350168"/>
                </a:lnTo>
                <a:lnTo>
                  <a:pt x="655956" y="345207"/>
                </a:lnTo>
                <a:lnTo>
                  <a:pt x="599776" y="339992"/>
                </a:lnTo>
                <a:lnTo>
                  <a:pt x="545634" y="334529"/>
                </a:lnTo>
                <a:lnTo>
                  <a:pt x="493602" y="328827"/>
                </a:lnTo>
                <a:lnTo>
                  <a:pt x="443753" y="322894"/>
                </a:lnTo>
                <a:lnTo>
                  <a:pt x="396157" y="316738"/>
                </a:lnTo>
                <a:lnTo>
                  <a:pt x="350888" y="310366"/>
                </a:lnTo>
                <a:lnTo>
                  <a:pt x="308016" y="303787"/>
                </a:lnTo>
                <a:lnTo>
                  <a:pt x="267616" y="297008"/>
                </a:lnTo>
                <a:lnTo>
                  <a:pt x="229757" y="290037"/>
                </a:lnTo>
                <a:lnTo>
                  <a:pt x="161956" y="275552"/>
                </a:lnTo>
                <a:lnTo>
                  <a:pt x="105189" y="260395"/>
                </a:lnTo>
                <a:lnTo>
                  <a:pt x="60034" y="244629"/>
                </a:lnTo>
                <a:lnTo>
                  <a:pt x="15332" y="219977"/>
                </a:lnTo>
                <a:lnTo>
                  <a:pt x="0" y="194310"/>
                </a:lnTo>
                <a:close/>
              </a:path>
              <a:path w="3954779" h="1579245">
                <a:moveTo>
                  <a:pt x="1069848" y="547115"/>
                </a:moveTo>
                <a:lnTo>
                  <a:pt x="1087543" y="511679"/>
                </a:lnTo>
                <a:lnTo>
                  <a:pt x="1118171" y="489000"/>
                </a:lnTo>
                <a:lnTo>
                  <a:pt x="1162934" y="467222"/>
                </a:lnTo>
                <a:lnTo>
                  <a:pt x="1221033" y="446470"/>
                </a:lnTo>
                <a:lnTo>
                  <a:pt x="1291673" y="426869"/>
                </a:lnTo>
                <a:lnTo>
                  <a:pt x="1331446" y="417539"/>
                </a:lnTo>
                <a:lnTo>
                  <a:pt x="1374054" y="408543"/>
                </a:lnTo>
                <a:lnTo>
                  <a:pt x="1419399" y="399898"/>
                </a:lnTo>
                <a:lnTo>
                  <a:pt x="1467381" y="391617"/>
                </a:lnTo>
                <a:lnTo>
                  <a:pt x="1517899" y="383719"/>
                </a:lnTo>
                <a:lnTo>
                  <a:pt x="1570854" y="376216"/>
                </a:lnTo>
                <a:lnTo>
                  <a:pt x="1626147" y="369126"/>
                </a:lnTo>
                <a:lnTo>
                  <a:pt x="1683678" y="362464"/>
                </a:lnTo>
                <a:lnTo>
                  <a:pt x="1743347" y="356246"/>
                </a:lnTo>
                <a:lnTo>
                  <a:pt x="1805054" y="350486"/>
                </a:lnTo>
                <a:lnTo>
                  <a:pt x="1868700" y="345201"/>
                </a:lnTo>
                <a:lnTo>
                  <a:pt x="1934186" y="340406"/>
                </a:lnTo>
                <a:lnTo>
                  <a:pt x="2001410" y="336117"/>
                </a:lnTo>
                <a:lnTo>
                  <a:pt x="2070275" y="332349"/>
                </a:lnTo>
                <a:lnTo>
                  <a:pt x="2140679" y="329119"/>
                </a:lnTo>
                <a:lnTo>
                  <a:pt x="2212524" y="326440"/>
                </a:lnTo>
                <a:lnTo>
                  <a:pt x="2285709" y="324330"/>
                </a:lnTo>
                <a:lnTo>
                  <a:pt x="2360136" y="322803"/>
                </a:lnTo>
                <a:lnTo>
                  <a:pt x="2435704" y="321876"/>
                </a:lnTo>
                <a:lnTo>
                  <a:pt x="2512314" y="321563"/>
                </a:lnTo>
                <a:lnTo>
                  <a:pt x="2588923" y="321876"/>
                </a:lnTo>
                <a:lnTo>
                  <a:pt x="2664491" y="322803"/>
                </a:lnTo>
                <a:lnTo>
                  <a:pt x="2738918" y="324330"/>
                </a:lnTo>
                <a:lnTo>
                  <a:pt x="2812103" y="326440"/>
                </a:lnTo>
                <a:lnTo>
                  <a:pt x="2883948" y="329119"/>
                </a:lnTo>
                <a:lnTo>
                  <a:pt x="2954352" y="332349"/>
                </a:lnTo>
                <a:lnTo>
                  <a:pt x="3023217" y="336117"/>
                </a:lnTo>
                <a:lnTo>
                  <a:pt x="3090441" y="340406"/>
                </a:lnTo>
                <a:lnTo>
                  <a:pt x="3155927" y="345201"/>
                </a:lnTo>
                <a:lnTo>
                  <a:pt x="3219573" y="350486"/>
                </a:lnTo>
                <a:lnTo>
                  <a:pt x="3281280" y="356246"/>
                </a:lnTo>
                <a:lnTo>
                  <a:pt x="3340949" y="362464"/>
                </a:lnTo>
                <a:lnTo>
                  <a:pt x="3398480" y="369126"/>
                </a:lnTo>
                <a:lnTo>
                  <a:pt x="3453773" y="376216"/>
                </a:lnTo>
                <a:lnTo>
                  <a:pt x="3506728" y="383719"/>
                </a:lnTo>
                <a:lnTo>
                  <a:pt x="3557246" y="391617"/>
                </a:lnTo>
                <a:lnTo>
                  <a:pt x="3605228" y="399898"/>
                </a:lnTo>
                <a:lnTo>
                  <a:pt x="3650573" y="408543"/>
                </a:lnTo>
                <a:lnTo>
                  <a:pt x="3693181" y="417539"/>
                </a:lnTo>
                <a:lnTo>
                  <a:pt x="3732954" y="426869"/>
                </a:lnTo>
                <a:lnTo>
                  <a:pt x="3803594" y="446470"/>
                </a:lnTo>
                <a:lnTo>
                  <a:pt x="3861693" y="467222"/>
                </a:lnTo>
                <a:lnTo>
                  <a:pt x="3906456" y="489000"/>
                </a:lnTo>
                <a:lnTo>
                  <a:pt x="3937084" y="511679"/>
                </a:lnTo>
                <a:lnTo>
                  <a:pt x="3954779" y="547115"/>
                </a:lnTo>
                <a:lnTo>
                  <a:pt x="3952780" y="559096"/>
                </a:lnTo>
                <a:lnTo>
                  <a:pt x="3923587" y="593997"/>
                </a:lnTo>
                <a:lnTo>
                  <a:pt x="3885792" y="616241"/>
                </a:lnTo>
                <a:lnTo>
                  <a:pt x="3834261" y="637521"/>
                </a:lnTo>
                <a:lnTo>
                  <a:pt x="3769792" y="657713"/>
                </a:lnTo>
                <a:lnTo>
                  <a:pt x="3693181" y="676692"/>
                </a:lnTo>
                <a:lnTo>
                  <a:pt x="3650573" y="685688"/>
                </a:lnTo>
                <a:lnTo>
                  <a:pt x="3605228" y="694333"/>
                </a:lnTo>
                <a:lnTo>
                  <a:pt x="3557246" y="702614"/>
                </a:lnTo>
                <a:lnTo>
                  <a:pt x="3506728" y="710512"/>
                </a:lnTo>
                <a:lnTo>
                  <a:pt x="3453773" y="718015"/>
                </a:lnTo>
                <a:lnTo>
                  <a:pt x="3398480" y="725105"/>
                </a:lnTo>
                <a:lnTo>
                  <a:pt x="3340949" y="731767"/>
                </a:lnTo>
                <a:lnTo>
                  <a:pt x="3281280" y="737985"/>
                </a:lnTo>
                <a:lnTo>
                  <a:pt x="3219573" y="743745"/>
                </a:lnTo>
                <a:lnTo>
                  <a:pt x="3155927" y="749030"/>
                </a:lnTo>
                <a:lnTo>
                  <a:pt x="3090441" y="753825"/>
                </a:lnTo>
                <a:lnTo>
                  <a:pt x="3023217" y="758114"/>
                </a:lnTo>
                <a:lnTo>
                  <a:pt x="2954352" y="761882"/>
                </a:lnTo>
                <a:lnTo>
                  <a:pt x="2883948" y="765112"/>
                </a:lnTo>
                <a:lnTo>
                  <a:pt x="2812103" y="767791"/>
                </a:lnTo>
                <a:lnTo>
                  <a:pt x="2738918" y="769901"/>
                </a:lnTo>
                <a:lnTo>
                  <a:pt x="2664491" y="771428"/>
                </a:lnTo>
                <a:lnTo>
                  <a:pt x="2588923" y="772355"/>
                </a:lnTo>
                <a:lnTo>
                  <a:pt x="2512314" y="772667"/>
                </a:lnTo>
                <a:lnTo>
                  <a:pt x="2435704" y="772355"/>
                </a:lnTo>
                <a:lnTo>
                  <a:pt x="2360136" y="771428"/>
                </a:lnTo>
                <a:lnTo>
                  <a:pt x="2285709" y="769901"/>
                </a:lnTo>
                <a:lnTo>
                  <a:pt x="2212524" y="767791"/>
                </a:lnTo>
                <a:lnTo>
                  <a:pt x="2140679" y="765112"/>
                </a:lnTo>
                <a:lnTo>
                  <a:pt x="2070275" y="761882"/>
                </a:lnTo>
                <a:lnTo>
                  <a:pt x="2001410" y="758114"/>
                </a:lnTo>
                <a:lnTo>
                  <a:pt x="1934186" y="753825"/>
                </a:lnTo>
                <a:lnTo>
                  <a:pt x="1868700" y="749030"/>
                </a:lnTo>
                <a:lnTo>
                  <a:pt x="1805054" y="743745"/>
                </a:lnTo>
                <a:lnTo>
                  <a:pt x="1743347" y="737985"/>
                </a:lnTo>
                <a:lnTo>
                  <a:pt x="1683678" y="731767"/>
                </a:lnTo>
                <a:lnTo>
                  <a:pt x="1626147" y="725105"/>
                </a:lnTo>
                <a:lnTo>
                  <a:pt x="1570854" y="718015"/>
                </a:lnTo>
                <a:lnTo>
                  <a:pt x="1517899" y="710512"/>
                </a:lnTo>
                <a:lnTo>
                  <a:pt x="1467381" y="702614"/>
                </a:lnTo>
                <a:lnTo>
                  <a:pt x="1419399" y="694333"/>
                </a:lnTo>
                <a:lnTo>
                  <a:pt x="1374054" y="685688"/>
                </a:lnTo>
                <a:lnTo>
                  <a:pt x="1331446" y="676692"/>
                </a:lnTo>
                <a:lnTo>
                  <a:pt x="1291673" y="667362"/>
                </a:lnTo>
                <a:lnTo>
                  <a:pt x="1221033" y="647761"/>
                </a:lnTo>
                <a:lnTo>
                  <a:pt x="1162934" y="627009"/>
                </a:lnTo>
                <a:lnTo>
                  <a:pt x="1118171" y="605231"/>
                </a:lnTo>
                <a:lnTo>
                  <a:pt x="1087543" y="582552"/>
                </a:lnTo>
                <a:lnTo>
                  <a:pt x="1069848" y="547115"/>
                </a:lnTo>
                <a:close/>
              </a:path>
              <a:path w="3954779" h="1579245">
                <a:moveTo>
                  <a:pt x="923543" y="1246632"/>
                </a:moveTo>
                <a:lnTo>
                  <a:pt x="932367" y="1203314"/>
                </a:lnTo>
                <a:lnTo>
                  <a:pt x="958100" y="1161683"/>
                </a:lnTo>
                <a:lnTo>
                  <a:pt x="999639" y="1122089"/>
                </a:lnTo>
                <a:lnTo>
                  <a:pt x="1055877" y="1084880"/>
                </a:lnTo>
                <a:lnTo>
                  <a:pt x="1125711" y="1050407"/>
                </a:lnTo>
                <a:lnTo>
                  <a:pt x="1165381" y="1034306"/>
                </a:lnTo>
                <a:lnTo>
                  <a:pt x="1208036" y="1019021"/>
                </a:lnTo>
                <a:lnTo>
                  <a:pt x="1253537" y="1004594"/>
                </a:lnTo>
                <a:lnTo>
                  <a:pt x="1301746" y="991070"/>
                </a:lnTo>
                <a:lnTo>
                  <a:pt x="1352525" y="978493"/>
                </a:lnTo>
                <a:lnTo>
                  <a:pt x="1405737" y="966906"/>
                </a:lnTo>
                <a:lnTo>
                  <a:pt x="1461242" y="956352"/>
                </a:lnTo>
                <a:lnTo>
                  <a:pt x="1518903" y="946877"/>
                </a:lnTo>
                <a:lnTo>
                  <a:pt x="1578582" y="938523"/>
                </a:lnTo>
                <a:lnTo>
                  <a:pt x="1640140" y="931334"/>
                </a:lnTo>
                <a:lnTo>
                  <a:pt x="1703441" y="925354"/>
                </a:lnTo>
                <a:lnTo>
                  <a:pt x="1768344" y="920627"/>
                </a:lnTo>
                <a:lnTo>
                  <a:pt x="1834713" y="917197"/>
                </a:lnTo>
                <a:lnTo>
                  <a:pt x="1902409" y="915106"/>
                </a:lnTo>
                <a:lnTo>
                  <a:pt x="1971293" y="914400"/>
                </a:lnTo>
                <a:lnTo>
                  <a:pt x="2040178" y="915106"/>
                </a:lnTo>
                <a:lnTo>
                  <a:pt x="2107874" y="917197"/>
                </a:lnTo>
                <a:lnTo>
                  <a:pt x="2174243" y="920627"/>
                </a:lnTo>
                <a:lnTo>
                  <a:pt x="2239146" y="925354"/>
                </a:lnTo>
                <a:lnTo>
                  <a:pt x="2302447" y="931334"/>
                </a:lnTo>
                <a:lnTo>
                  <a:pt x="2364005" y="938523"/>
                </a:lnTo>
                <a:lnTo>
                  <a:pt x="2423684" y="946877"/>
                </a:lnTo>
                <a:lnTo>
                  <a:pt x="2481345" y="956352"/>
                </a:lnTo>
                <a:lnTo>
                  <a:pt x="2536850" y="966906"/>
                </a:lnTo>
                <a:lnTo>
                  <a:pt x="2590062" y="978493"/>
                </a:lnTo>
                <a:lnTo>
                  <a:pt x="2640841" y="991070"/>
                </a:lnTo>
                <a:lnTo>
                  <a:pt x="2689050" y="1004594"/>
                </a:lnTo>
                <a:lnTo>
                  <a:pt x="2734551" y="1019021"/>
                </a:lnTo>
                <a:lnTo>
                  <a:pt x="2777206" y="1034306"/>
                </a:lnTo>
                <a:lnTo>
                  <a:pt x="2816876" y="1050407"/>
                </a:lnTo>
                <a:lnTo>
                  <a:pt x="2853423" y="1067280"/>
                </a:lnTo>
                <a:lnTo>
                  <a:pt x="2916598" y="1103164"/>
                </a:lnTo>
                <a:lnTo>
                  <a:pt x="2965624" y="1141610"/>
                </a:lnTo>
                <a:lnTo>
                  <a:pt x="2999398" y="1182266"/>
                </a:lnTo>
                <a:lnTo>
                  <a:pt x="3016815" y="1224784"/>
                </a:lnTo>
                <a:lnTo>
                  <a:pt x="3019044" y="1246632"/>
                </a:lnTo>
                <a:lnTo>
                  <a:pt x="3016815" y="1268479"/>
                </a:lnTo>
                <a:lnTo>
                  <a:pt x="2999398" y="1310997"/>
                </a:lnTo>
                <a:lnTo>
                  <a:pt x="2965624" y="1351653"/>
                </a:lnTo>
                <a:lnTo>
                  <a:pt x="2916598" y="1390099"/>
                </a:lnTo>
                <a:lnTo>
                  <a:pt x="2853423" y="1425983"/>
                </a:lnTo>
                <a:lnTo>
                  <a:pt x="2816876" y="1442856"/>
                </a:lnTo>
                <a:lnTo>
                  <a:pt x="2777206" y="1458957"/>
                </a:lnTo>
                <a:lnTo>
                  <a:pt x="2734551" y="1474242"/>
                </a:lnTo>
                <a:lnTo>
                  <a:pt x="2689050" y="1488669"/>
                </a:lnTo>
                <a:lnTo>
                  <a:pt x="2640841" y="1502193"/>
                </a:lnTo>
                <a:lnTo>
                  <a:pt x="2590062" y="1514770"/>
                </a:lnTo>
                <a:lnTo>
                  <a:pt x="2536850" y="1526357"/>
                </a:lnTo>
                <a:lnTo>
                  <a:pt x="2481345" y="1536911"/>
                </a:lnTo>
                <a:lnTo>
                  <a:pt x="2423684" y="1546386"/>
                </a:lnTo>
                <a:lnTo>
                  <a:pt x="2364005" y="1554740"/>
                </a:lnTo>
                <a:lnTo>
                  <a:pt x="2302447" y="1561929"/>
                </a:lnTo>
                <a:lnTo>
                  <a:pt x="2239146" y="1567909"/>
                </a:lnTo>
                <a:lnTo>
                  <a:pt x="2174243" y="1572636"/>
                </a:lnTo>
                <a:lnTo>
                  <a:pt x="2107874" y="1576066"/>
                </a:lnTo>
                <a:lnTo>
                  <a:pt x="2040178" y="1578157"/>
                </a:lnTo>
                <a:lnTo>
                  <a:pt x="1971293" y="1578864"/>
                </a:lnTo>
                <a:lnTo>
                  <a:pt x="1902409" y="1578157"/>
                </a:lnTo>
                <a:lnTo>
                  <a:pt x="1834713" y="1576066"/>
                </a:lnTo>
                <a:lnTo>
                  <a:pt x="1768344" y="1572636"/>
                </a:lnTo>
                <a:lnTo>
                  <a:pt x="1703441" y="1567909"/>
                </a:lnTo>
                <a:lnTo>
                  <a:pt x="1640140" y="1561929"/>
                </a:lnTo>
                <a:lnTo>
                  <a:pt x="1578582" y="1554740"/>
                </a:lnTo>
                <a:lnTo>
                  <a:pt x="1518903" y="1546386"/>
                </a:lnTo>
                <a:lnTo>
                  <a:pt x="1461242" y="1536911"/>
                </a:lnTo>
                <a:lnTo>
                  <a:pt x="1405737" y="1526357"/>
                </a:lnTo>
                <a:lnTo>
                  <a:pt x="1352525" y="1514770"/>
                </a:lnTo>
                <a:lnTo>
                  <a:pt x="1301746" y="1502193"/>
                </a:lnTo>
                <a:lnTo>
                  <a:pt x="1253537" y="1488669"/>
                </a:lnTo>
                <a:lnTo>
                  <a:pt x="1208036" y="1474242"/>
                </a:lnTo>
                <a:lnTo>
                  <a:pt x="1165381" y="1458957"/>
                </a:lnTo>
                <a:lnTo>
                  <a:pt x="1125711" y="1442856"/>
                </a:lnTo>
                <a:lnTo>
                  <a:pt x="1089164" y="1425983"/>
                </a:lnTo>
                <a:lnTo>
                  <a:pt x="1025989" y="1390099"/>
                </a:lnTo>
                <a:lnTo>
                  <a:pt x="976963" y="1351653"/>
                </a:lnTo>
                <a:lnTo>
                  <a:pt x="943189" y="1310997"/>
                </a:lnTo>
                <a:lnTo>
                  <a:pt x="925772" y="1268479"/>
                </a:lnTo>
                <a:lnTo>
                  <a:pt x="923543" y="1246632"/>
                </a:lnTo>
                <a:close/>
              </a:path>
            </a:pathLst>
          </a:custGeom>
          <a:ln w="25908">
            <a:solidFill>
              <a:srgbClr val="FF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96290" y="1431797"/>
            <a:ext cx="8092440" cy="33762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17145" indent="-228600" algn="just">
              <a:lnSpc>
                <a:spcPct val="100000"/>
              </a:lnSpc>
              <a:spcBef>
                <a:spcPts val="100"/>
              </a:spcBef>
              <a:buSzPct val="95833"/>
              <a:buAutoNum type="arabicPeriod"/>
              <a:tabLst>
                <a:tab pos="492125" algn="l"/>
                <a:tab pos="2755900" algn="l"/>
                <a:tab pos="2832100" algn="l"/>
                <a:tab pos="4339590" algn="l"/>
              </a:tabLst>
            </a:pPr>
            <a:r>
              <a:rPr sz="2400" spc="80" dirty="0">
                <a:latin typeface="SimSun"/>
                <a:cs typeface="SimSun"/>
              </a:rPr>
              <a:t>《</a:t>
            </a:r>
            <a:r>
              <a:rPr sz="2400" spc="95" dirty="0">
                <a:latin typeface="SimSun"/>
                <a:cs typeface="SimSun"/>
              </a:rPr>
              <a:t>竹里</a:t>
            </a:r>
            <a:r>
              <a:rPr sz="2400" spc="80" dirty="0">
                <a:latin typeface="SimSun"/>
                <a:cs typeface="SimSun"/>
              </a:rPr>
              <a:t>馆</a:t>
            </a:r>
            <a:r>
              <a:rPr sz="2400" spc="85" dirty="0">
                <a:latin typeface="SimSun"/>
                <a:cs typeface="SimSun"/>
              </a:rPr>
              <a:t>》</a:t>
            </a:r>
            <a:r>
              <a:rPr sz="2400" spc="80" dirty="0">
                <a:latin typeface="SimSun"/>
                <a:cs typeface="SimSun"/>
              </a:rPr>
              <a:t>一</a:t>
            </a:r>
            <a:r>
              <a:rPr sz="2400" spc="90" dirty="0">
                <a:latin typeface="SimSun"/>
                <a:cs typeface="SimSun"/>
              </a:rPr>
              <a:t>诗</a:t>
            </a:r>
            <a:r>
              <a:rPr sz="2400" spc="80" dirty="0">
                <a:latin typeface="SimSun"/>
                <a:cs typeface="SimSun"/>
              </a:rPr>
              <a:t>中写诗</a:t>
            </a:r>
            <a:r>
              <a:rPr sz="2400" spc="110" dirty="0">
                <a:latin typeface="SimSun"/>
                <a:cs typeface="SimSun"/>
              </a:rPr>
              <a:t>人</a:t>
            </a:r>
            <a:r>
              <a:rPr sz="2400" spc="80" dirty="0">
                <a:latin typeface="SimSun"/>
                <a:cs typeface="SimSun"/>
              </a:rPr>
              <a:t>“独坐</a:t>
            </a:r>
            <a:r>
              <a:rPr sz="2400" spc="95" dirty="0">
                <a:latin typeface="SimSun"/>
                <a:cs typeface="SimSun"/>
              </a:rPr>
              <a:t>”</a:t>
            </a:r>
            <a:r>
              <a:rPr sz="2400" spc="85" dirty="0">
                <a:latin typeface="SimSun"/>
                <a:cs typeface="SimSun"/>
              </a:rPr>
              <a:t>“</a:t>
            </a:r>
            <a:r>
              <a:rPr sz="2400" spc="80" dirty="0">
                <a:latin typeface="SimSun"/>
                <a:cs typeface="SimSun"/>
              </a:rPr>
              <a:t>弹琴</a:t>
            </a:r>
            <a:r>
              <a:rPr sz="2400" spc="95" dirty="0">
                <a:latin typeface="SimSun"/>
                <a:cs typeface="SimSun"/>
              </a:rPr>
              <a:t>”</a:t>
            </a:r>
            <a:r>
              <a:rPr sz="2400" spc="80" dirty="0">
                <a:latin typeface="SimSun"/>
                <a:cs typeface="SimSun"/>
              </a:rPr>
              <a:t>“</a:t>
            </a:r>
            <a:r>
              <a:rPr sz="2400" spc="85" dirty="0">
                <a:latin typeface="SimSun"/>
                <a:cs typeface="SimSun"/>
              </a:rPr>
              <a:t>长</a:t>
            </a:r>
            <a:r>
              <a:rPr sz="2400" spc="80" dirty="0">
                <a:latin typeface="SimSun"/>
                <a:cs typeface="SimSun"/>
              </a:rPr>
              <a:t>啸</a:t>
            </a:r>
            <a:r>
              <a:rPr sz="2400" spc="105" dirty="0">
                <a:latin typeface="SimSun"/>
                <a:cs typeface="SimSun"/>
              </a:rPr>
              <a:t>”</a:t>
            </a:r>
            <a:r>
              <a:rPr sz="2400" dirty="0">
                <a:latin typeface="SimSun"/>
                <a:cs typeface="SimSun"/>
              </a:rPr>
              <a:t>的 </a:t>
            </a:r>
            <a:r>
              <a:rPr sz="2400" spc="50" dirty="0">
                <a:latin typeface="SimSun"/>
                <a:cs typeface="SimSun"/>
              </a:rPr>
              <a:t>句子是</a:t>
            </a:r>
            <a:r>
              <a:rPr sz="2400" spc="40" dirty="0">
                <a:latin typeface="SimSun"/>
                <a:cs typeface="SimSun"/>
              </a:rPr>
              <a:t>：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2400" spc="55" dirty="0">
                <a:latin typeface="SimSun"/>
                <a:cs typeface="SimSun"/>
              </a:rPr>
              <a:t>，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r>
              <a:rPr sz="2400" spc="45" dirty="0">
                <a:latin typeface="SimSun"/>
                <a:cs typeface="SimSun"/>
              </a:rPr>
              <a:t>。写夜静</a:t>
            </a:r>
            <a:r>
              <a:rPr sz="2400" spc="55" dirty="0">
                <a:latin typeface="SimSun"/>
                <a:cs typeface="SimSun"/>
              </a:rPr>
              <a:t>人</a:t>
            </a:r>
            <a:r>
              <a:rPr sz="2400" spc="60" dirty="0">
                <a:latin typeface="SimSun"/>
                <a:cs typeface="SimSun"/>
              </a:rPr>
              <a:t>寂</a:t>
            </a:r>
            <a:r>
              <a:rPr sz="2400" spc="45" dirty="0">
                <a:latin typeface="SimSun"/>
                <a:cs typeface="SimSun"/>
              </a:rPr>
              <a:t>、明月</a:t>
            </a:r>
            <a:r>
              <a:rPr sz="2400" spc="55" dirty="0">
                <a:latin typeface="SimSun"/>
                <a:cs typeface="SimSun"/>
              </a:rPr>
              <a:t>相</a:t>
            </a:r>
            <a:r>
              <a:rPr sz="2400" spc="45" dirty="0">
                <a:latin typeface="SimSun"/>
                <a:cs typeface="SimSun"/>
              </a:rPr>
              <a:t>伴</a:t>
            </a:r>
            <a:r>
              <a:rPr sz="2400" dirty="0">
                <a:latin typeface="SimSun"/>
                <a:cs typeface="SimSun"/>
              </a:rPr>
              <a:t>的 句子是</a:t>
            </a:r>
            <a:r>
              <a:rPr sz="2400" spc="-10" dirty="0">
                <a:latin typeface="SimSun"/>
                <a:cs typeface="SimSun"/>
              </a:rPr>
              <a:t>：</a:t>
            </a:r>
            <a:r>
              <a:rPr sz="2400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		</a:t>
            </a:r>
            <a:r>
              <a:rPr sz="2400" spc="-10" dirty="0">
                <a:latin typeface="SimSun"/>
                <a:cs typeface="SimSun"/>
              </a:rPr>
              <a:t>，</a:t>
            </a:r>
            <a:r>
              <a:rPr sz="2400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	</a:t>
            </a:r>
            <a:r>
              <a:rPr sz="2400" dirty="0">
                <a:latin typeface="SimSun"/>
                <a:cs typeface="SimSun"/>
              </a:rPr>
              <a:t>。</a:t>
            </a:r>
            <a:endParaRPr sz="2400">
              <a:latin typeface="SimSun"/>
              <a:cs typeface="SimSun"/>
            </a:endParaRPr>
          </a:p>
          <a:p>
            <a:pPr marL="241300" marR="5080" indent="-228600" algn="just">
              <a:lnSpc>
                <a:spcPct val="100000"/>
              </a:lnSpc>
              <a:buSzPct val="95833"/>
              <a:buAutoNum type="arabicPeriod"/>
              <a:tabLst>
                <a:tab pos="492125" algn="l"/>
                <a:tab pos="6185535" algn="l"/>
                <a:tab pos="7710170" algn="l"/>
              </a:tabLst>
            </a:pPr>
            <a:r>
              <a:rPr sz="2400" spc="80" dirty="0">
                <a:latin typeface="SimSun"/>
                <a:cs typeface="SimSun"/>
              </a:rPr>
              <a:t>《</a:t>
            </a:r>
            <a:r>
              <a:rPr sz="2400" spc="90" dirty="0">
                <a:latin typeface="SimSun"/>
                <a:cs typeface="SimSun"/>
              </a:rPr>
              <a:t>春夜</a:t>
            </a:r>
            <a:r>
              <a:rPr sz="2400" spc="80" dirty="0">
                <a:latin typeface="SimSun"/>
                <a:cs typeface="SimSun"/>
              </a:rPr>
              <a:t>洛城闻</a:t>
            </a:r>
            <a:r>
              <a:rPr sz="2400" spc="110" dirty="0">
                <a:latin typeface="SimSun"/>
                <a:cs typeface="SimSun"/>
              </a:rPr>
              <a:t>笛</a:t>
            </a:r>
            <a:r>
              <a:rPr sz="2400" spc="80" dirty="0">
                <a:latin typeface="SimSun"/>
                <a:cs typeface="SimSun"/>
              </a:rPr>
              <a:t>》中写</a:t>
            </a:r>
            <a:r>
              <a:rPr sz="2400" spc="90" dirty="0">
                <a:latin typeface="SimSun"/>
                <a:cs typeface="SimSun"/>
              </a:rPr>
              <a:t>诗</a:t>
            </a:r>
            <a:r>
              <a:rPr sz="2400" spc="80" dirty="0">
                <a:latin typeface="SimSun"/>
                <a:cs typeface="SimSun"/>
              </a:rPr>
              <a:t>人听</a:t>
            </a:r>
            <a:r>
              <a:rPr sz="2400" spc="95" dirty="0">
                <a:latin typeface="SimSun"/>
                <a:cs typeface="SimSun"/>
              </a:rPr>
              <a:t>到《</a:t>
            </a:r>
            <a:r>
              <a:rPr sz="2400" spc="80" dirty="0">
                <a:latin typeface="SimSun"/>
                <a:cs typeface="SimSun"/>
              </a:rPr>
              <a:t>折杨柳</a:t>
            </a:r>
            <a:r>
              <a:rPr sz="2400" spc="95" dirty="0">
                <a:latin typeface="SimSun"/>
                <a:cs typeface="SimSun"/>
              </a:rPr>
              <a:t>》</a:t>
            </a:r>
            <a:r>
              <a:rPr sz="2400" spc="80" dirty="0">
                <a:latin typeface="SimSun"/>
                <a:cs typeface="SimSun"/>
              </a:rPr>
              <a:t>曲</a:t>
            </a:r>
            <a:r>
              <a:rPr sz="2400" spc="85" dirty="0">
                <a:latin typeface="SimSun"/>
                <a:cs typeface="SimSun"/>
              </a:rPr>
              <a:t>调</a:t>
            </a:r>
            <a:r>
              <a:rPr sz="2400" spc="80" dirty="0">
                <a:latin typeface="SimSun"/>
                <a:cs typeface="SimSun"/>
              </a:rPr>
              <a:t>，</a:t>
            </a:r>
            <a:r>
              <a:rPr sz="2400" spc="105" dirty="0">
                <a:latin typeface="SimSun"/>
                <a:cs typeface="SimSun"/>
              </a:rPr>
              <a:t>不觉 </a:t>
            </a:r>
            <a:r>
              <a:rPr sz="2400" dirty="0">
                <a:latin typeface="SimSun"/>
                <a:cs typeface="SimSun"/>
              </a:rPr>
              <a:t>思念自己的家乡和亲人的诗句是：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	</a:t>
            </a:r>
            <a:r>
              <a:rPr sz="2400" spc="-10" dirty="0">
                <a:latin typeface="SimSun"/>
                <a:cs typeface="SimSun"/>
              </a:rPr>
              <a:t>，</a:t>
            </a:r>
            <a:r>
              <a:rPr sz="2400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	</a:t>
            </a:r>
            <a:r>
              <a:rPr sz="2400" dirty="0">
                <a:latin typeface="SimSun"/>
                <a:cs typeface="SimSun"/>
              </a:rPr>
              <a:t>。</a:t>
            </a:r>
            <a:endParaRPr sz="2400">
              <a:latin typeface="SimSun"/>
              <a:cs typeface="SimSun"/>
            </a:endParaRPr>
          </a:p>
          <a:p>
            <a:pPr marL="1243965" marR="3488054" indent="-1231900">
              <a:lnSpc>
                <a:spcPct val="121000"/>
              </a:lnSpc>
              <a:spcBef>
                <a:spcPts val="1195"/>
              </a:spcBef>
            </a:pPr>
            <a:r>
              <a:rPr sz="2400" dirty="0">
                <a:solidFill>
                  <a:srgbClr val="FF0000"/>
                </a:solidFill>
                <a:latin typeface="SimSun"/>
                <a:cs typeface="SimSun"/>
              </a:rPr>
              <a:t>答案：1.独坐幽篁里</a:t>
            </a:r>
            <a:r>
              <a:rPr sz="2400" dirty="0">
                <a:solidFill>
                  <a:srgbClr val="FF0000"/>
                </a:solidFill>
                <a:latin typeface="NSimSun"/>
                <a:cs typeface="NSimSun"/>
              </a:rPr>
              <a:t>，</a:t>
            </a:r>
            <a:r>
              <a:rPr sz="2400" dirty="0">
                <a:solidFill>
                  <a:srgbClr val="FF0000"/>
                </a:solidFill>
                <a:latin typeface="SimSun"/>
                <a:cs typeface="SimSun"/>
              </a:rPr>
              <a:t>弹琴复长啸 深林人不知，明月来相照</a:t>
            </a:r>
            <a:endParaRPr sz="2400">
              <a:latin typeface="SimSun"/>
              <a:cs typeface="SimSun"/>
            </a:endParaRPr>
          </a:p>
          <a:p>
            <a:pPr marL="920750">
              <a:lnSpc>
                <a:spcPct val="100000"/>
              </a:lnSpc>
              <a:spcBef>
                <a:spcPts val="935"/>
              </a:spcBef>
            </a:pPr>
            <a:r>
              <a:rPr sz="2400" dirty="0">
                <a:solidFill>
                  <a:srgbClr val="FF0000"/>
                </a:solidFill>
                <a:latin typeface="SimSun"/>
                <a:cs typeface="SimSun"/>
              </a:rPr>
              <a:t>2.此夜曲中闻折柳，何人不起故园情</a:t>
            </a:r>
            <a:endParaRPr sz="2400">
              <a:latin typeface="SimSun"/>
              <a:cs typeface="SimSun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467600" y="57150"/>
            <a:ext cx="1600200" cy="381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</TotalTime>
  <Words>866</Words>
  <Application>Microsoft Office PowerPoint</Application>
  <PresentationFormat>全屏显示(16:9)</PresentationFormat>
  <Paragraphs>122</Paragraphs>
  <Slides>25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7" baseType="lpstr">
      <vt:lpstr>Microsoft YaHei UI</vt:lpstr>
      <vt:lpstr>黑体</vt:lpstr>
      <vt:lpstr>华文楷体</vt:lpstr>
      <vt:lpstr>楷体</vt:lpstr>
      <vt:lpstr>SimSun</vt:lpstr>
      <vt:lpstr>SimSun</vt:lpstr>
      <vt:lpstr>Microsoft YaHei</vt:lpstr>
      <vt:lpstr>NSimSun</vt:lpstr>
      <vt:lpstr>Arial</vt:lpstr>
      <vt:lpstr>Calibri</vt:lpstr>
      <vt:lpstr>Times New Roman</vt:lpstr>
      <vt:lpstr>Office Theme</vt:lpstr>
      <vt:lpstr>课外古诗词诵读</vt:lpstr>
      <vt:lpstr>学 习 目 标：</vt:lpstr>
      <vt:lpstr>PowerPoint 演示文稿</vt:lpstr>
      <vt:lpstr>作者简介</vt:lpstr>
      <vt:lpstr>王维的名句回顾：</vt:lpstr>
      <vt:lpstr>五言绝句</vt:lpstr>
      <vt:lpstr>诗句解读</vt:lpstr>
      <vt:lpstr>PowerPoint 演示文稿</vt:lpstr>
      <vt:lpstr>    全诗表达了诗人怎样的思想情感？结合诗句，作简要分析。</vt:lpstr>
      <vt:lpstr>PowerPoint 演示文稿</vt:lpstr>
      <vt:lpstr>诗歌小结</vt:lpstr>
      <vt:lpstr>PowerPoint 演示文稿</vt:lpstr>
      <vt:lpstr>作者简介</vt:lpstr>
      <vt:lpstr>春夜洛城闻笛</vt:lpstr>
      <vt:lpstr>    诗歌直接表达诗人思想情感的诗句是哪两句？表达了诗人怎样的思想感情？</vt:lpstr>
      <vt:lpstr>诗句解读</vt:lpstr>
      <vt:lpstr>PowerPoint 演示文稿</vt:lpstr>
      <vt:lpstr>春夜洛城闻笛</vt:lpstr>
      <vt:lpstr>   简要分析“谁家玉笛暗飞声， 散入春风满洛城。”两句中的“暗”字、“满”字有着怎样的表达效果？</vt:lpstr>
      <vt:lpstr>诗歌小结</vt:lpstr>
      <vt:lpstr>举头望明月，低头思故乡。</vt:lpstr>
      <vt:lpstr>课堂练习</vt:lpstr>
      <vt:lpstr>课堂练习</vt:lpstr>
      <vt:lpstr>课堂练习</vt:lpstr>
      <vt:lpstr>课堂练习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iSlide</dc:creator>
  <cp:lastModifiedBy>mengnannan</cp:lastModifiedBy>
  <cp:revision>13</cp:revision>
  <dcterms:created xsi:type="dcterms:W3CDTF">2022-02-12T15:46:20Z</dcterms:created>
  <dcterms:modified xsi:type="dcterms:W3CDTF">2022-02-14T09:29:57Z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2021-09-08T00:00:00Z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2022-02-12T00:00:00Z</vt:filetime>
  </property>
</Properties>
</file>