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64" r:id="rId3"/>
    <p:sldId id="591" r:id="rId4"/>
    <p:sldId id="332" r:id="rId5"/>
    <p:sldId id="660" r:id="rId6"/>
    <p:sldId id="661" r:id="rId8"/>
    <p:sldId id="662" r:id="rId9"/>
    <p:sldId id="663" r:id="rId10"/>
    <p:sldId id="664" r:id="rId11"/>
    <p:sldId id="668" r:id="rId12"/>
    <p:sldId id="669" r:id="rId13"/>
    <p:sldId id="665" r:id="rId14"/>
    <p:sldId id="666" r:id="rId15"/>
    <p:sldId id="667" r:id="rId16"/>
    <p:sldId id="293" r:id="rId17"/>
    <p:sldId id="670" r:id="rId18"/>
    <p:sldId id="671" r:id="rId19"/>
    <p:sldId id="672" r:id="rId20"/>
    <p:sldId id="673" r:id="rId21"/>
    <p:sldId id="674" r:id="rId22"/>
    <p:sldId id="675" r:id="rId23"/>
    <p:sldId id="676" r:id="rId24"/>
    <p:sldId id="678" r:id="rId25"/>
    <p:sldId id="677" r:id="rId26"/>
    <p:sldId id="679" r:id="rId27"/>
    <p:sldId id="468" r:id="rId28"/>
    <p:sldId id="681" r:id="rId29"/>
    <p:sldId id="682" r:id="rId30"/>
    <p:sldId id="471" r:id="rId31"/>
    <p:sldId id="472" r:id="rId32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0000"/>
    <a:srgbClr val="009900"/>
    <a:srgbClr val="0000FF"/>
    <a:srgbClr val="FF00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>
        <p:scale>
          <a:sx n="75" d="100"/>
          <a:sy n="75" d="100"/>
        </p:scale>
        <p:origin x="-1224" y="216"/>
      </p:cViewPr>
      <p:guideLst>
        <p:guide orient="horz" pos="213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俄裔美籍作家，1899年出生于俄罗斯圣彼得堡。他在美国创作了他的文学作品《洛丽塔》，但真正使他成为一个著名散文家的是他用英语写出的作品。他同样也在昆虫学、象棋等领域有所贡献。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C10D63-7D56-4687-AC7F-C18CB57CA7D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“具有这种犀利目光，能够看清真相的人，可以任意支配整个世界及其知识财富”，</a:t>
            </a:r>
            <a:r>
              <a:rPr lang="zh-CN" altLang="en-US" b="1" u="sng" noProof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这是说这样的人可以成为整个世界及其知识财富的主宰和主人</a:t>
            </a:r>
            <a:r>
              <a:rPr lang="zh-CN" altLang="en-US" b="1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。</a:t>
            </a:r>
            <a:r>
              <a:rPr lang="zh-CN" altLang="en-US" b="1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而“能够看清真相的人”常常</a:t>
            </a:r>
            <a:r>
              <a:rPr lang="zh-CN" altLang="en-US" b="1" noProof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是痛苦的</a:t>
            </a:r>
            <a:r>
              <a:rPr lang="zh-CN" altLang="en-US" b="1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，如托尔斯泰看透了暴政、丑恶、虚伪和苦难，也看清了造成人间种种罪恶的原因，</a:t>
            </a:r>
            <a:r>
              <a:rPr lang="zh-CN" altLang="en-US" b="1" noProof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并尽其自己毕生的努力去改变它，但总是事与愿违，</a:t>
            </a:r>
            <a:r>
              <a:rPr lang="zh-CN" altLang="en-US" b="1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所以他痛苦。晚年的托尔斯泰厌弃贵族生活，决然放弃财产，以致和家人产生矛盾，最后毅然离家出走，而客死于途中。</a:t>
            </a:r>
            <a:endParaRPr kumimoji="0" lang="zh-CN" altLang="en-US" b="1" i="0" u="none" strike="noStrike" kern="1200" cap="none" spc="0" normalizeH="0" baseline="0" noProof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zh-CN" dirty="0"/>
              <a:t>单击此处编辑母版标题样式</a:t>
            </a:r>
            <a:endParaRPr lang="zh-CN" altLang="zh-CN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zh-CN" dirty="0"/>
              <a:t>单击此处编辑母版文本样式</a:t>
            </a:r>
            <a:endParaRPr lang="zh-CN" altLang="zh-CN" dirty="0"/>
          </a:p>
          <a:p>
            <a:pPr lvl="1"/>
            <a:r>
              <a:rPr lang="zh-CN" altLang="zh-CN" dirty="0"/>
              <a:t>第二级</a:t>
            </a:r>
            <a:endParaRPr lang="zh-CN" altLang="zh-CN" dirty="0"/>
          </a:p>
          <a:p>
            <a:pPr lvl="2"/>
            <a:r>
              <a:rPr lang="zh-CN" altLang="zh-CN" dirty="0"/>
              <a:t>第三级</a:t>
            </a:r>
            <a:endParaRPr lang="zh-CN" altLang="zh-CN" dirty="0"/>
          </a:p>
          <a:p>
            <a:pPr lvl="3"/>
            <a:r>
              <a:rPr lang="zh-CN" altLang="zh-CN" dirty="0"/>
              <a:t>第四级</a:t>
            </a:r>
            <a:endParaRPr lang="zh-CN" altLang="zh-CN" dirty="0"/>
          </a:p>
          <a:p>
            <a:pPr lvl="4"/>
            <a:r>
              <a:rPr lang="zh-CN" altLang="zh-CN" dirty="0"/>
              <a:t>第五级</a:t>
            </a:r>
            <a:endParaRPr lang="zh-CN" altLang="zh-CN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lvl="0" algn="r" eaLnBrk="1" hangingPunct="1"/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5.jpeg"/><Relationship Id="rId6" Type="http://schemas.openxmlformats.org/officeDocument/2006/relationships/slide" Target="slide6.xml"/><Relationship Id="rId5" Type="http://schemas.openxmlformats.org/officeDocument/2006/relationships/image" Target="../media/image4.jpeg"/><Relationship Id="rId4" Type="http://schemas.openxmlformats.org/officeDocument/2006/relationships/audio" Target="../media/audio1.wav"/><Relationship Id="rId3" Type="http://schemas.openxmlformats.org/officeDocument/2006/relationships/slide" Target="slide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jpeg"/><Relationship Id="rId2" Type="http://schemas.microsoft.com/office/2007/relationships/hdphoto" Target="../media/hdphoto1.wdp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/>
          </p:cNvSpPr>
          <p:nvPr>
            <p:ph type="body"/>
          </p:nvPr>
        </p:nvSpPr>
        <p:spPr>
          <a:xfrm>
            <a:off x="0" y="476250"/>
            <a:ext cx="8748713" cy="5649913"/>
          </a:xfrm>
        </p:spPr>
        <p:txBody>
          <a:bodyPr vert="horz" wrap="square" lIns="91440" tIns="45720" rIns="91440" bIns="45720" anchor="t"/>
          <a:p>
            <a:pPr lvl="0" eaLnBrk="1" hangingPunct="1">
              <a:buNone/>
            </a:pPr>
            <a:r>
              <a:rPr lang="zh-CN" altLang="zh-CN" dirty="0"/>
              <a:t>            </a:t>
            </a:r>
            <a:r>
              <a:rPr lang="zh-CN" altLang="zh-CN" sz="4000" b="1" dirty="0"/>
              <a:t>我在俄国所见到的景物再没有比托尔斯泰墓更宏伟、更感人的了。这块将被后代永远怀着敬畏之情朝拜的尊严圣地，远离尘嚣，孤零零地躺在林荫里。他的墓成了世间最美的、给人印象最深刻的、最感人的坟墓。 </a:t>
            </a:r>
            <a:endParaRPr lang="zh-CN" altLang="zh-CN" sz="4000" b="1" dirty="0"/>
          </a:p>
          <a:p>
            <a:pPr lvl="0" eaLnBrk="1" hangingPunct="1">
              <a:buNone/>
            </a:pPr>
            <a:r>
              <a:rPr lang="zh-CN" altLang="zh-CN" sz="4000" b="1" dirty="0"/>
              <a:t>                 </a:t>
            </a:r>
            <a:r>
              <a:rPr lang="zh-CN" altLang="zh-CN" sz="2800" b="1" dirty="0"/>
              <a:t>——《</a:t>
            </a:r>
            <a:r>
              <a:rPr lang="zh-CN" altLang="zh-CN" b="1" dirty="0"/>
              <a:t>世间最美的坟墓》</a:t>
            </a:r>
            <a:r>
              <a:rPr lang="zh-CN" altLang="zh-CN" sz="2800" b="1" dirty="0"/>
              <a:t>茨威格</a:t>
            </a:r>
            <a:endParaRPr lang="zh-CN" altLang="zh-CN" b="1" dirty="0"/>
          </a:p>
          <a:p>
            <a:pPr lvl="0" eaLnBrk="1" hangingPunct="1">
              <a:buNone/>
            </a:pPr>
            <a:endParaRPr lang="zh-CN" altLang="zh-CN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charRg st="107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>
                                            <p:txEl>
                                              <p:charRg st="107" end="1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>
                                            <p:txEl>
                                              <p:charRg st="107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>
                                            <p:txEl>
                                              <p:charRg st="107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71830" y="371475"/>
            <a:ext cx="7868285" cy="64312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/>
              <a:t>它只是树林中的一个小小长方形土丘，上面开满鲜花——没有十字架，没有墓碑，没有墓志铭，连托尔斯泰这个名字也没有。这个比谁都感到受自己的声名所累的伟人，就像偶尔被发现的流浪汉、不为人知的士兵那样不留名姓地被人埋葬了。谁都可以踏进他最后的安息地，围在四周的稀疏的木栅栏是不关闭的——保护列夫·托尔斯泰得以安息的没有任何别的东西，唯有人们的敬意；而通常，人们却总是怀着好奇，去破坏伟人墓地的宁静。</a:t>
            </a:r>
            <a:r>
              <a:rPr lang="zh-CN" altLang="zh-CN" sz="3200" b="1" dirty="0">
                <a:sym typeface="+mn-ea"/>
              </a:rPr>
              <a:t>——《世间最美的坟墓》茨威格</a:t>
            </a:r>
            <a:endParaRPr lang="zh-CN" altLang="zh-CN" sz="3200" b="1" dirty="0"/>
          </a:p>
          <a:p>
            <a:endParaRPr lang="zh-CN" altLang="en-US" sz="320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4098" name="Picture 2" descr="W020100825391350688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Text Box 3"/>
          <p:cNvSpPr txBox="1"/>
          <p:nvPr/>
        </p:nvSpPr>
        <p:spPr>
          <a:xfrm>
            <a:off x="8101013" y="3213100"/>
            <a:ext cx="611187" cy="36449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2800" dirty="0">
              <a:latin typeface="Tahoma" panose="020B0604030504040204" pitchFamily="34" charset="0"/>
            </a:endParaRPr>
          </a:p>
        </p:txBody>
      </p:sp>
      <p:sp>
        <p:nvSpPr>
          <p:cNvPr id="4100" name="Text Box 4"/>
          <p:cNvSpPr txBox="1"/>
          <p:nvPr/>
        </p:nvSpPr>
        <p:spPr>
          <a:xfrm>
            <a:off x="1187450" y="5373688"/>
            <a:ext cx="71643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dirty="0">
                <a:ea typeface="黑体" panose="02010609060101010101" pitchFamily="49" charset="-122"/>
              </a:rPr>
              <a:t>“</a:t>
            </a:r>
            <a:r>
              <a:rPr lang="zh-CN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世界上最美的墓</a:t>
            </a:r>
            <a:r>
              <a:rPr lang="zh-CN" altLang="zh-CN" dirty="0">
                <a:ea typeface="黑体" panose="02010609060101010101" pitchFamily="49" charset="-122"/>
              </a:rPr>
              <a:t>”</a:t>
            </a:r>
            <a:r>
              <a:rPr lang="zh-CN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---托尔斯泰墓</a:t>
            </a:r>
            <a:endParaRPr lang="zh-CN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27"/>
          <p:cNvGrpSpPr/>
          <p:nvPr/>
        </p:nvGrpSpPr>
        <p:grpSpPr bwMode="auto">
          <a:xfrm>
            <a:off x="308928" y="334328"/>
            <a:ext cx="2570162" cy="685800"/>
            <a:chOff x="2747226" y="536188"/>
            <a:chExt cx="2458107" cy="604629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新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导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入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58250" y="1232912"/>
            <a:ext cx="8226547" cy="5195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据说当年纳博科夫在大学课堂上讲授俄罗斯文学，为了说明托翁无与伦比的伟大，曾经来了段“行为艺术”。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他先把课堂的窗帘拉得严严实实，教室里顿时一片漆黑，这时他打开了讲台上的一盏台灯，指着台灯落在桌面上的光晕说：“这，是陀思妥耶夫斯基。”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随后，他接连打开了教室里所有的日光灯，台灯立即显得昏暗无光，他说：“这，是普希金。”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最后，他走到窗边，一把拉开窗帘，耀目的阳光瞬间洒进教室，等他拉开所有的窗帘，教室里已是一片阳光，随后，纳博科夫清清嗓子，说：“同学们，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这，就是托尔斯泰。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”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 dirty="0"/>
          </a:p>
        </p:txBody>
      </p:sp>
      <p:pic>
        <p:nvPicPr>
          <p:cNvPr id="34819" name="Picture 3" descr="茨威格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235" y="2114550"/>
            <a:ext cx="1814513" cy="2609850"/>
          </a:xfrm>
          <a:prstGeom prst="rect">
            <a:avLst/>
          </a:prstGeom>
          <a:noFill/>
          <a:ln w="76200" cmpd="tri">
            <a:solidFill>
              <a:srgbClr val="008000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 descr="列夫·托尔斯泰画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6" y="2114550"/>
            <a:ext cx="1883569" cy="2611041"/>
          </a:xfrm>
          <a:prstGeom prst="rect">
            <a:avLst/>
          </a:prstGeom>
          <a:noFill/>
          <a:ln w="76200" cmpd="tri">
            <a:solidFill>
              <a:srgbClr val="008000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2" name="AutoShape 6" descr="栎木">
            <a:hlinkClick r:id="rId3" action="ppaction://hlinksldjump" highlightClick="1">
              <a:snd r:embed="rId4" name="camera.wav"/>
            </a:hlinkClick>
          </p:cNvPr>
          <p:cNvSpPr>
            <a:spLocks noChangeArrowheads="1"/>
          </p:cNvSpPr>
          <p:nvPr/>
        </p:nvSpPr>
        <p:spPr bwMode="auto">
          <a:xfrm>
            <a:off x="3758804" y="5157788"/>
            <a:ext cx="1701403" cy="378619"/>
          </a:xfrm>
          <a:prstGeom prst="actionButtonBlank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charset="-122"/>
                <a:ea typeface="华文新魏" panose="02010800040101010101" pitchFamily="2" charset="-122"/>
                <a:cs typeface="+mn-cs"/>
              </a:rPr>
              <a:t>托尔斯泰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34823" name="AutoShape 7" descr="栎木">
            <a:hlinkClick r:id="rId6" action="ppaction://hlinksldjump" highlightClick="1">
              <a:snd r:embed="rId4" name="camera.wav"/>
            </a:hlinkClick>
          </p:cNvPr>
          <p:cNvSpPr>
            <a:spLocks noChangeArrowheads="1"/>
          </p:cNvSpPr>
          <p:nvPr/>
        </p:nvSpPr>
        <p:spPr bwMode="auto">
          <a:xfrm>
            <a:off x="1551386" y="5157788"/>
            <a:ext cx="1701403" cy="378619"/>
          </a:xfrm>
          <a:prstGeom prst="actionButtonBlank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charset="-122"/>
                <a:ea typeface="华文新魏" panose="02010800040101010101" pitchFamily="2" charset="-122"/>
                <a:cs typeface="+mn-cs"/>
              </a:rPr>
              <a:t>茨威格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34824" name="AutoShape 8" descr="栎木">
            <a:hlinkClick r:id="rId3" action="ppaction://hlinksldjump" highlightClick="1">
              <a:snd r:embed="rId4" name="camera.wav"/>
            </a:hlinkClick>
          </p:cNvPr>
          <p:cNvSpPr>
            <a:spLocks noChangeArrowheads="1"/>
          </p:cNvSpPr>
          <p:nvPr/>
        </p:nvSpPr>
        <p:spPr bwMode="auto">
          <a:xfrm>
            <a:off x="6180928" y="5157788"/>
            <a:ext cx="1850937" cy="378619"/>
          </a:xfrm>
          <a:prstGeom prst="actionButtonBlank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charset="-122"/>
                <a:ea typeface="华文新魏" panose="02010800040101010101" pitchFamily="2" charset="-122"/>
                <a:cs typeface="+mn-cs"/>
              </a:rPr>
              <a:t>陀思妥耶夫斯基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charset="-122"/>
              <a:ea typeface="华文新魏" panose="02010800040101010101" pitchFamily="2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1394" y="2027137"/>
            <a:ext cx="2000471" cy="269726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75168" y="1321593"/>
            <a:ext cx="7273675" cy="598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yuweij Medium" charset="0"/>
                <a:ea typeface="yuweij Medium" charset="0"/>
                <a:cs typeface="yuweij Medium" charset="0"/>
              </a:rPr>
              <a:t>凭直觉猜猜哪一位是列夫</a:t>
            </a:r>
            <a:r>
              <a:rPr kumimoji="1" lang="en-US" altLang="zh-CN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yuweij Medium" charset="0"/>
                <a:ea typeface="yuweij Medium" charset="0"/>
                <a:cs typeface="yuweij Medium" charset="0"/>
              </a:rPr>
              <a:t>·</a:t>
            </a:r>
            <a:r>
              <a:rPr kumimoji="1" lang="zh-CN" alt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yuweij Medium" charset="0"/>
                <a:ea typeface="yuweij Medium" charset="0"/>
                <a:cs typeface="yuweij Medium" charset="0"/>
              </a:rPr>
              <a:t>托尔斯泰？</a:t>
            </a:r>
            <a:endParaRPr kumimoji="1" lang="zh-CN" altLang="en-US" sz="3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yuweij Medium" charset="0"/>
              <a:ea typeface="yuweij Medium" charset="0"/>
              <a:cs typeface="yuweij Medium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 bldLvl="0" animBg="1"/>
      <p:bldP spid="34823" grpId="0" bldLvl="0" animBg="1"/>
      <p:bldP spid="3482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C:\Users\Administrator.PC-20160920KSGF\Desktop\04列夫托尔斯泰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00"/>
          <a:stretch>
            <a:fillRect/>
          </a:stretch>
        </p:blipFill>
        <p:spPr bwMode="auto">
          <a:xfrm>
            <a:off x="196850" y="92075"/>
            <a:ext cx="8670290" cy="568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标题 1"/>
          <p:cNvSpPr txBox="1"/>
          <p:nvPr/>
        </p:nvSpPr>
        <p:spPr bwMode="auto">
          <a:xfrm>
            <a:off x="-371475" y="4300538"/>
            <a:ext cx="5105400" cy="77787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en-US" altLang="zh-CN" sz="4000" dirty="0">
                <a:latin typeface="+mj-ea"/>
              </a:rPr>
              <a:t>7 </a:t>
            </a:r>
            <a:r>
              <a:rPr lang="zh-CN" altLang="en-US" sz="4000" dirty="0">
                <a:latin typeface="+mj-ea"/>
              </a:rPr>
              <a:t>列夫</a:t>
            </a:r>
            <a:r>
              <a:rPr lang="en-US" altLang="zh-CN" sz="4000" dirty="0">
                <a:latin typeface="+mj-ea"/>
              </a:rPr>
              <a:t>·</a:t>
            </a:r>
            <a:r>
              <a:rPr lang="zh-CN" altLang="en-US" sz="4000" dirty="0">
                <a:latin typeface="+mj-ea"/>
              </a:rPr>
              <a:t>托尔斯泰</a:t>
            </a:r>
            <a:endParaRPr lang="zh-CN" altLang="en-US" sz="4000" dirty="0">
              <a:latin typeface="+mj-ea"/>
            </a:endParaRPr>
          </a:p>
        </p:txBody>
      </p:sp>
      <p:sp>
        <p:nvSpPr>
          <p:cNvPr id="10" name="副标题 2"/>
          <p:cNvSpPr txBox="1"/>
          <p:nvPr/>
        </p:nvSpPr>
        <p:spPr bwMode="auto">
          <a:xfrm>
            <a:off x="196850" y="5337176"/>
            <a:ext cx="3752850" cy="4365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zh-CN" altLang="en-US" sz="2000" dirty="0">
                <a:latin typeface="+mj-ea"/>
                <a:ea typeface="+mj-ea"/>
              </a:rPr>
              <a:t>茨威格</a:t>
            </a:r>
            <a:r>
              <a:rPr lang="en-US" altLang="zh-CN" sz="2000" dirty="0">
                <a:latin typeface="+mj-ea"/>
                <a:ea typeface="+mj-ea"/>
              </a:rPr>
              <a:t>《</a:t>
            </a:r>
            <a:r>
              <a:rPr lang="zh-CN" altLang="en-US" sz="2000" dirty="0">
                <a:latin typeface="+mj-ea"/>
                <a:ea typeface="+mj-ea"/>
              </a:rPr>
              <a:t>三作家</a:t>
            </a:r>
            <a:r>
              <a:rPr lang="en-US" altLang="zh-CN" sz="2000" dirty="0">
                <a:latin typeface="+mj-ea"/>
                <a:ea typeface="+mj-ea"/>
              </a:rPr>
              <a:t>》</a:t>
            </a:r>
            <a:endParaRPr lang="zh-CN" altLang="en-US" sz="2000" dirty="0">
              <a:latin typeface="+mj-ea"/>
              <a:ea typeface="+mj-ea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96850" y="5078413"/>
            <a:ext cx="439102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biLevel thresh="75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3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445" y="857250"/>
            <a:ext cx="3483610" cy="51435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42891" y="528711"/>
            <a:ext cx="8039686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yuweij Medium" charset="0"/>
                <a:ea typeface="yuweij Medium" charset="0"/>
                <a:cs typeface="yuweij Medium" charset="0"/>
              </a:rPr>
              <a:t>请你根据图片来描述一下列夫</a:t>
            </a:r>
            <a:r>
              <a:rPr kumimoji="1" lang="en-US" altLang="zh-CN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yuweij Medium" charset="0"/>
                <a:ea typeface="yuweij Medium" charset="0"/>
                <a:cs typeface="yuweij Medium" charset="0"/>
              </a:rPr>
              <a:t>·</a:t>
            </a:r>
            <a:r>
              <a:rPr kumimoji="1" lang="zh-CN" alt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yuweij Medium" charset="0"/>
                <a:ea typeface="yuweij Medium" charset="0"/>
                <a:cs typeface="yuweij Medium" charset="0"/>
              </a:rPr>
              <a:t>托尔斯泰的肖像</a:t>
            </a:r>
            <a:endParaRPr kumimoji="1" lang="zh-CN" altLang="en-US" sz="2700" dirty="0">
              <a:solidFill>
                <a:schemeClr val="tx1">
                  <a:lumMod val="95000"/>
                  <a:lumOff val="5000"/>
                </a:schemeClr>
              </a:solidFill>
              <a:latin typeface="yuweij Medium" charset="0"/>
              <a:ea typeface="yuweij Medium" charset="0"/>
              <a:cs typeface="yuweij Medium" charset="0"/>
            </a:endParaRPr>
          </a:p>
        </p:txBody>
      </p:sp>
      <p:pic>
        <p:nvPicPr>
          <p:cNvPr id="5" name="Picture 3" descr="C:\Users\Administrator.PC-20160920KSGF\Desktop\04列夫托尔斯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00"/>
          <a:stretch>
            <a:fillRect/>
          </a:stretch>
        </p:blipFill>
        <p:spPr bwMode="auto">
          <a:xfrm>
            <a:off x="2090420" y="1296670"/>
            <a:ext cx="6833870" cy="502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6060" y="455930"/>
            <a:ext cx="8710295" cy="531495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80365" y="455930"/>
            <a:ext cx="8383270" cy="811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600" dirty="0">
                <a:latin typeface="+mj-ea"/>
                <a:ea typeface="+mj-ea"/>
                <a:cs typeface="yuweij Medium" charset="0"/>
              </a:rPr>
              <a:t>学习目标：</a:t>
            </a:r>
            <a:endParaRPr lang="en-US" altLang="zh-CN" sz="3600" dirty="0">
              <a:latin typeface="+mj-ea"/>
              <a:ea typeface="+mj-ea"/>
              <a:cs typeface="yuweij Medium" charset="0"/>
            </a:endParaRPr>
          </a:p>
          <a:p>
            <a:pPr>
              <a:lnSpc>
                <a:spcPct val="130000"/>
              </a:lnSpc>
              <a:spcBef>
                <a:spcPts val="1065"/>
              </a:spcBef>
            </a:pP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1.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了解有关作者及列夫</a:t>
            </a: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·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托尔斯泰的文学常识，学习人物传记的常见写法；体会作者的崇敬、感激之情。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（重点）</a:t>
            </a:r>
            <a:endParaRPr lang="en-US" altLang="zh-CN" sz="28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lnSpc>
                <a:spcPct val="130000"/>
              </a:lnSpc>
              <a:spcBef>
                <a:spcPts val="1065"/>
              </a:spcBef>
            </a:pP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2.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感知课文对托尔斯泰的肖像独特细致</a:t>
            </a:r>
            <a:r>
              <a:rPr lang="zh-CN" altLang="en-US" sz="2800" b="1" u="sng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详略分明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的刻画；体会</a:t>
            </a:r>
            <a:r>
              <a:rPr lang="zh-CN" altLang="en-US" sz="2800" b="1" u="sng" dirty="0">
                <a:solidFill>
                  <a:srgbClr val="FF0000"/>
                </a:solidFill>
                <a:ea typeface="楷体_GB2312" pitchFamily="1" charset="-122"/>
              </a:rPr>
              <a:t>欲扬先抑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手法的艺术效果。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（难点）</a:t>
            </a:r>
            <a:endParaRPr lang="en-US" altLang="zh-CN" sz="28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lnSpc>
                <a:spcPct val="130000"/>
              </a:lnSpc>
              <a:spcBef>
                <a:spcPts val="1065"/>
              </a:spcBef>
            </a:pP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3.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感知人物深邃而卓越的精神世界，从中受到人文精神的熏陶。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（重点）</a:t>
            </a:r>
            <a:endParaRPr lang="en-US" altLang="zh-CN" sz="28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lnSpc>
                <a:spcPct val="200000"/>
              </a:lnSpc>
            </a:pPr>
            <a:endParaRPr lang="zh-CN" altLang="en-US" sz="2800" dirty="0">
              <a:latin typeface="+mj-ea"/>
              <a:ea typeface="+mj-ea"/>
              <a:cs typeface="yuweij Medium" charset="0"/>
            </a:endParaRPr>
          </a:p>
          <a:p>
            <a:pPr>
              <a:lnSpc>
                <a:spcPct val="200000"/>
              </a:lnSpc>
            </a:pPr>
            <a:endParaRPr lang="zh-CN" altLang="en-US" sz="2800" dirty="0">
              <a:latin typeface="FZQingKeBenYueSongS-R-GB" charset="0"/>
              <a:ea typeface="FZQingKeBenYueSongS-R-GB" charset="0"/>
              <a:cs typeface="FZQingKeBenYueSongS-R-GB" charset="0"/>
            </a:endParaRPr>
          </a:p>
          <a:p>
            <a:pPr>
              <a:lnSpc>
                <a:spcPct val="200000"/>
              </a:lnSpc>
            </a:pPr>
            <a:r>
              <a:rPr lang="en-US" altLang="zh-CN" sz="2800" dirty="0">
                <a:latin typeface="+mj-ea"/>
                <a:ea typeface="+mj-ea"/>
                <a:cs typeface="FZQingKeBenYueSongS-R-GB" charset="0"/>
              </a:rPr>
              <a:t> </a:t>
            </a:r>
            <a:endParaRPr lang="en-US" altLang="zh-CN" sz="2800" dirty="0">
              <a:latin typeface="+mj-ea"/>
              <a:ea typeface="+mj-ea"/>
              <a:cs typeface="FZQingKeBenYueSongS-R-GB" charset="0"/>
            </a:endParaRPr>
          </a:p>
        </p:txBody>
      </p:sp>
    </p:spTree>
  </p:cSld>
  <p:clrMapOvr>
    <a:masterClrMapping/>
  </p:clrMapOvr>
  <p:transition spd="slow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Picture 6" descr="少年茨威格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" y="609600"/>
            <a:ext cx="2971800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3352800" y="457200"/>
            <a:ext cx="5334000" cy="25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 斯蒂芬·茨威格（1881—1942），</a:t>
            </a: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奥地利</a:t>
            </a: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著名小说家、传记作家，出身于富裕的犹太家庭。他的写作成就以小说和人物传记见著。</a:t>
            </a:r>
            <a:endParaRPr kumimoji="0" lang="zh-CN" altLang="zh-CN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381000" y="3352800"/>
            <a:ext cx="5410200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1942年在孤寂与感觉理想破灭中与妻子双双自杀。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代表作有小说《最初的经历》、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《一个陌生女人的来信》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等；传记《三作家》、《罗曼·罗兰》等。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6149" name="Picture 9" descr="茨威格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0" y="3048000"/>
            <a:ext cx="3429000" cy="36785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 bldLvl="0" animBg="1"/>
      <p:bldP spid="615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3065" y="1122045"/>
            <a:ext cx="8357235" cy="4030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Bef>
                <a:spcPts val="6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颊</a:t>
            </a:r>
            <a:r>
              <a:rPr lang="zh-CN" altLang="en-US" sz="2400" b="1"/>
              <a:t>      </a:t>
            </a:r>
            <a:r>
              <a:rPr lang="zh-CN" altLang="en-US" sz="2400" b="1">
                <a:solidFill>
                  <a:srgbClr val="FF0000"/>
                </a:solidFill>
              </a:rPr>
              <a:t>黝</a:t>
            </a:r>
            <a:r>
              <a:rPr lang="zh-CN" altLang="en-US" sz="2400" b="1"/>
              <a:t>黑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粗</a:t>
            </a:r>
            <a:r>
              <a:rPr lang="zh-CN" altLang="en-US" sz="2400" b="1">
                <a:solidFill>
                  <a:srgbClr val="FF0000"/>
                </a:solidFill>
              </a:rPr>
              <a:t>糙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 </a:t>
            </a:r>
            <a:r>
              <a:rPr lang="zh-CN" altLang="en-US" sz="2400" b="1">
                <a:solidFill>
                  <a:srgbClr val="FF0000"/>
                </a:solidFill>
              </a:rPr>
              <a:t>崎岖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 平</a:t>
            </a:r>
            <a:r>
              <a:rPr lang="zh-CN" altLang="en-US" sz="2400" b="1">
                <a:solidFill>
                  <a:srgbClr val="FF0000"/>
                </a:solidFill>
              </a:rPr>
              <a:t>庸</a:t>
            </a:r>
            <a:r>
              <a:rPr lang="zh-CN" altLang="en-US" sz="2400" b="1"/>
              <a:t>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</a:rPr>
              <a:t>滞</a:t>
            </a:r>
            <a:r>
              <a:rPr lang="zh-CN" altLang="en-US" sz="2400" b="1"/>
              <a:t>留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愚</a:t>
            </a:r>
            <a:r>
              <a:rPr lang="zh-CN" altLang="en-US" sz="2400" b="1">
                <a:solidFill>
                  <a:srgbClr val="FF0000"/>
                </a:solidFill>
              </a:rPr>
              <a:t>钝</a:t>
            </a:r>
            <a:r>
              <a:rPr lang="zh-CN" altLang="en-US" sz="2400" b="1"/>
              <a:t> </a:t>
            </a:r>
            <a:endParaRPr lang="zh-CN" altLang="en-US" sz="2400" b="1"/>
          </a:p>
          <a:p>
            <a:pPr>
              <a:spcBef>
                <a:spcPts val="600"/>
              </a:spcBef>
            </a:pPr>
            <a:endParaRPr lang="zh-CN" altLang="en-US" sz="2400" b="1"/>
          </a:p>
          <a:p>
            <a:pPr>
              <a:spcBef>
                <a:spcPts val="600"/>
              </a:spcBef>
            </a:pPr>
            <a:r>
              <a:rPr lang="zh-CN" altLang="en-US" sz="2400" b="1"/>
              <a:t>器宇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蒙</a:t>
            </a:r>
            <a:r>
              <a:rPr lang="zh-CN" altLang="en-US" sz="2400" b="1">
                <a:solidFill>
                  <a:srgbClr val="FF0000"/>
                </a:solidFill>
              </a:rPr>
              <a:t>昧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酒</a:t>
            </a:r>
            <a:r>
              <a:rPr lang="zh-CN" altLang="en-US" sz="2400" b="1">
                <a:solidFill>
                  <a:srgbClr val="FF0000"/>
                </a:solidFill>
              </a:rPr>
              <a:t>肆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</a:rPr>
              <a:t>缰</a:t>
            </a:r>
            <a:r>
              <a:rPr lang="zh-CN" altLang="en-US" sz="2400" b="1"/>
              <a:t>绳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</a:rPr>
              <a:t>轩昂</a:t>
            </a:r>
            <a:r>
              <a:rPr lang="zh-CN" altLang="en-US" sz="2400" b="1"/>
              <a:t>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胆</a:t>
            </a:r>
            <a:r>
              <a:rPr lang="zh-CN" altLang="en-US" sz="2400" b="1">
                <a:solidFill>
                  <a:srgbClr val="FF0000"/>
                </a:solidFill>
              </a:rPr>
              <a:t>怯</a:t>
            </a:r>
            <a:r>
              <a:rPr lang="zh-CN" altLang="en-US" sz="2400" b="1"/>
              <a:t>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藏污纳</a:t>
            </a:r>
            <a:r>
              <a:rPr lang="zh-CN" altLang="en-US" sz="2400" b="1">
                <a:solidFill>
                  <a:srgbClr val="FF0000"/>
                </a:solidFill>
              </a:rPr>
              <a:t>垢</a:t>
            </a:r>
            <a:endParaRPr lang="zh-CN" altLang="en-US" sz="2400" b="1"/>
          </a:p>
          <a:p>
            <a:pPr>
              <a:spcBef>
                <a:spcPts val="600"/>
              </a:spcBef>
            </a:pPr>
            <a:endParaRPr lang="zh-CN" altLang="en-US" sz="2400" b="1"/>
          </a:p>
          <a:p>
            <a:pPr>
              <a:spcBef>
                <a:spcPts val="600"/>
              </a:spcBef>
            </a:pPr>
            <a:r>
              <a:rPr lang="zh-CN" altLang="en-US" sz="2400" b="1"/>
              <a:t>鹤立鸡群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 正</a:t>
            </a:r>
            <a:r>
              <a:rPr lang="zh-CN" altLang="en-US" sz="2400" b="1">
                <a:solidFill>
                  <a:srgbClr val="FF0000"/>
                </a:solidFill>
              </a:rPr>
              <a:t>襟</a:t>
            </a:r>
            <a:r>
              <a:rPr lang="zh-CN" altLang="en-US" sz="2400" b="1"/>
              <a:t>危坐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诚</a:t>
            </a:r>
            <a:r>
              <a:rPr lang="zh-CN" altLang="en-US" sz="2400" b="1">
                <a:solidFill>
                  <a:srgbClr val="FF0000"/>
                </a:solidFill>
              </a:rPr>
              <a:t>惶</a:t>
            </a:r>
            <a:r>
              <a:rPr lang="zh-CN" altLang="en-US" sz="2400" b="1"/>
              <a:t>诚恐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入木三分</a:t>
            </a:r>
            <a:endParaRPr lang="zh-CN" altLang="en-US" sz="2400" b="1"/>
          </a:p>
          <a:p>
            <a:pPr>
              <a:spcBef>
                <a:spcPts val="600"/>
              </a:spcBef>
            </a:pPr>
            <a:endParaRPr lang="zh-CN" altLang="en-US" sz="2400" b="1"/>
          </a:p>
          <a:p>
            <a:pPr>
              <a:spcBef>
                <a:spcPts val="600"/>
              </a:spcBef>
            </a:pPr>
            <a:r>
              <a:rPr lang="zh-CN" altLang="zh-CN" sz="2400" b="1" dirty="0">
                <a:sym typeface="+mn-ea"/>
              </a:rPr>
              <a:t>一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绺      </a:t>
            </a:r>
            <a:r>
              <a:rPr lang="zh-CN" altLang="zh-CN" sz="2400" b="1" dirty="0">
                <a:sym typeface="+mn-ea"/>
              </a:rPr>
              <a:t>禁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锢      颔</a:t>
            </a:r>
            <a:r>
              <a:rPr lang="zh-CN" altLang="zh-CN" sz="2400" b="1" dirty="0">
                <a:sym typeface="+mn-ea"/>
              </a:rPr>
              <a:t>首低眉     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侏儒      锃</a:t>
            </a:r>
            <a:r>
              <a:rPr lang="zh-CN" altLang="zh-CN" sz="2400" b="1" dirty="0">
                <a:sym typeface="+mn-ea"/>
              </a:rPr>
              <a:t>亮      甲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胄      </a:t>
            </a:r>
            <a:r>
              <a:rPr lang="zh-CN" altLang="zh-CN" sz="2400" b="1" dirty="0">
                <a:solidFill>
                  <a:schemeClr val="tx1"/>
                </a:solidFill>
                <a:sym typeface="+mn-ea"/>
              </a:rPr>
              <a:t>入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鞘</a:t>
            </a:r>
            <a:endParaRPr lang="zh-CN" altLang="zh-CN" sz="2400" b="1" dirty="0">
              <a:solidFill>
                <a:srgbClr val="FF0000"/>
              </a:solidFill>
              <a:sym typeface="+mn-ea"/>
            </a:endParaRPr>
          </a:p>
          <a:p>
            <a:pPr>
              <a:spcBef>
                <a:spcPts val="600"/>
              </a:spcBef>
            </a:pPr>
            <a:endParaRPr lang="zh-CN" altLang="en-US" sz="2400" b="1"/>
          </a:p>
          <a:p>
            <a:pPr>
              <a:spcBef>
                <a:spcPts val="600"/>
              </a:spcBef>
            </a:pPr>
            <a:r>
              <a:rPr lang="zh-CN" altLang="en-US" sz="2400" b="1"/>
              <a:t>热泪</a:t>
            </a:r>
            <a:r>
              <a:rPr lang="zh-CN" altLang="en-US" sz="2400" b="1">
                <a:solidFill>
                  <a:srgbClr val="FF0000"/>
                </a:solidFill>
              </a:rPr>
              <a:t>涟涟       盎</a:t>
            </a:r>
            <a:r>
              <a:rPr lang="zh-CN" altLang="en-US" sz="2400" b="1">
                <a:solidFill>
                  <a:schemeClr val="tx1"/>
                </a:solidFill>
              </a:rPr>
              <a:t>然</a:t>
            </a:r>
            <a:r>
              <a:rPr lang="zh-CN" altLang="en-US" sz="2400" b="1">
                <a:solidFill>
                  <a:srgbClr val="FF0000"/>
                </a:solidFill>
              </a:rPr>
              <a:t>       </a:t>
            </a:r>
            <a:r>
              <a:rPr lang="zh-CN" altLang="zh-CN" sz="2400" b="1" dirty="0">
                <a:sym typeface="+mn-ea"/>
              </a:rPr>
              <a:t>广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袤</a:t>
            </a:r>
            <a:r>
              <a:rPr lang="zh-CN" altLang="zh-CN" sz="2400" b="1" dirty="0">
                <a:sym typeface="+mn-ea"/>
              </a:rPr>
              <a:t>无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垠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3065" y="661670"/>
            <a:ext cx="5213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jiá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16025" y="645160"/>
            <a:ext cx="7245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yǒu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451735" y="661670"/>
            <a:ext cx="70802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cāo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12490" y="650240"/>
            <a:ext cx="90995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qí qū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663440" y="678180"/>
            <a:ext cx="9105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yōnɡ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846445" y="749935"/>
            <a:ext cx="6057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zhì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350125" y="749935"/>
            <a:ext cx="7410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dùn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59255" y="1631315"/>
            <a:ext cx="7924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mèi 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975610" y="1631315"/>
            <a:ext cx="436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sì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559300" y="1631315"/>
            <a:ext cx="15201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xuān ánɡ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08725" y="1631315"/>
            <a:ext cx="6229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qiè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009255" y="1631315"/>
            <a:ext cx="7410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ɡòu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536825" y="2421255"/>
            <a:ext cx="5378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jīn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095750" y="2527300"/>
            <a:ext cx="10966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huánɡ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642360" y="1631315"/>
            <a:ext cx="10242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jiānɡ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5362" name="Rectangle 4"/>
          <p:cNvSpPr/>
          <p:nvPr/>
        </p:nvSpPr>
        <p:spPr>
          <a:xfrm>
            <a:off x="762635" y="6013450"/>
            <a:ext cx="6159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髭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3" name="Text Box 5"/>
          <p:cNvSpPr txBox="1"/>
          <p:nvPr/>
        </p:nvSpPr>
        <p:spPr>
          <a:xfrm>
            <a:off x="1940560" y="6013450"/>
            <a:ext cx="7626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髯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Text Box 6"/>
          <p:cNvSpPr txBox="1"/>
          <p:nvPr/>
        </p:nvSpPr>
        <p:spPr>
          <a:xfrm>
            <a:off x="3412490" y="6013450"/>
            <a:ext cx="7150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鬈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Text Box 7"/>
          <p:cNvSpPr txBox="1"/>
          <p:nvPr/>
        </p:nvSpPr>
        <p:spPr>
          <a:xfrm>
            <a:off x="4984750" y="5942965"/>
            <a:ext cx="7378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鬃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Text Box 8"/>
          <p:cNvSpPr txBox="1"/>
          <p:nvPr/>
        </p:nvSpPr>
        <p:spPr>
          <a:xfrm>
            <a:off x="6574155" y="5941695"/>
            <a:ext cx="6870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鬓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Text Box 9"/>
          <p:cNvSpPr txBox="1"/>
          <p:nvPr/>
        </p:nvSpPr>
        <p:spPr>
          <a:xfrm>
            <a:off x="1619885" y="5399405"/>
            <a:ext cx="11404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（rán）</a:t>
            </a:r>
            <a:endParaRPr lang="zh-CN" altLang="zh-CN" sz="2400" b="1" dirty="0">
              <a:solidFill>
                <a:srgbClr val="66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8" name="Text Box 10"/>
          <p:cNvSpPr txBox="1"/>
          <p:nvPr/>
        </p:nvSpPr>
        <p:spPr>
          <a:xfrm>
            <a:off x="4580255" y="5387975"/>
            <a:ext cx="14122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（zōng）</a:t>
            </a:r>
            <a:endParaRPr lang="zh-CN" altLang="zh-CN" sz="2400" b="1" dirty="0">
              <a:solidFill>
                <a:srgbClr val="66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9" name="Text Box 11"/>
          <p:cNvSpPr txBox="1"/>
          <p:nvPr/>
        </p:nvSpPr>
        <p:spPr>
          <a:xfrm>
            <a:off x="6236970" y="5437505"/>
            <a:ext cx="12788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（bìn）</a:t>
            </a:r>
            <a:endParaRPr lang="zh-CN" altLang="zh-CN" sz="2400" b="1" dirty="0">
              <a:solidFill>
                <a:srgbClr val="66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0" name="Text Box 12"/>
          <p:cNvSpPr txBox="1"/>
          <p:nvPr/>
        </p:nvSpPr>
        <p:spPr>
          <a:xfrm>
            <a:off x="482600" y="5437505"/>
            <a:ext cx="11766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（zī）</a:t>
            </a:r>
            <a:endParaRPr lang="zh-CN" altLang="zh-CN" sz="2400" b="1" dirty="0">
              <a:solidFill>
                <a:srgbClr val="66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1" name="Text Box 13"/>
          <p:cNvSpPr txBox="1"/>
          <p:nvPr/>
        </p:nvSpPr>
        <p:spPr>
          <a:xfrm>
            <a:off x="3067050" y="5378450"/>
            <a:ext cx="12560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（quán）</a:t>
            </a:r>
            <a:endParaRPr lang="zh-CN" altLang="zh-CN" sz="2400" b="1" dirty="0">
              <a:solidFill>
                <a:srgbClr val="66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19125" y="3442335"/>
            <a:ext cx="70675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 liǔ 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752600" y="3370580"/>
            <a:ext cx="5549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gù</a:t>
            </a: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2631440" y="3442335"/>
            <a:ext cx="7245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hàn</a:t>
            </a:r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4127500" y="3442335"/>
            <a:ext cx="109664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zhū rú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368290" y="3460115"/>
            <a:ext cx="8769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zèng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667500" y="3462655"/>
            <a:ext cx="89344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zhòu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772400" y="3370580"/>
            <a:ext cx="8089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qiào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051560" y="4337050"/>
            <a:ext cx="7073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lián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150110" y="4265295"/>
            <a:ext cx="7245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àng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586480" y="4321175"/>
            <a:ext cx="14185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mào  yín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20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15370" grpId="0"/>
      <p:bldP spid="15367" grpId="0"/>
      <p:bldP spid="15371" grpId="0"/>
      <p:bldP spid="15368" grpId="0"/>
      <p:bldP spid="153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420688" y="1609725"/>
            <a:ext cx="1843405" cy="373126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侏儒：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轩昂：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粗制滥造：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藏污纳垢：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郁郁寡欢：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入木三分：</a:t>
            </a:r>
            <a:endParaRPr lang="en-US" altLang="zh-CN" sz="2600" b="1" dirty="0">
              <a:latin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鹤立鸡群：</a:t>
            </a:r>
            <a:endParaRPr lang="en-US" altLang="zh-CN" sz="2600" b="1" dirty="0">
              <a:latin typeface="+mn-ea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144713" y="1644554"/>
            <a:ext cx="6729412" cy="3928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身材异常矮小的人。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形容精神饱满，气度不凡。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指产品制作粗劣，不讲究质量。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比喻包容坏人坏事，文中比喻皮肤粗糙。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心情不舒畅，不快乐。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①形容书法刚劲有力；②形容理论见解深刻。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比喻一个人的才能或仪表在一群人里头显得很突出。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1268" name="矩形 1"/>
          <p:cNvSpPr>
            <a:spLocks noChangeArrowheads="1"/>
          </p:cNvSpPr>
          <p:nvPr/>
        </p:nvSpPr>
        <p:spPr bwMode="auto">
          <a:xfrm>
            <a:off x="93663" y="958850"/>
            <a:ext cx="222440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◆词语集注</a:t>
            </a:r>
            <a:endParaRPr lang="zh-CN" altLang="en-US" sz="32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217488" y="1520825"/>
            <a:ext cx="1843405" cy="373126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正襟危坐：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诚惶诚恐：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广袤无垠：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颔首低眉：</a:t>
            </a:r>
            <a:endParaRPr lang="en-US" altLang="zh-CN" sz="2600" b="1" dirty="0">
              <a:latin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无可置疑：</a:t>
            </a:r>
            <a:endParaRPr lang="en-US" altLang="zh-CN" sz="2600" b="1" dirty="0">
              <a:latin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黯然失色：</a:t>
            </a:r>
            <a:endParaRPr lang="en-US" altLang="zh-CN" sz="2600" b="1" dirty="0">
              <a:latin typeface="+mn-ea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824039" y="1520825"/>
            <a:ext cx="6834187" cy="425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理好衣襟端端正正坐着。形容严肃庄重的样子。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惶恐不安。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广阔无边。古代以东西长度为“广”，南北长度为“袤”。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低着头显得很谦卑恭顺的样子。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事实明显或理由充足，没有什么可以怀疑的。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指事物失去了原有的色泽、光彩；也指心情沮丧，显出无精打采的样子。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1203154"/>
            <a:ext cx="431391" cy="21503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6200000">
            <a:off x="330800" y="2223736"/>
            <a:ext cx="2619800" cy="3807373"/>
          </a:xfrm>
          <a:prstGeom prst="rect">
            <a:avLst/>
          </a:prstGeom>
        </p:spPr>
      </p:pic>
      <p:grpSp>
        <p:nvGrpSpPr>
          <p:cNvPr id="16" name="组合 27"/>
          <p:cNvGrpSpPr/>
          <p:nvPr/>
        </p:nvGrpSpPr>
        <p:grpSpPr bwMode="auto">
          <a:xfrm>
            <a:off x="3598118" y="1287255"/>
            <a:ext cx="2570162" cy="685800"/>
            <a:chOff x="2747226" y="536189"/>
            <a:chExt cx="2458107" cy="604628"/>
          </a:xfrm>
        </p:grpSpPr>
        <p:sp>
          <p:nvSpPr>
            <p:cNvPr id="1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整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6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体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感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8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知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9" name="文本框 5"/>
          <p:cNvSpPr txBox="1">
            <a:spLocks noChangeArrowheads="1"/>
          </p:cNvSpPr>
          <p:nvPr/>
        </p:nvSpPr>
        <p:spPr bwMode="auto">
          <a:xfrm>
            <a:off x="3197885" y="2132977"/>
            <a:ext cx="7954962" cy="129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800"/>
              </a:spcBef>
              <a:buFont typeface="Wingdings" panose="05000000000000000000" pitchFamily="2" charset="2"/>
              <a:buChar char="u"/>
            </a:pP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朗读课文，说说托尔斯泰给你的</a:t>
            </a:r>
            <a:endParaRPr lang="en-US" altLang="zh-CN" sz="2800" b="1" dirty="0">
              <a:latin typeface="楷体_GB2312" pitchFamily="1" charset="-122"/>
              <a:ea typeface="楷体_GB2312" pitchFamily="1" charset="-122"/>
            </a:endParaRPr>
          </a:p>
          <a:p>
            <a:pPr marL="0" indent="0"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总体印象，并理清文章层次。</a:t>
            </a:r>
            <a:endParaRPr lang="zh-CN" altLang="en-US" sz="2800" b="1" dirty="0">
              <a:solidFill>
                <a:srgbClr val="0D0D0D"/>
              </a:solidFill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ransition spd="slow">
    <p:wheel spokes="4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3"/>
          <p:cNvSpPr>
            <a:spLocks noGrp="1"/>
          </p:cNvSpPr>
          <p:nvPr>
            <p:ph type="body"/>
          </p:nvPr>
        </p:nvSpPr>
        <p:spPr>
          <a:xfrm>
            <a:off x="755650" y="1700213"/>
            <a:ext cx="7715250" cy="4525962"/>
          </a:xfrm>
        </p:spPr>
        <p:txBody>
          <a:bodyPr vert="horz" wrap="square" lIns="91440" tIns="45720" rIns="91440" bIns="45720" anchor="t"/>
          <a:p>
            <a:pPr lvl="0" eaLnBrk="1" hangingPunct="1"/>
            <a:r>
              <a:rPr lang="zh-CN" altLang="zh-CN" sz="4400" b="1" dirty="0"/>
              <a:t>第一部分（第1～5段）</a:t>
            </a:r>
            <a:endParaRPr lang="zh-CN" altLang="zh-CN" sz="4400" b="1" dirty="0"/>
          </a:p>
          <a:p>
            <a:pPr lvl="0" eaLnBrk="1" hangingPunct="1"/>
            <a:endParaRPr lang="zh-CN" altLang="zh-CN" sz="4400" b="1" dirty="0"/>
          </a:p>
          <a:p>
            <a:pPr lvl="0" eaLnBrk="1" hangingPunct="1"/>
            <a:r>
              <a:rPr lang="zh-CN" altLang="zh-CN" sz="4400" b="1" dirty="0"/>
              <a:t>第二部分（第6～9段）</a:t>
            </a:r>
            <a:endParaRPr lang="zh-CN" altLang="zh-CN" sz="4400" b="1" dirty="0"/>
          </a:p>
          <a:p>
            <a:pPr lvl="0" eaLnBrk="1" hangingPunct="1"/>
            <a:endParaRPr lang="zh-CN" altLang="zh-CN" sz="5400" b="1" dirty="0">
              <a:solidFill>
                <a:srgbClr val="0000CC"/>
              </a:solidFill>
              <a:ea typeface="楷体_GB2312" pitchFamily="1" charset="-122"/>
            </a:endParaRPr>
          </a:p>
          <a:p>
            <a:pPr lvl="0" eaLnBrk="1" hangingPunct="1"/>
            <a:endParaRPr lang="zh-CN" altLang="zh-CN" sz="4400" dirty="0"/>
          </a:p>
        </p:txBody>
      </p:sp>
      <p:sp>
        <p:nvSpPr>
          <p:cNvPr id="18436" name="Text Box 4"/>
          <p:cNvSpPr txBox="1"/>
          <p:nvPr/>
        </p:nvSpPr>
        <p:spPr>
          <a:xfrm>
            <a:off x="2484438" y="2636838"/>
            <a:ext cx="444976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FF0066"/>
                </a:solidFill>
              </a:rPr>
              <a:t>刻画托尔斯泰的</a:t>
            </a:r>
            <a:r>
              <a:rPr lang="zh-CN" altLang="zh-CN" sz="2800" b="1" u="sng" dirty="0"/>
              <a:t>外貌特征</a:t>
            </a:r>
            <a:r>
              <a:rPr lang="zh-CN" altLang="zh-CN" sz="2800" b="1" dirty="0">
                <a:solidFill>
                  <a:srgbClr val="FF0066"/>
                </a:solidFill>
              </a:rPr>
              <a:t>。</a:t>
            </a:r>
            <a:endParaRPr lang="zh-CN" altLang="zh-CN" sz="2800" b="1" dirty="0">
              <a:solidFill>
                <a:srgbClr val="FF0066"/>
              </a:solidFill>
            </a:endParaRPr>
          </a:p>
        </p:txBody>
      </p:sp>
      <p:sp>
        <p:nvSpPr>
          <p:cNvPr id="18437" name="Text Box 5"/>
          <p:cNvSpPr txBox="1"/>
          <p:nvPr/>
        </p:nvSpPr>
        <p:spPr>
          <a:xfrm>
            <a:off x="2195513" y="4292600"/>
            <a:ext cx="561498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FF0066"/>
                </a:solidFill>
              </a:rPr>
              <a:t>描写托尔斯泰那非同寻常的</a:t>
            </a:r>
            <a:r>
              <a:rPr lang="zh-CN" altLang="zh-CN" sz="2800" b="1" u="sng" dirty="0"/>
              <a:t>眼睛</a:t>
            </a:r>
            <a:r>
              <a:rPr lang="zh-CN" altLang="zh-CN" sz="2800" b="1" dirty="0">
                <a:solidFill>
                  <a:srgbClr val="FF0066"/>
                </a:solidFill>
              </a:rPr>
              <a:t>。 </a:t>
            </a:r>
            <a:endParaRPr lang="zh-CN" altLang="zh-CN" sz="28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/>
      <p:bldP spid="18437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/>
        </p:nvSpPr>
        <p:spPr bwMode="auto">
          <a:xfrm>
            <a:off x="676275" y="1541463"/>
            <a:ext cx="5880100" cy="370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①托尔斯泰须发特点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浓密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②托尔斯泰面部轮廓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平庸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③托尔斯泰面部表情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阴沉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④托尔斯泰长相特点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平常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⑤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托尔斯泰的外貌与人们心目中的形象形成巨大反差。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513318" y="2984152"/>
            <a:ext cx="880110" cy="9220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zh-CN" altLang="en-US" sz="5400" b="1" spc="67" dirty="0">
                <a:ln w="11430"/>
                <a:solidFill>
                  <a:srgbClr val="FF0000"/>
                </a:solidFill>
              </a:rPr>
              <a:t>形</a:t>
            </a:r>
            <a:endParaRPr lang="zh-CN" altLang="en-US" sz="5400" b="1" spc="67" dirty="0">
              <a:ln w="11430"/>
              <a:solidFill>
                <a:srgbClr val="FF0000"/>
              </a:solidFill>
            </a:endParaRPr>
          </a:p>
        </p:txBody>
      </p:sp>
      <p:sp>
        <p:nvSpPr>
          <p:cNvPr id="5" name="右大括号 4"/>
          <p:cNvSpPr/>
          <p:nvPr/>
        </p:nvSpPr>
        <p:spPr>
          <a:xfrm>
            <a:off x="6253163" y="1824038"/>
            <a:ext cx="371475" cy="3243262"/>
          </a:xfrm>
          <a:prstGeom prst="rightBrace">
            <a:avLst/>
          </a:prstGeom>
          <a:ln w="254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6" name="Text Box 1033"/>
          <p:cNvSpPr txBox="1">
            <a:spLocks noChangeArrowheads="1"/>
          </p:cNvSpPr>
          <p:nvPr/>
        </p:nvSpPr>
        <p:spPr bwMode="auto">
          <a:xfrm>
            <a:off x="6742430" y="2324101"/>
            <a:ext cx="798195" cy="2238375"/>
          </a:xfrm>
          <a:prstGeom prst="rect">
            <a:avLst/>
          </a:prstGeom>
          <a:solidFill>
            <a:srgbClr val="66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FF"/>
                </a:solidFill>
                <a:latin typeface="Calibri" panose="020F0502020204030204" charset="0"/>
                <a:ea typeface="黑体" panose="02010609060101010101" pitchFamily="49" charset="-122"/>
              </a:rPr>
              <a:t>平庸普通</a:t>
            </a:r>
            <a:endParaRPr lang="zh-CN" altLang="en-US" sz="4000" b="1">
              <a:solidFill>
                <a:srgbClr val="FF00FF"/>
              </a:solidFill>
              <a:latin typeface="Calibri" panose="020F050202020403020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ldLvl="0" animBg="1"/>
      <p:bldP spid="6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488950" y="1868488"/>
            <a:ext cx="808355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    不管从哪个角度看，你都能见到热带森林般茂密的须发。像米开朗琪罗画的摩西一样，托尔斯泰给人留下的难忘形象，来源于他那天父般的犹如卷起的滔滔白浪的大胡子。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88950" y="4205288"/>
            <a:ext cx="8083550" cy="121094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比喻、夸张：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再次突出托尔斯泰胡须浓密的特点。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2" name="矩形 1"/>
          <p:cNvSpPr>
            <a:spLocks noChangeArrowheads="1"/>
          </p:cNvSpPr>
          <p:nvPr/>
        </p:nvSpPr>
        <p:spPr bwMode="auto">
          <a:xfrm>
            <a:off x="488950" y="1316038"/>
            <a:ext cx="135509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00FF"/>
                </a:solidFill>
                <a:ea typeface="黑体" panose="02010609060101010101" pitchFamily="49" charset="-122"/>
              </a:rPr>
              <a:t>须发</a:t>
            </a:r>
            <a:endParaRPr lang="zh-CN" altLang="en-US" sz="2800" b="1">
              <a:solidFill>
                <a:srgbClr val="FF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488950" y="2020888"/>
            <a:ext cx="8083550" cy="121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    天才的灵魂自甘寓居低矮的陋屋</a:t>
            </a:r>
            <a:r>
              <a:rPr lang="en-US" altLang="zh-CN" sz="2800" b="1">
                <a:latin typeface="宋体" panose="02010600030101010101" pitchFamily="2" charset="-122"/>
              </a:rPr>
              <a:t>……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而不是由古希腊的能工巧匠建造起来的。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88950" y="3529013"/>
            <a:ext cx="8083550" cy="121094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比喻：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用粗制滥造的小屋比喻脸部轮廓，生动地描写出托尔斯泰脸孔的粗劣。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6" name="矩形 1"/>
          <p:cNvSpPr>
            <a:spLocks noChangeArrowheads="1"/>
          </p:cNvSpPr>
          <p:nvPr/>
        </p:nvSpPr>
        <p:spPr bwMode="auto">
          <a:xfrm>
            <a:off x="488950" y="1316038"/>
            <a:ext cx="20701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00FF"/>
                </a:solidFill>
                <a:ea typeface="黑体" panose="02010609060101010101" pitchFamily="49" charset="-122"/>
              </a:rPr>
              <a:t>面部轮廓</a:t>
            </a:r>
            <a:endParaRPr lang="zh-CN" altLang="en-US" sz="2800" b="1">
              <a:solidFill>
                <a:srgbClr val="FF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488950" y="1716089"/>
            <a:ext cx="8083550" cy="121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    架在小窗上方的横梁</a:t>
            </a:r>
            <a:r>
              <a:rPr lang="en-US" altLang="zh-CN" sz="2800" b="1">
                <a:latin typeface="宋体" panose="02010600030101010101" pitchFamily="2" charset="-122"/>
              </a:rPr>
              <a:t>……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凹陷的脸颊中间生着两片厚厚的嘴唇。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88950" y="3186113"/>
            <a:ext cx="8083550" cy="177038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比喻：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从局部分别描写了托尔斯泰的面部特征，既幽默又诙谐，给人留下深刻的印象，而且让人产生无尽的联想。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1"/>
          <p:cNvSpPr>
            <a:spLocks noChangeArrowheads="1"/>
          </p:cNvSpPr>
          <p:nvPr/>
        </p:nvSpPr>
        <p:spPr bwMode="auto">
          <a:xfrm>
            <a:off x="2905126" y="1346200"/>
            <a:ext cx="33242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学习第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6-9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自然段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64"/>
          <p:cNvSpPr txBox="1">
            <a:spLocks noChangeArrowheads="1"/>
          </p:cNvSpPr>
          <p:nvPr/>
        </p:nvSpPr>
        <p:spPr bwMode="auto">
          <a:xfrm>
            <a:off x="703264" y="1954214"/>
            <a:ext cx="75834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阅读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6-9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自然段，说说每个自然段写了什么？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1028701" y="2674939"/>
            <a:ext cx="47339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⑥犀利的目光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⑦眼睛里蕴藏着丰富的感情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⑧眼睛的洞察力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⑨赞美托尔斯泰犀利的眼光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99462" y="3494851"/>
            <a:ext cx="880110" cy="9220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zh-CN" altLang="en-US" sz="5400" b="1" spc="67" dirty="0">
                <a:ln w="11430"/>
                <a:solidFill>
                  <a:srgbClr val="FF0000"/>
                </a:solidFill>
              </a:rPr>
              <a:t>神</a:t>
            </a:r>
            <a:endParaRPr lang="zh-CN" altLang="en-US" sz="5400" b="1" spc="67" dirty="0">
              <a:ln w="11430"/>
              <a:solidFill>
                <a:srgbClr val="FF0000"/>
              </a:solidFill>
            </a:endParaRPr>
          </a:p>
        </p:txBody>
      </p:sp>
      <p:sp>
        <p:nvSpPr>
          <p:cNvPr id="6" name="右大括号 5"/>
          <p:cNvSpPr/>
          <p:nvPr/>
        </p:nvSpPr>
        <p:spPr>
          <a:xfrm>
            <a:off x="5643563" y="2871788"/>
            <a:ext cx="371475" cy="2168525"/>
          </a:xfrm>
          <a:prstGeom prst="rightBrace">
            <a:avLst/>
          </a:prstGeom>
          <a:ln w="254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7" name="Text Box 1033"/>
          <p:cNvSpPr txBox="1">
            <a:spLocks noChangeArrowheads="1"/>
          </p:cNvSpPr>
          <p:nvPr/>
        </p:nvSpPr>
        <p:spPr bwMode="auto">
          <a:xfrm>
            <a:off x="6185219" y="2809876"/>
            <a:ext cx="798195" cy="2297113"/>
          </a:xfrm>
          <a:prstGeom prst="rect">
            <a:avLst/>
          </a:prstGeom>
          <a:solidFill>
            <a:srgbClr val="66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FF"/>
                </a:solidFill>
                <a:latin typeface="Calibri" panose="020F0502020204030204" charset="0"/>
                <a:ea typeface="黑体" panose="02010609060101010101" pitchFamily="49" charset="-122"/>
              </a:rPr>
              <a:t>犀利深邃</a:t>
            </a:r>
            <a:endParaRPr lang="zh-CN" altLang="en-US" sz="4000" b="1">
              <a:solidFill>
                <a:srgbClr val="FF00FF"/>
              </a:solidFill>
              <a:latin typeface="Calibri" panose="020F050202020403020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6" grpId="0" bldLvl="0" animBg="1"/>
      <p:bldP spid="7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450850" y="1154114"/>
            <a:ext cx="8083550" cy="1130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>
                <a:latin typeface="楷体_GB2312" pitchFamily="1" charset="-122"/>
                <a:ea typeface="楷体_GB2312" pitchFamily="1" charset="-122"/>
              </a:rPr>
              <a:t>    这道目光就像一把锃亮的钢刀刺了过来，又稳又准，击中要害，令你无法动弹，无法躲避。</a:t>
            </a:r>
            <a:endParaRPr lang="en-US" altLang="zh-CN" sz="26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50850" y="2262189"/>
            <a:ext cx="8083550" cy="113093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比喻、夸张：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形象生动地描绘了托尔斯泰犀利的目光。</a:t>
            </a:r>
            <a:endParaRPr lang="zh-CN" altLang="en-US" sz="2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64"/>
          <p:cNvSpPr txBox="1">
            <a:spLocks noChangeArrowheads="1"/>
          </p:cNvSpPr>
          <p:nvPr/>
        </p:nvSpPr>
        <p:spPr bwMode="auto">
          <a:xfrm>
            <a:off x="450850" y="3363913"/>
            <a:ext cx="8083550" cy="1130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>
                <a:latin typeface="楷体_GB2312" pitchFamily="1" charset="-122"/>
                <a:ea typeface="楷体_GB2312" pitchFamily="1" charset="-122"/>
              </a:rPr>
              <a:t>    它像枪弹穿透了伪装的甲胄，它像金刚刀切开了玻璃。</a:t>
            </a:r>
            <a:endParaRPr lang="en-US" altLang="zh-CN" sz="26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50850" y="4452939"/>
            <a:ext cx="8083550" cy="113093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比喻：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形象地写出了托尔斯泰目光犀利，具有敏锐的洞察力。</a:t>
            </a:r>
            <a:endParaRPr lang="zh-CN" altLang="en-US" sz="2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  <p:bldP spid="5" grpId="0"/>
      <p:bldP spid="6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488950" y="1344613"/>
            <a:ext cx="8083550" cy="2171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>
                <a:latin typeface="楷体_GB2312" pitchFamily="1" charset="-122"/>
                <a:ea typeface="楷体_GB2312" pitchFamily="1" charset="-122"/>
              </a:rPr>
              <a:t>    托尔斯泰面部的其他部件</a:t>
            </a:r>
            <a:r>
              <a:rPr lang="en-US" altLang="zh-CN" sz="2600" b="1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600" b="1">
                <a:latin typeface="楷体_GB2312" pitchFamily="1" charset="-122"/>
                <a:ea typeface="楷体_GB2312" pitchFamily="1" charset="-122"/>
              </a:rPr>
              <a:t>胡子、眉毛、头发，都不过是用以包装、保护这对闪光的珠宝的甲壳而已，这对珠宝有魔力，有磁性，可以把人世间的物质吸进去，然后向我们这个时代放射出精确无误的频波。</a:t>
            </a:r>
            <a:endParaRPr lang="en-US" altLang="zh-CN" sz="26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88950" y="3490913"/>
            <a:ext cx="8083550" cy="217106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比喻：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把托尔斯泰的眼睛比作有魔力、有磁性的珠宝，使描写对象生动形象，揭示了托尔斯泰的作品来自于对社会人间百态的观察、研究，同时还准确地表现出社会生活的方方面面。</a:t>
            </a:r>
            <a:endParaRPr lang="zh-CN" altLang="en-US" sz="2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70" name="Text Box 18"/>
          <p:cNvSpPr txBox="1"/>
          <p:nvPr/>
        </p:nvSpPr>
        <p:spPr>
          <a:xfrm>
            <a:off x="887095" y="2660650"/>
            <a:ext cx="7022465" cy="2553335"/>
          </a:xfrm>
          <a:prstGeom prst="rect">
            <a:avLst/>
          </a:prstGeom>
          <a:solidFill>
            <a:srgbClr val="00FFCC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45720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写他平庸甚至丑陋的外貌是为了</a:t>
            </a:r>
            <a:r>
              <a:rPr lang="zh-CN" altLang="en-US" sz="40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反衬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他灵魂的高贵，反衬他的眼睛精美绝伦。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lvl="0" indent="45720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欲扬先抑</a:t>
            </a:r>
            <a:endParaRPr lang="zh-CN" altLang="en-US" sz="4000" b="1" dirty="0"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3569" name="Text Box 17"/>
          <p:cNvSpPr txBox="1"/>
          <p:nvPr/>
        </p:nvSpPr>
        <p:spPr>
          <a:xfrm>
            <a:off x="625475" y="790575"/>
            <a:ext cx="77444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/>
              <a:t>作者在课文前半部分描写托尔斯泰平庸甚至丑陋的外貌，是为什么？</a:t>
            </a:r>
            <a:endParaRPr lang="zh-CN" altLang="zh-CN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23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0" grpId="0" bldLvl="0" animBg="1"/>
      <p:bldP spid="23569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95288" y="1941513"/>
            <a:ext cx="8569325" cy="3197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一、运用了大量的</a:t>
            </a:r>
            <a:r>
              <a:rPr lang="zh-CN" altLang="en-US" sz="2800" b="1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比喻和夸张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的修辞手法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    比喻效果：形象鲜明，特征突出。</a:t>
            </a:r>
            <a:endParaRPr lang="zh-CN" altLang="en-US" sz="28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    夸张效果：特征突出，印象深刻。</a:t>
            </a:r>
            <a:r>
              <a:rPr lang="en-US" altLang="zh-CN" sz="28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 </a:t>
            </a:r>
            <a:endParaRPr lang="zh-CN" altLang="en-US" sz="28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二、</a:t>
            </a:r>
            <a:r>
              <a:rPr lang="zh-CN" altLang="en-US" sz="2800" b="1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先抑后扬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的手法：用伟人平庸丑陋的外表来反衬其眼睛的神奇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916238" y="1214438"/>
            <a:ext cx="352742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肖像描写的技法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33071" y="241301"/>
            <a:ext cx="8353425" cy="121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solidFill>
                  <a:srgbClr val="0070C0"/>
                </a:solidFill>
                <a:latin typeface="楷体_GB2312" pitchFamily="1" charset="-122"/>
                <a:ea typeface="楷体_GB2312" pitchFamily="1" charset="-122"/>
              </a:rPr>
              <a:t>如何理解“直到年纪大了以后</a:t>
            </a:r>
            <a:r>
              <a:rPr lang="en-US" altLang="zh-CN" sz="2800" b="1">
                <a:solidFill>
                  <a:srgbClr val="0070C0"/>
                </a:solidFill>
                <a:latin typeface="宋体" panose="02010600030101010101" pitchFamily="2" charset="-122"/>
              </a:rPr>
              <a:t>……</a:t>
            </a:r>
            <a:r>
              <a:rPr lang="zh-CN" altLang="en-US" sz="2800" b="1">
                <a:solidFill>
                  <a:srgbClr val="0070C0"/>
                </a:solidFill>
                <a:latin typeface="楷体_GB2312" pitchFamily="1" charset="-122"/>
                <a:ea typeface="楷体_GB2312" pitchFamily="1" charset="-122"/>
              </a:rPr>
              <a:t>使这块悲凉之地解冻”这几句话的含义？</a:t>
            </a:r>
            <a:endParaRPr lang="zh-CN" altLang="en-US" sz="2800" b="1">
              <a:solidFill>
                <a:srgbClr val="0070C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56871" y="1600201"/>
            <a:ext cx="8429625" cy="4569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把晚年托尔斯泰的面部表情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比作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“悲凉之地解冻”，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揭示了其内心世界的巨大改变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。托尔斯泰到晚年实现了他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世界观的转变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，坚决地站到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农民的立场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上来，对富裕而腐朽的阶级生活及其基础</a:t>
            </a:r>
            <a:r>
              <a:rPr lang="en-US" altLang="zh-CN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——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土地私有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制表示强烈的否定，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对国家和教会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进行猛烈的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抨击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。他反对暴力革命，宣扬基督教的博爱和自我修身，主张从宗教、伦理中寻求解决社会矛盾的道路。这段肖像描写是对应托尔斯泰晚年的这一变化而写的。</a:t>
            </a:r>
            <a:endParaRPr lang="zh-CN" altLang="en-US" sz="2800" b="1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Text Box 2"/>
          <p:cNvSpPr txBox="1"/>
          <p:nvPr/>
        </p:nvSpPr>
        <p:spPr>
          <a:xfrm>
            <a:off x="533400" y="838200"/>
            <a:ext cx="1828800" cy="579438"/>
          </a:xfrm>
          <a:prstGeom prst="rect">
            <a:avLst/>
          </a:prstGeom>
          <a:solidFill>
            <a:srgbClr val="00FFCC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b="1" dirty="0">
                <a:ea typeface="隶书" panose="02010509060101010101" pitchFamily="49" charset="-122"/>
              </a:rPr>
              <a:t>拓展延伸</a:t>
            </a:r>
            <a:endParaRPr lang="zh-CN" altLang="zh-CN" b="1" dirty="0">
              <a:ea typeface="隶书" panose="02010509060101010101" pitchFamily="49" charset="-122"/>
            </a:endParaRPr>
          </a:p>
        </p:txBody>
      </p:sp>
      <p:pic>
        <p:nvPicPr>
          <p:cNvPr id="35843" name="Picture 3" descr="俄罗斯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76825" y="0"/>
            <a:ext cx="3886200" cy="152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4" name="Text Box 4"/>
          <p:cNvSpPr txBox="1"/>
          <p:nvPr/>
        </p:nvSpPr>
        <p:spPr>
          <a:xfrm>
            <a:off x="468313" y="1628775"/>
            <a:ext cx="8210550" cy="191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1800" dirty="0"/>
              <a:t>        </a:t>
            </a:r>
            <a:r>
              <a:rPr lang="zh-CN" altLang="zh-CN" sz="2400" b="1" dirty="0">
                <a:solidFill>
                  <a:srgbClr val="0000FF"/>
                </a:solidFill>
              </a:rPr>
              <a:t>课文一方面说托尔斯泰“可以任意支配整个世界及其知识财富”，可见他是幸福的；但另一方面又说他得不到“属于自已的那一份幸福”，这是否矛盾？你怎样理解作者所说的“幸福”的含义？联系托尔斯泰的生平（主要是晚年的思想变化）讨论明确。</a:t>
            </a:r>
            <a:endParaRPr lang="zh-CN" altLang="zh-CN" sz="2400" b="1" dirty="0">
              <a:solidFill>
                <a:srgbClr val="0000FF"/>
              </a:solidFill>
            </a:endParaRP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539750" y="3573463"/>
            <a:ext cx="8135938" cy="3027363"/>
          </a:xfrm>
          <a:prstGeom prst="rect">
            <a:avLst/>
          </a:prstGeom>
          <a:noFill/>
          <a:ln w="9525" cmpd="sng">
            <a:solidFill>
              <a:srgbClr val="FFCC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“具有这种犀利目光，能够看清真相的人，可以任意支配整个世界及其知识财富”，</a:t>
            </a:r>
            <a:r>
              <a:rPr kumimoji="0" lang="zh-CN" altLang="en-US" sz="2400" b="1" i="0" u="sng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这是说这样的人可以成为整个世界及其知识财富的主宰和主人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而“能够看清真相的人”常常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是痛苦的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，如托尔斯泰看透了暴政、丑恶、虚伪和苦难，也看清了造成人间种种罪恶的原因，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并尽其自己毕生的努力去改变它，但总是事与愿违，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所以他痛苦。晚年的托尔斯泰厌弃贵族生活，决然放弃财产，以致和家人产生矛盾，最后毅然离家出走，而客死于途中。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28638" y="1027114"/>
            <a:ext cx="7529512" cy="610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>
                <a:latin typeface="黑体" panose="02010609060101010101" pitchFamily="49" charset="-122"/>
                <a:ea typeface="黑体" panose="02010609060101010101" pitchFamily="49" charset="-122"/>
              </a:rPr>
              <a:t>读完这篇课文，你有什么感悟？</a:t>
            </a:r>
            <a:endParaRPr lang="zh-CN" altLang="en-US" sz="2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33" name="Picture 9" descr="C:\Users\Administrator.PC-20160920KSGF\Desktop\人八语大课堂正文\探究7.tif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709"/>
          <a:stretch>
            <a:fillRect/>
          </a:stretch>
        </p:blipFill>
        <p:spPr bwMode="auto">
          <a:xfrm>
            <a:off x="1033463" y="1676400"/>
            <a:ext cx="3910012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Administrator.PC-20160920KSGF\Desktop\人八语大课堂正文\探究7.tif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10"/>
          <a:stretch>
            <a:fillRect/>
          </a:stretch>
        </p:blipFill>
        <p:spPr bwMode="auto">
          <a:xfrm>
            <a:off x="5029201" y="1685925"/>
            <a:ext cx="2886075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组合 27"/>
          <p:cNvGrpSpPr/>
          <p:nvPr/>
        </p:nvGrpSpPr>
        <p:grpSpPr bwMode="auto">
          <a:xfrm>
            <a:off x="201613" y="1004888"/>
            <a:ext cx="2570162" cy="685800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结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构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梳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理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34819" name="TextBox 7"/>
          <p:cNvSpPr txBox="1">
            <a:spLocks noChangeArrowheads="1"/>
          </p:cNvSpPr>
          <p:nvPr/>
        </p:nvSpPr>
        <p:spPr bwMode="auto">
          <a:xfrm>
            <a:off x="472440" y="2208213"/>
            <a:ext cx="613410" cy="288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列夫</a:t>
            </a:r>
            <a:r>
              <a:rPr lang="en-US" altLang="zh-CN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·</a:t>
            </a:r>
            <a:r>
              <a:rPr lang="zh-CN" altLang="en-US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托尔斯泰</a:t>
            </a:r>
            <a:endParaRPr lang="zh-CN" altLang="en-US" sz="2800" b="1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995363" y="2041526"/>
            <a:ext cx="206375" cy="3186113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125539" y="2181225"/>
            <a:ext cx="889000" cy="105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刻画外貌</a:t>
            </a:r>
            <a:endParaRPr lang="zh-CN" altLang="en-US" sz="2400" b="1">
              <a:solidFill>
                <a:srgbClr val="FF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125538" y="3989388"/>
            <a:ext cx="800100" cy="105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描写眼睛</a:t>
            </a:r>
            <a:endParaRPr lang="en-US" altLang="zh-CN" sz="2400" b="1">
              <a:solidFill>
                <a:srgbClr val="FF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2" name="右大括号 11"/>
          <p:cNvSpPr/>
          <p:nvPr/>
        </p:nvSpPr>
        <p:spPr>
          <a:xfrm>
            <a:off x="7904163" y="2041526"/>
            <a:ext cx="254000" cy="3186113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8201978" y="2547938"/>
            <a:ext cx="613410" cy="217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崇敬、赞美</a:t>
            </a:r>
            <a:endParaRPr lang="zh-CN" altLang="en-US" sz="2800" b="1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4" name="左大括号 13"/>
          <p:cNvSpPr/>
          <p:nvPr/>
        </p:nvSpPr>
        <p:spPr>
          <a:xfrm>
            <a:off x="1858964" y="2041526"/>
            <a:ext cx="222250" cy="131603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15" name="左大括号 14"/>
          <p:cNvSpPr/>
          <p:nvPr/>
        </p:nvSpPr>
        <p:spPr>
          <a:xfrm flipH="1">
            <a:off x="6362701" y="2041526"/>
            <a:ext cx="277813" cy="131603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030413" y="1874839"/>
            <a:ext cx="4265612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须发：</a:t>
            </a: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脸庞多毛，胡髭浓密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030414" y="2409826"/>
            <a:ext cx="4668837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面部：</a:t>
            </a: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失调、崎岖、平庸、粗鄙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2030413" y="2944813"/>
            <a:ext cx="4083050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表情：</a:t>
            </a: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消沉、愚钝、压抑</a:t>
            </a:r>
            <a:endParaRPr lang="en-US" altLang="zh-CN" sz="24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2030413" y="4722813"/>
            <a:ext cx="3514725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眼睛威力巨大</a:t>
            </a:r>
            <a:endParaRPr lang="en-US" altLang="zh-CN" sz="2400" b="1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2030414" y="3681413"/>
            <a:ext cx="3703637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目光犀利、敏锐、深刻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2030413" y="4202114"/>
            <a:ext cx="3886200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眼睛蕴含丰富感情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2" name="左大括号 31"/>
          <p:cNvSpPr/>
          <p:nvPr/>
        </p:nvSpPr>
        <p:spPr>
          <a:xfrm>
            <a:off x="1833563" y="3846514"/>
            <a:ext cx="273050" cy="1309687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6599239" y="2151064"/>
            <a:ext cx="1419225" cy="105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让人失望</a:t>
            </a: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（抑）</a:t>
            </a:r>
            <a:endParaRPr lang="en-US" altLang="zh-CN" sz="24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5503863" y="4214813"/>
            <a:ext cx="2525712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非同寻常</a:t>
            </a: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（扬）</a:t>
            </a:r>
            <a:endParaRPr lang="en-US" altLang="zh-CN" sz="24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6" name="左大括号 35"/>
          <p:cNvSpPr/>
          <p:nvPr/>
        </p:nvSpPr>
        <p:spPr>
          <a:xfrm flipH="1">
            <a:off x="5232401" y="3835400"/>
            <a:ext cx="246063" cy="1320800"/>
          </a:xfrm>
          <a:prstGeom prst="leftBrace">
            <a:avLst>
              <a:gd name="adj1" fmla="val 8333"/>
              <a:gd name="adj2" fmla="val 51508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bldLvl="0" animBg="1"/>
      <p:bldP spid="13" grpId="0"/>
      <p:bldP spid="14" grpId="0" bldLvl="0" animBg="1"/>
      <p:bldP spid="15" grpId="0" bldLvl="0" animBg="1"/>
      <p:bldP spid="24" grpId="0"/>
      <p:bldP spid="25" grpId="0"/>
      <p:bldP spid="27" grpId="0"/>
      <p:bldP spid="28" grpId="0"/>
      <p:bldP spid="30" grpId="0"/>
      <p:bldP spid="31" grpId="0"/>
      <p:bldP spid="32" grpId="0" bldLvl="0" animBg="1"/>
      <p:bldP spid="34" grpId="0"/>
      <p:bldP spid="35" grpId="0"/>
      <p:bldP spid="36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2063750" y="279400"/>
            <a:ext cx="5029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列夫</a:t>
            </a:r>
            <a:r>
              <a:rPr kumimoji="0" lang="zh-CN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/>
                <a:ea typeface="黑体" panose="02010609060101010101" pitchFamily="49" charset="-122"/>
                <a:cs typeface="+mn-cs"/>
              </a:rPr>
              <a:t>·</a:t>
            </a:r>
            <a:r>
              <a:rPr kumimoji="0" lang="zh-CN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托尔斯泰名言</a:t>
            </a:r>
            <a:endParaRPr kumimoji="0" lang="zh-CN" altLang="zh-CN" sz="4000" b="1" i="0" u="none" strike="noStrike" kern="1200" cap="none" spc="0" normalizeH="0" baseline="0" noProof="0">
              <a:ln>
                <a:noFill/>
              </a:ln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4035" name="Text Box 3"/>
          <p:cNvSpPr txBox="1"/>
          <p:nvPr/>
        </p:nvSpPr>
        <p:spPr>
          <a:xfrm>
            <a:off x="539750" y="852488"/>
            <a:ext cx="8064500" cy="6005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1．人生不是一种享乐，而是一桩十分沉重的工作。 </a:t>
            </a:r>
            <a:endParaRPr lang="zh-CN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2．人生的价值，并不是用时间，而是用深度去衡量的。 </a:t>
            </a:r>
            <a:endParaRPr lang="zh-CN" altLang="zh-CN" b="1" dirty="0">
              <a:solidFill>
                <a:srgbClr val="66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    3．一切利己的生活，都是非理性的动物的生活。</a:t>
            </a:r>
            <a:endParaRPr lang="zh-CN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4．心灵纯洁的人， 生活充满甜蜜和喜悦。              </a:t>
            </a:r>
            <a:endParaRPr lang="zh-CN" altLang="zh-CN" b="1" dirty="0">
              <a:solidFill>
                <a:srgbClr val="66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5.人不是因为美丽才可爱,而是因为可爱才美丽。</a:t>
            </a:r>
            <a:endParaRPr lang="zh-CN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Text Box 3"/>
          <p:cNvSpPr txBox="1"/>
          <p:nvPr/>
        </p:nvSpPr>
        <p:spPr>
          <a:xfrm>
            <a:off x="1778000" y="154622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800" dirty="0"/>
          </a:p>
        </p:txBody>
      </p:sp>
      <p:sp>
        <p:nvSpPr>
          <p:cNvPr id="40963" name="Text Box 4"/>
          <p:cNvSpPr txBox="1"/>
          <p:nvPr/>
        </p:nvSpPr>
        <p:spPr>
          <a:xfrm>
            <a:off x="436245" y="1335405"/>
            <a:ext cx="827151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1、茨威格 《最美的坟墓》</a:t>
            </a: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2、罗曼</a:t>
            </a:r>
            <a:r>
              <a:rPr lang="en-US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·</a:t>
            </a: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罗兰 《名人传·托尔斯泰》</a:t>
            </a: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3、托尔斯泰三大代表作长篇小说</a:t>
            </a: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《战争与和平》《安娜·卡列尼娜》</a:t>
            </a: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《复活》</a:t>
            </a: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758825" y="159385"/>
            <a:ext cx="22225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4000" b="1" i="0" u="none" strike="noStrike" kern="1200" cap="none" spc="0" normalizeH="0" baseline="0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_x000B__x000C_" charset="0"/>
                <a:ea typeface="宋体" panose="02010600030101010101" pitchFamily="2" charset="-122"/>
                <a:cs typeface="+mn-cs"/>
              </a:rPr>
              <a:t>推荐阅读</a:t>
            </a:r>
            <a:endParaRPr kumimoji="0" lang="zh-CN" altLang="zh-CN" sz="4000" b="1" i="0" u="none" strike="noStrike" kern="1200" cap="none" spc="0" normalizeH="0" baseline="0" noProof="0" smtClean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_x000B__x000C_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3467</Words>
  <Application>WPS 演示</Application>
  <PresentationFormat>全屏显示(4:3)</PresentationFormat>
  <Paragraphs>311</Paragraphs>
  <Slides>29</Slides>
  <Notes>0</Notes>
  <HiddenSlides>2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50" baseType="lpstr">
      <vt:lpstr>Arial</vt:lpstr>
      <vt:lpstr>宋体</vt:lpstr>
      <vt:lpstr>Wingdings</vt:lpstr>
      <vt:lpstr>Tahoma</vt:lpstr>
      <vt:lpstr>黑体</vt:lpstr>
      <vt:lpstr>华文细黑</vt:lpstr>
      <vt:lpstr>华文新魏</vt:lpstr>
      <vt:lpstr>yuweij Medium</vt:lpstr>
      <vt:lpstr>Times New Roman</vt:lpstr>
      <vt:lpstr>楷体_GB2312</vt:lpstr>
      <vt:lpstr>FZQingKeBenYueSongS-R-GB</vt:lpstr>
      <vt:lpstr>微软雅黑</vt:lpstr>
      <vt:lpstr>Arial Unicode MS</vt:lpstr>
      <vt:lpstr>Calibri</vt:lpstr>
      <vt:lpstr>隶书</vt:lpstr>
      <vt:lpstr>Times New Roman</vt:lpstr>
      <vt:lpstr>华文行楷</vt:lpstr>
      <vt:lpstr>_x000B__x000C_</vt:lpstr>
      <vt:lpstr>Segoe Print</vt:lpstr>
      <vt:lpstr>新宋体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WWW.YlmF.CoM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雨林木风</dc:creator>
  <cp:lastModifiedBy>577570579</cp:lastModifiedBy>
  <cp:revision>27</cp:revision>
  <dcterms:created xsi:type="dcterms:W3CDTF">2009-12-23T12:11:00Z</dcterms:created>
  <dcterms:modified xsi:type="dcterms:W3CDTF">2018-09-13T07:18:36Z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