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  <p:sldMasterId id="2147483670" r:id="rId4"/>
  </p:sldMasterIdLst>
  <p:notesMasterIdLst>
    <p:notesMasterId r:id="rId7"/>
  </p:notesMasterIdLst>
  <p:sldIdLst>
    <p:sldId id="301" r:id="rId5"/>
    <p:sldId id="299" r:id="rId6"/>
    <p:sldId id="450" r:id="rId8"/>
    <p:sldId id="457" r:id="rId9"/>
    <p:sldId id="458" r:id="rId10"/>
    <p:sldId id="459" r:id="rId11"/>
    <p:sldId id="460" r:id="rId12"/>
    <p:sldId id="461" r:id="rId13"/>
    <p:sldId id="462" r:id="rId14"/>
    <p:sldId id="463" r:id="rId15"/>
    <p:sldId id="464" r:id="rId16"/>
    <p:sldId id="465" r:id="rId17"/>
    <p:sldId id="466" r:id="rId18"/>
    <p:sldId id="467" r:id="rId19"/>
    <p:sldId id="468" r:id="rId20"/>
    <p:sldId id="469" r:id="rId21"/>
    <p:sldId id="470" r:id="rId22"/>
    <p:sldId id="471" r:id="rId23"/>
    <p:sldId id="472" r:id="rId24"/>
    <p:sldId id="473" r:id="rId25"/>
  </p:sldIdLst>
  <p:sldSz cx="12192000" cy="6858000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87" autoAdjust="0"/>
    <p:restoredTop sz="93933" autoAdjust="0"/>
  </p:normalViewPr>
  <p:slideViewPr>
    <p:cSldViewPr>
      <p:cViewPr>
        <p:scale>
          <a:sx n="75" d="100"/>
          <a:sy n="75" d="100"/>
        </p:scale>
        <p:origin x="-534" y="-630"/>
      </p:cViewPr>
      <p:guideLst>
        <p:guide orient="horz" pos="2155"/>
        <p:guide pos="3763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9" Type="http://schemas.openxmlformats.org/officeDocument/2006/relationships/tags" Target="tags/tag7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
第二级
第三级
第四级
第五级</a:t>
            </a:r>
            <a:endParaRPr lang="zh-CN" alt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fld id="{D0A83B66-4B19-4D87-8187-966452E8691B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A83B66-4B19-4D87-8187-966452E8691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7562DA-F95D-4AAD-8996-E75F14C7102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E1B46-8127-432B-8314-EB62CAC94A82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0F4F31-2AF5-4DD8-98C3-093BDE5EB221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028472-C154-48A5-AA6A-2C6E9A2CD09F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7BE02E-C18F-48E6-87D5-2A2A12A8AC70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E69B21A-D16D-4981-AEC1-5397941AA171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4322ED-ED7B-4ED4-A156-809ECEB26A8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6D662E-50DB-4764-88E1-1E568957DF67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03105A-B764-4E5A-B60D-332CF1D1EFB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061992B-934B-4459-863F-3EECA4C1B859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19F893-E28A-4511-87F0-269983408909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1846B6-D1F1-4207-840F-D7B929B15AF9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2EF84A-7FA4-411F-91D7-559A85E0C8F9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0CB6F6-4FCA-45CD-ABEF-D97D002A17E7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B8236D-EA4D-4CD5-93DC-1D8C403F48D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2AF31877-6E07-40B1-9B7B-517CCED4B347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EE0EA-B4BF-4AC8-9E4D-F1072D29DBCA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5380E9-5560-4CD4-8BCC-8F4376EC07B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936D01-165F-4BE5-BF7C-580A2D142F0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B4E15C6-4806-4F2D-B1D5-86CC22FBCFF5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419F893-E28A-4511-87F0-269983408909}" type="slidenum">
              <a:rPr lang="zh-CN" altLang="zh-CN" smtClean="0"/>
            </a:fld>
            <a:endParaRPr lang="zh-CN" altLang="zh-CN"/>
          </a:p>
        </p:txBody>
      </p:sp>
      <p:grpSp>
        <p:nvGrpSpPr>
          <p:cNvPr id="7" name="组合 6"/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文本框 9"/>
          <p:cNvSpPr txBox="1"/>
          <p:nvPr/>
        </p:nvSpPr>
        <p:spPr>
          <a:xfrm>
            <a:off x="8250382" y="245631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u="sng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人教版  数学  九年级  上册</a:t>
            </a:r>
            <a:endParaRPr kumimoji="1" lang="zh-CN" altLang="en-US" sz="2400" b="1" u="sng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矩形 9"/>
          <p:cNvSpPr/>
          <p:nvPr/>
        </p:nvSpPr>
        <p:spPr>
          <a:xfrm>
            <a:off x="3431765" y="2090121"/>
            <a:ext cx="58272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none" spc="0">
                <a:ln w="13462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谢谢观看！</a:t>
            </a:r>
            <a:endParaRPr lang="zh-CN" altLang="en-US" sz="8800" b="1" cap="none" spc="0">
              <a:ln w="13462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4" Type="http://schemas.openxmlformats.org/officeDocument/2006/relationships/theme" Target="../theme/theme2.xml"/><Relationship Id="rId13" Type="http://schemas.openxmlformats.org/officeDocument/2006/relationships/tags" Target="../tags/tag6.xml"/><Relationship Id="rId12" Type="http://schemas.openxmlformats.org/officeDocument/2006/relationships/tags" Target="../tags/tag5.xml"/><Relationship Id="rId11" Type="http://schemas.openxmlformats.org/officeDocument/2006/relationships/tags" Target="../tags/tag4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AA6E840F-AD23-4DEB-B883-BCC30521C59B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9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5F9451AE-7138-4209-8948-BF0BB7FBA451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12192000" cy="831273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6747164"/>
            <a:ext cx="12192000" cy="110836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1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4.xml"/><Relationship Id="rId3" Type="http://schemas.openxmlformats.org/officeDocument/2006/relationships/image" Target="../media/image6.png"/><Relationship Id="rId2" Type="http://schemas.microsoft.com/office/2007/relationships/hdphoto" Target="../media/image5.wdp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image" Target="NULL" TargetMode="External"/><Relationship Id="rId1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24.xml"/><Relationship Id="rId6" Type="http://schemas.openxmlformats.org/officeDocument/2006/relationships/image" Target="NULL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10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9.wmf"/><Relationship Id="rId1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24.x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4.bin"/><Relationship Id="rId3" Type="http://schemas.openxmlformats.org/officeDocument/2006/relationships/image" Target="../media/image12.wmf"/><Relationship Id="rId2" Type="http://schemas.openxmlformats.org/officeDocument/2006/relationships/oleObject" Target="../embeddings/oleObject3.bin"/><Relationship Id="rId1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24.xml"/><Relationship Id="rId2" Type="http://schemas.openxmlformats.org/officeDocument/2006/relationships/image" Target="../media/image15.wmf"/><Relationship Id="rId1" Type="http://schemas.openxmlformats.org/officeDocument/2006/relationships/oleObject" Target="../embeddings/oleObject5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2349" y="1628800"/>
            <a:ext cx="11741150" cy="2487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学习目标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1610936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3"/>
          <p:cNvSpPr txBox="1"/>
          <p:nvPr/>
        </p:nvSpPr>
        <p:spPr>
          <a:xfrm>
            <a:off x="1554044" y="1563638"/>
            <a:ext cx="10256956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了解三角形的外接圆和三角形外心的概念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2922515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8"/>
          <p:cNvSpPr txBox="1"/>
          <p:nvPr/>
        </p:nvSpPr>
        <p:spPr>
          <a:xfrm>
            <a:off x="1561196" y="2852936"/>
            <a:ext cx="10630804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了解反证法的证明思想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76320" y="3717032"/>
            <a:ext cx="2970514" cy="269783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9"/>
          <p:cNvGrpSpPr/>
          <p:nvPr/>
        </p:nvGrpSpPr>
        <p:grpSpPr>
          <a:xfrm>
            <a:off x="438608" y="1169988"/>
            <a:ext cx="2951160" cy="431800"/>
            <a:chOff x="1097904" y="1484784"/>
            <a:chExt cx="2710144" cy="432048"/>
          </a:xfrm>
          <a:solidFill>
            <a:srgbClr val="002060"/>
          </a:solidFill>
        </p:grpSpPr>
        <p:sp>
          <p:nvSpPr>
            <p:cNvPr id="3" name="矩形 20"/>
            <p:cNvSpPr>
              <a:spLocks noChangeArrowheads="1"/>
            </p:cNvSpPr>
            <p:nvPr/>
          </p:nvSpPr>
          <p:spPr bwMode="auto">
            <a:xfrm>
              <a:off x="1097904" y="1484784"/>
              <a:ext cx="161728" cy="432048"/>
            </a:xfrm>
            <a:prstGeom prst="rect">
              <a:avLst/>
            </a:prstGeom>
            <a:grpFill/>
            <a:ln w="9525" algn="ctr">
              <a:noFill/>
              <a:round/>
            </a:ln>
          </p:spPr>
          <p:txBody>
            <a:bodyPr/>
            <a:lstStyle/>
            <a:p>
              <a:pPr algn="ctr">
                <a:defRPr/>
              </a:pPr>
              <a:endParaRPr lang="zh-CN" altLang="en-US" sz="2400" b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矩形 21"/>
            <p:cNvSpPr>
              <a:spLocks noChangeArrowheads="1"/>
            </p:cNvSpPr>
            <p:nvPr/>
          </p:nvSpPr>
          <p:spPr bwMode="auto">
            <a:xfrm>
              <a:off x="1332430" y="1484784"/>
              <a:ext cx="2475618" cy="432048"/>
            </a:xfrm>
            <a:prstGeom prst="rect">
              <a:avLst/>
            </a:prstGeom>
            <a:grpFill/>
            <a:ln w="9525" algn="ctr">
              <a:noFill/>
              <a:round/>
            </a:ln>
          </p:spPr>
          <p:txBody>
            <a:bodyPr/>
            <a:lstStyle/>
            <a:p>
              <a:pPr algn="ctr">
                <a:defRPr/>
              </a:pPr>
              <a:r>
                <a:rPr lang="zh-CN" altLang="en-US" sz="2400" b="1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点和圆的位置关系</a:t>
              </a:r>
              <a:endPara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24651"/>
          <p:cNvGrpSpPr/>
          <p:nvPr/>
        </p:nvGrpSpPr>
        <p:grpSpPr>
          <a:xfrm>
            <a:off x="2122920" y="1900039"/>
            <a:ext cx="1619250" cy="1619250"/>
            <a:chOff x="385" y="1525"/>
            <a:chExt cx="1020" cy="1020"/>
          </a:xfrm>
        </p:grpSpPr>
        <p:sp>
          <p:nvSpPr>
            <p:cNvPr id="6" name="Oval 20"/>
            <p:cNvSpPr>
              <a:spLocks noChangeAspect="1" noChangeArrowheads="1"/>
            </p:cNvSpPr>
            <p:nvPr/>
          </p:nvSpPr>
          <p:spPr bwMode="auto">
            <a:xfrm>
              <a:off x="385" y="1525"/>
              <a:ext cx="1020" cy="1020"/>
            </a:xfrm>
            <a:prstGeom prst="ellipse">
              <a:avLst/>
            </a:prstGeom>
            <a:noFill/>
            <a:ln w="22225">
              <a:solidFill>
                <a:srgbClr val="FF33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7" name="Oval 21"/>
            <p:cNvSpPr>
              <a:spLocks noChangeAspect="1" noChangeArrowheads="1"/>
            </p:cNvSpPr>
            <p:nvPr/>
          </p:nvSpPr>
          <p:spPr bwMode="auto">
            <a:xfrm>
              <a:off x="868" y="2002"/>
              <a:ext cx="55" cy="5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FF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8" name="Text Box 23"/>
            <p:cNvSpPr txBox="1">
              <a:spLocks noChangeAspect="1" noChangeArrowheads="1"/>
            </p:cNvSpPr>
            <p:nvPr/>
          </p:nvSpPr>
          <p:spPr bwMode="auto">
            <a:xfrm>
              <a:off x="809" y="2151"/>
              <a:ext cx="144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3300"/>
                  </a:solidFill>
                  <a:latin typeface="Times New Roman" panose="02020603050405020304" pitchFamily="18" charset="0"/>
                </a:rPr>
                <a:t>r</a:t>
              </a:r>
              <a:endParaRPr lang="en-US" altLang="zh-CN" sz="2400" b="1" i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Line 24"/>
            <p:cNvSpPr>
              <a:spLocks noChangeAspect="1" noChangeShapeType="1"/>
            </p:cNvSpPr>
            <p:nvPr/>
          </p:nvSpPr>
          <p:spPr bwMode="auto">
            <a:xfrm>
              <a:off x="901" y="2029"/>
              <a:ext cx="36" cy="504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0" name="Group 22"/>
            <p:cNvGrpSpPr>
              <a:grpSpLocks noChangeAspect="1"/>
            </p:cNvGrpSpPr>
            <p:nvPr/>
          </p:nvGrpSpPr>
          <p:grpSpPr>
            <a:xfrm>
              <a:off x="905" y="1803"/>
              <a:ext cx="280" cy="226"/>
              <a:chOff x="0" y="0"/>
              <a:chExt cx="373" cy="301"/>
            </a:xfrm>
          </p:grpSpPr>
          <p:sp>
            <p:nvSpPr>
              <p:cNvPr id="14" name="Line 28"/>
              <p:cNvSpPr>
                <a:spLocks noChangeAspect="1" noChangeShapeType="1"/>
              </p:cNvSpPr>
              <p:nvPr/>
            </p:nvSpPr>
            <p:spPr bwMode="auto">
              <a:xfrm flipV="1">
                <a:off x="0" y="13"/>
                <a:ext cx="358" cy="288"/>
              </a:xfrm>
              <a:prstGeom prst="line">
                <a:avLst/>
              </a:prstGeom>
              <a:noFill/>
              <a:ln w="25400">
                <a:solidFill>
                  <a:srgbClr val="FF66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Oval 29"/>
              <p:cNvSpPr>
                <a:spLocks noChangeAspect="1" noChangeArrowheads="1"/>
              </p:cNvSpPr>
              <p:nvPr/>
            </p:nvSpPr>
            <p:spPr bwMode="auto">
              <a:xfrm>
                <a:off x="323" y="0"/>
                <a:ext cx="50" cy="50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rgbClr val="FFFF00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</p:grpSp>
        <p:sp>
          <p:nvSpPr>
            <p:cNvPr id="11" name="Text Box 30"/>
            <p:cNvSpPr txBox="1">
              <a:spLocks noChangeAspect="1" noChangeArrowheads="1"/>
            </p:cNvSpPr>
            <p:nvPr/>
          </p:nvSpPr>
          <p:spPr bwMode="auto">
            <a:xfrm>
              <a:off x="975" y="1525"/>
              <a:ext cx="216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66"/>
                  </a:solidFill>
                  <a:latin typeface="Times New Roman" panose="02020603050405020304" pitchFamily="18" charset="0"/>
                </a:rPr>
                <a:t>P</a:t>
              </a:r>
              <a:endParaRPr lang="en-US" altLang="zh-CN" sz="2400" b="1" i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Oval 31"/>
            <p:cNvSpPr>
              <a:spLocks noChangeAspect="1" noChangeArrowheads="1"/>
            </p:cNvSpPr>
            <p:nvPr/>
          </p:nvSpPr>
          <p:spPr bwMode="auto">
            <a:xfrm>
              <a:off x="1143" y="1787"/>
              <a:ext cx="37" cy="3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13" name="Rectangle 32"/>
            <p:cNvSpPr>
              <a:spLocks noChangeArrowheads="1"/>
            </p:cNvSpPr>
            <p:nvPr/>
          </p:nvSpPr>
          <p:spPr bwMode="auto">
            <a:xfrm>
              <a:off x="862" y="1720"/>
              <a:ext cx="2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6" name="组合 93"/>
          <p:cNvGrpSpPr/>
          <p:nvPr/>
        </p:nvGrpSpPr>
        <p:grpSpPr>
          <a:xfrm>
            <a:off x="4002520" y="1852414"/>
            <a:ext cx="1974850" cy="1693862"/>
            <a:chOff x="3315767" y="2276872"/>
            <a:chExt cx="1974556" cy="1693862"/>
          </a:xfrm>
        </p:grpSpPr>
        <p:grpSp>
          <p:nvGrpSpPr>
            <p:cNvPr id="17" name="Group 28"/>
            <p:cNvGrpSpPr>
              <a:grpSpLocks noChangeAspect="1"/>
            </p:cNvGrpSpPr>
            <p:nvPr/>
          </p:nvGrpSpPr>
          <p:grpSpPr>
            <a:xfrm>
              <a:off x="3315767" y="2276872"/>
              <a:ext cx="1693862" cy="1693862"/>
              <a:chOff x="0" y="0"/>
              <a:chExt cx="1360" cy="1360"/>
            </a:xfrm>
          </p:grpSpPr>
          <p:sp>
            <p:nvSpPr>
              <p:cNvPr id="28" name="Oval 35"/>
              <p:cNvSpPr>
                <a:spLocks noChangeAspect="1" noChangeArrowheads="1"/>
              </p:cNvSpPr>
              <p:nvPr/>
            </p:nvSpPr>
            <p:spPr bwMode="auto">
              <a:xfrm>
                <a:off x="0" y="0"/>
                <a:ext cx="1360" cy="1360"/>
              </a:xfrm>
              <a:prstGeom prst="ellipse">
                <a:avLst/>
              </a:prstGeom>
              <a:noFill/>
              <a:ln w="22225">
                <a:solidFill>
                  <a:srgbClr val="FF33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  <p:sp>
            <p:nvSpPr>
              <p:cNvPr id="29" name="Oval 36"/>
              <p:cNvSpPr>
                <a:spLocks noChangeAspect="1" noChangeArrowheads="1"/>
              </p:cNvSpPr>
              <p:nvPr/>
            </p:nvSpPr>
            <p:spPr bwMode="auto">
              <a:xfrm>
                <a:off x="644" y="636"/>
                <a:ext cx="73" cy="73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FF00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</p:grpSp>
        <p:grpSp>
          <p:nvGrpSpPr>
            <p:cNvPr id="18" name="Group 31"/>
            <p:cNvGrpSpPr>
              <a:grpSpLocks noChangeAspect="1"/>
            </p:cNvGrpSpPr>
            <p:nvPr/>
          </p:nvGrpSpPr>
          <p:grpSpPr>
            <a:xfrm>
              <a:off x="4177779" y="3118247"/>
              <a:ext cx="1112544" cy="569912"/>
              <a:chOff x="0" y="0"/>
              <a:chExt cx="894" cy="457"/>
            </a:xfrm>
          </p:grpSpPr>
          <p:grpSp>
            <p:nvGrpSpPr>
              <p:cNvPr id="24" name="Group 32"/>
              <p:cNvGrpSpPr>
                <a:grpSpLocks noChangeAspect="1"/>
              </p:cNvGrpSpPr>
              <p:nvPr/>
            </p:nvGrpSpPr>
            <p:grpSpPr>
              <a:xfrm>
                <a:off x="0" y="0"/>
                <a:ext cx="647" cy="246"/>
                <a:chOff x="0" y="0"/>
                <a:chExt cx="647" cy="246"/>
              </a:xfrm>
            </p:grpSpPr>
            <p:sp>
              <p:nvSpPr>
                <p:cNvPr id="26" name="Line 39"/>
                <p:cNvSpPr>
                  <a:spLocks noChangeAspect="1" noChangeShapeType="1"/>
                </p:cNvSpPr>
                <p:nvPr/>
              </p:nvSpPr>
              <p:spPr bwMode="auto">
                <a:xfrm>
                  <a:off x="0" y="0"/>
                  <a:ext cx="619" cy="221"/>
                </a:xfrm>
                <a:prstGeom prst="line">
                  <a:avLst/>
                </a:prstGeom>
                <a:noFill/>
                <a:ln w="19050">
                  <a:solidFill>
                    <a:srgbClr val="FF00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" name="Oval 40"/>
                <p:cNvSpPr>
                  <a:spLocks noChangeAspect="1" noChangeArrowheads="1"/>
                </p:cNvSpPr>
                <p:nvPr/>
              </p:nvSpPr>
              <p:spPr bwMode="auto">
                <a:xfrm>
                  <a:off x="597" y="196"/>
                  <a:ext cx="50" cy="50"/>
                </a:xfrm>
                <a:prstGeom prst="ellipse">
                  <a:avLst/>
                </a:prstGeom>
                <a:solidFill>
                  <a:srgbClr val="FFFF00"/>
                </a:solidFill>
                <a:ln w="9525">
                  <a:solidFill>
                    <a:srgbClr val="FFFF00"/>
                  </a:solidFill>
                  <a:rou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zh-CN"/>
                </a:p>
              </p:txBody>
            </p:sp>
          </p:grpSp>
          <p:sp>
            <p:nvSpPr>
              <p:cNvPr id="25" name="Text Box 41"/>
              <p:cNvSpPr txBox="1">
                <a:spLocks noChangeAspect="1" noChangeArrowheads="1"/>
              </p:cNvSpPr>
              <p:nvPr/>
            </p:nvSpPr>
            <p:spPr bwMode="auto">
              <a:xfrm>
                <a:off x="606" y="90"/>
                <a:ext cx="288" cy="3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400" b="1" i="1">
                    <a:solidFill>
                      <a:srgbClr val="FF0066"/>
                    </a:solidFill>
                    <a:latin typeface="Times New Roman" panose="02020603050405020304" pitchFamily="18" charset="0"/>
                  </a:rPr>
                  <a:t>P</a:t>
                </a:r>
                <a:endParaRPr lang="en-US" altLang="zh-CN" sz="2400" b="1" i="1">
                  <a:solidFill>
                    <a:srgbClr val="FF006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9" name="Group 36"/>
            <p:cNvGrpSpPr>
              <a:grpSpLocks noChangeAspect="1"/>
            </p:cNvGrpSpPr>
            <p:nvPr/>
          </p:nvGrpSpPr>
          <p:grpSpPr>
            <a:xfrm>
              <a:off x="4019029" y="3113484"/>
              <a:ext cx="238125" cy="836613"/>
              <a:chOff x="0" y="0"/>
              <a:chExt cx="191" cy="672"/>
            </a:xfrm>
          </p:grpSpPr>
          <p:sp>
            <p:nvSpPr>
              <p:cNvPr id="22" name="Text Box 43"/>
              <p:cNvSpPr txBox="1">
                <a:spLocks noChangeAspect="1" noChangeArrowheads="1"/>
              </p:cNvSpPr>
              <p:nvPr/>
            </p:nvSpPr>
            <p:spPr bwMode="auto">
              <a:xfrm>
                <a:off x="0" y="163"/>
                <a:ext cx="191" cy="3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r</a:t>
                </a:r>
                <a:endParaRPr lang="en-US" altLang="zh-CN" sz="2800" b="1" i="1">
                  <a:solidFill>
                    <a:srgbClr val="FF33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3" name="Line 44"/>
              <p:cNvSpPr>
                <a:spLocks noChangeAspect="1" noChangeShapeType="1"/>
              </p:cNvSpPr>
              <p:nvPr/>
            </p:nvSpPr>
            <p:spPr bwMode="auto">
              <a:xfrm>
                <a:off x="122" y="0"/>
                <a:ext cx="48" cy="672"/>
              </a:xfrm>
              <a:prstGeom prst="line">
                <a:avLst/>
              </a:prstGeom>
              <a:noFill/>
              <a:ln w="28575">
                <a:solidFill>
                  <a:srgbClr val="000099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" name="Rectangle 45"/>
            <p:cNvSpPr>
              <a:spLocks noChangeAspect="1" noChangeArrowheads="1"/>
            </p:cNvSpPr>
            <p:nvPr/>
          </p:nvSpPr>
          <p:spPr bwMode="auto">
            <a:xfrm>
              <a:off x="4474642" y="2911872"/>
              <a:ext cx="3365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  <p:sp>
          <p:nvSpPr>
            <p:cNvPr id="21" name="Oval 31"/>
            <p:cNvSpPr>
              <a:spLocks noChangeAspect="1" noChangeArrowheads="1"/>
            </p:cNvSpPr>
            <p:nvPr/>
          </p:nvSpPr>
          <p:spPr bwMode="auto">
            <a:xfrm>
              <a:off x="4935017" y="3356372"/>
              <a:ext cx="58737" cy="5873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</p:grpSp>
      <p:grpSp>
        <p:nvGrpSpPr>
          <p:cNvPr id="30" name="组合 94"/>
          <p:cNvGrpSpPr/>
          <p:nvPr/>
        </p:nvGrpSpPr>
        <p:grpSpPr>
          <a:xfrm>
            <a:off x="6012296" y="1936552"/>
            <a:ext cx="2016125" cy="1476375"/>
            <a:chOff x="5940945" y="2419202"/>
            <a:chExt cx="2016860" cy="1475780"/>
          </a:xfrm>
        </p:grpSpPr>
        <p:sp>
          <p:nvSpPr>
            <p:cNvPr id="31" name="Freeform 47"/>
            <p:cNvSpPr>
              <a:spLocks noChangeAspect="1" noChangeArrowheads="1"/>
            </p:cNvSpPr>
            <p:nvPr/>
          </p:nvSpPr>
          <p:spPr bwMode="auto">
            <a:xfrm>
              <a:off x="6966813" y="2980520"/>
              <a:ext cx="414292" cy="874807"/>
            </a:xfrm>
            <a:custGeom>
              <a:avLst/>
              <a:gdLst>
                <a:gd name="T0" fmla="*/ 296 w 296"/>
                <a:gd name="T1" fmla="*/ 0 h 626"/>
                <a:gd name="T2" fmla="*/ 0 w 296"/>
                <a:gd name="T3" fmla="*/ 626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96" h="626">
                  <a:moveTo>
                    <a:pt x="296" y="0"/>
                  </a:moveTo>
                  <a:lnTo>
                    <a:pt x="0" y="626"/>
                  </a:lnTo>
                </a:path>
              </a:pathLst>
            </a:custGeom>
            <a:noFill/>
            <a:ln w="1905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2" name="Line 48"/>
            <p:cNvSpPr>
              <a:spLocks noChangeAspect="1" noChangeShapeType="1"/>
            </p:cNvSpPr>
            <p:nvPr/>
          </p:nvSpPr>
          <p:spPr bwMode="auto">
            <a:xfrm flipV="1">
              <a:off x="6071120" y="3002806"/>
              <a:ext cx="1285875" cy="24765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Rectangle 49"/>
            <p:cNvSpPr>
              <a:spLocks noChangeAspect="1" noChangeArrowheads="1"/>
            </p:cNvSpPr>
            <p:nvPr/>
          </p:nvSpPr>
          <p:spPr bwMode="auto">
            <a:xfrm>
              <a:off x="6461645" y="2875806"/>
              <a:ext cx="80179" cy="384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500">
                  <a:latin typeface="Times New Roman" panose="02020603050405020304" pitchFamily="18" charset="0"/>
                </a:rPr>
                <a:t> </a:t>
              </a:r>
              <a:endParaRPr lang="en-US" altLang="zh-CN"/>
            </a:p>
          </p:txBody>
        </p:sp>
        <p:grpSp>
          <p:nvGrpSpPr>
            <p:cNvPr id="34" name="Group 43"/>
            <p:cNvGrpSpPr>
              <a:grpSpLocks noChangeAspect="1"/>
            </p:cNvGrpSpPr>
            <p:nvPr/>
          </p:nvGrpSpPr>
          <p:grpSpPr>
            <a:xfrm>
              <a:off x="6480695" y="2419202"/>
              <a:ext cx="1477110" cy="1475780"/>
              <a:chOff x="0" y="221"/>
              <a:chExt cx="1139" cy="1139"/>
            </a:xfrm>
          </p:grpSpPr>
          <p:sp>
            <p:nvSpPr>
              <p:cNvPr id="39" name="Oval 51"/>
              <p:cNvSpPr>
                <a:spLocks noChangeAspect="1" noChangeArrowheads="1"/>
              </p:cNvSpPr>
              <p:nvPr/>
            </p:nvSpPr>
            <p:spPr bwMode="auto">
              <a:xfrm>
                <a:off x="0" y="221"/>
                <a:ext cx="1139" cy="1139"/>
              </a:xfrm>
              <a:prstGeom prst="ellipse">
                <a:avLst/>
              </a:prstGeom>
              <a:noFill/>
              <a:ln w="22225">
                <a:solidFill>
                  <a:srgbClr val="FF33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  <p:sp>
            <p:nvSpPr>
              <p:cNvPr id="40" name="Oval 52"/>
              <p:cNvSpPr>
                <a:spLocks noChangeAspect="1" noChangeArrowheads="1"/>
              </p:cNvSpPr>
              <p:nvPr/>
            </p:nvSpPr>
            <p:spPr bwMode="auto">
              <a:xfrm>
                <a:off x="644" y="636"/>
                <a:ext cx="73" cy="73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FF00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</p:grpSp>
        <p:sp>
          <p:nvSpPr>
            <p:cNvPr id="35" name="Text Box 54"/>
            <p:cNvSpPr txBox="1">
              <a:spLocks noChangeAspect="1" noChangeArrowheads="1"/>
            </p:cNvSpPr>
            <p:nvPr/>
          </p:nvSpPr>
          <p:spPr bwMode="auto">
            <a:xfrm>
              <a:off x="5940945" y="2855168"/>
              <a:ext cx="373063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66"/>
                  </a:solidFill>
                  <a:latin typeface="Times New Roman" panose="02020603050405020304" pitchFamily="18" charset="0"/>
                </a:rPr>
                <a:t>P</a:t>
              </a:r>
              <a:endParaRPr lang="en-US" altLang="zh-CN" sz="2400" b="1" i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" name="Rectangle 55"/>
            <p:cNvSpPr>
              <a:spLocks noChangeAspect="1" noChangeArrowheads="1"/>
            </p:cNvSpPr>
            <p:nvPr/>
          </p:nvSpPr>
          <p:spPr bwMode="auto">
            <a:xfrm>
              <a:off x="7145858" y="3331418"/>
              <a:ext cx="305003" cy="4614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FF3300"/>
                  </a:solidFill>
                  <a:latin typeface="Times New Roman" panose="02020603050405020304" pitchFamily="18" charset="0"/>
                </a:rPr>
                <a:t>r</a:t>
              </a:r>
              <a:endParaRPr lang="en-US" altLang="zh-CN" sz="2400" b="1" i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" name="Rectangle 56"/>
            <p:cNvSpPr>
              <a:spLocks noChangeAspect="1" noChangeArrowheads="1"/>
            </p:cNvSpPr>
            <p:nvPr/>
          </p:nvSpPr>
          <p:spPr bwMode="auto">
            <a:xfrm>
              <a:off x="6348933" y="2802781"/>
              <a:ext cx="3365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  <p:sp>
          <p:nvSpPr>
            <p:cNvPr id="38" name="Oval 31"/>
            <p:cNvSpPr>
              <a:spLocks noChangeAspect="1" noChangeArrowheads="1"/>
            </p:cNvSpPr>
            <p:nvPr/>
          </p:nvSpPr>
          <p:spPr bwMode="auto">
            <a:xfrm>
              <a:off x="6033020" y="3221881"/>
              <a:ext cx="58738" cy="5873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</p:grpSp>
      <p:grpSp>
        <p:nvGrpSpPr>
          <p:cNvPr id="41" name="组合 111"/>
          <p:cNvGrpSpPr/>
          <p:nvPr/>
        </p:nvGrpSpPr>
        <p:grpSpPr>
          <a:xfrm>
            <a:off x="8460220" y="1873052"/>
            <a:ext cx="1585912" cy="1611313"/>
            <a:chOff x="6948264" y="2303506"/>
            <a:chExt cx="1585604" cy="1611794"/>
          </a:xfrm>
        </p:grpSpPr>
        <p:sp>
          <p:nvSpPr>
            <p:cNvPr id="42" name="Oval 51"/>
            <p:cNvSpPr>
              <a:spLocks noChangeAspect="1" noChangeArrowheads="1"/>
            </p:cNvSpPr>
            <p:nvPr/>
          </p:nvSpPr>
          <p:spPr bwMode="auto">
            <a:xfrm>
              <a:off x="6948264" y="2331124"/>
              <a:ext cx="1585604" cy="1584176"/>
            </a:xfrm>
            <a:prstGeom prst="ellipse">
              <a:avLst/>
            </a:prstGeom>
            <a:solidFill>
              <a:srgbClr val="85E0E0"/>
            </a:solidFill>
            <a:ln w="22225">
              <a:solidFill>
                <a:srgbClr val="FF33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43" name="Oval 51"/>
            <p:cNvSpPr>
              <a:spLocks noChangeAspect="1" noChangeArrowheads="1"/>
            </p:cNvSpPr>
            <p:nvPr/>
          </p:nvSpPr>
          <p:spPr bwMode="auto">
            <a:xfrm>
              <a:off x="7262528" y="2590930"/>
              <a:ext cx="982471" cy="979779"/>
            </a:xfrm>
            <a:prstGeom prst="ellipse">
              <a:avLst/>
            </a:prstGeom>
            <a:solidFill>
              <a:schemeClr val="accent3"/>
            </a:solidFill>
            <a:ln w="22225">
              <a:solidFill>
                <a:srgbClr val="FF3300"/>
              </a:solidFill>
              <a:rou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zh-CN"/>
            </a:p>
          </p:txBody>
        </p:sp>
        <p:sp>
          <p:nvSpPr>
            <p:cNvPr id="44" name="Oval 52"/>
            <p:cNvSpPr>
              <a:spLocks noChangeAspect="1" noChangeArrowheads="1"/>
            </p:cNvSpPr>
            <p:nvPr/>
          </p:nvSpPr>
          <p:spPr bwMode="auto">
            <a:xfrm>
              <a:off x="7726568" y="3023586"/>
              <a:ext cx="94670" cy="9458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FF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45" name="Freeform 47"/>
            <p:cNvSpPr>
              <a:spLocks noChangeAspect="1" noChangeArrowheads="1"/>
            </p:cNvSpPr>
            <p:nvPr/>
          </p:nvSpPr>
          <p:spPr bwMode="auto">
            <a:xfrm>
              <a:off x="7434564" y="3068960"/>
              <a:ext cx="342284" cy="722757"/>
            </a:xfrm>
            <a:custGeom>
              <a:avLst/>
              <a:gdLst>
                <a:gd name="T0" fmla="*/ 296 w 296"/>
                <a:gd name="T1" fmla="*/ 0 h 626"/>
                <a:gd name="T2" fmla="*/ 0 w 296"/>
                <a:gd name="T3" fmla="*/ 626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96" h="626">
                  <a:moveTo>
                    <a:pt x="296" y="0"/>
                  </a:moveTo>
                  <a:lnTo>
                    <a:pt x="0" y="626"/>
                  </a:lnTo>
                </a:path>
              </a:pathLst>
            </a:custGeom>
            <a:noFill/>
            <a:ln w="1905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cxnSp>
          <p:nvCxnSpPr>
            <p:cNvPr id="46" name="直接连接符 100"/>
            <p:cNvCxnSpPr>
              <a:cxnSpLocks noChangeShapeType="1"/>
              <a:endCxn id="43" idx="5"/>
            </p:cNvCxnSpPr>
            <p:nvPr/>
          </p:nvCxnSpPr>
          <p:spPr bwMode="auto">
            <a:xfrm>
              <a:off x="7775864" y="3070879"/>
              <a:ext cx="324862" cy="35636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7" name="TextBox 102"/>
            <p:cNvSpPr txBox="1">
              <a:spLocks noChangeArrowheads="1"/>
            </p:cNvSpPr>
            <p:nvPr/>
          </p:nvSpPr>
          <p:spPr bwMode="auto">
            <a:xfrm>
              <a:off x="7236296" y="3212976"/>
              <a:ext cx="389774" cy="4618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R</a:t>
              </a:r>
              <a:endPara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8" name="TextBox 105"/>
            <p:cNvSpPr txBox="1">
              <a:spLocks noChangeArrowheads="1"/>
            </p:cNvSpPr>
            <p:nvPr/>
          </p:nvSpPr>
          <p:spPr bwMode="auto">
            <a:xfrm>
              <a:off x="7830116" y="2869708"/>
              <a:ext cx="304833" cy="4618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r</a:t>
              </a:r>
              <a:endPara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49" name="直接连接符 107"/>
            <p:cNvCxnSpPr>
              <a:cxnSpLocks noChangeShapeType="1"/>
              <a:endCxn id="43" idx="5"/>
            </p:cNvCxnSpPr>
            <p:nvPr/>
          </p:nvCxnSpPr>
          <p:spPr bwMode="auto">
            <a:xfrm flipH="1" flipV="1">
              <a:off x="7344800" y="2654668"/>
              <a:ext cx="440926" cy="433967"/>
            </a:xfrm>
            <a:prstGeom prst="line">
              <a:avLst/>
            </a:prstGeom>
            <a:noFill/>
            <a:ln w="25400">
              <a:solidFill>
                <a:srgbClr val="371CFC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0" name="TextBox 109"/>
            <p:cNvSpPr txBox="1">
              <a:spLocks noChangeArrowheads="1"/>
            </p:cNvSpPr>
            <p:nvPr/>
          </p:nvSpPr>
          <p:spPr bwMode="auto">
            <a:xfrm>
              <a:off x="7313882" y="2303506"/>
              <a:ext cx="37221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2740F5"/>
                  </a:solidFill>
                  <a:latin typeface="Times New Roman" panose="02020603050405020304" pitchFamily="18" charset="0"/>
                </a:rPr>
                <a:t>P</a:t>
              </a:r>
              <a:endParaRPr lang="en-US" altLang="zh-CN" sz="2400" b="1" i="1">
                <a:solidFill>
                  <a:srgbClr val="2740F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" name="Oval 52"/>
            <p:cNvSpPr>
              <a:spLocks noChangeAspect="1" noChangeArrowheads="1"/>
            </p:cNvSpPr>
            <p:nvPr/>
          </p:nvSpPr>
          <p:spPr bwMode="auto">
            <a:xfrm>
              <a:off x="7280686" y="2600416"/>
              <a:ext cx="94670" cy="9458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FF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</p:grpSp>
      <p:grpSp>
        <p:nvGrpSpPr>
          <p:cNvPr id="52" name="组合 116"/>
          <p:cNvGrpSpPr/>
          <p:nvPr/>
        </p:nvGrpSpPr>
        <p:grpSpPr>
          <a:xfrm>
            <a:off x="2774410" y="3923242"/>
            <a:ext cx="2840037" cy="465138"/>
            <a:chOff x="395536" y="4191471"/>
            <a:chExt cx="2840360" cy="464648"/>
          </a:xfrm>
        </p:grpSpPr>
        <p:sp>
          <p:nvSpPr>
            <p:cNvPr id="53" name="AutoShape 3"/>
            <p:cNvSpPr>
              <a:spLocks noChangeArrowheads="1"/>
            </p:cNvSpPr>
            <p:nvPr/>
          </p:nvSpPr>
          <p:spPr bwMode="auto">
            <a:xfrm>
              <a:off x="2083768" y="4335487"/>
              <a:ext cx="504056" cy="228600"/>
            </a:xfrm>
            <a:prstGeom prst="leftRightArrow">
              <a:avLst>
                <a:gd name="adj1" fmla="val 50000"/>
                <a:gd name="adj2" fmla="val 66476"/>
              </a:avLst>
            </a:prstGeom>
            <a:solidFill>
              <a:srgbClr val="DF1607"/>
            </a:solidFill>
            <a:ln w="9525">
              <a:solidFill>
                <a:srgbClr val="FFFF99"/>
              </a:solidFill>
              <a:miter lim="800000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54" name="Rectangle 4"/>
            <p:cNvSpPr>
              <a:spLocks noChangeArrowheads="1"/>
            </p:cNvSpPr>
            <p:nvPr/>
          </p:nvSpPr>
          <p:spPr bwMode="auto">
            <a:xfrm>
              <a:off x="395536" y="4191471"/>
              <a:ext cx="1904256" cy="456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点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在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内</a:t>
              </a:r>
              <a:r>
                <a:rPr lang="zh-CN" altLang="en-US" sz="24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   </a:t>
              </a:r>
              <a:endPara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55" name="Text Box 14"/>
            <p:cNvSpPr txBox="1">
              <a:spLocks noChangeArrowheads="1"/>
            </p:cNvSpPr>
            <p:nvPr/>
          </p:nvSpPr>
          <p:spPr bwMode="auto">
            <a:xfrm>
              <a:off x="2587824" y="4194454"/>
              <a:ext cx="6480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d&lt;r </a:t>
              </a:r>
              <a:endPara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56" name="组合 117"/>
          <p:cNvGrpSpPr/>
          <p:nvPr/>
        </p:nvGrpSpPr>
        <p:grpSpPr>
          <a:xfrm>
            <a:off x="6028784" y="3916892"/>
            <a:ext cx="2952750" cy="463550"/>
            <a:chOff x="395536" y="4191471"/>
            <a:chExt cx="2952328" cy="464648"/>
          </a:xfrm>
        </p:grpSpPr>
        <p:sp>
          <p:nvSpPr>
            <p:cNvPr id="57" name="AutoShape 3"/>
            <p:cNvSpPr>
              <a:spLocks noChangeArrowheads="1"/>
            </p:cNvSpPr>
            <p:nvPr/>
          </p:nvSpPr>
          <p:spPr bwMode="auto">
            <a:xfrm>
              <a:off x="2083768" y="4335487"/>
              <a:ext cx="504056" cy="228600"/>
            </a:xfrm>
            <a:prstGeom prst="leftRightArrow">
              <a:avLst>
                <a:gd name="adj1" fmla="val 50000"/>
                <a:gd name="adj2" fmla="val 66476"/>
              </a:avLst>
            </a:prstGeom>
            <a:solidFill>
              <a:srgbClr val="DF1607"/>
            </a:solidFill>
            <a:ln w="9525">
              <a:solidFill>
                <a:srgbClr val="FFFF99"/>
              </a:solidFill>
              <a:miter lim="800000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58" name="Rectangle 4"/>
            <p:cNvSpPr>
              <a:spLocks noChangeArrowheads="1"/>
            </p:cNvSpPr>
            <p:nvPr/>
          </p:nvSpPr>
          <p:spPr bwMode="auto">
            <a:xfrm>
              <a:off x="395536" y="4191471"/>
              <a:ext cx="190425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点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在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上</a:t>
              </a:r>
              <a:r>
                <a:rPr lang="zh-CN" altLang="en-US" sz="24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   </a:t>
              </a:r>
              <a:endPara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59" name="Text Box 14"/>
            <p:cNvSpPr txBox="1">
              <a:spLocks noChangeArrowheads="1"/>
            </p:cNvSpPr>
            <p:nvPr/>
          </p:nvSpPr>
          <p:spPr bwMode="auto">
            <a:xfrm>
              <a:off x="2587824" y="4194454"/>
              <a:ext cx="76004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d=r </a:t>
              </a:r>
              <a:endPara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60" name="组合 121"/>
          <p:cNvGrpSpPr/>
          <p:nvPr/>
        </p:nvGrpSpPr>
        <p:grpSpPr>
          <a:xfrm>
            <a:off x="2802985" y="4636030"/>
            <a:ext cx="2840037" cy="463550"/>
            <a:chOff x="395536" y="4191471"/>
            <a:chExt cx="2840360" cy="464648"/>
          </a:xfrm>
        </p:grpSpPr>
        <p:sp>
          <p:nvSpPr>
            <p:cNvPr id="61" name="AutoShape 3"/>
            <p:cNvSpPr>
              <a:spLocks noChangeArrowheads="1"/>
            </p:cNvSpPr>
            <p:nvPr/>
          </p:nvSpPr>
          <p:spPr bwMode="auto">
            <a:xfrm>
              <a:off x="2083768" y="4335487"/>
              <a:ext cx="504056" cy="228600"/>
            </a:xfrm>
            <a:prstGeom prst="leftRightArrow">
              <a:avLst>
                <a:gd name="adj1" fmla="val 50000"/>
                <a:gd name="adj2" fmla="val 66476"/>
              </a:avLst>
            </a:prstGeom>
            <a:solidFill>
              <a:srgbClr val="DF1607"/>
            </a:solidFill>
            <a:ln w="9525">
              <a:solidFill>
                <a:srgbClr val="FFFF99"/>
              </a:solidFill>
              <a:miter lim="800000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2" name="Rectangle 4"/>
            <p:cNvSpPr>
              <a:spLocks noChangeArrowheads="1"/>
            </p:cNvSpPr>
            <p:nvPr/>
          </p:nvSpPr>
          <p:spPr bwMode="auto">
            <a:xfrm>
              <a:off x="395536" y="4191471"/>
              <a:ext cx="1904256" cy="458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点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在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外</a:t>
              </a:r>
              <a:r>
                <a:rPr lang="zh-CN" altLang="en-US" sz="24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   </a:t>
              </a:r>
              <a:endPara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3" name="Text Box 14"/>
            <p:cNvSpPr txBox="1">
              <a:spLocks noChangeArrowheads="1"/>
            </p:cNvSpPr>
            <p:nvPr/>
          </p:nvSpPr>
          <p:spPr bwMode="auto">
            <a:xfrm>
              <a:off x="2587824" y="4194454"/>
              <a:ext cx="6480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d&gt;r </a:t>
              </a:r>
              <a:endPara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64" name="组合 24650"/>
          <p:cNvGrpSpPr/>
          <p:nvPr/>
        </p:nvGrpSpPr>
        <p:grpSpPr>
          <a:xfrm>
            <a:off x="6108160" y="4639206"/>
            <a:ext cx="3533775" cy="460375"/>
            <a:chOff x="2151" y="3113"/>
            <a:chExt cx="2226" cy="290"/>
          </a:xfrm>
        </p:grpSpPr>
        <p:sp>
          <p:nvSpPr>
            <p:cNvPr id="65" name="AutoShape 3"/>
            <p:cNvSpPr>
              <a:spLocks noChangeArrowheads="1"/>
            </p:cNvSpPr>
            <p:nvPr/>
          </p:nvSpPr>
          <p:spPr bwMode="auto">
            <a:xfrm>
              <a:off x="3285" y="3195"/>
              <a:ext cx="318" cy="144"/>
            </a:xfrm>
            <a:prstGeom prst="leftRightArrow">
              <a:avLst>
                <a:gd name="adj1" fmla="val 50000"/>
                <a:gd name="adj2" fmla="val 66577"/>
              </a:avLst>
            </a:prstGeom>
            <a:solidFill>
              <a:srgbClr val="DF1607"/>
            </a:solidFill>
            <a:ln w="9525">
              <a:solidFill>
                <a:srgbClr val="FFFF99"/>
              </a:solidFill>
              <a:miter lim="800000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</a:t>
              </a:r>
              <a:endParaRPr lang="zh-CN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6" name="Rectangle 4"/>
            <p:cNvSpPr>
              <a:spLocks noChangeArrowheads="1"/>
            </p:cNvSpPr>
            <p:nvPr/>
          </p:nvSpPr>
          <p:spPr bwMode="auto">
            <a:xfrm>
              <a:off x="2151" y="3113"/>
              <a:ext cx="120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点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在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圆环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内</a:t>
              </a:r>
              <a:r>
                <a:rPr lang="zh-CN" altLang="en-US" sz="24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   </a:t>
              </a:r>
              <a:endPara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7" name="Text Box 14"/>
            <p:cNvSpPr txBox="1">
              <a:spLocks noChangeArrowheads="1"/>
            </p:cNvSpPr>
            <p:nvPr/>
          </p:nvSpPr>
          <p:spPr bwMode="auto">
            <a:xfrm>
              <a:off x="3532" y="3115"/>
              <a:ext cx="84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r≤d≤R </a:t>
              </a:r>
              <a:endPara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68" name="Text Box 54"/>
          <p:cNvSpPr txBox="1">
            <a:spLocks noChangeArrowheads="1"/>
          </p:cNvSpPr>
          <p:nvPr/>
        </p:nvSpPr>
        <p:spPr bwMode="auto">
          <a:xfrm>
            <a:off x="2373746" y="5552336"/>
            <a:ext cx="17859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数形结合：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9" name="Text Box 56"/>
          <p:cNvSpPr txBox="1">
            <a:spLocks noChangeArrowheads="1"/>
          </p:cNvSpPr>
          <p:nvPr/>
        </p:nvSpPr>
        <p:spPr bwMode="auto">
          <a:xfrm>
            <a:off x="4110470" y="5552336"/>
            <a:ext cx="18669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位置关系</a:t>
            </a:r>
            <a:endParaRPr lang="zh-CN" altLang="en-US" sz="2800" b="1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0" name="Text Box 60"/>
          <p:cNvSpPr txBox="1">
            <a:spLocks noChangeArrowheads="1"/>
          </p:cNvSpPr>
          <p:nvPr/>
        </p:nvSpPr>
        <p:spPr bwMode="auto">
          <a:xfrm>
            <a:off x="7360097" y="5571009"/>
            <a:ext cx="19288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数量关系</a:t>
            </a:r>
            <a:endParaRPr lang="zh-CN" altLang="en-US" sz="2800" b="1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" name="Line 72"/>
          <p:cNvSpPr>
            <a:spLocks noChangeShapeType="1"/>
          </p:cNvSpPr>
          <p:nvPr/>
        </p:nvSpPr>
        <p:spPr bwMode="auto">
          <a:xfrm>
            <a:off x="6483798" y="5832945"/>
            <a:ext cx="72072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2" name="Line 73"/>
          <p:cNvSpPr>
            <a:spLocks noChangeShapeType="1"/>
          </p:cNvSpPr>
          <p:nvPr/>
        </p:nvSpPr>
        <p:spPr bwMode="auto">
          <a:xfrm flipH="1">
            <a:off x="5951984" y="5832945"/>
            <a:ext cx="865188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3" name="矩形 72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复习回顾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43"/>
          <p:cNvSpPr txBox="1"/>
          <p:nvPr/>
        </p:nvSpPr>
        <p:spPr>
          <a:xfrm>
            <a:off x="648381" y="1226188"/>
            <a:ext cx="6988722" cy="1284006"/>
          </a:xfrm>
          <a:prstGeom prst="rect">
            <a:avLst/>
          </a:prstGeom>
          <a:noFill/>
          <a:ln w="28575" cap="flat" cmpd="sng">
            <a:solidFill>
              <a:schemeClr val="accent6">
                <a:lumMod val="75000"/>
              </a:schemeClr>
            </a:solidFill>
            <a:prstDash val="sysDash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定理：</a:t>
            </a:r>
            <a:endParaRPr lang="en-US" altLang="zh-CN" sz="280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    不在同一直线上的三个点</a:t>
            </a:r>
            <a:r>
              <a:rPr lang="zh-CN" altLang="en-US" sz="2800" noProof="1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确定一个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圆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标注 59"/>
          <p:cNvSpPr>
            <a:spLocks noChangeArrowheads="1"/>
          </p:cNvSpPr>
          <p:nvPr/>
        </p:nvSpPr>
        <p:spPr bwMode="auto">
          <a:xfrm>
            <a:off x="5418310" y="3011479"/>
            <a:ext cx="1606550" cy="542934"/>
          </a:xfrm>
          <a:prstGeom prst="wedgeRectCallout">
            <a:avLst>
              <a:gd name="adj1" fmla="val -6264"/>
              <a:gd name="adj2" fmla="val -158023"/>
            </a:avLst>
          </a:prstGeom>
          <a:solidFill>
            <a:srgbClr val="FFFF00"/>
          </a:solidFill>
          <a:ln w="25400">
            <a:solidFill>
              <a:srgbClr val="FF0000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有且只有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标注 58"/>
          <p:cNvSpPr>
            <a:spLocks noChangeArrowheads="1"/>
          </p:cNvSpPr>
          <p:nvPr/>
        </p:nvSpPr>
        <p:spPr bwMode="auto">
          <a:xfrm>
            <a:off x="2423592" y="923920"/>
            <a:ext cx="1519202" cy="604536"/>
          </a:xfrm>
          <a:prstGeom prst="wedgeRectCallout">
            <a:avLst>
              <a:gd name="adj1" fmla="val -39137"/>
              <a:gd name="adj2" fmla="val 144032"/>
            </a:avLst>
          </a:prstGeom>
          <a:solidFill>
            <a:srgbClr val="FFFF00"/>
          </a:solidFill>
          <a:ln w="25400">
            <a:solidFill>
              <a:srgbClr val="FF0000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位置关系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9" name="Group 2"/>
          <p:cNvGrpSpPr/>
          <p:nvPr/>
        </p:nvGrpSpPr>
        <p:grpSpPr>
          <a:xfrm>
            <a:off x="9945689" y="2963863"/>
            <a:ext cx="439737" cy="457200"/>
            <a:chOff x="0" y="0"/>
            <a:chExt cx="277" cy="288"/>
          </a:xfrm>
        </p:grpSpPr>
        <p:sp>
          <p:nvSpPr>
            <p:cNvPr id="10" name="Oval 3"/>
            <p:cNvSpPr>
              <a:spLocks noChangeArrowheads="1"/>
            </p:cNvSpPr>
            <p:nvPr/>
          </p:nvSpPr>
          <p:spPr bwMode="auto">
            <a:xfrm>
              <a:off x="0" y="231"/>
              <a:ext cx="22" cy="23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Text Box 4"/>
            <p:cNvSpPr txBox="1">
              <a:spLocks noChangeArrowheads="1"/>
            </p:cNvSpPr>
            <p:nvPr/>
          </p:nvSpPr>
          <p:spPr bwMode="auto">
            <a:xfrm>
              <a:off x="22" y="0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CC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2400" b="1" i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Group 5"/>
          <p:cNvGrpSpPr/>
          <p:nvPr/>
        </p:nvGrpSpPr>
        <p:grpSpPr>
          <a:xfrm>
            <a:off x="7319963" y="3889375"/>
            <a:ext cx="431800" cy="457200"/>
            <a:chOff x="0" y="0"/>
            <a:chExt cx="272" cy="288"/>
          </a:xfrm>
        </p:grpSpPr>
        <p:sp>
          <p:nvSpPr>
            <p:cNvPr id="13" name="Oval 6"/>
            <p:cNvSpPr>
              <a:spLocks noChangeArrowheads="1"/>
            </p:cNvSpPr>
            <p:nvPr/>
          </p:nvSpPr>
          <p:spPr bwMode="auto">
            <a:xfrm>
              <a:off x="250" y="243"/>
              <a:ext cx="22" cy="23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>
              <a:off x="0" y="0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CC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400" b="1" i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Group 8"/>
          <p:cNvGrpSpPr/>
          <p:nvPr/>
        </p:nvGrpSpPr>
        <p:grpSpPr>
          <a:xfrm>
            <a:off x="10020301" y="4578350"/>
            <a:ext cx="441325" cy="457200"/>
            <a:chOff x="0" y="0"/>
            <a:chExt cx="278" cy="288"/>
          </a:xfrm>
        </p:grpSpPr>
        <p:sp>
          <p:nvSpPr>
            <p:cNvPr id="16" name="Oval 9"/>
            <p:cNvSpPr>
              <a:spLocks noChangeArrowheads="1"/>
            </p:cNvSpPr>
            <p:nvPr/>
          </p:nvSpPr>
          <p:spPr bwMode="auto">
            <a:xfrm>
              <a:off x="0" y="265"/>
              <a:ext cx="22" cy="23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Text Box 10"/>
            <p:cNvSpPr txBox="1">
              <a:spLocks noChangeArrowheads="1"/>
            </p:cNvSpPr>
            <p:nvPr/>
          </p:nvSpPr>
          <p:spPr bwMode="auto">
            <a:xfrm>
              <a:off x="23" y="0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CC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400" b="1" i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Line 11"/>
          <p:cNvSpPr>
            <a:spLocks noChangeShapeType="1"/>
          </p:cNvSpPr>
          <p:nvPr/>
        </p:nvSpPr>
        <p:spPr bwMode="auto">
          <a:xfrm flipV="1">
            <a:off x="7751764" y="3346451"/>
            <a:ext cx="2212975" cy="6445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Line 12"/>
          <p:cNvSpPr>
            <a:spLocks noChangeShapeType="1"/>
          </p:cNvSpPr>
          <p:nvPr/>
        </p:nvSpPr>
        <p:spPr bwMode="auto">
          <a:xfrm>
            <a:off x="7751764" y="3990976"/>
            <a:ext cx="2268537" cy="10080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Oval 13"/>
          <p:cNvSpPr>
            <a:spLocks noChangeArrowheads="1"/>
          </p:cNvSpPr>
          <p:nvPr/>
        </p:nvSpPr>
        <p:spPr bwMode="auto">
          <a:xfrm>
            <a:off x="7739064" y="2947989"/>
            <a:ext cx="2555875" cy="255587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Line 14"/>
          <p:cNvSpPr>
            <a:spLocks noChangeShapeType="1"/>
          </p:cNvSpPr>
          <p:nvPr/>
        </p:nvSpPr>
        <p:spPr bwMode="auto">
          <a:xfrm rot="784005">
            <a:off x="7902575" y="1817688"/>
            <a:ext cx="2147888" cy="41592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Line 15"/>
          <p:cNvSpPr>
            <a:spLocks noChangeShapeType="1"/>
          </p:cNvSpPr>
          <p:nvPr/>
        </p:nvSpPr>
        <p:spPr bwMode="auto">
          <a:xfrm flipH="1">
            <a:off x="8328025" y="2371725"/>
            <a:ext cx="1512888" cy="34925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3" name="Group 16"/>
          <p:cNvGrpSpPr/>
          <p:nvPr/>
        </p:nvGrpSpPr>
        <p:grpSpPr>
          <a:xfrm rot="306945">
            <a:off x="8402638" y="1711325"/>
            <a:ext cx="620712" cy="457200"/>
            <a:chOff x="0" y="0"/>
            <a:chExt cx="391" cy="288"/>
          </a:xfrm>
        </p:grpSpPr>
        <p:sp>
          <p:nvSpPr>
            <p:cNvPr id="24" name="未知"/>
            <p:cNvSpPr>
              <a:spLocks noChangeArrowheads="1"/>
            </p:cNvSpPr>
            <p:nvPr/>
          </p:nvSpPr>
          <p:spPr bwMode="auto">
            <a:xfrm rot="1253522">
              <a:off x="45" y="68"/>
              <a:ext cx="68" cy="204"/>
            </a:xfrm>
            <a:custGeom>
              <a:avLst/>
              <a:gdLst>
                <a:gd name="T0" fmla="*/ 68 w 68"/>
                <a:gd name="T1" fmla="*/ 0 h 204"/>
                <a:gd name="T2" fmla="*/ 22 w 68"/>
                <a:gd name="T3" fmla="*/ 68 h 204"/>
                <a:gd name="T4" fmla="*/ 0 w 68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204">
                  <a:moveTo>
                    <a:pt x="68" y="0"/>
                  </a:moveTo>
                  <a:cubicBezTo>
                    <a:pt x="50" y="17"/>
                    <a:pt x="33" y="34"/>
                    <a:pt x="22" y="68"/>
                  </a:cubicBezTo>
                  <a:cubicBezTo>
                    <a:pt x="11" y="102"/>
                    <a:pt x="5" y="153"/>
                    <a:pt x="0" y="20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5" name="未知"/>
            <p:cNvSpPr>
              <a:spLocks noChangeArrowheads="1"/>
            </p:cNvSpPr>
            <p:nvPr/>
          </p:nvSpPr>
          <p:spPr bwMode="auto">
            <a:xfrm rot="17903470" flipH="1">
              <a:off x="68" y="90"/>
              <a:ext cx="68" cy="204"/>
            </a:xfrm>
            <a:custGeom>
              <a:avLst/>
              <a:gdLst>
                <a:gd name="T0" fmla="*/ 68 w 68"/>
                <a:gd name="T1" fmla="*/ 0 h 204"/>
                <a:gd name="T2" fmla="*/ 22 w 68"/>
                <a:gd name="T3" fmla="*/ 68 h 204"/>
                <a:gd name="T4" fmla="*/ 0 w 68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204">
                  <a:moveTo>
                    <a:pt x="68" y="0"/>
                  </a:moveTo>
                  <a:cubicBezTo>
                    <a:pt x="50" y="17"/>
                    <a:pt x="33" y="34"/>
                    <a:pt x="22" y="68"/>
                  </a:cubicBezTo>
                  <a:cubicBezTo>
                    <a:pt x="11" y="102"/>
                    <a:pt x="5" y="153"/>
                    <a:pt x="0" y="20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6" name="Text Box 19"/>
            <p:cNvSpPr txBox="1">
              <a:spLocks noChangeArrowheads="1"/>
            </p:cNvSpPr>
            <p:nvPr/>
          </p:nvSpPr>
          <p:spPr bwMode="auto">
            <a:xfrm>
              <a:off x="136" y="0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7" name="Group 20"/>
          <p:cNvGrpSpPr/>
          <p:nvPr/>
        </p:nvGrpSpPr>
        <p:grpSpPr>
          <a:xfrm rot="1372458">
            <a:off x="9177339" y="4916488"/>
            <a:ext cx="458787" cy="647700"/>
            <a:chOff x="0" y="0"/>
            <a:chExt cx="289" cy="408"/>
          </a:xfrm>
        </p:grpSpPr>
        <p:grpSp>
          <p:nvGrpSpPr>
            <p:cNvPr id="28" name="Group 21"/>
            <p:cNvGrpSpPr/>
            <p:nvPr/>
          </p:nvGrpSpPr>
          <p:grpSpPr>
            <a:xfrm rot="10027777">
              <a:off x="0" y="204"/>
              <a:ext cx="204" cy="204"/>
              <a:chOff x="0" y="0"/>
              <a:chExt cx="204" cy="204"/>
            </a:xfrm>
          </p:grpSpPr>
          <p:sp>
            <p:nvSpPr>
              <p:cNvPr id="30" name="未知"/>
              <p:cNvSpPr>
                <a:spLocks noChangeArrowheads="1"/>
              </p:cNvSpPr>
              <p:nvPr/>
            </p:nvSpPr>
            <p:spPr bwMode="auto">
              <a:xfrm rot="1253522">
                <a:off x="45" y="0"/>
                <a:ext cx="68" cy="204"/>
              </a:xfrm>
              <a:custGeom>
                <a:avLst/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1" name="未知"/>
              <p:cNvSpPr>
                <a:spLocks noChangeArrowheads="1"/>
              </p:cNvSpPr>
              <p:nvPr/>
            </p:nvSpPr>
            <p:spPr bwMode="auto">
              <a:xfrm rot="17903470" flipH="1">
                <a:off x="68" y="22"/>
                <a:ext cx="68" cy="204"/>
              </a:xfrm>
              <a:custGeom>
                <a:avLst/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29" name="Text Box 24"/>
            <p:cNvSpPr txBox="1">
              <a:spLocks noChangeArrowheads="1"/>
            </p:cNvSpPr>
            <p:nvPr/>
          </p:nvSpPr>
          <p:spPr bwMode="auto">
            <a:xfrm>
              <a:off x="45" y="0"/>
              <a:ext cx="24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E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2" name="Group 25"/>
          <p:cNvGrpSpPr/>
          <p:nvPr/>
        </p:nvGrpSpPr>
        <p:grpSpPr>
          <a:xfrm>
            <a:off x="7896225" y="5359400"/>
            <a:ext cx="647700" cy="457200"/>
            <a:chOff x="0" y="0"/>
            <a:chExt cx="408" cy="288"/>
          </a:xfrm>
        </p:grpSpPr>
        <p:grpSp>
          <p:nvGrpSpPr>
            <p:cNvPr id="33" name="Group 26"/>
            <p:cNvGrpSpPr/>
            <p:nvPr/>
          </p:nvGrpSpPr>
          <p:grpSpPr>
            <a:xfrm rot="-7537310">
              <a:off x="204" y="68"/>
              <a:ext cx="204" cy="204"/>
              <a:chOff x="0" y="0"/>
              <a:chExt cx="204" cy="204"/>
            </a:xfrm>
          </p:grpSpPr>
          <p:sp>
            <p:nvSpPr>
              <p:cNvPr id="35" name="未知"/>
              <p:cNvSpPr>
                <a:spLocks noChangeArrowheads="1"/>
              </p:cNvSpPr>
              <p:nvPr/>
            </p:nvSpPr>
            <p:spPr bwMode="auto">
              <a:xfrm rot="1253522">
                <a:off x="45" y="0"/>
                <a:ext cx="68" cy="204"/>
              </a:xfrm>
              <a:custGeom>
                <a:avLst/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6" name="未知"/>
              <p:cNvSpPr>
                <a:spLocks noChangeArrowheads="1"/>
              </p:cNvSpPr>
              <p:nvPr/>
            </p:nvSpPr>
            <p:spPr bwMode="auto">
              <a:xfrm rot="17903470" flipH="1">
                <a:off x="68" y="22"/>
                <a:ext cx="68" cy="204"/>
              </a:xfrm>
              <a:custGeom>
                <a:avLst/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34" name="Text Box 29"/>
            <p:cNvSpPr txBox="1">
              <a:spLocks noChangeArrowheads="1"/>
            </p:cNvSpPr>
            <p:nvPr/>
          </p:nvSpPr>
          <p:spPr bwMode="auto">
            <a:xfrm>
              <a:off x="0" y="0"/>
              <a:ext cx="26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G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7" name="Group 30"/>
          <p:cNvGrpSpPr/>
          <p:nvPr/>
        </p:nvGrpSpPr>
        <p:grpSpPr>
          <a:xfrm>
            <a:off x="9659938" y="2082800"/>
            <a:ext cx="571500" cy="649288"/>
            <a:chOff x="0" y="0"/>
            <a:chExt cx="360" cy="409"/>
          </a:xfrm>
        </p:grpSpPr>
        <p:grpSp>
          <p:nvGrpSpPr>
            <p:cNvPr id="38" name="Group 31"/>
            <p:cNvGrpSpPr/>
            <p:nvPr/>
          </p:nvGrpSpPr>
          <p:grpSpPr>
            <a:xfrm rot="1759631">
              <a:off x="0" y="205"/>
              <a:ext cx="204" cy="204"/>
              <a:chOff x="0" y="0"/>
              <a:chExt cx="204" cy="204"/>
            </a:xfrm>
          </p:grpSpPr>
          <p:sp>
            <p:nvSpPr>
              <p:cNvPr id="40" name="未知"/>
              <p:cNvSpPr>
                <a:spLocks noChangeArrowheads="1"/>
              </p:cNvSpPr>
              <p:nvPr/>
            </p:nvSpPr>
            <p:spPr bwMode="auto">
              <a:xfrm rot="1253522">
                <a:off x="45" y="0"/>
                <a:ext cx="68" cy="204"/>
              </a:xfrm>
              <a:custGeom>
                <a:avLst/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1" name="未知"/>
              <p:cNvSpPr>
                <a:spLocks noChangeArrowheads="1"/>
              </p:cNvSpPr>
              <p:nvPr/>
            </p:nvSpPr>
            <p:spPr bwMode="auto">
              <a:xfrm rot="17903470" flipH="1">
                <a:off x="68" y="22"/>
                <a:ext cx="68" cy="204"/>
              </a:xfrm>
              <a:custGeom>
                <a:avLst/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39" name="Text Box 34"/>
            <p:cNvSpPr txBox="1">
              <a:spLocks noChangeArrowheads="1"/>
            </p:cNvSpPr>
            <p:nvPr/>
          </p:nvSpPr>
          <p:spPr bwMode="auto">
            <a:xfrm>
              <a:off x="114" y="0"/>
              <a:ext cx="2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F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2" name="Line 35"/>
          <p:cNvSpPr>
            <a:spLocks noChangeShapeType="1"/>
          </p:cNvSpPr>
          <p:nvPr/>
        </p:nvSpPr>
        <p:spPr bwMode="auto">
          <a:xfrm flipH="1">
            <a:off x="10044114" y="3040063"/>
            <a:ext cx="185737" cy="1905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3" name="Group 36"/>
          <p:cNvGrpSpPr/>
          <p:nvPr/>
        </p:nvGrpSpPr>
        <p:grpSpPr>
          <a:xfrm>
            <a:off x="8896351" y="3530600"/>
            <a:ext cx="123825" cy="95250"/>
            <a:chOff x="0" y="0"/>
            <a:chExt cx="78" cy="60"/>
          </a:xfrm>
        </p:grpSpPr>
        <p:sp>
          <p:nvSpPr>
            <p:cNvPr id="44" name="Line 37"/>
            <p:cNvSpPr>
              <a:spLocks noChangeShapeType="1"/>
            </p:cNvSpPr>
            <p:nvPr/>
          </p:nvSpPr>
          <p:spPr bwMode="auto">
            <a:xfrm flipV="1">
              <a:off x="0" y="0"/>
              <a:ext cx="69" cy="1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Line 38"/>
            <p:cNvSpPr>
              <a:spLocks noChangeShapeType="1"/>
            </p:cNvSpPr>
            <p:nvPr/>
          </p:nvSpPr>
          <p:spPr bwMode="auto">
            <a:xfrm>
              <a:off x="66" y="0"/>
              <a:ext cx="12" cy="6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6" name="Group 39"/>
          <p:cNvGrpSpPr/>
          <p:nvPr/>
        </p:nvGrpSpPr>
        <p:grpSpPr>
          <a:xfrm>
            <a:off x="8824913" y="4364039"/>
            <a:ext cx="133350" cy="104775"/>
            <a:chOff x="0" y="0"/>
            <a:chExt cx="84" cy="66"/>
          </a:xfrm>
        </p:grpSpPr>
        <p:sp>
          <p:nvSpPr>
            <p:cNvPr id="47" name="Line 40"/>
            <p:cNvSpPr>
              <a:spLocks noChangeShapeType="1"/>
            </p:cNvSpPr>
            <p:nvPr/>
          </p:nvSpPr>
          <p:spPr bwMode="auto">
            <a:xfrm>
              <a:off x="27" y="0"/>
              <a:ext cx="57" cy="27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Line 41"/>
            <p:cNvSpPr>
              <a:spLocks noChangeShapeType="1"/>
            </p:cNvSpPr>
            <p:nvPr/>
          </p:nvSpPr>
          <p:spPr bwMode="auto">
            <a:xfrm flipH="1">
              <a:off x="0" y="0"/>
              <a:ext cx="30" cy="6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9" name="Text Box 42"/>
          <p:cNvSpPr txBox="1">
            <a:spLocks noChangeArrowheads="1"/>
          </p:cNvSpPr>
          <p:nvPr/>
        </p:nvSpPr>
        <p:spPr bwMode="auto">
          <a:xfrm>
            <a:off x="8826500" y="3971926"/>
            <a:ext cx="60960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●</a:t>
            </a:r>
            <a:r>
              <a:rPr lang="en-US" altLang="zh-CN" sz="3600" b="1">
                <a:latin typeface="Times New Roman" panose="02020603050405020304" pitchFamily="18" charset="0"/>
              </a:rPr>
              <a:t>o</a:t>
            </a:r>
            <a:endParaRPr lang="en-US" altLang="zh-CN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复习回顾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0"/>
          <p:cNvSpPr txBox="1">
            <a:spLocks noChangeArrowheads="1"/>
          </p:cNvSpPr>
          <p:nvPr/>
        </p:nvSpPr>
        <p:spPr bwMode="auto">
          <a:xfrm>
            <a:off x="347662" y="939645"/>
            <a:ext cx="1086090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试一试：</a:t>
            </a:r>
            <a:r>
              <a:rPr lang="en-US" altLang="zh-CN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已知△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，用直尺与圆规作出过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三点的圆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.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Oval 6"/>
          <p:cNvSpPr>
            <a:spLocks noChangeArrowheads="1"/>
          </p:cNvSpPr>
          <p:nvPr/>
        </p:nvSpPr>
        <p:spPr bwMode="auto">
          <a:xfrm>
            <a:off x="6560818" y="2137049"/>
            <a:ext cx="3959225" cy="3959225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4" name="Group 7"/>
          <p:cNvGrpSpPr/>
          <p:nvPr/>
        </p:nvGrpSpPr>
        <p:grpSpPr>
          <a:xfrm>
            <a:off x="6252842" y="2060848"/>
            <a:ext cx="4800600" cy="3048000"/>
            <a:chOff x="0" y="0"/>
            <a:chExt cx="3024" cy="1920"/>
          </a:xfrm>
        </p:grpSpPr>
        <p:grpSp>
          <p:nvGrpSpPr>
            <p:cNvPr id="5" name="Group 8"/>
            <p:cNvGrpSpPr/>
            <p:nvPr/>
          </p:nvGrpSpPr>
          <p:grpSpPr>
            <a:xfrm>
              <a:off x="288" y="288"/>
              <a:ext cx="2400" cy="1440"/>
              <a:chOff x="0" y="0"/>
              <a:chExt cx="2400" cy="1440"/>
            </a:xfrm>
          </p:grpSpPr>
          <p:sp>
            <p:nvSpPr>
              <p:cNvPr id="9" name="Line 9"/>
              <p:cNvSpPr>
                <a:spLocks noChangeShapeType="1"/>
              </p:cNvSpPr>
              <p:nvPr/>
            </p:nvSpPr>
            <p:spPr bwMode="auto">
              <a:xfrm flipH="1">
                <a:off x="0" y="0"/>
                <a:ext cx="432" cy="1440"/>
              </a:xfrm>
              <a:prstGeom prst="line">
                <a:avLst/>
              </a:prstGeom>
              <a:noFill/>
              <a:ln w="19050">
                <a:solidFill>
                  <a:srgbClr val="0000FF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" name="Line 10"/>
              <p:cNvSpPr>
                <a:spLocks noChangeShapeType="1"/>
              </p:cNvSpPr>
              <p:nvPr/>
            </p:nvSpPr>
            <p:spPr bwMode="auto">
              <a:xfrm>
                <a:off x="432" y="0"/>
                <a:ext cx="1968" cy="1152"/>
              </a:xfrm>
              <a:prstGeom prst="line">
                <a:avLst/>
              </a:prstGeom>
              <a:noFill/>
              <a:ln w="19050">
                <a:solidFill>
                  <a:srgbClr val="0000FF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" name="Line 11"/>
              <p:cNvSpPr>
                <a:spLocks noChangeShapeType="1"/>
              </p:cNvSpPr>
              <p:nvPr/>
            </p:nvSpPr>
            <p:spPr bwMode="auto">
              <a:xfrm flipV="1">
                <a:off x="0" y="1152"/>
                <a:ext cx="2400" cy="288"/>
              </a:xfrm>
              <a:prstGeom prst="line">
                <a:avLst/>
              </a:prstGeom>
              <a:noFill/>
              <a:ln w="19050">
                <a:solidFill>
                  <a:srgbClr val="0000FF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" name="Text Box 12"/>
            <p:cNvSpPr txBox="1">
              <a:spLocks noChangeArrowheads="1"/>
            </p:cNvSpPr>
            <p:nvPr/>
          </p:nvSpPr>
          <p:spPr bwMode="auto">
            <a:xfrm>
              <a:off x="432" y="0"/>
              <a:ext cx="33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i="1">
                  <a:solidFill>
                    <a:srgbClr val="0000FF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3200" b="1" i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" name="Text Box 13"/>
            <p:cNvSpPr txBox="1">
              <a:spLocks noChangeArrowheads="1"/>
            </p:cNvSpPr>
            <p:nvPr/>
          </p:nvSpPr>
          <p:spPr bwMode="auto">
            <a:xfrm>
              <a:off x="0" y="1555"/>
              <a:ext cx="33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i="1">
                  <a:solidFill>
                    <a:srgbClr val="0000FF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3200" b="1" i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8" name="Text Box 14"/>
            <p:cNvSpPr txBox="1">
              <a:spLocks noChangeArrowheads="1"/>
            </p:cNvSpPr>
            <p:nvPr/>
          </p:nvSpPr>
          <p:spPr bwMode="auto">
            <a:xfrm>
              <a:off x="2688" y="1248"/>
              <a:ext cx="33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i="1">
                  <a:solidFill>
                    <a:srgbClr val="0000FF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3200" b="1" i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6100442" y="3432448"/>
            <a:ext cx="2819400" cy="838200"/>
          </a:xfrm>
          <a:prstGeom prst="line">
            <a:avLst/>
          </a:prstGeom>
          <a:noFill/>
          <a:ln w="19050">
            <a:solidFill>
              <a:srgbClr val="00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Line 16"/>
          <p:cNvSpPr>
            <a:spLocks noChangeShapeType="1"/>
          </p:cNvSpPr>
          <p:nvPr/>
        </p:nvSpPr>
        <p:spPr bwMode="auto">
          <a:xfrm>
            <a:off x="8538842" y="3737248"/>
            <a:ext cx="152400" cy="1371600"/>
          </a:xfrm>
          <a:prstGeom prst="line">
            <a:avLst/>
          </a:prstGeom>
          <a:noFill/>
          <a:ln w="19050">
            <a:solidFill>
              <a:srgbClr val="00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Text Box 17"/>
          <p:cNvSpPr txBox="1">
            <a:spLocks noChangeArrowheads="1"/>
          </p:cNvSpPr>
          <p:nvPr/>
        </p:nvSpPr>
        <p:spPr bwMode="auto">
          <a:xfrm>
            <a:off x="8538842" y="3692799"/>
            <a:ext cx="3048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endParaRPr lang="en-US" altLang="zh-CN" sz="32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Line 18"/>
          <p:cNvSpPr>
            <a:spLocks noChangeShapeType="1"/>
          </p:cNvSpPr>
          <p:nvPr/>
        </p:nvSpPr>
        <p:spPr bwMode="auto">
          <a:xfrm>
            <a:off x="7395842" y="2518048"/>
            <a:ext cx="1219200" cy="1676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Oval 19"/>
          <p:cNvSpPr>
            <a:spLocks noChangeArrowheads="1"/>
          </p:cNvSpPr>
          <p:nvPr/>
        </p:nvSpPr>
        <p:spPr bwMode="auto">
          <a:xfrm>
            <a:off x="8538842" y="4115073"/>
            <a:ext cx="107950" cy="10795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复习回顾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6728" y="1017111"/>
            <a:ext cx="6248400" cy="194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外接圆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叫做</a:t>
            </a:r>
            <a:r>
              <a:rPr lang="zh-CN" altLang="en-US" sz="2800" b="1">
                <a:latin typeface="Times New Roman" panose="02020603050405020304" pitchFamily="18" charset="0"/>
              </a:rPr>
              <a:t>△</a:t>
            </a:r>
            <a:r>
              <a:rPr lang="en-US" altLang="zh-CN" sz="2800" b="1" i="1">
                <a:latin typeface="Times New Roman" panose="02020603050405020304" pitchFamily="18" charset="0"/>
              </a:rPr>
              <a:t>ABC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en-US" altLang="zh-CN" sz="2800" b="1">
                <a:latin typeface="Times New Roman" panose="02020603050405020304" pitchFamily="18" charset="0"/>
              </a:rPr>
              <a:t>________</a:t>
            </a:r>
            <a:r>
              <a:rPr lang="zh-CN" altLang="en-US" sz="2800" b="1">
                <a:latin typeface="Times New Roman" panose="02020603050405020304" pitchFamily="18" charset="0"/>
              </a:rPr>
              <a:t>， 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Times New Roman" panose="02020603050405020304" pitchFamily="18" charset="0"/>
              </a:rPr>
              <a:t>△</a:t>
            </a:r>
            <a:r>
              <a:rPr lang="en-US" altLang="zh-CN" sz="2800" b="1" i="1">
                <a:latin typeface="Times New Roman" panose="02020603050405020304" pitchFamily="18" charset="0"/>
              </a:rPr>
              <a:t>ABC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叫做</a:t>
            </a:r>
            <a:r>
              <a:rPr lang="zh-CN" altLang="en-US" sz="2800" b="1">
                <a:latin typeface="Times New Roman" panose="02020603050405020304" pitchFamily="18" charset="0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en-US" altLang="zh-CN" sz="2800" b="1">
                <a:latin typeface="Times New Roman" panose="02020603050405020304" pitchFamily="18" charset="0"/>
              </a:rPr>
              <a:t>____________.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479070" y="4947563"/>
            <a:ext cx="5943600" cy="479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到三角形</a:t>
            </a:r>
            <a:r>
              <a:rPr lang="zh-CN" altLang="en-US" sz="2800">
                <a:solidFill>
                  <a:srgbClr val="371CF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三个顶点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的距离相等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99570" y="3174325"/>
            <a:ext cx="6324600" cy="1057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三角形的外心：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9036051" y="1808629"/>
            <a:ext cx="1962150" cy="1962150"/>
          </a:xfrm>
          <a:prstGeom prst="ellipse">
            <a:avLst/>
          </a:prstGeom>
          <a:noFill/>
          <a:ln w="38100">
            <a:solidFill>
              <a:srgbClr val="6699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9901239" y="2537292"/>
            <a:ext cx="7413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1000" b="1">
                <a:solidFill>
                  <a:schemeClr val="hlink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●</a:t>
            </a:r>
            <a:r>
              <a:rPr lang="en-US" altLang="zh-CN" sz="2400" b="1" i="1">
                <a:latin typeface="Times New Roman" panose="02020603050405020304" pitchFamily="18" charset="0"/>
                <a:ea typeface="华文中宋" panose="02010600040101010101" pitchFamily="2" charset="-122"/>
              </a:rPr>
              <a:t>O</a:t>
            </a:r>
            <a:endParaRPr lang="en-US" altLang="zh-CN" sz="2400" b="1" i="1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pSp>
        <p:nvGrpSpPr>
          <p:cNvPr id="7" name="Group 10"/>
          <p:cNvGrpSpPr/>
          <p:nvPr/>
        </p:nvGrpSpPr>
        <p:grpSpPr>
          <a:xfrm>
            <a:off x="8655051" y="1427629"/>
            <a:ext cx="2743200" cy="2209800"/>
            <a:chOff x="3504" y="960"/>
            <a:chExt cx="1728" cy="1392"/>
          </a:xfrm>
        </p:grpSpPr>
        <p:sp>
          <p:nvSpPr>
            <p:cNvPr id="8" name="Text Box 11"/>
            <p:cNvSpPr txBox="1">
              <a:spLocks noChangeArrowheads="1"/>
            </p:cNvSpPr>
            <p:nvPr/>
          </p:nvSpPr>
          <p:spPr bwMode="auto">
            <a:xfrm>
              <a:off x="4489" y="960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en-US" altLang="zh-CN" sz="24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A</a:t>
              </a:r>
              <a:endParaRPr lang="en-US" altLang="zh-CN" sz="2400" b="1" i="1"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  <p:sp>
          <p:nvSpPr>
            <p:cNvPr id="9" name="Text Box 12"/>
            <p:cNvSpPr txBox="1">
              <a:spLocks noChangeArrowheads="1"/>
            </p:cNvSpPr>
            <p:nvPr/>
          </p:nvSpPr>
          <p:spPr bwMode="auto">
            <a:xfrm>
              <a:off x="3504" y="201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en-US" altLang="zh-CN" sz="24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B</a:t>
              </a:r>
              <a:endParaRPr lang="en-US" altLang="zh-CN" sz="2400" b="1" i="1"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  <p:sp>
          <p:nvSpPr>
            <p:cNvPr id="10" name="Text Box 13"/>
            <p:cNvSpPr txBox="1">
              <a:spLocks noChangeArrowheads="1"/>
            </p:cNvSpPr>
            <p:nvPr/>
          </p:nvSpPr>
          <p:spPr bwMode="auto">
            <a:xfrm>
              <a:off x="4944" y="2064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en-US" altLang="zh-CN" sz="24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C</a:t>
              </a:r>
              <a:endParaRPr lang="en-US" altLang="zh-CN" sz="2400" b="1" i="1"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  <p:grpSp>
          <p:nvGrpSpPr>
            <p:cNvPr id="11" name="Group 14"/>
            <p:cNvGrpSpPr/>
            <p:nvPr/>
          </p:nvGrpSpPr>
          <p:grpSpPr>
            <a:xfrm>
              <a:off x="3792" y="1248"/>
              <a:ext cx="1104" cy="864"/>
              <a:chOff x="3792" y="1248"/>
              <a:chExt cx="1104" cy="864"/>
            </a:xfrm>
          </p:grpSpPr>
          <p:sp>
            <p:nvSpPr>
              <p:cNvPr id="12" name="Line 15"/>
              <p:cNvSpPr>
                <a:spLocks noChangeShapeType="1"/>
              </p:cNvSpPr>
              <p:nvPr/>
            </p:nvSpPr>
            <p:spPr bwMode="auto">
              <a:xfrm>
                <a:off x="3792" y="2112"/>
                <a:ext cx="1104" cy="0"/>
              </a:xfrm>
              <a:prstGeom prst="line">
                <a:avLst/>
              </a:prstGeom>
              <a:noFill/>
              <a:ln w="28575">
                <a:solidFill>
                  <a:srgbClr val="FF0066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Line 16"/>
              <p:cNvSpPr>
                <a:spLocks noChangeShapeType="1"/>
              </p:cNvSpPr>
              <p:nvPr/>
            </p:nvSpPr>
            <p:spPr bwMode="auto">
              <a:xfrm flipH="1">
                <a:off x="3792" y="1248"/>
                <a:ext cx="768" cy="864"/>
              </a:xfrm>
              <a:prstGeom prst="line">
                <a:avLst/>
              </a:prstGeom>
              <a:noFill/>
              <a:ln w="28575">
                <a:solidFill>
                  <a:srgbClr val="FF0066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Line 17"/>
              <p:cNvSpPr>
                <a:spLocks noChangeShapeType="1"/>
              </p:cNvSpPr>
              <p:nvPr/>
            </p:nvSpPr>
            <p:spPr bwMode="auto">
              <a:xfrm>
                <a:off x="4560" y="1248"/>
                <a:ext cx="336" cy="864"/>
              </a:xfrm>
              <a:prstGeom prst="line">
                <a:avLst/>
              </a:prstGeom>
              <a:noFill/>
              <a:ln w="28575">
                <a:solidFill>
                  <a:srgbClr val="FF0066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5" name="Text Box 19"/>
          <p:cNvSpPr txBox="1">
            <a:spLocks noChangeArrowheads="1"/>
          </p:cNvSpPr>
          <p:nvPr/>
        </p:nvSpPr>
        <p:spPr bwMode="auto">
          <a:xfrm>
            <a:off x="3217241" y="1753712"/>
            <a:ext cx="13684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外接圆　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Text Box 20"/>
          <p:cNvSpPr txBox="1">
            <a:spLocks noChangeArrowheads="1"/>
          </p:cNvSpPr>
          <p:nvPr/>
        </p:nvSpPr>
        <p:spPr bwMode="auto">
          <a:xfrm>
            <a:off x="3217241" y="2423637"/>
            <a:ext cx="21637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内接三角形　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Rectangle 21"/>
          <p:cNvSpPr>
            <a:spLocks noChangeArrowheads="1"/>
          </p:cNvSpPr>
          <p:nvPr/>
        </p:nvSpPr>
        <p:spPr bwMode="auto">
          <a:xfrm>
            <a:off x="1479071" y="3758525"/>
            <a:ext cx="6468437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三角形外接圆的圆心叫做三角形的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外心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Text Box 22"/>
          <p:cNvSpPr txBox="1">
            <a:spLocks noChangeArrowheads="1"/>
          </p:cNvSpPr>
          <p:nvPr/>
        </p:nvSpPr>
        <p:spPr bwMode="auto">
          <a:xfrm>
            <a:off x="399570" y="4280813"/>
            <a:ext cx="1295400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作图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Rectangle 23"/>
          <p:cNvSpPr>
            <a:spLocks noChangeArrowheads="1"/>
          </p:cNvSpPr>
          <p:nvPr/>
        </p:nvSpPr>
        <p:spPr bwMode="auto">
          <a:xfrm>
            <a:off x="1479071" y="4366537"/>
            <a:ext cx="43140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三角形三边</a:t>
            </a:r>
            <a:r>
              <a:rPr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中垂线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的交点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Text Box 24"/>
          <p:cNvSpPr txBox="1">
            <a:spLocks noChangeArrowheads="1"/>
          </p:cNvSpPr>
          <p:nvPr/>
        </p:nvSpPr>
        <p:spPr bwMode="auto">
          <a:xfrm>
            <a:off x="399570" y="4818976"/>
            <a:ext cx="1295400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Line 25"/>
          <p:cNvSpPr>
            <a:spLocks noChangeShapeType="1"/>
          </p:cNvSpPr>
          <p:nvPr/>
        </p:nvSpPr>
        <p:spPr bwMode="auto">
          <a:xfrm>
            <a:off x="9426576" y="2327742"/>
            <a:ext cx="685800" cy="609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Line 26"/>
          <p:cNvSpPr>
            <a:spLocks noChangeShapeType="1"/>
          </p:cNvSpPr>
          <p:nvPr/>
        </p:nvSpPr>
        <p:spPr bwMode="auto">
          <a:xfrm flipH="1">
            <a:off x="10055226" y="2646829"/>
            <a:ext cx="0" cy="990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Line 27"/>
          <p:cNvSpPr>
            <a:spLocks noChangeShapeType="1"/>
          </p:cNvSpPr>
          <p:nvPr/>
        </p:nvSpPr>
        <p:spPr bwMode="auto">
          <a:xfrm flipV="1">
            <a:off x="9721851" y="2494430"/>
            <a:ext cx="1143000" cy="5000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" name="Line 28"/>
          <p:cNvSpPr>
            <a:spLocks noChangeShapeType="1"/>
          </p:cNvSpPr>
          <p:nvPr/>
        </p:nvSpPr>
        <p:spPr bwMode="auto">
          <a:xfrm flipV="1">
            <a:off x="10074277" y="1824504"/>
            <a:ext cx="288925" cy="9350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Line 29"/>
          <p:cNvSpPr>
            <a:spLocks noChangeShapeType="1"/>
          </p:cNvSpPr>
          <p:nvPr/>
        </p:nvSpPr>
        <p:spPr bwMode="auto">
          <a:xfrm>
            <a:off x="10048877" y="2850029"/>
            <a:ext cx="809625" cy="3952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Line 30"/>
          <p:cNvSpPr>
            <a:spLocks noChangeShapeType="1"/>
          </p:cNvSpPr>
          <p:nvPr/>
        </p:nvSpPr>
        <p:spPr bwMode="auto">
          <a:xfrm flipH="1">
            <a:off x="9066214" y="2832567"/>
            <a:ext cx="1008062" cy="431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6"/>
          <p:cNvSpPr>
            <a:spLocks noChangeArrowheads="1"/>
          </p:cNvSpPr>
          <p:nvPr/>
        </p:nvSpPr>
        <p:spPr bwMode="auto">
          <a:xfrm>
            <a:off x="263352" y="696865"/>
            <a:ext cx="8164415" cy="504753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indent="196850" eaLnBrk="0" hangingPunct="0">
              <a:lnSpc>
                <a:spcPct val="150000"/>
              </a:lnSpc>
              <a:defRPr/>
            </a:pP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判一判：</a:t>
            </a:r>
            <a:endParaRPr lang="zh-CN" altLang="zh-CN" sz="28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196850" eaLnBrk="0" hangingPunct="0">
              <a:lnSpc>
                <a:spcPct val="200000"/>
              </a:lnSpc>
              <a:defRPr/>
            </a:pP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下列说法是否正确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196850" eaLnBrk="0" hangingPunct="0">
              <a:lnSpc>
                <a:spcPct val="200000"/>
              </a:lnSpc>
              <a:defRPr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(1)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任意的一个三角形一定有一个外接圆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    )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196850" eaLnBrk="0" hangingPunct="0">
              <a:lnSpc>
                <a:spcPct val="200000"/>
              </a:lnSpc>
              <a:defRPr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(2)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任意一个圆有且只有一个内接三角形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    )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196850" eaLnBrk="0" hangingPunct="0">
              <a:lnSpc>
                <a:spcPct val="200000"/>
              </a:lnSpc>
              <a:defRPr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(3)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经过三点一定可以确定一个圆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    )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196850" eaLnBrk="0" hangingPunct="0">
              <a:lnSpc>
                <a:spcPct val="200000"/>
              </a:lnSpc>
              <a:defRPr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(4)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三角形的外心到三角形各顶点的距离相等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   )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TextBox 47"/>
          <p:cNvSpPr txBox="1">
            <a:spLocks noChangeArrowheads="1"/>
          </p:cNvSpPr>
          <p:nvPr/>
        </p:nvSpPr>
        <p:spPr bwMode="auto">
          <a:xfrm>
            <a:off x="6924501" y="2483239"/>
            <a:ext cx="438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√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48"/>
          <p:cNvSpPr txBox="1">
            <a:spLocks noChangeArrowheads="1"/>
          </p:cNvSpPr>
          <p:nvPr/>
        </p:nvSpPr>
        <p:spPr bwMode="auto">
          <a:xfrm>
            <a:off x="6821314" y="3315088"/>
            <a:ext cx="6461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×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9"/>
          <p:cNvSpPr txBox="1">
            <a:spLocks noChangeArrowheads="1"/>
          </p:cNvSpPr>
          <p:nvPr/>
        </p:nvSpPr>
        <p:spPr bwMode="auto">
          <a:xfrm>
            <a:off x="5802139" y="4142176"/>
            <a:ext cx="6461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×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0"/>
          <p:cNvSpPr txBox="1">
            <a:spLocks noChangeArrowheads="1"/>
          </p:cNvSpPr>
          <p:nvPr/>
        </p:nvSpPr>
        <p:spPr bwMode="auto">
          <a:xfrm>
            <a:off x="7580139" y="5097851"/>
            <a:ext cx="4381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√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/>
          <p:nvPr/>
        </p:nvGrpSpPr>
        <p:grpSpPr>
          <a:xfrm>
            <a:off x="2374900" y="976314"/>
            <a:ext cx="242888" cy="263525"/>
            <a:chOff x="348" y="329"/>
            <a:chExt cx="349" cy="340"/>
          </a:xfrm>
        </p:grpSpPr>
        <p:sp>
          <p:nvSpPr>
            <p:cNvPr id="3" name="MH_Other_9"/>
            <p:cNvSpPr>
              <a:spLocks noEditPoints="1" noChangeArrowheads="1"/>
            </p:cNvSpPr>
            <p:nvPr/>
          </p:nvSpPr>
          <p:spPr bwMode="auto">
            <a:xfrm>
              <a:off x="348" y="329"/>
              <a:ext cx="349" cy="340"/>
            </a:xfrm>
            <a:custGeom>
              <a:avLst/>
              <a:gdLst>
                <a:gd name="T0" fmla="*/ 105 w 108"/>
                <a:gd name="T1" fmla="*/ 95 h 107"/>
                <a:gd name="T2" fmla="*/ 76 w 108"/>
                <a:gd name="T3" fmla="*/ 66 h 107"/>
                <a:gd name="T4" fmla="*/ 83 w 108"/>
                <a:gd name="T5" fmla="*/ 42 h 107"/>
                <a:gd name="T6" fmla="*/ 42 w 108"/>
                <a:gd name="T7" fmla="*/ 0 h 107"/>
                <a:gd name="T8" fmla="*/ 0 w 108"/>
                <a:gd name="T9" fmla="*/ 42 h 107"/>
                <a:gd name="T10" fmla="*/ 42 w 108"/>
                <a:gd name="T11" fmla="*/ 83 h 107"/>
                <a:gd name="T12" fmla="*/ 66 w 108"/>
                <a:gd name="T13" fmla="*/ 76 h 107"/>
                <a:gd name="T14" fmla="*/ 95 w 108"/>
                <a:gd name="T15" fmla="*/ 105 h 107"/>
                <a:gd name="T16" fmla="*/ 100 w 108"/>
                <a:gd name="T17" fmla="*/ 107 h 107"/>
                <a:gd name="T18" fmla="*/ 105 w 108"/>
                <a:gd name="T19" fmla="*/ 105 h 107"/>
                <a:gd name="T20" fmla="*/ 105 w 108"/>
                <a:gd name="T21" fmla="*/ 95 h 107"/>
                <a:gd name="T22" fmla="*/ 7 w 108"/>
                <a:gd name="T23" fmla="*/ 42 h 107"/>
                <a:gd name="T24" fmla="*/ 42 w 108"/>
                <a:gd name="T25" fmla="*/ 7 h 107"/>
                <a:gd name="T26" fmla="*/ 76 w 108"/>
                <a:gd name="T27" fmla="*/ 42 h 107"/>
                <a:gd name="T28" fmla="*/ 42 w 108"/>
                <a:gd name="T29" fmla="*/ 76 h 107"/>
                <a:gd name="T30" fmla="*/ 7 w 108"/>
                <a:gd name="T31" fmla="*/ 4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" name="MH_Other_10"/>
            <p:cNvSpPr>
              <a:spLocks noChangeArrowheads="1"/>
            </p:cNvSpPr>
            <p:nvPr/>
          </p:nvSpPr>
          <p:spPr bwMode="auto">
            <a:xfrm>
              <a:off x="428" y="404"/>
              <a:ext cx="140" cy="140"/>
            </a:xfrm>
            <a:custGeom>
              <a:avLst/>
              <a:gdLst>
                <a:gd name="T0" fmla="*/ 39 w 43"/>
                <a:gd name="T1" fmla="*/ 18 h 44"/>
                <a:gd name="T2" fmla="*/ 25 w 43"/>
                <a:gd name="T3" fmla="*/ 18 h 44"/>
                <a:gd name="T4" fmla="*/ 25 w 43"/>
                <a:gd name="T5" fmla="*/ 4 h 44"/>
                <a:gd name="T6" fmla="*/ 21 w 43"/>
                <a:gd name="T7" fmla="*/ 0 h 44"/>
                <a:gd name="T8" fmla="*/ 18 w 43"/>
                <a:gd name="T9" fmla="*/ 4 h 44"/>
                <a:gd name="T10" fmla="*/ 18 w 43"/>
                <a:gd name="T11" fmla="*/ 18 h 44"/>
                <a:gd name="T12" fmla="*/ 3 w 43"/>
                <a:gd name="T13" fmla="*/ 18 h 44"/>
                <a:gd name="T14" fmla="*/ 0 w 43"/>
                <a:gd name="T15" fmla="*/ 22 h 44"/>
                <a:gd name="T16" fmla="*/ 3 w 43"/>
                <a:gd name="T17" fmla="*/ 26 h 44"/>
                <a:gd name="T18" fmla="*/ 18 w 43"/>
                <a:gd name="T19" fmla="*/ 26 h 44"/>
                <a:gd name="T20" fmla="*/ 18 w 43"/>
                <a:gd name="T21" fmla="*/ 40 h 44"/>
                <a:gd name="T22" fmla="*/ 21 w 43"/>
                <a:gd name="T23" fmla="*/ 44 h 44"/>
                <a:gd name="T24" fmla="*/ 25 w 43"/>
                <a:gd name="T25" fmla="*/ 40 h 44"/>
                <a:gd name="T26" fmla="*/ 25 w 43"/>
                <a:gd name="T27" fmla="*/ 26 h 44"/>
                <a:gd name="T28" fmla="*/ 39 w 43"/>
                <a:gd name="T29" fmla="*/ 26 h 44"/>
                <a:gd name="T30" fmla="*/ 43 w 43"/>
                <a:gd name="T31" fmla="*/ 22 h 44"/>
                <a:gd name="T32" fmla="*/ 39 w 43"/>
                <a:gd name="T33" fmla="*/ 1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4">
                  <a:moveTo>
                    <a:pt x="39" y="18"/>
                  </a:moveTo>
                  <a:cubicBezTo>
                    <a:pt x="25" y="18"/>
                    <a:pt x="25" y="18"/>
                    <a:pt x="25" y="18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ubicBezTo>
                    <a:pt x="19" y="0"/>
                    <a:pt x="18" y="2"/>
                    <a:pt x="18" y="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8"/>
                    <a:pt x="0" y="20"/>
                    <a:pt x="0" y="22"/>
                  </a:cubicBezTo>
                  <a:cubicBezTo>
                    <a:pt x="0" y="24"/>
                    <a:pt x="1" y="26"/>
                    <a:pt x="3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2"/>
                    <a:pt x="19" y="44"/>
                    <a:pt x="21" y="44"/>
                  </a:cubicBezTo>
                  <a:cubicBezTo>
                    <a:pt x="23" y="44"/>
                    <a:pt x="25" y="42"/>
                    <a:pt x="25" y="40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6"/>
                    <a:pt x="43" y="24"/>
                    <a:pt x="43" y="22"/>
                  </a:cubicBezTo>
                  <a:cubicBezTo>
                    <a:pt x="43" y="20"/>
                    <a:pt x="41" y="18"/>
                    <a:pt x="3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93662" y="911277"/>
            <a:ext cx="11979001" cy="1126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画一画：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分别画一个锐角三角形、直角三角形和钝角三角形，再画出它们的外接圆，观察并叙述各三角形与它的外心的位置关系. </a:t>
            </a: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85949" y="4850846"/>
            <a:ext cx="7702550" cy="14255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FF0000"/>
            </a:solidFill>
            <a:prstDash val="sysDash"/>
            <a:miter lim="800000"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Blip>
                <a:blip r:embed="rId1"/>
              </a:buBlip>
              <a:defRPr/>
            </a:pP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锐角三角形的外心位于三角形内,</a:t>
            </a: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Blip>
                <a:blip r:embed="rId1"/>
              </a:buBlip>
              <a:defRPr/>
            </a:pP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直角三角形的外心位于直角三角形斜边的中点,</a:t>
            </a: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Blip>
                <a:blip r:embed="rId1"/>
              </a:buBlip>
              <a:defRPr/>
            </a:pP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钝角三角形的外心位于三角形外.</a:t>
            </a: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7" name="Group 9"/>
          <p:cNvGrpSpPr/>
          <p:nvPr/>
        </p:nvGrpSpPr>
        <p:grpSpPr>
          <a:xfrm>
            <a:off x="1971675" y="1982234"/>
            <a:ext cx="2743200" cy="2209800"/>
            <a:chOff x="0" y="0"/>
            <a:chExt cx="1728" cy="1392"/>
          </a:xfrm>
        </p:grpSpPr>
        <p:sp>
          <p:nvSpPr>
            <p:cNvPr id="8" name="Text Box 10"/>
            <p:cNvSpPr txBox="1">
              <a:spLocks noChangeArrowheads="1"/>
            </p:cNvSpPr>
            <p:nvPr/>
          </p:nvSpPr>
          <p:spPr bwMode="auto">
            <a:xfrm>
              <a:off x="1008" y="0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A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Text Box 11"/>
            <p:cNvSpPr txBox="1">
              <a:spLocks noChangeArrowheads="1"/>
            </p:cNvSpPr>
            <p:nvPr/>
          </p:nvSpPr>
          <p:spPr bwMode="auto">
            <a:xfrm>
              <a:off x="0" y="105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B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 Box 12"/>
            <p:cNvSpPr txBox="1">
              <a:spLocks noChangeArrowheads="1"/>
            </p:cNvSpPr>
            <p:nvPr/>
          </p:nvSpPr>
          <p:spPr bwMode="auto">
            <a:xfrm>
              <a:off x="1440" y="1104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C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Line 13"/>
            <p:cNvSpPr>
              <a:spLocks noChangeShapeType="1"/>
            </p:cNvSpPr>
            <p:nvPr/>
          </p:nvSpPr>
          <p:spPr bwMode="auto">
            <a:xfrm>
              <a:off x="288" y="1152"/>
              <a:ext cx="1104" cy="0"/>
            </a:xfrm>
            <a:prstGeom prst="line">
              <a:avLst/>
            </a:prstGeom>
            <a:noFill/>
            <a:ln w="25400">
              <a:solidFill>
                <a:schemeClr val="accent2">
                  <a:lumMod val="75000"/>
                </a:schemeClr>
              </a:solidFill>
              <a:round/>
            </a:ln>
          </p:spPr>
          <p:txBody>
            <a:bodyPr wrap="none"/>
            <a:lstStyle/>
            <a:p>
              <a:pPr>
                <a:defRPr/>
              </a:pPr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Line 14"/>
            <p:cNvSpPr>
              <a:spLocks noChangeShapeType="1"/>
            </p:cNvSpPr>
            <p:nvPr/>
          </p:nvSpPr>
          <p:spPr bwMode="auto">
            <a:xfrm flipH="1">
              <a:off x="288" y="288"/>
              <a:ext cx="768" cy="864"/>
            </a:xfrm>
            <a:prstGeom prst="line">
              <a:avLst/>
            </a:prstGeom>
            <a:noFill/>
            <a:ln w="25400">
              <a:solidFill>
                <a:schemeClr val="accent2">
                  <a:lumMod val="75000"/>
                </a:schemeClr>
              </a:solidFill>
              <a:round/>
            </a:ln>
          </p:spPr>
          <p:txBody>
            <a:bodyPr wrap="none"/>
            <a:lstStyle/>
            <a:p>
              <a:pPr>
                <a:defRPr/>
              </a:pPr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Line 15"/>
            <p:cNvSpPr>
              <a:spLocks noChangeShapeType="1"/>
            </p:cNvSpPr>
            <p:nvPr/>
          </p:nvSpPr>
          <p:spPr bwMode="auto">
            <a:xfrm>
              <a:off x="1056" y="288"/>
              <a:ext cx="336" cy="864"/>
            </a:xfrm>
            <a:prstGeom prst="line">
              <a:avLst/>
            </a:prstGeom>
            <a:noFill/>
            <a:ln w="25400">
              <a:solidFill>
                <a:schemeClr val="accent2">
                  <a:lumMod val="75000"/>
                </a:schemeClr>
              </a:solidFill>
              <a:round/>
            </a:ln>
          </p:spPr>
          <p:txBody>
            <a:bodyPr wrap="none"/>
            <a:lstStyle/>
            <a:p>
              <a:pPr>
                <a:defRPr/>
              </a:pPr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Group 16"/>
          <p:cNvGrpSpPr/>
          <p:nvPr/>
        </p:nvGrpSpPr>
        <p:grpSpPr>
          <a:xfrm>
            <a:off x="2352675" y="2363234"/>
            <a:ext cx="1962150" cy="1962150"/>
            <a:chOff x="0" y="0"/>
            <a:chExt cx="1524" cy="1524"/>
          </a:xfrm>
        </p:grpSpPr>
        <p:sp>
          <p:nvSpPr>
            <p:cNvPr id="15" name="Oval 17"/>
            <p:cNvSpPr>
              <a:spLocks noChangeArrowheads="1"/>
            </p:cNvSpPr>
            <p:nvPr/>
          </p:nvSpPr>
          <p:spPr bwMode="auto">
            <a:xfrm>
              <a:off x="0" y="0"/>
              <a:ext cx="1524" cy="1524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Text Box 18"/>
            <p:cNvSpPr txBox="1">
              <a:spLocks noChangeArrowheads="1"/>
            </p:cNvSpPr>
            <p:nvPr/>
          </p:nvSpPr>
          <p:spPr bwMode="auto">
            <a:xfrm>
              <a:off x="672" y="576"/>
              <a:ext cx="576" cy="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>
                  <a:solidFill>
                    <a:schemeClr val="hlink"/>
                  </a:solidFill>
                  <a:latin typeface="Times New Roman" panose="02020603050405020304" pitchFamily="18" charset="0"/>
                </a:rPr>
                <a:t>●</a:t>
              </a:r>
              <a:r>
                <a:rPr lang="zh-CN" altLang="zh-CN" sz="2400" b="1" i="1">
                  <a:latin typeface="Times New Roman" panose="02020603050405020304" pitchFamily="18" charset="0"/>
                </a:rPr>
                <a:t>O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Group 19"/>
          <p:cNvGrpSpPr/>
          <p:nvPr/>
        </p:nvGrpSpPr>
        <p:grpSpPr>
          <a:xfrm>
            <a:off x="7839075" y="2439434"/>
            <a:ext cx="2057400" cy="2133600"/>
            <a:chOff x="0" y="0"/>
            <a:chExt cx="1296" cy="1344"/>
          </a:xfrm>
        </p:grpSpPr>
        <p:sp>
          <p:nvSpPr>
            <p:cNvPr id="18" name="Line 20"/>
            <p:cNvSpPr>
              <a:spLocks noChangeShapeType="1"/>
            </p:cNvSpPr>
            <p:nvPr/>
          </p:nvSpPr>
          <p:spPr bwMode="auto">
            <a:xfrm flipV="1">
              <a:off x="480" y="1141"/>
              <a:ext cx="479" cy="1"/>
            </a:xfrm>
            <a:prstGeom prst="line">
              <a:avLst/>
            </a:prstGeom>
            <a:noFill/>
            <a:ln w="25400">
              <a:solidFill>
                <a:schemeClr val="accent2">
                  <a:lumMod val="75000"/>
                </a:schemeClr>
              </a:solidFill>
              <a:round/>
            </a:ln>
          </p:spPr>
          <p:txBody>
            <a:bodyPr wrap="none"/>
            <a:lstStyle/>
            <a:p>
              <a:pPr>
                <a:defRPr/>
              </a:pPr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Line 21"/>
            <p:cNvSpPr>
              <a:spLocks noChangeShapeType="1"/>
            </p:cNvSpPr>
            <p:nvPr/>
          </p:nvSpPr>
          <p:spPr bwMode="auto">
            <a:xfrm flipH="1" flipV="1">
              <a:off x="192" y="240"/>
              <a:ext cx="288" cy="912"/>
            </a:xfrm>
            <a:prstGeom prst="line">
              <a:avLst/>
            </a:prstGeom>
            <a:noFill/>
            <a:ln w="25400">
              <a:solidFill>
                <a:schemeClr val="accent2">
                  <a:lumMod val="75000"/>
                </a:schemeClr>
              </a:solidFill>
              <a:round/>
            </a:ln>
          </p:spPr>
          <p:txBody>
            <a:bodyPr wrap="none"/>
            <a:lstStyle/>
            <a:p>
              <a:pPr>
                <a:defRPr/>
              </a:pPr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Line 22"/>
            <p:cNvSpPr>
              <a:spLocks noChangeShapeType="1"/>
            </p:cNvSpPr>
            <p:nvPr/>
          </p:nvSpPr>
          <p:spPr bwMode="auto">
            <a:xfrm flipH="1" flipV="1">
              <a:off x="203" y="263"/>
              <a:ext cx="757" cy="889"/>
            </a:xfrm>
            <a:prstGeom prst="line">
              <a:avLst/>
            </a:prstGeom>
            <a:noFill/>
            <a:ln w="25400">
              <a:solidFill>
                <a:schemeClr val="accent2">
                  <a:lumMod val="75000"/>
                </a:schemeClr>
              </a:solidFill>
              <a:round/>
            </a:ln>
          </p:spPr>
          <p:txBody>
            <a:bodyPr wrap="none"/>
            <a:lstStyle/>
            <a:p>
              <a:pPr>
                <a:defRPr/>
              </a:pPr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Text Box 23"/>
            <p:cNvSpPr txBox="1">
              <a:spLocks noChangeArrowheads="1"/>
            </p:cNvSpPr>
            <p:nvPr/>
          </p:nvSpPr>
          <p:spPr bwMode="auto">
            <a:xfrm>
              <a:off x="0" y="0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A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Text Box 24"/>
            <p:cNvSpPr txBox="1">
              <a:spLocks noChangeArrowheads="1"/>
            </p:cNvSpPr>
            <p:nvPr/>
          </p:nvSpPr>
          <p:spPr bwMode="auto">
            <a:xfrm>
              <a:off x="288" y="1056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B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Text Box 25"/>
            <p:cNvSpPr txBox="1">
              <a:spLocks noChangeArrowheads="1"/>
            </p:cNvSpPr>
            <p:nvPr/>
          </p:nvSpPr>
          <p:spPr bwMode="auto">
            <a:xfrm>
              <a:off x="1056" y="1008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C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4" name="Group 26"/>
          <p:cNvGrpSpPr/>
          <p:nvPr/>
        </p:nvGrpSpPr>
        <p:grpSpPr>
          <a:xfrm>
            <a:off x="4943475" y="2515634"/>
            <a:ext cx="2286000" cy="1752600"/>
            <a:chOff x="0" y="0"/>
            <a:chExt cx="1440" cy="1104"/>
          </a:xfrm>
        </p:grpSpPr>
        <p:sp>
          <p:nvSpPr>
            <p:cNvPr id="25" name="AutoShape 27"/>
            <p:cNvSpPr>
              <a:spLocks noChangeArrowheads="1"/>
            </p:cNvSpPr>
            <p:nvPr/>
          </p:nvSpPr>
          <p:spPr bwMode="auto">
            <a:xfrm>
              <a:off x="214" y="192"/>
              <a:ext cx="1009" cy="680"/>
            </a:xfrm>
            <a:prstGeom prst="rtTriangle">
              <a:avLst/>
            </a:prstGeom>
            <a:noFill/>
            <a:ln w="25400">
              <a:solidFill>
                <a:schemeClr val="accent2">
                  <a:lumMod val="75000"/>
                </a:schemeClr>
              </a:solidFill>
              <a:miter lim="800000"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Text Box 28"/>
            <p:cNvSpPr txBox="1">
              <a:spLocks noChangeArrowheads="1"/>
            </p:cNvSpPr>
            <p:nvPr/>
          </p:nvSpPr>
          <p:spPr bwMode="auto">
            <a:xfrm>
              <a:off x="1200" y="816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C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Text Box 29"/>
            <p:cNvSpPr txBox="1">
              <a:spLocks noChangeArrowheads="1"/>
            </p:cNvSpPr>
            <p:nvPr/>
          </p:nvSpPr>
          <p:spPr bwMode="auto">
            <a:xfrm>
              <a:off x="0" y="0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A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0" y="816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B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150" y="612"/>
              <a:ext cx="24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>
                  <a:latin typeface="Times New Roman" panose="02020603050405020304" pitchFamily="18" charset="0"/>
                </a:rPr>
                <a:t>┐</a:t>
              </a:r>
              <a:endParaRPr lang="zh-CN" altLang="zh-CN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0" name="Group 32"/>
          <p:cNvGrpSpPr/>
          <p:nvPr/>
        </p:nvGrpSpPr>
        <p:grpSpPr>
          <a:xfrm>
            <a:off x="5114925" y="2363234"/>
            <a:ext cx="1962150" cy="1962150"/>
            <a:chOff x="0" y="0"/>
            <a:chExt cx="1524" cy="1524"/>
          </a:xfrm>
        </p:grpSpPr>
        <p:sp>
          <p:nvSpPr>
            <p:cNvPr id="31" name="Oval 33"/>
            <p:cNvSpPr>
              <a:spLocks noChangeArrowheads="1"/>
            </p:cNvSpPr>
            <p:nvPr/>
          </p:nvSpPr>
          <p:spPr bwMode="auto">
            <a:xfrm>
              <a:off x="0" y="0"/>
              <a:ext cx="1524" cy="1524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" name="Text Box 34"/>
            <p:cNvSpPr txBox="1">
              <a:spLocks noChangeArrowheads="1"/>
            </p:cNvSpPr>
            <p:nvPr/>
          </p:nvSpPr>
          <p:spPr bwMode="auto">
            <a:xfrm>
              <a:off x="563" y="576"/>
              <a:ext cx="576" cy="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>
                  <a:solidFill>
                    <a:schemeClr val="hlink"/>
                  </a:solidFill>
                  <a:latin typeface="Times New Roman" panose="02020603050405020304" pitchFamily="18" charset="0"/>
                </a:rPr>
                <a:t>●</a:t>
              </a:r>
              <a:r>
                <a:rPr lang="zh-CN" altLang="zh-CN" sz="2400" b="1" i="1">
                  <a:latin typeface="Times New Roman" panose="02020603050405020304" pitchFamily="18" charset="0"/>
                </a:rPr>
                <a:t>O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3" name="Group 35"/>
          <p:cNvGrpSpPr/>
          <p:nvPr/>
        </p:nvGrpSpPr>
        <p:grpSpPr>
          <a:xfrm>
            <a:off x="8010525" y="2363234"/>
            <a:ext cx="1962150" cy="1962150"/>
            <a:chOff x="0" y="0"/>
            <a:chExt cx="1524" cy="1524"/>
          </a:xfrm>
        </p:grpSpPr>
        <p:sp>
          <p:nvSpPr>
            <p:cNvPr id="34" name="Oval 36"/>
            <p:cNvSpPr>
              <a:spLocks noChangeArrowheads="1"/>
            </p:cNvSpPr>
            <p:nvPr/>
          </p:nvSpPr>
          <p:spPr bwMode="auto">
            <a:xfrm>
              <a:off x="0" y="0"/>
              <a:ext cx="1524" cy="1524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" name="Text Box 37"/>
            <p:cNvSpPr txBox="1">
              <a:spLocks noChangeArrowheads="1"/>
            </p:cNvSpPr>
            <p:nvPr/>
          </p:nvSpPr>
          <p:spPr bwMode="auto">
            <a:xfrm>
              <a:off x="672" y="576"/>
              <a:ext cx="576" cy="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>
                  <a:solidFill>
                    <a:schemeClr val="hlink"/>
                  </a:solidFill>
                  <a:latin typeface="Times New Roman" panose="02020603050405020304" pitchFamily="18" charset="0"/>
                </a:rPr>
                <a:t>●</a:t>
              </a:r>
              <a:r>
                <a:rPr lang="zh-CN" altLang="zh-CN" sz="2400" b="1" i="1">
                  <a:latin typeface="Times New Roman" panose="02020603050405020304" pitchFamily="18" charset="0"/>
                </a:rPr>
                <a:t>O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340526" y="1916832"/>
            <a:ext cx="11593289" cy="21602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  <a:prstDash val="sys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  <a:sym typeface="Arial" panose="020B0604020202020204" pitchFamily="34" charset="0"/>
              </a:rPr>
              <a:t>    </a:t>
            </a:r>
            <a:r>
              <a:rPr lang="zh-CN" altLang="en-US" sz="2800" b="1">
                <a:latin typeface="宋体" panose="02010600030101010101" pitchFamily="2" charset="-122"/>
                <a:sym typeface="Arial" panose="020B0604020202020204" pitchFamily="34" charset="0"/>
              </a:rPr>
              <a:t>经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过三角形的三个顶点的圆叫做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三角形的外接圆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；外接圆的圆心叫三角形的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外心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；是三角形三边中垂线的交点；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三角形的外心到三角形的三个顶点的距离相等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.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圆角矩形 31"/>
          <p:cNvSpPr>
            <a:spLocks noChangeArrowheads="1"/>
          </p:cNvSpPr>
          <p:nvPr/>
        </p:nvSpPr>
        <p:spPr bwMode="auto">
          <a:xfrm>
            <a:off x="335360" y="1052736"/>
            <a:ext cx="2088232" cy="577850"/>
          </a:xfrm>
          <a:prstGeom prst="roundRect">
            <a:avLst>
              <a:gd name="adj" fmla="val 16667"/>
            </a:avLst>
          </a:prstGeom>
          <a:noFill/>
          <a:ln w="25400">
            <a:solidFill>
              <a:schemeClr val="bg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要点归纳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99"/>
          <p:cNvSpPr txBox="1">
            <a:spLocks noChangeArrowheads="1"/>
          </p:cNvSpPr>
          <p:nvPr/>
        </p:nvSpPr>
        <p:spPr bwMode="auto">
          <a:xfrm>
            <a:off x="191344" y="848652"/>
            <a:ext cx="11809312" cy="2332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如图，将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置于平面直角坐标系中，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为原点，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ABO</a:t>
            </a:r>
            <a:r>
              <a:rPr lang="en-US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，若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的外接圆与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轴交于点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(0</a:t>
            </a:r>
            <a:r>
              <a:rPr lang="en-US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3)</a:t>
            </a:r>
            <a:r>
              <a:rPr lang="en-US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endParaRPr lang="en-US" altLang="en-US" sz="280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求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DAO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的度数；</a:t>
            </a:r>
            <a:endParaRPr lang="zh-CN" altLang="en-US" sz="280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求点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的坐标和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外接圆的面积．</a:t>
            </a:r>
            <a:endParaRPr lang="zh-CN" altLang="en-US" sz="280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3" name="Picture 301" descr="C:\Documents and Settings\Administrator\桌面\BS九下教案（五改）9.5\yibs9xlytu46.TIF"/>
          <p:cNvPicPr>
            <a:picLocks noChangeAspect="1" noChangeArrowheads="1"/>
          </p:cNvPicPr>
          <p:nvPr/>
        </p:nvPicPr>
        <p:blipFill>
          <a:blip r:embed="rId1" r:link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20336" y="1628800"/>
            <a:ext cx="2474912" cy="242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1"/>
          <p:cNvSpPr txBox="1">
            <a:spLocks noChangeArrowheads="1"/>
          </p:cNvSpPr>
          <p:nvPr/>
        </p:nvSpPr>
        <p:spPr bwMode="auto">
          <a:xfrm>
            <a:off x="212469" y="3167881"/>
            <a:ext cx="5775325" cy="177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(1)∵∠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DOA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DAO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99"/>
          <p:cNvSpPr txBox="1">
            <a:spLocks noChangeArrowheads="1"/>
          </p:cNvSpPr>
          <p:nvPr/>
        </p:nvSpPr>
        <p:spPr bwMode="auto">
          <a:xfrm>
            <a:off x="263352" y="933457"/>
            <a:ext cx="7513637" cy="5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求点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的坐标和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外接圆的面积．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1"/>
          <p:cNvSpPr txBox="1">
            <a:spLocks noChangeArrowheads="1"/>
          </p:cNvSpPr>
          <p:nvPr/>
        </p:nvSpPr>
        <p:spPr bwMode="auto">
          <a:xfrm>
            <a:off x="389063" y="1525670"/>
            <a:ext cx="608012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(2)∵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的坐标是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在直角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en-US" altLang="zh-CN" sz="28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·tan∠</a:t>
            </a:r>
            <a:r>
              <a:rPr lang="en-US" altLang="zh-CN" sz="2800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  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的坐标是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      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是圆的直径，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外接圆的面积是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9π.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4" name="对象 2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767191" y="2667753"/>
          <a:ext cx="669925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Equation" r:id="rId1" imgW="7010400" imgH="5486400" progId="Equation.DSMT4">
                  <p:embed/>
                </p:oleObj>
              </mc:Choice>
              <mc:Fallback>
                <p:oleObj name="Equation" r:id="rId1" imgW="7010400" imgH="548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767191" y="2667753"/>
                        <a:ext cx="669925" cy="527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3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2927648" y="3878341"/>
          <a:ext cx="627063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Equation" r:id="rId3" imgW="7010400" imgH="5486400" progId="Equation.DSMT4">
                  <p:embed/>
                </p:oleObj>
              </mc:Choice>
              <mc:Fallback>
                <p:oleObj name="Equation" r:id="rId3" imgW="7010400" imgH="548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27648" y="3878341"/>
                        <a:ext cx="627063" cy="492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389063" y="5494192"/>
            <a:ext cx="11413874" cy="12126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 cmpd="sng">
            <a:solidFill>
              <a:schemeClr val="accent6">
                <a:lumMod val="75000"/>
              </a:schemeClr>
            </a:solidFill>
            <a:prstDash val="solid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2800" noProof="1" smtClean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【</a:t>
            </a:r>
            <a:r>
              <a:rPr lang="zh-CN" altLang="en-US" sz="2800" noProof="1" smtClean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点睛</a:t>
            </a:r>
            <a:r>
              <a:rPr lang="en-US" altLang="zh-CN" sz="2800" noProof="1" smtClean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】</a:t>
            </a:r>
            <a:r>
              <a:rPr lang="zh-CN" altLang="en-US" sz="2800" noProof="1" smtClean="0"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图形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中求三角形外接圆的面积时，关键是确定外接圆的直径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或半径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长度．</a:t>
            </a:r>
            <a:endParaRPr lang="zh-CN" altLang="en-US" sz="280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7" name="Picture 301" descr="C:\Documents and Settings\Administrator\桌面\BS九下教案（五改）9.5\yibs9xlytu46.TIF"/>
          <p:cNvPicPr>
            <a:picLocks noChangeAspect="1" noChangeArrowheads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94489" y="1701879"/>
            <a:ext cx="2473325" cy="242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2"/>
          <p:cNvGrpSpPr/>
          <p:nvPr/>
        </p:nvGrpSpPr>
        <p:grpSpPr>
          <a:xfrm>
            <a:off x="8724650" y="2468475"/>
            <a:ext cx="2974975" cy="2419984"/>
            <a:chOff x="9545" y="2949"/>
            <a:chExt cx="4684" cy="3812"/>
          </a:xfrm>
        </p:grpSpPr>
        <p:grpSp>
          <p:nvGrpSpPr>
            <p:cNvPr id="3" name="组合 6"/>
            <p:cNvGrpSpPr/>
            <p:nvPr/>
          </p:nvGrpSpPr>
          <p:grpSpPr>
            <a:xfrm>
              <a:off x="9545" y="2949"/>
              <a:ext cx="4684" cy="3700"/>
              <a:chOff x="9545" y="2949"/>
              <a:chExt cx="4685" cy="3700"/>
            </a:xfrm>
          </p:grpSpPr>
          <p:pic>
            <p:nvPicPr>
              <p:cNvPr id="5" name="图片 -2147482611"/>
              <p:cNvPicPr>
                <a:picLocks noChangeAspect="1" noChangeArrowheads="1"/>
              </p:cNvPicPr>
              <p:nvPr/>
            </p:nvPicPr>
            <p:blipFill>
              <a:blip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9545" y="2949"/>
                <a:ext cx="4685" cy="37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" name="矩形 2"/>
              <p:cNvSpPr>
                <a:spLocks noChangeArrowheads="1"/>
              </p:cNvSpPr>
              <p:nvPr/>
            </p:nvSpPr>
            <p:spPr bwMode="auto">
              <a:xfrm rot="4200000">
                <a:off x="10852" y="4802"/>
                <a:ext cx="120" cy="184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7" name="矩形 4"/>
              <p:cNvSpPr>
                <a:spLocks noChangeArrowheads="1"/>
              </p:cNvSpPr>
              <p:nvPr/>
            </p:nvSpPr>
            <p:spPr bwMode="auto">
              <a:xfrm>
                <a:off x="11746" y="5486"/>
                <a:ext cx="120" cy="5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4" name="矩形 10"/>
            <p:cNvSpPr>
              <a:spLocks noChangeArrowheads="1"/>
            </p:cNvSpPr>
            <p:nvPr/>
          </p:nvSpPr>
          <p:spPr bwMode="auto">
            <a:xfrm>
              <a:off x="11396" y="6194"/>
              <a:ext cx="907" cy="5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8" name="文本框 99"/>
          <p:cNvSpPr txBox="1">
            <a:spLocks noChangeArrowheads="1"/>
          </p:cNvSpPr>
          <p:nvPr/>
        </p:nvSpPr>
        <p:spPr bwMode="auto">
          <a:xfrm>
            <a:off x="250372" y="881118"/>
            <a:ext cx="1167827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如图，在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是它的外心，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24cm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到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的距离是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5cm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，求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的外接圆的半径．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408160" y="2379730"/>
            <a:ext cx="522290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解：连接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，过点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作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BC.</a:t>
            </a:r>
            <a:endParaRPr lang="en-US" altLang="zh-CN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0" name="Line 15"/>
          <p:cNvSpPr>
            <a:spLocks noChangeShapeType="1"/>
          </p:cNvSpPr>
          <p:nvPr/>
        </p:nvSpPr>
        <p:spPr bwMode="auto">
          <a:xfrm flipH="1">
            <a:off x="8977034" y="4043530"/>
            <a:ext cx="1127125" cy="438150"/>
          </a:xfrm>
          <a:prstGeom prst="line">
            <a:avLst/>
          </a:prstGeom>
          <a:noFill/>
          <a:ln w="25400">
            <a:solidFill>
              <a:srgbClr val="FF0000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>
            <a:off x="10160204" y="4014179"/>
            <a:ext cx="11112" cy="438150"/>
          </a:xfrm>
          <a:prstGeom prst="line">
            <a:avLst/>
          </a:prstGeom>
          <a:noFill/>
          <a:ln w="25400">
            <a:solidFill>
              <a:srgbClr val="FF0000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9986616" y="4452329"/>
            <a:ext cx="339134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D</a:t>
            </a:r>
            <a:endParaRPr lang="en-US" altLang="zh-CN" sz="24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1197147" y="3052830"/>
            <a:ext cx="23984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14" name="对象 13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313285" y="2959167"/>
          <a:ext cx="2492375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" r:id="rId2" imgW="1244600" imgH="393700" progId="Equation.DSMT4">
                  <p:embed/>
                </p:oleObj>
              </mc:Choice>
              <mc:Fallback>
                <p:oleObj name="" r:id="rId2" imgW="12446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313285" y="2959167"/>
                        <a:ext cx="2492375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1197146" y="3706880"/>
            <a:ext cx="23391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Rt△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OBD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16" name="对象 15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1197147" y="4375217"/>
          <a:ext cx="4037013" cy="59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" r:id="rId4" imgW="1714500" imgH="254000" progId="Equation.DSMT4">
                  <p:embed/>
                </p:oleObj>
              </mc:Choice>
              <mc:Fallback>
                <p:oleObj name="" r:id="rId4" imgW="1714500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197147" y="4375217"/>
                        <a:ext cx="4037013" cy="598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1138409" y="5162617"/>
            <a:ext cx="52895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即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的外接圆的半径为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13cm.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5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223862" y="1103449"/>
            <a:ext cx="828040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经过同一条直线上的三个点能作出一个圆吗？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Line 16"/>
          <p:cNvSpPr>
            <a:spLocks noChangeShapeType="1"/>
          </p:cNvSpPr>
          <p:nvPr/>
        </p:nvSpPr>
        <p:spPr bwMode="auto">
          <a:xfrm flipH="1">
            <a:off x="1631504" y="3171007"/>
            <a:ext cx="0" cy="1657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 flipH="1">
            <a:off x="2712592" y="3171007"/>
            <a:ext cx="0" cy="1657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Rectangle 22"/>
          <p:cNvSpPr>
            <a:spLocks noChangeArrowheads="1"/>
          </p:cNvSpPr>
          <p:nvPr/>
        </p:nvSpPr>
        <p:spPr bwMode="auto">
          <a:xfrm>
            <a:off x="1199705" y="3217045"/>
            <a:ext cx="371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400" b="1" i="1">
                <a:latin typeface="Times New Roman" panose="02020603050405020304" pitchFamily="18" charset="0"/>
              </a:rPr>
              <a:t>l</a:t>
            </a:r>
            <a:r>
              <a:rPr lang="zh-CN" altLang="zh-CN" sz="2400" b="1" baseline="-25000">
                <a:latin typeface="Times New Roman" panose="02020603050405020304" pitchFamily="18" charset="0"/>
              </a:rPr>
              <a:t>1</a:t>
            </a:r>
            <a:endParaRPr lang="zh-CN" altLang="zh-CN" sz="2400" b="1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3"/>
          <p:cNvSpPr>
            <a:spLocks noChangeArrowheads="1"/>
          </p:cNvSpPr>
          <p:nvPr/>
        </p:nvSpPr>
        <p:spPr bwMode="auto">
          <a:xfrm>
            <a:off x="2855468" y="3386907"/>
            <a:ext cx="3714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400" b="1" i="1">
                <a:latin typeface="Times New Roman" panose="02020603050405020304" pitchFamily="18" charset="0"/>
              </a:rPr>
              <a:t>l</a:t>
            </a:r>
            <a:r>
              <a:rPr lang="zh-CN" altLang="zh-CN" sz="2400" b="1" baseline="-25000">
                <a:latin typeface="Times New Roman" panose="02020603050405020304" pitchFamily="18" charset="0"/>
              </a:rPr>
              <a:t>2</a:t>
            </a:r>
            <a:endParaRPr lang="zh-CN" altLang="zh-CN" sz="2400" b="1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组合 31"/>
          <p:cNvGrpSpPr/>
          <p:nvPr/>
        </p:nvGrpSpPr>
        <p:grpSpPr>
          <a:xfrm>
            <a:off x="839343" y="4352107"/>
            <a:ext cx="3095625" cy="577850"/>
            <a:chOff x="611188" y="5186363"/>
            <a:chExt cx="3095625" cy="577851"/>
          </a:xfrm>
        </p:grpSpPr>
        <p:sp>
          <p:nvSpPr>
            <p:cNvPr id="8" name="Line 15"/>
            <p:cNvSpPr>
              <a:spLocks noChangeShapeType="1"/>
            </p:cNvSpPr>
            <p:nvPr/>
          </p:nvSpPr>
          <p:spPr bwMode="auto">
            <a:xfrm>
              <a:off x="611188" y="5229226"/>
              <a:ext cx="309562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Oval 18"/>
            <p:cNvSpPr>
              <a:spLocks noChangeArrowheads="1"/>
            </p:cNvSpPr>
            <p:nvPr/>
          </p:nvSpPr>
          <p:spPr bwMode="auto">
            <a:xfrm>
              <a:off x="971551" y="5186363"/>
              <a:ext cx="71438" cy="7143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Oval 19"/>
            <p:cNvSpPr>
              <a:spLocks noChangeArrowheads="1"/>
            </p:cNvSpPr>
            <p:nvPr/>
          </p:nvSpPr>
          <p:spPr bwMode="auto">
            <a:xfrm>
              <a:off x="1835151" y="5186363"/>
              <a:ext cx="71438" cy="7143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Oval 20"/>
            <p:cNvSpPr>
              <a:spLocks noChangeArrowheads="1"/>
            </p:cNvSpPr>
            <p:nvPr/>
          </p:nvSpPr>
          <p:spPr bwMode="auto">
            <a:xfrm>
              <a:off x="3059113" y="5187951"/>
              <a:ext cx="71438" cy="7143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 Box 24"/>
            <p:cNvSpPr txBox="1">
              <a:spLocks noChangeArrowheads="1"/>
            </p:cNvSpPr>
            <p:nvPr/>
          </p:nvSpPr>
          <p:spPr bwMode="auto">
            <a:xfrm>
              <a:off x="611188" y="5229226"/>
              <a:ext cx="576263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</a:rPr>
                <a:t>A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Text Box 25"/>
            <p:cNvSpPr txBox="1">
              <a:spLocks noChangeArrowheads="1"/>
            </p:cNvSpPr>
            <p:nvPr/>
          </p:nvSpPr>
          <p:spPr bwMode="auto">
            <a:xfrm>
              <a:off x="1692276" y="5302251"/>
              <a:ext cx="576263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</a:rPr>
                <a:t>B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Text Box 26"/>
            <p:cNvSpPr txBox="1">
              <a:spLocks noChangeArrowheads="1"/>
            </p:cNvSpPr>
            <p:nvPr/>
          </p:nvSpPr>
          <p:spPr bwMode="auto">
            <a:xfrm>
              <a:off x="2987676" y="5302251"/>
              <a:ext cx="576263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</a:rPr>
                <a:t>C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组合 32"/>
          <p:cNvGrpSpPr/>
          <p:nvPr/>
        </p:nvGrpSpPr>
        <p:grpSpPr>
          <a:xfrm>
            <a:off x="1631504" y="2204220"/>
            <a:ext cx="1081088" cy="962025"/>
            <a:chOff x="1403350" y="3039045"/>
            <a:chExt cx="1081088" cy="961455"/>
          </a:xfrm>
        </p:grpSpPr>
        <p:sp>
          <p:nvSpPr>
            <p:cNvPr id="16" name="m16Arc 211"/>
            <p:cNvSpPr>
              <a:spLocks noChangeArrowheads="1"/>
            </p:cNvSpPr>
            <p:nvPr/>
          </p:nvSpPr>
          <p:spPr bwMode="auto">
            <a:xfrm>
              <a:off x="1403350" y="3429000"/>
              <a:ext cx="1081088" cy="571500"/>
            </a:xfrm>
            <a:custGeom>
              <a:avLst/>
              <a:gdLst>
                <a:gd name="T0" fmla="*/ -1 w 43199"/>
                <a:gd name="T1" fmla="*/ 21423 h 21600"/>
                <a:gd name="T2" fmla="*/ 21599 w 43199"/>
                <a:gd name="T3" fmla="*/ 0 h 21600"/>
                <a:gd name="T4" fmla="*/ 43199 w 43199"/>
                <a:gd name="T5" fmla="*/ 21600 h 21600"/>
                <a:gd name="T6" fmla="*/ -1 w 43199"/>
                <a:gd name="T7" fmla="*/ 21423 h 21600"/>
                <a:gd name="T8" fmla="*/ 21599 w 43199"/>
                <a:gd name="T9" fmla="*/ 0 h 21600"/>
                <a:gd name="T10" fmla="*/ 43199 w 43199"/>
                <a:gd name="T11" fmla="*/ 21600 h 21600"/>
                <a:gd name="T12" fmla="*/ 21599 w 43199"/>
                <a:gd name="T13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199" h="21600" fill="none">
                  <a:moveTo>
                    <a:pt x="-1" y="21423"/>
                  </a:moveTo>
                  <a:cubicBezTo>
                    <a:pt x="96" y="9563"/>
                    <a:pt x="9738" y="-1"/>
                    <a:pt x="21599" y="0"/>
                  </a:cubicBezTo>
                  <a:cubicBezTo>
                    <a:pt x="33528" y="0"/>
                    <a:pt x="43199" y="9670"/>
                    <a:pt x="43199" y="21600"/>
                  </a:cubicBezTo>
                </a:path>
                <a:path w="43199" h="21600" stroke="0">
                  <a:moveTo>
                    <a:pt x="-1" y="21423"/>
                  </a:moveTo>
                  <a:cubicBezTo>
                    <a:pt x="96" y="9563"/>
                    <a:pt x="9738" y="-1"/>
                    <a:pt x="21599" y="0"/>
                  </a:cubicBezTo>
                  <a:cubicBezTo>
                    <a:pt x="33528" y="0"/>
                    <a:pt x="43199" y="9670"/>
                    <a:pt x="43199" y="21600"/>
                  </a:cubicBezTo>
                  <a:lnTo>
                    <a:pt x="21599" y="21600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Oval 21"/>
            <p:cNvSpPr>
              <a:spLocks noChangeArrowheads="1"/>
            </p:cNvSpPr>
            <p:nvPr/>
          </p:nvSpPr>
          <p:spPr bwMode="auto">
            <a:xfrm>
              <a:off x="1908176" y="3386138"/>
              <a:ext cx="71438" cy="7143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Text Box 27"/>
            <p:cNvSpPr txBox="1">
              <a:spLocks noChangeArrowheads="1"/>
            </p:cNvSpPr>
            <p:nvPr/>
          </p:nvSpPr>
          <p:spPr bwMode="auto">
            <a:xfrm>
              <a:off x="1692276" y="3039045"/>
              <a:ext cx="576263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</a:rPr>
                <a:t>P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9" name="Text Box 28"/>
          <p:cNvSpPr txBox="1"/>
          <p:nvPr/>
        </p:nvSpPr>
        <p:spPr>
          <a:xfrm>
            <a:off x="5295900" y="2174876"/>
            <a:ext cx="6416724" cy="3135858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如图，假设过同一条直线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上三点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4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可以作一个圆，设这个圆的圆心为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，那么点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既在线段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的垂直平分线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zh-CN" sz="2400" b="1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上，又在线段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的垂直平分线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zh-CN" sz="2400" b="1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上，即点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zh-CN" sz="2400" b="1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zh-CN" sz="2400" b="1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的交点，而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zh-CN" sz="2400" b="1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zh-CN" sz="24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en-US" sz="24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zh-CN" sz="2400" b="1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zh-CN" sz="24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这与我们以前学过的</a:t>
            </a:r>
            <a:r>
              <a:rPr lang="zh-CN" altLang="en-US" sz="2400" noProof="1">
                <a:solidFill>
                  <a:srgbClr val="FF0000"/>
                </a:solidFill>
                <a:ea typeface="黑体" panose="02010609060101010101" pitchFamily="49" charset="-122"/>
              </a:rPr>
              <a:t>“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过一点有且只有一条直线与已知直线垂直</a:t>
            </a:r>
            <a:r>
              <a:rPr lang="zh-CN" altLang="en-US" sz="2400" noProof="1">
                <a:solidFill>
                  <a:srgbClr val="FF0000"/>
                </a:solidFill>
                <a:ea typeface="黑体" panose="02010609060101010101" pitchFamily="49" charset="-122"/>
              </a:rPr>
              <a:t>”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相矛盾，所以过同一条直线上的三点不能作圆．</a:t>
            </a:r>
            <a:endParaRPr lang="zh-CN" altLang="en-US" sz="2400" baseline="-2500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0"/>
          <p:cNvGrpSpPr/>
          <p:nvPr/>
        </p:nvGrpSpPr>
        <p:grpSpPr>
          <a:xfrm>
            <a:off x="551384" y="1126460"/>
            <a:ext cx="2232025" cy="434975"/>
            <a:chOff x="827088" y="1000125"/>
            <a:chExt cx="2232248" cy="435622"/>
          </a:xfrm>
          <a:solidFill>
            <a:srgbClr val="002060"/>
          </a:solidFill>
        </p:grpSpPr>
        <p:sp>
          <p:nvSpPr>
            <p:cNvPr id="3" name="矩形 34"/>
            <p:cNvSpPr>
              <a:spLocks noChangeArrowheads="1"/>
            </p:cNvSpPr>
            <p:nvPr/>
          </p:nvSpPr>
          <p:spPr bwMode="auto">
            <a:xfrm>
              <a:off x="827088" y="1000125"/>
              <a:ext cx="144016" cy="431800"/>
            </a:xfrm>
            <a:prstGeom prst="rect">
              <a:avLst/>
            </a:prstGeom>
            <a:grpFill/>
            <a:ln w="9525" algn="ctr">
              <a:noFill/>
              <a:round/>
            </a:ln>
          </p:spPr>
          <p:txBody>
            <a:bodyPr/>
            <a:lstStyle/>
            <a:p>
              <a:pPr algn="ctr">
                <a:defRPr/>
              </a:pP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矩形 35"/>
            <p:cNvSpPr>
              <a:spLocks noChangeArrowheads="1"/>
            </p:cNvSpPr>
            <p:nvPr/>
          </p:nvSpPr>
          <p:spPr bwMode="auto">
            <a:xfrm>
              <a:off x="1043112" y="1003947"/>
              <a:ext cx="2016224" cy="4318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zh-CN" altLang="en-US" sz="2400" b="1">
                  <a:solidFill>
                    <a:srgbClr val="F4F4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反证法的定义</a:t>
              </a:r>
              <a:endParaRPr lang="zh-CN" altLang="en-US" sz="2400" b="1">
                <a:solidFill>
                  <a:srgbClr val="F4F4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547232" y="1649414"/>
            <a:ext cx="11381416" cy="1566198"/>
          </a:xfrm>
          <a:prstGeom prst="rect">
            <a:avLst/>
          </a:prstGeom>
          <a:noFill/>
          <a:ln w="25400" cap="rnd">
            <a:solidFill>
              <a:schemeClr val="bg1"/>
            </a:solidFill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先</a:t>
            </a: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假设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命题的结论不成立，然后由此经过推理得出</a:t>
            </a: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矛盾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常与公理、定理、定义或已知条件相矛盾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，由矛盾判定假设不正确，从而得到原命题成立，这种方法叫做</a:t>
            </a:r>
            <a:r>
              <a:rPr lang="zh-CN" altLang="en-US" sz="240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反证法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6" name="组合 30"/>
          <p:cNvGrpSpPr/>
          <p:nvPr/>
        </p:nvGrpSpPr>
        <p:grpSpPr>
          <a:xfrm>
            <a:off x="577360" y="3434328"/>
            <a:ext cx="3142376" cy="434975"/>
            <a:chOff x="827088" y="1000125"/>
            <a:chExt cx="2581349" cy="435622"/>
          </a:xfrm>
          <a:solidFill>
            <a:srgbClr val="002060"/>
          </a:solidFill>
        </p:grpSpPr>
        <p:sp>
          <p:nvSpPr>
            <p:cNvPr id="7" name="矩形 34"/>
            <p:cNvSpPr>
              <a:spLocks noChangeArrowheads="1"/>
            </p:cNvSpPr>
            <p:nvPr/>
          </p:nvSpPr>
          <p:spPr bwMode="auto">
            <a:xfrm>
              <a:off x="827088" y="1000125"/>
              <a:ext cx="144016" cy="4318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矩形 35"/>
            <p:cNvSpPr>
              <a:spLocks noChangeArrowheads="1"/>
            </p:cNvSpPr>
            <p:nvPr/>
          </p:nvSpPr>
          <p:spPr bwMode="auto">
            <a:xfrm>
              <a:off x="1043006" y="1003305"/>
              <a:ext cx="2365431" cy="43244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 b="1">
                  <a:solidFill>
                    <a:srgbClr val="F4F4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反证法的一般</a:t>
              </a:r>
              <a:r>
                <a:rPr lang="zh-CN" altLang="en-US" sz="2400" b="1" smtClean="0">
                  <a:solidFill>
                    <a:srgbClr val="F4F4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步骤</a:t>
              </a:r>
              <a:endPara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527840" y="4035944"/>
            <a:ext cx="8137525" cy="1667764"/>
          </a:xfrm>
          <a:prstGeom prst="rect">
            <a:avLst/>
          </a:prstGeom>
          <a:noFill/>
          <a:ln w="25400" cap="rnd">
            <a:solidFill>
              <a:schemeClr val="bg1"/>
            </a:solidFill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宋体" panose="02010600030101010101" pitchFamily="2" charset="-122"/>
              <a:buAutoNum type="circleNumDbPlain"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假设命题的结论不成立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宋体" panose="02010600030101010101" pitchFamily="2" charset="-122"/>
              <a:buAutoNum type="circleNumDbPlain"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从这个假设出发，经过推理，得出矛盾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宋体" panose="02010600030101010101" pitchFamily="2" charset="-122"/>
              <a:buAutoNum type="circleNumDbPlain"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由矛盾判定假设不正确，从而肯定命题的结论正确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07646" y="991428"/>
            <a:ext cx="10496866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 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求证：在一个三角形中，至少有一个内角小于或等于60°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51384" y="1632054"/>
            <a:ext cx="77597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已知：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△ABC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求证：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△ABC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中至少有一个内角小于或等于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519768" y="2665283"/>
            <a:ext cx="8362950" cy="344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证明：假设</a:t>
            </a:r>
            <a:r>
              <a:rPr lang="zh-CN" altLang="en-US" sz="2800" u="sng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　　　　　　　　　　　　　　　　</a:t>
            </a:r>
            <a:r>
              <a:rPr lang="zh-CN" altLang="en-US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则</a:t>
            </a:r>
            <a:r>
              <a:rPr lang="zh-CN" altLang="en-US" sz="2800" u="sng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　　　　　　　　　　　　　　　　　　　　</a:t>
            </a:r>
            <a:r>
              <a:rPr lang="zh-CN" altLang="en-US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  <a:endParaRPr lang="zh-CN" altLang="en-US" sz="280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00005E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u="sng">
                <a:solidFill>
                  <a:srgbClr val="00005E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　　　　　　　　　　　　　　　　　</a:t>
            </a:r>
            <a:r>
              <a:rPr lang="zh-CN" altLang="en-US" sz="2800">
                <a:solidFill>
                  <a:srgbClr val="00005E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即</a:t>
            </a:r>
            <a:r>
              <a:rPr lang="zh-CN" altLang="en-US" sz="2800" u="sng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　　　　　　　　　　</a:t>
            </a:r>
            <a:r>
              <a:rPr lang="en-US" altLang="zh-CN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这与</a:t>
            </a:r>
            <a:r>
              <a:rPr lang="zh-CN" altLang="en-US" sz="2800" u="sng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　　　　　　　　　　</a:t>
            </a:r>
            <a:r>
              <a:rPr lang="zh-CN" altLang="en-US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矛盾．假设不成立．</a:t>
            </a:r>
            <a:endParaRPr lang="zh-CN" altLang="en-US" sz="280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u="sng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　　　　　　　　　　　　　　　　　　　</a:t>
            </a:r>
            <a:r>
              <a:rPr lang="zh-CN" altLang="en-US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endParaRPr lang="zh-CN" altLang="en-US" sz="280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467632" y="2665283"/>
            <a:ext cx="63325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△ABC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中没有一个内角小于或等于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580344" y="3217733"/>
            <a:ext cx="50911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∠A&gt;60°,∠B&gt;60°,∠C&gt;60°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271464" y="4328747"/>
            <a:ext cx="37084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∠A+∠B+∠C&gt;180°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1271464" y="4931764"/>
            <a:ext cx="40354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三角形的内角和为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180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度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153181" y="5443407"/>
            <a:ext cx="6692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△ABC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中至少有一个内角小于或等于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1040468" y="3793994"/>
            <a:ext cx="64325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∠A+∠B+∠C&gt;60°+60°+60°=180°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7889"/>
          <p:cNvSpPr txBox="1">
            <a:spLocks noChangeArrowheads="1"/>
          </p:cNvSpPr>
          <p:nvPr/>
        </p:nvSpPr>
        <p:spPr bwMode="auto">
          <a:xfrm>
            <a:off x="3114675" y="990600"/>
            <a:ext cx="5791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36920" y="990600"/>
            <a:ext cx="11531688" cy="334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71805" indent="-4718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1.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判断：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（1）经过三点一定可以作圆      （     ）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（2）三角形的外心就是这个三角形两边垂直平分线的交点     （    ）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（3）三角形的外心到三边的距离相等      （    ）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（4）等腰三角形的外心一定在这个三角形内      （     ）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984432" y="2399040"/>
            <a:ext cx="3818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√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6816080" y="2922260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×</a:t>
            </a:r>
            <a:endParaRPr lang="en-US" altLang="zh-CN" sz="280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5478408" y="1731288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×</a:t>
            </a:r>
            <a:endParaRPr lang="en-US" altLang="zh-CN" sz="280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7896200" y="3645024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×</a:t>
            </a:r>
            <a:endParaRPr lang="en-US" altLang="zh-CN" sz="280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40962"/>
          <p:cNvSpPr txBox="1">
            <a:spLocks noChangeArrowheads="1"/>
          </p:cNvSpPr>
          <p:nvPr/>
        </p:nvSpPr>
        <p:spPr bwMode="auto">
          <a:xfrm>
            <a:off x="263352" y="836712"/>
            <a:ext cx="11233248" cy="14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7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已知：在Rt△ABC中，∠C=90°，AC=6，BC=8，则它的外接圆半径=</a:t>
            </a:r>
            <a:r>
              <a:rPr lang="zh-CN" altLang="en-US" sz="2800" u="sng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u="sng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839416" y="1563706"/>
            <a:ext cx="360363" cy="725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7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1"/>
          <p:cNvSpPr txBox="1">
            <a:spLocks noChangeArrowheads="1"/>
          </p:cNvSpPr>
          <p:nvPr/>
        </p:nvSpPr>
        <p:spPr bwMode="auto">
          <a:xfrm>
            <a:off x="263352" y="2466774"/>
            <a:ext cx="11826775" cy="656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内接于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，若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20°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，则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的度数是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________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5" name="图片 2" descr="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18707" y="3429000"/>
            <a:ext cx="2103437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10388525" y="2601332"/>
            <a:ext cx="11080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70°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0709" y="942211"/>
            <a:ext cx="11810099" cy="1478677"/>
            <a:chOff x="1721" y="995"/>
            <a:chExt cx="18600" cy="2331"/>
          </a:xfrm>
        </p:grpSpPr>
        <p:sp>
          <p:nvSpPr>
            <p:cNvPr id="3" name="文本占位符 75777"/>
            <p:cNvSpPr>
              <a:spLocks noChangeArrowheads="1"/>
            </p:cNvSpPr>
            <p:nvPr/>
          </p:nvSpPr>
          <p:spPr bwMode="auto">
            <a:xfrm>
              <a:off x="1721" y="995"/>
              <a:ext cx="18600" cy="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3.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如图，已知 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Rt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△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ABC 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中 ，               若 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AC=12cm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，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BC=5cm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，求的外接圆半径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endParaRPr lang="zh-CN" altLang="en-US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4" name="对象 75778"/>
            <p:cNvGraphicFramePr>
              <a:graphicFrameLocks noChangeAspect="1"/>
            </p:cNvGraphicFramePr>
            <p:nvPr/>
          </p:nvGraphicFramePr>
          <p:xfrm>
            <a:off x="8621" y="1373"/>
            <a:ext cx="2400" cy="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2" name="" r:id="rId1" imgW="635635" imgH="177800" progId="Equation.DSMT4">
                    <p:embed/>
                  </p:oleObj>
                </mc:Choice>
                <mc:Fallback>
                  <p:oleObj name="" r:id="rId1" imgW="635635" imgH="177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8621" y="1373"/>
                          <a:ext cx="2400" cy="6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" name="椭圆 4"/>
          <p:cNvSpPr>
            <a:spLocks noChangeArrowheads="1"/>
          </p:cNvSpPr>
          <p:nvPr/>
        </p:nvSpPr>
        <p:spPr bwMode="auto">
          <a:xfrm>
            <a:off x="8719344" y="2439420"/>
            <a:ext cx="2533650" cy="2543175"/>
          </a:xfrm>
          <a:prstGeom prst="ellipse">
            <a:avLst/>
          </a:prstGeom>
          <a:noFill/>
          <a:ln w="30163">
            <a:solidFill>
              <a:srgbClr val="008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椭圆 75782"/>
          <p:cNvSpPr>
            <a:spLocks noChangeArrowheads="1"/>
          </p:cNvSpPr>
          <p:nvPr/>
        </p:nvSpPr>
        <p:spPr bwMode="auto">
          <a:xfrm>
            <a:off x="9960769" y="3685606"/>
            <a:ext cx="50800" cy="50800"/>
          </a:xfrm>
          <a:prstGeom prst="ellipse">
            <a:avLst/>
          </a:prstGeom>
          <a:noFill/>
          <a:ln w="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直接连接符 75783"/>
          <p:cNvSpPr>
            <a:spLocks noChangeShapeType="1"/>
          </p:cNvSpPr>
          <p:nvPr/>
        </p:nvSpPr>
        <p:spPr bwMode="auto">
          <a:xfrm>
            <a:off x="8744745" y="3396682"/>
            <a:ext cx="2466975" cy="63341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直接连接符 75784"/>
          <p:cNvSpPr>
            <a:spLocks noChangeShapeType="1"/>
          </p:cNvSpPr>
          <p:nvPr/>
        </p:nvSpPr>
        <p:spPr bwMode="auto">
          <a:xfrm>
            <a:off x="9825831" y="2533081"/>
            <a:ext cx="90488" cy="1158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9" name="组合 75785"/>
          <p:cNvGrpSpPr/>
          <p:nvPr/>
        </p:nvGrpSpPr>
        <p:grpSpPr>
          <a:xfrm>
            <a:off x="8400256" y="1836170"/>
            <a:ext cx="3297238" cy="2600943"/>
            <a:chOff x="0" y="-434"/>
            <a:chExt cx="5193" cy="4095"/>
          </a:xfrm>
        </p:grpSpPr>
        <p:sp>
          <p:nvSpPr>
            <p:cNvPr id="10" name="矩形 75786"/>
            <p:cNvSpPr>
              <a:spLocks noChangeAspect="1" noChangeArrowheads="1" noTextEdit="1"/>
            </p:cNvSpPr>
            <p:nvPr/>
          </p:nvSpPr>
          <p:spPr bwMode="auto">
            <a:xfrm>
              <a:off x="0" y="0"/>
              <a:ext cx="5193" cy="35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直接连接符 75787"/>
            <p:cNvSpPr>
              <a:spLocks noChangeShapeType="1"/>
            </p:cNvSpPr>
            <p:nvPr/>
          </p:nvSpPr>
          <p:spPr bwMode="auto">
            <a:xfrm>
              <a:off x="2407" y="522"/>
              <a:ext cx="2036" cy="25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直接连接符 75788"/>
            <p:cNvSpPr>
              <a:spLocks noChangeShapeType="1"/>
            </p:cNvSpPr>
            <p:nvPr/>
          </p:nvSpPr>
          <p:spPr bwMode="auto">
            <a:xfrm flipH="1">
              <a:off x="558" y="522"/>
              <a:ext cx="1847" cy="15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直接连接符 75789"/>
            <p:cNvSpPr>
              <a:spLocks noChangeShapeType="1"/>
            </p:cNvSpPr>
            <p:nvPr/>
          </p:nvSpPr>
          <p:spPr bwMode="auto">
            <a:xfrm flipH="1">
              <a:off x="2387" y="682"/>
              <a:ext cx="160" cy="16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4" name="组合 75790"/>
            <p:cNvGrpSpPr/>
            <p:nvPr/>
          </p:nvGrpSpPr>
          <p:grpSpPr>
            <a:xfrm>
              <a:off x="2229" y="-434"/>
              <a:ext cx="562" cy="1571"/>
              <a:chOff x="-225" y="-270"/>
              <a:chExt cx="225" cy="629"/>
            </a:xfrm>
          </p:grpSpPr>
          <p:sp>
            <p:nvSpPr>
              <p:cNvPr id="22" name="矩形 75791"/>
              <p:cNvSpPr>
                <a:spLocks noChangeArrowheads="1"/>
              </p:cNvSpPr>
              <p:nvPr/>
            </p:nvSpPr>
            <p:spPr bwMode="auto">
              <a:xfrm flipH="1">
                <a:off x="0" y="0"/>
                <a:ext cx="0" cy="3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endPara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3" name="矩形 75792"/>
              <p:cNvSpPr>
                <a:spLocks noChangeArrowheads="1"/>
              </p:cNvSpPr>
              <p:nvPr/>
            </p:nvSpPr>
            <p:spPr bwMode="auto">
              <a:xfrm>
                <a:off x="-225" y="-270"/>
                <a:ext cx="151" cy="3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en-US" altLang="zh-CN" sz="28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C</a:t>
                </a:r>
                <a:endPara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15" name="组合 75793"/>
            <p:cNvGrpSpPr/>
            <p:nvPr/>
          </p:nvGrpSpPr>
          <p:grpSpPr>
            <a:xfrm>
              <a:off x="52" y="1377"/>
              <a:ext cx="375" cy="1234"/>
              <a:chOff x="-90" y="-135"/>
              <a:chExt cx="150" cy="494"/>
            </a:xfrm>
          </p:grpSpPr>
          <p:sp>
            <p:nvSpPr>
              <p:cNvPr id="20" name="矩形 75794"/>
              <p:cNvSpPr>
                <a:spLocks noChangeArrowheads="1"/>
              </p:cNvSpPr>
              <p:nvPr/>
            </p:nvSpPr>
            <p:spPr bwMode="auto">
              <a:xfrm flipH="1">
                <a:off x="0" y="0"/>
                <a:ext cx="0" cy="3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endPara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1" name="矩形 75795"/>
              <p:cNvSpPr>
                <a:spLocks noChangeArrowheads="1"/>
              </p:cNvSpPr>
              <p:nvPr/>
            </p:nvSpPr>
            <p:spPr bwMode="auto">
              <a:xfrm>
                <a:off x="-90" y="-135"/>
                <a:ext cx="150" cy="3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en-US" altLang="zh-CN" sz="28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B</a:t>
                </a:r>
                <a:endPara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16" name="组合 75796"/>
            <p:cNvGrpSpPr/>
            <p:nvPr/>
          </p:nvGrpSpPr>
          <p:grpSpPr>
            <a:xfrm>
              <a:off x="4432" y="2541"/>
              <a:ext cx="410" cy="1120"/>
              <a:chOff x="-90" y="-90"/>
              <a:chExt cx="164" cy="448"/>
            </a:xfrm>
          </p:grpSpPr>
          <p:sp>
            <p:nvSpPr>
              <p:cNvPr id="18" name="矩形 75797"/>
              <p:cNvSpPr>
                <a:spLocks noChangeArrowheads="1"/>
              </p:cNvSpPr>
              <p:nvPr/>
            </p:nvSpPr>
            <p:spPr bwMode="auto">
              <a:xfrm flipH="1">
                <a:off x="0" y="0"/>
                <a:ext cx="0" cy="3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endPara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9" name="矩形 75798"/>
              <p:cNvSpPr>
                <a:spLocks noChangeArrowheads="1"/>
              </p:cNvSpPr>
              <p:nvPr/>
            </p:nvSpPr>
            <p:spPr bwMode="auto">
              <a:xfrm>
                <a:off x="-90" y="-90"/>
                <a:ext cx="164" cy="3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en-US" altLang="zh-CN" sz="28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endPara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17" name="文本框 75799"/>
            <p:cNvSpPr txBox="1">
              <a:spLocks noChangeArrowheads="1"/>
            </p:cNvSpPr>
            <p:nvPr/>
          </p:nvSpPr>
          <p:spPr bwMode="auto">
            <a:xfrm>
              <a:off x="2579" y="2256"/>
              <a:ext cx="487" cy="10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endParaRPr lang="zh-CN" altLang="en-US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cxnSp>
        <p:nvCxnSpPr>
          <p:cNvPr id="24" name="直接箭头连接符 23"/>
          <p:cNvCxnSpPr>
            <a:cxnSpLocks noChangeShapeType="1"/>
          </p:cNvCxnSpPr>
          <p:nvPr/>
        </p:nvCxnSpPr>
        <p:spPr bwMode="auto">
          <a:xfrm>
            <a:off x="9921082" y="2410844"/>
            <a:ext cx="66675" cy="1370012"/>
          </a:xfrm>
          <a:prstGeom prst="straightConnector1">
            <a:avLst/>
          </a:prstGeom>
          <a:noFill/>
          <a:ln w="38100" cap="rnd">
            <a:solidFill>
              <a:srgbClr val="FF00FF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289156" y="2153445"/>
            <a:ext cx="6801270" cy="393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解：设Rt△ABC 的外接圆的外心为O，连接OC，则OA=OB=OC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O是斜边AB 的中点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∵∠C=90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AC=12cm，BC=5cm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∴AB=13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cm，OA=6.5cm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故Rt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△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 的外接圆半径为6.5cm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6728" y="1017111"/>
            <a:ext cx="6248400" cy="194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外接圆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叫做</a:t>
            </a:r>
            <a:r>
              <a:rPr lang="zh-CN" altLang="en-US" sz="2800" b="1">
                <a:latin typeface="Times New Roman" panose="02020603050405020304" pitchFamily="18" charset="0"/>
              </a:rPr>
              <a:t>△</a:t>
            </a:r>
            <a:r>
              <a:rPr lang="en-US" altLang="zh-CN" sz="2800" b="1" i="1">
                <a:latin typeface="Times New Roman" panose="02020603050405020304" pitchFamily="18" charset="0"/>
              </a:rPr>
              <a:t>ABC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en-US" altLang="zh-CN" sz="2800" b="1">
                <a:latin typeface="Times New Roman" panose="02020603050405020304" pitchFamily="18" charset="0"/>
              </a:rPr>
              <a:t>________</a:t>
            </a:r>
            <a:r>
              <a:rPr lang="zh-CN" altLang="en-US" sz="2800" b="1">
                <a:latin typeface="Times New Roman" panose="02020603050405020304" pitchFamily="18" charset="0"/>
              </a:rPr>
              <a:t>， 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Times New Roman" panose="02020603050405020304" pitchFamily="18" charset="0"/>
              </a:rPr>
              <a:t>△</a:t>
            </a:r>
            <a:r>
              <a:rPr lang="en-US" altLang="zh-CN" sz="2800" b="1" i="1">
                <a:latin typeface="Times New Roman" panose="02020603050405020304" pitchFamily="18" charset="0"/>
              </a:rPr>
              <a:t>ABC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叫做</a:t>
            </a:r>
            <a:r>
              <a:rPr lang="zh-CN" altLang="en-US" sz="2800" b="1">
                <a:latin typeface="Times New Roman" panose="02020603050405020304" pitchFamily="18" charset="0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en-US" altLang="zh-CN" sz="2800" b="1">
                <a:latin typeface="Times New Roman" panose="02020603050405020304" pitchFamily="18" charset="0"/>
              </a:rPr>
              <a:t>____________.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479070" y="4947563"/>
            <a:ext cx="5943600" cy="479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到三角形</a:t>
            </a:r>
            <a:r>
              <a:rPr lang="zh-CN" altLang="en-US" sz="2800">
                <a:solidFill>
                  <a:srgbClr val="371CF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三个顶点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的距离相等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99570" y="3174325"/>
            <a:ext cx="6324600" cy="1057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三角形的外心：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9036051" y="1808629"/>
            <a:ext cx="1962150" cy="1962150"/>
          </a:xfrm>
          <a:prstGeom prst="ellipse">
            <a:avLst/>
          </a:prstGeom>
          <a:noFill/>
          <a:ln w="38100">
            <a:solidFill>
              <a:srgbClr val="6699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9901239" y="2537292"/>
            <a:ext cx="7413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1000" b="1">
                <a:solidFill>
                  <a:schemeClr val="hlink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●</a:t>
            </a:r>
            <a:r>
              <a:rPr lang="en-US" altLang="zh-CN" sz="2400" b="1" i="1">
                <a:latin typeface="Times New Roman" panose="02020603050405020304" pitchFamily="18" charset="0"/>
                <a:ea typeface="华文中宋" panose="02010600040101010101" pitchFamily="2" charset="-122"/>
              </a:rPr>
              <a:t>O</a:t>
            </a:r>
            <a:endParaRPr lang="en-US" altLang="zh-CN" sz="2400" b="1" i="1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pSp>
        <p:nvGrpSpPr>
          <p:cNvPr id="7" name="Group 10"/>
          <p:cNvGrpSpPr/>
          <p:nvPr/>
        </p:nvGrpSpPr>
        <p:grpSpPr>
          <a:xfrm>
            <a:off x="8655051" y="1427629"/>
            <a:ext cx="2743200" cy="2209800"/>
            <a:chOff x="3504" y="960"/>
            <a:chExt cx="1728" cy="1392"/>
          </a:xfrm>
        </p:grpSpPr>
        <p:sp>
          <p:nvSpPr>
            <p:cNvPr id="8" name="Text Box 11"/>
            <p:cNvSpPr txBox="1">
              <a:spLocks noChangeArrowheads="1"/>
            </p:cNvSpPr>
            <p:nvPr/>
          </p:nvSpPr>
          <p:spPr bwMode="auto">
            <a:xfrm>
              <a:off x="4489" y="960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en-US" altLang="zh-CN" sz="24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A</a:t>
              </a:r>
              <a:endParaRPr lang="en-US" altLang="zh-CN" sz="2400" b="1" i="1"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  <p:sp>
          <p:nvSpPr>
            <p:cNvPr id="9" name="Text Box 12"/>
            <p:cNvSpPr txBox="1">
              <a:spLocks noChangeArrowheads="1"/>
            </p:cNvSpPr>
            <p:nvPr/>
          </p:nvSpPr>
          <p:spPr bwMode="auto">
            <a:xfrm>
              <a:off x="3504" y="201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en-US" altLang="zh-CN" sz="24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B</a:t>
              </a:r>
              <a:endParaRPr lang="en-US" altLang="zh-CN" sz="2400" b="1" i="1"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  <p:sp>
          <p:nvSpPr>
            <p:cNvPr id="10" name="Text Box 13"/>
            <p:cNvSpPr txBox="1">
              <a:spLocks noChangeArrowheads="1"/>
            </p:cNvSpPr>
            <p:nvPr/>
          </p:nvSpPr>
          <p:spPr bwMode="auto">
            <a:xfrm>
              <a:off x="4944" y="2064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en-US" altLang="zh-CN" sz="24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C</a:t>
              </a:r>
              <a:endParaRPr lang="en-US" altLang="zh-CN" sz="2400" b="1" i="1"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  <p:grpSp>
          <p:nvGrpSpPr>
            <p:cNvPr id="11" name="Group 14"/>
            <p:cNvGrpSpPr/>
            <p:nvPr/>
          </p:nvGrpSpPr>
          <p:grpSpPr>
            <a:xfrm>
              <a:off x="3792" y="1248"/>
              <a:ext cx="1104" cy="864"/>
              <a:chOff x="3792" y="1248"/>
              <a:chExt cx="1104" cy="864"/>
            </a:xfrm>
          </p:grpSpPr>
          <p:sp>
            <p:nvSpPr>
              <p:cNvPr id="12" name="Line 15"/>
              <p:cNvSpPr>
                <a:spLocks noChangeShapeType="1"/>
              </p:cNvSpPr>
              <p:nvPr/>
            </p:nvSpPr>
            <p:spPr bwMode="auto">
              <a:xfrm>
                <a:off x="3792" y="2112"/>
                <a:ext cx="1104" cy="0"/>
              </a:xfrm>
              <a:prstGeom prst="line">
                <a:avLst/>
              </a:prstGeom>
              <a:noFill/>
              <a:ln w="28575">
                <a:solidFill>
                  <a:srgbClr val="FF0066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Line 16"/>
              <p:cNvSpPr>
                <a:spLocks noChangeShapeType="1"/>
              </p:cNvSpPr>
              <p:nvPr/>
            </p:nvSpPr>
            <p:spPr bwMode="auto">
              <a:xfrm flipH="1">
                <a:off x="3792" y="1248"/>
                <a:ext cx="768" cy="864"/>
              </a:xfrm>
              <a:prstGeom prst="line">
                <a:avLst/>
              </a:prstGeom>
              <a:noFill/>
              <a:ln w="28575">
                <a:solidFill>
                  <a:srgbClr val="FF0066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Line 17"/>
              <p:cNvSpPr>
                <a:spLocks noChangeShapeType="1"/>
              </p:cNvSpPr>
              <p:nvPr/>
            </p:nvSpPr>
            <p:spPr bwMode="auto">
              <a:xfrm>
                <a:off x="4560" y="1248"/>
                <a:ext cx="336" cy="864"/>
              </a:xfrm>
              <a:prstGeom prst="line">
                <a:avLst/>
              </a:prstGeom>
              <a:noFill/>
              <a:ln w="28575">
                <a:solidFill>
                  <a:srgbClr val="FF0066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5" name="Text Box 19"/>
          <p:cNvSpPr txBox="1">
            <a:spLocks noChangeArrowheads="1"/>
          </p:cNvSpPr>
          <p:nvPr/>
        </p:nvSpPr>
        <p:spPr bwMode="auto">
          <a:xfrm>
            <a:off x="3217241" y="1753712"/>
            <a:ext cx="13684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外接圆　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Text Box 20"/>
          <p:cNvSpPr txBox="1">
            <a:spLocks noChangeArrowheads="1"/>
          </p:cNvSpPr>
          <p:nvPr/>
        </p:nvSpPr>
        <p:spPr bwMode="auto">
          <a:xfrm>
            <a:off x="3217241" y="2423637"/>
            <a:ext cx="21637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内接三角形　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Rectangle 21"/>
          <p:cNvSpPr>
            <a:spLocks noChangeArrowheads="1"/>
          </p:cNvSpPr>
          <p:nvPr/>
        </p:nvSpPr>
        <p:spPr bwMode="auto">
          <a:xfrm>
            <a:off x="1479071" y="3758525"/>
            <a:ext cx="6468437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三角形外接圆的圆心叫做三角形的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外心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Text Box 22"/>
          <p:cNvSpPr txBox="1">
            <a:spLocks noChangeArrowheads="1"/>
          </p:cNvSpPr>
          <p:nvPr/>
        </p:nvSpPr>
        <p:spPr bwMode="auto">
          <a:xfrm>
            <a:off x="399570" y="4280813"/>
            <a:ext cx="1295400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作图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Rectangle 23"/>
          <p:cNvSpPr>
            <a:spLocks noChangeArrowheads="1"/>
          </p:cNvSpPr>
          <p:nvPr/>
        </p:nvSpPr>
        <p:spPr bwMode="auto">
          <a:xfrm>
            <a:off x="1479071" y="4366537"/>
            <a:ext cx="43140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三角形三边</a:t>
            </a:r>
            <a:r>
              <a:rPr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中垂线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的交点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Text Box 24"/>
          <p:cNvSpPr txBox="1">
            <a:spLocks noChangeArrowheads="1"/>
          </p:cNvSpPr>
          <p:nvPr/>
        </p:nvSpPr>
        <p:spPr bwMode="auto">
          <a:xfrm>
            <a:off x="399570" y="4818976"/>
            <a:ext cx="1295400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Line 25"/>
          <p:cNvSpPr>
            <a:spLocks noChangeShapeType="1"/>
          </p:cNvSpPr>
          <p:nvPr/>
        </p:nvSpPr>
        <p:spPr bwMode="auto">
          <a:xfrm>
            <a:off x="9426576" y="2327742"/>
            <a:ext cx="685800" cy="609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Line 26"/>
          <p:cNvSpPr>
            <a:spLocks noChangeShapeType="1"/>
          </p:cNvSpPr>
          <p:nvPr/>
        </p:nvSpPr>
        <p:spPr bwMode="auto">
          <a:xfrm flipH="1">
            <a:off x="10055226" y="2646829"/>
            <a:ext cx="0" cy="990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Line 27"/>
          <p:cNvSpPr>
            <a:spLocks noChangeShapeType="1"/>
          </p:cNvSpPr>
          <p:nvPr/>
        </p:nvSpPr>
        <p:spPr bwMode="auto">
          <a:xfrm flipV="1">
            <a:off x="9721851" y="2494430"/>
            <a:ext cx="1143000" cy="5000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" name="Line 28"/>
          <p:cNvSpPr>
            <a:spLocks noChangeShapeType="1"/>
          </p:cNvSpPr>
          <p:nvPr/>
        </p:nvSpPr>
        <p:spPr bwMode="auto">
          <a:xfrm flipV="1">
            <a:off x="10074277" y="1824504"/>
            <a:ext cx="288925" cy="9350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Line 29"/>
          <p:cNvSpPr>
            <a:spLocks noChangeShapeType="1"/>
          </p:cNvSpPr>
          <p:nvPr/>
        </p:nvSpPr>
        <p:spPr bwMode="auto">
          <a:xfrm>
            <a:off x="10048877" y="2850029"/>
            <a:ext cx="809625" cy="3952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Line 30"/>
          <p:cNvSpPr>
            <a:spLocks noChangeShapeType="1"/>
          </p:cNvSpPr>
          <p:nvPr/>
        </p:nvSpPr>
        <p:spPr bwMode="auto">
          <a:xfrm flipH="1">
            <a:off x="9066214" y="2832567"/>
            <a:ext cx="1008062" cy="431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小结梳理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0"/>
          <p:cNvGrpSpPr/>
          <p:nvPr/>
        </p:nvGrpSpPr>
        <p:grpSpPr>
          <a:xfrm>
            <a:off x="551384" y="1126460"/>
            <a:ext cx="2232025" cy="434975"/>
            <a:chOff x="827088" y="1000125"/>
            <a:chExt cx="2232248" cy="435622"/>
          </a:xfrm>
          <a:solidFill>
            <a:srgbClr val="002060"/>
          </a:solidFill>
        </p:grpSpPr>
        <p:sp>
          <p:nvSpPr>
            <p:cNvPr id="3" name="矩形 34"/>
            <p:cNvSpPr>
              <a:spLocks noChangeArrowheads="1"/>
            </p:cNvSpPr>
            <p:nvPr/>
          </p:nvSpPr>
          <p:spPr bwMode="auto">
            <a:xfrm>
              <a:off x="827088" y="1000125"/>
              <a:ext cx="144016" cy="431800"/>
            </a:xfrm>
            <a:prstGeom prst="rect">
              <a:avLst/>
            </a:prstGeom>
            <a:grpFill/>
            <a:ln w="9525" algn="ctr">
              <a:noFill/>
              <a:round/>
            </a:ln>
          </p:spPr>
          <p:txBody>
            <a:bodyPr/>
            <a:lstStyle/>
            <a:p>
              <a:pPr algn="ctr">
                <a:defRPr/>
              </a:pP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矩形 35"/>
            <p:cNvSpPr>
              <a:spLocks noChangeArrowheads="1"/>
            </p:cNvSpPr>
            <p:nvPr/>
          </p:nvSpPr>
          <p:spPr bwMode="auto">
            <a:xfrm>
              <a:off x="1043112" y="1003947"/>
              <a:ext cx="2016224" cy="4318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zh-CN" altLang="en-US" sz="2400" b="1">
                  <a:solidFill>
                    <a:srgbClr val="F4F4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反证法的定义</a:t>
              </a:r>
              <a:endParaRPr lang="zh-CN" altLang="en-US" sz="2400" b="1">
                <a:solidFill>
                  <a:srgbClr val="F4F4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547232" y="1649414"/>
            <a:ext cx="11381416" cy="1566198"/>
          </a:xfrm>
          <a:prstGeom prst="rect">
            <a:avLst/>
          </a:prstGeom>
          <a:noFill/>
          <a:ln w="25400" cap="rnd">
            <a:solidFill>
              <a:schemeClr val="bg1"/>
            </a:solidFill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先</a:t>
            </a: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假设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命题的结论不成立，然后由此经过推理得出</a:t>
            </a: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矛盾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常与公理、定理、定义或已知条件相矛盾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，由矛盾判定假设不正确，从而得到原命题成立，这种方法叫做</a:t>
            </a:r>
            <a:r>
              <a:rPr lang="zh-CN" altLang="en-US" sz="240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反证法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6" name="组合 30"/>
          <p:cNvGrpSpPr/>
          <p:nvPr/>
        </p:nvGrpSpPr>
        <p:grpSpPr>
          <a:xfrm>
            <a:off x="577360" y="3434328"/>
            <a:ext cx="3214384" cy="434975"/>
            <a:chOff x="827088" y="1000125"/>
            <a:chExt cx="2906954" cy="435622"/>
          </a:xfrm>
          <a:solidFill>
            <a:srgbClr val="002060"/>
          </a:solidFill>
        </p:grpSpPr>
        <p:sp>
          <p:nvSpPr>
            <p:cNvPr id="7" name="矩形 34"/>
            <p:cNvSpPr>
              <a:spLocks noChangeArrowheads="1"/>
            </p:cNvSpPr>
            <p:nvPr/>
          </p:nvSpPr>
          <p:spPr bwMode="auto">
            <a:xfrm>
              <a:off x="827088" y="1000125"/>
              <a:ext cx="144016" cy="4318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矩形 35"/>
            <p:cNvSpPr>
              <a:spLocks noChangeArrowheads="1"/>
            </p:cNvSpPr>
            <p:nvPr/>
          </p:nvSpPr>
          <p:spPr bwMode="auto">
            <a:xfrm>
              <a:off x="1043006" y="1003305"/>
              <a:ext cx="2691036" cy="43244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 b="1">
                  <a:solidFill>
                    <a:srgbClr val="F4F4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反证法的一般</a:t>
              </a:r>
              <a:r>
                <a:rPr lang="zh-CN" altLang="en-US" sz="2400" b="1" smtClean="0">
                  <a:solidFill>
                    <a:srgbClr val="F4F4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步骤</a:t>
              </a:r>
              <a:endPara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527840" y="4035944"/>
            <a:ext cx="8137525" cy="1667764"/>
          </a:xfrm>
          <a:prstGeom prst="rect">
            <a:avLst/>
          </a:prstGeom>
          <a:noFill/>
          <a:ln w="25400" cap="rnd">
            <a:solidFill>
              <a:schemeClr val="bg1"/>
            </a:solidFill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宋体" panose="02010600030101010101" pitchFamily="2" charset="-122"/>
              <a:buAutoNum type="circleNumDbPlain"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假设命题的结论不成立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宋体" panose="02010600030101010101" pitchFamily="2" charset="-122"/>
              <a:buAutoNum type="circleNumDbPlain"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从这个假设出发，经过推理，得出矛盾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宋体" panose="02010600030101010101" pitchFamily="2" charset="-122"/>
              <a:buAutoNum type="circleNumDbPlain"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由矛盾判定假设不正确，从而肯定命题的结论正确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小结梳理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微尘数学课件模板（九年级上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蓝色扁平清新通用</Template>
  <TotalTime>0</TotalTime>
  <Words>2421</Words>
  <Application>WPS 演示</Application>
  <PresentationFormat>自定义</PresentationFormat>
  <Paragraphs>366</Paragraphs>
  <Slides>20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20</vt:i4>
      </vt:variant>
    </vt:vector>
  </HeadingPairs>
  <TitlesOfParts>
    <vt:vector size="42" baseType="lpstr">
      <vt:lpstr>Arial</vt:lpstr>
      <vt:lpstr>宋体</vt:lpstr>
      <vt:lpstr>Wingdings</vt:lpstr>
      <vt:lpstr>微软雅黑</vt:lpstr>
      <vt:lpstr>华文琥珀</vt:lpstr>
      <vt:lpstr>华文行楷</vt:lpstr>
      <vt:lpstr>Times New Roman</vt:lpstr>
      <vt:lpstr>黑体</vt:lpstr>
      <vt:lpstr>华文中宋</vt:lpstr>
      <vt:lpstr>等线</vt:lpstr>
      <vt:lpstr>Arial Unicode MS</vt:lpstr>
      <vt:lpstr>等线 Light</vt:lpstr>
      <vt:lpstr>仿宋_GB2312</vt:lpstr>
      <vt:lpstr>仿宋</vt:lpstr>
      <vt:lpstr>2_Office 主题​​</vt:lpstr>
      <vt:lpstr>3_Office 主题​​</vt:lpstr>
      <vt:lpstr>微尘数学课件模板（九年级上）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Emrys</cp:lastModifiedBy>
  <cp:revision>294</cp:revision>
  <dcterms:created xsi:type="dcterms:W3CDTF">2015-07-09T08:14:00Z</dcterms:created>
  <dcterms:modified xsi:type="dcterms:W3CDTF">2020-10-19T08:10:50Z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2052-11.1.0.10069</vt:lpwstr>
  </property>
</Properties>
</file>