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8"/>
  </p:notesMasterIdLst>
  <p:sldIdLst>
    <p:sldId id="287" r:id="rId2"/>
    <p:sldId id="291" r:id="rId3"/>
    <p:sldId id="292" r:id="rId4"/>
    <p:sldId id="293" r:id="rId5"/>
    <p:sldId id="294" r:id="rId6"/>
    <p:sldId id="295" r:id="rId7"/>
    <p:sldId id="296" r:id="rId8"/>
    <p:sldId id="297" r:id="rId9"/>
    <p:sldId id="298" r:id="rId10"/>
    <p:sldId id="299" r:id="rId11"/>
    <p:sldId id="300" r:id="rId12"/>
    <p:sldId id="301" r:id="rId13"/>
    <p:sldId id="302" r:id="rId14"/>
    <p:sldId id="303" r:id="rId15"/>
    <p:sldId id="304" r:id="rId16"/>
    <p:sldId id="305" r:id="rId17"/>
    <p:sldId id="306" r:id="rId18"/>
    <p:sldId id="308" r:id="rId19"/>
    <p:sldId id="309" r:id="rId20"/>
    <p:sldId id="310" r:id="rId21"/>
    <p:sldId id="311" r:id="rId22"/>
    <p:sldId id="312" r:id="rId23"/>
    <p:sldId id="313" r:id="rId24"/>
    <p:sldId id="314" r:id="rId25"/>
    <p:sldId id="315" r:id="rId26"/>
    <p:sldId id="289" r:id="rId27"/>
  </p:sldIdLst>
  <p:sldSz cx="11522075" cy="6480175"/>
  <p:notesSz cx="6858000" cy="9144000"/>
  <p:defaultTextStyle>
    <a:defPPr>
      <a:defRPr lang="zh-CN"/>
    </a:defPPr>
    <a:lvl1pPr algn="l" rtl="0" fontAlgn="base">
      <a:spcBef>
        <a:spcPct val="0"/>
      </a:spcBef>
      <a:spcAft>
        <a:spcPct val="0"/>
      </a:spcAft>
      <a:defRPr kern="1200">
        <a:solidFill>
          <a:schemeClr val="tx1"/>
        </a:solidFill>
        <a:latin typeface="Arial" charset="0"/>
        <a:ea typeface="宋体" charset="-122"/>
        <a:cs typeface="+mn-cs"/>
      </a:defRPr>
    </a:lvl1pPr>
    <a:lvl2pPr marL="432012" algn="l" rtl="0" fontAlgn="base">
      <a:spcBef>
        <a:spcPct val="0"/>
      </a:spcBef>
      <a:spcAft>
        <a:spcPct val="0"/>
      </a:spcAft>
      <a:defRPr kern="1200">
        <a:solidFill>
          <a:schemeClr val="tx1"/>
        </a:solidFill>
        <a:latin typeface="Arial" charset="0"/>
        <a:ea typeface="宋体" charset="-122"/>
        <a:cs typeface="+mn-cs"/>
      </a:defRPr>
    </a:lvl2pPr>
    <a:lvl3pPr marL="864026" algn="l" rtl="0" fontAlgn="base">
      <a:spcBef>
        <a:spcPct val="0"/>
      </a:spcBef>
      <a:spcAft>
        <a:spcPct val="0"/>
      </a:spcAft>
      <a:defRPr kern="1200">
        <a:solidFill>
          <a:schemeClr val="tx1"/>
        </a:solidFill>
        <a:latin typeface="Arial" charset="0"/>
        <a:ea typeface="宋体" charset="-122"/>
        <a:cs typeface="+mn-cs"/>
      </a:defRPr>
    </a:lvl3pPr>
    <a:lvl4pPr marL="1296038" algn="l" rtl="0" fontAlgn="base">
      <a:spcBef>
        <a:spcPct val="0"/>
      </a:spcBef>
      <a:spcAft>
        <a:spcPct val="0"/>
      </a:spcAft>
      <a:defRPr kern="1200">
        <a:solidFill>
          <a:schemeClr val="tx1"/>
        </a:solidFill>
        <a:latin typeface="Arial" charset="0"/>
        <a:ea typeface="宋体" charset="-122"/>
        <a:cs typeface="+mn-cs"/>
      </a:defRPr>
    </a:lvl4pPr>
    <a:lvl5pPr marL="1728051" algn="l" rtl="0" fontAlgn="base">
      <a:spcBef>
        <a:spcPct val="0"/>
      </a:spcBef>
      <a:spcAft>
        <a:spcPct val="0"/>
      </a:spcAft>
      <a:defRPr kern="1200">
        <a:solidFill>
          <a:schemeClr val="tx1"/>
        </a:solidFill>
        <a:latin typeface="Arial" charset="0"/>
        <a:ea typeface="宋体" charset="-122"/>
        <a:cs typeface="+mn-cs"/>
      </a:defRPr>
    </a:lvl5pPr>
    <a:lvl6pPr marL="2160064" algn="l" defTabSz="864026" rtl="0" eaLnBrk="1" latinLnBrk="0" hangingPunct="1">
      <a:defRPr kern="1200">
        <a:solidFill>
          <a:schemeClr val="tx1"/>
        </a:solidFill>
        <a:latin typeface="Arial" charset="0"/>
        <a:ea typeface="宋体" charset="-122"/>
        <a:cs typeface="+mn-cs"/>
      </a:defRPr>
    </a:lvl6pPr>
    <a:lvl7pPr marL="2592076" algn="l" defTabSz="864026" rtl="0" eaLnBrk="1" latinLnBrk="0" hangingPunct="1">
      <a:defRPr kern="1200">
        <a:solidFill>
          <a:schemeClr val="tx1"/>
        </a:solidFill>
        <a:latin typeface="Arial" charset="0"/>
        <a:ea typeface="宋体" charset="-122"/>
        <a:cs typeface="+mn-cs"/>
      </a:defRPr>
    </a:lvl7pPr>
    <a:lvl8pPr marL="3024089" algn="l" defTabSz="864026" rtl="0" eaLnBrk="1" latinLnBrk="0" hangingPunct="1">
      <a:defRPr kern="1200">
        <a:solidFill>
          <a:schemeClr val="tx1"/>
        </a:solidFill>
        <a:latin typeface="Arial" charset="0"/>
        <a:ea typeface="宋体" charset="-122"/>
        <a:cs typeface="+mn-cs"/>
      </a:defRPr>
    </a:lvl8pPr>
    <a:lvl9pPr marL="3456102" algn="l" defTabSz="864026" rtl="0" eaLnBrk="1" latinLnBrk="0" hangingPunct="1">
      <a:defRPr kern="1200">
        <a:solidFill>
          <a:schemeClr val="tx1"/>
        </a:solidFill>
        <a:latin typeface="Arial" charset="0"/>
        <a:ea typeface="宋体"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864E6"/>
    <a:srgbClr val="2878E6"/>
    <a:srgbClr val="36B2E6"/>
    <a:srgbClr val="CF3221"/>
    <a:srgbClr val="FFFFFF"/>
    <a:srgbClr val="287FE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1471" autoAdjust="0"/>
    <p:restoredTop sz="94660"/>
  </p:normalViewPr>
  <p:slideViewPr>
    <p:cSldViewPr>
      <p:cViewPr varScale="1">
        <p:scale>
          <a:sx n="121" d="100"/>
          <a:sy n="121" d="100"/>
        </p:scale>
        <p:origin x="-648" y="-96"/>
      </p:cViewPr>
      <p:guideLst>
        <p:guide orient="horz" pos="2041"/>
        <p:guide pos="3629"/>
      </p:guideLst>
    </p:cSldViewPr>
  </p:slid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ea typeface="+mn-ea"/>
              </a:defRPr>
            </a:lvl1pPr>
          </a:lstStyle>
          <a:p>
            <a:pPr>
              <a:defRPr/>
            </a:pPr>
            <a:endParaRPr 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ea typeface="+mn-ea"/>
              </a:defRPr>
            </a:lvl1pPr>
          </a:lstStyle>
          <a:p>
            <a:pPr>
              <a:defRPr/>
            </a:pPr>
            <a:fld id="{492342CB-CBD6-4964-B2EE-905FE3FD65B5}" type="datetimeFigureOut">
              <a:rPr lang="en-US"/>
              <a:pPr>
                <a:defRPr/>
              </a:pPr>
              <a:t>5/3/2018</a:t>
            </a:fld>
            <a:endParaRPr 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endParaRPr lang="en-US" noProof="0"/>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ea typeface="+mn-ea"/>
              </a:defRPr>
            </a:lvl1pPr>
          </a:lstStyle>
          <a:p>
            <a:pPr>
              <a:defRPr/>
            </a:pPr>
            <a:endParaRPr 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ea typeface="+mn-ea"/>
              </a:defRPr>
            </a:lvl1pPr>
          </a:lstStyle>
          <a:p>
            <a:pPr>
              <a:defRPr/>
            </a:pPr>
            <a:fld id="{56D5383E-8F28-449A-81BB-0821DCC33C40}" type="slidenum">
              <a:rPr lang="en-US"/>
              <a:pPr>
                <a:defRPr/>
              </a:pPr>
              <a:t>‹#›</a:t>
            </a:fld>
            <a:endParaRPr lang="en-US"/>
          </a:p>
        </p:txBody>
      </p:sp>
    </p:spTree>
    <p:extLst>
      <p:ext uri="{BB962C8B-B14F-4D97-AF65-F5344CB8AC3E}">
        <p14:creationId xmlns:p14="http://schemas.microsoft.com/office/powerpoint/2010/main" val="390946032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100" kern="1200">
        <a:solidFill>
          <a:schemeClr val="tx1"/>
        </a:solidFill>
        <a:latin typeface="+mn-lt"/>
        <a:ea typeface="+mn-ea"/>
        <a:cs typeface="+mn-cs"/>
      </a:defRPr>
    </a:lvl1pPr>
    <a:lvl2pPr marL="432012" algn="l" rtl="0" eaLnBrk="0" fontAlgn="base" hangingPunct="0">
      <a:spcBef>
        <a:spcPct val="30000"/>
      </a:spcBef>
      <a:spcAft>
        <a:spcPct val="0"/>
      </a:spcAft>
      <a:defRPr sz="1100" kern="1200">
        <a:solidFill>
          <a:schemeClr val="tx1"/>
        </a:solidFill>
        <a:latin typeface="+mn-lt"/>
        <a:ea typeface="+mn-ea"/>
        <a:cs typeface="+mn-cs"/>
      </a:defRPr>
    </a:lvl2pPr>
    <a:lvl3pPr marL="864026" algn="l" rtl="0" eaLnBrk="0" fontAlgn="base" hangingPunct="0">
      <a:spcBef>
        <a:spcPct val="30000"/>
      </a:spcBef>
      <a:spcAft>
        <a:spcPct val="0"/>
      </a:spcAft>
      <a:defRPr sz="1100" kern="1200">
        <a:solidFill>
          <a:schemeClr val="tx1"/>
        </a:solidFill>
        <a:latin typeface="+mn-lt"/>
        <a:ea typeface="+mn-ea"/>
        <a:cs typeface="+mn-cs"/>
      </a:defRPr>
    </a:lvl3pPr>
    <a:lvl4pPr marL="1296038" algn="l" rtl="0" eaLnBrk="0" fontAlgn="base" hangingPunct="0">
      <a:spcBef>
        <a:spcPct val="30000"/>
      </a:spcBef>
      <a:spcAft>
        <a:spcPct val="0"/>
      </a:spcAft>
      <a:defRPr sz="1100" kern="1200">
        <a:solidFill>
          <a:schemeClr val="tx1"/>
        </a:solidFill>
        <a:latin typeface="+mn-lt"/>
        <a:ea typeface="+mn-ea"/>
        <a:cs typeface="+mn-cs"/>
      </a:defRPr>
    </a:lvl4pPr>
    <a:lvl5pPr marL="1728051" algn="l" rtl="0" eaLnBrk="0" fontAlgn="base" hangingPunct="0">
      <a:spcBef>
        <a:spcPct val="30000"/>
      </a:spcBef>
      <a:spcAft>
        <a:spcPct val="0"/>
      </a:spcAft>
      <a:defRPr sz="1100" kern="1200">
        <a:solidFill>
          <a:schemeClr val="tx1"/>
        </a:solidFill>
        <a:latin typeface="+mn-lt"/>
        <a:ea typeface="+mn-ea"/>
        <a:cs typeface="+mn-cs"/>
      </a:defRPr>
    </a:lvl5pPr>
    <a:lvl6pPr marL="2160064" algn="l" defTabSz="864026" rtl="0" eaLnBrk="1" latinLnBrk="0" hangingPunct="1">
      <a:defRPr sz="1100" kern="1200">
        <a:solidFill>
          <a:schemeClr val="tx1"/>
        </a:solidFill>
        <a:latin typeface="+mn-lt"/>
        <a:ea typeface="+mn-ea"/>
        <a:cs typeface="+mn-cs"/>
      </a:defRPr>
    </a:lvl6pPr>
    <a:lvl7pPr marL="2592076" algn="l" defTabSz="864026" rtl="0" eaLnBrk="1" latinLnBrk="0" hangingPunct="1">
      <a:defRPr sz="1100" kern="1200">
        <a:solidFill>
          <a:schemeClr val="tx1"/>
        </a:solidFill>
        <a:latin typeface="+mn-lt"/>
        <a:ea typeface="+mn-ea"/>
        <a:cs typeface="+mn-cs"/>
      </a:defRPr>
    </a:lvl7pPr>
    <a:lvl8pPr marL="3024089" algn="l" defTabSz="864026" rtl="0" eaLnBrk="1" latinLnBrk="0" hangingPunct="1">
      <a:defRPr sz="1100" kern="1200">
        <a:solidFill>
          <a:schemeClr val="tx1"/>
        </a:solidFill>
        <a:latin typeface="+mn-lt"/>
        <a:ea typeface="+mn-ea"/>
        <a:cs typeface="+mn-cs"/>
      </a:defRPr>
    </a:lvl8pPr>
    <a:lvl9pPr marL="3456102" algn="l" defTabSz="864026" rtl="0" eaLnBrk="1" latinLnBrk="0" hangingPunct="1">
      <a:defRPr sz="11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jpe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2.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jpe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3.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4.jpe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7.jpe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8.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pic>
        <p:nvPicPr>
          <p:cNvPr id="2" name="Picture 2"/>
          <p:cNvPicPr>
            <a:picLocks noChangeAspect="1" noChangeArrowheads="1"/>
          </p:cNvPicPr>
          <p:nvPr userDrawn="1"/>
        </p:nvPicPr>
        <p:blipFill>
          <a:blip r:embed="rId2">
            <a:extLst>
              <a:ext uri="{BEBA8EAE-BF5A-486C-A8C5-ECC9F3942E4B}">
                <a14:imgProps xmlns:a14="http://schemas.microsoft.com/office/drawing/2010/main">
                  <a14:imgLayer r:embed="rId3">
                    <a14:imgEffect>
                      <a14:sharpenSoften amount="-25000"/>
                    </a14:imgEffect>
                    <a14:imgEffect>
                      <a14:brightnessContrast bright="20000"/>
                    </a14:imgEffect>
                  </a14:imgLayer>
                </a14:imgProps>
              </a:ext>
              <a:ext uri="{28A0092B-C50C-407E-A947-70E740481C1C}">
                <a14:useLocalDpi xmlns:a14="http://schemas.microsoft.com/office/drawing/2010/main" val="0"/>
              </a:ext>
            </a:extLst>
          </a:blip>
          <a:stretch>
            <a:fillRect/>
          </a:stretch>
        </p:blipFill>
        <p:spPr bwMode="auto">
          <a:xfrm>
            <a:off x="0" y="0"/>
            <a:ext cx="11522076" cy="5234230"/>
          </a:xfrm>
          <a:prstGeom prst="rect">
            <a:avLst/>
          </a:prstGeom>
          <a:noFill/>
          <a:extLst/>
        </p:spPr>
      </p:pic>
      <p:sp>
        <p:nvSpPr>
          <p:cNvPr id="3" name="矩形 6"/>
          <p:cNvSpPr/>
          <p:nvPr userDrawn="1"/>
        </p:nvSpPr>
        <p:spPr>
          <a:xfrm>
            <a:off x="1" y="3921106"/>
            <a:ext cx="11522075" cy="1312536"/>
          </a:xfrm>
          <a:prstGeom prst="rect">
            <a:avLst/>
          </a:prstGeom>
          <a:solidFill>
            <a:srgbClr val="00B050">
              <a:alpha val="3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6402" tIns="43201" rIns="86402" bIns="43201" anchor="ctr"/>
          <a:lstStyle/>
          <a:p>
            <a:pPr algn="ctr" fontAlgn="auto">
              <a:spcBef>
                <a:spcPts val="0"/>
              </a:spcBef>
              <a:spcAft>
                <a:spcPts val="0"/>
              </a:spcAft>
              <a:defRPr/>
            </a:pPr>
            <a:endParaRPr lang="en-US" dirty="0"/>
          </a:p>
        </p:txBody>
      </p:sp>
      <p:pic>
        <p:nvPicPr>
          <p:cNvPr id="4" name="Picture 8" descr="91淘课logo"/>
          <p:cNvPicPr>
            <a:picLocks noChangeAspect="1" noChangeArrowheads="1"/>
          </p:cNvPicPr>
          <p:nvPr userDrawn="1"/>
        </p:nvPicPr>
        <p:blipFill>
          <a:blip r:embed="rId4" cstate="print">
            <a:clrChange>
              <a:clrFrom>
                <a:srgbClr val="555555"/>
              </a:clrFrom>
              <a:clrTo>
                <a:srgbClr val="555555">
                  <a:alpha val="0"/>
                </a:srgbClr>
              </a:clrTo>
            </a:clrChange>
            <a:lum contrast="40000"/>
          </a:blip>
          <a:srcRect/>
          <a:stretch>
            <a:fillRect/>
          </a:stretch>
        </p:blipFill>
        <p:spPr bwMode="auto">
          <a:xfrm>
            <a:off x="10389224" y="5622152"/>
            <a:ext cx="889777" cy="576016"/>
          </a:xfrm>
          <a:prstGeom prst="rect">
            <a:avLst/>
          </a:prstGeom>
          <a:noFill/>
          <a:ln w="9525">
            <a:noFill/>
            <a:miter lim="800000"/>
            <a:headEnd/>
            <a:tailEnd/>
          </a:ln>
        </p:spPr>
      </p:pic>
    </p:spTree>
  </p:cSld>
  <p:clrMapOvr>
    <a:masterClrMapping/>
  </p:clrMapOvr>
  <p:transition spd="slow">
    <p:push dir="u"/>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3_标题幻灯片">
    <p:spTree>
      <p:nvGrpSpPr>
        <p:cNvPr id="1" name=""/>
        <p:cNvGrpSpPr/>
        <p:nvPr/>
      </p:nvGrpSpPr>
      <p:grpSpPr>
        <a:xfrm>
          <a:off x="0" y="0"/>
          <a:ext cx="0" cy="0"/>
          <a:chOff x="0" y="0"/>
          <a:chExt cx="0" cy="0"/>
        </a:xfrm>
      </p:grpSpPr>
      <p:pic>
        <p:nvPicPr>
          <p:cNvPr id="2" name="Picture 2"/>
          <p:cNvPicPr>
            <a:picLocks noChangeAspect="1" noChangeArrowheads="1"/>
          </p:cNvPicPr>
          <p:nvPr userDrawn="1"/>
        </p:nvPicPr>
        <p:blipFill>
          <a:blip r:embed="rId2">
            <a:extLst>
              <a:ext uri="{BEBA8EAE-BF5A-486C-A8C5-ECC9F3942E4B}">
                <a14:imgProps xmlns:a14="http://schemas.microsoft.com/office/drawing/2010/main">
                  <a14:imgLayer r:embed="rId3">
                    <a14:imgEffect>
                      <a14:brightnessContrast contrast="-20000"/>
                    </a14:imgEffect>
                  </a14:imgLayer>
                </a14:imgProps>
              </a:ext>
              <a:ext uri="{28A0092B-C50C-407E-A947-70E740481C1C}">
                <a14:useLocalDpi xmlns:a14="http://schemas.microsoft.com/office/drawing/2010/main" val="0"/>
              </a:ext>
            </a:extLst>
          </a:blip>
          <a:stretch>
            <a:fillRect/>
          </a:stretch>
        </p:blipFill>
        <p:spPr bwMode="auto">
          <a:xfrm>
            <a:off x="1" y="-588"/>
            <a:ext cx="11522074" cy="5234230"/>
          </a:xfrm>
          <a:prstGeom prst="rect">
            <a:avLst/>
          </a:prstGeom>
          <a:noFill/>
          <a:effectLst>
            <a:glow>
              <a:schemeClr val="accent1">
                <a:alpha val="42000"/>
              </a:schemeClr>
            </a:glow>
          </a:effectLst>
          <a:extLst/>
        </p:spPr>
      </p:pic>
      <p:pic>
        <p:nvPicPr>
          <p:cNvPr id="4" name="Picture 8" descr="91淘课logo"/>
          <p:cNvPicPr>
            <a:picLocks noChangeAspect="1" noChangeArrowheads="1"/>
          </p:cNvPicPr>
          <p:nvPr userDrawn="1"/>
        </p:nvPicPr>
        <p:blipFill>
          <a:blip r:embed="rId4" cstate="print">
            <a:clrChange>
              <a:clrFrom>
                <a:srgbClr val="555555"/>
              </a:clrFrom>
              <a:clrTo>
                <a:srgbClr val="555555">
                  <a:alpha val="0"/>
                </a:srgbClr>
              </a:clrTo>
            </a:clrChange>
            <a:lum contrast="40000"/>
          </a:blip>
          <a:srcRect/>
          <a:stretch>
            <a:fillRect/>
          </a:stretch>
        </p:blipFill>
        <p:spPr bwMode="auto">
          <a:xfrm>
            <a:off x="10389224" y="5622152"/>
            <a:ext cx="889777" cy="576016"/>
          </a:xfrm>
          <a:prstGeom prst="rect">
            <a:avLst/>
          </a:prstGeom>
          <a:noFill/>
          <a:ln w="9525">
            <a:noFill/>
            <a:miter lim="800000"/>
            <a:headEnd/>
            <a:tailEnd/>
          </a:ln>
        </p:spPr>
      </p:pic>
      <p:sp>
        <p:nvSpPr>
          <p:cNvPr id="5" name="矩形 6"/>
          <p:cNvSpPr/>
          <p:nvPr userDrawn="1"/>
        </p:nvSpPr>
        <p:spPr>
          <a:xfrm>
            <a:off x="1" y="3921106"/>
            <a:ext cx="11522075" cy="1312536"/>
          </a:xfrm>
          <a:prstGeom prst="rect">
            <a:avLst/>
          </a:prstGeom>
          <a:solidFill>
            <a:schemeClr val="accent1">
              <a:lumMod val="20000"/>
              <a:lumOff val="8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6402" tIns="43201" rIns="86402" bIns="43201" anchor="ctr"/>
          <a:lstStyle/>
          <a:p>
            <a:pPr algn="ctr" fontAlgn="auto">
              <a:spcBef>
                <a:spcPts val="0"/>
              </a:spcBef>
              <a:spcAft>
                <a:spcPts val="0"/>
              </a:spcAft>
              <a:defRPr/>
            </a:pPr>
            <a:endParaRPr lang="en-US" dirty="0"/>
          </a:p>
        </p:txBody>
      </p:sp>
    </p:spTree>
    <p:extLst>
      <p:ext uri="{BB962C8B-B14F-4D97-AF65-F5344CB8AC3E}">
        <p14:creationId xmlns:p14="http://schemas.microsoft.com/office/powerpoint/2010/main" val="3081075961"/>
      </p:ext>
    </p:extLst>
  </p:cSld>
  <p:clrMapOvr>
    <a:masterClrMapping/>
  </p:clrMapOvr>
  <p:transition spd="slow">
    <p:push dir="u"/>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5_标题幻灯片">
    <p:spTree>
      <p:nvGrpSpPr>
        <p:cNvPr id="1" name=""/>
        <p:cNvGrpSpPr/>
        <p:nvPr/>
      </p:nvGrpSpPr>
      <p:grpSpPr>
        <a:xfrm>
          <a:off x="0" y="0"/>
          <a:ext cx="0" cy="0"/>
          <a:chOff x="0" y="0"/>
          <a:chExt cx="0" cy="0"/>
        </a:xfrm>
      </p:grpSpPr>
      <p:pic>
        <p:nvPicPr>
          <p:cNvPr id="2" name="Picture 2"/>
          <p:cNvPicPr>
            <a:picLocks noChangeAspect="1" noChangeArrowheads="1"/>
          </p:cNvPicPr>
          <p:nvPr userDrawn="1"/>
        </p:nvPicPr>
        <p:blipFill>
          <a:blip r:embed="rId2">
            <a:extLst>
              <a:ext uri="{BEBA8EAE-BF5A-486C-A8C5-ECC9F3942E4B}">
                <a14:imgProps xmlns:a14="http://schemas.microsoft.com/office/drawing/2010/main">
                  <a14:imgLayer r:embed="rId3">
                    <a14:imgEffect>
                      <a14:brightnessContrast bright="22000" contrast="-48000"/>
                    </a14:imgEffect>
                  </a14:imgLayer>
                </a14:imgProps>
              </a:ext>
              <a:ext uri="{28A0092B-C50C-407E-A947-70E740481C1C}">
                <a14:useLocalDpi xmlns:a14="http://schemas.microsoft.com/office/drawing/2010/main" val="0"/>
              </a:ext>
            </a:extLst>
          </a:blip>
          <a:stretch>
            <a:fillRect/>
          </a:stretch>
        </p:blipFill>
        <p:spPr bwMode="auto">
          <a:xfrm>
            <a:off x="1" y="-273"/>
            <a:ext cx="11522075" cy="5234230"/>
          </a:xfrm>
          <a:prstGeom prst="rect">
            <a:avLst/>
          </a:prstGeom>
          <a:noFill/>
          <a:extLst/>
        </p:spPr>
      </p:pic>
      <p:sp>
        <p:nvSpPr>
          <p:cNvPr id="3" name="矩形 6"/>
          <p:cNvSpPr/>
          <p:nvPr userDrawn="1"/>
        </p:nvSpPr>
        <p:spPr>
          <a:xfrm>
            <a:off x="1" y="3921106"/>
            <a:ext cx="11522075" cy="1312536"/>
          </a:xfrm>
          <a:prstGeom prst="rect">
            <a:avLst/>
          </a:prstGeom>
          <a:solidFill>
            <a:srgbClr val="36B2E6">
              <a:alpha val="9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6402" tIns="43201" rIns="86402" bIns="43201" anchor="ctr"/>
          <a:lstStyle/>
          <a:p>
            <a:pPr algn="ctr" fontAlgn="auto">
              <a:spcBef>
                <a:spcPts val="0"/>
              </a:spcBef>
              <a:spcAft>
                <a:spcPts val="0"/>
              </a:spcAft>
              <a:defRPr/>
            </a:pPr>
            <a:endParaRPr lang="en-US" dirty="0"/>
          </a:p>
        </p:txBody>
      </p:sp>
      <p:pic>
        <p:nvPicPr>
          <p:cNvPr id="4" name="Picture 8" descr="91淘课logo"/>
          <p:cNvPicPr>
            <a:picLocks noChangeAspect="1" noChangeArrowheads="1"/>
          </p:cNvPicPr>
          <p:nvPr userDrawn="1"/>
        </p:nvPicPr>
        <p:blipFill>
          <a:blip r:embed="rId4" cstate="print">
            <a:clrChange>
              <a:clrFrom>
                <a:srgbClr val="555555"/>
              </a:clrFrom>
              <a:clrTo>
                <a:srgbClr val="555555">
                  <a:alpha val="0"/>
                </a:srgbClr>
              </a:clrTo>
            </a:clrChange>
            <a:lum contrast="40000"/>
          </a:blip>
          <a:srcRect/>
          <a:stretch>
            <a:fillRect/>
          </a:stretch>
        </p:blipFill>
        <p:spPr bwMode="auto">
          <a:xfrm>
            <a:off x="10389224" y="5622152"/>
            <a:ext cx="889777" cy="576016"/>
          </a:xfrm>
          <a:prstGeom prst="rect">
            <a:avLst/>
          </a:prstGeom>
          <a:noFill/>
          <a:ln w="9525">
            <a:noFill/>
            <a:miter lim="800000"/>
            <a:headEnd/>
            <a:tailEnd/>
          </a:ln>
        </p:spPr>
      </p:pic>
    </p:spTree>
    <p:extLst>
      <p:ext uri="{BB962C8B-B14F-4D97-AF65-F5344CB8AC3E}">
        <p14:creationId xmlns:p14="http://schemas.microsoft.com/office/powerpoint/2010/main" val="513955719"/>
      </p:ext>
    </p:extLst>
  </p:cSld>
  <p:clrMapOvr>
    <a:masterClrMapping/>
  </p:clrMapOvr>
  <p:transition spd="slow">
    <p:push dir="u"/>
  </p:transition>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7_标题幻灯片">
    <p:spTree>
      <p:nvGrpSpPr>
        <p:cNvPr id="1" name=""/>
        <p:cNvGrpSpPr/>
        <p:nvPr/>
      </p:nvGrpSpPr>
      <p:grpSpPr>
        <a:xfrm>
          <a:off x="0" y="0"/>
          <a:ext cx="0" cy="0"/>
          <a:chOff x="0" y="0"/>
          <a:chExt cx="0" cy="0"/>
        </a:xfrm>
      </p:grpSpPr>
      <p:pic>
        <p:nvPicPr>
          <p:cNvPr id="2" name="Picture 2"/>
          <p:cNvPicPr>
            <a:picLocks noChangeAspect="1" noChangeArrowheads="1"/>
          </p:cNvPicPr>
          <p:nvPr userDrawn="1"/>
        </p:nvPicPr>
        <p:blipFill>
          <a:blip r:embed="rId2">
            <a:extLst>
              <a:ext uri="{28A0092B-C50C-407E-A947-70E740481C1C}">
                <a14:useLocalDpi xmlns:a14="http://schemas.microsoft.com/office/drawing/2010/main" val="0"/>
              </a:ext>
            </a:extLst>
          </a:blip>
          <a:stretch>
            <a:fillRect/>
          </a:stretch>
        </p:blipFill>
        <p:spPr bwMode="auto">
          <a:xfrm>
            <a:off x="2" y="0"/>
            <a:ext cx="11522074" cy="5234230"/>
          </a:xfrm>
          <a:prstGeom prst="rect">
            <a:avLst/>
          </a:prstGeom>
          <a:noFill/>
          <a:extLst/>
        </p:spPr>
      </p:pic>
      <p:sp>
        <p:nvSpPr>
          <p:cNvPr id="3" name="矩形 6"/>
          <p:cNvSpPr/>
          <p:nvPr userDrawn="1"/>
        </p:nvSpPr>
        <p:spPr>
          <a:xfrm>
            <a:off x="1" y="3921106"/>
            <a:ext cx="11522075" cy="1312536"/>
          </a:xfrm>
          <a:prstGeom prst="rect">
            <a:avLst/>
          </a:prstGeom>
          <a:solidFill>
            <a:srgbClr val="36B2E6">
              <a:alpha val="7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6402" tIns="43201" rIns="86402" bIns="43201" anchor="ctr"/>
          <a:lstStyle/>
          <a:p>
            <a:pPr algn="ctr" fontAlgn="auto">
              <a:spcBef>
                <a:spcPts val="0"/>
              </a:spcBef>
              <a:spcAft>
                <a:spcPts val="0"/>
              </a:spcAft>
              <a:defRPr/>
            </a:pPr>
            <a:endParaRPr lang="en-US" dirty="0"/>
          </a:p>
        </p:txBody>
      </p:sp>
      <p:pic>
        <p:nvPicPr>
          <p:cNvPr id="4" name="Picture 8" descr="91淘课logo"/>
          <p:cNvPicPr>
            <a:picLocks noChangeAspect="1" noChangeArrowheads="1"/>
          </p:cNvPicPr>
          <p:nvPr userDrawn="1"/>
        </p:nvPicPr>
        <p:blipFill>
          <a:blip r:embed="rId3" cstate="print">
            <a:clrChange>
              <a:clrFrom>
                <a:srgbClr val="555555"/>
              </a:clrFrom>
              <a:clrTo>
                <a:srgbClr val="555555">
                  <a:alpha val="0"/>
                </a:srgbClr>
              </a:clrTo>
            </a:clrChange>
            <a:lum contrast="40000"/>
          </a:blip>
          <a:srcRect/>
          <a:stretch>
            <a:fillRect/>
          </a:stretch>
        </p:blipFill>
        <p:spPr bwMode="auto">
          <a:xfrm>
            <a:off x="10389224" y="5622152"/>
            <a:ext cx="889777" cy="576016"/>
          </a:xfrm>
          <a:prstGeom prst="rect">
            <a:avLst/>
          </a:prstGeom>
          <a:noFill/>
          <a:ln w="9525">
            <a:noFill/>
            <a:miter lim="800000"/>
            <a:headEnd/>
            <a:tailEnd/>
          </a:ln>
        </p:spPr>
      </p:pic>
    </p:spTree>
    <p:extLst>
      <p:ext uri="{BB962C8B-B14F-4D97-AF65-F5344CB8AC3E}">
        <p14:creationId xmlns:p14="http://schemas.microsoft.com/office/powerpoint/2010/main" val="2631043120"/>
      </p:ext>
    </p:extLst>
  </p:cSld>
  <p:clrMapOvr>
    <a:masterClrMapping/>
  </p:clrMapOvr>
  <p:transition spd="slow">
    <p:push dir="u"/>
  </p:transition>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9_标题幻灯片">
    <p:spTree>
      <p:nvGrpSpPr>
        <p:cNvPr id="1" name=""/>
        <p:cNvGrpSpPr/>
        <p:nvPr/>
      </p:nvGrpSpPr>
      <p:grpSpPr>
        <a:xfrm>
          <a:off x="0" y="0"/>
          <a:ext cx="0" cy="0"/>
          <a:chOff x="0" y="0"/>
          <a:chExt cx="0" cy="0"/>
        </a:xfrm>
      </p:grpSpPr>
      <p:pic>
        <p:nvPicPr>
          <p:cNvPr id="2" name="Picture 2"/>
          <p:cNvPicPr>
            <a:picLocks noChangeAspect="1" noChangeArrowheads="1"/>
          </p:cNvPicPr>
          <p:nvPr userDrawn="1"/>
        </p:nvPicPr>
        <p:blipFill>
          <a:blip r:embed="rId2">
            <a:extLst>
              <a:ext uri="{28A0092B-C50C-407E-A947-70E740481C1C}">
                <a14:useLocalDpi xmlns:a14="http://schemas.microsoft.com/office/drawing/2010/main" val="0"/>
              </a:ext>
            </a:extLst>
          </a:blip>
          <a:stretch>
            <a:fillRect/>
          </a:stretch>
        </p:blipFill>
        <p:spPr bwMode="auto">
          <a:xfrm>
            <a:off x="1" y="0"/>
            <a:ext cx="11522074" cy="5234230"/>
          </a:xfrm>
          <a:prstGeom prst="rect">
            <a:avLst/>
          </a:prstGeom>
          <a:noFill/>
          <a:extLst/>
        </p:spPr>
      </p:pic>
      <p:sp>
        <p:nvSpPr>
          <p:cNvPr id="3" name="矩形 6"/>
          <p:cNvSpPr/>
          <p:nvPr userDrawn="1"/>
        </p:nvSpPr>
        <p:spPr>
          <a:xfrm>
            <a:off x="1" y="3921106"/>
            <a:ext cx="11522075" cy="1312536"/>
          </a:xfrm>
          <a:prstGeom prst="rect">
            <a:avLst/>
          </a:prstGeom>
          <a:solidFill>
            <a:srgbClr val="36B2E6">
              <a:alpha val="7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6402" tIns="43201" rIns="86402" bIns="43201" anchor="ctr"/>
          <a:lstStyle/>
          <a:p>
            <a:pPr algn="ctr" fontAlgn="auto">
              <a:spcBef>
                <a:spcPts val="0"/>
              </a:spcBef>
              <a:spcAft>
                <a:spcPts val="0"/>
              </a:spcAft>
              <a:defRPr/>
            </a:pPr>
            <a:endParaRPr lang="en-US" dirty="0"/>
          </a:p>
        </p:txBody>
      </p:sp>
      <p:pic>
        <p:nvPicPr>
          <p:cNvPr id="4" name="Picture 8" descr="91淘课logo"/>
          <p:cNvPicPr>
            <a:picLocks noChangeAspect="1" noChangeArrowheads="1"/>
          </p:cNvPicPr>
          <p:nvPr userDrawn="1"/>
        </p:nvPicPr>
        <p:blipFill>
          <a:blip r:embed="rId3" cstate="print">
            <a:clrChange>
              <a:clrFrom>
                <a:srgbClr val="555555"/>
              </a:clrFrom>
              <a:clrTo>
                <a:srgbClr val="555555">
                  <a:alpha val="0"/>
                </a:srgbClr>
              </a:clrTo>
            </a:clrChange>
            <a:lum contrast="40000"/>
          </a:blip>
          <a:srcRect/>
          <a:stretch>
            <a:fillRect/>
          </a:stretch>
        </p:blipFill>
        <p:spPr bwMode="auto">
          <a:xfrm>
            <a:off x="10389224" y="5622152"/>
            <a:ext cx="889777" cy="576016"/>
          </a:xfrm>
          <a:prstGeom prst="rect">
            <a:avLst/>
          </a:prstGeom>
          <a:noFill/>
          <a:ln w="9525">
            <a:noFill/>
            <a:miter lim="800000"/>
            <a:headEnd/>
            <a:tailEnd/>
          </a:ln>
        </p:spPr>
      </p:pic>
    </p:spTree>
    <p:extLst>
      <p:ext uri="{BB962C8B-B14F-4D97-AF65-F5344CB8AC3E}">
        <p14:creationId xmlns:p14="http://schemas.microsoft.com/office/powerpoint/2010/main" val="2402752359"/>
      </p:ext>
    </p:extLst>
  </p:cSld>
  <p:clrMapOvr>
    <a:masterClrMapping/>
  </p:clrMapOvr>
  <p:transition spd="slow">
    <p:push dir="u"/>
  </p:transition>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1_标题幻灯片">
    <p:spTree>
      <p:nvGrpSpPr>
        <p:cNvPr id="1" name=""/>
        <p:cNvGrpSpPr/>
        <p:nvPr/>
      </p:nvGrpSpPr>
      <p:grpSpPr>
        <a:xfrm>
          <a:off x="0" y="0"/>
          <a:ext cx="0" cy="0"/>
          <a:chOff x="0" y="0"/>
          <a:chExt cx="0" cy="0"/>
        </a:xfrm>
      </p:grpSpPr>
      <p:pic>
        <p:nvPicPr>
          <p:cNvPr id="2" name="Picture 2"/>
          <p:cNvPicPr>
            <a:picLocks noChangeAspect="1" noChangeArrowheads="1"/>
          </p:cNvPicPr>
          <p:nvPr userDrawn="1"/>
        </p:nvPicPr>
        <p:blipFill>
          <a:blip r:embed="rId2">
            <a:extLst>
              <a:ext uri="{BEBA8EAE-BF5A-486C-A8C5-ECC9F3942E4B}">
                <a14:imgProps xmlns:a14="http://schemas.microsoft.com/office/drawing/2010/main">
                  <a14:imgLayer r:embed="rId3">
                    <a14:imgEffect>
                      <a14:brightnessContrast contrast="-20000"/>
                    </a14:imgEffect>
                  </a14:imgLayer>
                </a14:imgProps>
              </a:ext>
              <a:ext uri="{28A0092B-C50C-407E-A947-70E740481C1C}">
                <a14:useLocalDpi xmlns:a14="http://schemas.microsoft.com/office/drawing/2010/main" val="0"/>
              </a:ext>
            </a:extLst>
          </a:blip>
          <a:stretch>
            <a:fillRect/>
          </a:stretch>
        </p:blipFill>
        <p:spPr bwMode="auto">
          <a:xfrm>
            <a:off x="1" y="0"/>
            <a:ext cx="11522074" cy="5234230"/>
          </a:xfrm>
          <a:prstGeom prst="rect">
            <a:avLst/>
          </a:prstGeom>
          <a:noFill/>
          <a:extLst/>
        </p:spPr>
      </p:pic>
      <p:sp>
        <p:nvSpPr>
          <p:cNvPr id="3" name="矩形 6"/>
          <p:cNvSpPr/>
          <p:nvPr userDrawn="1"/>
        </p:nvSpPr>
        <p:spPr>
          <a:xfrm>
            <a:off x="1" y="3921106"/>
            <a:ext cx="11522075" cy="1312536"/>
          </a:xfrm>
          <a:prstGeom prst="rect">
            <a:avLst/>
          </a:prstGeom>
          <a:solidFill>
            <a:srgbClr val="36B2E6">
              <a:alpha val="7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6402" tIns="43201" rIns="86402" bIns="43201" anchor="ctr"/>
          <a:lstStyle/>
          <a:p>
            <a:pPr algn="ctr" fontAlgn="auto">
              <a:spcBef>
                <a:spcPts val="0"/>
              </a:spcBef>
              <a:spcAft>
                <a:spcPts val="0"/>
              </a:spcAft>
              <a:defRPr/>
            </a:pPr>
            <a:endParaRPr lang="en-US" dirty="0"/>
          </a:p>
        </p:txBody>
      </p:sp>
      <p:pic>
        <p:nvPicPr>
          <p:cNvPr id="4" name="Picture 8" descr="91淘课logo"/>
          <p:cNvPicPr>
            <a:picLocks noChangeAspect="1" noChangeArrowheads="1"/>
          </p:cNvPicPr>
          <p:nvPr userDrawn="1"/>
        </p:nvPicPr>
        <p:blipFill>
          <a:blip r:embed="rId4" cstate="print">
            <a:clrChange>
              <a:clrFrom>
                <a:srgbClr val="555555"/>
              </a:clrFrom>
              <a:clrTo>
                <a:srgbClr val="555555">
                  <a:alpha val="0"/>
                </a:srgbClr>
              </a:clrTo>
            </a:clrChange>
            <a:lum contrast="40000"/>
          </a:blip>
          <a:srcRect/>
          <a:stretch>
            <a:fillRect/>
          </a:stretch>
        </p:blipFill>
        <p:spPr bwMode="auto">
          <a:xfrm>
            <a:off x="10389224" y="5622152"/>
            <a:ext cx="889777" cy="576016"/>
          </a:xfrm>
          <a:prstGeom prst="rect">
            <a:avLst/>
          </a:prstGeom>
          <a:noFill/>
          <a:ln w="9525">
            <a:noFill/>
            <a:miter lim="800000"/>
            <a:headEnd/>
            <a:tailEnd/>
          </a:ln>
        </p:spPr>
      </p:pic>
    </p:spTree>
    <p:extLst>
      <p:ext uri="{BB962C8B-B14F-4D97-AF65-F5344CB8AC3E}">
        <p14:creationId xmlns:p14="http://schemas.microsoft.com/office/powerpoint/2010/main" val="3038261626"/>
      </p:ext>
    </p:extLst>
  </p:cSld>
  <p:clrMapOvr>
    <a:masterClrMapping/>
  </p:clrMapOvr>
  <p:transition spd="slow">
    <p:push dir="u"/>
  </p:transition>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2_标题幻灯片">
    <p:spTree>
      <p:nvGrpSpPr>
        <p:cNvPr id="1" name=""/>
        <p:cNvGrpSpPr/>
        <p:nvPr/>
      </p:nvGrpSpPr>
      <p:grpSpPr>
        <a:xfrm>
          <a:off x="0" y="0"/>
          <a:ext cx="0" cy="0"/>
          <a:chOff x="0" y="0"/>
          <a:chExt cx="0" cy="0"/>
        </a:xfrm>
      </p:grpSpPr>
      <p:pic>
        <p:nvPicPr>
          <p:cNvPr id="2" name="Picture 2"/>
          <p:cNvPicPr>
            <a:picLocks noChangeAspect="1" noChangeArrowheads="1"/>
          </p:cNvPicPr>
          <p:nvPr userDrawn="1"/>
        </p:nvPicPr>
        <p:blipFill>
          <a:blip r:embed="rId2">
            <a:extLst>
              <a:ext uri="{28A0092B-C50C-407E-A947-70E740481C1C}">
                <a14:useLocalDpi xmlns:a14="http://schemas.microsoft.com/office/drawing/2010/main" val="0"/>
              </a:ext>
            </a:extLst>
          </a:blip>
          <a:stretch>
            <a:fillRect/>
          </a:stretch>
        </p:blipFill>
        <p:spPr bwMode="auto">
          <a:xfrm>
            <a:off x="1" y="-15966"/>
            <a:ext cx="11522074" cy="5234230"/>
          </a:xfrm>
          <a:prstGeom prst="rect">
            <a:avLst/>
          </a:prstGeom>
          <a:noFill/>
          <a:extLst/>
        </p:spPr>
      </p:pic>
      <p:sp>
        <p:nvSpPr>
          <p:cNvPr id="3" name="矩形 6"/>
          <p:cNvSpPr/>
          <p:nvPr userDrawn="1"/>
        </p:nvSpPr>
        <p:spPr>
          <a:xfrm>
            <a:off x="1" y="3921106"/>
            <a:ext cx="11522075" cy="1312536"/>
          </a:xfrm>
          <a:prstGeom prst="rect">
            <a:avLst/>
          </a:prstGeom>
          <a:solidFill>
            <a:schemeClr val="accent1">
              <a:alpha val="3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6402" tIns="43201" rIns="86402" bIns="43201" anchor="ctr"/>
          <a:lstStyle/>
          <a:p>
            <a:pPr algn="ctr" fontAlgn="auto">
              <a:spcBef>
                <a:spcPts val="0"/>
              </a:spcBef>
              <a:spcAft>
                <a:spcPts val="0"/>
              </a:spcAft>
              <a:defRPr/>
            </a:pPr>
            <a:endParaRPr lang="en-US" dirty="0"/>
          </a:p>
        </p:txBody>
      </p:sp>
      <p:pic>
        <p:nvPicPr>
          <p:cNvPr id="4" name="Picture 8" descr="91淘课logo"/>
          <p:cNvPicPr>
            <a:picLocks noChangeAspect="1" noChangeArrowheads="1"/>
          </p:cNvPicPr>
          <p:nvPr userDrawn="1"/>
        </p:nvPicPr>
        <p:blipFill>
          <a:blip r:embed="rId3" cstate="print">
            <a:clrChange>
              <a:clrFrom>
                <a:srgbClr val="555555"/>
              </a:clrFrom>
              <a:clrTo>
                <a:srgbClr val="555555">
                  <a:alpha val="0"/>
                </a:srgbClr>
              </a:clrTo>
            </a:clrChange>
            <a:lum contrast="40000"/>
          </a:blip>
          <a:srcRect/>
          <a:stretch>
            <a:fillRect/>
          </a:stretch>
        </p:blipFill>
        <p:spPr bwMode="auto">
          <a:xfrm>
            <a:off x="10389224" y="5622152"/>
            <a:ext cx="889777" cy="576016"/>
          </a:xfrm>
          <a:prstGeom prst="rect">
            <a:avLst/>
          </a:prstGeom>
          <a:noFill/>
          <a:ln w="9525">
            <a:noFill/>
            <a:miter lim="800000"/>
            <a:headEnd/>
            <a:tailEnd/>
          </a:ln>
        </p:spPr>
      </p:pic>
    </p:spTree>
    <p:extLst>
      <p:ext uri="{BB962C8B-B14F-4D97-AF65-F5344CB8AC3E}">
        <p14:creationId xmlns:p14="http://schemas.microsoft.com/office/powerpoint/2010/main" val="3589674513"/>
      </p:ext>
    </p:extLst>
  </p:cSld>
  <p:clrMapOvr>
    <a:masterClrMapping/>
  </p:clrMapOvr>
  <p:transition spd="slow">
    <p:push dir="u"/>
  </p:transition>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2_标题和内容">
    <p:spTree>
      <p:nvGrpSpPr>
        <p:cNvPr id="1" name=""/>
        <p:cNvGrpSpPr/>
        <p:nvPr/>
      </p:nvGrpSpPr>
      <p:grpSpPr>
        <a:xfrm>
          <a:off x="0" y="0"/>
          <a:ext cx="0" cy="0"/>
          <a:chOff x="0" y="0"/>
          <a:chExt cx="0" cy="0"/>
        </a:xfrm>
      </p:grpSpPr>
      <p:pic>
        <p:nvPicPr>
          <p:cNvPr id="4" name="Picture 8" descr="91淘课logo"/>
          <p:cNvPicPr>
            <a:picLocks noChangeAspect="1" noChangeArrowheads="1"/>
          </p:cNvPicPr>
          <p:nvPr userDrawn="1"/>
        </p:nvPicPr>
        <p:blipFill>
          <a:blip r:embed="rId2" cstate="print">
            <a:clrChange>
              <a:clrFrom>
                <a:srgbClr val="555555"/>
              </a:clrFrom>
              <a:clrTo>
                <a:srgbClr val="555555">
                  <a:alpha val="0"/>
                </a:srgbClr>
              </a:clrTo>
            </a:clrChange>
            <a:lum contrast="40000"/>
          </a:blip>
          <a:srcRect/>
          <a:stretch>
            <a:fillRect/>
          </a:stretch>
        </p:blipFill>
        <p:spPr bwMode="auto">
          <a:xfrm>
            <a:off x="10389224" y="5622152"/>
            <a:ext cx="889777" cy="576016"/>
          </a:xfrm>
          <a:prstGeom prst="rect">
            <a:avLst/>
          </a:prstGeom>
          <a:noFill/>
          <a:ln w="9525">
            <a:noFill/>
            <a:miter lim="800000"/>
            <a:headEnd/>
            <a:tailEnd/>
          </a:ln>
        </p:spPr>
      </p:pic>
    </p:spTree>
    <p:extLst>
      <p:ext uri="{BB962C8B-B14F-4D97-AF65-F5344CB8AC3E}">
        <p14:creationId xmlns:p14="http://schemas.microsoft.com/office/powerpoint/2010/main" val="3511271299"/>
      </p:ext>
    </p:extLst>
  </p:cSld>
  <p:clrMapOvr>
    <a:masterClrMapping/>
  </p:clrMapOvr>
  <p:transition spd="slow">
    <p:push dir="u"/>
  </p:transition>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cSld name="空白">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xfrm>
            <a:off x="576104" y="5901159"/>
            <a:ext cx="2688484" cy="450012"/>
          </a:xfrm>
          <a:prstGeom prst="rect">
            <a:avLst/>
          </a:prstGeom>
          <a:ln/>
        </p:spPr>
        <p:txBody>
          <a:bodyPr/>
          <a:lstStyle>
            <a:lvl1pPr>
              <a:defRPr/>
            </a:lvl1pPr>
          </a:lstStyle>
          <a:p>
            <a:pPr>
              <a:defRPr/>
            </a:pPr>
            <a:endParaRPr lang="zh-CN" altLang="zh-CN"/>
          </a:p>
        </p:txBody>
      </p:sp>
      <p:sp>
        <p:nvSpPr>
          <p:cNvPr id="3" name="Rectangle 5"/>
          <p:cNvSpPr>
            <a:spLocks noGrp="1" noChangeArrowheads="1"/>
          </p:cNvSpPr>
          <p:nvPr>
            <p:ph type="ftr" sz="quarter" idx="11"/>
          </p:nvPr>
        </p:nvSpPr>
        <p:spPr>
          <a:xfrm>
            <a:off x="3936709" y="5901159"/>
            <a:ext cx="3648657" cy="450012"/>
          </a:xfrm>
          <a:prstGeom prst="rect">
            <a:avLst/>
          </a:prstGeom>
          <a:ln/>
        </p:spPr>
        <p:txBody>
          <a:bodyPr/>
          <a:lstStyle>
            <a:lvl1pPr>
              <a:defRPr/>
            </a:lvl1pPr>
          </a:lstStyle>
          <a:p>
            <a:pPr>
              <a:defRPr/>
            </a:pPr>
            <a:endParaRPr lang="zh-CN" altLang="zh-CN"/>
          </a:p>
        </p:txBody>
      </p:sp>
      <p:sp>
        <p:nvSpPr>
          <p:cNvPr id="4" name="Rectangle 6"/>
          <p:cNvSpPr>
            <a:spLocks noGrp="1" noChangeArrowheads="1"/>
          </p:cNvSpPr>
          <p:nvPr>
            <p:ph type="sldNum" sz="quarter" idx="12"/>
          </p:nvPr>
        </p:nvSpPr>
        <p:spPr>
          <a:xfrm>
            <a:off x="8257487" y="5901159"/>
            <a:ext cx="2688484" cy="450012"/>
          </a:xfrm>
          <a:prstGeom prst="rect">
            <a:avLst/>
          </a:prstGeom>
          <a:ln/>
        </p:spPr>
        <p:txBody>
          <a:bodyPr/>
          <a:lstStyle>
            <a:lvl1pPr>
              <a:defRPr/>
            </a:lvl1pPr>
          </a:lstStyle>
          <a:p>
            <a:fld id="{AB45150C-7249-4FD7-950D-769BAD3B72CD}" type="slidenum">
              <a:rPr lang="zh-CN" altLang="zh-CN"/>
              <a:pPr/>
              <a:t>‹#›</a:t>
            </a:fld>
            <a:endParaRPr lang="zh-CN" altLang="zh-CN"/>
          </a:p>
        </p:txBody>
      </p:sp>
    </p:spTree>
    <p:extLst>
      <p:ext uri="{BB962C8B-B14F-4D97-AF65-F5344CB8AC3E}">
        <p14:creationId xmlns:p14="http://schemas.microsoft.com/office/powerpoint/2010/main" val="14494915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576104" y="259508"/>
            <a:ext cx="10369868" cy="1080029"/>
          </a:xfrm>
          <a:prstGeom prst="rect">
            <a:avLst/>
          </a:prstGeom>
        </p:spPr>
        <p:txBody>
          <a:bodyPr/>
          <a:lstStyle/>
          <a:p>
            <a:r>
              <a:rPr lang="zh-CN" altLang="en-US" noProof="1" smtClean="0"/>
              <a:t>单击此处编辑母版标题样式</a:t>
            </a:r>
            <a:endParaRPr lang="zh-CN" altLang="en-US" noProof="1"/>
          </a:p>
        </p:txBody>
      </p:sp>
      <p:sp>
        <p:nvSpPr>
          <p:cNvPr id="3" name="内容占位符 2"/>
          <p:cNvSpPr>
            <a:spLocks noGrp="1"/>
          </p:cNvSpPr>
          <p:nvPr>
            <p:ph idx="1"/>
          </p:nvPr>
        </p:nvSpPr>
        <p:spPr>
          <a:xfrm>
            <a:off x="576104" y="1512041"/>
            <a:ext cx="10369868" cy="4276616"/>
          </a:xfrm>
          <a:prstGeom prst="rect">
            <a:avLst/>
          </a:prstGeo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Rectangle 4"/>
          <p:cNvSpPr>
            <a:spLocks noGrp="1" noChangeArrowheads="1"/>
          </p:cNvSpPr>
          <p:nvPr>
            <p:ph type="dt" sz="half" idx="10"/>
          </p:nvPr>
        </p:nvSpPr>
        <p:spPr>
          <a:xfrm>
            <a:off x="576104" y="5901159"/>
            <a:ext cx="2688484" cy="450012"/>
          </a:xfrm>
          <a:prstGeom prst="rect">
            <a:avLst/>
          </a:prstGeom>
          <a:ln/>
        </p:spPr>
        <p:txBody>
          <a:bodyPr/>
          <a:lstStyle>
            <a:lvl1pPr>
              <a:defRPr/>
            </a:lvl1pPr>
          </a:lstStyle>
          <a:p>
            <a:pPr>
              <a:defRPr/>
            </a:pPr>
            <a:endParaRPr lang="zh-CN" altLang="zh-CN"/>
          </a:p>
        </p:txBody>
      </p:sp>
      <p:sp>
        <p:nvSpPr>
          <p:cNvPr id="5" name="Rectangle 5"/>
          <p:cNvSpPr>
            <a:spLocks noGrp="1" noChangeArrowheads="1"/>
          </p:cNvSpPr>
          <p:nvPr>
            <p:ph type="ftr" sz="quarter" idx="11"/>
          </p:nvPr>
        </p:nvSpPr>
        <p:spPr>
          <a:xfrm>
            <a:off x="3936709" y="5901159"/>
            <a:ext cx="3648657" cy="450012"/>
          </a:xfrm>
          <a:prstGeom prst="rect">
            <a:avLst/>
          </a:prstGeom>
          <a:ln/>
        </p:spPr>
        <p:txBody>
          <a:bodyPr/>
          <a:lstStyle>
            <a:lvl1pPr>
              <a:defRPr/>
            </a:lvl1pPr>
          </a:lstStyle>
          <a:p>
            <a:pPr>
              <a:defRPr/>
            </a:pPr>
            <a:endParaRPr lang="zh-CN" altLang="zh-CN"/>
          </a:p>
        </p:txBody>
      </p:sp>
      <p:sp>
        <p:nvSpPr>
          <p:cNvPr id="6" name="Rectangle 6"/>
          <p:cNvSpPr>
            <a:spLocks noGrp="1" noChangeArrowheads="1"/>
          </p:cNvSpPr>
          <p:nvPr>
            <p:ph type="sldNum" sz="quarter" idx="12"/>
          </p:nvPr>
        </p:nvSpPr>
        <p:spPr>
          <a:xfrm>
            <a:off x="8257487" y="5901159"/>
            <a:ext cx="2688484" cy="450012"/>
          </a:xfrm>
          <a:prstGeom prst="rect">
            <a:avLst/>
          </a:prstGeom>
          <a:ln/>
        </p:spPr>
        <p:txBody>
          <a:bodyPr/>
          <a:lstStyle>
            <a:lvl1pPr>
              <a:defRPr/>
            </a:lvl1pPr>
          </a:lstStyle>
          <a:p>
            <a:fld id="{03FECF8B-B06B-4D89-989A-9CFB45D6C48E}" type="slidenum">
              <a:rPr lang="zh-CN" altLang="zh-CN"/>
              <a:pPr/>
              <a:t>‹#›</a:t>
            </a:fld>
            <a:endParaRPr lang="zh-CN" altLang="zh-CN"/>
          </a:p>
        </p:txBody>
      </p:sp>
    </p:spTree>
    <p:extLst>
      <p:ext uri="{BB962C8B-B14F-4D97-AF65-F5344CB8AC3E}">
        <p14:creationId xmlns:p14="http://schemas.microsoft.com/office/powerpoint/2010/main" val="692553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8" name="矩形 11"/>
          <p:cNvSpPr/>
          <p:nvPr/>
        </p:nvSpPr>
        <p:spPr>
          <a:xfrm>
            <a:off x="10252683" y="501013"/>
            <a:ext cx="1033820" cy="349510"/>
          </a:xfrm>
          <a:prstGeom prst="rect">
            <a:avLst/>
          </a:prstGeom>
        </p:spPr>
        <p:txBody>
          <a:bodyPr lIns="86402" tIns="43201" rIns="86402" bIns="43201"/>
          <a:lstStyle/>
          <a:p>
            <a:pPr algn="ctr" fontAlgn="auto">
              <a:spcBef>
                <a:spcPts val="0"/>
              </a:spcBef>
              <a:spcAft>
                <a:spcPts val="0"/>
              </a:spcAft>
              <a:defRPr/>
            </a:pPr>
            <a:r>
              <a:rPr lang="zh-CN" altLang="en-US" sz="1500" dirty="0">
                <a:solidFill>
                  <a:schemeClr val="bg1"/>
                </a:solidFill>
                <a:latin typeface="微软雅黑" pitchFamily="34" charset="-122"/>
                <a:ea typeface="微软雅黑" pitchFamily="34" charset="-122"/>
              </a:rPr>
              <a:t>第 </a:t>
            </a:r>
            <a:fld id="{A8B14BF4-8C6C-4D3D-9648-A9C5D25E0111}" type="slidenum">
              <a:rPr lang="zh-CN" altLang="en-US" sz="1500">
                <a:solidFill>
                  <a:schemeClr val="bg1"/>
                </a:solidFill>
                <a:latin typeface="+mn-lt"/>
                <a:ea typeface="+mn-ea"/>
              </a:rPr>
              <a:pPr algn="ctr" fontAlgn="auto">
                <a:spcBef>
                  <a:spcPts val="0"/>
                </a:spcBef>
                <a:spcAft>
                  <a:spcPts val="0"/>
                </a:spcAft>
                <a:defRPr/>
              </a:pPr>
              <a:t>‹#›</a:t>
            </a:fld>
            <a:r>
              <a:rPr lang="zh-CN" altLang="en-US" sz="1500" dirty="0">
                <a:solidFill>
                  <a:schemeClr val="bg1"/>
                </a:solidFill>
                <a:latin typeface="+mn-lt"/>
                <a:ea typeface="+mn-ea"/>
              </a:rPr>
              <a:t>  </a:t>
            </a:r>
            <a:r>
              <a:rPr lang="zh-CN" altLang="en-US" sz="1500" dirty="0">
                <a:solidFill>
                  <a:schemeClr val="bg1"/>
                </a:solidFill>
                <a:latin typeface="微软雅黑" pitchFamily="34" charset="-122"/>
                <a:ea typeface="微软雅黑" pitchFamily="34" charset="-122"/>
              </a:rPr>
              <a:t>页</a:t>
            </a:r>
          </a:p>
        </p:txBody>
      </p:sp>
      <p:pic>
        <p:nvPicPr>
          <p:cNvPr id="9" name="Picture 8" descr="91淘课logo"/>
          <p:cNvPicPr>
            <a:picLocks noChangeAspect="1" noChangeArrowheads="1"/>
          </p:cNvPicPr>
          <p:nvPr/>
        </p:nvPicPr>
        <p:blipFill>
          <a:blip r:embed="rId12" cstate="print">
            <a:clrChange>
              <a:clrFrom>
                <a:srgbClr val="555555"/>
              </a:clrFrom>
              <a:clrTo>
                <a:srgbClr val="555555">
                  <a:alpha val="0"/>
                </a:srgbClr>
              </a:clrTo>
            </a:clrChange>
            <a:lum contrast="40000"/>
          </a:blip>
          <a:srcRect/>
          <a:stretch>
            <a:fillRect/>
          </a:stretch>
        </p:blipFill>
        <p:spPr bwMode="auto">
          <a:xfrm>
            <a:off x="10389224" y="5622152"/>
            <a:ext cx="889777" cy="576016"/>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694" r:id="rId1"/>
    <p:sldLayoutId id="2147483708" r:id="rId2"/>
    <p:sldLayoutId id="2147483710" r:id="rId3"/>
    <p:sldLayoutId id="2147483712" r:id="rId4"/>
    <p:sldLayoutId id="2147483714" r:id="rId5"/>
    <p:sldLayoutId id="2147483716" r:id="rId6"/>
    <p:sldLayoutId id="2147483717" r:id="rId7"/>
    <p:sldLayoutId id="2147483720" r:id="rId8"/>
    <p:sldLayoutId id="2147483721" r:id="rId9"/>
    <p:sldLayoutId id="2147483722" r:id="rId10"/>
  </p:sldLayoutIdLst>
  <p:transition spd="slow">
    <p:push dir="u"/>
  </p:transition>
  <p:timing>
    <p:tnLst>
      <p:par>
        <p:cTn id="1" dur="indefinite" restart="never" nodeType="tmRoot"/>
      </p:par>
    </p:tnLst>
  </p:timing>
  <p:txStyles>
    <p:titleStyle>
      <a:lvl1pPr algn="ctr" rtl="0" eaLnBrk="1" fontAlgn="base" hangingPunct="1">
        <a:spcBef>
          <a:spcPct val="0"/>
        </a:spcBef>
        <a:spcAft>
          <a:spcPct val="0"/>
        </a:spcAft>
        <a:defRPr sz="4200" kern="1200">
          <a:solidFill>
            <a:schemeClr val="tx1"/>
          </a:solidFill>
          <a:latin typeface="+mj-lt"/>
          <a:ea typeface="+mj-ea"/>
          <a:cs typeface="+mj-cs"/>
        </a:defRPr>
      </a:lvl1pPr>
      <a:lvl2pPr algn="ctr" rtl="0" eaLnBrk="1" fontAlgn="base" hangingPunct="1">
        <a:spcBef>
          <a:spcPct val="0"/>
        </a:spcBef>
        <a:spcAft>
          <a:spcPct val="0"/>
        </a:spcAft>
        <a:defRPr sz="4200">
          <a:solidFill>
            <a:schemeClr val="tx1"/>
          </a:solidFill>
          <a:latin typeface="Calibri" pitchFamily="34" charset="0"/>
          <a:ea typeface="宋体" charset="-122"/>
        </a:defRPr>
      </a:lvl2pPr>
      <a:lvl3pPr algn="ctr" rtl="0" eaLnBrk="1" fontAlgn="base" hangingPunct="1">
        <a:spcBef>
          <a:spcPct val="0"/>
        </a:spcBef>
        <a:spcAft>
          <a:spcPct val="0"/>
        </a:spcAft>
        <a:defRPr sz="4200">
          <a:solidFill>
            <a:schemeClr val="tx1"/>
          </a:solidFill>
          <a:latin typeface="Calibri" pitchFamily="34" charset="0"/>
          <a:ea typeface="宋体" charset="-122"/>
        </a:defRPr>
      </a:lvl3pPr>
      <a:lvl4pPr algn="ctr" rtl="0" eaLnBrk="1" fontAlgn="base" hangingPunct="1">
        <a:spcBef>
          <a:spcPct val="0"/>
        </a:spcBef>
        <a:spcAft>
          <a:spcPct val="0"/>
        </a:spcAft>
        <a:defRPr sz="4200">
          <a:solidFill>
            <a:schemeClr val="tx1"/>
          </a:solidFill>
          <a:latin typeface="Calibri" pitchFamily="34" charset="0"/>
          <a:ea typeface="宋体" charset="-122"/>
        </a:defRPr>
      </a:lvl4pPr>
      <a:lvl5pPr algn="ctr" rtl="0" eaLnBrk="1" fontAlgn="base" hangingPunct="1">
        <a:spcBef>
          <a:spcPct val="0"/>
        </a:spcBef>
        <a:spcAft>
          <a:spcPct val="0"/>
        </a:spcAft>
        <a:defRPr sz="4200">
          <a:solidFill>
            <a:schemeClr val="tx1"/>
          </a:solidFill>
          <a:latin typeface="Calibri" pitchFamily="34" charset="0"/>
          <a:ea typeface="宋体" charset="-122"/>
        </a:defRPr>
      </a:lvl5pPr>
      <a:lvl6pPr marL="432012" algn="ctr" rtl="0" eaLnBrk="1" fontAlgn="base" hangingPunct="1">
        <a:spcBef>
          <a:spcPct val="0"/>
        </a:spcBef>
        <a:spcAft>
          <a:spcPct val="0"/>
        </a:spcAft>
        <a:defRPr sz="4200">
          <a:solidFill>
            <a:schemeClr val="tx1"/>
          </a:solidFill>
          <a:latin typeface="Calibri" pitchFamily="34" charset="0"/>
          <a:ea typeface="宋体" charset="-122"/>
        </a:defRPr>
      </a:lvl6pPr>
      <a:lvl7pPr marL="864026" algn="ctr" rtl="0" eaLnBrk="1" fontAlgn="base" hangingPunct="1">
        <a:spcBef>
          <a:spcPct val="0"/>
        </a:spcBef>
        <a:spcAft>
          <a:spcPct val="0"/>
        </a:spcAft>
        <a:defRPr sz="4200">
          <a:solidFill>
            <a:schemeClr val="tx1"/>
          </a:solidFill>
          <a:latin typeface="Calibri" pitchFamily="34" charset="0"/>
          <a:ea typeface="宋体" charset="-122"/>
        </a:defRPr>
      </a:lvl7pPr>
      <a:lvl8pPr marL="1296038" algn="ctr" rtl="0" eaLnBrk="1" fontAlgn="base" hangingPunct="1">
        <a:spcBef>
          <a:spcPct val="0"/>
        </a:spcBef>
        <a:spcAft>
          <a:spcPct val="0"/>
        </a:spcAft>
        <a:defRPr sz="4200">
          <a:solidFill>
            <a:schemeClr val="tx1"/>
          </a:solidFill>
          <a:latin typeface="Calibri" pitchFamily="34" charset="0"/>
          <a:ea typeface="宋体" charset="-122"/>
        </a:defRPr>
      </a:lvl8pPr>
      <a:lvl9pPr marL="1728051" algn="ctr" rtl="0" eaLnBrk="1" fontAlgn="base" hangingPunct="1">
        <a:spcBef>
          <a:spcPct val="0"/>
        </a:spcBef>
        <a:spcAft>
          <a:spcPct val="0"/>
        </a:spcAft>
        <a:defRPr sz="4200">
          <a:solidFill>
            <a:schemeClr val="tx1"/>
          </a:solidFill>
          <a:latin typeface="Calibri" pitchFamily="34" charset="0"/>
          <a:ea typeface="宋体" charset="-122"/>
        </a:defRPr>
      </a:lvl9pPr>
    </p:titleStyle>
    <p:bodyStyle>
      <a:lvl1pPr marL="324010" indent="-324010" algn="l" rtl="0" eaLnBrk="1" fontAlgn="base" hangingPunct="1">
        <a:spcBef>
          <a:spcPct val="20000"/>
        </a:spcBef>
        <a:spcAft>
          <a:spcPct val="0"/>
        </a:spcAft>
        <a:buFont typeface="Arial" charset="0"/>
        <a:buChar char="•"/>
        <a:defRPr sz="3000" kern="1200">
          <a:solidFill>
            <a:schemeClr val="tx1"/>
          </a:solidFill>
          <a:latin typeface="+mn-lt"/>
          <a:ea typeface="+mn-ea"/>
          <a:cs typeface="+mn-cs"/>
        </a:defRPr>
      </a:lvl1pPr>
      <a:lvl2pPr marL="702021" indent="-270008" algn="l" rtl="0" eaLnBrk="1" fontAlgn="base" hangingPunct="1">
        <a:spcBef>
          <a:spcPct val="20000"/>
        </a:spcBef>
        <a:spcAft>
          <a:spcPct val="0"/>
        </a:spcAft>
        <a:buFont typeface="Arial" charset="0"/>
        <a:buChar char="–"/>
        <a:defRPr sz="2600" kern="1200">
          <a:solidFill>
            <a:schemeClr val="tx1"/>
          </a:solidFill>
          <a:latin typeface="+mn-lt"/>
          <a:ea typeface="+mn-ea"/>
          <a:cs typeface="+mn-cs"/>
        </a:defRPr>
      </a:lvl2pPr>
      <a:lvl3pPr marL="1080032" indent="-216006" algn="l" rtl="0" eaLnBrk="1" fontAlgn="base" hangingPunct="1">
        <a:spcBef>
          <a:spcPct val="20000"/>
        </a:spcBef>
        <a:spcAft>
          <a:spcPct val="0"/>
        </a:spcAft>
        <a:buFont typeface="Arial" charset="0"/>
        <a:buChar char="•"/>
        <a:defRPr sz="2300" kern="1200">
          <a:solidFill>
            <a:schemeClr val="tx1"/>
          </a:solidFill>
          <a:latin typeface="+mn-lt"/>
          <a:ea typeface="+mn-ea"/>
          <a:cs typeface="+mn-cs"/>
        </a:defRPr>
      </a:lvl3pPr>
      <a:lvl4pPr marL="1512044" indent="-216006" algn="l" rtl="0" eaLnBrk="1" fontAlgn="base" hangingPunct="1">
        <a:spcBef>
          <a:spcPct val="20000"/>
        </a:spcBef>
        <a:spcAft>
          <a:spcPct val="0"/>
        </a:spcAft>
        <a:buFont typeface="Arial" charset="0"/>
        <a:buChar char="–"/>
        <a:defRPr sz="1900" kern="1200">
          <a:solidFill>
            <a:schemeClr val="tx1"/>
          </a:solidFill>
          <a:latin typeface="+mn-lt"/>
          <a:ea typeface="+mn-ea"/>
          <a:cs typeface="+mn-cs"/>
        </a:defRPr>
      </a:lvl4pPr>
      <a:lvl5pPr marL="1944058" indent="-216006" algn="l" rtl="0" eaLnBrk="1" fontAlgn="base" hangingPunct="1">
        <a:spcBef>
          <a:spcPct val="20000"/>
        </a:spcBef>
        <a:spcAft>
          <a:spcPct val="0"/>
        </a:spcAft>
        <a:buFont typeface="Arial" charset="0"/>
        <a:buChar char="»"/>
        <a:defRPr sz="1900" kern="1200">
          <a:solidFill>
            <a:schemeClr val="tx1"/>
          </a:solidFill>
          <a:latin typeface="+mn-lt"/>
          <a:ea typeface="+mn-ea"/>
          <a:cs typeface="+mn-cs"/>
        </a:defRPr>
      </a:lvl5pPr>
      <a:lvl6pPr marL="2376070" indent="-216006" algn="l" defTabSz="864026" rtl="0" eaLnBrk="1" latinLnBrk="0" hangingPunct="1">
        <a:spcBef>
          <a:spcPct val="20000"/>
        </a:spcBef>
        <a:buFont typeface="Arial" pitchFamily="34" charset="0"/>
        <a:buChar char="•"/>
        <a:defRPr sz="1900" kern="1200">
          <a:solidFill>
            <a:schemeClr val="tx1"/>
          </a:solidFill>
          <a:latin typeface="+mn-lt"/>
          <a:ea typeface="+mn-ea"/>
          <a:cs typeface="+mn-cs"/>
        </a:defRPr>
      </a:lvl6pPr>
      <a:lvl7pPr marL="2808083" indent="-216006" algn="l" defTabSz="864026" rtl="0" eaLnBrk="1" latinLnBrk="0" hangingPunct="1">
        <a:spcBef>
          <a:spcPct val="20000"/>
        </a:spcBef>
        <a:buFont typeface="Arial" pitchFamily="34" charset="0"/>
        <a:buChar char="•"/>
        <a:defRPr sz="1900" kern="1200">
          <a:solidFill>
            <a:schemeClr val="tx1"/>
          </a:solidFill>
          <a:latin typeface="+mn-lt"/>
          <a:ea typeface="+mn-ea"/>
          <a:cs typeface="+mn-cs"/>
        </a:defRPr>
      </a:lvl7pPr>
      <a:lvl8pPr marL="3240096" indent="-216006" algn="l" defTabSz="864026" rtl="0" eaLnBrk="1" latinLnBrk="0" hangingPunct="1">
        <a:spcBef>
          <a:spcPct val="20000"/>
        </a:spcBef>
        <a:buFont typeface="Arial" pitchFamily="34" charset="0"/>
        <a:buChar char="•"/>
        <a:defRPr sz="1900" kern="1200">
          <a:solidFill>
            <a:schemeClr val="tx1"/>
          </a:solidFill>
          <a:latin typeface="+mn-lt"/>
          <a:ea typeface="+mn-ea"/>
          <a:cs typeface="+mn-cs"/>
        </a:defRPr>
      </a:lvl8pPr>
      <a:lvl9pPr marL="3672108" indent="-216006" algn="l" defTabSz="864026" rtl="0" eaLnBrk="1" latinLnBrk="0" hangingPunct="1">
        <a:spcBef>
          <a:spcPct val="20000"/>
        </a:spcBef>
        <a:buFont typeface="Arial" pitchFamily="34" charset="0"/>
        <a:buChar char="•"/>
        <a:defRPr sz="1900" kern="1200">
          <a:solidFill>
            <a:schemeClr val="tx1"/>
          </a:solidFill>
          <a:latin typeface="+mn-lt"/>
          <a:ea typeface="+mn-ea"/>
          <a:cs typeface="+mn-cs"/>
        </a:defRPr>
      </a:lvl9pPr>
    </p:bodyStyle>
    <p:otherStyle>
      <a:defPPr>
        <a:defRPr lang="zh-CN"/>
      </a:defPPr>
      <a:lvl1pPr marL="0" algn="l" defTabSz="864026" rtl="0" eaLnBrk="1" latinLnBrk="0" hangingPunct="1">
        <a:defRPr sz="1700" kern="1200">
          <a:solidFill>
            <a:schemeClr val="tx1"/>
          </a:solidFill>
          <a:latin typeface="+mn-lt"/>
          <a:ea typeface="+mn-ea"/>
          <a:cs typeface="+mn-cs"/>
        </a:defRPr>
      </a:lvl1pPr>
      <a:lvl2pPr marL="432012" algn="l" defTabSz="864026" rtl="0" eaLnBrk="1" latinLnBrk="0" hangingPunct="1">
        <a:defRPr sz="1700" kern="1200">
          <a:solidFill>
            <a:schemeClr val="tx1"/>
          </a:solidFill>
          <a:latin typeface="+mn-lt"/>
          <a:ea typeface="+mn-ea"/>
          <a:cs typeface="+mn-cs"/>
        </a:defRPr>
      </a:lvl2pPr>
      <a:lvl3pPr marL="864026" algn="l" defTabSz="864026" rtl="0" eaLnBrk="1" latinLnBrk="0" hangingPunct="1">
        <a:defRPr sz="1700" kern="1200">
          <a:solidFill>
            <a:schemeClr val="tx1"/>
          </a:solidFill>
          <a:latin typeface="+mn-lt"/>
          <a:ea typeface="+mn-ea"/>
          <a:cs typeface="+mn-cs"/>
        </a:defRPr>
      </a:lvl3pPr>
      <a:lvl4pPr marL="1296038" algn="l" defTabSz="864026" rtl="0" eaLnBrk="1" latinLnBrk="0" hangingPunct="1">
        <a:defRPr sz="1700" kern="1200">
          <a:solidFill>
            <a:schemeClr val="tx1"/>
          </a:solidFill>
          <a:latin typeface="+mn-lt"/>
          <a:ea typeface="+mn-ea"/>
          <a:cs typeface="+mn-cs"/>
        </a:defRPr>
      </a:lvl4pPr>
      <a:lvl5pPr marL="1728051" algn="l" defTabSz="864026" rtl="0" eaLnBrk="1" latinLnBrk="0" hangingPunct="1">
        <a:defRPr sz="1700" kern="1200">
          <a:solidFill>
            <a:schemeClr val="tx1"/>
          </a:solidFill>
          <a:latin typeface="+mn-lt"/>
          <a:ea typeface="+mn-ea"/>
          <a:cs typeface="+mn-cs"/>
        </a:defRPr>
      </a:lvl5pPr>
      <a:lvl6pPr marL="2160064" algn="l" defTabSz="864026" rtl="0" eaLnBrk="1" latinLnBrk="0" hangingPunct="1">
        <a:defRPr sz="1700" kern="1200">
          <a:solidFill>
            <a:schemeClr val="tx1"/>
          </a:solidFill>
          <a:latin typeface="+mn-lt"/>
          <a:ea typeface="+mn-ea"/>
          <a:cs typeface="+mn-cs"/>
        </a:defRPr>
      </a:lvl6pPr>
      <a:lvl7pPr marL="2592076" algn="l" defTabSz="864026" rtl="0" eaLnBrk="1" latinLnBrk="0" hangingPunct="1">
        <a:defRPr sz="1700" kern="1200">
          <a:solidFill>
            <a:schemeClr val="tx1"/>
          </a:solidFill>
          <a:latin typeface="+mn-lt"/>
          <a:ea typeface="+mn-ea"/>
          <a:cs typeface="+mn-cs"/>
        </a:defRPr>
      </a:lvl7pPr>
      <a:lvl8pPr marL="3024089" algn="l" defTabSz="864026" rtl="0" eaLnBrk="1" latinLnBrk="0" hangingPunct="1">
        <a:defRPr sz="1700" kern="1200">
          <a:solidFill>
            <a:schemeClr val="tx1"/>
          </a:solidFill>
          <a:latin typeface="+mn-lt"/>
          <a:ea typeface="+mn-ea"/>
          <a:cs typeface="+mn-cs"/>
        </a:defRPr>
      </a:lvl8pPr>
      <a:lvl9pPr marL="3456102" algn="l" defTabSz="864026" rtl="0" eaLnBrk="1" latinLnBrk="0" hangingPunct="1">
        <a:defRPr sz="17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10.xml"/><Relationship Id="rId6" Type="http://schemas.openxmlformats.org/officeDocument/2006/relationships/image" Target="../media/image13.jpeg"/><Relationship Id="rId5" Type="http://schemas.openxmlformats.org/officeDocument/2006/relationships/image" Target="../media/image12.jpeg"/><Relationship Id="rId4" Type="http://schemas.openxmlformats.org/officeDocument/2006/relationships/image" Target="../media/image11.jpeg"/></Relationships>
</file>

<file path=ppt/slides/_rels/slide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10.xml"/><Relationship Id="rId4" Type="http://schemas.openxmlformats.org/officeDocument/2006/relationships/image" Target="../media/image17.jpeg"/></Relationships>
</file>

<file path=ppt/slides/_rels/slide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0.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0.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0.xml"/></Relationships>
</file>

<file path=ppt/slides/_rels/slide14.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10.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9.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9.xml"/><Relationship Id="rId4" Type="http://schemas.openxmlformats.org/officeDocument/2006/relationships/image" Target="../media/image26.jpe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22.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9.xml"/><Relationship Id="rId4" Type="http://schemas.openxmlformats.org/officeDocument/2006/relationships/image" Target="../media/image29.jpe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24.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9.xml"/><Relationship Id="rId5" Type="http://schemas.openxmlformats.org/officeDocument/2006/relationships/image" Target="../media/image33.jpeg"/><Relationship Id="rId4" Type="http://schemas.openxmlformats.org/officeDocument/2006/relationships/image" Target="../media/image32.jpe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26.xml.rels><?xml version="1.0" encoding="UTF-8" standalone="yes"?>
<Relationships xmlns="http://schemas.openxmlformats.org/package/2006/relationships"><Relationship Id="rId3" Type="http://schemas.openxmlformats.org/officeDocument/2006/relationships/hyperlink" Target="mailto:info@eyefulpresentations.co.uk" TargetMode="External"/><Relationship Id="rId2" Type="http://schemas.openxmlformats.org/officeDocument/2006/relationships/image" Target="../media/image34.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a:spLocks noChangeArrowheads="1"/>
          </p:cNvSpPr>
          <p:nvPr/>
        </p:nvSpPr>
        <p:spPr bwMode="auto">
          <a:xfrm>
            <a:off x="0" y="0"/>
            <a:ext cx="11522075" cy="4565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6411" tIns="43205" rIns="86411" bIns="43205">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algn="r"/>
            <a:r>
              <a:rPr lang="zh-CN" altLang="en-US" sz="2400" b="1" dirty="0" smtClean="0">
                <a:solidFill>
                  <a:srgbClr val="C00000"/>
                </a:solidFill>
                <a:latin typeface="微软雅黑" pitchFamily="34" charset="-122"/>
                <a:ea typeface="微软雅黑" pitchFamily="34" charset="-122"/>
              </a:rPr>
              <a:t>第三课  多彩的消费 第</a:t>
            </a:r>
            <a:r>
              <a:rPr lang="en-US" altLang="zh-CN" sz="2400" b="1" dirty="0" smtClean="0">
                <a:solidFill>
                  <a:srgbClr val="C00000"/>
                </a:solidFill>
                <a:latin typeface="Times New Roman" pitchFamily="18" charset="0"/>
                <a:ea typeface="微软雅黑" pitchFamily="34" charset="-122"/>
                <a:cs typeface="Times New Roman" pitchFamily="18" charset="0"/>
              </a:rPr>
              <a:t>1</a:t>
            </a:r>
            <a:r>
              <a:rPr lang="zh-CN" altLang="en-US" sz="2400" b="1" dirty="0" smtClean="0">
                <a:solidFill>
                  <a:srgbClr val="C00000"/>
                </a:solidFill>
                <a:latin typeface="微软雅黑" pitchFamily="34" charset="-122"/>
                <a:ea typeface="微软雅黑" pitchFamily="34" charset="-122"/>
              </a:rPr>
              <a:t>课时</a:t>
            </a:r>
            <a:endParaRPr lang="en-US" altLang="zh-CN" sz="2400" b="1" dirty="0">
              <a:solidFill>
                <a:srgbClr val="C00000"/>
              </a:solidFill>
              <a:latin typeface="微软雅黑" pitchFamily="34" charset="-122"/>
              <a:ea typeface="微软雅黑" pitchFamily="34" charset="-122"/>
            </a:endParaRPr>
          </a:p>
        </p:txBody>
      </p:sp>
      <p:sp>
        <p:nvSpPr>
          <p:cNvPr id="3" name="TextBox 2"/>
          <p:cNvSpPr txBox="1">
            <a:spLocks noChangeArrowheads="1"/>
          </p:cNvSpPr>
          <p:nvPr/>
        </p:nvSpPr>
        <p:spPr bwMode="auto">
          <a:xfrm>
            <a:off x="-1" y="4104183"/>
            <a:ext cx="11522076" cy="1010584"/>
          </a:xfrm>
          <a:prstGeom prst="rect">
            <a:avLst/>
          </a:prstGeom>
          <a:solidFill>
            <a:schemeClr val="tx2">
              <a:lumMod val="20000"/>
              <a:lumOff val="80000"/>
            </a:schemeClr>
          </a:solidFill>
          <a:ln w="9525">
            <a:noFill/>
            <a:miter lim="800000"/>
            <a:headEnd/>
            <a:tailEnd/>
          </a:ln>
        </p:spPr>
        <p:txBody>
          <a:bodyPr wrap="square" lIns="86411" tIns="43205" rIns="86411" bIns="43205">
            <a:spAutoFit/>
          </a:bodyPr>
          <a:lstStyle/>
          <a:p>
            <a:pPr algn="ctr">
              <a:defRPr/>
            </a:pPr>
            <a:r>
              <a:rPr lang="zh-CN" altLang="en-US" sz="6000" b="1" dirty="0" smtClean="0">
                <a:effectLst>
                  <a:outerShdw blurRad="38100" dist="38100" dir="2700000" algn="tl">
                    <a:srgbClr val="C0C0C0"/>
                  </a:outerShdw>
                </a:effectLst>
                <a:latin typeface="微软雅黑"/>
                <a:ea typeface="微软雅黑"/>
                <a:cs typeface="微软雅黑"/>
              </a:rPr>
              <a:t>消费及其类型</a:t>
            </a:r>
            <a:endParaRPr lang="zh-CN" altLang="en-US" sz="6000" b="1" dirty="0">
              <a:effectLst>
                <a:outerShdw blurRad="38100" dist="38100" dir="2700000" algn="tl">
                  <a:srgbClr val="C0C0C0"/>
                </a:outerShdw>
              </a:effectLst>
              <a:latin typeface="微软雅黑"/>
              <a:ea typeface="微软雅黑"/>
              <a:cs typeface="微软雅黑"/>
            </a:endParaRPr>
          </a:p>
        </p:txBody>
      </p:sp>
    </p:spTree>
    <p:extLst>
      <p:ext uri="{BB962C8B-B14F-4D97-AF65-F5344CB8AC3E}">
        <p14:creationId xmlns:p14="http://schemas.microsoft.com/office/powerpoint/2010/main" val="225271358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ext Box 2" descr="水滴"/>
          <p:cNvSpPr txBox="1">
            <a:spLocks noChangeArrowheads="1"/>
          </p:cNvSpPr>
          <p:nvPr/>
        </p:nvSpPr>
        <p:spPr bwMode="auto">
          <a:xfrm>
            <a:off x="4497872" y="287759"/>
            <a:ext cx="2526331" cy="662297"/>
          </a:xfrm>
          <a:prstGeom prst="rect">
            <a:avLst/>
          </a:prstGeom>
          <a:noFill/>
          <a:ln>
            <a:noFill/>
          </a:ln>
          <a:extLst>
            <a:ext uri="{909E8E84-426E-40DD-AFC4-6F175D3DCCD1}">
              <a14:hiddenFill xmlns:a14="http://schemas.microsoft.com/office/drawing/2010/main">
                <a:blipFill dpi="0" rotWithShape="1">
                  <a:blip/>
                  <a:srcRect/>
                  <a:tile tx="0" ty="0" sx="100000" sy="100000" flip="none" algn="tl"/>
                </a:blip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lnSpc>
                <a:spcPct val="150000"/>
              </a:lnSpc>
              <a:spcBef>
                <a:spcPts val="0"/>
              </a:spcBef>
            </a:pPr>
            <a:r>
              <a:rPr lang="zh-CN" altLang="en-US" sz="2800" b="1" dirty="0">
                <a:solidFill>
                  <a:srgbClr val="C00000"/>
                </a:solidFill>
                <a:latin typeface="Times New Roman" pitchFamily="18" charset="0"/>
                <a:ea typeface="微软雅黑" pitchFamily="34" charset="-122"/>
                <a:cs typeface="Times New Roman" pitchFamily="18" charset="0"/>
              </a:rPr>
              <a:t>什么是消费？</a:t>
            </a:r>
          </a:p>
        </p:txBody>
      </p:sp>
      <p:pic>
        <p:nvPicPr>
          <p:cNvPr id="5123" name="Picture 3" descr="7b5c2f35d2d5e40790ef3939[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5308" y="817521"/>
            <a:ext cx="3992719" cy="2109057"/>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5124" name="Picture 4" descr="shi[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83852" y="817521"/>
            <a:ext cx="4164750" cy="2016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5" name="Picture 5" descr="mgfk0002[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0807" y="3471644"/>
            <a:ext cx="4037220" cy="2176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6" name="Picture 6" descr="206929_1_2_1189563377166[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832299" y="3451550"/>
            <a:ext cx="4041306" cy="21735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4" name="WordArt 8"/>
          <p:cNvSpPr>
            <a:spLocks noChangeArrowheads="1" noChangeShapeType="1" noTextEdit="1"/>
          </p:cNvSpPr>
          <p:nvPr/>
        </p:nvSpPr>
        <p:spPr bwMode="auto">
          <a:xfrm>
            <a:off x="8641357" y="2401563"/>
            <a:ext cx="576104" cy="432012"/>
          </a:xfrm>
          <a:prstGeom prst="rect">
            <a:avLst/>
          </a:prstGeom>
        </p:spPr>
        <p:txBody>
          <a:bodyPr wrap="none" fromWordArt="1">
            <a:prstTxWarp prst="textPlain">
              <a:avLst>
                <a:gd name="adj" fmla="val 50000"/>
              </a:avLst>
            </a:prstTxWarp>
          </a:bodyPr>
          <a:lstStyle/>
          <a:p>
            <a:pPr algn="ctr">
              <a:lnSpc>
                <a:spcPct val="150000"/>
              </a:lnSpc>
              <a:spcBef>
                <a:spcPts val="0"/>
              </a:spcBef>
            </a:pPr>
            <a:r>
              <a:rPr lang="zh-CN" altLang="en-US" sz="2800" kern="10" dirty="0">
                <a:ln w="9525">
                  <a:solidFill>
                    <a:srgbClr val="000000"/>
                  </a:solidFill>
                  <a:round/>
                  <a:headEnd/>
                  <a:tailEnd/>
                </a:ln>
                <a:solidFill>
                  <a:srgbClr val="FFFFFF"/>
                </a:solidFill>
                <a:latin typeface="Times New Roman" pitchFamily="18" charset="0"/>
                <a:ea typeface="微软雅黑" pitchFamily="34" charset="-122"/>
                <a:cs typeface="Times New Roman" pitchFamily="18" charset="0"/>
              </a:rPr>
              <a:t>食</a:t>
            </a:r>
          </a:p>
        </p:txBody>
      </p:sp>
      <p:sp>
        <p:nvSpPr>
          <p:cNvPr id="4105" name="WordArt 9"/>
          <p:cNvSpPr>
            <a:spLocks noChangeArrowheads="1" noChangeShapeType="1" noTextEdit="1"/>
          </p:cNvSpPr>
          <p:nvPr/>
        </p:nvSpPr>
        <p:spPr bwMode="auto">
          <a:xfrm>
            <a:off x="2160637" y="5211173"/>
            <a:ext cx="576104" cy="432012"/>
          </a:xfrm>
          <a:prstGeom prst="rect">
            <a:avLst/>
          </a:prstGeom>
        </p:spPr>
        <p:txBody>
          <a:bodyPr wrap="none" fromWordArt="1">
            <a:prstTxWarp prst="textPlain">
              <a:avLst>
                <a:gd name="adj" fmla="val 50000"/>
              </a:avLst>
            </a:prstTxWarp>
          </a:bodyPr>
          <a:lstStyle/>
          <a:p>
            <a:pPr algn="ctr">
              <a:lnSpc>
                <a:spcPct val="150000"/>
              </a:lnSpc>
              <a:spcBef>
                <a:spcPts val="0"/>
              </a:spcBef>
            </a:pPr>
            <a:r>
              <a:rPr lang="zh-CN" altLang="en-US" sz="2800" kern="10" dirty="0">
                <a:ln w="9525">
                  <a:solidFill>
                    <a:srgbClr val="000000"/>
                  </a:solidFill>
                  <a:round/>
                  <a:headEnd/>
                  <a:tailEnd/>
                </a:ln>
                <a:solidFill>
                  <a:srgbClr val="FFFFFF"/>
                </a:solidFill>
                <a:latin typeface="Times New Roman" pitchFamily="18" charset="0"/>
                <a:ea typeface="微软雅黑" pitchFamily="34" charset="-122"/>
                <a:cs typeface="Times New Roman" pitchFamily="18" charset="0"/>
              </a:rPr>
              <a:t>住</a:t>
            </a:r>
          </a:p>
        </p:txBody>
      </p:sp>
      <p:sp>
        <p:nvSpPr>
          <p:cNvPr id="4106" name="WordArt 10"/>
          <p:cNvSpPr>
            <a:spLocks noChangeArrowheads="1" noChangeShapeType="1" noTextEdit="1"/>
          </p:cNvSpPr>
          <p:nvPr/>
        </p:nvSpPr>
        <p:spPr bwMode="auto">
          <a:xfrm>
            <a:off x="8641357" y="5193097"/>
            <a:ext cx="576104" cy="432012"/>
          </a:xfrm>
          <a:prstGeom prst="rect">
            <a:avLst/>
          </a:prstGeom>
        </p:spPr>
        <p:txBody>
          <a:bodyPr wrap="none" fromWordArt="1">
            <a:prstTxWarp prst="textPlain">
              <a:avLst>
                <a:gd name="adj" fmla="val 50000"/>
              </a:avLst>
            </a:prstTxWarp>
          </a:bodyPr>
          <a:lstStyle/>
          <a:p>
            <a:pPr algn="ctr">
              <a:lnSpc>
                <a:spcPct val="150000"/>
              </a:lnSpc>
              <a:spcBef>
                <a:spcPts val="0"/>
              </a:spcBef>
            </a:pPr>
            <a:r>
              <a:rPr lang="zh-CN" altLang="en-US" sz="2800" kern="10" dirty="0">
                <a:ln w="9525">
                  <a:solidFill>
                    <a:srgbClr val="000000"/>
                  </a:solidFill>
                  <a:round/>
                  <a:headEnd/>
                  <a:tailEnd/>
                </a:ln>
                <a:solidFill>
                  <a:srgbClr val="FFFFFF"/>
                </a:solidFill>
                <a:latin typeface="Times New Roman" pitchFamily="18" charset="0"/>
                <a:ea typeface="微软雅黑" pitchFamily="34" charset="-122"/>
                <a:cs typeface="Times New Roman" pitchFamily="18" charset="0"/>
              </a:rPr>
              <a:t>行</a:t>
            </a:r>
          </a:p>
        </p:txBody>
      </p:sp>
      <p:pic>
        <p:nvPicPr>
          <p:cNvPr id="4107" name="Picture 11" descr="tim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600797" y="2012999"/>
            <a:ext cx="4096877" cy="2304141"/>
          </a:xfrm>
          <a:prstGeom prst="rect">
            <a:avLst/>
          </a:prstGeom>
          <a:noFill/>
          <a:extLst>
            <a:ext uri="{909E8E84-426E-40DD-AFC4-6F175D3DCCD1}">
              <a14:hiddenFill xmlns:a14="http://schemas.microsoft.com/office/drawing/2010/main">
                <a:solidFill>
                  <a:srgbClr val="FFFFFF"/>
                </a:solidFill>
              </a14:hiddenFill>
            </a:ext>
          </a:extLst>
        </p:spPr>
      </p:pic>
      <p:sp>
        <p:nvSpPr>
          <p:cNvPr id="2" name="WordArt 10"/>
          <p:cNvSpPr>
            <a:spLocks noChangeArrowheads="1" noChangeShapeType="1" noTextEdit="1"/>
          </p:cNvSpPr>
          <p:nvPr/>
        </p:nvSpPr>
        <p:spPr bwMode="auto">
          <a:xfrm>
            <a:off x="5433191" y="3888080"/>
            <a:ext cx="576104" cy="432012"/>
          </a:xfrm>
          <a:prstGeom prst="rect">
            <a:avLst/>
          </a:prstGeom>
        </p:spPr>
        <p:txBody>
          <a:bodyPr wrap="none" fromWordArt="1">
            <a:prstTxWarp prst="textPlain">
              <a:avLst>
                <a:gd name="adj" fmla="val 50000"/>
              </a:avLst>
            </a:prstTxWarp>
          </a:bodyPr>
          <a:lstStyle/>
          <a:p>
            <a:pPr algn="ctr">
              <a:lnSpc>
                <a:spcPct val="150000"/>
              </a:lnSpc>
              <a:spcBef>
                <a:spcPts val="0"/>
              </a:spcBef>
            </a:pPr>
            <a:r>
              <a:rPr lang="zh-CN" altLang="en-US" sz="2800" kern="10" dirty="0">
                <a:ln w="9525">
                  <a:solidFill>
                    <a:srgbClr val="000000"/>
                  </a:solidFill>
                  <a:round/>
                  <a:headEnd/>
                  <a:tailEnd/>
                </a:ln>
                <a:solidFill>
                  <a:srgbClr val="FFFFFF"/>
                </a:solidFill>
                <a:latin typeface="Times New Roman" pitchFamily="18" charset="0"/>
                <a:ea typeface="微软雅黑" pitchFamily="34" charset="-122"/>
                <a:cs typeface="Times New Roman" pitchFamily="18" charset="0"/>
              </a:rPr>
              <a:t>用</a:t>
            </a:r>
          </a:p>
        </p:txBody>
      </p:sp>
      <p:sp>
        <p:nvSpPr>
          <p:cNvPr id="14" name="WordArt 7"/>
          <p:cNvSpPr>
            <a:spLocks noChangeArrowheads="1" noChangeShapeType="1" noTextEdit="1"/>
          </p:cNvSpPr>
          <p:nvPr/>
        </p:nvSpPr>
        <p:spPr bwMode="auto">
          <a:xfrm>
            <a:off x="2253615" y="2494566"/>
            <a:ext cx="576104" cy="432012"/>
          </a:xfrm>
          <a:prstGeom prst="rect">
            <a:avLst/>
          </a:prstGeom>
        </p:spPr>
        <p:txBody>
          <a:bodyPr wrap="none" fromWordArt="1">
            <a:prstTxWarp prst="textPlain">
              <a:avLst>
                <a:gd name="adj" fmla="val 50000"/>
              </a:avLst>
            </a:prstTxWarp>
          </a:bodyPr>
          <a:lstStyle/>
          <a:p>
            <a:pPr algn="ctr">
              <a:lnSpc>
                <a:spcPct val="150000"/>
              </a:lnSpc>
              <a:spcBef>
                <a:spcPts val="0"/>
              </a:spcBef>
            </a:pPr>
            <a:r>
              <a:rPr lang="zh-CN" altLang="en-US" sz="2800" kern="10" dirty="0">
                <a:ln w="9525">
                  <a:solidFill>
                    <a:srgbClr val="000000"/>
                  </a:solidFill>
                  <a:round/>
                  <a:headEnd/>
                  <a:tailEnd/>
                </a:ln>
                <a:solidFill>
                  <a:srgbClr val="FFFFFF"/>
                </a:solidFill>
                <a:latin typeface="Times New Roman" pitchFamily="18" charset="0"/>
                <a:ea typeface="微软雅黑" pitchFamily="34" charset="-122"/>
                <a:cs typeface="Times New Roman" pitchFamily="18" charset="0"/>
              </a:rPr>
              <a:t>衣</a:t>
            </a:r>
          </a:p>
        </p:txBody>
      </p:sp>
      <p:sp>
        <p:nvSpPr>
          <p:cNvPr id="4" name="矩形 3"/>
          <p:cNvSpPr/>
          <p:nvPr/>
        </p:nvSpPr>
        <p:spPr>
          <a:xfrm>
            <a:off x="3067655" y="5544343"/>
            <a:ext cx="5570757" cy="662297"/>
          </a:xfrm>
          <a:prstGeom prst="rect">
            <a:avLst/>
          </a:prstGeom>
        </p:spPr>
        <p:txBody>
          <a:bodyPr wrap="none">
            <a:spAutoFit/>
          </a:bodyPr>
          <a:lstStyle/>
          <a:p>
            <a:pPr algn="ctr">
              <a:lnSpc>
                <a:spcPct val="150000"/>
              </a:lnSpc>
              <a:spcBef>
                <a:spcPts val="0"/>
              </a:spcBef>
            </a:pPr>
            <a:r>
              <a:rPr lang="zh-CN" altLang="en-US" sz="2800" b="1" dirty="0">
                <a:solidFill>
                  <a:srgbClr val="C00000"/>
                </a:solidFill>
                <a:latin typeface="Times New Roman" pitchFamily="18" charset="0"/>
                <a:ea typeface="微软雅黑" pitchFamily="34" charset="-122"/>
                <a:cs typeface="Times New Roman" pitchFamily="18" charset="0"/>
              </a:rPr>
              <a:t>影响人们消费水平的因素有哪些？</a:t>
            </a:r>
          </a:p>
        </p:txBody>
      </p:sp>
    </p:spTree>
    <p:extLst>
      <p:ext uri="{BB962C8B-B14F-4D97-AF65-F5344CB8AC3E}">
        <p14:creationId xmlns:p14="http://schemas.microsoft.com/office/powerpoint/2010/main" val="4115048786"/>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123"/>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4"/>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5124"/>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410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125"/>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4105"/>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5126"/>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4106"/>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4107"/>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2"/>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42" presetClass="entr" presetSubtype="0" fill="hold" grpId="0" nodeType="clickEffect">
                                  <p:stCondLst>
                                    <p:cond delay="0"/>
                                  </p:stCondLst>
                                  <p:childTnLst>
                                    <p:set>
                                      <p:cBhvr>
                                        <p:cTn id="36" dur="1" fill="hold">
                                          <p:stCondLst>
                                            <p:cond delay="0"/>
                                          </p:stCondLst>
                                        </p:cTn>
                                        <p:tgtEl>
                                          <p:spTgt spid="4"/>
                                        </p:tgtEl>
                                        <p:attrNameLst>
                                          <p:attrName>style.visibility</p:attrName>
                                        </p:attrNameLst>
                                      </p:cBhvr>
                                      <p:to>
                                        <p:strVal val="visible"/>
                                      </p:to>
                                    </p:set>
                                    <p:animEffect transition="in" filter="fade">
                                      <p:cBhvr>
                                        <p:cTn id="37" dur="1000"/>
                                        <p:tgtEl>
                                          <p:spTgt spid="4"/>
                                        </p:tgtEl>
                                      </p:cBhvr>
                                    </p:animEffect>
                                    <p:anim calcmode="lin" valueType="num">
                                      <p:cBhvr>
                                        <p:cTn id="38" dur="1000" fill="hold"/>
                                        <p:tgtEl>
                                          <p:spTgt spid="4"/>
                                        </p:tgtEl>
                                        <p:attrNameLst>
                                          <p:attrName>ppt_x</p:attrName>
                                        </p:attrNameLst>
                                      </p:cBhvr>
                                      <p:tavLst>
                                        <p:tav tm="0">
                                          <p:val>
                                            <p:strVal val="#ppt_x"/>
                                          </p:val>
                                        </p:tav>
                                        <p:tav tm="100000">
                                          <p:val>
                                            <p:strVal val="#ppt_x"/>
                                          </p:val>
                                        </p:tav>
                                      </p:tavLst>
                                    </p:anim>
                                    <p:anim calcmode="lin" valueType="num">
                                      <p:cBhvr>
                                        <p:cTn id="3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04" grpId="0"/>
      <p:bldP spid="4105" grpId="0"/>
      <p:bldP spid="4106" grpId="0"/>
      <p:bldP spid="2" grpId="0"/>
      <p:bldP spid="14" grpId="0"/>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8" name="Picture 4" descr="201709290724214223"/>
          <p:cNvPicPr>
            <a:picLocks noChangeAspect="1" noChangeArrowheads="1"/>
          </p:cNvPicPr>
          <p:nvPr/>
        </p:nvPicPr>
        <p:blipFill>
          <a:blip r:embed="rId2">
            <a:lum bright="-6000" contrast="6000"/>
            <a:extLst>
              <a:ext uri="{28A0092B-C50C-407E-A947-70E740481C1C}">
                <a14:useLocalDpi xmlns:a14="http://schemas.microsoft.com/office/drawing/2010/main" val="0"/>
              </a:ext>
            </a:extLst>
          </a:blip>
          <a:srcRect/>
          <a:stretch>
            <a:fillRect/>
          </a:stretch>
        </p:blipFill>
        <p:spPr bwMode="auto">
          <a:xfrm>
            <a:off x="1028072" y="1079847"/>
            <a:ext cx="9505056" cy="4502383"/>
          </a:xfrm>
          <a:prstGeom prst="rect">
            <a:avLst/>
          </a:prstGeom>
          <a:noFill/>
          <a:extLst>
            <a:ext uri="{909E8E84-426E-40DD-AFC4-6F175D3DCCD1}">
              <a14:hiddenFill xmlns:a14="http://schemas.microsoft.com/office/drawing/2010/main">
                <a:solidFill>
                  <a:srgbClr val="FFFFFF"/>
                </a:solidFill>
              </a14:hiddenFill>
            </a:ext>
          </a:extLst>
        </p:spPr>
      </p:pic>
      <p:sp>
        <p:nvSpPr>
          <p:cNvPr id="2" name="矩形 1"/>
          <p:cNvSpPr/>
          <p:nvPr/>
        </p:nvSpPr>
        <p:spPr>
          <a:xfrm>
            <a:off x="2376661" y="431775"/>
            <a:ext cx="7027886" cy="523220"/>
          </a:xfrm>
          <a:prstGeom prst="rect">
            <a:avLst/>
          </a:prstGeom>
        </p:spPr>
        <p:txBody>
          <a:bodyPr wrap="none">
            <a:spAutoFit/>
          </a:bodyPr>
          <a:lstStyle/>
          <a:p>
            <a:r>
              <a:rPr lang="zh-CN" altLang="en-US" sz="2800" dirty="0">
                <a:solidFill>
                  <a:srgbClr val="FF0000"/>
                </a:solidFill>
                <a:latin typeface="Times New Roman" pitchFamily="18" charset="0"/>
                <a:ea typeface="微软雅黑" pitchFamily="34" charset="-122"/>
                <a:cs typeface="Times New Roman" pitchFamily="18" charset="0"/>
              </a:rPr>
              <a:t>又又又买车！</a:t>
            </a:r>
            <a:r>
              <a:rPr lang="en-US" altLang="zh-CN" sz="2800" dirty="0">
                <a:solidFill>
                  <a:srgbClr val="FF0000"/>
                </a:solidFill>
                <a:latin typeface="Times New Roman" pitchFamily="18" charset="0"/>
                <a:ea typeface="Times New Roman" pitchFamily="18" charset="0"/>
                <a:cs typeface="Times New Roman" pitchFamily="18" charset="0"/>
              </a:rPr>
              <a:t>C</a:t>
            </a:r>
            <a:r>
              <a:rPr lang="zh-CN" altLang="en-US" sz="2800" dirty="0">
                <a:solidFill>
                  <a:srgbClr val="FF0000"/>
                </a:solidFill>
                <a:latin typeface="Times New Roman" pitchFamily="18" charset="0"/>
                <a:ea typeface="微软雅黑" pitchFamily="34" charset="-122"/>
                <a:cs typeface="Times New Roman" pitchFamily="18" charset="0"/>
              </a:rPr>
              <a:t>罗</a:t>
            </a:r>
            <a:r>
              <a:rPr lang="en-US" altLang="zh-CN" sz="2800" dirty="0">
                <a:solidFill>
                  <a:srgbClr val="FF0000"/>
                </a:solidFill>
                <a:latin typeface="Times New Roman" pitchFamily="18" charset="0"/>
                <a:ea typeface="Times New Roman" pitchFamily="18" charset="0"/>
                <a:cs typeface="Times New Roman" pitchFamily="18" charset="0"/>
              </a:rPr>
              <a:t>INS</a:t>
            </a:r>
            <a:r>
              <a:rPr lang="zh-CN" altLang="en-US" sz="2800" dirty="0">
                <a:solidFill>
                  <a:srgbClr val="FF0000"/>
                </a:solidFill>
                <a:latin typeface="Times New Roman" pitchFamily="18" charset="0"/>
                <a:ea typeface="微软雅黑" pitchFamily="34" charset="-122"/>
                <a:cs typeface="Times New Roman" pitchFamily="18" charset="0"/>
              </a:rPr>
              <a:t>晒新豪车布加迪</a:t>
            </a:r>
            <a:r>
              <a:rPr lang="en-US" altLang="zh-CN" sz="2800" dirty="0">
                <a:solidFill>
                  <a:srgbClr val="FF0000"/>
                </a:solidFill>
                <a:latin typeface="Times New Roman" pitchFamily="18" charset="0"/>
                <a:ea typeface="Times New Roman" pitchFamily="18" charset="0"/>
                <a:cs typeface="Times New Roman" pitchFamily="18" charset="0"/>
              </a:rPr>
              <a:t>Chiron</a:t>
            </a:r>
            <a:endParaRPr lang="zh-CN" altLang="en-US" sz="2800" dirty="0"/>
          </a:p>
        </p:txBody>
      </p:sp>
    </p:spTree>
    <p:extLst>
      <p:ext uri="{BB962C8B-B14F-4D97-AF65-F5344CB8AC3E}">
        <p14:creationId xmlns:p14="http://schemas.microsoft.com/office/powerpoint/2010/main" val="292620241"/>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4" name="Picture 6" descr="tim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4051" y="3192805"/>
            <a:ext cx="4968949" cy="2593366"/>
          </a:xfrm>
          <a:prstGeom prst="rect">
            <a:avLst/>
          </a:prstGeom>
          <a:noFill/>
          <a:extLst>
            <a:ext uri="{909E8E84-426E-40DD-AFC4-6F175D3DCCD1}">
              <a14:hiddenFill xmlns:a14="http://schemas.microsoft.com/office/drawing/2010/main">
                <a:solidFill>
                  <a:srgbClr val="FFFFFF"/>
                </a:solidFill>
              </a14:hiddenFill>
            </a:ext>
          </a:extLst>
        </p:spPr>
      </p:pic>
      <p:pic>
        <p:nvPicPr>
          <p:cNvPr id="53255" name="Picture 7" descr="timg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53277" y="419908"/>
            <a:ext cx="4658828" cy="2248993"/>
          </a:xfrm>
          <a:prstGeom prst="rect">
            <a:avLst/>
          </a:prstGeom>
          <a:noFill/>
          <a:extLst>
            <a:ext uri="{909E8E84-426E-40DD-AFC4-6F175D3DCCD1}">
              <a14:hiddenFill xmlns:a14="http://schemas.microsoft.com/office/drawing/2010/main">
                <a:solidFill>
                  <a:srgbClr val="FFFFFF"/>
                </a:solidFill>
              </a14:hiddenFill>
            </a:ext>
          </a:extLst>
        </p:spPr>
      </p:pic>
      <p:pic>
        <p:nvPicPr>
          <p:cNvPr id="53256" name="Picture 8" descr="timg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4052" y="427465"/>
            <a:ext cx="4968949" cy="2251210"/>
          </a:xfrm>
          <a:prstGeom prst="rect">
            <a:avLst/>
          </a:prstGeom>
          <a:noFill/>
          <a:extLst>
            <a:ext uri="{909E8E84-426E-40DD-AFC4-6F175D3DCCD1}">
              <a14:hiddenFill xmlns:a14="http://schemas.microsoft.com/office/drawing/2010/main">
                <a:solidFill>
                  <a:srgbClr val="FFFFFF"/>
                </a:solidFill>
              </a14:hiddenFill>
            </a:ext>
          </a:extLst>
        </p:spPr>
      </p:pic>
      <p:sp>
        <p:nvSpPr>
          <p:cNvPr id="53257" name="Text Box 9"/>
          <p:cNvSpPr txBox="1">
            <a:spLocks noChangeArrowheads="1"/>
          </p:cNvSpPr>
          <p:nvPr/>
        </p:nvSpPr>
        <p:spPr bwMode="auto">
          <a:xfrm>
            <a:off x="1524370" y="2097810"/>
            <a:ext cx="2808312" cy="580865"/>
          </a:xfrm>
          <a:prstGeom prst="rect">
            <a:avLst/>
          </a:prstGeom>
          <a:solidFill>
            <a:schemeClr val="accent5">
              <a:lumMod val="20000"/>
              <a:lumOff val="80000"/>
            </a:schemeClr>
          </a:solidFill>
          <a:ln>
            <a:solidFill>
              <a:schemeClr val="accent1"/>
            </a:solidFill>
          </a:ln>
          <a:effectLst/>
          <a:extLst/>
        </p:spPr>
        <p:txBody>
          <a:bodyPr wrap="square">
            <a:spAutoFit/>
          </a:bodyPr>
          <a:lstStyle/>
          <a:p>
            <a:pPr>
              <a:lnSpc>
                <a:spcPct val="150000"/>
              </a:lnSpc>
              <a:spcBef>
                <a:spcPts val="0"/>
              </a:spcBef>
            </a:pPr>
            <a:r>
              <a:rPr lang="zh-CN" altLang="en-US" sz="2400" dirty="0">
                <a:latin typeface="Times New Roman" pitchFamily="18" charset="0"/>
                <a:ea typeface="微软雅黑" pitchFamily="34" charset="-122"/>
                <a:cs typeface="Times New Roman" pitchFamily="18" charset="0"/>
              </a:rPr>
              <a:t>兰博基尼 </a:t>
            </a:r>
            <a:r>
              <a:rPr lang="zh-CN" altLang="en-US" sz="2400" dirty="0" smtClean="0">
                <a:latin typeface="Times New Roman" pitchFamily="18" charset="0"/>
                <a:ea typeface="微软雅黑" pitchFamily="34" charset="-122"/>
                <a:cs typeface="Times New Roman" pitchFamily="18" charset="0"/>
              </a:rPr>
              <a:t> </a:t>
            </a:r>
            <a:r>
              <a:rPr lang="en-US" altLang="zh-CN" sz="2400" dirty="0" err="1" smtClean="0">
                <a:latin typeface="Times New Roman" pitchFamily="18" charset="0"/>
                <a:ea typeface="Times New Roman" pitchFamily="18" charset="0"/>
                <a:cs typeface="Times New Roman" pitchFamily="18" charset="0"/>
              </a:rPr>
              <a:t>Aventador</a:t>
            </a:r>
            <a:endParaRPr lang="zh-CN" altLang="en-US" sz="2400" dirty="0">
              <a:latin typeface="Times New Roman" pitchFamily="18" charset="0"/>
              <a:ea typeface="微软雅黑" pitchFamily="34" charset="-122"/>
              <a:cs typeface="Times New Roman" pitchFamily="18" charset="0"/>
            </a:endParaRPr>
          </a:p>
        </p:txBody>
      </p:sp>
      <p:sp>
        <p:nvSpPr>
          <p:cNvPr id="53258" name="Text Box 10"/>
          <p:cNvSpPr txBox="1">
            <a:spLocks noChangeArrowheads="1"/>
          </p:cNvSpPr>
          <p:nvPr/>
        </p:nvSpPr>
        <p:spPr bwMode="auto">
          <a:xfrm>
            <a:off x="7159403" y="430267"/>
            <a:ext cx="2304196" cy="580865"/>
          </a:xfrm>
          <a:prstGeom prst="rect">
            <a:avLst/>
          </a:prstGeom>
          <a:solidFill>
            <a:schemeClr val="accent5">
              <a:lumMod val="20000"/>
              <a:lumOff val="80000"/>
            </a:schemeClr>
          </a:solidFill>
          <a:ln>
            <a:solidFill>
              <a:schemeClr val="accent1"/>
            </a:solidFill>
          </a:ln>
          <a:effectLst/>
          <a:extLst/>
        </p:spPr>
        <p:txBody>
          <a:bodyPr wrap="square">
            <a:spAutoFit/>
          </a:bodyPr>
          <a:lstStyle/>
          <a:p>
            <a:pPr algn="ctr">
              <a:lnSpc>
                <a:spcPct val="150000"/>
              </a:lnSpc>
              <a:spcBef>
                <a:spcPts val="0"/>
              </a:spcBef>
            </a:pPr>
            <a:r>
              <a:rPr lang="zh-CN" altLang="en-US" sz="2400" dirty="0">
                <a:latin typeface="Times New Roman" pitchFamily="18" charset="0"/>
                <a:ea typeface="微软雅黑" pitchFamily="34" charset="-122"/>
                <a:cs typeface="Times New Roman" pitchFamily="18" charset="0"/>
              </a:rPr>
              <a:t>布加迪 </a:t>
            </a:r>
            <a:r>
              <a:rPr lang="en-US" altLang="zh-CN" sz="2400" dirty="0">
                <a:latin typeface="Times New Roman" pitchFamily="18" charset="0"/>
                <a:ea typeface="Times New Roman" pitchFamily="18" charset="0"/>
                <a:cs typeface="Times New Roman" pitchFamily="18" charset="0"/>
              </a:rPr>
              <a:t>Veyron </a:t>
            </a:r>
            <a:endParaRPr lang="zh-CN" altLang="en-US" sz="2400" dirty="0">
              <a:latin typeface="Times New Roman" pitchFamily="18" charset="0"/>
              <a:ea typeface="微软雅黑" pitchFamily="34" charset="-122"/>
              <a:cs typeface="Times New Roman" pitchFamily="18" charset="0"/>
            </a:endParaRPr>
          </a:p>
        </p:txBody>
      </p:sp>
      <p:sp>
        <p:nvSpPr>
          <p:cNvPr id="53259" name="Text Box 11"/>
          <p:cNvSpPr txBox="1">
            <a:spLocks noChangeArrowheads="1"/>
          </p:cNvSpPr>
          <p:nvPr/>
        </p:nvSpPr>
        <p:spPr bwMode="auto">
          <a:xfrm>
            <a:off x="1716196" y="3213087"/>
            <a:ext cx="2424660" cy="580865"/>
          </a:xfrm>
          <a:prstGeom prst="rect">
            <a:avLst/>
          </a:prstGeom>
          <a:solidFill>
            <a:schemeClr val="accent5">
              <a:lumMod val="20000"/>
              <a:lumOff val="80000"/>
            </a:schemeClr>
          </a:solidFill>
          <a:ln>
            <a:solidFill>
              <a:schemeClr val="accent1"/>
            </a:solidFill>
          </a:ln>
          <a:effectLst/>
          <a:extLst/>
        </p:spPr>
        <p:txBody>
          <a:bodyPr wrap="square">
            <a:spAutoFit/>
          </a:bodyPr>
          <a:lstStyle/>
          <a:p>
            <a:pPr algn="ctr">
              <a:lnSpc>
                <a:spcPct val="150000"/>
              </a:lnSpc>
              <a:spcBef>
                <a:spcPts val="0"/>
              </a:spcBef>
            </a:pPr>
            <a:r>
              <a:rPr lang="zh-CN" altLang="en-US" sz="2400" dirty="0">
                <a:latin typeface="Times New Roman" pitchFamily="18" charset="0"/>
                <a:ea typeface="微软雅黑" pitchFamily="34" charset="-122"/>
                <a:cs typeface="Times New Roman" pitchFamily="18" charset="0"/>
              </a:rPr>
              <a:t>法拉利 </a:t>
            </a:r>
            <a:r>
              <a:rPr lang="en-US" altLang="zh-CN" sz="2400" dirty="0">
                <a:latin typeface="Times New Roman" pitchFamily="18" charset="0"/>
                <a:ea typeface="Times New Roman" pitchFamily="18" charset="0"/>
                <a:cs typeface="Times New Roman" pitchFamily="18" charset="0"/>
              </a:rPr>
              <a:t>F12 TDF </a:t>
            </a:r>
            <a:endParaRPr lang="zh-CN" altLang="en-US" sz="2400" dirty="0">
              <a:latin typeface="Times New Roman" pitchFamily="18" charset="0"/>
              <a:ea typeface="微软雅黑" pitchFamily="34" charset="-122"/>
              <a:cs typeface="Times New Roman" pitchFamily="18" charset="0"/>
            </a:endParaRPr>
          </a:p>
        </p:txBody>
      </p:sp>
      <p:sp>
        <p:nvSpPr>
          <p:cNvPr id="53261" name="Rectangle 13"/>
          <p:cNvSpPr>
            <a:spLocks noChangeArrowheads="1"/>
          </p:cNvSpPr>
          <p:nvPr/>
        </p:nvSpPr>
        <p:spPr bwMode="auto">
          <a:xfrm>
            <a:off x="5560218" y="2616341"/>
            <a:ext cx="5457403" cy="1754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p>
            <a:pPr>
              <a:lnSpc>
                <a:spcPct val="150000"/>
              </a:lnSpc>
              <a:spcBef>
                <a:spcPts val="0"/>
              </a:spcBef>
            </a:pPr>
            <a:r>
              <a:rPr lang="zh-CN" altLang="en-US" sz="2400" dirty="0" smtClean="0">
                <a:latin typeface="Times New Roman" pitchFamily="18" charset="0"/>
                <a:ea typeface="微软雅黑" pitchFamily="34" charset="-122"/>
                <a:cs typeface="Times New Roman" pitchFamily="18" charset="0"/>
              </a:rPr>
              <a:t>这</a:t>
            </a:r>
            <a:r>
              <a:rPr lang="zh-CN" altLang="en-US" sz="2400" dirty="0">
                <a:latin typeface="Times New Roman" pitchFamily="18" charset="0"/>
                <a:ea typeface="微软雅黑" pitchFamily="34" charset="-122"/>
                <a:cs typeface="Times New Roman" pitchFamily="18" charset="0"/>
              </a:rPr>
              <a:t>是</a:t>
            </a:r>
            <a:r>
              <a:rPr lang="en-US" altLang="zh-CN" sz="2400" dirty="0">
                <a:latin typeface="Times New Roman" pitchFamily="18" charset="0"/>
                <a:ea typeface="Times New Roman" pitchFamily="18" charset="0"/>
                <a:cs typeface="Times New Roman" pitchFamily="18" charset="0"/>
              </a:rPr>
              <a:t>C</a:t>
            </a:r>
            <a:r>
              <a:rPr lang="zh-CN" altLang="en-US" sz="2400" dirty="0">
                <a:latin typeface="Times New Roman" pitchFamily="18" charset="0"/>
                <a:ea typeface="微软雅黑" pitchFamily="34" charset="-122"/>
                <a:cs typeface="Times New Roman" pitchFamily="18" charset="0"/>
              </a:rPr>
              <a:t>罗短短一年多的时间里购入的第四辆车，时至今日，他所拥有的汽车总数已经超过了</a:t>
            </a:r>
            <a:r>
              <a:rPr lang="en-US" altLang="zh-CN" sz="2400" dirty="0">
                <a:latin typeface="Times New Roman" pitchFamily="18" charset="0"/>
                <a:ea typeface="Times New Roman" pitchFamily="18" charset="0"/>
                <a:cs typeface="Times New Roman" pitchFamily="18" charset="0"/>
              </a:rPr>
              <a:t>20</a:t>
            </a:r>
            <a:r>
              <a:rPr lang="zh-CN" altLang="en-US" sz="2400" dirty="0">
                <a:latin typeface="Times New Roman" pitchFamily="18" charset="0"/>
                <a:ea typeface="微软雅黑" pitchFamily="34" charset="-122"/>
                <a:cs typeface="Times New Roman" pitchFamily="18" charset="0"/>
              </a:rPr>
              <a:t>辆，总价近千万欧元。 </a:t>
            </a:r>
          </a:p>
        </p:txBody>
      </p:sp>
      <p:sp>
        <p:nvSpPr>
          <p:cNvPr id="53262" name="Rectangle 14"/>
          <p:cNvSpPr>
            <a:spLocks noChangeArrowheads="1"/>
          </p:cNvSpPr>
          <p:nvPr/>
        </p:nvSpPr>
        <p:spPr bwMode="auto">
          <a:xfrm>
            <a:off x="5560217" y="4320207"/>
            <a:ext cx="5385395" cy="1754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p>
            <a:pPr>
              <a:lnSpc>
                <a:spcPct val="150000"/>
              </a:lnSpc>
              <a:spcBef>
                <a:spcPts val="0"/>
              </a:spcBef>
            </a:pPr>
            <a:r>
              <a:rPr lang="en-US" altLang="zh-CN" sz="2400" dirty="0" smtClean="0">
                <a:latin typeface="Times New Roman" pitchFamily="18" charset="0"/>
                <a:ea typeface="Times New Roman" pitchFamily="18" charset="0"/>
                <a:cs typeface="Times New Roman" pitchFamily="18" charset="0"/>
              </a:rPr>
              <a:t>32</a:t>
            </a:r>
            <a:r>
              <a:rPr lang="zh-CN" altLang="en-US" sz="2400" dirty="0">
                <a:latin typeface="Times New Roman" pitchFamily="18" charset="0"/>
                <a:ea typeface="微软雅黑" pitchFamily="34" charset="-122"/>
                <a:cs typeface="Times New Roman" pitchFamily="18" charset="0"/>
              </a:rPr>
              <a:t>岁的葡萄牙人</a:t>
            </a:r>
            <a:r>
              <a:rPr lang="en-US" altLang="zh-CN" sz="2400" dirty="0">
                <a:latin typeface="Times New Roman" pitchFamily="18" charset="0"/>
                <a:ea typeface="Times New Roman" pitchFamily="18" charset="0"/>
                <a:cs typeface="Times New Roman" pitchFamily="18" charset="0"/>
              </a:rPr>
              <a:t>2016</a:t>
            </a:r>
            <a:r>
              <a:rPr lang="zh-CN" altLang="en-US" sz="2400" dirty="0">
                <a:latin typeface="Times New Roman" pitchFamily="18" charset="0"/>
                <a:ea typeface="微软雅黑" pitchFamily="34" charset="-122"/>
                <a:cs typeface="Times New Roman" pitchFamily="18" charset="0"/>
              </a:rPr>
              <a:t>年共进账</a:t>
            </a:r>
            <a:r>
              <a:rPr lang="en-US" altLang="zh-CN" sz="2400" dirty="0">
                <a:latin typeface="Times New Roman" pitchFamily="18" charset="0"/>
                <a:ea typeface="Times New Roman" pitchFamily="18" charset="0"/>
                <a:cs typeface="Times New Roman" pitchFamily="18" charset="0"/>
              </a:rPr>
              <a:t>7500</a:t>
            </a:r>
            <a:r>
              <a:rPr lang="zh-CN" altLang="en-US" sz="2400" dirty="0">
                <a:latin typeface="Times New Roman" pitchFamily="18" charset="0"/>
                <a:ea typeface="微软雅黑" pitchFamily="34" charset="-122"/>
                <a:cs typeface="Times New Roman" pitchFamily="18" charset="0"/>
              </a:rPr>
              <a:t>万欧元，工资和奖金达到</a:t>
            </a:r>
            <a:r>
              <a:rPr lang="en-US" altLang="zh-CN" sz="2400" dirty="0">
                <a:latin typeface="Times New Roman" pitchFamily="18" charset="0"/>
                <a:ea typeface="Times New Roman" pitchFamily="18" charset="0"/>
                <a:cs typeface="Times New Roman" pitchFamily="18" charset="0"/>
              </a:rPr>
              <a:t>4480</a:t>
            </a:r>
            <a:r>
              <a:rPr lang="zh-CN" altLang="en-US" sz="2400" dirty="0">
                <a:latin typeface="Times New Roman" pitchFamily="18" charset="0"/>
                <a:ea typeface="微软雅黑" pitchFamily="34" charset="-122"/>
                <a:cs typeface="Times New Roman" pitchFamily="18" charset="0"/>
              </a:rPr>
              <a:t>万欧元，商业代言方面拿到了</a:t>
            </a:r>
            <a:r>
              <a:rPr lang="en-US" altLang="zh-CN" sz="2400" dirty="0">
                <a:latin typeface="Times New Roman" pitchFamily="18" charset="0"/>
                <a:ea typeface="Times New Roman" pitchFamily="18" charset="0"/>
                <a:cs typeface="Times New Roman" pitchFamily="18" charset="0"/>
              </a:rPr>
              <a:t>2560</a:t>
            </a:r>
            <a:r>
              <a:rPr lang="zh-CN" altLang="en-US" sz="2400" dirty="0">
                <a:latin typeface="Times New Roman" pitchFamily="18" charset="0"/>
                <a:ea typeface="微软雅黑" pitchFamily="34" charset="-122"/>
                <a:cs typeface="Times New Roman" pitchFamily="18" charset="0"/>
              </a:rPr>
              <a:t>万欧元。 </a:t>
            </a:r>
          </a:p>
        </p:txBody>
      </p:sp>
    </p:spTree>
    <p:extLst>
      <p:ext uri="{BB962C8B-B14F-4D97-AF65-F5344CB8AC3E}">
        <p14:creationId xmlns:p14="http://schemas.microsoft.com/office/powerpoint/2010/main" val="3077038766"/>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noChangeArrowheads="1"/>
          </p:cNvSpPr>
          <p:nvPr>
            <p:ph type="title"/>
          </p:nvPr>
        </p:nvSpPr>
        <p:spPr>
          <a:xfrm>
            <a:off x="648469" y="359767"/>
            <a:ext cx="10368417" cy="1324536"/>
          </a:xfrm>
        </p:spPr>
        <p:txBody>
          <a:bodyPr/>
          <a:lstStyle/>
          <a:p>
            <a:pPr algn="l">
              <a:lnSpc>
                <a:spcPct val="150000"/>
              </a:lnSpc>
            </a:pPr>
            <a:r>
              <a:rPr lang="zh-CN" altLang="en-US" sz="2800" dirty="0" smtClean="0">
                <a:latin typeface="Times New Roman" pitchFamily="18" charset="0"/>
                <a:ea typeface="微软雅黑" pitchFamily="34" charset="-122"/>
                <a:cs typeface="Times New Roman" pitchFamily="18" charset="0"/>
              </a:rPr>
              <a:t>“当我第一次拿到</a:t>
            </a:r>
            <a:r>
              <a:rPr lang="en-US" altLang="zh-CN" sz="2800" dirty="0" smtClean="0">
                <a:latin typeface="Times New Roman" pitchFamily="18" charset="0"/>
                <a:ea typeface="Times New Roman" pitchFamily="18" charset="0"/>
                <a:cs typeface="Times New Roman" pitchFamily="18" charset="0"/>
              </a:rPr>
              <a:t>600</a:t>
            </a:r>
            <a:r>
              <a:rPr lang="zh-CN" altLang="en-US" sz="2800" dirty="0" smtClean="0">
                <a:latin typeface="Times New Roman" pitchFamily="18" charset="0"/>
                <a:ea typeface="微软雅黑" pitchFamily="34" charset="-122"/>
                <a:cs typeface="Times New Roman" pitchFamily="18" charset="0"/>
              </a:rPr>
              <a:t>欧元的薪水时，我是跳着离开里斯本竞技总部的，然后就去买了一辆二手车</a:t>
            </a:r>
            <a:r>
              <a:rPr lang="en-US" altLang="zh-CN" sz="2800" dirty="0" smtClean="0">
                <a:latin typeface="Times New Roman" pitchFamily="18" charset="0"/>
                <a:ea typeface="Times New Roman" pitchFamily="18" charset="0"/>
                <a:cs typeface="Times New Roman" pitchFamily="18" charset="0"/>
              </a:rPr>
              <a:t>——</a:t>
            </a:r>
            <a:r>
              <a:rPr lang="zh-CN" altLang="en-US" sz="2800" dirty="0" smtClean="0">
                <a:latin typeface="Times New Roman" pitchFamily="18" charset="0"/>
                <a:ea typeface="微软雅黑" pitchFamily="34" charset="-122"/>
                <a:cs typeface="Times New Roman" pitchFamily="18" charset="0"/>
              </a:rPr>
              <a:t>奔驰</a:t>
            </a:r>
            <a:r>
              <a:rPr lang="en-US" altLang="zh-CN" sz="2800" dirty="0" smtClean="0">
                <a:latin typeface="Times New Roman" pitchFamily="18" charset="0"/>
                <a:ea typeface="Times New Roman" pitchFamily="18" charset="0"/>
                <a:cs typeface="Times New Roman" pitchFamily="18" charset="0"/>
              </a:rPr>
              <a:t>220CDI</a:t>
            </a:r>
            <a:r>
              <a:rPr lang="zh-CN" altLang="en-US" sz="2800" dirty="0" smtClean="0">
                <a:latin typeface="Times New Roman" pitchFamily="18" charset="0"/>
                <a:ea typeface="微软雅黑" pitchFamily="34" charset="-122"/>
                <a:cs typeface="Times New Roman" pitchFamily="18" charset="0"/>
              </a:rPr>
              <a:t>，那是我的第一辆车。”</a:t>
            </a:r>
            <a:r>
              <a:rPr lang="en-US" altLang="zh-CN" sz="2800" dirty="0" smtClean="0">
                <a:latin typeface="Times New Roman" pitchFamily="18" charset="0"/>
                <a:ea typeface="Times New Roman" pitchFamily="18" charset="0"/>
                <a:cs typeface="Times New Roman" pitchFamily="18" charset="0"/>
              </a:rPr>
              <a:t>C</a:t>
            </a:r>
            <a:r>
              <a:rPr lang="zh-CN" altLang="en-US" sz="2800" dirty="0" smtClean="0">
                <a:latin typeface="Times New Roman" pitchFamily="18" charset="0"/>
                <a:ea typeface="微软雅黑" pitchFamily="34" charset="-122"/>
                <a:cs typeface="Times New Roman" pitchFamily="18" charset="0"/>
              </a:rPr>
              <a:t>罗曾在自传里这样写道。 </a:t>
            </a:r>
          </a:p>
        </p:txBody>
      </p:sp>
      <p:pic>
        <p:nvPicPr>
          <p:cNvPr id="54276" name="Picture 4" descr="360截图2017092910520531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08709" y="2285134"/>
            <a:ext cx="5472608" cy="2404722"/>
          </a:xfrm>
          <a:prstGeom prst="rect">
            <a:avLst/>
          </a:prstGeom>
          <a:noFill/>
          <a:extLst>
            <a:ext uri="{909E8E84-426E-40DD-AFC4-6F175D3DCCD1}">
              <a14:hiddenFill xmlns:a14="http://schemas.microsoft.com/office/drawing/2010/main">
                <a:solidFill>
                  <a:srgbClr val="FFFFFF"/>
                </a:solidFill>
              </a14:hiddenFill>
            </a:ext>
          </a:extLst>
        </p:spPr>
      </p:pic>
      <p:sp>
        <p:nvSpPr>
          <p:cNvPr id="7177" name="Text Box 9"/>
          <p:cNvSpPr txBox="1">
            <a:spLocks noChangeArrowheads="1"/>
          </p:cNvSpPr>
          <p:nvPr/>
        </p:nvSpPr>
        <p:spPr bwMode="auto">
          <a:xfrm>
            <a:off x="728984" y="4679357"/>
            <a:ext cx="10231423" cy="1308628"/>
          </a:xfrm>
          <a:prstGeom prst="rect">
            <a:avLst/>
          </a:prstGeom>
          <a:noFill/>
          <a:ln>
            <a:noFill/>
          </a:ln>
          <a:extLst/>
        </p:spPr>
        <p:txBody>
          <a:bodyPr wrap="square">
            <a:spAutoFit/>
          </a:bodyPr>
          <a:lstStyle/>
          <a:p>
            <a:pPr>
              <a:lnSpc>
                <a:spcPct val="150000"/>
              </a:lnSpc>
            </a:pPr>
            <a:r>
              <a:rPr lang="en-US" altLang="zh-CN" sz="2800" dirty="0">
                <a:solidFill>
                  <a:srgbClr val="2864E6"/>
                </a:solidFill>
                <a:latin typeface="Times New Roman" pitchFamily="18" charset="0"/>
                <a:ea typeface="Times New Roman" pitchFamily="18" charset="0"/>
                <a:cs typeface="Times New Roman" pitchFamily="18" charset="0"/>
              </a:rPr>
              <a:t>C</a:t>
            </a:r>
            <a:r>
              <a:rPr lang="zh-CN" altLang="en-US" sz="2800" dirty="0">
                <a:solidFill>
                  <a:srgbClr val="2864E6"/>
                </a:solidFill>
                <a:latin typeface="Times New Roman" pitchFamily="18" charset="0"/>
                <a:ea typeface="微软雅黑" pitchFamily="34" charset="-122"/>
                <a:cs typeface="Times New Roman" pitchFamily="18" charset="0"/>
              </a:rPr>
              <a:t>罗刚出道时的消费水平和现在一样吗？造成这种差距的主要原因是什么？</a:t>
            </a:r>
          </a:p>
        </p:txBody>
      </p:sp>
    </p:spTree>
    <p:extLst>
      <p:ext uri="{BB962C8B-B14F-4D97-AF65-F5344CB8AC3E}">
        <p14:creationId xmlns:p14="http://schemas.microsoft.com/office/powerpoint/2010/main" val="1259490597"/>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177"/>
                                        </p:tgtEl>
                                        <p:attrNameLst>
                                          <p:attrName>style.visibility</p:attrName>
                                        </p:attrNameLst>
                                      </p:cBhvr>
                                      <p:to>
                                        <p:strVal val="visible"/>
                                      </p:to>
                                    </p:set>
                                    <p:anim calcmode="lin" valueType="num">
                                      <p:cBhvr additive="base">
                                        <p:cTn id="7" dur="500" fill="hold"/>
                                        <p:tgtEl>
                                          <p:spTgt spid="7177"/>
                                        </p:tgtEl>
                                        <p:attrNameLst>
                                          <p:attrName>ppt_x</p:attrName>
                                        </p:attrNameLst>
                                      </p:cBhvr>
                                      <p:tavLst>
                                        <p:tav tm="0">
                                          <p:val>
                                            <p:strVal val="#ppt_x"/>
                                          </p:val>
                                        </p:tav>
                                        <p:tav tm="100000">
                                          <p:val>
                                            <p:strVal val="#ppt_x"/>
                                          </p:val>
                                        </p:tav>
                                      </p:tavLst>
                                    </p:anim>
                                    <p:anim calcmode="lin" valueType="num">
                                      <p:cBhvr additive="base">
                                        <p:cTn id="8" dur="500" fill="hold"/>
                                        <p:tgtEl>
                                          <p:spTgt spid="717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3" name="Rectangle 5"/>
          <p:cNvSpPr>
            <a:spLocks noChangeArrowheads="1"/>
          </p:cNvSpPr>
          <p:nvPr/>
        </p:nvSpPr>
        <p:spPr bwMode="auto">
          <a:xfrm>
            <a:off x="2733569" y="1237181"/>
            <a:ext cx="1524610" cy="662297"/>
          </a:xfrm>
          <a:prstGeom prst="rect">
            <a:avLst/>
          </a:prstGeom>
          <a:solidFill>
            <a:schemeClr val="accent5">
              <a:lumMod val="20000"/>
              <a:lumOff val="80000"/>
            </a:schemeClr>
          </a:solidFill>
          <a:ln>
            <a:solidFill>
              <a:schemeClr val="accent1"/>
            </a:solidFill>
          </a:ln>
          <a:extLst/>
        </p:spPr>
        <p:txBody>
          <a:bodyPr wrap="square" anchor="ctr">
            <a:spAutoFit/>
          </a:bodyPr>
          <a:lstStyle/>
          <a:p>
            <a:pPr algn="ctr">
              <a:lnSpc>
                <a:spcPct val="150000"/>
              </a:lnSpc>
              <a:spcBef>
                <a:spcPts val="0"/>
              </a:spcBef>
            </a:pPr>
            <a:r>
              <a:rPr lang="en-US" altLang="zh-CN" sz="2800" dirty="0">
                <a:latin typeface="Times New Roman" pitchFamily="18" charset="0"/>
                <a:ea typeface="Times New Roman" pitchFamily="18" charset="0"/>
                <a:cs typeface="Times New Roman" pitchFamily="18" charset="0"/>
              </a:rPr>
              <a:t>600</a:t>
            </a:r>
            <a:r>
              <a:rPr lang="zh-CN" altLang="en-US" sz="2800" dirty="0">
                <a:latin typeface="Times New Roman" pitchFamily="18" charset="0"/>
                <a:ea typeface="微软雅黑" pitchFamily="34" charset="-122"/>
                <a:cs typeface="Times New Roman" pitchFamily="18" charset="0"/>
              </a:rPr>
              <a:t>欧元</a:t>
            </a:r>
            <a:r>
              <a:rPr lang="zh-CN" altLang="en-US" sz="2800" dirty="0">
                <a:solidFill>
                  <a:srgbClr val="FFFF00"/>
                </a:solidFill>
                <a:latin typeface="Times New Roman" pitchFamily="18" charset="0"/>
                <a:ea typeface="微软雅黑" pitchFamily="34" charset="-122"/>
                <a:cs typeface="Times New Roman" pitchFamily="18" charset="0"/>
              </a:rPr>
              <a:t> </a:t>
            </a:r>
          </a:p>
        </p:txBody>
      </p:sp>
      <p:sp>
        <p:nvSpPr>
          <p:cNvPr id="7175" name="Text Box 7"/>
          <p:cNvSpPr txBox="1">
            <a:spLocks noChangeArrowheads="1"/>
          </p:cNvSpPr>
          <p:nvPr/>
        </p:nvSpPr>
        <p:spPr bwMode="auto">
          <a:xfrm>
            <a:off x="6432920" y="1275508"/>
            <a:ext cx="2784501" cy="662297"/>
          </a:xfrm>
          <a:prstGeom prst="rect">
            <a:avLst/>
          </a:prstGeom>
          <a:solidFill>
            <a:schemeClr val="accent5">
              <a:lumMod val="20000"/>
              <a:lumOff val="80000"/>
            </a:schemeClr>
          </a:solidFill>
          <a:ln>
            <a:solidFill>
              <a:schemeClr val="accent1"/>
            </a:solidFill>
          </a:ln>
          <a:extLst/>
        </p:spPr>
        <p:txBody>
          <a:bodyPr wrap="square">
            <a:spAutoFit/>
          </a:bodyPr>
          <a:lstStyle/>
          <a:p>
            <a:pPr algn="ctr">
              <a:lnSpc>
                <a:spcPct val="150000"/>
              </a:lnSpc>
              <a:spcBef>
                <a:spcPts val="0"/>
              </a:spcBef>
            </a:pPr>
            <a:r>
              <a:rPr lang="zh-CN" altLang="en-US" sz="2800" dirty="0">
                <a:solidFill>
                  <a:schemeClr val="tx2"/>
                </a:solidFill>
                <a:latin typeface="Times New Roman" pitchFamily="18" charset="0"/>
                <a:ea typeface="微软雅黑" pitchFamily="34" charset="-122"/>
                <a:cs typeface="Times New Roman" pitchFamily="18" charset="0"/>
              </a:rPr>
              <a:t>二手奔驰</a:t>
            </a:r>
            <a:r>
              <a:rPr lang="en-US" altLang="zh-CN" sz="2800" dirty="0">
                <a:solidFill>
                  <a:schemeClr val="tx2"/>
                </a:solidFill>
                <a:latin typeface="Times New Roman" pitchFamily="18" charset="0"/>
                <a:ea typeface="Times New Roman" pitchFamily="18" charset="0"/>
                <a:cs typeface="Times New Roman" pitchFamily="18" charset="0"/>
              </a:rPr>
              <a:t>220CDI</a:t>
            </a:r>
            <a:endParaRPr lang="zh-CN" altLang="en-US" sz="2800" dirty="0">
              <a:solidFill>
                <a:schemeClr val="tx2"/>
              </a:solidFill>
              <a:latin typeface="Times New Roman" pitchFamily="18" charset="0"/>
              <a:ea typeface="微软雅黑" pitchFamily="34" charset="-122"/>
              <a:cs typeface="Times New Roman" pitchFamily="18" charset="0"/>
            </a:endParaRPr>
          </a:p>
        </p:txBody>
      </p:sp>
      <p:sp>
        <p:nvSpPr>
          <p:cNvPr id="7178" name="Text Box 10"/>
          <p:cNvSpPr txBox="1">
            <a:spLocks noChangeArrowheads="1"/>
          </p:cNvSpPr>
          <p:nvPr/>
        </p:nvSpPr>
        <p:spPr bwMode="auto">
          <a:xfrm>
            <a:off x="2502142" y="3570042"/>
            <a:ext cx="1690099" cy="662297"/>
          </a:xfrm>
          <a:prstGeom prst="rect">
            <a:avLst/>
          </a:prstGeom>
          <a:solidFill>
            <a:schemeClr val="accent6">
              <a:lumMod val="20000"/>
              <a:lumOff val="80000"/>
            </a:schemeClr>
          </a:solidFill>
          <a:ln>
            <a:solidFill>
              <a:schemeClr val="accent1"/>
            </a:solidFill>
          </a:ln>
          <a:effectLst/>
          <a:extLst/>
        </p:spPr>
        <p:txBody>
          <a:bodyPr wrap="square">
            <a:spAutoFit/>
          </a:bodyPr>
          <a:lstStyle/>
          <a:p>
            <a:pPr algn="ctr">
              <a:lnSpc>
                <a:spcPct val="150000"/>
              </a:lnSpc>
              <a:spcBef>
                <a:spcPts val="0"/>
              </a:spcBef>
            </a:pPr>
            <a:r>
              <a:rPr lang="zh-CN" altLang="en-US" sz="2800" dirty="0">
                <a:solidFill>
                  <a:srgbClr val="0000FF"/>
                </a:solidFill>
                <a:latin typeface="Times New Roman" pitchFamily="18" charset="0"/>
                <a:ea typeface="微软雅黑" pitchFamily="34" charset="-122"/>
                <a:cs typeface="Times New Roman" pitchFamily="18" charset="0"/>
              </a:rPr>
              <a:t>收入水平</a:t>
            </a:r>
          </a:p>
        </p:txBody>
      </p:sp>
      <p:sp>
        <p:nvSpPr>
          <p:cNvPr id="2" name="Rectangle 5"/>
          <p:cNvSpPr>
            <a:spLocks noChangeArrowheads="1"/>
          </p:cNvSpPr>
          <p:nvPr/>
        </p:nvSpPr>
        <p:spPr bwMode="auto">
          <a:xfrm>
            <a:off x="2187178" y="2245208"/>
            <a:ext cx="2071001" cy="662297"/>
          </a:xfrm>
          <a:prstGeom prst="rect">
            <a:avLst/>
          </a:prstGeom>
          <a:solidFill>
            <a:schemeClr val="accent5">
              <a:lumMod val="20000"/>
              <a:lumOff val="80000"/>
            </a:schemeClr>
          </a:solidFill>
          <a:ln>
            <a:solidFill>
              <a:schemeClr val="accent1"/>
            </a:solidFill>
          </a:ln>
          <a:extLst/>
        </p:spPr>
        <p:txBody>
          <a:bodyPr wrap="square" anchor="ctr">
            <a:spAutoFit/>
          </a:bodyPr>
          <a:lstStyle/>
          <a:p>
            <a:pPr algn="ctr">
              <a:lnSpc>
                <a:spcPct val="150000"/>
              </a:lnSpc>
              <a:spcBef>
                <a:spcPts val="0"/>
              </a:spcBef>
            </a:pPr>
            <a:r>
              <a:rPr lang="en-US" altLang="zh-CN" sz="2800" dirty="0">
                <a:latin typeface="Times New Roman" pitchFamily="18" charset="0"/>
                <a:ea typeface="Times New Roman" pitchFamily="18" charset="0"/>
                <a:cs typeface="Times New Roman" pitchFamily="18" charset="0"/>
              </a:rPr>
              <a:t>7500</a:t>
            </a:r>
            <a:r>
              <a:rPr lang="zh-CN" altLang="en-US" sz="2800" dirty="0">
                <a:latin typeface="Times New Roman" pitchFamily="18" charset="0"/>
                <a:ea typeface="微软雅黑" pitchFamily="34" charset="-122"/>
                <a:cs typeface="Times New Roman" pitchFamily="18" charset="0"/>
              </a:rPr>
              <a:t>万欧元</a:t>
            </a:r>
            <a:r>
              <a:rPr lang="zh-CN" altLang="en-US" sz="2800" dirty="0">
                <a:solidFill>
                  <a:srgbClr val="FFFF00"/>
                </a:solidFill>
                <a:latin typeface="Times New Roman" pitchFamily="18" charset="0"/>
                <a:ea typeface="微软雅黑" pitchFamily="34" charset="-122"/>
                <a:cs typeface="Times New Roman" pitchFamily="18" charset="0"/>
              </a:rPr>
              <a:t> </a:t>
            </a:r>
          </a:p>
        </p:txBody>
      </p:sp>
      <p:sp>
        <p:nvSpPr>
          <p:cNvPr id="3" name="Text Box 7"/>
          <p:cNvSpPr txBox="1">
            <a:spLocks noChangeArrowheads="1"/>
          </p:cNvSpPr>
          <p:nvPr/>
        </p:nvSpPr>
        <p:spPr bwMode="auto">
          <a:xfrm>
            <a:off x="6432920" y="2234235"/>
            <a:ext cx="2424321" cy="662297"/>
          </a:xfrm>
          <a:prstGeom prst="rect">
            <a:avLst/>
          </a:prstGeom>
          <a:solidFill>
            <a:schemeClr val="accent5">
              <a:lumMod val="20000"/>
              <a:lumOff val="80000"/>
            </a:schemeClr>
          </a:solidFill>
          <a:ln>
            <a:solidFill>
              <a:schemeClr val="accent1"/>
            </a:solidFill>
          </a:ln>
          <a:extLst/>
        </p:spPr>
        <p:txBody>
          <a:bodyPr wrap="square">
            <a:spAutoFit/>
          </a:bodyPr>
          <a:lstStyle/>
          <a:p>
            <a:pPr algn="ctr">
              <a:lnSpc>
                <a:spcPct val="150000"/>
              </a:lnSpc>
              <a:spcBef>
                <a:spcPts val="0"/>
              </a:spcBef>
            </a:pPr>
            <a:r>
              <a:rPr lang="zh-CN" altLang="en-US" sz="2800" dirty="0">
                <a:latin typeface="Times New Roman" pitchFamily="18" charset="0"/>
                <a:ea typeface="微软雅黑" pitchFamily="34" charset="-122"/>
                <a:cs typeface="Times New Roman" pitchFamily="18" charset="0"/>
              </a:rPr>
              <a:t>超过</a:t>
            </a:r>
            <a:r>
              <a:rPr lang="en-US" altLang="zh-CN" sz="2800" dirty="0">
                <a:latin typeface="Times New Roman" pitchFamily="18" charset="0"/>
                <a:ea typeface="Times New Roman" pitchFamily="18" charset="0"/>
                <a:cs typeface="Times New Roman" pitchFamily="18" charset="0"/>
              </a:rPr>
              <a:t>20</a:t>
            </a:r>
            <a:r>
              <a:rPr lang="zh-CN" altLang="en-US" sz="2800" dirty="0">
                <a:latin typeface="Times New Roman" pitchFamily="18" charset="0"/>
                <a:ea typeface="微软雅黑" pitchFamily="34" charset="-122"/>
                <a:cs typeface="Times New Roman" pitchFamily="18" charset="0"/>
              </a:rPr>
              <a:t>辆豪车 </a:t>
            </a:r>
          </a:p>
        </p:txBody>
      </p:sp>
      <p:sp>
        <p:nvSpPr>
          <p:cNvPr id="7181" name="AutoShape 13"/>
          <p:cNvSpPr>
            <a:spLocks noChangeArrowheads="1"/>
          </p:cNvSpPr>
          <p:nvPr/>
        </p:nvSpPr>
        <p:spPr bwMode="auto">
          <a:xfrm>
            <a:off x="4398242" y="1534655"/>
            <a:ext cx="1920346" cy="144004"/>
          </a:xfrm>
          <a:prstGeom prst="rightArrow">
            <a:avLst>
              <a:gd name="adj1" fmla="val 50000"/>
              <a:gd name="adj2" fmla="val 250000"/>
            </a:avLst>
          </a:prstGeom>
          <a:solidFill>
            <a:srgbClr val="0000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nSpc>
                <a:spcPct val="150000"/>
              </a:lnSpc>
              <a:spcBef>
                <a:spcPts val="0"/>
              </a:spcBef>
            </a:pPr>
            <a:endParaRPr lang="zh-CN" altLang="en-US" sz="2800">
              <a:latin typeface="Times New Roman" pitchFamily="18" charset="0"/>
              <a:ea typeface="微软雅黑" pitchFamily="34" charset="-122"/>
              <a:cs typeface="Times New Roman" pitchFamily="18" charset="0"/>
            </a:endParaRPr>
          </a:p>
        </p:txBody>
      </p:sp>
      <p:sp>
        <p:nvSpPr>
          <p:cNvPr id="7182" name="AutoShape 14"/>
          <p:cNvSpPr>
            <a:spLocks noChangeArrowheads="1"/>
          </p:cNvSpPr>
          <p:nvPr/>
        </p:nvSpPr>
        <p:spPr bwMode="auto">
          <a:xfrm>
            <a:off x="4398242" y="2516147"/>
            <a:ext cx="1920346" cy="144004"/>
          </a:xfrm>
          <a:prstGeom prst="rightArrow">
            <a:avLst>
              <a:gd name="adj1" fmla="val 50000"/>
              <a:gd name="adj2" fmla="val 250000"/>
            </a:avLst>
          </a:prstGeom>
          <a:solidFill>
            <a:srgbClr val="0000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nSpc>
                <a:spcPct val="150000"/>
              </a:lnSpc>
              <a:spcBef>
                <a:spcPts val="0"/>
              </a:spcBef>
            </a:pPr>
            <a:endParaRPr lang="zh-CN" altLang="en-US" sz="2800">
              <a:latin typeface="Times New Roman" pitchFamily="18" charset="0"/>
              <a:ea typeface="微软雅黑" pitchFamily="34" charset="-122"/>
              <a:cs typeface="Times New Roman" pitchFamily="18" charset="0"/>
            </a:endParaRPr>
          </a:p>
        </p:txBody>
      </p:sp>
      <p:sp>
        <p:nvSpPr>
          <p:cNvPr id="7183" name="Text Box 15"/>
          <p:cNvSpPr txBox="1">
            <a:spLocks noChangeArrowheads="1"/>
          </p:cNvSpPr>
          <p:nvPr/>
        </p:nvSpPr>
        <p:spPr bwMode="auto">
          <a:xfrm>
            <a:off x="6750616" y="3570042"/>
            <a:ext cx="1872208" cy="662297"/>
          </a:xfrm>
          <a:prstGeom prst="rect">
            <a:avLst/>
          </a:prstGeom>
          <a:solidFill>
            <a:schemeClr val="accent6">
              <a:lumMod val="20000"/>
              <a:lumOff val="80000"/>
            </a:schemeClr>
          </a:solidFill>
          <a:ln>
            <a:solidFill>
              <a:schemeClr val="accent1"/>
            </a:solidFill>
          </a:ln>
          <a:effectLst/>
          <a:extLst/>
        </p:spPr>
        <p:txBody>
          <a:bodyPr wrap="square">
            <a:spAutoFit/>
          </a:bodyPr>
          <a:lstStyle/>
          <a:p>
            <a:pPr algn="ctr">
              <a:lnSpc>
                <a:spcPct val="150000"/>
              </a:lnSpc>
              <a:spcBef>
                <a:spcPts val="0"/>
              </a:spcBef>
            </a:pPr>
            <a:r>
              <a:rPr lang="zh-CN" altLang="en-US" sz="2800" dirty="0">
                <a:solidFill>
                  <a:srgbClr val="0000FF"/>
                </a:solidFill>
                <a:latin typeface="Times New Roman" pitchFamily="18" charset="0"/>
                <a:ea typeface="微软雅黑" pitchFamily="34" charset="-122"/>
                <a:cs typeface="Times New Roman" pitchFamily="18" charset="0"/>
              </a:rPr>
              <a:t>消费水平</a:t>
            </a:r>
          </a:p>
        </p:txBody>
      </p:sp>
      <p:sp>
        <p:nvSpPr>
          <p:cNvPr id="7186" name="Text Box 18"/>
          <p:cNvSpPr txBox="1">
            <a:spLocks noChangeArrowheads="1"/>
          </p:cNvSpPr>
          <p:nvPr/>
        </p:nvSpPr>
        <p:spPr bwMode="auto">
          <a:xfrm>
            <a:off x="3798287" y="4738030"/>
            <a:ext cx="4608830" cy="6622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nSpc>
                <a:spcPct val="150000"/>
              </a:lnSpc>
              <a:spcBef>
                <a:spcPts val="0"/>
              </a:spcBef>
            </a:pPr>
            <a:r>
              <a:rPr lang="zh-CN" altLang="en-US" sz="2800" dirty="0">
                <a:solidFill>
                  <a:srgbClr val="FF0000"/>
                </a:solidFill>
                <a:latin typeface="Times New Roman" pitchFamily="18" charset="0"/>
                <a:ea typeface="微软雅黑" pitchFamily="34" charset="-122"/>
                <a:cs typeface="Times New Roman" pitchFamily="18" charset="0"/>
              </a:rPr>
              <a:t>收入是消费的基础和前提。</a:t>
            </a:r>
            <a:endParaRPr lang="en-US" altLang="zh-CN" sz="2800" dirty="0">
              <a:solidFill>
                <a:srgbClr val="FF0000"/>
              </a:solidFill>
              <a:latin typeface="Times New Roman" pitchFamily="18" charset="0"/>
              <a:ea typeface="Times New Roman" pitchFamily="18" charset="0"/>
              <a:cs typeface="Times New Roman" pitchFamily="18" charset="0"/>
            </a:endParaRPr>
          </a:p>
        </p:txBody>
      </p:sp>
      <p:sp>
        <p:nvSpPr>
          <p:cNvPr id="7187" name="AutoShape 19"/>
          <p:cNvSpPr>
            <a:spLocks noChangeArrowheads="1"/>
          </p:cNvSpPr>
          <p:nvPr/>
        </p:nvSpPr>
        <p:spPr bwMode="auto">
          <a:xfrm>
            <a:off x="4258179" y="3872392"/>
            <a:ext cx="2400432" cy="144004"/>
          </a:xfrm>
          <a:prstGeom prst="rightArrow">
            <a:avLst>
              <a:gd name="adj1" fmla="val 50000"/>
              <a:gd name="adj2" fmla="val 312500"/>
            </a:avLst>
          </a:prstGeom>
          <a:solidFill>
            <a:srgbClr val="0000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nSpc>
                <a:spcPct val="150000"/>
              </a:lnSpc>
              <a:spcBef>
                <a:spcPts val="0"/>
              </a:spcBef>
            </a:pPr>
            <a:endParaRPr lang="zh-CN" altLang="en-US" sz="2800">
              <a:latin typeface="Times New Roman" pitchFamily="18" charset="0"/>
              <a:ea typeface="微软雅黑" pitchFamily="34" charset="-122"/>
              <a:cs typeface="Times New Roman" pitchFamily="18" charset="0"/>
            </a:endParaRPr>
          </a:p>
        </p:txBody>
      </p:sp>
      <p:sp>
        <p:nvSpPr>
          <p:cNvPr id="7188" name="Text Box 20"/>
          <p:cNvSpPr txBox="1">
            <a:spLocks noChangeArrowheads="1"/>
          </p:cNvSpPr>
          <p:nvPr/>
        </p:nvSpPr>
        <p:spPr bwMode="auto">
          <a:xfrm>
            <a:off x="4450214" y="3103508"/>
            <a:ext cx="2016362" cy="7386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nSpc>
                <a:spcPct val="150000"/>
              </a:lnSpc>
              <a:spcBef>
                <a:spcPts val="0"/>
              </a:spcBef>
            </a:pPr>
            <a:r>
              <a:rPr lang="zh-CN" altLang="en-US" sz="2800" dirty="0">
                <a:latin typeface="Times New Roman" pitchFamily="18" charset="0"/>
                <a:ea typeface="微软雅黑" pitchFamily="34" charset="-122"/>
                <a:cs typeface="Times New Roman" pitchFamily="18" charset="0"/>
              </a:rPr>
              <a:t>基础、前提</a:t>
            </a:r>
          </a:p>
        </p:txBody>
      </p:sp>
    </p:spTree>
    <p:extLst>
      <p:ext uri="{BB962C8B-B14F-4D97-AF65-F5344CB8AC3E}">
        <p14:creationId xmlns:p14="http://schemas.microsoft.com/office/powerpoint/2010/main" val="178411428"/>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7178"/>
                                        </p:tgtEl>
                                        <p:attrNameLst>
                                          <p:attrName>style.visibility</p:attrName>
                                        </p:attrNameLst>
                                      </p:cBhvr>
                                      <p:to>
                                        <p:strVal val="visible"/>
                                      </p:to>
                                    </p:set>
                                    <p:animEffect transition="in" filter="randombar(horizontal)">
                                      <p:cBhvr>
                                        <p:cTn id="7" dur="500"/>
                                        <p:tgtEl>
                                          <p:spTgt spid="717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7183"/>
                                        </p:tgtEl>
                                        <p:attrNameLst>
                                          <p:attrName>style.visibility</p:attrName>
                                        </p:attrNameLst>
                                      </p:cBhvr>
                                      <p:to>
                                        <p:strVal val="visible"/>
                                      </p:to>
                                    </p:set>
                                    <p:animEffect transition="in" filter="randombar(horizontal)">
                                      <p:cBhvr>
                                        <p:cTn id="12" dur="500"/>
                                        <p:tgtEl>
                                          <p:spTgt spid="7183"/>
                                        </p:tgtEl>
                                      </p:cBhvr>
                                    </p:animEffec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7188"/>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7187"/>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7186"/>
                                        </p:tgtEl>
                                        <p:attrNameLst>
                                          <p:attrName>style.visibility</p:attrName>
                                        </p:attrNameLst>
                                      </p:cBhvr>
                                      <p:to>
                                        <p:strVal val="visible"/>
                                      </p:to>
                                    </p:set>
                                    <p:anim calcmode="lin" valueType="num">
                                      <p:cBhvr additive="base">
                                        <p:cTn id="23" dur="500" fill="hold"/>
                                        <p:tgtEl>
                                          <p:spTgt spid="7186"/>
                                        </p:tgtEl>
                                        <p:attrNameLst>
                                          <p:attrName>ppt_x</p:attrName>
                                        </p:attrNameLst>
                                      </p:cBhvr>
                                      <p:tavLst>
                                        <p:tav tm="0">
                                          <p:val>
                                            <p:strVal val="#ppt_x"/>
                                          </p:val>
                                        </p:tav>
                                        <p:tav tm="100000">
                                          <p:val>
                                            <p:strVal val="#ppt_x"/>
                                          </p:val>
                                        </p:tav>
                                      </p:tavLst>
                                    </p:anim>
                                    <p:anim calcmode="lin" valueType="num">
                                      <p:cBhvr additive="base">
                                        <p:cTn id="24" dur="500" fill="hold"/>
                                        <p:tgtEl>
                                          <p:spTgt spid="718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8" grpId="0" animBg="1"/>
      <p:bldP spid="7183" grpId="0" animBg="1"/>
      <p:bldP spid="7186" grpId="0"/>
      <p:bldP spid="7187" grpId="0" animBg="1"/>
      <p:bldP spid="718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1" name="Text Box 5"/>
          <p:cNvSpPr txBox="1">
            <a:spLocks noChangeArrowheads="1"/>
          </p:cNvSpPr>
          <p:nvPr/>
        </p:nvSpPr>
        <p:spPr bwMode="auto">
          <a:xfrm>
            <a:off x="3024733" y="379311"/>
            <a:ext cx="6048672"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spcBef>
                <a:spcPts val="0"/>
              </a:spcBef>
            </a:pPr>
            <a:r>
              <a:rPr lang="zh-CN" altLang="en-US" sz="3600" b="1" dirty="0">
                <a:solidFill>
                  <a:srgbClr val="2864E6"/>
                </a:solidFill>
                <a:latin typeface="Times New Roman" pitchFamily="18" charset="0"/>
                <a:ea typeface="微软雅黑" pitchFamily="34" charset="-122"/>
                <a:cs typeface="Times New Roman" pitchFamily="18" charset="0"/>
              </a:rPr>
              <a:t>（一）影响消费水平的因素</a:t>
            </a:r>
          </a:p>
        </p:txBody>
      </p:sp>
      <p:sp>
        <p:nvSpPr>
          <p:cNvPr id="9224" name="Text Box 8"/>
          <p:cNvSpPr txBox="1">
            <a:spLocks noChangeArrowheads="1"/>
          </p:cNvSpPr>
          <p:nvPr/>
        </p:nvSpPr>
        <p:spPr bwMode="auto">
          <a:xfrm>
            <a:off x="1093961" y="1145336"/>
            <a:ext cx="3954929"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nSpc>
                <a:spcPct val="150000"/>
              </a:lnSpc>
              <a:spcBef>
                <a:spcPts val="0"/>
              </a:spcBef>
            </a:pPr>
            <a:r>
              <a:rPr lang="en-US" altLang="zh-CN" sz="2800" b="1" dirty="0">
                <a:solidFill>
                  <a:srgbClr val="2864E6"/>
                </a:solidFill>
                <a:latin typeface="Times New Roman" pitchFamily="18" charset="0"/>
                <a:ea typeface="Times New Roman" pitchFamily="18" charset="0"/>
                <a:cs typeface="Times New Roman" pitchFamily="18" charset="0"/>
              </a:rPr>
              <a:t>1</a:t>
            </a:r>
            <a:r>
              <a:rPr lang="zh-CN" altLang="en-US" sz="2800" b="1" dirty="0">
                <a:solidFill>
                  <a:srgbClr val="2864E6"/>
                </a:solidFill>
                <a:latin typeface="Times New Roman" pitchFamily="18" charset="0"/>
                <a:ea typeface="微软雅黑" pitchFamily="34" charset="-122"/>
                <a:cs typeface="Times New Roman" pitchFamily="18" charset="0"/>
              </a:rPr>
              <a:t>、主要因素：居民收入</a:t>
            </a:r>
          </a:p>
        </p:txBody>
      </p:sp>
      <p:grpSp>
        <p:nvGrpSpPr>
          <p:cNvPr id="2" name="Group 3"/>
          <p:cNvGrpSpPr>
            <a:grpSpLocks/>
          </p:cNvGrpSpPr>
          <p:nvPr/>
        </p:nvGrpSpPr>
        <p:grpSpPr bwMode="auto">
          <a:xfrm>
            <a:off x="3425342" y="2961171"/>
            <a:ext cx="4341482" cy="738020"/>
            <a:chOff x="-91" y="-194"/>
            <a:chExt cx="2067" cy="492"/>
          </a:xfrm>
        </p:grpSpPr>
        <p:sp>
          <p:nvSpPr>
            <p:cNvPr id="8202" name="Text Box 4"/>
            <p:cNvSpPr txBox="1">
              <a:spLocks noChangeArrowheads="1"/>
            </p:cNvSpPr>
            <p:nvPr/>
          </p:nvSpPr>
          <p:spPr bwMode="auto">
            <a:xfrm>
              <a:off x="-91" y="-194"/>
              <a:ext cx="1480" cy="492"/>
            </a:xfrm>
            <a:prstGeom prst="rect">
              <a:avLst/>
            </a:prstGeom>
            <a:solidFill>
              <a:schemeClr val="accent5">
                <a:lumMod val="20000"/>
                <a:lumOff val="80000"/>
              </a:schemeClr>
            </a:solidFill>
            <a:ln w="38100">
              <a:solidFill>
                <a:srgbClr val="0000CC"/>
              </a:solidFill>
              <a:miter lim="800000"/>
              <a:headEnd/>
              <a:tailEnd/>
            </a:ln>
            <a:extLst/>
          </p:spPr>
          <p:txBody>
            <a:bodyPr wrap="square">
              <a:spAutoFit/>
            </a:bodyPr>
            <a:lstStyle/>
            <a:p>
              <a:pPr algn="ctr">
                <a:lnSpc>
                  <a:spcPct val="150000"/>
                </a:lnSpc>
                <a:spcBef>
                  <a:spcPts val="0"/>
                </a:spcBef>
                <a:buFont typeface="Arial" pitchFamily="34" charset="0"/>
                <a:buNone/>
              </a:pPr>
              <a:r>
                <a:rPr lang="zh-CN" altLang="en-US" sz="2800" dirty="0">
                  <a:latin typeface="Times New Roman" pitchFamily="18" charset="0"/>
                  <a:ea typeface="微软雅黑" pitchFamily="34" charset="-122"/>
                  <a:cs typeface="Times New Roman" pitchFamily="18" charset="0"/>
                </a:rPr>
                <a:t>可支配收入越多</a:t>
              </a:r>
            </a:p>
          </p:txBody>
        </p:sp>
        <p:sp>
          <p:nvSpPr>
            <p:cNvPr id="8203" name="AutoShape 5"/>
            <p:cNvSpPr>
              <a:spLocks noChangeArrowheads="1"/>
            </p:cNvSpPr>
            <p:nvPr/>
          </p:nvSpPr>
          <p:spPr bwMode="auto">
            <a:xfrm>
              <a:off x="1400" y="-57"/>
              <a:ext cx="576" cy="240"/>
            </a:xfrm>
            <a:prstGeom prst="rightArrow">
              <a:avLst>
                <a:gd name="adj1" fmla="val 50000"/>
                <a:gd name="adj2" fmla="val 60000"/>
              </a:avLst>
            </a:prstGeom>
            <a:solidFill>
              <a:srgbClr val="00FF00"/>
            </a:solidFill>
            <a:ln w="9525">
              <a:solidFill>
                <a:schemeClr val="tx1"/>
              </a:solidFill>
              <a:miter lim="800000"/>
              <a:headEnd/>
              <a:tailEnd/>
            </a:ln>
          </p:spPr>
          <p:txBody>
            <a:bodyPr wrap="none" anchor="ctr"/>
            <a:lstStyle/>
            <a:p>
              <a:pPr algn="ctr">
                <a:lnSpc>
                  <a:spcPct val="150000"/>
                </a:lnSpc>
                <a:spcBef>
                  <a:spcPts val="0"/>
                </a:spcBef>
                <a:buFont typeface="Arial" pitchFamily="34" charset="0"/>
                <a:buNone/>
              </a:pPr>
              <a:endParaRPr lang="zh-CN" altLang="en-US" sz="2800">
                <a:latin typeface="Times New Roman" pitchFamily="18" charset="0"/>
                <a:ea typeface="微软雅黑" pitchFamily="34" charset="-122"/>
                <a:cs typeface="Times New Roman" pitchFamily="18" charset="0"/>
              </a:endParaRPr>
            </a:p>
          </p:txBody>
        </p:sp>
      </p:grpSp>
      <p:sp>
        <p:nvSpPr>
          <p:cNvPr id="7174" name="Text Box 6"/>
          <p:cNvSpPr txBox="1">
            <a:spLocks noChangeArrowheads="1"/>
          </p:cNvSpPr>
          <p:nvPr/>
        </p:nvSpPr>
        <p:spPr bwMode="auto">
          <a:xfrm>
            <a:off x="7849269" y="2911287"/>
            <a:ext cx="2448272" cy="738664"/>
          </a:xfrm>
          <a:prstGeom prst="rect">
            <a:avLst/>
          </a:prstGeom>
          <a:solidFill>
            <a:schemeClr val="accent5">
              <a:lumMod val="20000"/>
              <a:lumOff val="80000"/>
            </a:schemeClr>
          </a:solidFill>
          <a:ln w="38100">
            <a:solidFill>
              <a:srgbClr val="0000CC"/>
            </a:solidFill>
            <a:miter lim="800000"/>
            <a:headEnd/>
            <a:tailEnd/>
          </a:ln>
          <a:extLst/>
        </p:spPr>
        <p:txBody>
          <a:bodyPr wrap="square">
            <a:spAutoFit/>
          </a:bodyPr>
          <a:lstStyle/>
          <a:p>
            <a:pPr algn="ctr">
              <a:lnSpc>
                <a:spcPct val="150000"/>
              </a:lnSpc>
              <a:spcBef>
                <a:spcPts val="0"/>
              </a:spcBef>
              <a:buFont typeface="Arial" pitchFamily="34" charset="0"/>
              <a:buNone/>
            </a:pPr>
            <a:r>
              <a:rPr lang="zh-CN" altLang="en-US" sz="2800" dirty="0">
                <a:latin typeface="Times New Roman" pitchFamily="18" charset="0"/>
                <a:ea typeface="微软雅黑" pitchFamily="34" charset="-122"/>
                <a:cs typeface="Times New Roman" pitchFamily="18" charset="0"/>
              </a:rPr>
              <a:t>消费水平越高</a:t>
            </a:r>
          </a:p>
        </p:txBody>
      </p:sp>
      <p:grpSp>
        <p:nvGrpSpPr>
          <p:cNvPr id="3" name="Group 7"/>
          <p:cNvGrpSpPr>
            <a:grpSpLocks/>
          </p:cNvGrpSpPr>
          <p:nvPr/>
        </p:nvGrpSpPr>
        <p:grpSpPr bwMode="auto">
          <a:xfrm>
            <a:off x="3432593" y="3934357"/>
            <a:ext cx="4091608" cy="738020"/>
            <a:chOff x="-85" y="-320"/>
            <a:chExt cx="1813" cy="492"/>
          </a:xfrm>
        </p:grpSpPr>
        <p:sp>
          <p:nvSpPr>
            <p:cNvPr id="8206" name="Text Box 8"/>
            <p:cNvSpPr txBox="1">
              <a:spLocks noChangeArrowheads="1"/>
            </p:cNvSpPr>
            <p:nvPr/>
          </p:nvSpPr>
          <p:spPr bwMode="auto">
            <a:xfrm>
              <a:off x="-85" y="-320"/>
              <a:ext cx="1237" cy="492"/>
            </a:xfrm>
            <a:prstGeom prst="rect">
              <a:avLst/>
            </a:prstGeom>
            <a:solidFill>
              <a:schemeClr val="accent5">
                <a:lumMod val="20000"/>
                <a:lumOff val="80000"/>
              </a:schemeClr>
            </a:solidFill>
            <a:ln w="38100">
              <a:solidFill>
                <a:srgbClr val="0000CC"/>
              </a:solidFill>
              <a:miter lim="800000"/>
              <a:headEnd/>
              <a:tailEnd/>
            </a:ln>
            <a:extLst/>
          </p:spPr>
          <p:txBody>
            <a:bodyPr wrap="square">
              <a:spAutoFit/>
            </a:bodyPr>
            <a:lstStyle/>
            <a:p>
              <a:pPr algn="ctr">
                <a:lnSpc>
                  <a:spcPct val="150000"/>
                </a:lnSpc>
                <a:spcBef>
                  <a:spcPts val="0"/>
                </a:spcBef>
                <a:buFont typeface="Arial" pitchFamily="34" charset="0"/>
                <a:buNone/>
              </a:pPr>
              <a:r>
                <a:rPr lang="zh-CN" altLang="en-US" sz="2800" dirty="0">
                  <a:latin typeface="Times New Roman" pitchFamily="18" charset="0"/>
                  <a:ea typeface="微软雅黑" pitchFamily="34" charset="-122"/>
                  <a:cs typeface="Times New Roman" pitchFamily="18" charset="0"/>
                </a:rPr>
                <a:t>可支配收入越少</a:t>
              </a:r>
            </a:p>
          </p:txBody>
        </p:sp>
        <p:sp>
          <p:nvSpPr>
            <p:cNvPr id="8207" name="AutoShape 9"/>
            <p:cNvSpPr>
              <a:spLocks noChangeArrowheads="1"/>
            </p:cNvSpPr>
            <p:nvPr/>
          </p:nvSpPr>
          <p:spPr bwMode="auto">
            <a:xfrm>
              <a:off x="1152" y="-194"/>
              <a:ext cx="576" cy="240"/>
            </a:xfrm>
            <a:prstGeom prst="rightArrow">
              <a:avLst>
                <a:gd name="adj1" fmla="val 50000"/>
                <a:gd name="adj2" fmla="val 60000"/>
              </a:avLst>
            </a:prstGeom>
            <a:solidFill>
              <a:srgbClr val="00FF00"/>
            </a:solidFill>
            <a:ln w="9525">
              <a:solidFill>
                <a:schemeClr val="tx1"/>
              </a:solidFill>
              <a:miter lim="800000"/>
              <a:headEnd/>
              <a:tailEnd/>
            </a:ln>
          </p:spPr>
          <p:txBody>
            <a:bodyPr wrap="none" anchor="ctr"/>
            <a:lstStyle/>
            <a:p>
              <a:pPr algn="ctr">
                <a:lnSpc>
                  <a:spcPct val="150000"/>
                </a:lnSpc>
                <a:spcBef>
                  <a:spcPts val="0"/>
                </a:spcBef>
                <a:buFont typeface="Arial" pitchFamily="34" charset="0"/>
                <a:buNone/>
              </a:pPr>
              <a:endParaRPr lang="zh-CN" altLang="en-US" sz="2800">
                <a:latin typeface="Times New Roman" pitchFamily="18" charset="0"/>
                <a:ea typeface="微软雅黑" pitchFamily="34" charset="-122"/>
                <a:cs typeface="Times New Roman" pitchFamily="18" charset="0"/>
              </a:endParaRPr>
            </a:p>
          </p:txBody>
        </p:sp>
      </p:grpSp>
      <p:grpSp>
        <p:nvGrpSpPr>
          <p:cNvPr id="4" name="Group 11"/>
          <p:cNvGrpSpPr>
            <a:grpSpLocks/>
          </p:cNvGrpSpPr>
          <p:nvPr/>
        </p:nvGrpSpPr>
        <p:grpSpPr bwMode="auto">
          <a:xfrm>
            <a:off x="1215631" y="2667425"/>
            <a:ext cx="2141686" cy="2677572"/>
            <a:chOff x="14" y="-223"/>
            <a:chExt cx="931" cy="1785"/>
          </a:xfrm>
        </p:grpSpPr>
        <p:sp>
          <p:nvSpPr>
            <p:cNvPr id="8209" name="Text Box 12"/>
            <p:cNvSpPr txBox="1">
              <a:spLocks noChangeArrowheads="1"/>
            </p:cNvSpPr>
            <p:nvPr/>
          </p:nvSpPr>
          <p:spPr bwMode="auto">
            <a:xfrm>
              <a:off x="14" y="-223"/>
              <a:ext cx="336" cy="1785"/>
            </a:xfrm>
            <a:prstGeom prst="rect">
              <a:avLst/>
            </a:prstGeom>
            <a:solidFill>
              <a:schemeClr val="accent5">
                <a:lumMod val="20000"/>
                <a:lumOff val="80000"/>
              </a:schemeClr>
            </a:solidFill>
            <a:ln w="38100">
              <a:solidFill>
                <a:srgbClr val="0000CC"/>
              </a:solidFill>
              <a:miter lim="800000"/>
              <a:headEnd/>
              <a:tailEnd/>
            </a:ln>
            <a:extLst/>
          </p:spPr>
          <p:txBody>
            <a:bodyPr>
              <a:spAutoFit/>
            </a:bodyPr>
            <a:lstStyle/>
            <a:p>
              <a:pPr>
                <a:lnSpc>
                  <a:spcPct val="150000"/>
                </a:lnSpc>
                <a:spcBef>
                  <a:spcPts val="0"/>
                </a:spcBef>
                <a:buFont typeface="Arial" pitchFamily="34" charset="0"/>
                <a:buNone/>
              </a:pPr>
              <a:r>
                <a:rPr lang="zh-CN" altLang="en-US" sz="2800" dirty="0">
                  <a:latin typeface="Times New Roman" pitchFamily="18" charset="0"/>
                  <a:ea typeface="微软雅黑" pitchFamily="34" charset="-122"/>
                  <a:cs typeface="Times New Roman" pitchFamily="18" charset="0"/>
                </a:rPr>
                <a:t>居民收入</a:t>
              </a:r>
            </a:p>
          </p:txBody>
        </p:sp>
        <p:grpSp>
          <p:nvGrpSpPr>
            <p:cNvPr id="8210" name="Group 13"/>
            <p:cNvGrpSpPr>
              <a:grpSpLocks/>
            </p:cNvGrpSpPr>
            <p:nvPr/>
          </p:nvGrpSpPr>
          <p:grpSpPr bwMode="auto">
            <a:xfrm>
              <a:off x="359" y="184"/>
              <a:ext cx="586" cy="712"/>
              <a:chOff x="-25" y="-104"/>
              <a:chExt cx="586" cy="712"/>
            </a:xfrm>
          </p:grpSpPr>
          <p:sp>
            <p:nvSpPr>
              <p:cNvPr id="8211" name="Line 14"/>
              <p:cNvSpPr>
                <a:spLocks noChangeShapeType="1"/>
              </p:cNvSpPr>
              <p:nvPr/>
            </p:nvSpPr>
            <p:spPr bwMode="auto">
              <a:xfrm flipH="1">
                <a:off x="-25" y="-104"/>
                <a:ext cx="576" cy="332"/>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pPr>
                  <a:lnSpc>
                    <a:spcPct val="150000"/>
                  </a:lnSpc>
                  <a:spcBef>
                    <a:spcPts val="0"/>
                  </a:spcBef>
                </a:pPr>
                <a:endParaRPr lang="zh-CN" altLang="en-US" sz="2800">
                  <a:latin typeface="Times New Roman" pitchFamily="18" charset="0"/>
                  <a:ea typeface="微软雅黑" pitchFamily="34" charset="-122"/>
                  <a:cs typeface="Times New Roman" pitchFamily="18" charset="0"/>
                </a:endParaRPr>
              </a:p>
            </p:txBody>
          </p:sp>
          <p:sp>
            <p:nvSpPr>
              <p:cNvPr id="8212" name="Line 15"/>
              <p:cNvSpPr>
                <a:spLocks noChangeShapeType="1"/>
              </p:cNvSpPr>
              <p:nvPr/>
            </p:nvSpPr>
            <p:spPr bwMode="auto">
              <a:xfrm>
                <a:off x="-15" y="275"/>
                <a:ext cx="576" cy="333"/>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pPr>
                  <a:lnSpc>
                    <a:spcPct val="150000"/>
                  </a:lnSpc>
                  <a:spcBef>
                    <a:spcPts val="0"/>
                  </a:spcBef>
                </a:pPr>
                <a:endParaRPr lang="zh-CN" altLang="en-US" sz="2800">
                  <a:latin typeface="Times New Roman" pitchFamily="18" charset="0"/>
                  <a:ea typeface="微软雅黑" pitchFamily="34" charset="-122"/>
                  <a:cs typeface="Times New Roman" pitchFamily="18" charset="0"/>
                </a:endParaRPr>
              </a:p>
            </p:txBody>
          </p:sp>
        </p:grpSp>
      </p:grpSp>
      <p:sp>
        <p:nvSpPr>
          <p:cNvPr id="5" name="Text Box 6"/>
          <p:cNvSpPr txBox="1">
            <a:spLocks noChangeArrowheads="1"/>
          </p:cNvSpPr>
          <p:nvPr/>
        </p:nvSpPr>
        <p:spPr bwMode="auto">
          <a:xfrm>
            <a:off x="7598799" y="3933713"/>
            <a:ext cx="2464994" cy="738664"/>
          </a:xfrm>
          <a:prstGeom prst="rect">
            <a:avLst/>
          </a:prstGeom>
          <a:solidFill>
            <a:schemeClr val="accent5">
              <a:lumMod val="20000"/>
              <a:lumOff val="80000"/>
            </a:schemeClr>
          </a:solidFill>
          <a:ln w="38100">
            <a:solidFill>
              <a:srgbClr val="0000CC"/>
            </a:solidFill>
            <a:miter lim="800000"/>
            <a:headEnd/>
            <a:tailEnd/>
          </a:ln>
          <a:extLst/>
        </p:spPr>
        <p:txBody>
          <a:bodyPr wrap="square">
            <a:spAutoFit/>
          </a:bodyPr>
          <a:lstStyle/>
          <a:p>
            <a:pPr algn="ctr">
              <a:lnSpc>
                <a:spcPct val="150000"/>
              </a:lnSpc>
              <a:spcBef>
                <a:spcPts val="0"/>
              </a:spcBef>
              <a:buFont typeface="Arial" pitchFamily="34" charset="0"/>
              <a:buNone/>
            </a:pPr>
            <a:r>
              <a:rPr lang="zh-CN" altLang="en-US" sz="2800" dirty="0">
                <a:latin typeface="Times New Roman" pitchFamily="18" charset="0"/>
                <a:ea typeface="微软雅黑" pitchFamily="34" charset="-122"/>
                <a:cs typeface="Times New Roman" pitchFamily="18" charset="0"/>
              </a:rPr>
              <a:t>消费水平越低</a:t>
            </a:r>
          </a:p>
        </p:txBody>
      </p:sp>
      <p:sp>
        <p:nvSpPr>
          <p:cNvPr id="6" name="Text Box 8"/>
          <p:cNvSpPr txBox="1">
            <a:spLocks noChangeArrowheads="1"/>
          </p:cNvSpPr>
          <p:nvPr/>
        </p:nvSpPr>
        <p:spPr bwMode="auto">
          <a:xfrm>
            <a:off x="884308" y="1781343"/>
            <a:ext cx="3725521" cy="6622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spcBef>
                <a:spcPts val="0"/>
              </a:spcBef>
            </a:pPr>
            <a:r>
              <a:rPr lang="zh-CN" altLang="en-US" sz="2800" dirty="0">
                <a:solidFill>
                  <a:srgbClr val="C00000"/>
                </a:solidFill>
                <a:latin typeface="Times New Roman" pitchFamily="18" charset="0"/>
                <a:ea typeface="微软雅黑" pitchFamily="34" charset="-122"/>
                <a:cs typeface="Times New Roman" pitchFamily="18" charset="0"/>
              </a:rPr>
              <a:t>（</a:t>
            </a:r>
            <a:r>
              <a:rPr lang="en-US" altLang="zh-CN" sz="2800" dirty="0">
                <a:solidFill>
                  <a:srgbClr val="C00000"/>
                </a:solidFill>
                <a:latin typeface="Times New Roman" pitchFamily="18" charset="0"/>
                <a:ea typeface="Times New Roman" pitchFamily="18" charset="0"/>
                <a:cs typeface="Times New Roman" pitchFamily="18" charset="0"/>
              </a:rPr>
              <a:t>1</a:t>
            </a:r>
            <a:r>
              <a:rPr lang="zh-CN" altLang="en-US" sz="2800" dirty="0">
                <a:solidFill>
                  <a:srgbClr val="C00000"/>
                </a:solidFill>
                <a:latin typeface="Times New Roman" pitchFamily="18" charset="0"/>
                <a:ea typeface="微软雅黑" pitchFamily="34" charset="-122"/>
                <a:cs typeface="Times New Roman" pitchFamily="18" charset="0"/>
              </a:rPr>
              <a:t>）当前可支配收入</a:t>
            </a:r>
          </a:p>
        </p:txBody>
      </p:sp>
      <p:sp>
        <p:nvSpPr>
          <p:cNvPr id="8216" name="Text Box 24"/>
          <p:cNvSpPr txBox="1">
            <a:spLocks noChangeArrowheads="1"/>
          </p:cNvSpPr>
          <p:nvPr/>
        </p:nvSpPr>
        <p:spPr bwMode="auto">
          <a:xfrm>
            <a:off x="2770073" y="5165719"/>
            <a:ext cx="6984776" cy="7386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nSpc>
                <a:spcPct val="150000"/>
              </a:lnSpc>
              <a:spcBef>
                <a:spcPts val="0"/>
              </a:spcBef>
            </a:pPr>
            <a:r>
              <a:rPr lang="zh-CN" altLang="en-US" sz="2800" dirty="0">
                <a:solidFill>
                  <a:srgbClr val="FF0000"/>
                </a:solidFill>
                <a:latin typeface="Times New Roman" pitchFamily="18" charset="0"/>
                <a:ea typeface="微软雅黑" pitchFamily="34" charset="-122"/>
                <a:cs typeface="Times New Roman" pitchFamily="18" charset="0"/>
              </a:rPr>
              <a:t>提高消费水平的措施：增加居民可支配</a:t>
            </a:r>
            <a:r>
              <a:rPr lang="zh-CN" altLang="en-US" sz="2800" dirty="0" smtClean="0">
                <a:solidFill>
                  <a:srgbClr val="FF0000"/>
                </a:solidFill>
                <a:latin typeface="Times New Roman" pitchFamily="18" charset="0"/>
                <a:ea typeface="微软雅黑" pitchFamily="34" charset="-122"/>
                <a:cs typeface="Times New Roman" pitchFamily="18" charset="0"/>
              </a:rPr>
              <a:t>收入</a:t>
            </a:r>
            <a:endParaRPr lang="zh-CN" altLang="en-US" sz="2800" dirty="0">
              <a:solidFill>
                <a:srgbClr val="FF0000"/>
              </a:solidFill>
              <a:latin typeface="Times New Roman" pitchFamily="18" charset="0"/>
              <a:ea typeface="微软雅黑" pitchFamily="34" charset="-122"/>
              <a:cs typeface="Times New Roman" pitchFamily="18" charset="0"/>
            </a:endParaRPr>
          </a:p>
        </p:txBody>
      </p:sp>
    </p:spTree>
    <p:extLst>
      <p:ext uri="{BB962C8B-B14F-4D97-AF65-F5344CB8AC3E}">
        <p14:creationId xmlns:p14="http://schemas.microsoft.com/office/powerpoint/2010/main" val="913167932"/>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9224"/>
                                        </p:tgtEl>
                                        <p:attrNameLst>
                                          <p:attrName>style.visibility</p:attrName>
                                        </p:attrNameLst>
                                      </p:cBhvr>
                                      <p:to>
                                        <p:strVal val="visible"/>
                                      </p:to>
                                    </p:set>
                                    <p:animEffect transition="in" filter="randombar(horizontal)">
                                      <p:cBhvr>
                                        <p:cTn id="7" dur="500"/>
                                        <p:tgtEl>
                                          <p:spTgt spid="922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2" presetClass="entr" presetSubtype="2" fill="hold" nodeType="click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slide(fromRight)">
                                      <p:cBhvr>
                                        <p:cTn id="18" dur="500"/>
                                        <p:tgtEl>
                                          <p:spTgt spid="4"/>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2" presetClass="entr" presetSubtype="8" fill="hold" nodeType="click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 fill="hold"/>
                                        <p:tgtEl>
                                          <p:spTgt spid="2"/>
                                        </p:tgtEl>
                                        <p:attrNameLst>
                                          <p:attrName>ppt_x</p:attrName>
                                        </p:attrNameLst>
                                      </p:cBhvr>
                                      <p:tavLst>
                                        <p:tav tm="0">
                                          <p:val>
                                            <p:strVal val="0-#ppt_w/2"/>
                                          </p:val>
                                        </p:tav>
                                        <p:tav tm="100000">
                                          <p:val>
                                            <p:strVal val="#ppt_x"/>
                                          </p:val>
                                        </p:tav>
                                      </p:tavLst>
                                    </p:anim>
                                    <p:anim calcmode="lin" valueType="num">
                                      <p:cBhvr>
                                        <p:cTn id="24"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25" fill="hold" nodeType="clickPar">
                      <p:stCondLst>
                        <p:cond delay="indefinite"/>
                      </p:stCondLst>
                      <p:childTnLst>
                        <p:par>
                          <p:cTn id="26" fill="hold" nodeType="withGroup">
                            <p:stCondLst>
                              <p:cond delay="0"/>
                            </p:stCondLst>
                            <p:childTnLst>
                              <p:par>
                                <p:cTn id="27" presetID="12" presetClass="entr" presetSubtype="8" fill="hold" grpId="0" nodeType="clickEffect">
                                  <p:stCondLst>
                                    <p:cond delay="0"/>
                                  </p:stCondLst>
                                  <p:childTnLst>
                                    <p:set>
                                      <p:cBhvr>
                                        <p:cTn id="28" dur="1" fill="hold">
                                          <p:stCondLst>
                                            <p:cond delay="0"/>
                                          </p:stCondLst>
                                        </p:cTn>
                                        <p:tgtEl>
                                          <p:spTgt spid="7174"/>
                                        </p:tgtEl>
                                        <p:attrNameLst>
                                          <p:attrName>style.visibility</p:attrName>
                                        </p:attrNameLst>
                                      </p:cBhvr>
                                      <p:to>
                                        <p:strVal val="visible"/>
                                      </p:to>
                                    </p:set>
                                    <p:animEffect transition="in" filter="slide(fromLeft)">
                                      <p:cBhvr>
                                        <p:cTn id="29" dur="500"/>
                                        <p:tgtEl>
                                          <p:spTgt spid="7174"/>
                                        </p:tgtEl>
                                      </p:cBhvr>
                                    </p:animEffect>
                                  </p:childTnLst>
                                </p:cTn>
                              </p:par>
                            </p:childTnLst>
                          </p:cTn>
                        </p:par>
                      </p:childTnLst>
                    </p:cTn>
                  </p:par>
                  <p:par>
                    <p:cTn id="30" fill="hold" nodeType="clickPar">
                      <p:stCondLst>
                        <p:cond delay="indefinite"/>
                      </p:stCondLst>
                      <p:childTnLst>
                        <p:par>
                          <p:cTn id="31" fill="hold" nodeType="withGroup">
                            <p:stCondLst>
                              <p:cond delay="0"/>
                            </p:stCondLst>
                            <p:childTnLst>
                              <p:par>
                                <p:cTn id="32" presetID="2" presetClass="entr" presetSubtype="8" fill="hold" nodeType="clickEffect">
                                  <p:stCondLst>
                                    <p:cond delay="0"/>
                                  </p:stCondLst>
                                  <p:childTnLst>
                                    <p:set>
                                      <p:cBhvr>
                                        <p:cTn id="33" dur="1" fill="hold">
                                          <p:stCondLst>
                                            <p:cond delay="0"/>
                                          </p:stCondLst>
                                        </p:cTn>
                                        <p:tgtEl>
                                          <p:spTgt spid="3"/>
                                        </p:tgtEl>
                                        <p:attrNameLst>
                                          <p:attrName>style.visibility</p:attrName>
                                        </p:attrNameLst>
                                      </p:cBhvr>
                                      <p:to>
                                        <p:strVal val="visible"/>
                                      </p:to>
                                    </p:set>
                                    <p:anim calcmode="lin" valueType="num">
                                      <p:cBhvr>
                                        <p:cTn id="34" dur="500" fill="hold"/>
                                        <p:tgtEl>
                                          <p:spTgt spid="3"/>
                                        </p:tgtEl>
                                        <p:attrNameLst>
                                          <p:attrName>ppt_x</p:attrName>
                                        </p:attrNameLst>
                                      </p:cBhvr>
                                      <p:tavLst>
                                        <p:tav tm="0">
                                          <p:val>
                                            <p:strVal val="0-#ppt_w/2"/>
                                          </p:val>
                                        </p:tav>
                                        <p:tav tm="100000">
                                          <p:val>
                                            <p:strVal val="#ppt_x"/>
                                          </p:val>
                                        </p:tav>
                                      </p:tavLst>
                                    </p:anim>
                                    <p:anim calcmode="lin" valueType="num">
                                      <p:cBhvr>
                                        <p:cTn id="35" dur="5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36" fill="hold" nodeType="clickPar">
                      <p:stCondLst>
                        <p:cond delay="indefinite"/>
                      </p:stCondLst>
                      <p:childTnLst>
                        <p:par>
                          <p:cTn id="37" fill="hold" nodeType="withGroup">
                            <p:stCondLst>
                              <p:cond delay="0"/>
                            </p:stCondLst>
                            <p:childTnLst>
                              <p:par>
                                <p:cTn id="38" presetID="12" presetClass="entr" presetSubtype="8" fill="hold" grpId="0" nodeType="clickEffect">
                                  <p:stCondLst>
                                    <p:cond delay="0"/>
                                  </p:stCondLst>
                                  <p:childTnLst>
                                    <p:set>
                                      <p:cBhvr>
                                        <p:cTn id="39" dur="1" fill="hold">
                                          <p:stCondLst>
                                            <p:cond delay="0"/>
                                          </p:stCondLst>
                                        </p:cTn>
                                        <p:tgtEl>
                                          <p:spTgt spid="5"/>
                                        </p:tgtEl>
                                        <p:attrNameLst>
                                          <p:attrName>style.visibility</p:attrName>
                                        </p:attrNameLst>
                                      </p:cBhvr>
                                      <p:to>
                                        <p:strVal val="visible"/>
                                      </p:to>
                                    </p:set>
                                    <p:animEffect transition="in" filter="slide(fromLeft)">
                                      <p:cBhvr>
                                        <p:cTn id="40" dur="500"/>
                                        <p:tgtEl>
                                          <p:spTgt spid="5"/>
                                        </p:tgtEl>
                                      </p:cBhvr>
                                    </p:animEffect>
                                  </p:childTnLst>
                                </p:cTn>
                              </p:par>
                            </p:childTnLst>
                          </p:cTn>
                        </p:par>
                      </p:childTnLst>
                    </p:cTn>
                  </p:par>
                  <p:par>
                    <p:cTn id="41" fill="hold">
                      <p:stCondLst>
                        <p:cond delay="indefinite"/>
                      </p:stCondLst>
                      <p:childTnLst>
                        <p:par>
                          <p:cTn id="42" fill="hold">
                            <p:stCondLst>
                              <p:cond delay="0"/>
                            </p:stCondLst>
                            <p:childTnLst>
                              <p:par>
                                <p:cTn id="43" presetID="42" presetClass="entr" presetSubtype="0" fill="hold" grpId="0" nodeType="clickEffect">
                                  <p:stCondLst>
                                    <p:cond delay="0"/>
                                  </p:stCondLst>
                                  <p:childTnLst>
                                    <p:set>
                                      <p:cBhvr>
                                        <p:cTn id="44" dur="1" fill="hold">
                                          <p:stCondLst>
                                            <p:cond delay="0"/>
                                          </p:stCondLst>
                                        </p:cTn>
                                        <p:tgtEl>
                                          <p:spTgt spid="8216"/>
                                        </p:tgtEl>
                                        <p:attrNameLst>
                                          <p:attrName>style.visibility</p:attrName>
                                        </p:attrNameLst>
                                      </p:cBhvr>
                                      <p:to>
                                        <p:strVal val="visible"/>
                                      </p:to>
                                    </p:set>
                                    <p:animEffect transition="in" filter="fade">
                                      <p:cBhvr>
                                        <p:cTn id="45" dur="1000"/>
                                        <p:tgtEl>
                                          <p:spTgt spid="8216"/>
                                        </p:tgtEl>
                                      </p:cBhvr>
                                    </p:animEffect>
                                    <p:anim calcmode="lin" valueType="num">
                                      <p:cBhvr>
                                        <p:cTn id="46" dur="1000" fill="hold"/>
                                        <p:tgtEl>
                                          <p:spTgt spid="8216"/>
                                        </p:tgtEl>
                                        <p:attrNameLst>
                                          <p:attrName>ppt_x</p:attrName>
                                        </p:attrNameLst>
                                      </p:cBhvr>
                                      <p:tavLst>
                                        <p:tav tm="0">
                                          <p:val>
                                            <p:strVal val="#ppt_x"/>
                                          </p:val>
                                        </p:tav>
                                        <p:tav tm="100000">
                                          <p:val>
                                            <p:strVal val="#ppt_x"/>
                                          </p:val>
                                        </p:tav>
                                      </p:tavLst>
                                    </p:anim>
                                    <p:anim calcmode="lin" valueType="num">
                                      <p:cBhvr>
                                        <p:cTn id="47" dur="1000" fill="hold"/>
                                        <p:tgtEl>
                                          <p:spTgt spid="82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24" grpId="0"/>
      <p:bldP spid="7174" grpId="0" animBg="1"/>
      <p:bldP spid="5" grpId="0" animBg="1"/>
      <p:bldP spid="6" grpId="0"/>
      <p:bldP spid="821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5" name="Rectangle 5"/>
          <p:cNvSpPr>
            <a:spLocks noChangeArrowheads="1"/>
          </p:cNvSpPr>
          <p:nvPr/>
        </p:nvSpPr>
        <p:spPr bwMode="auto">
          <a:xfrm>
            <a:off x="1224533" y="5184302"/>
            <a:ext cx="6337061" cy="9362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eaLnBrk="0" hangingPunct="0">
              <a:lnSpc>
                <a:spcPct val="150000"/>
              </a:lnSpc>
              <a:spcBef>
                <a:spcPts val="0"/>
              </a:spcBef>
            </a:pPr>
            <a:r>
              <a:rPr lang="en-US" altLang="zh-CN" sz="2800" dirty="0">
                <a:solidFill>
                  <a:srgbClr val="2864E6"/>
                </a:solidFill>
                <a:latin typeface="Times New Roman" pitchFamily="18" charset="0"/>
                <a:ea typeface="Times New Roman" pitchFamily="18" charset="0"/>
                <a:cs typeface="Times New Roman" pitchFamily="18" charset="0"/>
              </a:rPr>
              <a:t>2</a:t>
            </a:r>
            <a:r>
              <a:rPr lang="zh-CN" altLang="en-US" sz="2800" dirty="0">
                <a:solidFill>
                  <a:srgbClr val="2864E6"/>
                </a:solidFill>
                <a:latin typeface="Times New Roman" pitchFamily="18" charset="0"/>
                <a:ea typeface="微软雅黑" pitchFamily="34" charset="-122"/>
                <a:cs typeface="Times New Roman" pitchFamily="18" charset="0"/>
              </a:rPr>
              <a:t>、居民储蓄率过高对消费有何影响？</a:t>
            </a:r>
          </a:p>
        </p:txBody>
      </p:sp>
      <p:sp>
        <p:nvSpPr>
          <p:cNvPr id="40966" name="Text Box 6"/>
          <p:cNvSpPr txBox="1">
            <a:spLocks noChangeArrowheads="1"/>
          </p:cNvSpPr>
          <p:nvPr/>
        </p:nvSpPr>
        <p:spPr bwMode="auto">
          <a:xfrm>
            <a:off x="1138431" y="408071"/>
            <a:ext cx="9601411" cy="6622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nSpc>
                <a:spcPct val="150000"/>
              </a:lnSpc>
              <a:spcBef>
                <a:spcPts val="0"/>
              </a:spcBef>
            </a:pPr>
            <a:r>
              <a:rPr lang="zh-CN" altLang="en-US" sz="2800" dirty="0">
                <a:solidFill>
                  <a:srgbClr val="2864E6"/>
                </a:solidFill>
                <a:latin typeface="Times New Roman" pitchFamily="18" charset="0"/>
                <a:ea typeface="微软雅黑" pitchFamily="34" charset="-122"/>
                <a:cs typeface="Times New Roman" pitchFamily="18" charset="0"/>
              </a:rPr>
              <a:t>思考：是不是可支配收入增加了，消费水平就一定会提高？</a:t>
            </a:r>
          </a:p>
        </p:txBody>
      </p:sp>
      <p:pic>
        <p:nvPicPr>
          <p:cNvPr id="40964" name="Picture 4" descr="10edb17a30a149859a362847aae7e2a5_th"/>
          <p:cNvPicPr>
            <a:picLocks noChangeAspect="1" noChangeArrowheads="1"/>
          </p:cNvPicPr>
          <p:nvPr/>
        </p:nvPicPr>
        <p:blipFill>
          <a:blip r:embed="rId2">
            <a:lum bright="-30000" contrast="60000"/>
            <a:extLst>
              <a:ext uri="{28A0092B-C50C-407E-A947-70E740481C1C}">
                <a14:useLocalDpi xmlns:a14="http://schemas.microsoft.com/office/drawing/2010/main" val="0"/>
              </a:ext>
            </a:extLst>
          </a:blip>
          <a:srcRect/>
          <a:stretch>
            <a:fillRect/>
          </a:stretch>
        </p:blipFill>
        <p:spPr bwMode="auto">
          <a:xfrm>
            <a:off x="1122110" y="1124096"/>
            <a:ext cx="9289032" cy="3374559"/>
          </a:xfrm>
          <a:prstGeom prst="rect">
            <a:avLst/>
          </a:prstGeom>
          <a:noFill/>
          <a:extLst>
            <a:ext uri="{909E8E84-426E-40DD-AFC4-6F175D3DCCD1}">
              <a14:hiddenFill xmlns:a14="http://schemas.microsoft.com/office/drawing/2010/main">
                <a:solidFill>
                  <a:srgbClr val="FFFFFF"/>
                </a:solidFill>
              </a14:hiddenFill>
            </a:ext>
          </a:extLst>
        </p:spPr>
      </p:pic>
      <p:sp>
        <p:nvSpPr>
          <p:cNvPr id="40962" name="Rectangle 2"/>
          <p:cNvSpPr>
            <a:spLocks noGrp="1" noChangeArrowheads="1"/>
          </p:cNvSpPr>
          <p:nvPr>
            <p:ph type="title"/>
          </p:nvPr>
        </p:nvSpPr>
        <p:spPr>
          <a:xfrm>
            <a:off x="1224176" y="4652488"/>
            <a:ext cx="5688989" cy="648156"/>
          </a:xfrm>
        </p:spPr>
        <p:txBody>
          <a:bodyPr/>
          <a:lstStyle/>
          <a:p>
            <a:pPr algn="l">
              <a:lnSpc>
                <a:spcPct val="150000"/>
              </a:lnSpc>
              <a:spcBef>
                <a:spcPts val="0"/>
              </a:spcBef>
            </a:pPr>
            <a:r>
              <a:rPr lang="en-US" altLang="zh-CN" sz="2800" dirty="0" smtClean="0">
                <a:solidFill>
                  <a:srgbClr val="2864E6"/>
                </a:solidFill>
                <a:latin typeface="Times New Roman" pitchFamily="18" charset="0"/>
                <a:ea typeface="Times New Roman" pitchFamily="18" charset="0"/>
                <a:cs typeface="Times New Roman" pitchFamily="18" charset="0"/>
              </a:rPr>
              <a:t>1</a:t>
            </a:r>
            <a:r>
              <a:rPr lang="zh-CN" altLang="en-US" sz="2800" dirty="0" smtClean="0">
                <a:solidFill>
                  <a:srgbClr val="2864E6"/>
                </a:solidFill>
                <a:latin typeface="Times New Roman" pitchFamily="18" charset="0"/>
                <a:ea typeface="微软雅黑" pitchFamily="34" charset="-122"/>
                <a:cs typeface="Times New Roman" pitchFamily="18" charset="0"/>
              </a:rPr>
              <a:t>、为什么中国的储蓄率如此之高？</a:t>
            </a:r>
          </a:p>
        </p:txBody>
      </p:sp>
    </p:spTree>
    <p:extLst>
      <p:ext uri="{BB962C8B-B14F-4D97-AF65-F5344CB8AC3E}">
        <p14:creationId xmlns:p14="http://schemas.microsoft.com/office/powerpoint/2010/main" val="3573243908"/>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4096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096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096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5" grpId="0"/>
      <p:bldP spid="4096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9" name="Rectangle 3"/>
          <p:cNvSpPr>
            <a:spLocks noGrp="1" noChangeArrowheads="1"/>
          </p:cNvSpPr>
          <p:nvPr>
            <p:ph type="body" idx="1"/>
          </p:nvPr>
        </p:nvSpPr>
        <p:spPr>
          <a:xfrm>
            <a:off x="1045058" y="1855092"/>
            <a:ext cx="8532403" cy="1440160"/>
          </a:xfrm>
        </p:spPr>
        <p:txBody>
          <a:bodyPr/>
          <a:lstStyle/>
          <a:p>
            <a:pPr marL="0" indent="0">
              <a:lnSpc>
                <a:spcPct val="150000"/>
              </a:lnSpc>
              <a:spcBef>
                <a:spcPts val="0"/>
              </a:spcBef>
              <a:buNone/>
            </a:pPr>
            <a:r>
              <a:rPr lang="zh-CN" altLang="en-US" sz="2800" dirty="0" smtClean="0">
                <a:latin typeface="Times New Roman" pitchFamily="18" charset="0"/>
                <a:ea typeface="微软雅黑" pitchFamily="34" charset="-122"/>
                <a:cs typeface="Times New Roman" pitchFamily="18" charset="0"/>
              </a:rPr>
              <a:t>①如果未来收入预期乐观，当前消费水平就较高；</a:t>
            </a:r>
          </a:p>
          <a:p>
            <a:pPr marL="0" indent="0">
              <a:lnSpc>
                <a:spcPct val="150000"/>
              </a:lnSpc>
              <a:spcBef>
                <a:spcPts val="0"/>
              </a:spcBef>
              <a:buNone/>
            </a:pPr>
            <a:r>
              <a:rPr lang="zh-CN" altLang="en-US" sz="2800" dirty="0" smtClean="0">
                <a:latin typeface="Times New Roman" pitchFamily="18" charset="0"/>
                <a:ea typeface="微软雅黑" pitchFamily="34" charset="-122"/>
                <a:cs typeface="Times New Roman" pitchFamily="18" charset="0"/>
              </a:rPr>
              <a:t>②如果未来收入预期不乐观，当前消费水平就会下降。</a:t>
            </a:r>
          </a:p>
        </p:txBody>
      </p:sp>
      <p:sp>
        <p:nvSpPr>
          <p:cNvPr id="2" name="Text Box 8"/>
          <p:cNvSpPr txBox="1">
            <a:spLocks noChangeArrowheads="1"/>
          </p:cNvSpPr>
          <p:nvPr/>
        </p:nvSpPr>
        <p:spPr bwMode="auto">
          <a:xfrm>
            <a:off x="973050" y="1135012"/>
            <a:ext cx="3236784" cy="6622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nSpc>
                <a:spcPct val="150000"/>
              </a:lnSpc>
              <a:spcBef>
                <a:spcPts val="0"/>
              </a:spcBef>
            </a:pPr>
            <a:r>
              <a:rPr lang="zh-CN" altLang="en-US" sz="2800" dirty="0">
                <a:solidFill>
                  <a:srgbClr val="C00000"/>
                </a:solidFill>
                <a:latin typeface="Times New Roman" pitchFamily="18" charset="0"/>
                <a:ea typeface="微软雅黑" pitchFamily="34" charset="-122"/>
                <a:cs typeface="Times New Roman" pitchFamily="18" charset="0"/>
              </a:rPr>
              <a:t>（</a:t>
            </a:r>
            <a:r>
              <a:rPr lang="en-US" altLang="zh-CN" sz="2800" dirty="0">
                <a:solidFill>
                  <a:srgbClr val="C00000"/>
                </a:solidFill>
                <a:latin typeface="Times New Roman" pitchFamily="18" charset="0"/>
                <a:ea typeface="Times New Roman" pitchFamily="18" charset="0"/>
                <a:cs typeface="Times New Roman" pitchFamily="18" charset="0"/>
              </a:rPr>
              <a:t>2</a:t>
            </a:r>
            <a:r>
              <a:rPr lang="zh-CN" altLang="en-US" sz="2800" dirty="0">
                <a:solidFill>
                  <a:srgbClr val="C00000"/>
                </a:solidFill>
                <a:latin typeface="Times New Roman" pitchFamily="18" charset="0"/>
                <a:ea typeface="微软雅黑" pitchFamily="34" charset="-122"/>
                <a:cs typeface="Times New Roman" pitchFamily="18" charset="0"/>
              </a:rPr>
              <a:t>）未来收入预期</a:t>
            </a:r>
          </a:p>
        </p:txBody>
      </p:sp>
      <p:sp>
        <p:nvSpPr>
          <p:cNvPr id="39943" name="Text Box 7"/>
          <p:cNvSpPr txBox="1">
            <a:spLocks noChangeArrowheads="1"/>
          </p:cNvSpPr>
          <p:nvPr/>
        </p:nvSpPr>
        <p:spPr bwMode="auto">
          <a:xfrm>
            <a:off x="1045058" y="3223244"/>
            <a:ext cx="7344816" cy="13849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nSpc>
                <a:spcPct val="150000"/>
              </a:lnSpc>
              <a:spcBef>
                <a:spcPts val="0"/>
              </a:spcBef>
            </a:pPr>
            <a:r>
              <a:rPr lang="zh-CN" altLang="en-US" sz="2800" dirty="0">
                <a:solidFill>
                  <a:srgbClr val="FF0000"/>
                </a:solidFill>
                <a:latin typeface="Times New Roman" pitchFamily="18" charset="0"/>
                <a:ea typeface="微软雅黑" pitchFamily="34" charset="-122"/>
                <a:cs typeface="Times New Roman" pitchFamily="18" charset="0"/>
              </a:rPr>
              <a:t>提高消费水平的措施</a:t>
            </a:r>
            <a:r>
              <a:rPr lang="zh-CN" altLang="en-US" sz="2800" dirty="0" smtClean="0">
                <a:solidFill>
                  <a:srgbClr val="FF0000"/>
                </a:solidFill>
                <a:latin typeface="Times New Roman" pitchFamily="18" charset="0"/>
                <a:ea typeface="微软雅黑" pitchFamily="34" charset="-122"/>
                <a:cs typeface="Times New Roman" pitchFamily="18" charset="0"/>
              </a:rPr>
              <a:t>：</a:t>
            </a:r>
            <a:endParaRPr lang="en-US" altLang="zh-CN" sz="2800" dirty="0" smtClean="0">
              <a:solidFill>
                <a:srgbClr val="FF0000"/>
              </a:solidFill>
              <a:latin typeface="Times New Roman" pitchFamily="18" charset="0"/>
              <a:ea typeface="微软雅黑" pitchFamily="34" charset="-122"/>
              <a:cs typeface="Times New Roman" pitchFamily="18" charset="0"/>
            </a:endParaRPr>
          </a:p>
          <a:p>
            <a:pPr>
              <a:lnSpc>
                <a:spcPct val="150000"/>
              </a:lnSpc>
              <a:spcBef>
                <a:spcPts val="0"/>
              </a:spcBef>
            </a:pPr>
            <a:r>
              <a:rPr lang="zh-CN" altLang="en-US" sz="2800" dirty="0">
                <a:solidFill>
                  <a:srgbClr val="FF0000"/>
                </a:solidFill>
                <a:latin typeface="Times New Roman" pitchFamily="18" charset="0"/>
                <a:ea typeface="微软雅黑" pitchFamily="34" charset="-122"/>
                <a:cs typeface="Times New Roman" pitchFamily="18" charset="0"/>
              </a:rPr>
              <a:t>建立健全社会保障体系，提高居民收入预期</a:t>
            </a:r>
            <a:r>
              <a:rPr lang="zh-CN" altLang="en-US" sz="2800" dirty="0" smtClean="0">
                <a:solidFill>
                  <a:srgbClr val="FF0000"/>
                </a:solidFill>
                <a:latin typeface="Times New Roman" pitchFamily="18" charset="0"/>
                <a:ea typeface="微软雅黑" pitchFamily="34" charset="-122"/>
                <a:cs typeface="Times New Roman" pitchFamily="18" charset="0"/>
              </a:rPr>
              <a:t>。</a:t>
            </a:r>
            <a:endParaRPr lang="zh-CN" altLang="en-US" sz="2800" dirty="0">
              <a:solidFill>
                <a:srgbClr val="FF0000"/>
              </a:solidFill>
              <a:latin typeface="Times New Roman" pitchFamily="18" charset="0"/>
              <a:ea typeface="微软雅黑" pitchFamily="34" charset="-122"/>
              <a:cs typeface="Times New Roman" pitchFamily="18" charset="0"/>
            </a:endParaRPr>
          </a:p>
        </p:txBody>
      </p:sp>
    </p:spTree>
    <p:extLst>
      <p:ext uri="{BB962C8B-B14F-4D97-AF65-F5344CB8AC3E}">
        <p14:creationId xmlns:p14="http://schemas.microsoft.com/office/powerpoint/2010/main" val="2198704069"/>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993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9939">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42" presetClass="entr" presetSubtype="0" fill="hold" grpId="0" nodeType="clickEffect">
                                  <p:stCondLst>
                                    <p:cond delay="0"/>
                                  </p:stCondLst>
                                  <p:childTnLst>
                                    <p:set>
                                      <p:cBhvr>
                                        <p:cTn id="14" dur="1" fill="hold">
                                          <p:stCondLst>
                                            <p:cond delay="0"/>
                                          </p:stCondLst>
                                        </p:cTn>
                                        <p:tgtEl>
                                          <p:spTgt spid="39943"/>
                                        </p:tgtEl>
                                        <p:attrNameLst>
                                          <p:attrName>style.visibility</p:attrName>
                                        </p:attrNameLst>
                                      </p:cBhvr>
                                      <p:to>
                                        <p:strVal val="visible"/>
                                      </p:to>
                                    </p:set>
                                    <p:animEffect transition="in" filter="fade">
                                      <p:cBhvr>
                                        <p:cTn id="15" dur="1000"/>
                                        <p:tgtEl>
                                          <p:spTgt spid="39943"/>
                                        </p:tgtEl>
                                      </p:cBhvr>
                                    </p:animEffect>
                                    <p:anim calcmode="lin" valueType="num">
                                      <p:cBhvr>
                                        <p:cTn id="16" dur="1000" fill="hold"/>
                                        <p:tgtEl>
                                          <p:spTgt spid="39943"/>
                                        </p:tgtEl>
                                        <p:attrNameLst>
                                          <p:attrName>ppt_x</p:attrName>
                                        </p:attrNameLst>
                                      </p:cBhvr>
                                      <p:tavLst>
                                        <p:tav tm="0">
                                          <p:val>
                                            <p:strVal val="#ppt_x"/>
                                          </p:val>
                                        </p:tav>
                                        <p:tav tm="100000">
                                          <p:val>
                                            <p:strVal val="#ppt_x"/>
                                          </p:val>
                                        </p:tav>
                                      </p:tavLst>
                                    </p:anim>
                                    <p:anim calcmode="lin" valueType="num">
                                      <p:cBhvr>
                                        <p:cTn id="17" dur="1000" fill="hold"/>
                                        <p:tgtEl>
                                          <p:spTgt spid="3994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39" grpId="0" build="p"/>
      <p:bldP spid="3994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8" name="Picture 4" descr="8035065926b334078f490667a5d70f14"/>
          <p:cNvPicPr>
            <a:picLocks noChangeAspect="1" noChangeArrowheads="1"/>
          </p:cNvPicPr>
          <p:nvPr/>
        </p:nvPicPr>
        <p:blipFill>
          <a:blip r:embed="rId2">
            <a:lum bright="-18000" contrast="48000"/>
            <a:extLst>
              <a:ext uri="{28A0092B-C50C-407E-A947-70E740481C1C}">
                <a14:useLocalDpi xmlns:a14="http://schemas.microsoft.com/office/drawing/2010/main" val="0"/>
              </a:ext>
            </a:extLst>
          </a:blip>
          <a:srcRect/>
          <a:stretch>
            <a:fillRect/>
          </a:stretch>
        </p:blipFill>
        <p:spPr bwMode="auto">
          <a:xfrm>
            <a:off x="1813880" y="561565"/>
            <a:ext cx="7966323" cy="3363149"/>
          </a:xfrm>
          <a:prstGeom prst="rect">
            <a:avLst/>
          </a:prstGeom>
          <a:noFill/>
          <a:extLst>
            <a:ext uri="{909E8E84-426E-40DD-AFC4-6F175D3DCCD1}">
              <a14:hiddenFill xmlns:a14="http://schemas.microsoft.com/office/drawing/2010/main">
                <a:solidFill>
                  <a:srgbClr val="FFFFFF"/>
                </a:solidFill>
              </a14:hiddenFill>
            </a:ext>
          </a:extLst>
        </p:spPr>
      </p:pic>
      <p:sp>
        <p:nvSpPr>
          <p:cNvPr id="41986" name="Rectangle 2"/>
          <p:cNvSpPr>
            <a:spLocks noGrp="1" noChangeArrowheads="1"/>
          </p:cNvSpPr>
          <p:nvPr>
            <p:ph type="title"/>
          </p:nvPr>
        </p:nvSpPr>
        <p:spPr>
          <a:xfrm>
            <a:off x="1368549" y="3801926"/>
            <a:ext cx="8856984" cy="669300"/>
          </a:xfrm>
        </p:spPr>
        <p:txBody>
          <a:bodyPr/>
          <a:lstStyle/>
          <a:p>
            <a:pPr algn="l">
              <a:lnSpc>
                <a:spcPct val="150000"/>
              </a:lnSpc>
            </a:pPr>
            <a:r>
              <a:rPr lang="zh-CN" altLang="en-US" sz="2800" dirty="0" smtClean="0">
                <a:solidFill>
                  <a:srgbClr val="2864E6"/>
                </a:solidFill>
                <a:latin typeface="Times New Roman" pitchFamily="18" charset="0"/>
                <a:ea typeface="微软雅黑" pitchFamily="34" charset="-122"/>
                <a:cs typeface="Times New Roman" pitchFamily="18" charset="0"/>
              </a:rPr>
              <a:t>请推测：哪种社会结构的消费水平更高？这说明什么？</a:t>
            </a:r>
          </a:p>
        </p:txBody>
      </p:sp>
      <p:sp>
        <p:nvSpPr>
          <p:cNvPr id="41989" name="Rectangle 5"/>
          <p:cNvSpPr>
            <a:spLocks noChangeArrowheads="1"/>
          </p:cNvSpPr>
          <p:nvPr/>
        </p:nvSpPr>
        <p:spPr bwMode="auto">
          <a:xfrm>
            <a:off x="1395836" y="4522006"/>
            <a:ext cx="8802410" cy="6622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nSpc>
                <a:spcPct val="150000"/>
              </a:lnSpc>
            </a:pPr>
            <a:r>
              <a:rPr lang="zh-CN" altLang="en-US" sz="2800" dirty="0">
                <a:solidFill>
                  <a:srgbClr val="FF0000"/>
                </a:solidFill>
                <a:latin typeface="Times New Roman" pitchFamily="18" charset="0"/>
                <a:ea typeface="微软雅黑" pitchFamily="34" charset="-122"/>
                <a:cs typeface="Times New Roman" pitchFamily="18" charset="0"/>
              </a:rPr>
              <a:t>社会总体消费水平的高低与人们收入差距有密切联系。</a:t>
            </a:r>
          </a:p>
        </p:txBody>
      </p:sp>
    </p:spTree>
    <p:extLst>
      <p:ext uri="{BB962C8B-B14F-4D97-AF65-F5344CB8AC3E}">
        <p14:creationId xmlns:p14="http://schemas.microsoft.com/office/powerpoint/2010/main" val="2605719002"/>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198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41989"/>
                                        </p:tgtEl>
                                        <p:attrNameLst>
                                          <p:attrName>style.visibility</p:attrName>
                                        </p:attrNameLst>
                                      </p:cBhvr>
                                      <p:to>
                                        <p:strVal val="visible"/>
                                      </p:to>
                                    </p:set>
                                    <p:animEffect transition="in" filter="fade">
                                      <p:cBhvr>
                                        <p:cTn id="11" dur="1000"/>
                                        <p:tgtEl>
                                          <p:spTgt spid="41989"/>
                                        </p:tgtEl>
                                      </p:cBhvr>
                                    </p:animEffect>
                                    <p:anim calcmode="lin" valueType="num">
                                      <p:cBhvr>
                                        <p:cTn id="12" dur="1000" fill="hold"/>
                                        <p:tgtEl>
                                          <p:spTgt spid="41989"/>
                                        </p:tgtEl>
                                        <p:attrNameLst>
                                          <p:attrName>ppt_x</p:attrName>
                                        </p:attrNameLst>
                                      </p:cBhvr>
                                      <p:tavLst>
                                        <p:tav tm="0">
                                          <p:val>
                                            <p:strVal val="#ppt_x"/>
                                          </p:val>
                                        </p:tav>
                                        <p:tav tm="100000">
                                          <p:val>
                                            <p:strVal val="#ppt_x"/>
                                          </p:val>
                                        </p:tav>
                                      </p:tavLst>
                                    </p:anim>
                                    <p:anim calcmode="lin" valueType="num">
                                      <p:cBhvr>
                                        <p:cTn id="13" dur="1000" fill="hold"/>
                                        <p:tgtEl>
                                          <p:spTgt spid="4198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86" grpId="0"/>
      <p:bldP spid="4198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8"/>
          <p:cNvSpPr txBox="1">
            <a:spLocks noChangeArrowheads="1"/>
          </p:cNvSpPr>
          <p:nvPr/>
        </p:nvSpPr>
        <p:spPr bwMode="auto">
          <a:xfrm>
            <a:off x="1454076" y="1295871"/>
            <a:ext cx="2736304" cy="6622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spcBef>
                <a:spcPts val="0"/>
              </a:spcBef>
            </a:pPr>
            <a:r>
              <a:rPr lang="zh-CN" altLang="en-US" sz="2800" dirty="0">
                <a:solidFill>
                  <a:srgbClr val="C00000"/>
                </a:solidFill>
                <a:latin typeface="Times New Roman" pitchFamily="18" charset="0"/>
                <a:ea typeface="微软雅黑" pitchFamily="34" charset="-122"/>
                <a:cs typeface="Times New Roman" pitchFamily="18" charset="0"/>
              </a:rPr>
              <a:t>（</a:t>
            </a:r>
            <a:r>
              <a:rPr lang="en-US" altLang="zh-CN" sz="2800" dirty="0">
                <a:solidFill>
                  <a:srgbClr val="C00000"/>
                </a:solidFill>
                <a:latin typeface="Times New Roman" pitchFamily="18" charset="0"/>
                <a:ea typeface="Times New Roman" pitchFamily="18" charset="0"/>
                <a:cs typeface="Times New Roman" pitchFamily="18" charset="0"/>
              </a:rPr>
              <a:t>3</a:t>
            </a:r>
            <a:r>
              <a:rPr lang="zh-CN" altLang="en-US" sz="2800" dirty="0">
                <a:solidFill>
                  <a:srgbClr val="C00000"/>
                </a:solidFill>
                <a:latin typeface="Times New Roman" pitchFamily="18" charset="0"/>
                <a:ea typeface="微软雅黑" pitchFamily="34" charset="-122"/>
                <a:cs typeface="Times New Roman" pitchFamily="18" charset="0"/>
              </a:rPr>
              <a:t>）收入差距</a:t>
            </a:r>
            <a:endParaRPr lang="en-US" altLang="zh-CN" sz="2800" dirty="0">
              <a:solidFill>
                <a:srgbClr val="C00000"/>
              </a:solidFill>
              <a:latin typeface="Times New Roman" pitchFamily="18" charset="0"/>
              <a:ea typeface="Times New Roman" pitchFamily="18" charset="0"/>
              <a:cs typeface="Times New Roman" pitchFamily="18" charset="0"/>
            </a:endParaRPr>
          </a:p>
        </p:txBody>
      </p:sp>
      <p:sp>
        <p:nvSpPr>
          <p:cNvPr id="43016" name="Text Box 8"/>
          <p:cNvSpPr txBox="1">
            <a:spLocks noChangeArrowheads="1"/>
          </p:cNvSpPr>
          <p:nvPr/>
        </p:nvSpPr>
        <p:spPr bwMode="auto">
          <a:xfrm>
            <a:off x="1454076" y="3312095"/>
            <a:ext cx="8411417" cy="13849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nSpc>
                <a:spcPct val="150000"/>
              </a:lnSpc>
              <a:spcBef>
                <a:spcPts val="0"/>
              </a:spcBef>
            </a:pPr>
            <a:r>
              <a:rPr lang="zh-CN" altLang="en-US" sz="2800" dirty="0">
                <a:solidFill>
                  <a:srgbClr val="FF0000"/>
                </a:solidFill>
                <a:latin typeface="Times New Roman" pitchFamily="18" charset="0"/>
                <a:ea typeface="微软雅黑" pitchFamily="34" charset="-122"/>
                <a:cs typeface="Times New Roman" pitchFamily="18" charset="0"/>
              </a:rPr>
              <a:t>提高消费水平的措施</a:t>
            </a:r>
            <a:r>
              <a:rPr lang="zh-CN" altLang="en-US" sz="2800" dirty="0" smtClean="0">
                <a:solidFill>
                  <a:srgbClr val="FF0000"/>
                </a:solidFill>
                <a:latin typeface="Times New Roman" pitchFamily="18" charset="0"/>
                <a:ea typeface="微软雅黑" pitchFamily="34" charset="-122"/>
                <a:cs typeface="Times New Roman" pitchFamily="18" charset="0"/>
              </a:rPr>
              <a:t>：</a:t>
            </a:r>
            <a:endParaRPr lang="en-US" altLang="zh-CN" sz="2800" dirty="0" smtClean="0">
              <a:solidFill>
                <a:srgbClr val="FF0000"/>
              </a:solidFill>
              <a:latin typeface="Times New Roman" pitchFamily="18" charset="0"/>
              <a:ea typeface="微软雅黑" pitchFamily="34" charset="-122"/>
              <a:cs typeface="Times New Roman" pitchFamily="18" charset="0"/>
            </a:endParaRPr>
          </a:p>
          <a:p>
            <a:pPr>
              <a:lnSpc>
                <a:spcPct val="150000"/>
              </a:lnSpc>
              <a:spcBef>
                <a:spcPts val="0"/>
              </a:spcBef>
            </a:pPr>
            <a:r>
              <a:rPr lang="zh-CN" altLang="en-US" sz="2800" dirty="0">
                <a:solidFill>
                  <a:srgbClr val="FF0000"/>
                </a:solidFill>
                <a:latin typeface="Times New Roman" pitchFamily="18" charset="0"/>
                <a:ea typeface="微软雅黑" pitchFamily="34" charset="-122"/>
                <a:cs typeface="Times New Roman" pitchFamily="18" charset="0"/>
              </a:rPr>
              <a:t>完善收入分配制度，维护社会公平，缩小收入差距</a:t>
            </a:r>
            <a:r>
              <a:rPr lang="zh-CN" altLang="en-US" sz="2800" dirty="0" smtClean="0">
                <a:solidFill>
                  <a:srgbClr val="FF0000"/>
                </a:solidFill>
                <a:latin typeface="Times New Roman" pitchFamily="18" charset="0"/>
                <a:ea typeface="微软雅黑" pitchFamily="34" charset="-122"/>
                <a:cs typeface="Times New Roman" pitchFamily="18" charset="0"/>
              </a:rPr>
              <a:t>。</a:t>
            </a:r>
            <a:endParaRPr lang="zh-CN" altLang="en-US" sz="2800" dirty="0">
              <a:solidFill>
                <a:srgbClr val="FF0000"/>
              </a:solidFill>
              <a:latin typeface="Times New Roman" pitchFamily="18" charset="0"/>
              <a:ea typeface="微软雅黑" pitchFamily="34" charset="-122"/>
              <a:cs typeface="Times New Roman" pitchFamily="18" charset="0"/>
            </a:endParaRPr>
          </a:p>
        </p:txBody>
      </p:sp>
      <p:sp>
        <p:nvSpPr>
          <p:cNvPr id="3" name="矩形 2"/>
          <p:cNvSpPr/>
          <p:nvPr/>
        </p:nvSpPr>
        <p:spPr>
          <a:xfrm>
            <a:off x="1442741" y="1947303"/>
            <a:ext cx="7659264" cy="1384995"/>
          </a:xfrm>
          <a:prstGeom prst="rect">
            <a:avLst/>
          </a:prstGeom>
        </p:spPr>
        <p:txBody>
          <a:bodyPr wrap="square">
            <a:spAutoFit/>
          </a:bodyPr>
          <a:lstStyle/>
          <a:p>
            <a:pPr marL="0" indent="0">
              <a:lnSpc>
                <a:spcPct val="150000"/>
              </a:lnSpc>
              <a:spcBef>
                <a:spcPts val="0"/>
              </a:spcBef>
              <a:buNone/>
            </a:pPr>
            <a:r>
              <a:rPr lang="zh-CN" altLang="en-US" sz="2800" dirty="0">
                <a:latin typeface="Times New Roman" pitchFamily="18" charset="0"/>
                <a:ea typeface="微软雅黑" pitchFamily="34" charset="-122"/>
                <a:cs typeface="Times New Roman" pitchFamily="18" charset="0"/>
              </a:rPr>
              <a:t>①人们的收入差距过大，总体消费水平会降低；</a:t>
            </a:r>
          </a:p>
          <a:p>
            <a:pPr marL="0" indent="0">
              <a:lnSpc>
                <a:spcPct val="150000"/>
              </a:lnSpc>
              <a:spcBef>
                <a:spcPts val="0"/>
              </a:spcBef>
              <a:buNone/>
            </a:pPr>
            <a:r>
              <a:rPr lang="zh-CN" altLang="en-US" sz="2800" dirty="0">
                <a:latin typeface="Times New Roman" pitchFamily="18" charset="0"/>
                <a:ea typeface="微软雅黑" pitchFamily="34" charset="-122"/>
                <a:cs typeface="Times New Roman" pitchFamily="18" charset="0"/>
              </a:rPr>
              <a:t>②收入差距缩小，总体消费水平会提高。</a:t>
            </a:r>
          </a:p>
        </p:txBody>
      </p:sp>
    </p:spTree>
    <p:extLst>
      <p:ext uri="{BB962C8B-B14F-4D97-AF65-F5344CB8AC3E}">
        <p14:creationId xmlns:p14="http://schemas.microsoft.com/office/powerpoint/2010/main" val="2937409095"/>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43016"/>
                                        </p:tgtEl>
                                        <p:attrNameLst>
                                          <p:attrName>style.visibility</p:attrName>
                                        </p:attrNameLst>
                                      </p:cBhvr>
                                      <p:to>
                                        <p:strVal val="visible"/>
                                      </p:to>
                                    </p:set>
                                    <p:animEffect transition="in" filter="fade">
                                      <p:cBhvr>
                                        <p:cTn id="11" dur="1000"/>
                                        <p:tgtEl>
                                          <p:spTgt spid="43016"/>
                                        </p:tgtEl>
                                      </p:cBhvr>
                                    </p:animEffect>
                                    <p:anim calcmode="lin" valueType="num">
                                      <p:cBhvr>
                                        <p:cTn id="12" dur="1000" fill="hold"/>
                                        <p:tgtEl>
                                          <p:spTgt spid="43016"/>
                                        </p:tgtEl>
                                        <p:attrNameLst>
                                          <p:attrName>ppt_x</p:attrName>
                                        </p:attrNameLst>
                                      </p:cBhvr>
                                      <p:tavLst>
                                        <p:tav tm="0">
                                          <p:val>
                                            <p:strVal val="#ppt_x"/>
                                          </p:val>
                                        </p:tav>
                                        <p:tav tm="100000">
                                          <p:val>
                                            <p:strVal val="#ppt_x"/>
                                          </p:val>
                                        </p:tav>
                                      </p:tavLst>
                                    </p:anim>
                                    <p:anim calcmode="lin" valueType="num">
                                      <p:cBhvr>
                                        <p:cTn id="13" dur="1000" fill="hold"/>
                                        <p:tgtEl>
                                          <p:spTgt spid="430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16" grpId="0"/>
      <p:bldP spid="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61" name="Rectangle 5"/>
          <p:cNvSpPr>
            <a:spLocks noChangeArrowheads="1"/>
          </p:cNvSpPr>
          <p:nvPr/>
        </p:nvSpPr>
        <p:spPr bwMode="auto">
          <a:xfrm>
            <a:off x="576104" y="1439803"/>
            <a:ext cx="10465885" cy="33239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just">
              <a:lnSpc>
                <a:spcPct val="150000"/>
              </a:lnSpc>
            </a:pPr>
            <a:r>
              <a:rPr lang="zh-CN" altLang="en-US" sz="2800" dirty="0" smtClean="0">
                <a:latin typeface="Times New Roman" pitchFamily="18" charset="0"/>
                <a:ea typeface="微软雅黑" pitchFamily="34" charset="-122"/>
                <a:cs typeface="Times New Roman" pitchFamily="18" charset="0"/>
              </a:rPr>
              <a:t>全球</a:t>
            </a:r>
            <a:r>
              <a:rPr lang="zh-CN" altLang="en-US" sz="2800" dirty="0">
                <a:latin typeface="Times New Roman" pitchFamily="18" charset="0"/>
                <a:ea typeface="微软雅黑" pitchFamily="34" charset="-122"/>
                <a:cs typeface="Times New Roman" pitchFamily="18" charset="0"/>
              </a:rPr>
              <a:t>著名市场调研公司尼尔森于</a:t>
            </a:r>
            <a:r>
              <a:rPr lang="en-US" altLang="zh-CN" sz="2800" dirty="0">
                <a:latin typeface="Times New Roman" pitchFamily="18" charset="0"/>
                <a:ea typeface="Times New Roman" pitchFamily="18" charset="0"/>
                <a:cs typeface="Times New Roman" pitchFamily="18" charset="0"/>
              </a:rPr>
              <a:t>2017</a:t>
            </a:r>
            <a:r>
              <a:rPr lang="zh-CN" altLang="en-US" sz="2800" dirty="0">
                <a:latin typeface="Times New Roman" pitchFamily="18" charset="0"/>
                <a:ea typeface="微软雅黑" pitchFamily="34" charset="-122"/>
                <a:cs typeface="Times New Roman" pitchFamily="18" charset="0"/>
              </a:rPr>
              <a:t>年</a:t>
            </a:r>
            <a:r>
              <a:rPr lang="en-US" altLang="zh-CN" sz="2800" dirty="0">
                <a:latin typeface="Times New Roman" pitchFamily="18" charset="0"/>
                <a:ea typeface="Times New Roman" pitchFamily="18" charset="0"/>
                <a:cs typeface="Times New Roman" pitchFamily="18" charset="0"/>
              </a:rPr>
              <a:t>5</a:t>
            </a:r>
            <a:r>
              <a:rPr lang="zh-CN" altLang="en-US" sz="2800" dirty="0">
                <a:latin typeface="Times New Roman" pitchFamily="18" charset="0"/>
                <a:ea typeface="微软雅黑" pitchFamily="34" charset="-122"/>
                <a:cs typeface="Times New Roman" pitchFamily="18" charset="0"/>
              </a:rPr>
              <a:t>月</a:t>
            </a:r>
            <a:r>
              <a:rPr lang="en-US" altLang="zh-CN" sz="2800" dirty="0">
                <a:latin typeface="Times New Roman" pitchFamily="18" charset="0"/>
                <a:ea typeface="Times New Roman" pitchFamily="18" charset="0"/>
                <a:cs typeface="Times New Roman" pitchFamily="18" charset="0"/>
              </a:rPr>
              <a:t>23</a:t>
            </a:r>
            <a:r>
              <a:rPr lang="zh-CN" altLang="en-US" sz="2800" dirty="0">
                <a:latin typeface="Times New Roman" pitchFamily="18" charset="0"/>
                <a:ea typeface="微软雅黑" pitchFamily="34" charset="-122"/>
                <a:cs typeface="Times New Roman" pitchFamily="18" charset="0"/>
              </a:rPr>
              <a:t>日发布一季度消费者信心指数，数据显示，中国第一季度消费者信心指数继续保持增长态势，相比去年第四季度上升两个点达到两年来的峰值</a:t>
            </a:r>
            <a:r>
              <a:rPr lang="en-US" altLang="zh-CN" sz="2800" dirty="0">
                <a:latin typeface="Times New Roman" pitchFamily="18" charset="0"/>
                <a:ea typeface="Times New Roman" pitchFamily="18" charset="0"/>
                <a:cs typeface="Times New Roman" pitchFamily="18" charset="0"/>
              </a:rPr>
              <a:t>110</a:t>
            </a:r>
            <a:r>
              <a:rPr lang="zh-CN" altLang="en-US" sz="2800" dirty="0">
                <a:latin typeface="Times New Roman" pitchFamily="18" charset="0"/>
                <a:ea typeface="微软雅黑" pitchFamily="34" charset="-122"/>
                <a:cs typeface="Times New Roman" pitchFamily="18" charset="0"/>
              </a:rPr>
              <a:t>，实现开门红。这一数字表明，随着城乡居民收入稳步增长，中国消费者的消费意愿持续高涨。 </a:t>
            </a:r>
          </a:p>
        </p:txBody>
      </p:sp>
      <p:sp>
        <p:nvSpPr>
          <p:cNvPr id="2" name="矩形 1"/>
          <p:cNvSpPr/>
          <p:nvPr/>
        </p:nvSpPr>
        <p:spPr>
          <a:xfrm>
            <a:off x="3071677" y="669587"/>
            <a:ext cx="5570756" cy="661848"/>
          </a:xfrm>
          <a:prstGeom prst="rect">
            <a:avLst/>
          </a:prstGeom>
        </p:spPr>
        <p:txBody>
          <a:bodyPr wrap="none">
            <a:spAutoFit/>
          </a:bodyPr>
          <a:lstStyle/>
          <a:p>
            <a:pPr>
              <a:lnSpc>
                <a:spcPct val="150000"/>
              </a:lnSpc>
            </a:pPr>
            <a:r>
              <a:rPr lang="zh-CN" altLang="en-US" sz="2800" b="1" dirty="0">
                <a:solidFill>
                  <a:srgbClr val="C00000"/>
                </a:solidFill>
                <a:latin typeface="Times New Roman" pitchFamily="18" charset="0"/>
                <a:ea typeface="微软雅黑" pitchFamily="34" charset="-122"/>
                <a:cs typeface="Times New Roman" pitchFamily="18" charset="0"/>
              </a:rPr>
              <a:t>中国消费者信心指数创两年来新高</a:t>
            </a:r>
            <a:endParaRPr lang="zh-CN" altLang="en-US" sz="2800" b="1" dirty="0">
              <a:solidFill>
                <a:srgbClr val="C00000"/>
              </a:solidFill>
            </a:endParaRPr>
          </a:p>
        </p:txBody>
      </p:sp>
      <p:sp>
        <p:nvSpPr>
          <p:cNvPr id="3" name="矩形 2"/>
          <p:cNvSpPr/>
          <p:nvPr/>
        </p:nvSpPr>
        <p:spPr>
          <a:xfrm>
            <a:off x="576104" y="4744669"/>
            <a:ext cx="6288902" cy="662297"/>
          </a:xfrm>
          <a:prstGeom prst="rect">
            <a:avLst/>
          </a:prstGeom>
        </p:spPr>
        <p:txBody>
          <a:bodyPr wrap="none">
            <a:spAutoFit/>
          </a:bodyPr>
          <a:lstStyle/>
          <a:p>
            <a:pPr algn="ctr" eaLnBrk="0" hangingPunct="0">
              <a:lnSpc>
                <a:spcPct val="150000"/>
              </a:lnSpc>
            </a:pPr>
            <a:r>
              <a:rPr lang="zh-CN" altLang="en-US" sz="2800" dirty="0">
                <a:solidFill>
                  <a:srgbClr val="2864E6"/>
                </a:solidFill>
                <a:latin typeface="Times New Roman" pitchFamily="18" charset="0"/>
                <a:ea typeface="微软雅黑" pitchFamily="34" charset="-122"/>
                <a:cs typeface="Times New Roman" pitchFamily="18" charset="0"/>
              </a:rPr>
              <a:t>为什么中国消费者信心指数持续增长？</a:t>
            </a:r>
          </a:p>
        </p:txBody>
      </p:sp>
    </p:spTree>
    <p:extLst>
      <p:ext uri="{BB962C8B-B14F-4D97-AF65-F5344CB8AC3E}">
        <p14:creationId xmlns:p14="http://schemas.microsoft.com/office/powerpoint/2010/main" val="2356334418"/>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506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1000"/>
                                        <p:tgtEl>
                                          <p:spTgt spid="3"/>
                                        </p:tgtEl>
                                      </p:cBhvr>
                                    </p:animEffect>
                                    <p:anim calcmode="lin" valueType="num">
                                      <p:cBhvr>
                                        <p:cTn id="12" dur="1000" fill="hold"/>
                                        <p:tgtEl>
                                          <p:spTgt spid="3"/>
                                        </p:tgtEl>
                                        <p:attrNameLst>
                                          <p:attrName>ppt_x</p:attrName>
                                        </p:attrNameLst>
                                      </p:cBhvr>
                                      <p:tavLst>
                                        <p:tav tm="0">
                                          <p:val>
                                            <p:strVal val="#ppt_x"/>
                                          </p:val>
                                        </p:tav>
                                        <p:tav tm="100000">
                                          <p:val>
                                            <p:strVal val="#ppt_x"/>
                                          </p:val>
                                        </p:tav>
                                      </p:tavLst>
                                    </p:anim>
                                    <p:anim calcmode="lin" valueType="num">
                                      <p:cBhvr>
                                        <p:cTn id="13"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061" grpId="0"/>
      <p:bldP spid="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6" name="Picture 4" descr="20160616-047cfad70fd8ef98_600x5000"/>
          <p:cNvPicPr>
            <a:picLocks noChangeAspect="1" noChangeArrowheads="1"/>
          </p:cNvPicPr>
          <p:nvPr/>
        </p:nvPicPr>
        <p:blipFill>
          <a:blip r:embed="rId2">
            <a:lum bright="-12000" contrast="42000"/>
            <a:extLst>
              <a:ext uri="{28A0092B-C50C-407E-A947-70E740481C1C}">
                <a14:useLocalDpi xmlns:a14="http://schemas.microsoft.com/office/drawing/2010/main" val="0"/>
              </a:ext>
            </a:extLst>
          </a:blip>
          <a:srcRect/>
          <a:stretch>
            <a:fillRect/>
          </a:stretch>
        </p:blipFill>
        <p:spPr bwMode="auto">
          <a:xfrm>
            <a:off x="1451416" y="465656"/>
            <a:ext cx="8846125" cy="4032175"/>
          </a:xfrm>
          <a:prstGeom prst="rect">
            <a:avLst/>
          </a:prstGeom>
          <a:noFill/>
          <a:extLst>
            <a:ext uri="{909E8E84-426E-40DD-AFC4-6F175D3DCCD1}">
              <a14:hiddenFill xmlns:a14="http://schemas.microsoft.com/office/drawing/2010/main">
                <a:solidFill>
                  <a:srgbClr val="FFFFFF"/>
                </a:solidFill>
              </a14:hiddenFill>
            </a:ext>
          </a:extLst>
        </p:spPr>
      </p:pic>
      <p:sp>
        <p:nvSpPr>
          <p:cNvPr id="44038" name="Text Box 6"/>
          <p:cNvSpPr txBox="1">
            <a:spLocks noChangeArrowheads="1"/>
          </p:cNvSpPr>
          <p:nvPr/>
        </p:nvSpPr>
        <p:spPr bwMode="auto">
          <a:xfrm>
            <a:off x="1473699" y="5165719"/>
            <a:ext cx="6962493" cy="7386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nSpc>
                <a:spcPct val="150000"/>
              </a:lnSpc>
              <a:spcBef>
                <a:spcPts val="0"/>
              </a:spcBef>
            </a:pPr>
            <a:r>
              <a:rPr lang="zh-CN" altLang="en-US" sz="2800" dirty="0">
                <a:solidFill>
                  <a:srgbClr val="FF0000"/>
                </a:solidFill>
                <a:latin typeface="Times New Roman" pitchFamily="18" charset="0"/>
                <a:ea typeface="微软雅黑" pitchFamily="34" charset="-122"/>
                <a:cs typeface="Times New Roman" pitchFamily="18" charset="0"/>
              </a:rPr>
              <a:t>提高消费水平的根本措施：大力发展</a:t>
            </a:r>
            <a:r>
              <a:rPr lang="zh-CN" altLang="en-US" sz="2800" dirty="0" smtClean="0">
                <a:solidFill>
                  <a:srgbClr val="FF0000"/>
                </a:solidFill>
                <a:latin typeface="Times New Roman" pitchFamily="18" charset="0"/>
                <a:ea typeface="微软雅黑" pitchFamily="34" charset="-122"/>
                <a:cs typeface="Times New Roman" pitchFamily="18" charset="0"/>
              </a:rPr>
              <a:t>生产力</a:t>
            </a:r>
            <a:endParaRPr lang="zh-CN" altLang="en-US" sz="2800" dirty="0">
              <a:solidFill>
                <a:srgbClr val="FF0000"/>
              </a:solidFill>
              <a:latin typeface="Times New Roman" pitchFamily="18" charset="0"/>
              <a:ea typeface="微软雅黑" pitchFamily="34" charset="-122"/>
              <a:cs typeface="Times New Roman" pitchFamily="18" charset="0"/>
            </a:endParaRPr>
          </a:p>
        </p:txBody>
      </p:sp>
      <p:sp>
        <p:nvSpPr>
          <p:cNvPr id="2" name="矩形 1"/>
          <p:cNvSpPr/>
          <p:nvPr/>
        </p:nvSpPr>
        <p:spPr>
          <a:xfrm>
            <a:off x="1473699" y="4503871"/>
            <a:ext cx="6647974" cy="661848"/>
          </a:xfrm>
          <a:prstGeom prst="rect">
            <a:avLst/>
          </a:prstGeom>
        </p:spPr>
        <p:txBody>
          <a:bodyPr wrap="none">
            <a:spAutoFit/>
          </a:bodyPr>
          <a:lstStyle/>
          <a:p>
            <a:pPr>
              <a:lnSpc>
                <a:spcPct val="150000"/>
              </a:lnSpc>
            </a:pPr>
            <a:r>
              <a:rPr lang="zh-CN" altLang="en-US" sz="2800" dirty="0">
                <a:latin typeface="Times New Roman" pitchFamily="18" charset="0"/>
                <a:ea typeface="微软雅黑" pitchFamily="34" charset="-122"/>
                <a:cs typeface="Times New Roman" pitchFamily="18" charset="0"/>
              </a:rPr>
              <a:t>影响消费的根本因素：国家经济发展水平</a:t>
            </a:r>
            <a:endParaRPr lang="zh-CN" altLang="en-US" sz="2800" dirty="0"/>
          </a:p>
        </p:txBody>
      </p:sp>
    </p:spTree>
    <p:extLst>
      <p:ext uri="{BB962C8B-B14F-4D97-AF65-F5344CB8AC3E}">
        <p14:creationId xmlns:p14="http://schemas.microsoft.com/office/powerpoint/2010/main" val="3546166801"/>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44038"/>
                                        </p:tgtEl>
                                        <p:attrNameLst>
                                          <p:attrName>style.visibility</p:attrName>
                                        </p:attrNameLst>
                                      </p:cBhvr>
                                      <p:to>
                                        <p:strVal val="visible"/>
                                      </p:to>
                                    </p:set>
                                    <p:animEffect transition="in" filter="fade">
                                      <p:cBhvr>
                                        <p:cTn id="14" dur="1000"/>
                                        <p:tgtEl>
                                          <p:spTgt spid="44038"/>
                                        </p:tgtEl>
                                      </p:cBhvr>
                                    </p:animEffect>
                                    <p:anim calcmode="lin" valueType="num">
                                      <p:cBhvr>
                                        <p:cTn id="15" dur="1000" fill="hold"/>
                                        <p:tgtEl>
                                          <p:spTgt spid="44038"/>
                                        </p:tgtEl>
                                        <p:attrNameLst>
                                          <p:attrName>ppt_x</p:attrName>
                                        </p:attrNameLst>
                                      </p:cBhvr>
                                      <p:tavLst>
                                        <p:tav tm="0">
                                          <p:val>
                                            <p:strVal val="#ppt_x"/>
                                          </p:val>
                                        </p:tav>
                                        <p:tav tm="100000">
                                          <p:val>
                                            <p:strVal val="#ppt_x"/>
                                          </p:val>
                                        </p:tav>
                                      </p:tavLst>
                                    </p:anim>
                                    <p:anim calcmode="lin" valueType="num">
                                      <p:cBhvr>
                                        <p:cTn id="16" dur="1000" fill="hold"/>
                                        <p:tgtEl>
                                          <p:spTgt spid="4403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038" grpId="0"/>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9" name="Picture 5" descr="timg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47548" y="598797"/>
            <a:ext cx="7513019" cy="3741432"/>
          </a:xfrm>
          <a:prstGeom prst="rect">
            <a:avLst/>
          </a:prstGeom>
          <a:noFill/>
          <a:extLst>
            <a:ext uri="{909E8E84-426E-40DD-AFC4-6F175D3DCCD1}">
              <a14:hiddenFill xmlns:a14="http://schemas.microsoft.com/office/drawing/2010/main">
                <a:solidFill>
                  <a:srgbClr val="FFFFFF"/>
                </a:solidFill>
              </a14:hiddenFill>
            </a:ext>
          </a:extLst>
        </p:spPr>
      </p:pic>
      <p:pic>
        <p:nvPicPr>
          <p:cNvPr id="47110" name="Picture 6" descr="timg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63136" y="598797"/>
            <a:ext cx="2453443" cy="3761724"/>
          </a:xfrm>
          <a:prstGeom prst="rect">
            <a:avLst/>
          </a:prstGeom>
          <a:noFill/>
          <a:extLst>
            <a:ext uri="{909E8E84-426E-40DD-AFC4-6F175D3DCCD1}">
              <a14:hiddenFill xmlns:a14="http://schemas.microsoft.com/office/drawing/2010/main">
                <a:solidFill>
                  <a:srgbClr val="FFFFFF"/>
                </a:solidFill>
              </a14:hiddenFill>
            </a:ext>
          </a:extLst>
        </p:spPr>
      </p:pic>
      <p:sp>
        <p:nvSpPr>
          <p:cNvPr id="47111" name="Text Box 7"/>
          <p:cNvSpPr txBox="1">
            <a:spLocks noChangeArrowheads="1"/>
          </p:cNvSpPr>
          <p:nvPr/>
        </p:nvSpPr>
        <p:spPr bwMode="auto">
          <a:xfrm>
            <a:off x="838857" y="5165719"/>
            <a:ext cx="8018524" cy="7386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nSpc>
                <a:spcPct val="150000"/>
              </a:lnSpc>
              <a:spcBef>
                <a:spcPts val="0"/>
              </a:spcBef>
            </a:pPr>
            <a:r>
              <a:rPr lang="zh-CN" altLang="en-US" sz="2800" dirty="0">
                <a:solidFill>
                  <a:srgbClr val="FF0000"/>
                </a:solidFill>
                <a:latin typeface="Times New Roman" pitchFamily="18" charset="0"/>
                <a:ea typeface="微软雅黑" pitchFamily="34" charset="-122"/>
                <a:cs typeface="Times New Roman" pitchFamily="18" charset="0"/>
              </a:rPr>
              <a:t>提高消费水平的措施：加强宏观调控，稳定物价</a:t>
            </a:r>
            <a:r>
              <a:rPr lang="zh-CN" altLang="en-US" sz="2800" dirty="0" smtClean="0">
                <a:solidFill>
                  <a:srgbClr val="FF0000"/>
                </a:solidFill>
                <a:latin typeface="Times New Roman" pitchFamily="18" charset="0"/>
                <a:ea typeface="微软雅黑" pitchFamily="34" charset="-122"/>
                <a:cs typeface="Times New Roman" pitchFamily="18" charset="0"/>
              </a:rPr>
              <a:t>。</a:t>
            </a:r>
            <a:endParaRPr lang="zh-CN" altLang="en-US" sz="2800" dirty="0">
              <a:solidFill>
                <a:srgbClr val="FF0000"/>
              </a:solidFill>
              <a:latin typeface="Times New Roman" pitchFamily="18" charset="0"/>
              <a:ea typeface="微软雅黑" pitchFamily="34" charset="-122"/>
              <a:cs typeface="Times New Roman" pitchFamily="18" charset="0"/>
            </a:endParaRPr>
          </a:p>
        </p:txBody>
      </p:sp>
      <p:sp>
        <p:nvSpPr>
          <p:cNvPr id="2" name="矩形 1"/>
          <p:cNvSpPr/>
          <p:nvPr/>
        </p:nvSpPr>
        <p:spPr>
          <a:xfrm>
            <a:off x="838857" y="4514731"/>
            <a:ext cx="5211683" cy="738664"/>
          </a:xfrm>
          <a:prstGeom prst="rect">
            <a:avLst/>
          </a:prstGeom>
        </p:spPr>
        <p:txBody>
          <a:bodyPr wrap="none">
            <a:spAutoFit/>
          </a:bodyPr>
          <a:lstStyle/>
          <a:p>
            <a:pPr>
              <a:lnSpc>
                <a:spcPct val="150000"/>
              </a:lnSpc>
              <a:spcBef>
                <a:spcPts val="0"/>
              </a:spcBef>
            </a:pPr>
            <a:r>
              <a:rPr lang="zh-CN" altLang="en-US" sz="2800" dirty="0">
                <a:latin typeface="Times New Roman" pitchFamily="18" charset="0"/>
                <a:ea typeface="微软雅黑" pitchFamily="34" charset="-122"/>
                <a:cs typeface="Times New Roman" pitchFamily="18" charset="0"/>
              </a:rPr>
              <a:t>影响消费的</a:t>
            </a:r>
            <a:r>
              <a:rPr lang="zh-CN" altLang="en-US" sz="2800" dirty="0" smtClean="0">
                <a:latin typeface="Times New Roman" pitchFamily="18" charset="0"/>
                <a:ea typeface="微软雅黑" pitchFamily="34" charset="-122"/>
                <a:cs typeface="Times New Roman" pitchFamily="18" charset="0"/>
              </a:rPr>
              <a:t>重要</a:t>
            </a:r>
            <a:r>
              <a:rPr lang="zh-CN" altLang="en-US" sz="2800" dirty="0">
                <a:latin typeface="Times New Roman" pitchFamily="18" charset="0"/>
                <a:ea typeface="微软雅黑" pitchFamily="34" charset="-122"/>
                <a:cs typeface="Times New Roman" pitchFamily="18" charset="0"/>
              </a:rPr>
              <a:t>因素：物价水平</a:t>
            </a:r>
          </a:p>
        </p:txBody>
      </p:sp>
    </p:spTree>
    <p:extLst>
      <p:ext uri="{BB962C8B-B14F-4D97-AF65-F5344CB8AC3E}">
        <p14:creationId xmlns:p14="http://schemas.microsoft.com/office/powerpoint/2010/main" val="155892503"/>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47111"/>
                                        </p:tgtEl>
                                        <p:attrNameLst>
                                          <p:attrName>style.visibility</p:attrName>
                                        </p:attrNameLst>
                                      </p:cBhvr>
                                      <p:to>
                                        <p:strVal val="visible"/>
                                      </p:to>
                                    </p:set>
                                    <p:animEffect transition="in" filter="fade">
                                      <p:cBhvr>
                                        <p:cTn id="11" dur="1000"/>
                                        <p:tgtEl>
                                          <p:spTgt spid="47111"/>
                                        </p:tgtEl>
                                      </p:cBhvr>
                                    </p:animEffect>
                                    <p:anim calcmode="lin" valueType="num">
                                      <p:cBhvr>
                                        <p:cTn id="12" dur="1000" fill="hold"/>
                                        <p:tgtEl>
                                          <p:spTgt spid="47111"/>
                                        </p:tgtEl>
                                        <p:attrNameLst>
                                          <p:attrName>ppt_x</p:attrName>
                                        </p:attrNameLst>
                                      </p:cBhvr>
                                      <p:tavLst>
                                        <p:tav tm="0">
                                          <p:val>
                                            <p:strVal val="#ppt_x"/>
                                          </p:val>
                                        </p:tav>
                                        <p:tav tm="100000">
                                          <p:val>
                                            <p:strVal val="#ppt_x"/>
                                          </p:val>
                                        </p:tav>
                                      </p:tavLst>
                                    </p:anim>
                                    <p:anim calcmode="lin" valueType="num">
                                      <p:cBhvr>
                                        <p:cTn id="13" dur="1000" fill="hold"/>
                                        <p:tgtEl>
                                          <p:spTgt spid="471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111" grpId="0"/>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3" name="Rectangle 3"/>
          <p:cNvSpPr>
            <a:spLocks noGrp="1" noChangeArrowheads="1"/>
          </p:cNvSpPr>
          <p:nvPr>
            <p:ph type="body" idx="1"/>
          </p:nvPr>
        </p:nvSpPr>
        <p:spPr>
          <a:xfrm>
            <a:off x="688026" y="1368254"/>
            <a:ext cx="6049029" cy="4464121"/>
          </a:xfrm>
        </p:spPr>
        <p:txBody>
          <a:bodyPr/>
          <a:lstStyle/>
          <a:p>
            <a:pPr marL="0" indent="0">
              <a:lnSpc>
                <a:spcPct val="150000"/>
              </a:lnSpc>
              <a:spcBef>
                <a:spcPts val="0"/>
              </a:spcBef>
              <a:buNone/>
            </a:pPr>
            <a:r>
              <a:rPr lang="en-US" altLang="zh-CN" sz="2400" dirty="0" smtClean="0">
                <a:latin typeface="Times New Roman" pitchFamily="18" charset="0"/>
                <a:ea typeface="Times New Roman" pitchFamily="18" charset="0"/>
                <a:cs typeface="Times New Roman" pitchFamily="18" charset="0"/>
              </a:rPr>
              <a:t>1</a:t>
            </a:r>
            <a:r>
              <a:rPr lang="zh-CN" altLang="en-US" sz="2400" dirty="0" smtClean="0">
                <a:latin typeface="Times New Roman" pitchFamily="18" charset="0"/>
                <a:ea typeface="微软雅黑" pitchFamily="34" charset="-122"/>
                <a:cs typeface="Times New Roman" pitchFamily="18" charset="0"/>
              </a:rPr>
              <a:t>、主要因素：居民收入</a:t>
            </a:r>
          </a:p>
          <a:p>
            <a:pPr marL="0" indent="0">
              <a:lnSpc>
                <a:spcPct val="150000"/>
              </a:lnSpc>
              <a:spcBef>
                <a:spcPts val="0"/>
              </a:spcBef>
              <a:buNone/>
            </a:pPr>
            <a:r>
              <a:rPr lang="zh-CN" altLang="en-US" sz="2400" dirty="0" smtClean="0">
                <a:latin typeface="Times New Roman" pitchFamily="18" charset="0"/>
                <a:ea typeface="微软雅黑" pitchFamily="34" charset="-122"/>
                <a:cs typeface="Times New Roman" pitchFamily="18" charset="0"/>
              </a:rPr>
              <a:t>（</a:t>
            </a:r>
            <a:r>
              <a:rPr lang="en-US" altLang="zh-CN" sz="2400" dirty="0" smtClean="0">
                <a:latin typeface="Times New Roman" pitchFamily="18" charset="0"/>
                <a:ea typeface="Times New Roman" pitchFamily="18" charset="0"/>
                <a:cs typeface="Times New Roman" pitchFamily="18" charset="0"/>
              </a:rPr>
              <a:t>1</a:t>
            </a:r>
            <a:r>
              <a:rPr lang="zh-CN" altLang="en-US" sz="2400" dirty="0" smtClean="0">
                <a:latin typeface="Times New Roman" pitchFamily="18" charset="0"/>
                <a:ea typeface="微软雅黑" pitchFamily="34" charset="-122"/>
                <a:cs typeface="Times New Roman" pitchFamily="18" charset="0"/>
              </a:rPr>
              <a:t>）当前可支配收入</a:t>
            </a:r>
          </a:p>
          <a:p>
            <a:pPr marL="0" indent="0">
              <a:lnSpc>
                <a:spcPct val="150000"/>
              </a:lnSpc>
              <a:spcBef>
                <a:spcPts val="0"/>
              </a:spcBef>
              <a:buNone/>
            </a:pPr>
            <a:r>
              <a:rPr lang="zh-CN" altLang="en-US" sz="2400" dirty="0" smtClean="0">
                <a:latin typeface="Times New Roman" pitchFamily="18" charset="0"/>
                <a:ea typeface="微软雅黑" pitchFamily="34" charset="-122"/>
                <a:cs typeface="Times New Roman" pitchFamily="18" charset="0"/>
              </a:rPr>
              <a:t>（</a:t>
            </a:r>
            <a:r>
              <a:rPr lang="en-US" altLang="zh-CN" sz="2400" dirty="0" smtClean="0">
                <a:latin typeface="Times New Roman" pitchFamily="18" charset="0"/>
                <a:ea typeface="Times New Roman" pitchFamily="18" charset="0"/>
                <a:cs typeface="Times New Roman" pitchFamily="18" charset="0"/>
              </a:rPr>
              <a:t>2</a:t>
            </a:r>
            <a:r>
              <a:rPr lang="zh-CN" altLang="en-US" sz="2400" dirty="0" smtClean="0">
                <a:latin typeface="Times New Roman" pitchFamily="18" charset="0"/>
                <a:ea typeface="微软雅黑" pitchFamily="34" charset="-122"/>
                <a:cs typeface="Times New Roman" pitchFamily="18" charset="0"/>
              </a:rPr>
              <a:t>）未来收入预期</a:t>
            </a:r>
          </a:p>
          <a:p>
            <a:pPr marL="0" indent="0">
              <a:lnSpc>
                <a:spcPct val="150000"/>
              </a:lnSpc>
              <a:spcBef>
                <a:spcPts val="0"/>
              </a:spcBef>
              <a:buNone/>
            </a:pPr>
            <a:r>
              <a:rPr lang="zh-CN" altLang="en-US" sz="2400" dirty="0" smtClean="0">
                <a:latin typeface="Times New Roman" pitchFamily="18" charset="0"/>
                <a:ea typeface="微软雅黑" pitchFamily="34" charset="-122"/>
                <a:cs typeface="Times New Roman" pitchFamily="18" charset="0"/>
              </a:rPr>
              <a:t>（</a:t>
            </a:r>
            <a:r>
              <a:rPr lang="en-US" altLang="zh-CN" sz="2400" dirty="0" smtClean="0">
                <a:latin typeface="Times New Roman" pitchFamily="18" charset="0"/>
                <a:ea typeface="Times New Roman" pitchFamily="18" charset="0"/>
                <a:cs typeface="Times New Roman" pitchFamily="18" charset="0"/>
              </a:rPr>
              <a:t>3</a:t>
            </a:r>
            <a:r>
              <a:rPr lang="zh-CN" altLang="en-US" sz="2400" dirty="0" smtClean="0">
                <a:latin typeface="Times New Roman" pitchFamily="18" charset="0"/>
                <a:ea typeface="微软雅黑" pitchFamily="34" charset="-122"/>
                <a:cs typeface="Times New Roman" pitchFamily="18" charset="0"/>
              </a:rPr>
              <a:t>）收入差距</a:t>
            </a:r>
          </a:p>
          <a:p>
            <a:pPr marL="0" indent="0">
              <a:lnSpc>
                <a:spcPct val="150000"/>
              </a:lnSpc>
              <a:spcBef>
                <a:spcPts val="0"/>
              </a:spcBef>
              <a:buNone/>
            </a:pPr>
            <a:r>
              <a:rPr lang="en-US" altLang="zh-CN" sz="2400" dirty="0" smtClean="0">
                <a:latin typeface="Times New Roman" pitchFamily="18" charset="0"/>
                <a:ea typeface="Times New Roman" pitchFamily="18" charset="0"/>
                <a:cs typeface="Times New Roman" pitchFamily="18" charset="0"/>
              </a:rPr>
              <a:t>2</a:t>
            </a:r>
            <a:r>
              <a:rPr lang="zh-CN" altLang="en-US" sz="2400" dirty="0" smtClean="0">
                <a:latin typeface="Times New Roman" pitchFamily="18" charset="0"/>
                <a:ea typeface="微软雅黑" pitchFamily="34" charset="-122"/>
                <a:cs typeface="Times New Roman" pitchFamily="18" charset="0"/>
              </a:rPr>
              <a:t>、根本因素：国家经济发展水平</a:t>
            </a:r>
          </a:p>
          <a:p>
            <a:pPr marL="0" indent="0">
              <a:lnSpc>
                <a:spcPct val="150000"/>
              </a:lnSpc>
              <a:spcBef>
                <a:spcPts val="0"/>
              </a:spcBef>
              <a:buNone/>
            </a:pPr>
            <a:r>
              <a:rPr lang="en-US" altLang="zh-CN" sz="2400" dirty="0" smtClean="0">
                <a:latin typeface="Times New Roman" pitchFamily="18" charset="0"/>
                <a:ea typeface="Times New Roman" pitchFamily="18" charset="0"/>
                <a:cs typeface="Times New Roman" pitchFamily="18" charset="0"/>
              </a:rPr>
              <a:t>3</a:t>
            </a:r>
            <a:r>
              <a:rPr lang="zh-CN" altLang="en-US" sz="2400" dirty="0" smtClean="0">
                <a:latin typeface="Times New Roman" pitchFamily="18" charset="0"/>
                <a:ea typeface="微软雅黑" pitchFamily="34" charset="-122"/>
                <a:cs typeface="Times New Roman" pitchFamily="18" charset="0"/>
              </a:rPr>
              <a:t>、重要因素：物价水平</a:t>
            </a:r>
          </a:p>
          <a:p>
            <a:pPr marL="0" indent="0">
              <a:lnSpc>
                <a:spcPct val="150000"/>
              </a:lnSpc>
              <a:spcBef>
                <a:spcPts val="0"/>
              </a:spcBef>
              <a:buNone/>
            </a:pPr>
            <a:r>
              <a:rPr lang="en-US" altLang="zh-CN" sz="2400" dirty="0" smtClean="0">
                <a:latin typeface="Times New Roman" pitchFamily="18" charset="0"/>
                <a:ea typeface="Times New Roman" pitchFamily="18" charset="0"/>
                <a:cs typeface="Times New Roman" pitchFamily="18" charset="0"/>
              </a:rPr>
              <a:t>4</a:t>
            </a:r>
            <a:r>
              <a:rPr lang="zh-CN" altLang="en-US" sz="2400" dirty="0" smtClean="0">
                <a:latin typeface="Times New Roman" pitchFamily="18" charset="0"/>
                <a:ea typeface="微软雅黑" pitchFamily="34" charset="-122"/>
                <a:cs typeface="Times New Roman" pitchFamily="18" charset="0"/>
              </a:rPr>
              <a:t>、主观因素：消费者的消费观念</a:t>
            </a:r>
          </a:p>
          <a:p>
            <a:pPr marL="0" indent="0">
              <a:lnSpc>
                <a:spcPct val="150000"/>
              </a:lnSpc>
              <a:spcBef>
                <a:spcPts val="0"/>
              </a:spcBef>
              <a:buNone/>
            </a:pPr>
            <a:r>
              <a:rPr lang="en-US" altLang="zh-CN" sz="2400" dirty="0" smtClean="0">
                <a:latin typeface="Times New Roman" pitchFamily="18" charset="0"/>
                <a:ea typeface="Times New Roman" pitchFamily="18" charset="0"/>
                <a:cs typeface="Times New Roman" pitchFamily="18" charset="0"/>
              </a:rPr>
              <a:t>5</a:t>
            </a:r>
            <a:r>
              <a:rPr lang="zh-CN" altLang="en-US" sz="2400" dirty="0" smtClean="0">
                <a:latin typeface="Times New Roman" pitchFamily="18" charset="0"/>
                <a:ea typeface="微软雅黑" pitchFamily="34" charset="-122"/>
                <a:cs typeface="Times New Roman" pitchFamily="18" charset="0"/>
              </a:rPr>
              <a:t>、其他因素：商品质量、消费环境等等</a:t>
            </a:r>
          </a:p>
        </p:txBody>
      </p:sp>
      <p:sp>
        <p:nvSpPr>
          <p:cNvPr id="46085" name="Line 14"/>
          <p:cNvSpPr>
            <a:spLocks noChangeShapeType="1"/>
          </p:cNvSpPr>
          <p:nvPr/>
        </p:nvSpPr>
        <p:spPr bwMode="auto">
          <a:xfrm>
            <a:off x="3724942" y="2232350"/>
            <a:ext cx="768138" cy="0"/>
          </a:xfrm>
          <a:prstGeom prst="line">
            <a:avLst/>
          </a:prstGeom>
          <a:noFill/>
          <a:ln w="50800">
            <a:solidFill>
              <a:srgbClr val="FF0000"/>
            </a:solidFill>
            <a:round/>
            <a:headEnd/>
            <a:tailEnd type="triangle" w="med" len="med"/>
          </a:ln>
          <a:extLst>
            <a:ext uri="{909E8E84-426E-40DD-AFC4-6F175D3DCCD1}">
              <a14:hiddenFill xmlns:a14="http://schemas.microsoft.com/office/drawing/2010/main">
                <a:noFill/>
              </a14:hiddenFill>
            </a:ext>
          </a:extLst>
        </p:spPr>
        <p:txBody>
          <a:bodyPr/>
          <a:lstStyle/>
          <a:p>
            <a:pPr>
              <a:lnSpc>
                <a:spcPct val="150000"/>
              </a:lnSpc>
              <a:spcBef>
                <a:spcPts val="0"/>
              </a:spcBef>
            </a:pPr>
            <a:endParaRPr lang="zh-CN" altLang="en-US" sz="2400">
              <a:latin typeface="Times New Roman" pitchFamily="18" charset="0"/>
              <a:ea typeface="微软雅黑" pitchFamily="34" charset="-122"/>
              <a:cs typeface="Times New Roman" pitchFamily="18" charset="0"/>
            </a:endParaRPr>
          </a:p>
        </p:txBody>
      </p:sp>
      <p:sp>
        <p:nvSpPr>
          <p:cNvPr id="46086" name="Text Box 6"/>
          <p:cNvSpPr txBox="1">
            <a:spLocks noChangeArrowheads="1"/>
          </p:cNvSpPr>
          <p:nvPr/>
        </p:nvSpPr>
        <p:spPr bwMode="auto">
          <a:xfrm>
            <a:off x="4576726" y="1904382"/>
            <a:ext cx="3552640" cy="5808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150000"/>
              </a:lnSpc>
              <a:spcBef>
                <a:spcPts val="0"/>
              </a:spcBef>
            </a:pPr>
            <a:r>
              <a:rPr lang="zh-CN" altLang="en-US" sz="2400" dirty="0">
                <a:solidFill>
                  <a:srgbClr val="FF0000"/>
                </a:solidFill>
                <a:latin typeface="Times New Roman" pitchFamily="18" charset="0"/>
                <a:ea typeface="微软雅黑" pitchFamily="34" charset="-122"/>
                <a:cs typeface="Times New Roman" pitchFamily="18" charset="0"/>
              </a:rPr>
              <a:t>增加居民可支配收入</a:t>
            </a:r>
          </a:p>
        </p:txBody>
      </p:sp>
      <p:sp>
        <p:nvSpPr>
          <p:cNvPr id="46087" name="Line 14"/>
          <p:cNvSpPr>
            <a:spLocks noChangeShapeType="1"/>
          </p:cNvSpPr>
          <p:nvPr/>
        </p:nvSpPr>
        <p:spPr bwMode="auto">
          <a:xfrm>
            <a:off x="3479417" y="2808414"/>
            <a:ext cx="768138" cy="0"/>
          </a:xfrm>
          <a:prstGeom prst="line">
            <a:avLst/>
          </a:prstGeom>
          <a:noFill/>
          <a:ln w="50800">
            <a:solidFill>
              <a:srgbClr val="FF0000"/>
            </a:solidFill>
            <a:round/>
            <a:headEnd/>
            <a:tailEnd type="triangle" w="med" len="med"/>
          </a:ln>
          <a:extLst>
            <a:ext uri="{909E8E84-426E-40DD-AFC4-6F175D3DCCD1}">
              <a14:hiddenFill xmlns:a14="http://schemas.microsoft.com/office/drawing/2010/main">
                <a:noFill/>
              </a14:hiddenFill>
            </a:ext>
          </a:extLst>
        </p:spPr>
        <p:txBody>
          <a:bodyPr/>
          <a:lstStyle/>
          <a:p>
            <a:pPr>
              <a:lnSpc>
                <a:spcPct val="150000"/>
              </a:lnSpc>
              <a:spcBef>
                <a:spcPts val="0"/>
              </a:spcBef>
            </a:pPr>
            <a:endParaRPr lang="zh-CN" altLang="en-US" sz="2400">
              <a:latin typeface="Times New Roman" pitchFamily="18" charset="0"/>
              <a:ea typeface="微软雅黑" pitchFamily="34" charset="-122"/>
              <a:cs typeface="Times New Roman" pitchFamily="18" charset="0"/>
            </a:endParaRPr>
          </a:p>
        </p:txBody>
      </p:sp>
      <p:sp>
        <p:nvSpPr>
          <p:cNvPr id="46088" name="Text Box 8"/>
          <p:cNvSpPr txBox="1">
            <a:spLocks noChangeArrowheads="1"/>
          </p:cNvSpPr>
          <p:nvPr/>
        </p:nvSpPr>
        <p:spPr bwMode="auto">
          <a:xfrm>
            <a:off x="4358757" y="2471660"/>
            <a:ext cx="6192688"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nSpc>
                <a:spcPct val="150000"/>
              </a:lnSpc>
              <a:spcBef>
                <a:spcPts val="0"/>
              </a:spcBef>
            </a:pPr>
            <a:r>
              <a:rPr lang="zh-CN" altLang="en-US" sz="2400" dirty="0">
                <a:solidFill>
                  <a:srgbClr val="FF0000"/>
                </a:solidFill>
                <a:latin typeface="Times New Roman" pitchFamily="18" charset="0"/>
                <a:ea typeface="微软雅黑" pitchFamily="34" charset="-122"/>
                <a:cs typeface="Times New Roman" pitchFamily="18" charset="0"/>
              </a:rPr>
              <a:t>建立健全社会保障体系，提高居民收入</a:t>
            </a:r>
            <a:r>
              <a:rPr lang="zh-CN" altLang="en-US" sz="2400" dirty="0" smtClean="0">
                <a:solidFill>
                  <a:srgbClr val="FF0000"/>
                </a:solidFill>
                <a:latin typeface="Times New Roman" pitchFamily="18" charset="0"/>
                <a:ea typeface="微软雅黑" pitchFamily="34" charset="-122"/>
                <a:cs typeface="Times New Roman" pitchFamily="18" charset="0"/>
              </a:rPr>
              <a:t>预期</a:t>
            </a:r>
            <a:endParaRPr lang="zh-CN" altLang="en-US" sz="2400" dirty="0">
              <a:solidFill>
                <a:srgbClr val="FF0000"/>
              </a:solidFill>
              <a:latin typeface="Times New Roman" pitchFamily="18" charset="0"/>
              <a:ea typeface="微软雅黑" pitchFamily="34" charset="-122"/>
              <a:cs typeface="Times New Roman" pitchFamily="18" charset="0"/>
            </a:endParaRPr>
          </a:p>
        </p:txBody>
      </p:sp>
      <p:sp>
        <p:nvSpPr>
          <p:cNvPr id="46089" name="Line 14"/>
          <p:cNvSpPr>
            <a:spLocks noChangeShapeType="1"/>
          </p:cNvSpPr>
          <p:nvPr/>
        </p:nvSpPr>
        <p:spPr bwMode="auto">
          <a:xfrm>
            <a:off x="2848623" y="3384478"/>
            <a:ext cx="768138" cy="0"/>
          </a:xfrm>
          <a:prstGeom prst="line">
            <a:avLst/>
          </a:prstGeom>
          <a:noFill/>
          <a:ln w="50800">
            <a:solidFill>
              <a:srgbClr val="FF0000"/>
            </a:solidFill>
            <a:round/>
            <a:headEnd/>
            <a:tailEnd type="triangle" w="med" len="med"/>
          </a:ln>
          <a:extLst>
            <a:ext uri="{909E8E84-426E-40DD-AFC4-6F175D3DCCD1}">
              <a14:hiddenFill xmlns:a14="http://schemas.microsoft.com/office/drawing/2010/main">
                <a:noFill/>
              </a14:hiddenFill>
            </a:ext>
          </a:extLst>
        </p:spPr>
        <p:txBody>
          <a:bodyPr/>
          <a:lstStyle/>
          <a:p>
            <a:pPr>
              <a:lnSpc>
                <a:spcPct val="150000"/>
              </a:lnSpc>
              <a:spcBef>
                <a:spcPts val="0"/>
              </a:spcBef>
            </a:pPr>
            <a:endParaRPr lang="zh-CN" altLang="en-US" sz="2400">
              <a:latin typeface="Times New Roman" pitchFamily="18" charset="0"/>
              <a:ea typeface="微软雅黑" pitchFamily="34" charset="-122"/>
              <a:cs typeface="Times New Roman" pitchFamily="18" charset="0"/>
            </a:endParaRPr>
          </a:p>
        </p:txBody>
      </p:sp>
      <p:sp>
        <p:nvSpPr>
          <p:cNvPr id="46090" name="Text Box 10"/>
          <p:cNvSpPr txBox="1">
            <a:spLocks noChangeArrowheads="1"/>
          </p:cNvSpPr>
          <p:nvPr/>
        </p:nvSpPr>
        <p:spPr bwMode="auto">
          <a:xfrm>
            <a:off x="3655666" y="3024063"/>
            <a:ext cx="6927402"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nSpc>
                <a:spcPct val="150000"/>
              </a:lnSpc>
              <a:spcBef>
                <a:spcPts val="0"/>
              </a:spcBef>
            </a:pPr>
            <a:r>
              <a:rPr lang="zh-CN" altLang="en-US" sz="2400" dirty="0">
                <a:solidFill>
                  <a:srgbClr val="FF0000"/>
                </a:solidFill>
                <a:latin typeface="Times New Roman" pitchFamily="18" charset="0"/>
                <a:ea typeface="微软雅黑" pitchFamily="34" charset="-122"/>
                <a:cs typeface="Times New Roman" pitchFamily="18" charset="0"/>
              </a:rPr>
              <a:t>完善收入分配制度，维护社会公平，缩小收入差距</a:t>
            </a:r>
          </a:p>
        </p:txBody>
      </p:sp>
      <p:sp>
        <p:nvSpPr>
          <p:cNvPr id="46091" name="Line 14"/>
          <p:cNvSpPr>
            <a:spLocks noChangeShapeType="1"/>
          </p:cNvSpPr>
          <p:nvPr/>
        </p:nvSpPr>
        <p:spPr bwMode="auto">
          <a:xfrm>
            <a:off x="5255521" y="3943546"/>
            <a:ext cx="768138" cy="0"/>
          </a:xfrm>
          <a:prstGeom prst="line">
            <a:avLst/>
          </a:prstGeom>
          <a:noFill/>
          <a:ln w="50800">
            <a:solidFill>
              <a:srgbClr val="FF0000"/>
            </a:solidFill>
            <a:round/>
            <a:headEnd/>
            <a:tailEnd type="triangle" w="med" len="med"/>
          </a:ln>
          <a:extLst>
            <a:ext uri="{909E8E84-426E-40DD-AFC4-6F175D3DCCD1}">
              <a14:hiddenFill xmlns:a14="http://schemas.microsoft.com/office/drawing/2010/main">
                <a:noFill/>
              </a14:hiddenFill>
            </a:ext>
          </a:extLst>
        </p:spPr>
        <p:txBody>
          <a:bodyPr/>
          <a:lstStyle/>
          <a:p>
            <a:pPr>
              <a:lnSpc>
                <a:spcPct val="150000"/>
              </a:lnSpc>
              <a:spcBef>
                <a:spcPts val="0"/>
              </a:spcBef>
            </a:pPr>
            <a:endParaRPr lang="zh-CN" altLang="en-US" sz="2400">
              <a:latin typeface="Times New Roman" pitchFamily="18" charset="0"/>
              <a:ea typeface="微软雅黑" pitchFamily="34" charset="-122"/>
              <a:cs typeface="Times New Roman" pitchFamily="18" charset="0"/>
            </a:endParaRPr>
          </a:p>
        </p:txBody>
      </p:sp>
      <p:sp>
        <p:nvSpPr>
          <p:cNvPr id="46092" name="Text Box 12"/>
          <p:cNvSpPr txBox="1">
            <a:spLocks noChangeArrowheads="1"/>
          </p:cNvSpPr>
          <p:nvPr/>
        </p:nvSpPr>
        <p:spPr bwMode="auto">
          <a:xfrm>
            <a:off x="6091530" y="3601868"/>
            <a:ext cx="2375814"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nSpc>
                <a:spcPct val="150000"/>
              </a:lnSpc>
              <a:spcBef>
                <a:spcPts val="0"/>
              </a:spcBef>
            </a:pPr>
            <a:r>
              <a:rPr lang="zh-CN" altLang="en-US" sz="2400" dirty="0">
                <a:solidFill>
                  <a:srgbClr val="FF0000"/>
                </a:solidFill>
                <a:latin typeface="Times New Roman" pitchFamily="18" charset="0"/>
                <a:ea typeface="微软雅黑" pitchFamily="34" charset="-122"/>
                <a:cs typeface="Times New Roman" pitchFamily="18" charset="0"/>
              </a:rPr>
              <a:t>大力发展生产力</a:t>
            </a:r>
          </a:p>
        </p:txBody>
      </p:sp>
      <p:sp>
        <p:nvSpPr>
          <p:cNvPr id="46093" name="Line 14"/>
          <p:cNvSpPr>
            <a:spLocks noChangeShapeType="1"/>
          </p:cNvSpPr>
          <p:nvPr/>
        </p:nvSpPr>
        <p:spPr bwMode="auto">
          <a:xfrm>
            <a:off x="4104998" y="4464598"/>
            <a:ext cx="768138" cy="0"/>
          </a:xfrm>
          <a:prstGeom prst="line">
            <a:avLst/>
          </a:prstGeom>
          <a:noFill/>
          <a:ln w="50800">
            <a:solidFill>
              <a:srgbClr val="FF0000"/>
            </a:solidFill>
            <a:round/>
            <a:headEnd/>
            <a:tailEnd type="triangle" w="med" len="med"/>
          </a:ln>
          <a:extLst>
            <a:ext uri="{909E8E84-426E-40DD-AFC4-6F175D3DCCD1}">
              <a14:hiddenFill xmlns:a14="http://schemas.microsoft.com/office/drawing/2010/main">
                <a:noFill/>
              </a14:hiddenFill>
            </a:ext>
          </a:extLst>
        </p:spPr>
        <p:txBody>
          <a:bodyPr/>
          <a:lstStyle/>
          <a:p>
            <a:pPr>
              <a:lnSpc>
                <a:spcPct val="150000"/>
              </a:lnSpc>
              <a:spcBef>
                <a:spcPts val="0"/>
              </a:spcBef>
            </a:pPr>
            <a:endParaRPr lang="zh-CN" altLang="en-US" sz="2400">
              <a:latin typeface="Times New Roman" pitchFamily="18" charset="0"/>
              <a:ea typeface="微软雅黑" pitchFamily="34" charset="-122"/>
              <a:cs typeface="Times New Roman" pitchFamily="18" charset="0"/>
            </a:endParaRPr>
          </a:p>
        </p:txBody>
      </p:sp>
      <p:sp>
        <p:nvSpPr>
          <p:cNvPr id="46094" name="Text Box 14"/>
          <p:cNvSpPr txBox="1">
            <a:spLocks noChangeArrowheads="1"/>
          </p:cNvSpPr>
          <p:nvPr/>
        </p:nvSpPr>
        <p:spPr bwMode="auto">
          <a:xfrm>
            <a:off x="4899836" y="4141432"/>
            <a:ext cx="3624468"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nSpc>
                <a:spcPct val="150000"/>
              </a:lnSpc>
              <a:spcBef>
                <a:spcPts val="0"/>
              </a:spcBef>
            </a:pPr>
            <a:r>
              <a:rPr lang="zh-CN" altLang="en-US" sz="2400" dirty="0">
                <a:solidFill>
                  <a:srgbClr val="FF0000"/>
                </a:solidFill>
                <a:latin typeface="Times New Roman" pitchFamily="18" charset="0"/>
                <a:ea typeface="微软雅黑" pitchFamily="34" charset="-122"/>
                <a:cs typeface="Times New Roman" pitchFamily="18" charset="0"/>
              </a:rPr>
              <a:t>加强宏观调控，稳定物价</a:t>
            </a:r>
          </a:p>
        </p:txBody>
      </p:sp>
      <p:sp>
        <p:nvSpPr>
          <p:cNvPr id="46095" name="Line 14"/>
          <p:cNvSpPr>
            <a:spLocks noChangeShapeType="1"/>
          </p:cNvSpPr>
          <p:nvPr/>
        </p:nvSpPr>
        <p:spPr bwMode="auto">
          <a:xfrm>
            <a:off x="5340858" y="5003787"/>
            <a:ext cx="768138" cy="0"/>
          </a:xfrm>
          <a:prstGeom prst="line">
            <a:avLst/>
          </a:prstGeom>
          <a:noFill/>
          <a:ln w="50800">
            <a:solidFill>
              <a:srgbClr val="FF0000"/>
            </a:solidFill>
            <a:round/>
            <a:headEnd/>
            <a:tailEnd type="triangle" w="med" len="med"/>
          </a:ln>
          <a:extLst>
            <a:ext uri="{909E8E84-426E-40DD-AFC4-6F175D3DCCD1}">
              <a14:hiddenFill xmlns:a14="http://schemas.microsoft.com/office/drawing/2010/main">
                <a:noFill/>
              </a14:hiddenFill>
            </a:ext>
          </a:extLst>
        </p:spPr>
        <p:txBody>
          <a:bodyPr/>
          <a:lstStyle/>
          <a:p>
            <a:pPr>
              <a:lnSpc>
                <a:spcPct val="150000"/>
              </a:lnSpc>
              <a:spcBef>
                <a:spcPts val="0"/>
              </a:spcBef>
            </a:pPr>
            <a:endParaRPr lang="zh-CN" altLang="en-US" sz="2400">
              <a:latin typeface="Times New Roman" pitchFamily="18" charset="0"/>
              <a:ea typeface="微软雅黑" pitchFamily="34" charset="-122"/>
              <a:cs typeface="Times New Roman" pitchFamily="18" charset="0"/>
            </a:endParaRPr>
          </a:p>
        </p:txBody>
      </p:sp>
      <p:sp>
        <p:nvSpPr>
          <p:cNvPr id="46096" name="Text Box 16"/>
          <p:cNvSpPr txBox="1">
            <a:spLocks noChangeArrowheads="1"/>
          </p:cNvSpPr>
          <p:nvPr/>
        </p:nvSpPr>
        <p:spPr bwMode="auto">
          <a:xfrm>
            <a:off x="6116568" y="4680622"/>
            <a:ext cx="3888392"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nSpc>
                <a:spcPct val="150000"/>
              </a:lnSpc>
              <a:spcBef>
                <a:spcPts val="0"/>
              </a:spcBef>
            </a:pPr>
            <a:r>
              <a:rPr lang="zh-CN" altLang="en-US" sz="2400" dirty="0">
                <a:solidFill>
                  <a:srgbClr val="FF0000"/>
                </a:solidFill>
                <a:latin typeface="Times New Roman" pitchFamily="18" charset="0"/>
                <a:ea typeface="微软雅黑" pitchFamily="34" charset="-122"/>
                <a:cs typeface="Times New Roman" pitchFamily="18" charset="0"/>
              </a:rPr>
              <a:t>引导居民树立正确的消费观</a:t>
            </a:r>
          </a:p>
        </p:txBody>
      </p:sp>
      <p:sp>
        <p:nvSpPr>
          <p:cNvPr id="2" name="矩形 1"/>
          <p:cNvSpPr/>
          <p:nvPr/>
        </p:nvSpPr>
        <p:spPr>
          <a:xfrm>
            <a:off x="2125880" y="719807"/>
            <a:ext cx="7879080" cy="461665"/>
          </a:xfrm>
          <a:prstGeom prst="rect">
            <a:avLst/>
          </a:prstGeom>
        </p:spPr>
        <p:txBody>
          <a:bodyPr wrap="none">
            <a:spAutoFit/>
          </a:bodyPr>
          <a:lstStyle/>
          <a:p>
            <a:r>
              <a:rPr lang="zh-CN" altLang="en-US" sz="2400" b="1" dirty="0">
                <a:solidFill>
                  <a:srgbClr val="C00000"/>
                </a:solidFill>
                <a:latin typeface="Times New Roman" pitchFamily="18" charset="0"/>
                <a:ea typeface="微软雅黑" pitchFamily="34" charset="-122"/>
                <a:cs typeface="Times New Roman" pitchFamily="18" charset="0"/>
              </a:rPr>
              <a:t>小结：影响消费水平的因素</a:t>
            </a:r>
            <a:r>
              <a:rPr lang="zh-CN" altLang="en-US" sz="2400" dirty="0">
                <a:solidFill>
                  <a:srgbClr val="C00000"/>
                </a:solidFill>
                <a:latin typeface="Times New Roman" pitchFamily="18" charset="0"/>
                <a:ea typeface="微软雅黑" pitchFamily="34" charset="-122"/>
                <a:cs typeface="Times New Roman" pitchFamily="18" charset="0"/>
              </a:rPr>
              <a:t>（提高居民消费水平的措施）</a:t>
            </a:r>
            <a:endParaRPr lang="zh-CN" altLang="en-US" sz="2400" dirty="0">
              <a:solidFill>
                <a:srgbClr val="C00000"/>
              </a:solidFill>
            </a:endParaRPr>
          </a:p>
        </p:txBody>
      </p:sp>
    </p:spTree>
    <p:extLst>
      <p:ext uri="{BB962C8B-B14F-4D97-AF65-F5344CB8AC3E}">
        <p14:creationId xmlns:p14="http://schemas.microsoft.com/office/powerpoint/2010/main" val="1415202095"/>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ChangeArrowheads="1"/>
          </p:cNvSpPr>
          <p:nvPr/>
        </p:nvSpPr>
        <p:spPr bwMode="auto">
          <a:xfrm>
            <a:off x="665504" y="2536850"/>
            <a:ext cx="8797933" cy="6622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spcBef>
                <a:spcPts val="0"/>
              </a:spcBef>
            </a:pPr>
            <a:r>
              <a:rPr lang="zh-CN" altLang="en-US" sz="2800" b="1" dirty="0">
                <a:solidFill>
                  <a:srgbClr val="2864E6"/>
                </a:solidFill>
                <a:latin typeface="Times New Roman" pitchFamily="18" charset="0"/>
                <a:ea typeface="微软雅黑" pitchFamily="34" charset="-122"/>
                <a:cs typeface="Times New Roman" pitchFamily="18" charset="0"/>
              </a:rPr>
              <a:t>1、恩格尔系数含义</a:t>
            </a:r>
            <a:r>
              <a:rPr lang="zh-CN" altLang="en-US" sz="2800" dirty="0">
                <a:solidFill>
                  <a:srgbClr val="FF0000"/>
                </a:solidFill>
                <a:latin typeface="Times New Roman" pitchFamily="18" charset="0"/>
                <a:ea typeface="微软雅黑" pitchFamily="34" charset="-122"/>
                <a:cs typeface="Times New Roman" pitchFamily="18" charset="0"/>
              </a:rPr>
              <a:t>——食品支出占家庭总支出的比重。 </a:t>
            </a:r>
          </a:p>
        </p:txBody>
      </p:sp>
      <p:grpSp>
        <p:nvGrpSpPr>
          <p:cNvPr id="3" name="Group 6"/>
          <p:cNvGrpSpPr>
            <a:grpSpLocks/>
          </p:cNvGrpSpPr>
          <p:nvPr/>
        </p:nvGrpSpPr>
        <p:grpSpPr bwMode="auto">
          <a:xfrm>
            <a:off x="461159" y="4423372"/>
            <a:ext cx="10183285" cy="1309255"/>
            <a:chOff x="70" y="50"/>
            <a:chExt cx="5846" cy="1478"/>
          </a:xfrm>
        </p:grpSpPr>
        <p:sp>
          <p:nvSpPr>
            <p:cNvPr id="12294" name="Text Box 7"/>
            <p:cNvSpPr txBox="1">
              <a:spLocks noChangeArrowheads="1"/>
            </p:cNvSpPr>
            <p:nvPr/>
          </p:nvSpPr>
          <p:spPr bwMode="auto">
            <a:xfrm>
              <a:off x="156" y="780"/>
              <a:ext cx="5760" cy="7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spcBef>
                  <a:spcPts val="0"/>
                </a:spcBef>
              </a:pPr>
              <a:r>
                <a:rPr lang="zh-CN" altLang="en-US" sz="2800" dirty="0">
                  <a:latin typeface="Times New Roman" pitchFamily="18" charset="0"/>
                  <a:ea typeface="微软雅黑" pitchFamily="34" charset="-122"/>
                  <a:cs typeface="Times New Roman" pitchFamily="18" charset="0"/>
                </a:rPr>
                <a:t>如果</a:t>
              </a:r>
              <a:r>
                <a:rPr lang="zh-CN" altLang="en-US" sz="2800" dirty="0">
                  <a:solidFill>
                    <a:srgbClr val="FF0000"/>
                  </a:solidFill>
                  <a:latin typeface="Times New Roman" pitchFamily="18" charset="0"/>
                  <a:ea typeface="微软雅黑" pitchFamily="34" charset="-122"/>
                  <a:cs typeface="Times New Roman" pitchFamily="18" charset="0"/>
                </a:rPr>
                <a:t>恩格尔系数减小</a:t>
              </a:r>
              <a:r>
                <a:rPr lang="zh-CN" altLang="en-US" sz="2800" dirty="0">
                  <a:latin typeface="Times New Roman" pitchFamily="18" charset="0"/>
                  <a:ea typeface="微软雅黑" pitchFamily="34" charset="-122"/>
                  <a:cs typeface="Times New Roman" pitchFamily="18" charset="0"/>
                </a:rPr>
                <a:t>，表明人们</a:t>
              </a:r>
              <a:r>
                <a:rPr lang="zh-CN" altLang="en-US" sz="2800" dirty="0">
                  <a:solidFill>
                    <a:srgbClr val="FF0000"/>
                  </a:solidFill>
                  <a:latin typeface="Times New Roman" pitchFamily="18" charset="0"/>
                  <a:ea typeface="微软雅黑" pitchFamily="34" charset="-122"/>
                  <a:cs typeface="Times New Roman" pitchFamily="18" charset="0"/>
                </a:rPr>
                <a:t>生活水平提高</a:t>
              </a:r>
              <a:r>
                <a:rPr lang="zh-CN" altLang="en-US" sz="2800" dirty="0">
                  <a:latin typeface="Times New Roman" pitchFamily="18" charset="0"/>
                  <a:ea typeface="微软雅黑" pitchFamily="34" charset="-122"/>
                  <a:cs typeface="Times New Roman" pitchFamily="18" charset="0"/>
                </a:rPr>
                <a:t>，</a:t>
              </a:r>
              <a:r>
                <a:rPr lang="zh-CN" altLang="en-US" sz="2800" dirty="0">
                  <a:solidFill>
                    <a:srgbClr val="FF0000"/>
                  </a:solidFill>
                  <a:latin typeface="Times New Roman" pitchFamily="18" charset="0"/>
                  <a:ea typeface="微软雅黑" pitchFamily="34" charset="-122"/>
                  <a:cs typeface="Times New Roman" pitchFamily="18" charset="0"/>
                </a:rPr>
                <a:t>消费结构改善</a:t>
              </a:r>
              <a:r>
                <a:rPr lang="zh-CN" altLang="en-US" sz="2800" dirty="0">
                  <a:latin typeface="Times New Roman" pitchFamily="18" charset="0"/>
                  <a:ea typeface="微软雅黑" pitchFamily="34" charset="-122"/>
                  <a:cs typeface="Times New Roman" pitchFamily="18" charset="0"/>
                </a:rPr>
                <a:t>。</a:t>
              </a:r>
            </a:p>
          </p:txBody>
        </p:sp>
        <p:sp>
          <p:nvSpPr>
            <p:cNvPr id="4" name="Text Box 8"/>
            <p:cNvSpPr txBox="1">
              <a:spLocks noChangeArrowheads="1"/>
            </p:cNvSpPr>
            <p:nvPr/>
          </p:nvSpPr>
          <p:spPr bwMode="auto">
            <a:xfrm>
              <a:off x="70" y="50"/>
              <a:ext cx="5557" cy="8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spcBef>
                  <a:spcPts val="0"/>
                </a:spcBef>
              </a:pPr>
              <a:endParaRPr lang="zh-CN" altLang="en-US" sz="2800">
                <a:solidFill>
                  <a:srgbClr val="0000CC"/>
                </a:solidFill>
                <a:latin typeface="Times New Roman" pitchFamily="18" charset="0"/>
                <a:ea typeface="微软雅黑" pitchFamily="34" charset="-122"/>
                <a:cs typeface="Times New Roman" pitchFamily="18" charset="0"/>
              </a:endParaRPr>
            </a:p>
          </p:txBody>
        </p:sp>
      </p:grpSp>
      <p:sp>
        <p:nvSpPr>
          <p:cNvPr id="12297" name="Rectangle 10"/>
          <p:cNvSpPr>
            <a:spLocks noChangeArrowheads="1"/>
          </p:cNvSpPr>
          <p:nvPr/>
        </p:nvSpPr>
        <p:spPr bwMode="auto">
          <a:xfrm>
            <a:off x="665504" y="3509535"/>
            <a:ext cx="2810385" cy="6622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nSpc>
                <a:spcPct val="150000"/>
              </a:lnSpc>
              <a:spcBef>
                <a:spcPts val="0"/>
              </a:spcBef>
            </a:pPr>
            <a:r>
              <a:rPr lang="zh-CN" altLang="en-US" sz="2800" b="1" dirty="0">
                <a:solidFill>
                  <a:srgbClr val="2864E6"/>
                </a:solidFill>
                <a:latin typeface="Times New Roman" pitchFamily="18" charset="0"/>
                <a:ea typeface="微软雅黑" pitchFamily="34" charset="-122"/>
                <a:cs typeface="Times New Roman" pitchFamily="18" charset="0"/>
              </a:rPr>
              <a:t>2、恩格尔系数 </a:t>
            </a:r>
            <a:r>
              <a:rPr lang="zh-CN" altLang="en-US" sz="2800" dirty="0">
                <a:solidFill>
                  <a:srgbClr val="2864E6"/>
                </a:solidFill>
                <a:latin typeface="Times New Roman" pitchFamily="18" charset="0"/>
                <a:ea typeface="微软雅黑" pitchFamily="34" charset="-122"/>
                <a:cs typeface="Times New Roman" pitchFamily="18" charset="0"/>
              </a:rPr>
              <a:t>=</a:t>
            </a:r>
          </a:p>
        </p:txBody>
      </p:sp>
      <p:grpSp>
        <p:nvGrpSpPr>
          <p:cNvPr id="12298" name="Group 11"/>
          <p:cNvGrpSpPr>
            <a:grpSpLocks/>
          </p:cNvGrpSpPr>
          <p:nvPr/>
        </p:nvGrpSpPr>
        <p:grpSpPr bwMode="auto">
          <a:xfrm>
            <a:off x="3574080" y="3172790"/>
            <a:ext cx="3267458" cy="1530042"/>
            <a:chOff x="0" y="0"/>
            <a:chExt cx="2222" cy="1020"/>
          </a:xfrm>
        </p:grpSpPr>
        <p:sp>
          <p:nvSpPr>
            <p:cNvPr id="12299" name="Line 12"/>
            <p:cNvSpPr>
              <a:spLocks noChangeShapeType="1"/>
            </p:cNvSpPr>
            <p:nvPr/>
          </p:nvSpPr>
          <p:spPr bwMode="auto">
            <a:xfrm>
              <a:off x="0" y="507"/>
              <a:ext cx="2222" cy="0"/>
            </a:xfrm>
            <a:prstGeom prst="line">
              <a:avLst/>
            </a:prstGeom>
            <a:noFill/>
            <a:ln w="63500">
              <a:solidFill>
                <a:schemeClr val="tx1"/>
              </a:solidFill>
              <a:round/>
              <a:headEnd/>
              <a:tailEnd/>
            </a:ln>
            <a:extLst>
              <a:ext uri="{909E8E84-426E-40DD-AFC4-6F175D3DCCD1}">
                <a14:hiddenFill xmlns:a14="http://schemas.microsoft.com/office/drawing/2010/main">
                  <a:noFill/>
                </a14:hiddenFill>
              </a:ext>
            </a:extLst>
          </p:spPr>
          <p:txBody>
            <a:bodyPr/>
            <a:lstStyle/>
            <a:p>
              <a:pPr>
                <a:lnSpc>
                  <a:spcPct val="150000"/>
                </a:lnSpc>
                <a:spcBef>
                  <a:spcPts val="0"/>
                </a:spcBef>
              </a:pPr>
              <a:endParaRPr lang="zh-CN" altLang="en-US" sz="2800">
                <a:latin typeface="Times New Roman" pitchFamily="18" charset="0"/>
                <a:ea typeface="微软雅黑" pitchFamily="34" charset="-122"/>
                <a:cs typeface="Times New Roman" pitchFamily="18" charset="0"/>
              </a:endParaRPr>
            </a:p>
          </p:txBody>
        </p:sp>
        <p:sp>
          <p:nvSpPr>
            <p:cNvPr id="12300" name="Text Box 13"/>
            <p:cNvSpPr txBox="1">
              <a:spLocks noChangeArrowheads="1"/>
            </p:cNvSpPr>
            <p:nvPr/>
          </p:nvSpPr>
          <p:spPr bwMode="auto">
            <a:xfrm>
              <a:off x="511" y="0"/>
              <a:ext cx="1346" cy="4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nSpc>
                  <a:spcPct val="150000"/>
                </a:lnSpc>
                <a:spcBef>
                  <a:spcPts val="0"/>
                </a:spcBef>
              </a:pPr>
              <a:r>
                <a:rPr lang="zh-CN" altLang="en-US" sz="2800" dirty="0">
                  <a:solidFill>
                    <a:srgbClr val="FF3300"/>
                  </a:solidFill>
                  <a:latin typeface="Times New Roman" pitchFamily="18" charset="0"/>
                  <a:ea typeface="微软雅黑" pitchFamily="34" charset="-122"/>
                  <a:cs typeface="Times New Roman" pitchFamily="18" charset="0"/>
                </a:rPr>
                <a:t>食品支出额</a:t>
              </a:r>
            </a:p>
          </p:txBody>
        </p:sp>
        <p:sp>
          <p:nvSpPr>
            <p:cNvPr id="12301" name="Rectangle 14"/>
            <p:cNvSpPr>
              <a:spLocks noChangeArrowheads="1"/>
            </p:cNvSpPr>
            <p:nvPr/>
          </p:nvSpPr>
          <p:spPr bwMode="auto">
            <a:xfrm>
              <a:off x="388" y="528"/>
              <a:ext cx="1591" cy="4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nSpc>
                  <a:spcPct val="150000"/>
                </a:lnSpc>
                <a:spcBef>
                  <a:spcPts val="0"/>
                </a:spcBef>
              </a:pPr>
              <a:r>
                <a:rPr lang="zh-CN" altLang="en-US" sz="2800" dirty="0">
                  <a:solidFill>
                    <a:srgbClr val="FF3300"/>
                  </a:solidFill>
                  <a:latin typeface="Times New Roman" pitchFamily="18" charset="0"/>
                  <a:ea typeface="微软雅黑" pitchFamily="34" charset="-122"/>
                  <a:cs typeface="Times New Roman" pitchFamily="18" charset="0"/>
                </a:rPr>
                <a:t>消费支出总额</a:t>
              </a:r>
            </a:p>
          </p:txBody>
        </p:sp>
      </p:grpSp>
      <p:sp>
        <p:nvSpPr>
          <p:cNvPr id="17" name="TextBox 16"/>
          <p:cNvSpPr txBox="1">
            <a:spLocks noChangeArrowheads="1"/>
          </p:cNvSpPr>
          <p:nvPr/>
        </p:nvSpPr>
        <p:spPr bwMode="auto">
          <a:xfrm>
            <a:off x="656497" y="4423232"/>
            <a:ext cx="3650594" cy="6622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spcBef>
                <a:spcPts val="0"/>
              </a:spcBef>
            </a:pPr>
            <a:r>
              <a:rPr lang="en-US" altLang="zh-CN" sz="2800" b="1" dirty="0">
                <a:solidFill>
                  <a:srgbClr val="2864E6"/>
                </a:solidFill>
                <a:latin typeface="Times New Roman" pitchFamily="18" charset="0"/>
                <a:ea typeface="Times New Roman" pitchFamily="18" charset="0"/>
                <a:cs typeface="Times New Roman" pitchFamily="18" charset="0"/>
              </a:rPr>
              <a:t>3</a:t>
            </a:r>
            <a:r>
              <a:rPr lang="zh-CN" altLang="en-US" sz="2800" b="1" dirty="0">
                <a:solidFill>
                  <a:srgbClr val="2864E6"/>
                </a:solidFill>
                <a:latin typeface="Times New Roman" pitchFamily="18" charset="0"/>
                <a:ea typeface="微软雅黑" pitchFamily="34" charset="-122"/>
                <a:cs typeface="Times New Roman" pitchFamily="18" charset="0"/>
              </a:rPr>
              <a:t>、恩格尔系数的意义</a:t>
            </a:r>
          </a:p>
        </p:txBody>
      </p:sp>
      <p:sp>
        <p:nvSpPr>
          <p:cNvPr id="5" name="矩形 4"/>
          <p:cNvSpPr/>
          <p:nvPr/>
        </p:nvSpPr>
        <p:spPr>
          <a:xfrm>
            <a:off x="2097317" y="427322"/>
            <a:ext cx="7366120" cy="662297"/>
          </a:xfrm>
          <a:prstGeom prst="rect">
            <a:avLst/>
          </a:prstGeom>
        </p:spPr>
        <p:txBody>
          <a:bodyPr wrap="none">
            <a:spAutoFit/>
          </a:bodyPr>
          <a:lstStyle/>
          <a:p>
            <a:pPr algn="ctr">
              <a:lnSpc>
                <a:spcPct val="150000"/>
              </a:lnSpc>
              <a:spcBef>
                <a:spcPts val="0"/>
              </a:spcBef>
            </a:pPr>
            <a:r>
              <a:rPr lang="zh-CN" altLang="en-US" sz="2800" b="1" dirty="0">
                <a:solidFill>
                  <a:srgbClr val="C00000"/>
                </a:solidFill>
                <a:latin typeface="Times New Roman" pitchFamily="18" charset="0"/>
                <a:ea typeface="微软雅黑" pitchFamily="34" charset="-122"/>
                <a:cs typeface="Times New Roman" pitchFamily="18" charset="0"/>
              </a:rPr>
              <a:t>衡量消费水平高低的重要指标——恩格尔系数</a:t>
            </a:r>
          </a:p>
        </p:txBody>
      </p:sp>
      <p:sp>
        <p:nvSpPr>
          <p:cNvPr id="6" name="矩形 5"/>
          <p:cNvSpPr/>
          <p:nvPr/>
        </p:nvSpPr>
        <p:spPr>
          <a:xfrm>
            <a:off x="607946" y="1151855"/>
            <a:ext cx="10601423" cy="1384995"/>
          </a:xfrm>
          <a:prstGeom prst="rect">
            <a:avLst/>
          </a:prstGeom>
        </p:spPr>
        <p:txBody>
          <a:bodyPr wrap="square">
            <a:spAutoFit/>
          </a:bodyPr>
          <a:lstStyle/>
          <a:p>
            <a:pPr>
              <a:lnSpc>
                <a:spcPct val="150000"/>
              </a:lnSpc>
              <a:spcBef>
                <a:spcPts val="0"/>
              </a:spcBef>
            </a:pPr>
            <a:r>
              <a:rPr lang="zh-CN" altLang="zh-CN" sz="2800" dirty="0">
                <a:latin typeface="Times New Roman" pitchFamily="18" charset="0"/>
                <a:ea typeface="微软雅黑" pitchFamily="34" charset="-122"/>
                <a:cs typeface="Times New Roman" pitchFamily="18" charset="0"/>
              </a:rPr>
              <a:t>1857</a:t>
            </a:r>
            <a:r>
              <a:rPr lang="zh-CN" altLang="en-US" sz="2800" dirty="0">
                <a:latin typeface="Times New Roman" pitchFamily="18" charset="0"/>
                <a:ea typeface="微软雅黑" pitchFamily="34" charset="-122"/>
                <a:cs typeface="Times New Roman" pitchFamily="18" charset="0"/>
              </a:rPr>
              <a:t>年，德国统计学家恩格尔提出：在消费结构中，从食品开支在家庭总支出中所占的比例，可以大致推知家庭生活水平的高低。</a:t>
            </a:r>
          </a:p>
        </p:txBody>
      </p:sp>
    </p:spTree>
    <p:extLst>
      <p:ext uri="{BB962C8B-B14F-4D97-AF65-F5344CB8AC3E}">
        <p14:creationId xmlns:p14="http://schemas.microsoft.com/office/powerpoint/2010/main" val="2136508248"/>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13314"/>
                                        </p:tgtEl>
                                        <p:attrNameLst>
                                          <p:attrName>style.visibility</p:attrName>
                                        </p:attrNameLst>
                                      </p:cBhvr>
                                      <p:to>
                                        <p:strVal val="visible"/>
                                      </p:to>
                                    </p:set>
                                    <p:anim calcmode="lin" valueType="num">
                                      <p:cBhvr additive="base">
                                        <p:cTn id="11" dur="500" fill="hold"/>
                                        <p:tgtEl>
                                          <p:spTgt spid="13314"/>
                                        </p:tgtEl>
                                        <p:attrNameLst>
                                          <p:attrName>ppt_x</p:attrName>
                                        </p:attrNameLst>
                                      </p:cBhvr>
                                      <p:tavLst>
                                        <p:tav tm="0">
                                          <p:val>
                                            <p:strVal val="#ppt_x"/>
                                          </p:val>
                                        </p:tav>
                                        <p:tav tm="100000">
                                          <p:val>
                                            <p:strVal val="#ppt_x"/>
                                          </p:val>
                                        </p:tav>
                                      </p:tavLst>
                                    </p:anim>
                                    <p:anim calcmode="lin" valueType="num">
                                      <p:cBhvr additive="base">
                                        <p:cTn id="12" dur="500" fill="hold"/>
                                        <p:tgtEl>
                                          <p:spTgt spid="13314"/>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2297"/>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2298"/>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7"/>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4" grpId="0"/>
      <p:bldP spid="12297" grpId="0"/>
      <p:bldP spid="17" grpId="0"/>
      <p:bldP spid="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9" name="Rectangle 3"/>
          <p:cNvSpPr>
            <a:spLocks noChangeArrowheads="1"/>
          </p:cNvSpPr>
          <p:nvPr/>
        </p:nvSpPr>
        <p:spPr bwMode="auto">
          <a:xfrm>
            <a:off x="594521" y="343075"/>
            <a:ext cx="10513168" cy="13086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en-US" sz="2800" dirty="0">
                <a:latin typeface="Times New Roman" pitchFamily="18" charset="0"/>
                <a:ea typeface="微软雅黑" pitchFamily="34" charset="-122"/>
                <a:cs typeface="Times New Roman" pitchFamily="18" charset="0"/>
              </a:rPr>
              <a:t>国际上常常用恩格尔系数来衡量一个国家和地区人民生活水平的状况。根据联合国粮农组织提出的标准：</a:t>
            </a:r>
          </a:p>
        </p:txBody>
      </p:sp>
      <p:graphicFrame>
        <p:nvGraphicFramePr>
          <p:cNvPr id="13356" name="Group 44"/>
          <p:cNvGraphicFramePr>
            <a:graphicFrameLocks noGrp="1"/>
          </p:cNvGraphicFramePr>
          <p:nvPr>
            <p:extLst>
              <p:ext uri="{D42A27DB-BD31-4B8C-83A1-F6EECF244321}">
                <p14:modId xmlns:p14="http://schemas.microsoft.com/office/powerpoint/2010/main" val="1247279965"/>
              </p:ext>
            </p:extLst>
          </p:nvPr>
        </p:nvGraphicFramePr>
        <p:xfrm>
          <a:off x="720477" y="1711227"/>
          <a:ext cx="10009112" cy="4358892"/>
        </p:xfrm>
        <a:graphic>
          <a:graphicData uri="http://schemas.openxmlformats.org/drawingml/2006/table">
            <a:tbl>
              <a:tblPr/>
              <a:tblGrid>
                <a:gridCol w="5004556"/>
                <a:gridCol w="5004556"/>
              </a:tblGrid>
              <a:tr h="578846">
                <a:tc>
                  <a:txBody>
                    <a:bodyPr/>
                    <a:lstStyle/>
                    <a:p>
                      <a:pPr marL="0" marR="0" lvl="0" indent="0" algn="ctr" defTabSz="914400" rtl="0" eaLnBrk="1" fontAlgn="base" latinLnBrk="0" hangingPunct="1">
                        <a:lnSpc>
                          <a:spcPct val="150000"/>
                        </a:lnSpc>
                        <a:spcBef>
                          <a:spcPts val="0"/>
                        </a:spcBef>
                        <a:spcAft>
                          <a:spcPct val="0"/>
                        </a:spcAft>
                        <a:buClrTx/>
                        <a:buSzTx/>
                        <a:buFontTx/>
                        <a:buNone/>
                        <a:tabLst/>
                      </a:pPr>
                      <a:r>
                        <a:rPr kumimoji="0" lang="zh-CN" altLang="en-US" sz="2800" b="0" i="0" u="none" strike="noStrike" cap="none" normalizeH="0" baseline="0" dirty="0" smtClean="0">
                          <a:ln>
                            <a:noFill/>
                          </a:ln>
                          <a:solidFill>
                            <a:srgbClr val="FF0000"/>
                          </a:solidFill>
                          <a:effectLst/>
                          <a:latin typeface="Times New Roman" pitchFamily="18" charset="0"/>
                          <a:ea typeface="微软雅黑" pitchFamily="34" charset="-122"/>
                          <a:cs typeface="Times New Roman" pitchFamily="18" charset="0"/>
                        </a:rPr>
                        <a:t>60%以上</a:t>
                      </a:r>
                    </a:p>
                  </a:txBody>
                  <a:tcPr marL="115221" marR="115221" marT="43201" marB="43201"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ts val="0"/>
                        </a:spcBef>
                        <a:spcAft>
                          <a:spcPct val="0"/>
                        </a:spcAft>
                        <a:buClrTx/>
                        <a:buSzTx/>
                        <a:buFontTx/>
                        <a:buNone/>
                        <a:tabLst/>
                      </a:pPr>
                      <a:r>
                        <a:rPr kumimoji="0" lang="zh-CN" altLang="en-US" sz="2800" b="0" i="0" u="none" strike="noStrike" cap="none" normalizeH="0" baseline="0" dirty="0" smtClean="0">
                          <a:ln>
                            <a:noFill/>
                          </a:ln>
                          <a:solidFill>
                            <a:srgbClr val="FF0000"/>
                          </a:solidFill>
                          <a:effectLst/>
                          <a:latin typeface="Times New Roman" pitchFamily="18" charset="0"/>
                          <a:ea typeface="微软雅黑" pitchFamily="34" charset="-122"/>
                          <a:cs typeface="Times New Roman" pitchFamily="18" charset="0"/>
                        </a:rPr>
                        <a:t>贫困</a:t>
                      </a:r>
                    </a:p>
                  </a:txBody>
                  <a:tcPr marL="115221" marR="115221" marT="43201" marB="43201"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576830">
                <a:tc>
                  <a:txBody>
                    <a:bodyPr/>
                    <a:lstStyle/>
                    <a:p>
                      <a:pPr marL="0" marR="0" lvl="0" indent="0" algn="ctr" defTabSz="914400" rtl="0" eaLnBrk="1" fontAlgn="base" latinLnBrk="0" hangingPunct="1">
                        <a:lnSpc>
                          <a:spcPct val="150000"/>
                        </a:lnSpc>
                        <a:spcBef>
                          <a:spcPts val="0"/>
                        </a:spcBef>
                        <a:spcAft>
                          <a:spcPct val="0"/>
                        </a:spcAft>
                        <a:buClrTx/>
                        <a:buSzTx/>
                        <a:buFontTx/>
                        <a:buNone/>
                        <a:tabLst/>
                      </a:pPr>
                      <a:r>
                        <a:rPr kumimoji="0" lang="zh-CN" altLang="zh-CN" sz="2800" b="0" i="0" u="none" strike="noStrike" cap="none" normalizeH="0" baseline="0" dirty="0" smtClean="0">
                          <a:ln>
                            <a:noFill/>
                          </a:ln>
                          <a:solidFill>
                            <a:srgbClr val="FF0000"/>
                          </a:solidFill>
                          <a:effectLst/>
                          <a:latin typeface="Times New Roman" pitchFamily="18" charset="0"/>
                          <a:ea typeface="微软雅黑" pitchFamily="34" charset="-122"/>
                          <a:cs typeface="Times New Roman" pitchFamily="18" charset="0"/>
                        </a:rPr>
                        <a:t>50-</a:t>
                      </a:r>
                      <a:r>
                        <a:rPr kumimoji="0" lang="zh-CN" altLang="en-US" sz="2800" b="0" i="0" u="none" strike="noStrike" cap="none" normalizeH="0" baseline="0" dirty="0" smtClean="0">
                          <a:ln>
                            <a:noFill/>
                          </a:ln>
                          <a:solidFill>
                            <a:srgbClr val="FF0000"/>
                          </a:solidFill>
                          <a:effectLst/>
                          <a:latin typeface="Times New Roman" pitchFamily="18" charset="0"/>
                          <a:ea typeface="微软雅黑" pitchFamily="34" charset="-122"/>
                          <a:cs typeface="Times New Roman" pitchFamily="18" charset="0"/>
                        </a:rPr>
                        <a:t>6</a:t>
                      </a:r>
                      <a:r>
                        <a:rPr kumimoji="0" lang="en-US" altLang="zh-CN" sz="2800" b="0" i="0" u="none" strike="noStrike" cap="none" normalizeH="0" baseline="0" dirty="0" smtClean="0">
                          <a:ln>
                            <a:noFill/>
                          </a:ln>
                          <a:solidFill>
                            <a:srgbClr val="FF0000"/>
                          </a:solidFill>
                          <a:effectLst/>
                          <a:latin typeface="Times New Roman" pitchFamily="18" charset="0"/>
                          <a:ea typeface="Times New Roman" pitchFamily="18" charset="0"/>
                          <a:cs typeface="Times New Roman" pitchFamily="18" charset="0"/>
                        </a:rPr>
                        <a:t>0</a:t>
                      </a:r>
                      <a:r>
                        <a:rPr kumimoji="0" lang="zh-CN" altLang="zh-CN" sz="2800" b="0" i="0" u="none" strike="noStrike" cap="none" normalizeH="0" baseline="0" dirty="0" smtClean="0">
                          <a:ln>
                            <a:noFill/>
                          </a:ln>
                          <a:solidFill>
                            <a:srgbClr val="FF0000"/>
                          </a:solidFill>
                          <a:effectLst/>
                          <a:latin typeface="Times New Roman" pitchFamily="18" charset="0"/>
                          <a:ea typeface="微软雅黑" pitchFamily="34" charset="-122"/>
                          <a:cs typeface="Times New Roman" pitchFamily="18" charset="0"/>
                        </a:rPr>
                        <a:t>%</a:t>
                      </a:r>
                    </a:p>
                  </a:txBody>
                  <a:tcPr marL="115221" marR="115221" marT="43201" marB="43201"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ts val="0"/>
                        </a:spcBef>
                        <a:spcAft>
                          <a:spcPct val="0"/>
                        </a:spcAft>
                        <a:buClrTx/>
                        <a:buSzTx/>
                        <a:buFontTx/>
                        <a:buNone/>
                        <a:tabLst/>
                      </a:pPr>
                      <a:r>
                        <a:rPr kumimoji="0" lang="zh-CN" altLang="en-US" sz="2800" b="0" i="0" u="none" strike="noStrike" cap="none" normalizeH="0" baseline="0" dirty="0" smtClean="0">
                          <a:ln>
                            <a:noFill/>
                          </a:ln>
                          <a:solidFill>
                            <a:srgbClr val="FF0000"/>
                          </a:solidFill>
                          <a:effectLst/>
                          <a:latin typeface="Times New Roman" pitchFamily="18" charset="0"/>
                          <a:ea typeface="微软雅黑" pitchFamily="34" charset="-122"/>
                          <a:cs typeface="Times New Roman" pitchFamily="18" charset="0"/>
                        </a:rPr>
                        <a:t>温饱</a:t>
                      </a:r>
                    </a:p>
                  </a:txBody>
                  <a:tcPr marL="115221" marR="115221" marT="43201" marB="43201"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576830">
                <a:tc>
                  <a:txBody>
                    <a:bodyPr/>
                    <a:lstStyle/>
                    <a:p>
                      <a:pPr marL="0" marR="0" lvl="0" indent="0" algn="ctr" defTabSz="914400" rtl="0" eaLnBrk="1" fontAlgn="base" latinLnBrk="0" hangingPunct="1">
                        <a:lnSpc>
                          <a:spcPct val="150000"/>
                        </a:lnSpc>
                        <a:spcBef>
                          <a:spcPts val="0"/>
                        </a:spcBef>
                        <a:spcAft>
                          <a:spcPct val="0"/>
                        </a:spcAft>
                        <a:buClrTx/>
                        <a:buSzTx/>
                        <a:buFontTx/>
                        <a:buNone/>
                        <a:tabLst/>
                      </a:pPr>
                      <a:r>
                        <a:rPr kumimoji="0" lang="en-US" altLang="zh-CN" sz="2800" b="0" i="0" u="none" strike="noStrike" cap="none" normalizeH="0" baseline="0" dirty="0" smtClean="0">
                          <a:ln>
                            <a:noFill/>
                          </a:ln>
                          <a:solidFill>
                            <a:srgbClr val="FF0000"/>
                          </a:solidFill>
                          <a:effectLst/>
                          <a:latin typeface="Times New Roman" pitchFamily="18" charset="0"/>
                          <a:ea typeface="Times New Roman" pitchFamily="18" charset="0"/>
                          <a:cs typeface="Times New Roman" pitchFamily="18" charset="0"/>
                        </a:rPr>
                        <a:t>40-50%</a:t>
                      </a:r>
                    </a:p>
                  </a:txBody>
                  <a:tcPr marL="115221" marR="115221" marT="43201" marB="43201"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ts val="0"/>
                        </a:spcBef>
                        <a:spcAft>
                          <a:spcPct val="0"/>
                        </a:spcAft>
                        <a:buClrTx/>
                        <a:buSzTx/>
                        <a:buFontTx/>
                        <a:buNone/>
                        <a:tabLst/>
                      </a:pPr>
                      <a:r>
                        <a:rPr kumimoji="0" lang="zh-CN" altLang="en-US" sz="2800" b="0" i="0" u="none" strike="noStrike" cap="none" normalizeH="0" baseline="0" dirty="0" smtClean="0">
                          <a:ln>
                            <a:noFill/>
                          </a:ln>
                          <a:solidFill>
                            <a:srgbClr val="FF0000"/>
                          </a:solidFill>
                          <a:effectLst/>
                          <a:latin typeface="Times New Roman" pitchFamily="18" charset="0"/>
                          <a:ea typeface="微软雅黑" pitchFamily="34" charset="-122"/>
                          <a:cs typeface="Times New Roman" pitchFamily="18" charset="0"/>
                        </a:rPr>
                        <a:t>小康</a:t>
                      </a:r>
                    </a:p>
                  </a:txBody>
                  <a:tcPr marL="115221" marR="115221" marT="43201" marB="43201"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605157">
                <a:tc>
                  <a:txBody>
                    <a:bodyPr/>
                    <a:lstStyle/>
                    <a:p>
                      <a:pPr marL="0" marR="0" lvl="0" indent="0" algn="ctr" defTabSz="914400" rtl="0" eaLnBrk="1" fontAlgn="base" latinLnBrk="0" hangingPunct="1">
                        <a:lnSpc>
                          <a:spcPct val="150000"/>
                        </a:lnSpc>
                        <a:spcBef>
                          <a:spcPts val="0"/>
                        </a:spcBef>
                        <a:spcAft>
                          <a:spcPct val="0"/>
                        </a:spcAft>
                        <a:buClrTx/>
                        <a:buSzTx/>
                        <a:buFontTx/>
                        <a:buNone/>
                        <a:tabLst/>
                      </a:pPr>
                      <a:r>
                        <a:rPr kumimoji="0" lang="en-US" altLang="zh-CN" sz="2800" b="0" i="0" u="none" strike="noStrike" cap="none" normalizeH="0" baseline="0" dirty="0" smtClean="0">
                          <a:ln>
                            <a:noFill/>
                          </a:ln>
                          <a:solidFill>
                            <a:srgbClr val="FF0000"/>
                          </a:solidFill>
                          <a:effectLst/>
                          <a:latin typeface="Times New Roman" pitchFamily="18" charset="0"/>
                          <a:ea typeface="Times New Roman" pitchFamily="18" charset="0"/>
                          <a:cs typeface="Times New Roman" pitchFamily="18" charset="0"/>
                        </a:rPr>
                        <a:t>30-40%</a:t>
                      </a:r>
                    </a:p>
                  </a:txBody>
                  <a:tcPr marL="115221" marR="115221" marT="43201" marB="43201"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ts val="0"/>
                        </a:spcBef>
                        <a:spcAft>
                          <a:spcPct val="0"/>
                        </a:spcAft>
                        <a:buClrTx/>
                        <a:buSzTx/>
                        <a:buFontTx/>
                        <a:buNone/>
                        <a:tabLst/>
                      </a:pPr>
                      <a:r>
                        <a:rPr kumimoji="0" lang="zh-CN" altLang="en-US" sz="2800" b="0" i="0" u="none" strike="noStrike" cap="none" normalizeH="0" baseline="0" dirty="0" smtClean="0">
                          <a:ln>
                            <a:noFill/>
                          </a:ln>
                          <a:solidFill>
                            <a:srgbClr val="FF0000"/>
                          </a:solidFill>
                          <a:effectLst/>
                          <a:latin typeface="Times New Roman" pitchFamily="18" charset="0"/>
                          <a:ea typeface="微软雅黑" pitchFamily="34" charset="-122"/>
                          <a:cs typeface="Times New Roman" pitchFamily="18" charset="0"/>
                        </a:rPr>
                        <a:t>相对富裕</a:t>
                      </a:r>
                    </a:p>
                  </a:txBody>
                  <a:tcPr marL="115221" marR="115221" marT="43201" marB="43201"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605157">
                <a:tc>
                  <a:txBody>
                    <a:bodyPr/>
                    <a:lstStyle/>
                    <a:p>
                      <a:pPr marL="0" marR="0" lvl="0" indent="0" algn="ctr" defTabSz="914400" rtl="0" eaLnBrk="1" fontAlgn="base" latinLnBrk="0" hangingPunct="1">
                        <a:lnSpc>
                          <a:spcPct val="150000"/>
                        </a:lnSpc>
                        <a:spcBef>
                          <a:spcPts val="0"/>
                        </a:spcBef>
                        <a:spcAft>
                          <a:spcPct val="0"/>
                        </a:spcAft>
                        <a:buClrTx/>
                        <a:buSzTx/>
                        <a:buFontTx/>
                        <a:buNone/>
                        <a:tabLst/>
                        <a:defRPr/>
                      </a:pPr>
                      <a:r>
                        <a:rPr kumimoji="0" lang="zh-CN" altLang="en-US" sz="2800" b="0" i="0" u="none" strike="noStrike" cap="none" normalizeH="0" baseline="0" dirty="0" smtClean="0">
                          <a:ln>
                            <a:noFill/>
                          </a:ln>
                          <a:solidFill>
                            <a:srgbClr val="FF0000"/>
                          </a:solidFill>
                          <a:effectLst/>
                          <a:latin typeface="Times New Roman" pitchFamily="18" charset="0"/>
                          <a:ea typeface="微软雅黑" pitchFamily="34" charset="-122"/>
                          <a:cs typeface="Times New Roman" pitchFamily="18" charset="0"/>
                        </a:rPr>
                        <a:t>20%</a:t>
                      </a:r>
                      <a:r>
                        <a:rPr kumimoji="0" lang="en-US" altLang="zh-CN" sz="2800" b="0" i="0" u="none" strike="noStrike" cap="none" normalizeH="0" baseline="0" dirty="0" smtClean="0">
                          <a:ln>
                            <a:noFill/>
                          </a:ln>
                          <a:solidFill>
                            <a:srgbClr val="FF0000"/>
                          </a:solidFill>
                          <a:effectLst/>
                          <a:latin typeface="Times New Roman" pitchFamily="18" charset="0"/>
                          <a:ea typeface="Times New Roman" pitchFamily="18" charset="0"/>
                          <a:cs typeface="Times New Roman" pitchFamily="18" charset="0"/>
                        </a:rPr>
                        <a:t>-30%</a:t>
                      </a:r>
                    </a:p>
                  </a:txBody>
                  <a:tcPr marL="115221" marR="115221" marT="43201" marB="43201"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ts val="0"/>
                        </a:spcBef>
                        <a:spcAft>
                          <a:spcPct val="0"/>
                        </a:spcAft>
                        <a:buClrTx/>
                        <a:buSzTx/>
                        <a:buFontTx/>
                        <a:buNone/>
                        <a:tabLst/>
                        <a:defRPr/>
                      </a:pPr>
                      <a:r>
                        <a:rPr kumimoji="0" lang="zh-CN" altLang="en-US" sz="2800" b="0" i="0" u="none" strike="noStrike" cap="none" normalizeH="0" baseline="0" dirty="0" smtClean="0">
                          <a:ln>
                            <a:noFill/>
                          </a:ln>
                          <a:solidFill>
                            <a:srgbClr val="FF0000"/>
                          </a:solidFill>
                          <a:effectLst/>
                          <a:latin typeface="Times New Roman" pitchFamily="18" charset="0"/>
                          <a:ea typeface="微软雅黑" pitchFamily="34" charset="-122"/>
                          <a:cs typeface="Times New Roman" pitchFamily="18" charset="0"/>
                        </a:rPr>
                        <a:t>富裕</a:t>
                      </a:r>
                    </a:p>
                  </a:txBody>
                  <a:tcPr marL="115221" marR="115221" marT="43201" marB="43201"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576830">
                <a:tc>
                  <a:txBody>
                    <a:bodyPr/>
                    <a:lstStyle/>
                    <a:p>
                      <a:pPr marL="0" marR="0" lvl="0" indent="0" algn="ctr" defTabSz="914400" rtl="0" eaLnBrk="1" fontAlgn="base" latinLnBrk="0" hangingPunct="1">
                        <a:lnSpc>
                          <a:spcPct val="150000"/>
                        </a:lnSpc>
                        <a:spcBef>
                          <a:spcPts val="0"/>
                        </a:spcBef>
                        <a:spcAft>
                          <a:spcPct val="0"/>
                        </a:spcAft>
                        <a:buClrTx/>
                        <a:buSzTx/>
                        <a:buFontTx/>
                        <a:buNone/>
                        <a:tabLst/>
                        <a:defRPr/>
                      </a:pPr>
                      <a:r>
                        <a:rPr kumimoji="0" lang="zh-CN" altLang="en-US" sz="2800" b="0" i="0" u="none" strike="noStrike" cap="none" normalizeH="0" baseline="0" dirty="0" smtClean="0">
                          <a:ln>
                            <a:noFill/>
                          </a:ln>
                          <a:solidFill>
                            <a:srgbClr val="FF0000"/>
                          </a:solidFill>
                          <a:effectLst/>
                          <a:latin typeface="Times New Roman" pitchFamily="18" charset="0"/>
                          <a:ea typeface="微软雅黑" pitchFamily="34" charset="-122"/>
                          <a:cs typeface="Times New Roman" pitchFamily="18" charset="0"/>
                        </a:rPr>
                        <a:t>低于20%</a:t>
                      </a:r>
                    </a:p>
                  </a:txBody>
                  <a:tcPr marL="115221" marR="115221" marT="43201" marB="43201"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ts val="0"/>
                        </a:spcBef>
                        <a:spcAft>
                          <a:spcPct val="0"/>
                        </a:spcAft>
                        <a:buClrTx/>
                        <a:buSzTx/>
                        <a:buFontTx/>
                        <a:buNone/>
                        <a:tabLst/>
                        <a:defRPr/>
                      </a:pPr>
                      <a:r>
                        <a:rPr kumimoji="0" lang="zh-CN" altLang="en-US" sz="2800" b="0" i="0" u="none" strike="noStrike" cap="none" normalizeH="0" baseline="0" dirty="0" smtClean="0">
                          <a:ln>
                            <a:noFill/>
                          </a:ln>
                          <a:solidFill>
                            <a:srgbClr val="FF0000"/>
                          </a:solidFill>
                          <a:effectLst/>
                          <a:latin typeface="Times New Roman" pitchFamily="18" charset="0"/>
                          <a:ea typeface="微软雅黑" pitchFamily="34" charset="-122"/>
                          <a:cs typeface="Times New Roman" pitchFamily="18" charset="0"/>
                        </a:rPr>
                        <a:t>极其富裕</a:t>
                      </a:r>
                    </a:p>
                  </a:txBody>
                  <a:tcPr marL="115221" marR="115221" marT="43201" marB="43201"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extLst>
      <p:ext uri="{BB962C8B-B14F-4D97-AF65-F5344CB8AC3E}">
        <p14:creationId xmlns:p14="http://schemas.microsoft.com/office/powerpoint/2010/main" val="719273097"/>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ext Box 2"/>
          <p:cNvSpPr txBox="1">
            <a:spLocks noChangeArrowheads="1"/>
          </p:cNvSpPr>
          <p:nvPr/>
        </p:nvSpPr>
        <p:spPr bwMode="auto">
          <a:xfrm>
            <a:off x="671743" y="834496"/>
            <a:ext cx="10561902"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spcBef>
                <a:spcPts val="0"/>
              </a:spcBef>
            </a:pPr>
            <a:r>
              <a:rPr lang="en-US" altLang="zh-CN" sz="2800" b="1" dirty="0">
                <a:solidFill>
                  <a:srgbClr val="2864E6"/>
                </a:solidFill>
                <a:latin typeface="Times New Roman" pitchFamily="18" charset="0"/>
                <a:ea typeface="Times New Roman" pitchFamily="18" charset="0"/>
                <a:cs typeface="Times New Roman" pitchFamily="18" charset="0"/>
              </a:rPr>
              <a:t>1</a:t>
            </a:r>
            <a:r>
              <a:rPr lang="zh-CN" altLang="en-US" sz="2800" b="1" dirty="0">
                <a:solidFill>
                  <a:srgbClr val="2864E6"/>
                </a:solidFill>
                <a:latin typeface="Times New Roman" pitchFamily="18" charset="0"/>
                <a:ea typeface="微软雅黑" pitchFamily="34" charset="-122"/>
                <a:cs typeface="Times New Roman" pitchFamily="18" charset="0"/>
              </a:rPr>
              <a:t>、按照消费的目的</a:t>
            </a:r>
            <a:r>
              <a:rPr lang="zh-CN" altLang="en-US" sz="2800" dirty="0">
                <a:latin typeface="Times New Roman" pitchFamily="18" charset="0"/>
                <a:ea typeface="微软雅黑" pitchFamily="34" charset="-122"/>
                <a:cs typeface="Times New Roman" pitchFamily="18" charset="0"/>
              </a:rPr>
              <a:t>，消费可以分成</a:t>
            </a:r>
            <a:r>
              <a:rPr lang="zh-CN" altLang="en-US" sz="2800" dirty="0">
                <a:solidFill>
                  <a:srgbClr val="FF0000"/>
                </a:solidFill>
                <a:latin typeface="Times New Roman" pitchFamily="18" charset="0"/>
                <a:ea typeface="微软雅黑" pitchFamily="34" charset="-122"/>
                <a:cs typeface="Times New Roman" pitchFamily="18" charset="0"/>
              </a:rPr>
              <a:t>生存资料消费、发展资料消费和享受资料消费</a:t>
            </a:r>
            <a:r>
              <a:rPr lang="zh-CN" altLang="en-US" sz="2800" dirty="0">
                <a:latin typeface="Times New Roman" pitchFamily="18" charset="0"/>
                <a:ea typeface="微软雅黑" pitchFamily="34" charset="-122"/>
                <a:cs typeface="Times New Roman" pitchFamily="18" charset="0"/>
              </a:rPr>
              <a:t>。</a:t>
            </a:r>
          </a:p>
        </p:txBody>
      </p:sp>
      <p:sp>
        <p:nvSpPr>
          <p:cNvPr id="22531" name="Text Box 3"/>
          <p:cNvSpPr txBox="1">
            <a:spLocks noChangeArrowheads="1"/>
          </p:cNvSpPr>
          <p:nvPr/>
        </p:nvSpPr>
        <p:spPr bwMode="auto">
          <a:xfrm>
            <a:off x="531184" y="3354776"/>
            <a:ext cx="10433718"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spcBef>
                <a:spcPts val="0"/>
              </a:spcBef>
            </a:pPr>
            <a:r>
              <a:rPr lang="zh-CN" altLang="en-US" sz="2800" dirty="0" smtClean="0">
                <a:solidFill>
                  <a:srgbClr val="C00000"/>
                </a:solidFill>
                <a:latin typeface="Times New Roman" pitchFamily="18" charset="0"/>
                <a:ea typeface="微软雅黑" pitchFamily="34" charset="-122"/>
                <a:cs typeface="Times New Roman" pitchFamily="18" charset="0"/>
              </a:rPr>
              <a:t>（</a:t>
            </a:r>
            <a:r>
              <a:rPr lang="en-US" altLang="zh-CN" sz="2800" dirty="0" smtClean="0">
                <a:solidFill>
                  <a:srgbClr val="C00000"/>
                </a:solidFill>
                <a:latin typeface="Times New Roman" pitchFamily="18" charset="0"/>
                <a:ea typeface="微软雅黑" pitchFamily="34" charset="-122"/>
                <a:cs typeface="Times New Roman" pitchFamily="18" charset="0"/>
              </a:rPr>
              <a:t>2</a:t>
            </a:r>
            <a:r>
              <a:rPr lang="zh-CN" altLang="en-US" sz="2800" dirty="0" smtClean="0">
                <a:solidFill>
                  <a:srgbClr val="C00000"/>
                </a:solidFill>
                <a:latin typeface="Times New Roman" pitchFamily="18" charset="0"/>
                <a:ea typeface="微软雅黑" pitchFamily="34" charset="-122"/>
                <a:cs typeface="Times New Roman" pitchFamily="18" charset="0"/>
              </a:rPr>
              <a:t>）发展</a:t>
            </a:r>
            <a:r>
              <a:rPr lang="zh-CN" altLang="en-US" sz="2800" dirty="0">
                <a:solidFill>
                  <a:srgbClr val="C00000"/>
                </a:solidFill>
                <a:latin typeface="Times New Roman" pitchFamily="18" charset="0"/>
                <a:ea typeface="微软雅黑" pitchFamily="34" charset="-122"/>
                <a:cs typeface="Times New Roman" pitchFamily="18" charset="0"/>
              </a:rPr>
              <a:t>资料消费</a:t>
            </a:r>
            <a:r>
              <a:rPr lang="zh-CN" altLang="en-US" sz="2800" dirty="0">
                <a:latin typeface="Times New Roman" pitchFamily="18" charset="0"/>
                <a:ea typeface="微软雅黑" pitchFamily="34" charset="-122"/>
                <a:cs typeface="Times New Roman" pitchFamily="18" charset="0"/>
              </a:rPr>
              <a:t>，满足人们发展</a:t>
            </a:r>
            <a:r>
              <a:rPr lang="zh-CN" altLang="en-US" sz="2800" dirty="0">
                <a:solidFill>
                  <a:srgbClr val="FF0000"/>
                </a:solidFill>
                <a:latin typeface="Times New Roman" pitchFamily="18" charset="0"/>
                <a:ea typeface="微软雅黑" pitchFamily="34" charset="-122"/>
                <a:cs typeface="Times New Roman" pitchFamily="18" charset="0"/>
              </a:rPr>
              <a:t>德育、智育、体育等</a:t>
            </a:r>
            <a:r>
              <a:rPr lang="zh-CN" altLang="en-US" sz="2800" dirty="0">
                <a:latin typeface="Times New Roman" pitchFamily="18" charset="0"/>
                <a:ea typeface="微软雅黑" pitchFamily="34" charset="-122"/>
                <a:cs typeface="Times New Roman" pitchFamily="18" charset="0"/>
              </a:rPr>
              <a:t>方面的需要。如：接受教育。</a:t>
            </a:r>
          </a:p>
        </p:txBody>
      </p:sp>
      <p:sp>
        <p:nvSpPr>
          <p:cNvPr id="22532" name="Text Box 4"/>
          <p:cNvSpPr txBox="1">
            <a:spLocks noChangeArrowheads="1"/>
          </p:cNvSpPr>
          <p:nvPr/>
        </p:nvSpPr>
        <p:spPr bwMode="auto">
          <a:xfrm>
            <a:off x="498651" y="4663404"/>
            <a:ext cx="10466251"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spcBef>
                <a:spcPts val="0"/>
              </a:spcBef>
            </a:pPr>
            <a:r>
              <a:rPr lang="zh-CN" altLang="en-US" sz="2800" dirty="0" smtClean="0">
                <a:solidFill>
                  <a:srgbClr val="C00000"/>
                </a:solidFill>
                <a:latin typeface="Times New Roman" pitchFamily="18" charset="0"/>
                <a:ea typeface="微软雅黑" pitchFamily="34" charset="-122"/>
                <a:cs typeface="Times New Roman" pitchFamily="18" charset="0"/>
              </a:rPr>
              <a:t>（</a:t>
            </a:r>
            <a:r>
              <a:rPr lang="en-US" altLang="zh-CN" sz="2800" dirty="0" smtClean="0">
                <a:solidFill>
                  <a:srgbClr val="C00000"/>
                </a:solidFill>
                <a:latin typeface="Times New Roman" pitchFamily="18" charset="0"/>
                <a:ea typeface="微软雅黑" pitchFamily="34" charset="-122"/>
                <a:cs typeface="Times New Roman" pitchFamily="18" charset="0"/>
              </a:rPr>
              <a:t>3</a:t>
            </a:r>
            <a:r>
              <a:rPr lang="zh-CN" altLang="en-US" sz="2800" dirty="0" smtClean="0">
                <a:solidFill>
                  <a:srgbClr val="C00000"/>
                </a:solidFill>
                <a:latin typeface="Times New Roman" pitchFamily="18" charset="0"/>
                <a:ea typeface="微软雅黑" pitchFamily="34" charset="-122"/>
                <a:cs typeface="Times New Roman" pitchFamily="18" charset="0"/>
              </a:rPr>
              <a:t>）享受</a:t>
            </a:r>
            <a:r>
              <a:rPr lang="zh-CN" altLang="en-US" sz="2800" dirty="0">
                <a:solidFill>
                  <a:srgbClr val="C00000"/>
                </a:solidFill>
                <a:latin typeface="Times New Roman" pitchFamily="18" charset="0"/>
                <a:ea typeface="微软雅黑" pitchFamily="34" charset="-122"/>
                <a:cs typeface="Times New Roman" pitchFamily="18" charset="0"/>
              </a:rPr>
              <a:t>资料消费</a:t>
            </a:r>
            <a:r>
              <a:rPr lang="zh-CN" altLang="en-US" sz="2800" dirty="0">
                <a:latin typeface="Times New Roman" pitchFamily="18" charset="0"/>
                <a:ea typeface="微软雅黑" pitchFamily="34" charset="-122"/>
                <a:cs typeface="Times New Roman" pitchFamily="18" charset="0"/>
              </a:rPr>
              <a:t>，人们对生存和发展的需求得到满足以后，为了</a:t>
            </a:r>
            <a:r>
              <a:rPr lang="zh-CN" altLang="en-US" sz="2800" dirty="0">
                <a:solidFill>
                  <a:srgbClr val="FF0000"/>
                </a:solidFill>
                <a:latin typeface="Times New Roman" pitchFamily="18" charset="0"/>
                <a:ea typeface="微软雅黑" pitchFamily="34" charset="-122"/>
                <a:cs typeface="Times New Roman" pitchFamily="18" charset="0"/>
              </a:rPr>
              <a:t>进一步丰富自己的物质生活和精神生活</a:t>
            </a:r>
            <a:r>
              <a:rPr lang="zh-CN" altLang="en-US" sz="2800" dirty="0">
                <a:latin typeface="Times New Roman" pitchFamily="18" charset="0"/>
                <a:ea typeface="微软雅黑" pitchFamily="34" charset="-122"/>
                <a:cs typeface="Times New Roman" pitchFamily="18" charset="0"/>
              </a:rPr>
              <a:t>的消费。如：旅游。</a:t>
            </a:r>
          </a:p>
        </p:txBody>
      </p:sp>
      <p:sp>
        <p:nvSpPr>
          <p:cNvPr id="55302" name="Text Box 6"/>
          <p:cNvSpPr txBox="1">
            <a:spLocks noChangeArrowheads="1"/>
          </p:cNvSpPr>
          <p:nvPr/>
        </p:nvSpPr>
        <p:spPr bwMode="auto">
          <a:xfrm>
            <a:off x="531184" y="2130640"/>
            <a:ext cx="10433718"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spcBef>
                <a:spcPts val="0"/>
              </a:spcBef>
            </a:pPr>
            <a:r>
              <a:rPr lang="zh-CN" altLang="en-US" sz="2800" dirty="0" smtClean="0">
                <a:solidFill>
                  <a:srgbClr val="C00000"/>
                </a:solidFill>
                <a:latin typeface="Times New Roman" pitchFamily="18" charset="0"/>
                <a:ea typeface="微软雅黑" pitchFamily="34" charset="-122"/>
                <a:cs typeface="Times New Roman" pitchFamily="18" charset="0"/>
              </a:rPr>
              <a:t>（</a:t>
            </a:r>
            <a:r>
              <a:rPr lang="en-US" altLang="zh-CN" sz="2800" dirty="0" smtClean="0">
                <a:solidFill>
                  <a:srgbClr val="C00000"/>
                </a:solidFill>
                <a:latin typeface="Times New Roman" pitchFamily="18" charset="0"/>
                <a:ea typeface="微软雅黑" pitchFamily="34" charset="-122"/>
                <a:cs typeface="Times New Roman" pitchFamily="18" charset="0"/>
              </a:rPr>
              <a:t>1</a:t>
            </a:r>
            <a:r>
              <a:rPr lang="zh-CN" altLang="en-US" sz="2800" dirty="0" smtClean="0">
                <a:solidFill>
                  <a:srgbClr val="C00000"/>
                </a:solidFill>
                <a:latin typeface="Times New Roman" pitchFamily="18" charset="0"/>
                <a:ea typeface="微软雅黑" pitchFamily="34" charset="-122"/>
                <a:cs typeface="Times New Roman" pitchFamily="18" charset="0"/>
              </a:rPr>
              <a:t>）生存</a:t>
            </a:r>
            <a:r>
              <a:rPr lang="zh-CN" altLang="en-US" sz="2800" dirty="0">
                <a:solidFill>
                  <a:srgbClr val="C00000"/>
                </a:solidFill>
                <a:latin typeface="Times New Roman" pitchFamily="18" charset="0"/>
                <a:ea typeface="微软雅黑" pitchFamily="34" charset="-122"/>
                <a:cs typeface="Times New Roman" pitchFamily="18" charset="0"/>
              </a:rPr>
              <a:t>资料消费</a:t>
            </a:r>
            <a:r>
              <a:rPr lang="zh-CN" altLang="en-US" sz="2800" dirty="0">
                <a:solidFill>
                  <a:srgbClr val="0000CC"/>
                </a:solidFill>
                <a:latin typeface="Times New Roman" pitchFamily="18" charset="0"/>
                <a:ea typeface="微软雅黑" pitchFamily="34" charset="-122"/>
                <a:cs typeface="Times New Roman" pitchFamily="18" charset="0"/>
              </a:rPr>
              <a:t>，</a:t>
            </a:r>
            <a:r>
              <a:rPr lang="zh-CN" altLang="en-US" sz="2800" dirty="0">
                <a:latin typeface="Times New Roman" pitchFamily="18" charset="0"/>
                <a:ea typeface="微软雅黑" pitchFamily="34" charset="-122"/>
                <a:cs typeface="Times New Roman" pitchFamily="18" charset="0"/>
              </a:rPr>
              <a:t>满足较低层次</a:t>
            </a:r>
            <a:r>
              <a:rPr lang="zh-CN" altLang="en-US" sz="2800" dirty="0">
                <a:solidFill>
                  <a:srgbClr val="FF0000"/>
                </a:solidFill>
                <a:latin typeface="Times New Roman" pitchFamily="18" charset="0"/>
                <a:ea typeface="微软雅黑" pitchFamily="34" charset="-122"/>
                <a:cs typeface="Times New Roman" pitchFamily="18" charset="0"/>
              </a:rPr>
              <a:t>衣食住行</a:t>
            </a:r>
            <a:r>
              <a:rPr lang="zh-CN" altLang="en-US" sz="2800" dirty="0">
                <a:latin typeface="Times New Roman" pitchFamily="18" charset="0"/>
                <a:ea typeface="微软雅黑" pitchFamily="34" charset="-122"/>
                <a:cs typeface="Times New Roman" pitchFamily="18" charset="0"/>
              </a:rPr>
              <a:t>的需要，是</a:t>
            </a:r>
            <a:r>
              <a:rPr lang="zh-CN" altLang="en-US" sz="2800" dirty="0">
                <a:solidFill>
                  <a:srgbClr val="FF0000"/>
                </a:solidFill>
                <a:latin typeface="Times New Roman" pitchFamily="18" charset="0"/>
                <a:ea typeface="微软雅黑" pitchFamily="34" charset="-122"/>
                <a:cs typeface="Times New Roman" pitchFamily="18" charset="0"/>
              </a:rPr>
              <a:t>最基本</a:t>
            </a:r>
            <a:r>
              <a:rPr lang="zh-CN" altLang="en-US" sz="2800" dirty="0">
                <a:latin typeface="Times New Roman" pitchFamily="18" charset="0"/>
                <a:ea typeface="微软雅黑" pitchFamily="34" charset="-122"/>
                <a:cs typeface="Times New Roman" pitchFamily="18" charset="0"/>
              </a:rPr>
              <a:t>的消费。</a:t>
            </a:r>
          </a:p>
        </p:txBody>
      </p:sp>
      <p:sp>
        <p:nvSpPr>
          <p:cNvPr id="55305" name="Rectangle 9"/>
          <p:cNvSpPr>
            <a:spLocks noChangeArrowheads="1"/>
          </p:cNvSpPr>
          <p:nvPr/>
        </p:nvSpPr>
        <p:spPr bwMode="auto">
          <a:xfrm>
            <a:off x="4039883" y="162485"/>
            <a:ext cx="3416320" cy="8250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nSpc>
                <a:spcPct val="150000"/>
              </a:lnSpc>
              <a:spcBef>
                <a:spcPts val="0"/>
              </a:spcBef>
            </a:pPr>
            <a:r>
              <a:rPr lang="zh-CN" altLang="en-US" sz="3600" b="1" dirty="0" smtClean="0">
                <a:solidFill>
                  <a:srgbClr val="2864E6"/>
                </a:solidFill>
                <a:latin typeface="Times New Roman" pitchFamily="18" charset="0"/>
                <a:ea typeface="微软雅黑" pitchFamily="34" charset="-122"/>
                <a:cs typeface="Times New Roman" pitchFamily="18" charset="0"/>
              </a:rPr>
              <a:t>（二）消费</a:t>
            </a:r>
            <a:r>
              <a:rPr lang="zh-CN" altLang="en-US" sz="3600" b="1" dirty="0">
                <a:solidFill>
                  <a:srgbClr val="2864E6"/>
                </a:solidFill>
                <a:latin typeface="Times New Roman" pitchFamily="18" charset="0"/>
                <a:ea typeface="微软雅黑" pitchFamily="34" charset="-122"/>
                <a:cs typeface="Times New Roman" pitchFamily="18" charset="0"/>
              </a:rPr>
              <a:t>类型</a:t>
            </a:r>
          </a:p>
        </p:txBody>
      </p:sp>
    </p:spTree>
    <p:extLst>
      <p:ext uri="{BB962C8B-B14F-4D97-AF65-F5344CB8AC3E}">
        <p14:creationId xmlns:p14="http://schemas.microsoft.com/office/powerpoint/2010/main" val="4186161039"/>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2530"/>
                                        </p:tgtEl>
                                        <p:attrNameLst>
                                          <p:attrName>style.visibility</p:attrName>
                                        </p:attrNameLst>
                                      </p:cBhvr>
                                      <p:to>
                                        <p:strVal val="visible"/>
                                      </p:to>
                                    </p:set>
                                    <p:animEffect transition="in" filter="fade">
                                      <p:cBhvr>
                                        <p:cTn id="7" dur="1000"/>
                                        <p:tgtEl>
                                          <p:spTgt spid="22530"/>
                                        </p:tgtEl>
                                      </p:cBhvr>
                                    </p:animEffect>
                                    <p:anim calcmode="lin" valueType="num">
                                      <p:cBhvr>
                                        <p:cTn id="8" dur="1000" fill="hold"/>
                                        <p:tgtEl>
                                          <p:spTgt spid="22530"/>
                                        </p:tgtEl>
                                        <p:attrNameLst>
                                          <p:attrName>ppt_x</p:attrName>
                                        </p:attrNameLst>
                                      </p:cBhvr>
                                      <p:tavLst>
                                        <p:tav tm="0">
                                          <p:val>
                                            <p:strVal val="#ppt_x"/>
                                          </p:val>
                                        </p:tav>
                                        <p:tav tm="100000">
                                          <p:val>
                                            <p:strVal val="#ppt_x"/>
                                          </p:val>
                                        </p:tav>
                                      </p:tavLst>
                                    </p:anim>
                                    <p:anim calcmode="lin" valueType="num">
                                      <p:cBhvr>
                                        <p:cTn id="9" dur="1000" fill="hold"/>
                                        <p:tgtEl>
                                          <p:spTgt spid="22530"/>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55302"/>
                                        </p:tgtEl>
                                        <p:attrNameLst>
                                          <p:attrName>style.visibility</p:attrName>
                                        </p:attrNameLst>
                                      </p:cBhvr>
                                      <p:to>
                                        <p:strVal val="visible"/>
                                      </p:to>
                                    </p:set>
                                  </p:childTnLst>
                                </p:cTn>
                              </p:par>
                            </p:childTnLst>
                          </p:cTn>
                        </p:par>
                      </p:childTnLst>
                    </p:cTn>
                  </p:par>
                  <p:par>
                    <p:cTn id="14" fill="hold" nodeType="clickPar">
                      <p:stCondLst>
                        <p:cond delay="indefinite"/>
                      </p:stCondLst>
                      <p:childTnLst>
                        <p:par>
                          <p:cTn id="15" fill="hold" nodeType="withGroup">
                            <p:stCondLst>
                              <p:cond delay="0"/>
                            </p:stCondLst>
                            <p:childTnLst>
                              <p:par>
                                <p:cTn id="16" presetID="1" presetClass="entr" presetSubtype="0" fill="hold" grpId="0" nodeType="clickEffect">
                                  <p:stCondLst>
                                    <p:cond delay="0"/>
                                  </p:stCondLst>
                                  <p:childTnLst>
                                    <p:set>
                                      <p:cBhvr>
                                        <p:cTn id="17" dur="1" fill="hold">
                                          <p:stCondLst>
                                            <p:cond delay="0"/>
                                          </p:stCondLst>
                                        </p:cTn>
                                        <p:tgtEl>
                                          <p:spTgt spid="22531"/>
                                        </p:tgtEl>
                                        <p:attrNameLst>
                                          <p:attrName>style.visibility</p:attrName>
                                        </p:attrNameLst>
                                      </p:cBhvr>
                                      <p:to>
                                        <p:strVal val="visible"/>
                                      </p:to>
                                    </p:set>
                                  </p:childTnLst>
                                </p:cTn>
                              </p:par>
                            </p:childTnLst>
                          </p:cTn>
                        </p:par>
                      </p:childTnLst>
                    </p:cTn>
                  </p:par>
                  <p:par>
                    <p:cTn id="18" fill="hold">
                      <p:stCondLst>
                        <p:cond delay="indefinite"/>
                      </p:stCondLst>
                      <p:childTnLst>
                        <p:par>
                          <p:cTn id="19" fill="hold">
                            <p:stCondLst>
                              <p:cond delay="0"/>
                            </p:stCondLst>
                            <p:childTnLst>
                              <p:par>
                                <p:cTn id="20" presetID="1" presetClass="entr" presetSubtype="0" fill="hold" grpId="0" nodeType="clickEffect">
                                  <p:stCondLst>
                                    <p:cond delay="0"/>
                                  </p:stCondLst>
                                  <p:childTnLst>
                                    <p:set>
                                      <p:cBhvr>
                                        <p:cTn id="21" dur="1" fill="hold">
                                          <p:stCondLst>
                                            <p:cond delay="0"/>
                                          </p:stCondLst>
                                        </p:cTn>
                                        <p:tgtEl>
                                          <p:spTgt spid="2253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0" grpId="0"/>
      <p:bldP spid="22531" grpId="0"/>
      <p:bldP spid="22532" grpId="0"/>
      <p:bldP spid="5530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3"/>
          <p:cNvSpPr>
            <a:spLocks noGrp="1" noChangeArrowheads="1"/>
          </p:cNvSpPr>
          <p:nvPr>
            <p:ph idx="4294967295"/>
          </p:nvPr>
        </p:nvSpPr>
        <p:spPr>
          <a:xfrm>
            <a:off x="1133478" y="647799"/>
            <a:ext cx="9712348" cy="4651558"/>
          </a:xfrm>
          <a:prstGeom prst="rect">
            <a:avLst/>
          </a:prstGeom>
        </p:spPr>
        <p:txBody>
          <a:bodyPr/>
          <a:lstStyle/>
          <a:p>
            <a:pPr marL="0" indent="0" eaLnBrk="1" hangingPunct="1">
              <a:lnSpc>
                <a:spcPct val="150000"/>
              </a:lnSpc>
              <a:spcBef>
                <a:spcPts val="0"/>
              </a:spcBef>
              <a:buFont typeface="Wingdings" pitchFamily="2" charset="2"/>
              <a:buNone/>
            </a:pPr>
            <a:r>
              <a:rPr lang="zh-CN" altLang="en-US" sz="2800" dirty="0" smtClean="0">
                <a:solidFill>
                  <a:srgbClr val="0000FF"/>
                </a:solidFill>
                <a:latin typeface="Times New Roman" pitchFamily="18" charset="0"/>
                <a:ea typeface="微软雅黑" pitchFamily="34" charset="-122"/>
                <a:cs typeface="Times New Roman" pitchFamily="18" charset="0"/>
              </a:rPr>
              <a:t>生存资料消费                发展资料消费               享受资料消费</a:t>
            </a:r>
          </a:p>
        </p:txBody>
      </p:sp>
      <p:pic>
        <p:nvPicPr>
          <p:cNvPr id="56323" name="Picture 4" descr="00123f321bf10944a94801[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2485" y="1485946"/>
            <a:ext cx="3096344" cy="24383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6324" name="Rectangle 5"/>
          <p:cNvSpPr>
            <a:spLocks noChangeArrowheads="1"/>
          </p:cNvSpPr>
          <p:nvPr/>
        </p:nvSpPr>
        <p:spPr bwMode="auto">
          <a:xfrm>
            <a:off x="2158556" y="3932988"/>
            <a:ext cx="744866" cy="6612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spcBef>
                <a:spcPts val="0"/>
              </a:spcBef>
            </a:pPr>
            <a:r>
              <a:rPr lang="zh-CN" altLang="zh-CN" sz="2800" b="1" dirty="0">
                <a:solidFill>
                  <a:srgbClr val="FF6600"/>
                </a:solidFill>
                <a:latin typeface="Times New Roman" pitchFamily="18" charset="0"/>
                <a:ea typeface="微软雅黑" pitchFamily="34" charset="-122"/>
                <a:cs typeface="Times New Roman" pitchFamily="18" charset="0"/>
              </a:rPr>
              <a:t>↓</a:t>
            </a:r>
          </a:p>
        </p:txBody>
      </p:sp>
      <p:sp>
        <p:nvSpPr>
          <p:cNvPr id="56325" name="WordArt 6"/>
          <p:cNvSpPr>
            <a:spLocks noChangeArrowheads="1" noChangeShapeType="1" noTextEdit="1"/>
          </p:cNvSpPr>
          <p:nvPr/>
        </p:nvSpPr>
        <p:spPr bwMode="auto">
          <a:xfrm>
            <a:off x="1090729" y="4642545"/>
            <a:ext cx="2880519" cy="952526"/>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Wave1">
              <a:avLst>
                <a:gd name="adj1" fmla="val 13005"/>
                <a:gd name="adj2" fmla="val 0"/>
              </a:avLst>
            </a:prstTxWarp>
          </a:bodyPr>
          <a:lstStyle/>
          <a:p>
            <a:pPr algn="ctr">
              <a:lnSpc>
                <a:spcPct val="150000"/>
              </a:lnSpc>
              <a:spcBef>
                <a:spcPts val="0"/>
              </a:spcBef>
            </a:pPr>
            <a:r>
              <a:rPr lang="zh-CN" altLang="en-US" sz="2800" dirty="0">
                <a:solidFill>
                  <a:srgbClr val="800080"/>
                </a:solidFill>
                <a:effectLst>
                  <a:outerShdw dist="53882" dir="2700000" algn="ctr" rotWithShape="0">
                    <a:srgbClr val="C0C0C0">
                      <a:alpha val="79999"/>
                    </a:srgbClr>
                  </a:outerShdw>
                </a:effectLst>
                <a:latin typeface="Times New Roman" pitchFamily="18" charset="0"/>
                <a:ea typeface="微软雅黑" pitchFamily="34" charset="-122"/>
                <a:cs typeface="Times New Roman" pitchFamily="18" charset="0"/>
              </a:rPr>
              <a:t>我要生存！</a:t>
            </a:r>
          </a:p>
        </p:txBody>
      </p:sp>
      <p:pic>
        <p:nvPicPr>
          <p:cNvPr id="56326" name="Picture 7" descr="43485_90199_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13994" y="1477285"/>
            <a:ext cx="3099524" cy="24557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6327" name="Rectangle 8"/>
          <p:cNvSpPr>
            <a:spLocks noChangeArrowheads="1"/>
          </p:cNvSpPr>
          <p:nvPr/>
        </p:nvSpPr>
        <p:spPr bwMode="auto">
          <a:xfrm>
            <a:off x="5796133" y="3924329"/>
            <a:ext cx="364202" cy="6612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nSpc>
                <a:spcPct val="150000"/>
              </a:lnSpc>
              <a:spcBef>
                <a:spcPts val="0"/>
              </a:spcBef>
            </a:pPr>
            <a:r>
              <a:rPr lang="zh-CN" altLang="zh-CN" sz="2800" dirty="0">
                <a:solidFill>
                  <a:srgbClr val="FF6600"/>
                </a:solidFill>
                <a:latin typeface="Times New Roman" pitchFamily="18" charset="0"/>
                <a:ea typeface="微软雅黑" pitchFamily="34" charset="-122"/>
                <a:cs typeface="Times New Roman" pitchFamily="18" charset="0"/>
              </a:rPr>
              <a:t>↓</a:t>
            </a:r>
          </a:p>
        </p:txBody>
      </p:sp>
      <p:sp>
        <p:nvSpPr>
          <p:cNvPr id="56328" name="WordArt 9"/>
          <p:cNvSpPr>
            <a:spLocks noChangeArrowheads="1" noChangeShapeType="1" noTextEdit="1"/>
          </p:cNvSpPr>
          <p:nvPr/>
        </p:nvSpPr>
        <p:spPr bwMode="auto">
          <a:xfrm>
            <a:off x="4441010" y="4735834"/>
            <a:ext cx="2880519" cy="885024"/>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Wave1">
              <a:avLst>
                <a:gd name="adj1" fmla="val 13005"/>
                <a:gd name="adj2" fmla="val 0"/>
              </a:avLst>
            </a:prstTxWarp>
          </a:bodyPr>
          <a:lstStyle/>
          <a:p>
            <a:pPr algn="ctr">
              <a:lnSpc>
                <a:spcPct val="150000"/>
              </a:lnSpc>
              <a:spcBef>
                <a:spcPts val="0"/>
              </a:spcBef>
            </a:pPr>
            <a:r>
              <a:rPr lang="zh-CN" altLang="en-US" sz="2800" dirty="0">
                <a:solidFill>
                  <a:srgbClr val="800080"/>
                </a:solidFill>
                <a:effectLst>
                  <a:outerShdw dist="53882" dir="2700000" algn="ctr" rotWithShape="0">
                    <a:srgbClr val="C0C0C0">
                      <a:alpha val="79999"/>
                    </a:srgbClr>
                  </a:outerShdw>
                </a:effectLst>
                <a:latin typeface="Times New Roman" pitchFamily="18" charset="0"/>
                <a:ea typeface="微软雅黑" pitchFamily="34" charset="-122"/>
                <a:cs typeface="Times New Roman" pitchFamily="18" charset="0"/>
              </a:rPr>
              <a:t>我要发展！</a:t>
            </a:r>
          </a:p>
        </p:txBody>
      </p:sp>
      <p:pic>
        <p:nvPicPr>
          <p:cNvPr id="56329" name="Picture 10" descr="77bf6a46dfa8f3f82076ccfab1568106[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762406" y="1477273"/>
            <a:ext cx="3083420" cy="24557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6330" name="Rectangle 11"/>
          <p:cNvSpPr>
            <a:spLocks noChangeArrowheads="1"/>
          </p:cNvSpPr>
          <p:nvPr/>
        </p:nvSpPr>
        <p:spPr bwMode="auto">
          <a:xfrm>
            <a:off x="9122015" y="3924328"/>
            <a:ext cx="364202" cy="6612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nSpc>
                <a:spcPct val="150000"/>
              </a:lnSpc>
              <a:spcBef>
                <a:spcPts val="0"/>
              </a:spcBef>
            </a:pPr>
            <a:r>
              <a:rPr lang="zh-CN" altLang="zh-CN" sz="2800" dirty="0">
                <a:solidFill>
                  <a:srgbClr val="FF6600"/>
                </a:solidFill>
                <a:latin typeface="Times New Roman" pitchFamily="18" charset="0"/>
                <a:ea typeface="微软雅黑" pitchFamily="34" charset="-122"/>
                <a:cs typeface="Times New Roman" pitchFamily="18" charset="0"/>
              </a:rPr>
              <a:t>↓</a:t>
            </a:r>
          </a:p>
        </p:txBody>
      </p:sp>
      <p:sp>
        <p:nvSpPr>
          <p:cNvPr id="56331" name="WordArt 12"/>
          <p:cNvSpPr>
            <a:spLocks noChangeArrowheads="1" noChangeShapeType="1" noTextEdit="1"/>
          </p:cNvSpPr>
          <p:nvPr/>
        </p:nvSpPr>
        <p:spPr bwMode="auto">
          <a:xfrm>
            <a:off x="7863856" y="4735834"/>
            <a:ext cx="2880519" cy="952525"/>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Wave1">
              <a:avLst>
                <a:gd name="adj1" fmla="val 13005"/>
                <a:gd name="adj2" fmla="val 0"/>
              </a:avLst>
            </a:prstTxWarp>
          </a:bodyPr>
          <a:lstStyle/>
          <a:p>
            <a:pPr algn="ctr">
              <a:lnSpc>
                <a:spcPct val="150000"/>
              </a:lnSpc>
              <a:spcBef>
                <a:spcPts val="0"/>
              </a:spcBef>
            </a:pPr>
            <a:r>
              <a:rPr lang="zh-CN" altLang="en-US" sz="2800">
                <a:solidFill>
                  <a:srgbClr val="800080"/>
                </a:solidFill>
                <a:effectLst>
                  <a:outerShdw dist="53882" dir="2700000" algn="ctr" rotWithShape="0">
                    <a:srgbClr val="C0C0C0">
                      <a:alpha val="79999"/>
                    </a:srgbClr>
                  </a:outerShdw>
                </a:effectLst>
                <a:latin typeface="Times New Roman" pitchFamily="18" charset="0"/>
                <a:ea typeface="微软雅黑" pitchFamily="34" charset="-122"/>
                <a:cs typeface="Times New Roman" pitchFamily="18" charset="0"/>
              </a:rPr>
              <a:t>我要享受！</a:t>
            </a:r>
          </a:p>
        </p:txBody>
      </p:sp>
    </p:spTree>
    <p:extLst>
      <p:ext uri="{BB962C8B-B14F-4D97-AF65-F5344CB8AC3E}">
        <p14:creationId xmlns:p14="http://schemas.microsoft.com/office/powerpoint/2010/main" val="2262296268"/>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Text Box 2"/>
          <p:cNvSpPr txBox="1">
            <a:spLocks noChangeArrowheads="1"/>
          </p:cNvSpPr>
          <p:nvPr/>
        </p:nvSpPr>
        <p:spPr bwMode="auto">
          <a:xfrm>
            <a:off x="568283" y="2840540"/>
            <a:ext cx="10657919" cy="203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spcBef>
                <a:spcPts val="0"/>
              </a:spcBef>
            </a:pPr>
            <a:r>
              <a:rPr lang="zh-CN" altLang="en-US" sz="2800" dirty="0">
                <a:solidFill>
                  <a:srgbClr val="C00000"/>
                </a:solidFill>
                <a:latin typeface="Times New Roman" pitchFamily="18" charset="0"/>
                <a:ea typeface="微软雅黑" pitchFamily="34" charset="-122"/>
                <a:cs typeface="Times New Roman" pitchFamily="18" charset="0"/>
              </a:rPr>
              <a:t>注意：</a:t>
            </a:r>
            <a:r>
              <a:rPr lang="zh-CN" altLang="en-US" sz="2800" dirty="0">
                <a:latin typeface="Times New Roman" pitchFamily="18" charset="0"/>
                <a:ea typeface="微软雅黑" pitchFamily="34" charset="-122"/>
                <a:cs typeface="Times New Roman" pitchFamily="18" charset="0"/>
              </a:rPr>
              <a:t>随着经济水平的提高，发展资料和享受资料的消费将逐渐增加，但并</a:t>
            </a:r>
            <a:r>
              <a:rPr lang="zh-CN" altLang="en-US" sz="2800" dirty="0">
                <a:solidFill>
                  <a:srgbClr val="FF0000"/>
                </a:solidFill>
                <a:latin typeface="Times New Roman" pitchFamily="18" charset="0"/>
                <a:ea typeface="微软雅黑" pitchFamily="34" charset="-122"/>
                <a:cs typeface="Times New Roman" pitchFamily="18" charset="0"/>
              </a:rPr>
              <a:t>不可以替代</a:t>
            </a:r>
            <a:r>
              <a:rPr lang="zh-CN" altLang="en-US" sz="2800" dirty="0">
                <a:latin typeface="Times New Roman" pitchFamily="18" charset="0"/>
                <a:ea typeface="微软雅黑" pitchFamily="34" charset="-122"/>
                <a:cs typeface="Times New Roman" pitchFamily="18" charset="0"/>
              </a:rPr>
              <a:t>生存资料的消费，无论生活水平多高，生存资料的消费是</a:t>
            </a:r>
            <a:r>
              <a:rPr lang="zh-CN" altLang="en-US" sz="2800" dirty="0">
                <a:solidFill>
                  <a:srgbClr val="FF0000"/>
                </a:solidFill>
                <a:latin typeface="Times New Roman" pitchFamily="18" charset="0"/>
                <a:ea typeface="微软雅黑" pitchFamily="34" charset="-122"/>
                <a:cs typeface="Times New Roman" pitchFamily="18" charset="0"/>
              </a:rPr>
              <a:t>不可缺少</a:t>
            </a:r>
            <a:r>
              <a:rPr lang="zh-CN" altLang="en-US" sz="2800" dirty="0">
                <a:latin typeface="Times New Roman" pitchFamily="18" charset="0"/>
                <a:ea typeface="微软雅黑" pitchFamily="34" charset="-122"/>
                <a:cs typeface="Times New Roman" pitchFamily="18" charset="0"/>
              </a:rPr>
              <a:t>的。</a:t>
            </a:r>
            <a:endParaRPr lang="en-US" altLang="zh-CN" sz="2800" dirty="0">
              <a:latin typeface="Times New Roman" pitchFamily="18" charset="0"/>
              <a:ea typeface="Times New Roman" pitchFamily="18" charset="0"/>
              <a:cs typeface="Times New Roman" pitchFamily="18" charset="0"/>
            </a:endParaRPr>
          </a:p>
        </p:txBody>
      </p:sp>
      <p:sp>
        <p:nvSpPr>
          <p:cNvPr id="3" name="Text Box 8"/>
          <p:cNvSpPr txBox="1">
            <a:spLocks noChangeArrowheads="1"/>
          </p:cNvSpPr>
          <p:nvPr/>
        </p:nvSpPr>
        <p:spPr bwMode="auto">
          <a:xfrm>
            <a:off x="568283" y="1511895"/>
            <a:ext cx="10665362"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spcBef>
                <a:spcPts val="0"/>
              </a:spcBef>
            </a:pPr>
            <a:r>
              <a:rPr lang="zh-CN" altLang="en-US" sz="2800" dirty="0">
                <a:solidFill>
                  <a:srgbClr val="C00000"/>
                </a:solidFill>
                <a:latin typeface="Times New Roman" pitchFamily="18" charset="0"/>
                <a:ea typeface="微软雅黑" pitchFamily="34" charset="-122"/>
                <a:cs typeface="Times New Roman" pitchFamily="18" charset="0"/>
              </a:rPr>
              <a:t>重要结论：</a:t>
            </a:r>
            <a:r>
              <a:rPr lang="zh-CN" altLang="en-US" sz="2800" dirty="0">
                <a:solidFill>
                  <a:srgbClr val="FF0000"/>
                </a:solidFill>
                <a:latin typeface="Times New Roman" pitchFamily="18" charset="0"/>
                <a:ea typeface="微软雅黑" pitchFamily="34" charset="-122"/>
                <a:cs typeface="Times New Roman" pitchFamily="18" charset="0"/>
              </a:rPr>
              <a:t>随着经济水平的提高，生存资料消费在总</a:t>
            </a:r>
            <a:r>
              <a:rPr lang="zh-CN" altLang="en-US" sz="2800" dirty="0" smtClean="0">
                <a:solidFill>
                  <a:srgbClr val="FF0000"/>
                </a:solidFill>
                <a:latin typeface="Times New Roman" pitchFamily="18" charset="0"/>
                <a:ea typeface="微软雅黑" pitchFamily="34" charset="-122"/>
                <a:cs typeface="Times New Roman" pitchFamily="18" charset="0"/>
              </a:rPr>
              <a:t>消费中的</a:t>
            </a:r>
            <a:r>
              <a:rPr lang="zh-CN" altLang="en-US" sz="2800" dirty="0">
                <a:solidFill>
                  <a:srgbClr val="FF0000"/>
                </a:solidFill>
                <a:latin typeface="Times New Roman" pitchFamily="18" charset="0"/>
                <a:ea typeface="微软雅黑" pitchFamily="34" charset="-122"/>
                <a:cs typeface="Times New Roman" pitchFamily="18" charset="0"/>
              </a:rPr>
              <a:t>比例越来越少，而发展资料和享受资料在总消费总的比例将逐步增加。</a:t>
            </a:r>
          </a:p>
        </p:txBody>
      </p:sp>
    </p:spTree>
    <p:extLst>
      <p:ext uri="{BB962C8B-B14F-4D97-AF65-F5344CB8AC3E}">
        <p14:creationId xmlns:p14="http://schemas.microsoft.com/office/powerpoint/2010/main" val="2973306054"/>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7346"/>
                                        </p:tgtEl>
                                        <p:attrNameLst>
                                          <p:attrName>style.visibility</p:attrName>
                                        </p:attrNameLst>
                                      </p:cBhvr>
                                      <p:to>
                                        <p:strVal val="visible"/>
                                      </p:to>
                                    </p:set>
                                    <p:animEffect transition="in" filter="fade">
                                      <p:cBhvr>
                                        <p:cTn id="7" dur="1000"/>
                                        <p:tgtEl>
                                          <p:spTgt spid="57346"/>
                                        </p:tgtEl>
                                      </p:cBhvr>
                                    </p:animEffect>
                                    <p:anim calcmode="lin" valueType="num">
                                      <p:cBhvr>
                                        <p:cTn id="8" dur="1000" fill="hold"/>
                                        <p:tgtEl>
                                          <p:spTgt spid="57346"/>
                                        </p:tgtEl>
                                        <p:attrNameLst>
                                          <p:attrName>ppt_x</p:attrName>
                                        </p:attrNameLst>
                                      </p:cBhvr>
                                      <p:tavLst>
                                        <p:tav tm="0">
                                          <p:val>
                                            <p:strVal val="#ppt_x"/>
                                          </p:val>
                                        </p:tav>
                                        <p:tav tm="100000">
                                          <p:val>
                                            <p:strVal val="#ppt_x"/>
                                          </p:val>
                                        </p:tav>
                                      </p:tavLst>
                                    </p:anim>
                                    <p:anim calcmode="lin" valueType="num">
                                      <p:cBhvr>
                                        <p:cTn id="9" dur="1000" fill="hold"/>
                                        <p:tgtEl>
                                          <p:spTgt spid="5734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34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Text Box 3"/>
          <p:cNvSpPr txBox="1">
            <a:spLocks noChangeArrowheads="1"/>
          </p:cNvSpPr>
          <p:nvPr/>
        </p:nvSpPr>
        <p:spPr bwMode="auto">
          <a:xfrm>
            <a:off x="862064" y="696798"/>
            <a:ext cx="10153127"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spcBef>
                <a:spcPts val="0"/>
              </a:spcBef>
            </a:pPr>
            <a:r>
              <a:rPr lang="en-US" altLang="zh-CN" sz="2800" b="1" dirty="0">
                <a:solidFill>
                  <a:srgbClr val="2864E6"/>
                </a:solidFill>
                <a:latin typeface="Times New Roman" pitchFamily="18" charset="0"/>
                <a:ea typeface="Times New Roman" pitchFamily="18" charset="0"/>
                <a:cs typeface="Times New Roman" pitchFamily="18" charset="0"/>
              </a:rPr>
              <a:t>2</a:t>
            </a:r>
            <a:r>
              <a:rPr lang="zh-CN" altLang="en-US" sz="2800" b="1" dirty="0">
                <a:solidFill>
                  <a:srgbClr val="2864E6"/>
                </a:solidFill>
                <a:latin typeface="Times New Roman" pitchFamily="18" charset="0"/>
                <a:ea typeface="微软雅黑" pitchFamily="34" charset="-122"/>
                <a:cs typeface="Times New Roman" pitchFamily="18" charset="0"/>
              </a:rPr>
              <a:t>、按照交易方式不同</a:t>
            </a:r>
            <a:r>
              <a:rPr lang="zh-CN" altLang="en-US" sz="2800" dirty="0">
                <a:latin typeface="Times New Roman" pitchFamily="18" charset="0"/>
                <a:ea typeface="微软雅黑" pitchFamily="34" charset="-122"/>
                <a:cs typeface="Times New Roman" pitchFamily="18" charset="0"/>
              </a:rPr>
              <a:t>，可以分为</a:t>
            </a:r>
            <a:r>
              <a:rPr lang="zh-CN" altLang="en-US" sz="2800" dirty="0">
                <a:solidFill>
                  <a:srgbClr val="FF0000"/>
                </a:solidFill>
                <a:latin typeface="Times New Roman" pitchFamily="18" charset="0"/>
                <a:ea typeface="微软雅黑" pitchFamily="34" charset="-122"/>
                <a:cs typeface="Times New Roman" pitchFamily="18" charset="0"/>
              </a:rPr>
              <a:t>钱货两清的消费、贷款消费和租赁消费</a:t>
            </a:r>
            <a:r>
              <a:rPr lang="zh-CN" altLang="en-US" sz="2800" dirty="0">
                <a:latin typeface="Times New Roman" pitchFamily="18" charset="0"/>
                <a:ea typeface="微软雅黑" pitchFamily="34" charset="-122"/>
                <a:cs typeface="Times New Roman" pitchFamily="18" charset="0"/>
              </a:rPr>
              <a:t>三种。</a:t>
            </a:r>
          </a:p>
        </p:txBody>
      </p:sp>
      <p:sp>
        <p:nvSpPr>
          <p:cNvPr id="17412" name="Text Box 4"/>
          <p:cNvSpPr txBox="1">
            <a:spLocks noChangeArrowheads="1"/>
          </p:cNvSpPr>
          <p:nvPr/>
        </p:nvSpPr>
        <p:spPr bwMode="auto">
          <a:xfrm>
            <a:off x="646039" y="1990329"/>
            <a:ext cx="3576748"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spcBef>
                <a:spcPts val="0"/>
              </a:spcBef>
            </a:pPr>
            <a:r>
              <a:rPr lang="zh-CN" altLang="en-US" sz="2800" dirty="0">
                <a:solidFill>
                  <a:srgbClr val="C00000"/>
                </a:solidFill>
                <a:latin typeface="Times New Roman" pitchFamily="18" charset="0"/>
                <a:ea typeface="微软雅黑" pitchFamily="34" charset="-122"/>
                <a:cs typeface="Times New Roman" pitchFamily="18" charset="0"/>
              </a:rPr>
              <a:t>（1）钱货两清的消费</a:t>
            </a:r>
          </a:p>
        </p:txBody>
      </p:sp>
      <p:sp>
        <p:nvSpPr>
          <p:cNvPr id="17416" name="Text Box 8"/>
          <p:cNvSpPr txBox="1">
            <a:spLocks noChangeArrowheads="1"/>
          </p:cNvSpPr>
          <p:nvPr/>
        </p:nvSpPr>
        <p:spPr bwMode="auto">
          <a:xfrm>
            <a:off x="810994" y="2695622"/>
            <a:ext cx="10494659" cy="6622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spcBef>
                <a:spcPts val="0"/>
              </a:spcBef>
            </a:pPr>
            <a:r>
              <a:rPr lang="zh-CN" altLang="en-US" sz="2800" dirty="0" smtClean="0">
                <a:solidFill>
                  <a:srgbClr val="C00000"/>
                </a:solidFill>
                <a:latin typeface="Times New Roman" pitchFamily="18" charset="0"/>
                <a:ea typeface="微软雅黑" pitchFamily="34" charset="-122"/>
                <a:cs typeface="Times New Roman" pitchFamily="18" charset="0"/>
              </a:rPr>
              <a:t>①含义：</a:t>
            </a:r>
            <a:r>
              <a:rPr lang="zh-CN" altLang="en-US" sz="2800" dirty="0">
                <a:latin typeface="Times New Roman" pitchFamily="18" charset="0"/>
                <a:ea typeface="微软雅黑" pitchFamily="34" charset="-122"/>
                <a:cs typeface="Times New Roman" pitchFamily="18" charset="0"/>
              </a:rPr>
              <a:t>通过一手交钱一手交货的交易方式</a:t>
            </a:r>
            <a:r>
              <a:rPr lang="zh-CN" altLang="en-US" sz="2800" dirty="0" smtClean="0">
                <a:latin typeface="Times New Roman" pitchFamily="18" charset="0"/>
                <a:ea typeface="微软雅黑" pitchFamily="34" charset="-122"/>
                <a:cs typeface="Times New Roman" pitchFamily="18" charset="0"/>
              </a:rPr>
              <a:t>购买商品</a:t>
            </a:r>
            <a:r>
              <a:rPr lang="zh-CN" altLang="en-US" sz="2800" dirty="0">
                <a:latin typeface="Times New Roman" pitchFamily="18" charset="0"/>
                <a:ea typeface="微软雅黑" pitchFamily="34" charset="-122"/>
                <a:cs typeface="Times New Roman" pitchFamily="18" charset="0"/>
              </a:rPr>
              <a:t>进行的</a:t>
            </a:r>
            <a:r>
              <a:rPr lang="zh-CN" altLang="en-US" sz="2800" dirty="0" smtClean="0">
                <a:latin typeface="Times New Roman" pitchFamily="18" charset="0"/>
                <a:ea typeface="微软雅黑" pitchFamily="34" charset="-122"/>
                <a:cs typeface="Times New Roman" pitchFamily="18" charset="0"/>
              </a:rPr>
              <a:t>消费</a:t>
            </a:r>
            <a:endParaRPr lang="zh-CN" altLang="en-US" sz="2800" dirty="0">
              <a:latin typeface="Times New Roman" pitchFamily="18" charset="0"/>
              <a:ea typeface="微软雅黑" pitchFamily="34" charset="-122"/>
              <a:cs typeface="Times New Roman" pitchFamily="18" charset="0"/>
            </a:endParaRPr>
          </a:p>
        </p:txBody>
      </p:sp>
      <p:sp>
        <p:nvSpPr>
          <p:cNvPr id="17418" name="Text Box 10"/>
          <p:cNvSpPr txBox="1">
            <a:spLocks noChangeArrowheads="1"/>
          </p:cNvSpPr>
          <p:nvPr/>
        </p:nvSpPr>
        <p:spPr bwMode="auto">
          <a:xfrm>
            <a:off x="813456" y="4015332"/>
            <a:ext cx="10201735"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spcBef>
                <a:spcPts val="0"/>
              </a:spcBef>
            </a:pPr>
            <a:r>
              <a:rPr lang="zh-CN" altLang="en-US" sz="2800" dirty="0" smtClean="0">
                <a:solidFill>
                  <a:srgbClr val="C00000"/>
                </a:solidFill>
                <a:latin typeface="Times New Roman" pitchFamily="18" charset="0"/>
                <a:ea typeface="微软雅黑" pitchFamily="34" charset="-122"/>
                <a:cs typeface="Times New Roman" pitchFamily="18" charset="0"/>
              </a:rPr>
              <a:t>③特点：</a:t>
            </a:r>
            <a:r>
              <a:rPr lang="zh-CN" altLang="en-US" sz="2800" dirty="0">
                <a:latin typeface="Times New Roman" pitchFamily="18" charset="0"/>
                <a:ea typeface="微软雅黑" pitchFamily="34" charset="-122"/>
                <a:cs typeface="Times New Roman" pitchFamily="18" charset="0"/>
              </a:rPr>
              <a:t>一手交钱一手交货；商品的所有权和使用权同时向购买者转移。</a:t>
            </a:r>
          </a:p>
        </p:txBody>
      </p:sp>
      <p:sp>
        <p:nvSpPr>
          <p:cNvPr id="17419" name="Text Box 11"/>
          <p:cNvSpPr txBox="1">
            <a:spLocks noChangeArrowheads="1"/>
          </p:cNvSpPr>
          <p:nvPr/>
        </p:nvSpPr>
        <p:spPr bwMode="auto">
          <a:xfrm>
            <a:off x="810993" y="3357919"/>
            <a:ext cx="5595685"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spcBef>
                <a:spcPts val="0"/>
              </a:spcBef>
            </a:pPr>
            <a:r>
              <a:rPr lang="zh-CN" altLang="en-US" sz="2800" dirty="0">
                <a:solidFill>
                  <a:srgbClr val="C00000"/>
                </a:solidFill>
                <a:latin typeface="Times New Roman" pitchFamily="18" charset="0"/>
                <a:ea typeface="微软雅黑" pitchFamily="34" charset="-122"/>
                <a:cs typeface="Times New Roman" pitchFamily="18" charset="0"/>
              </a:rPr>
              <a:t>②</a:t>
            </a:r>
            <a:r>
              <a:rPr lang="zh-CN" altLang="en-US" sz="2800" dirty="0" smtClean="0">
                <a:solidFill>
                  <a:srgbClr val="C00000"/>
                </a:solidFill>
                <a:latin typeface="Times New Roman" pitchFamily="18" charset="0"/>
                <a:ea typeface="微软雅黑" pitchFamily="34" charset="-122"/>
                <a:cs typeface="Times New Roman" pitchFamily="18" charset="0"/>
              </a:rPr>
              <a:t>适用</a:t>
            </a:r>
            <a:r>
              <a:rPr lang="zh-CN" altLang="en-US" sz="2800" dirty="0">
                <a:solidFill>
                  <a:srgbClr val="C00000"/>
                </a:solidFill>
                <a:latin typeface="Times New Roman" pitchFamily="18" charset="0"/>
                <a:ea typeface="微软雅黑" pitchFamily="34" charset="-122"/>
                <a:cs typeface="Times New Roman" pitchFamily="18" charset="0"/>
              </a:rPr>
              <a:t>情况</a:t>
            </a:r>
            <a:r>
              <a:rPr lang="zh-CN" altLang="en-US" sz="2800" dirty="0" smtClean="0">
                <a:solidFill>
                  <a:srgbClr val="C00000"/>
                </a:solidFill>
                <a:latin typeface="Times New Roman" pitchFamily="18" charset="0"/>
                <a:ea typeface="微软雅黑" pitchFamily="34" charset="-122"/>
                <a:cs typeface="Times New Roman" pitchFamily="18" charset="0"/>
              </a:rPr>
              <a:t>：</a:t>
            </a:r>
            <a:r>
              <a:rPr lang="zh-CN" altLang="en-US" sz="2800" dirty="0">
                <a:latin typeface="Times New Roman" pitchFamily="18" charset="0"/>
                <a:ea typeface="微软雅黑" pitchFamily="34" charset="-122"/>
                <a:cs typeface="Times New Roman" pitchFamily="18" charset="0"/>
              </a:rPr>
              <a:t>大部分</a:t>
            </a:r>
            <a:r>
              <a:rPr lang="zh-CN" altLang="en-US" sz="2800" dirty="0" smtClean="0">
                <a:latin typeface="Times New Roman" pitchFamily="18" charset="0"/>
                <a:ea typeface="微软雅黑" pitchFamily="34" charset="-122"/>
                <a:cs typeface="Times New Roman" pitchFamily="18" charset="0"/>
              </a:rPr>
              <a:t>商品</a:t>
            </a:r>
            <a:endParaRPr lang="zh-CN" altLang="en-US" sz="2800" dirty="0">
              <a:latin typeface="Times New Roman" pitchFamily="18" charset="0"/>
              <a:ea typeface="微软雅黑" pitchFamily="34" charset="-122"/>
              <a:cs typeface="Times New Roman" pitchFamily="18" charset="0"/>
            </a:endParaRPr>
          </a:p>
        </p:txBody>
      </p:sp>
    </p:spTree>
    <p:extLst>
      <p:ext uri="{BB962C8B-B14F-4D97-AF65-F5344CB8AC3E}">
        <p14:creationId xmlns:p14="http://schemas.microsoft.com/office/powerpoint/2010/main" val="2429049662"/>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7412"/>
                                        </p:tgtEl>
                                        <p:attrNameLst>
                                          <p:attrName>style.visibility</p:attrName>
                                        </p:attrNameLst>
                                      </p:cBhvr>
                                      <p:to>
                                        <p:strVal val="visible"/>
                                      </p:to>
                                    </p:set>
                                    <p:animEffect transition="in" filter="fade">
                                      <p:cBhvr>
                                        <p:cTn id="7" dur="1000"/>
                                        <p:tgtEl>
                                          <p:spTgt spid="17412"/>
                                        </p:tgtEl>
                                      </p:cBhvr>
                                    </p:animEffect>
                                    <p:anim calcmode="lin" valueType="num">
                                      <p:cBhvr>
                                        <p:cTn id="8" dur="1000" fill="hold"/>
                                        <p:tgtEl>
                                          <p:spTgt spid="17412"/>
                                        </p:tgtEl>
                                        <p:attrNameLst>
                                          <p:attrName>ppt_x</p:attrName>
                                        </p:attrNameLst>
                                      </p:cBhvr>
                                      <p:tavLst>
                                        <p:tav tm="0">
                                          <p:val>
                                            <p:strVal val="#ppt_x"/>
                                          </p:val>
                                        </p:tav>
                                        <p:tav tm="100000">
                                          <p:val>
                                            <p:strVal val="#ppt_x"/>
                                          </p:val>
                                        </p:tav>
                                      </p:tavLst>
                                    </p:anim>
                                    <p:anim calcmode="lin" valueType="num">
                                      <p:cBhvr>
                                        <p:cTn id="9" dur="1000" fill="hold"/>
                                        <p:tgtEl>
                                          <p:spTgt spid="17412"/>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17416"/>
                                        </p:tgtEl>
                                        <p:attrNameLst>
                                          <p:attrName>style.visibility</p:attrName>
                                        </p:attrNameLst>
                                      </p:cBhvr>
                                      <p:to>
                                        <p:strVal val="visible"/>
                                      </p:to>
                                    </p:set>
                                  </p:childTnLst>
                                </p:cTn>
                              </p:par>
                            </p:childTnLst>
                          </p:cTn>
                        </p:par>
                      </p:childTnLst>
                    </p:cTn>
                  </p:par>
                  <p:par>
                    <p:cTn id="14" fill="hold" nodeType="clickPar">
                      <p:stCondLst>
                        <p:cond delay="indefinite"/>
                      </p:stCondLst>
                      <p:childTnLst>
                        <p:par>
                          <p:cTn id="15" fill="hold" nodeType="withGroup">
                            <p:stCondLst>
                              <p:cond delay="0"/>
                            </p:stCondLst>
                            <p:childTnLst>
                              <p:par>
                                <p:cTn id="16" presetID="1" presetClass="entr" presetSubtype="0" fill="hold" grpId="0" nodeType="clickEffect">
                                  <p:stCondLst>
                                    <p:cond delay="0"/>
                                  </p:stCondLst>
                                  <p:childTnLst>
                                    <p:set>
                                      <p:cBhvr>
                                        <p:cTn id="17" dur="1" fill="hold">
                                          <p:stCondLst>
                                            <p:cond delay="0"/>
                                          </p:stCondLst>
                                        </p:cTn>
                                        <p:tgtEl>
                                          <p:spTgt spid="17419"/>
                                        </p:tgtEl>
                                        <p:attrNameLst>
                                          <p:attrName>style.visibility</p:attrName>
                                        </p:attrNameLst>
                                      </p:cBhvr>
                                      <p:to>
                                        <p:strVal val="visible"/>
                                      </p:to>
                                    </p:set>
                                  </p:childTnLst>
                                </p:cTn>
                              </p:par>
                            </p:childTnLst>
                          </p:cTn>
                        </p:par>
                      </p:childTnLst>
                    </p:cTn>
                  </p:par>
                  <p:par>
                    <p:cTn id="18" fill="hold">
                      <p:stCondLst>
                        <p:cond delay="indefinite"/>
                      </p:stCondLst>
                      <p:childTnLst>
                        <p:par>
                          <p:cTn id="19" fill="hold">
                            <p:stCondLst>
                              <p:cond delay="0"/>
                            </p:stCondLst>
                            <p:childTnLst>
                              <p:par>
                                <p:cTn id="20" presetID="1" presetClass="entr" presetSubtype="0" fill="hold" grpId="0" nodeType="clickEffect">
                                  <p:stCondLst>
                                    <p:cond delay="0"/>
                                  </p:stCondLst>
                                  <p:childTnLst>
                                    <p:set>
                                      <p:cBhvr>
                                        <p:cTn id="21" dur="1" fill="hold">
                                          <p:stCondLst>
                                            <p:cond delay="0"/>
                                          </p:stCondLst>
                                        </p:cTn>
                                        <p:tgtEl>
                                          <p:spTgt spid="174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2" grpId="0"/>
      <p:bldP spid="17416" grpId="0"/>
      <p:bldP spid="17418" grpId="0"/>
      <p:bldP spid="17419"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ext Box 2"/>
          <p:cNvSpPr txBox="1">
            <a:spLocks noChangeArrowheads="1"/>
          </p:cNvSpPr>
          <p:nvPr/>
        </p:nvSpPr>
        <p:spPr bwMode="auto">
          <a:xfrm>
            <a:off x="439000" y="143743"/>
            <a:ext cx="2448649" cy="580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spcBef>
                <a:spcPts val="0"/>
              </a:spcBef>
            </a:pPr>
            <a:r>
              <a:rPr lang="zh-CN" altLang="en-US" sz="2400" dirty="0">
                <a:solidFill>
                  <a:srgbClr val="C00000"/>
                </a:solidFill>
                <a:latin typeface="Times New Roman" pitchFamily="18" charset="0"/>
                <a:ea typeface="微软雅黑" pitchFamily="34" charset="-122"/>
                <a:cs typeface="Times New Roman" pitchFamily="18" charset="0"/>
              </a:rPr>
              <a:t>（2）贷款</a:t>
            </a:r>
            <a:r>
              <a:rPr lang="zh-CN" altLang="en-US" sz="2400" dirty="0" smtClean="0">
                <a:solidFill>
                  <a:srgbClr val="C00000"/>
                </a:solidFill>
                <a:latin typeface="Times New Roman" pitchFamily="18" charset="0"/>
                <a:ea typeface="微软雅黑" pitchFamily="34" charset="-122"/>
                <a:cs typeface="Times New Roman" pitchFamily="18" charset="0"/>
              </a:rPr>
              <a:t>消费</a:t>
            </a:r>
            <a:endParaRPr lang="zh-CN" altLang="en-US" sz="2400" dirty="0">
              <a:solidFill>
                <a:srgbClr val="C00000"/>
              </a:solidFill>
              <a:latin typeface="Times New Roman" pitchFamily="18" charset="0"/>
              <a:ea typeface="微软雅黑" pitchFamily="34" charset="-122"/>
              <a:cs typeface="Times New Roman" pitchFamily="18" charset="0"/>
            </a:endParaRPr>
          </a:p>
        </p:txBody>
      </p:sp>
      <p:sp>
        <p:nvSpPr>
          <p:cNvPr id="16388" name="Text Box 5"/>
          <p:cNvSpPr txBox="1">
            <a:spLocks noChangeArrowheads="1"/>
          </p:cNvSpPr>
          <p:nvPr/>
        </p:nvSpPr>
        <p:spPr bwMode="auto">
          <a:xfrm>
            <a:off x="462465" y="1743787"/>
            <a:ext cx="9907083"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spcBef>
                <a:spcPts val="0"/>
              </a:spcBef>
            </a:pPr>
            <a:r>
              <a:rPr lang="zh-CN" altLang="zh-CN" sz="2400" dirty="0">
                <a:solidFill>
                  <a:srgbClr val="2864E6"/>
                </a:solidFill>
                <a:latin typeface="Times New Roman" pitchFamily="18" charset="0"/>
                <a:ea typeface="微软雅黑" pitchFamily="34" charset="-122"/>
                <a:cs typeface="Times New Roman" pitchFamily="18" charset="0"/>
              </a:rPr>
              <a:t> </a:t>
            </a:r>
            <a:r>
              <a:rPr lang="zh-CN" altLang="en-US" sz="2400" dirty="0">
                <a:solidFill>
                  <a:srgbClr val="2864E6"/>
                </a:solidFill>
                <a:latin typeface="Times New Roman" pitchFamily="18" charset="0"/>
                <a:ea typeface="微软雅黑" pitchFamily="34" charset="-122"/>
                <a:cs typeface="Times New Roman" pitchFamily="18" charset="0"/>
              </a:rPr>
              <a:t>人们一般在什么情况下购买什么</a:t>
            </a:r>
            <a:r>
              <a:rPr lang="zh-CN" altLang="en-US" sz="2400" dirty="0" smtClean="0">
                <a:solidFill>
                  <a:srgbClr val="2864E6"/>
                </a:solidFill>
                <a:latin typeface="Times New Roman" pitchFamily="18" charset="0"/>
                <a:ea typeface="微软雅黑" pitchFamily="34" charset="-122"/>
                <a:cs typeface="Times New Roman" pitchFamily="18" charset="0"/>
              </a:rPr>
              <a:t>商品的时候</a:t>
            </a:r>
            <a:r>
              <a:rPr lang="zh-CN" altLang="en-US" sz="2400" dirty="0">
                <a:solidFill>
                  <a:srgbClr val="2864E6"/>
                </a:solidFill>
                <a:latin typeface="Times New Roman" pitchFamily="18" charset="0"/>
                <a:ea typeface="微软雅黑" pitchFamily="34" charset="-122"/>
                <a:cs typeface="Times New Roman" pitchFamily="18" charset="0"/>
              </a:rPr>
              <a:t>会贷款消费，它有什么要求？</a:t>
            </a:r>
          </a:p>
        </p:txBody>
      </p:sp>
      <p:grpSp>
        <p:nvGrpSpPr>
          <p:cNvPr id="3" name="Group 6"/>
          <p:cNvGrpSpPr>
            <a:grpSpLocks/>
          </p:cNvGrpSpPr>
          <p:nvPr/>
        </p:nvGrpSpPr>
        <p:grpSpPr bwMode="auto">
          <a:xfrm>
            <a:off x="389222" y="2823907"/>
            <a:ext cx="10843672" cy="2365469"/>
            <a:chOff x="69" y="178"/>
            <a:chExt cx="5088" cy="1815"/>
          </a:xfrm>
        </p:grpSpPr>
        <p:pic>
          <p:nvPicPr>
            <p:cNvPr id="16390" name="Picture 7" descr="2005062115305218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96" y="178"/>
              <a:ext cx="1392" cy="10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91" name="Text Box 8"/>
            <p:cNvSpPr txBox="1">
              <a:spLocks noChangeArrowheads="1"/>
            </p:cNvSpPr>
            <p:nvPr/>
          </p:nvSpPr>
          <p:spPr bwMode="auto">
            <a:xfrm>
              <a:off x="69" y="1122"/>
              <a:ext cx="5088" cy="8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spcBef>
                  <a:spcPts val="0"/>
                </a:spcBef>
              </a:pPr>
              <a:r>
                <a:rPr lang="zh-CN" altLang="en-US" sz="2400" dirty="0" smtClean="0">
                  <a:latin typeface="Times New Roman" pitchFamily="18" charset="0"/>
                  <a:ea typeface="微软雅黑" pitchFamily="34" charset="-122"/>
                  <a:cs typeface="Times New Roman" pitchFamily="18" charset="0"/>
                </a:rPr>
                <a:t>在</a:t>
              </a:r>
              <a:r>
                <a:rPr lang="zh-CN" altLang="en-US" sz="2400" dirty="0">
                  <a:latin typeface="Times New Roman" pitchFamily="18" charset="0"/>
                  <a:ea typeface="微软雅黑" pitchFamily="34" charset="-122"/>
                  <a:cs typeface="Times New Roman" pitchFamily="18" charset="0"/>
                </a:rPr>
                <a:t>购买住房、轿车等商品或家居装修时，一次性付款可能会超出买主的支付能力，在收入稳定且比较乐观的情况下，可以考虑预支未来收入进行消费。　　</a:t>
              </a:r>
            </a:p>
          </p:txBody>
        </p:sp>
        <p:pic>
          <p:nvPicPr>
            <p:cNvPr id="16392" name="Picture 9" descr="zefengyua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2" y="267"/>
              <a:ext cx="758" cy="8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3" name="Picture 10" descr="200571319311269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40" y="254"/>
              <a:ext cx="864" cy="8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8444" name="Rectangle 12"/>
          <p:cNvSpPr>
            <a:spLocks noChangeArrowheads="1"/>
          </p:cNvSpPr>
          <p:nvPr/>
        </p:nvSpPr>
        <p:spPr bwMode="auto">
          <a:xfrm>
            <a:off x="401879" y="5128163"/>
            <a:ext cx="10646654"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spcBef>
                <a:spcPts val="0"/>
              </a:spcBef>
            </a:pPr>
            <a:r>
              <a:rPr lang="zh-CN" altLang="en-US" sz="2400" dirty="0" smtClean="0">
                <a:solidFill>
                  <a:srgbClr val="C00000"/>
                </a:solidFill>
                <a:latin typeface="Times New Roman" pitchFamily="18" charset="0"/>
                <a:ea typeface="微软雅黑" pitchFamily="34" charset="-122"/>
                <a:cs typeface="Times New Roman" pitchFamily="18" charset="0"/>
              </a:rPr>
              <a:t>③特点：</a:t>
            </a:r>
            <a:r>
              <a:rPr lang="zh-CN" altLang="en-US" sz="2400" dirty="0" smtClean="0">
                <a:latin typeface="Times New Roman" pitchFamily="18" charset="0"/>
                <a:ea typeface="微软雅黑" pitchFamily="34" charset="-122"/>
                <a:cs typeface="Times New Roman" pitchFamily="18" charset="0"/>
              </a:rPr>
              <a:t>“</a:t>
            </a:r>
            <a:r>
              <a:rPr lang="zh-CN" altLang="en-US" sz="2400" dirty="0">
                <a:latin typeface="Times New Roman" pitchFamily="18" charset="0"/>
                <a:ea typeface="微软雅黑" pitchFamily="34" charset="-122"/>
                <a:cs typeface="Times New Roman" pitchFamily="18" charset="0"/>
              </a:rPr>
              <a:t>花明天的钱，圆今天的梦”；商品的</a:t>
            </a:r>
            <a:r>
              <a:rPr lang="zh-CN" altLang="en-US" sz="2400" dirty="0" smtClean="0">
                <a:latin typeface="Times New Roman" pitchFamily="18" charset="0"/>
                <a:ea typeface="微软雅黑" pitchFamily="34" charset="-122"/>
                <a:cs typeface="Times New Roman" pitchFamily="18" charset="0"/>
              </a:rPr>
              <a:t>所有权</a:t>
            </a:r>
            <a:r>
              <a:rPr lang="zh-CN" altLang="en-US" sz="2400" dirty="0">
                <a:latin typeface="Times New Roman" pitchFamily="18" charset="0"/>
                <a:ea typeface="微软雅黑" pitchFamily="34" charset="-122"/>
                <a:cs typeface="Times New Roman" pitchFamily="18" charset="0"/>
              </a:rPr>
              <a:t>和使用权逐渐向购买者发生转移。</a:t>
            </a:r>
          </a:p>
        </p:txBody>
      </p:sp>
      <p:sp>
        <p:nvSpPr>
          <p:cNvPr id="18446" name="Text Box 14"/>
          <p:cNvSpPr txBox="1">
            <a:spLocks noChangeArrowheads="1"/>
          </p:cNvSpPr>
          <p:nvPr/>
        </p:nvSpPr>
        <p:spPr bwMode="auto">
          <a:xfrm>
            <a:off x="482841" y="724607"/>
            <a:ext cx="10656433"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spcBef>
                <a:spcPts val="0"/>
              </a:spcBef>
            </a:pPr>
            <a:r>
              <a:rPr lang="zh-CN" altLang="en-US" sz="2400" dirty="0" smtClean="0">
                <a:solidFill>
                  <a:srgbClr val="C00000"/>
                </a:solidFill>
                <a:latin typeface="Times New Roman" pitchFamily="18" charset="0"/>
                <a:ea typeface="微软雅黑" pitchFamily="34" charset="-122"/>
                <a:cs typeface="Times New Roman" pitchFamily="18" charset="0"/>
              </a:rPr>
              <a:t>①含义</a:t>
            </a:r>
            <a:r>
              <a:rPr lang="zh-CN" altLang="en-US" sz="2400" dirty="0">
                <a:solidFill>
                  <a:srgbClr val="C00000"/>
                </a:solidFill>
                <a:latin typeface="Times New Roman" pitchFamily="18" charset="0"/>
                <a:ea typeface="微软雅黑" pitchFamily="34" charset="-122"/>
                <a:cs typeface="Times New Roman" pitchFamily="18" charset="0"/>
              </a:rPr>
              <a:t>：</a:t>
            </a:r>
            <a:r>
              <a:rPr lang="zh-CN" altLang="en-US" sz="2400" dirty="0">
                <a:latin typeface="Times New Roman" pitchFamily="18" charset="0"/>
                <a:ea typeface="微软雅黑" pitchFamily="34" charset="-122"/>
                <a:cs typeface="Times New Roman" pitchFamily="18" charset="0"/>
              </a:rPr>
              <a:t>指消费者向银行或其他金融、非金融机构借款，用于现在消费支出的一种消费形式。</a:t>
            </a:r>
          </a:p>
        </p:txBody>
      </p:sp>
      <p:sp>
        <p:nvSpPr>
          <p:cNvPr id="18447" name="Text Box 15"/>
          <p:cNvSpPr txBox="1">
            <a:spLocks noChangeArrowheads="1"/>
          </p:cNvSpPr>
          <p:nvPr/>
        </p:nvSpPr>
        <p:spPr bwMode="auto">
          <a:xfrm>
            <a:off x="480086" y="2311548"/>
            <a:ext cx="3262432"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nSpc>
                <a:spcPct val="150000"/>
              </a:lnSpc>
              <a:spcBef>
                <a:spcPts val="0"/>
              </a:spcBef>
            </a:pPr>
            <a:r>
              <a:rPr lang="zh-CN" altLang="en-US" sz="2400" dirty="0">
                <a:solidFill>
                  <a:srgbClr val="C00000"/>
                </a:solidFill>
                <a:latin typeface="Times New Roman" pitchFamily="18" charset="0"/>
                <a:ea typeface="微软雅黑" pitchFamily="34" charset="-122"/>
                <a:cs typeface="Times New Roman" pitchFamily="18" charset="0"/>
              </a:rPr>
              <a:t>②</a:t>
            </a:r>
            <a:r>
              <a:rPr lang="zh-CN" altLang="en-US" sz="2400" dirty="0" smtClean="0">
                <a:solidFill>
                  <a:srgbClr val="C00000"/>
                </a:solidFill>
                <a:latin typeface="Times New Roman" pitchFamily="18" charset="0"/>
                <a:ea typeface="微软雅黑" pitchFamily="34" charset="-122"/>
                <a:cs typeface="Times New Roman" pitchFamily="18" charset="0"/>
              </a:rPr>
              <a:t>适用</a:t>
            </a:r>
            <a:r>
              <a:rPr lang="zh-CN" altLang="en-US" sz="2400" dirty="0">
                <a:solidFill>
                  <a:srgbClr val="C00000"/>
                </a:solidFill>
                <a:latin typeface="Times New Roman" pitchFamily="18" charset="0"/>
                <a:ea typeface="微软雅黑" pitchFamily="34" charset="-122"/>
                <a:cs typeface="Times New Roman" pitchFamily="18" charset="0"/>
              </a:rPr>
              <a:t>情况</a:t>
            </a:r>
            <a:r>
              <a:rPr lang="zh-CN" altLang="en-US" sz="2400" dirty="0" smtClean="0">
                <a:solidFill>
                  <a:srgbClr val="C00000"/>
                </a:solidFill>
                <a:latin typeface="Times New Roman" pitchFamily="18" charset="0"/>
                <a:ea typeface="微软雅黑" pitchFamily="34" charset="-122"/>
                <a:cs typeface="Times New Roman" pitchFamily="18" charset="0"/>
              </a:rPr>
              <a:t>：</a:t>
            </a:r>
            <a:r>
              <a:rPr lang="zh-CN" altLang="en-US" sz="2400" dirty="0">
                <a:latin typeface="Times New Roman" pitchFamily="18" charset="0"/>
                <a:ea typeface="微软雅黑" pitchFamily="34" charset="-122"/>
                <a:cs typeface="Times New Roman" pitchFamily="18" charset="0"/>
              </a:rPr>
              <a:t>大件</a:t>
            </a:r>
            <a:r>
              <a:rPr lang="zh-CN" altLang="en-US" sz="2400" dirty="0" smtClean="0">
                <a:latin typeface="Times New Roman" pitchFamily="18" charset="0"/>
                <a:ea typeface="微软雅黑" pitchFamily="34" charset="-122"/>
                <a:cs typeface="Times New Roman" pitchFamily="18" charset="0"/>
              </a:rPr>
              <a:t>商品</a:t>
            </a:r>
            <a:endParaRPr lang="zh-CN" altLang="en-US" sz="2400" dirty="0">
              <a:latin typeface="Times New Roman" pitchFamily="18" charset="0"/>
              <a:ea typeface="微软雅黑" pitchFamily="34" charset="-122"/>
              <a:cs typeface="Times New Roman" pitchFamily="18" charset="0"/>
            </a:endParaRPr>
          </a:p>
        </p:txBody>
      </p:sp>
    </p:spTree>
    <p:extLst>
      <p:ext uri="{BB962C8B-B14F-4D97-AF65-F5344CB8AC3E}">
        <p14:creationId xmlns:p14="http://schemas.microsoft.com/office/powerpoint/2010/main" val="1187356282"/>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844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6388"/>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8447"/>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844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8" grpId="0"/>
      <p:bldP spid="18444" grpId="0"/>
      <p:bldP spid="18446" grpId="0"/>
      <p:bldP spid="18447"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ext Box 2"/>
          <p:cNvSpPr txBox="1">
            <a:spLocks noChangeArrowheads="1"/>
          </p:cNvSpPr>
          <p:nvPr/>
        </p:nvSpPr>
        <p:spPr bwMode="auto">
          <a:xfrm>
            <a:off x="288429" y="677253"/>
            <a:ext cx="11017224" cy="3416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spcBef>
                <a:spcPts val="0"/>
              </a:spcBef>
            </a:pPr>
            <a:r>
              <a:rPr lang="zh-CN" altLang="en-US" sz="2400" dirty="0" smtClean="0">
                <a:solidFill>
                  <a:srgbClr val="FF0000"/>
                </a:solidFill>
                <a:latin typeface="Times New Roman" pitchFamily="18" charset="0"/>
                <a:ea typeface="微软雅黑" pitchFamily="34" charset="-122"/>
                <a:cs typeface="Times New Roman" pitchFamily="18" charset="0"/>
              </a:rPr>
              <a:t>（</a:t>
            </a:r>
            <a:r>
              <a:rPr lang="en-US" altLang="zh-CN" sz="2400" dirty="0" smtClean="0">
                <a:solidFill>
                  <a:srgbClr val="FF0000"/>
                </a:solidFill>
                <a:latin typeface="Times New Roman" pitchFamily="18" charset="0"/>
                <a:ea typeface="微软雅黑" pitchFamily="34" charset="-122"/>
                <a:cs typeface="Times New Roman" pitchFamily="18" charset="0"/>
              </a:rPr>
              <a:t>1</a:t>
            </a:r>
            <a:r>
              <a:rPr lang="zh-CN" altLang="en-US" sz="2400" dirty="0" smtClean="0">
                <a:solidFill>
                  <a:srgbClr val="FF0000"/>
                </a:solidFill>
                <a:latin typeface="Times New Roman" pitchFamily="18" charset="0"/>
                <a:ea typeface="微软雅黑" pitchFamily="34" charset="-122"/>
                <a:cs typeface="Times New Roman" pitchFamily="18" charset="0"/>
              </a:rPr>
              <a:t>）</a:t>
            </a:r>
            <a:r>
              <a:rPr lang="zh-CN" altLang="en-US" sz="2400" dirty="0">
                <a:solidFill>
                  <a:srgbClr val="FF0000"/>
                </a:solidFill>
                <a:latin typeface="Times New Roman" pitchFamily="18" charset="0"/>
                <a:ea typeface="微软雅黑" pitchFamily="34" charset="-122"/>
                <a:cs typeface="Times New Roman" pitchFamily="18" charset="0"/>
              </a:rPr>
              <a:t>对于那些收入稳定，对未来收入持乐观态度的个人或家庭，贷款消费是可行的、明智的。</a:t>
            </a:r>
            <a:r>
              <a:rPr lang="zh-CN" altLang="en-US" sz="2400" dirty="0">
                <a:latin typeface="Times New Roman" pitchFamily="18" charset="0"/>
                <a:ea typeface="微软雅黑" pitchFamily="34" charset="-122"/>
                <a:cs typeface="Times New Roman" pitchFamily="18" charset="0"/>
              </a:rPr>
              <a:t>因为，贷款对</a:t>
            </a:r>
            <a:r>
              <a:rPr lang="zh-CN" altLang="en-US" sz="2400" dirty="0">
                <a:solidFill>
                  <a:srgbClr val="FF0000"/>
                </a:solidFill>
                <a:latin typeface="Times New Roman" pitchFamily="18" charset="0"/>
                <a:ea typeface="微软雅黑" pitchFamily="34" charset="-122"/>
                <a:cs typeface="Times New Roman" pitchFamily="18" charset="0"/>
              </a:rPr>
              <a:t>消费者</a:t>
            </a:r>
            <a:r>
              <a:rPr lang="zh-CN" altLang="en-US" sz="2400" dirty="0">
                <a:latin typeface="Times New Roman" pitchFamily="18" charset="0"/>
                <a:ea typeface="微软雅黑" pitchFamily="34" charset="-122"/>
                <a:cs typeface="Times New Roman" pitchFamily="18" charset="0"/>
              </a:rPr>
              <a:t>来讲，它能满足消费者的生活需要，提高生活质量；对</a:t>
            </a:r>
            <a:r>
              <a:rPr lang="zh-CN" altLang="en-US" sz="2400" dirty="0">
                <a:solidFill>
                  <a:srgbClr val="FF0000"/>
                </a:solidFill>
                <a:latin typeface="Times New Roman" pitchFamily="18" charset="0"/>
                <a:ea typeface="微软雅黑" pitchFamily="34" charset="-122"/>
                <a:cs typeface="Times New Roman" pitchFamily="18" charset="0"/>
              </a:rPr>
              <a:t>社会</a:t>
            </a:r>
            <a:r>
              <a:rPr lang="zh-CN" altLang="en-US" sz="2400" dirty="0">
                <a:latin typeface="Times New Roman" pitchFamily="18" charset="0"/>
                <a:ea typeface="微软雅黑" pitchFamily="34" charset="-122"/>
                <a:cs typeface="Times New Roman" pitchFamily="18" charset="0"/>
              </a:rPr>
              <a:t>来讲，贷款消费能促进生产，推动经济的发展，拉动经济增长。对提高社会的信用意识、法制观念有积极的作用；对</a:t>
            </a:r>
            <a:r>
              <a:rPr lang="zh-CN" altLang="en-US" sz="2400" dirty="0">
                <a:solidFill>
                  <a:srgbClr val="FF0000"/>
                </a:solidFill>
                <a:latin typeface="Times New Roman" pitchFamily="18" charset="0"/>
                <a:ea typeface="微软雅黑" pitchFamily="34" charset="-122"/>
                <a:cs typeface="Times New Roman" pitchFamily="18" charset="0"/>
              </a:rPr>
              <a:t>银行</a:t>
            </a:r>
            <a:r>
              <a:rPr lang="zh-CN" altLang="en-US" sz="2400" dirty="0">
                <a:latin typeface="Times New Roman" pitchFamily="18" charset="0"/>
                <a:ea typeface="微软雅黑" pitchFamily="34" charset="-122"/>
                <a:cs typeface="Times New Roman" pitchFamily="18" charset="0"/>
              </a:rPr>
              <a:t>来讲，贷款可以增加银行的贷款利息，增加银行的收益。因此，</a:t>
            </a:r>
            <a:r>
              <a:rPr lang="zh-CN" altLang="en-US" sz="2400" dirty="0">
                <a:solidFill>
                  <a:srgbClr val="FF0000"/>
                </a:solidFill>
                <a:latin typeface="Times New Roman" pitchFamily="18" charset="0"/>
                <a:ea typeface="微软雅黑" pitchFamily="34" charset="-122"/>
                <a:cs typeface="Times New Roman" pitchFamily="18" charset="0"/>
              </a:rPr>
              <a:t>国家在政策上是予以支持和鼓励的。这种情况下的贷款消费也是一种合理的消费，不属于超前消费</a:t>
            </a:r>
            <a:r>
              <a:rPr lang="zh-CN" altLang="en-US" sz="2400" dirty="0">
                <a:latin typeface="Times New Roman" pitchFamily="18" charset="0"/>
                <a:ea typeface="微软雅黑" pitchFamily="34" charset="-122"/>
                <a:cs typeface="Times New Roman" pitchFamily="18" charset="0"/>
              </a:rPr>
              <a:t>。</a:t>
            </a:r>
          </a:p>
        </p:txBody>
      </p:sp>
      <p:sp>
        <p:nvSpPr>
          <p:cNvPr id="19459" name="Text Box 3"/>
          <p:cNvSpPr txBox="1">
            <a:spLocks noChangeArrowheads="1"/>
          </p:cNvSpPr>
          <p:nvPr/>
        </p:nvSpPr>
        <p:spPr bwMode="auto">
          <a:xfrm>
            <a:off x="4032845" y="211743"/>
            <a:ext cx="3600400" cy="580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spcBef>
                <a:spcPts val="0"/>
              </a:spcBef>
            </a:pPr>
            <a:r>
              <a:rPr lang="zh-CN" altLang="en-US" sz="2400" b="1" dirty="0">
                <a:solidFill>
                  <a:srgbClr val="C00000"/>
                </a:solidFill>
                <a:latin typeface="Times New Roman" pitchFamily="18" charset="0"/>
                <a:ea typeface="微软雅黑" pitchFamily="34" charset="-122"/>
                <a:cs typeface="Times New Roman" pitchFamily="18" charset="0"/>
              </a:rPr>
              <a:t>正确评价和看待贷款</a:t>
            </a:r>
            <a:r>
              <a:rPr lang="zh-CN" altLang="en-US" sz="2400" b="1" dirty="0" smtClean="0">
                <a:solidFill>
                  <a:srgbClr val="C00000"/>
                </a:solidFill>
                <a:latin typeface="Times New Roman" pitchFamily="18" charset="0"/>
                <a:ea typeface="微软雅黑" pitchFamily="34" charset="-122"/>
                <a:cs typeface="Times New Roman" pitchFamily="18" charset="0"/>
              </a:rPr>
              <a:t>消费</a:t>
            </a:r>
            <a:endParaRPr lang="zh-CN" altLang="en-US" sz="2400" b="1" dirty="0">
              <a:solidFill>
                <a:srgbClr val="C00000"/>
              </a:solidFill>
              <a:latin typeface="Times New Roman" pitchFamily="18" charset="0"/>
              <a:ea typeface="微软雅黑" pitchFamily="34" charset="-122"/>
              <a:cs typeface="Times New Roman" pitchFamily="18" charset="0"/>
            </a:endParaRPr>
          </a:p>
        </p:txBody>
      </p:sp>
      <p:sp>
        <p:nvSpPr>
          <p:cNvPr id="19460" name="Text Box 4"/>
          <p:cNvSpPr txBox="1">
            <a:spLocks noChangeArrowheads="1"/>
          </p:cNvSpPr>
          <p:nvPr/>
        </p:nvSpPr>
        <p:spPr bwMode="auto">
          <a:xfrm>
            <a:off x="288429" y="4028107"/>
            <a:ext cx="10945216"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spcBef>
                <a:spcPts val="0"/>
              </a:spcBef>
            </a:pPr>
            <a:r>
              <a:rPr lang="zh-CN" altLang="en-US" sz="2400" dirty="0" smtClean="0">
                <a:solidFill>
                  <a:srgbClr val="FF0000"/>
                </a:solidFill>
                <a:latin typeface="Times New Roman" pitchFamily="18" charset="0"/>
                <a:ea typeface="微软雅黑" pitchFamily="34" charset="-122"/>
                <a:cs typeface="Times New Roman" pitchFamily="18" charset="0"/>
              </a:rPr>
              <a:t>（</a:t>
            </a:r>
            <a:r>
              <a:rPr lang="en-US" altLang="zh-CN" sz="2400" dirty="0" smtClean="0">
                <a:solidFill>
                  <a:srgbClr val="FF0000"/>
                </a:solidFill>
                <a:latin typeface="Times New Roman" pitchFamily="18" charset="0"/>
                <a:ea typeface="微软雅黑" pitchFamily="34" charset="-122"/>
                <a:cs typeface="Times New Roman" pitchFamily="18" charset="0"/>
              </a:rPr>
              <a:t>2</a:t>
            </a:r>
            <a:r>
              <a:rPr lang="zh-CN" altLang="en-US" sz="2400" dirty="0" smtClean="0">
                <a:solidFill>
                  <a:srgbClr val="FF0000"/>
                </a:solidFill>
                <a:latin typeface="Times New Roman" pitchFamily="18" charset="0"/>
                <a:ea typeface="微软雅黑" pitchFamily="34" charset="-122"/>
                <a:cs typeface="Times New Roman" pitchFamily="18" charset="0"/>
              </a:rPr>
              <a:t>）</a:t>
            </a:r>
            <a:r>
              <a:rPr lang="zh-CN" altLang="en-US" sz="2400" dirty="0">
                <a:solidFill>
                  <a:srgbClr val="FF0000"/>
                </a:solidFill>
                <a:latin typeface="Times New Roman" pitchFamily="18" charset="0"/>
                <a:ea typeface="微软雅黑" pitchFamily="34" charset="-122"/>
                <a:cs typeface="Times New Roman" pitchFamily="18" charset="0"/>
              </a:rPr>
              <a:t>对于那些收入不稳定，对未来收入也不看好的个人或家庭，贷款消费是不可行也是不明智的。</a:t>
            </a:r>
            <a:r>
              <a:rPr lang="zh-CN" altLang="en-US" sz="2400" dirty="0">
                <a:latin typeface="Times New Roman" pitchFamily="18" charset="0"/>
                <a:ea typeface="微软雅黑" pitchFamily="34" charset="-122"/>
                <a:cs typeface="Times New Roman" pitchFamily="18" charset="0"/>
              </a:rPr>
              <a:t>因为，它不仅对</a:t>
            </a:r>
            <a:r>
              <a:rPr lang="zh-CN" altLang="en-US" sz="2400" dirty="0">
                <a:solidFill>
                  <a:srgbClr val="FF0000"/>
                </a:solidFill>
                <a:latin typeface="Times New Roman" pitchFamily="18" charset="0"/>
                <a:ea typeface="微软雅黑" pitchFamily="34" charset="-122"/>
                <a:cs typeface="Times New Roman" pitchFamily="18" charset="0"/>
              </a:rPr>
              <a:t>银行</a:t>
            </a:r>
            <a:r>
              <a:rPr lang="zh-CN" altLang="en-US" sz="2400" dirty="0">
                <a:latin typeface="Times New Roman" pitchFamily="18" charset="0"/>
                <a:ea typeface="微软雅黑" pitchFamily="34" charset="-122"/>
                <a:cs typeface="Times New Roman" pitchFamily="18" charset="0"/>
              </a:rPr>
              <a:t>不利，使银行贷款成为不良资产；而且会加重</a:t>
            </a:r>
            <a:r>
              <a:rPr lang="zh-CN" altLang="en-US" sz="2400" dirty="0">
                <a:solidFill>
                  <a:srgbClr val="FF0000"/>
                </a:solidFill>
                <a:latin typeface="Times New Roman" pitchFamily="18" charset="0"/>
                <a:ea typeface="微软雅黑" pitchFamily="34" charset="-122"/>
                <a:cs typeface="Times New Roman" pitchFamily="18" charset="0"/>
              </a:rPr>
              <a:t>个人</a:t>
            </a:r>
            <a:r>
              <a:rPr lang="zh-CN" altLang="en-US" sz="2400" dirty="0">
                <a:latin typeface="Times New Roman" pitchFamily="18" charset="0"/>
                <a:ea typeface="微软雅黑" pitchFamily="34" charset="-122"/>
                <a:cs typeface="Times New Roman" pitchFamily="18" charset="0"/>
              </a:rPr>
              <a:t>负担，对个人生活不利；对</a:t>
            </a:r>
            <a:r>
              <a:rPr lang="zh-CN" altLang="en-US" sz="2400" dirty="0">
                <a:solidFill>
                  <a:srgbClr val="FF0000"/>
                </a:solidFill>
                <a:latin typeface="Times New Roman" pitchFamily="18" charset="0"/>
                <a:ea typeface="微软雅黑" pitchFamily="34" charset="-122"/>
                <a:cs typeface="Times New Roman" pitchFamily="18" charset="0"/>
              </a:rPr>
              <a:t>社会</a:t>
            </a:r>
            <a:r>
              <a:rPr lang="zh-CN" altLang="en-US" sz="2400" dirty="0">
                <a:latin typeface="Times New Roman" pitchFamily="18" charset="0"/>
                <a:ea typeface="微软雅黑" pitchFamily="34" charset="-122"/>
                <a:cs typeface="Times New Roman" pitchFamily="18" charset="0"/>
              </a:rPr>
              <a:t>经济的影响也将是负面。因此，</a:t>
            </a:r>
            <a:r>
              <a:rPr lang="zh-CN" altLang="en-US" sz="2400" dirty="0">
                <a:solidFill>
                  <a:srgbClr val="FF0000"/>
                </a:solidFill>
                <a:latin typeface="Times New Roman" pitchFamily="18" charset="0"/>
                <a:ea typeface="微软雅黑" pitchFamily="34" charset="-122"/>
                <a:cs typeface="Times New Roman" pitchFamily="18" charset="0"/>
              </a:rPr>
              <a:t>随着金融市场的完善和发展，国家会进一步加大对贷款消费的管理。</a:t>
            </a:r>
          </a:p>
        </p:txBody>
      </p:sp>
    </p:spTree>
    <p:extLst>
      <p:ext uri="{BB962C8B-B14F-4D97-AF65-F5344CB8AC3E}">
        <p14:creationId xmlns:p14="http://schemas.microsoft.com/office/powerpoint/2010/main" val="2163933834"/>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1" nodeType="clickEffect">
                                  <p:stCondLst>
                                    <p:cond delay="0"/>
                                  </p:stCondLst>
                                  <p:childTnLst>
                                    <p:set>
                                      <p:cBhvr>
                                        <p:cTn id="6" dur="1" fill="hold">
                                          <p:stCondLst>
                                            <p:cond delay="0"/>
                                          </p:stCondLst>
                                        </p:cTn>
                                        <p:tgtEl>
                                          <p:spTgt spid="19458"/>
                                        </p:tgtEl>
                                        <p:attrNameLst>
                                          <p:attrName>style.visibility</p:attrName>
                                        </p:attrNameLst>
                                      </p:cBhvr>
                                      <p:to>
                                        <p:strVal val="visible"/>
                                      </p:to>
                                    </p:set>
                                    <p:animEffect transition="in" filter="fade">
                                      <p:cBhvr>
                                        <p:cTn id="7" dur="1000"/>
                                        <p:tgtEl>
                                          <p:spTgt spid="19458"/>
                                        </p:tgtEl>
                                      </p:cBhvr>
                                    </p:animEffect>
                                    <p:anim calcmode="lin" valueType="num">
                                      <p:cBhvr>
                                        <p:cTn id="8" dur="1000" fill="hold"/>
                                        <p:tgtEl>
                                          <p:spTgt spid="19458"/>
                                        </p:tgtEl>
                                        <p:attrNameLst>
                                          <p:attrName>ppt_x</p:attrName>
                                        </p:attrNameLst>
                                      </p:cBhvr>
                                      <p:tavLst>
                                        <p:tav tm="0">
                                          <p:val>
                                            <p:strVal val="#ppt_x"/>
                                          </p:val>
                                        </p:tav>
                                        <p:tav tm="100000">
                                          <p:val>
                                            <p:strVal val="#ppt_x"/>
                                          </p:val>
                                        </p:tav>
                                      </p:tavLst>
                                    </p:anim>
                                    <p:anim calcmode="lin" valueType="num">
                                      <p:cBhvr>
                                        <p:cTn id="9" dur="1000" fill="hold"/>
                                        <p:tgtEl>
                                          <p:spTgt spid="1945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9460"/>
                                        </p:tgtEl>
                                        <p:attrNameLst>
                                          <p:attrName>style.visibility</p:attrName>
                                        </p:attrNameLst>
                                      </p:cBhvr>
                                      <p:to>
                                        <p:strVal val="visible"/>
                                      </p:to>
                                    </p:set>
                                    <p:animEffect transition="in" filter="fade">
                                      <p:cBhvr>
                                        <p:cTn id="14" dur="1000"/>
                                        <p:tgtEl>
                                          <p:spTgt spid="19460"/>
                                        </p:tgtEl>
                                      </p:cBhvr>
                                    </p:animEffect>
                                    <p:anim calcmode="lin" valueType="num">
                                      <p:cBhvr>
                                        <p:cTn id="15" dur="1000" fill="hold"/>
                                        <p:tgtEl>
                                          <p:spTgt spid="19460"/>
                                        </p:tgtEl>
                                        <p:attrNameLst>
                                          <p:attrName>ppt_x</p:attrName>
                                        </p:attrNameLst>
                                      </p:cBhvr>
                                      <p:tavLst>
                                        <p:tav tm="0">
                                          <p:val>
                                            <p:strVal val="#ppt_x"/>
                                          </p:val>
                                        </p:tav>
                                        <p:tav tm="100000">
                                          <p:val>
                                            <p:strVal val="#ppt_x"/>
                                          </p:val>
                                        </p:tav>
                                      </p:tavLst>
                                    </p:anim>
                                    <p:anim calcmode="lin" valueType="num">
                                      <p:cBhvr>
                                        <p:cTn id="16" dur="1000" fill="hold"/>
                                        <p:tgtEl>
                                          <p:spTgt spid="1946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8" grpId="0" bldLvl="0"/>
      <p:bldP spid="19458" grpId="1"/>
      <p:bldP spid="19460"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ext Box 2"/>
          <p:cNvSpPr txBox="1">
            <a:spLocks noChangeArrowheads="1"/>
          </p:cNvSpPr>
          <p:nvPr/>
        </p:nvSpPr>
        <p:spPr bwMode="auto">
          <a:xfrm>
            <a:off x="325645" y="104734"/>
            <a:ext cx="2554461" cy="580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spcBef>
                <a:spcPts val="0"/>
              </a:spcBef>
            </a:pPr>
            <a:r>
              <a:rPr lang="zh-CN" altLang="en-US" sz="2400" dirty="0">
                <a:solidFill>
                  <a:srgbClr val="C00000"/>
                </a:solidFill>
                <a:latin typeface="Times New Roman" pitchFamily="18" charset="0"/>
                <a:ea typeface="微软雅黑" pitchFamily="34" charset="-122"/>
                <a:cs typeface="Times New Roman" pitchFamily="18" charset="0"/>
              </a:rPr>
              <a:t>（3）租赁消费</a:t>
            </a:r>
          </a:p>
        </p:txBody>
      </p:sp>
      <p:pic>
        <p:nvPicPr>
          <p:cNvPr id="20483" name="Picture 3" descr="40310t0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14110" y="4052904"/>
            <a:ext cx="1690305" cy="15840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84" name="Picture 4" descr="wt070801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21840" y="4198407"/>
            <a:ext cx="2664296" cy="1438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85" name="Picture 5" descr="3302-0l"/>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68223" y="4180560"/>
            <a:ext cx="1918347" cy="1438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486" name="Text Box 6"/>
          <p:cNvSpPr txBox="1">
            <a:spLocks noChangeArrowheads="1"/>
          </p:cNvSpPr>
          <p:nvPr/>
        </p:nvSpPr>
        <p:spPr bwMode="auto">
          <a:xfrm>
            <a:off x="349790" y="3402235"/>
            <a:ext cx="9006910" cy="646331"/>
          </a:xfrm>
          <a:prstGeom prst="rect">
            <a:avLst/>
          </a:prstGeom>
          <a:noFill/>
          <a:ln w="9525">
            <a:noFill/>
            <a:miter lim="800000"/>
          </a:ln>
          <a:effectLst/>
        </p:spPr>
        <p:txBody>
          <a:bodyPr wrap="square">
            <a:spAutoFit/>
          </a:bodyPr>
          <a:lstStyle/>
          <a:p>
            <a:pPr>
              <a:lnSpc>
                <a:spcPct val="150000"/>
              </a:lnSpc>
              <a:spcBef>
                <a:spcPts val="0"/>
              </a:spcBef>
              <a:defRPr/>
            </a:pPr>
            <a:r>
              <a:rPr lang="zh-CN" altLang="en-US" sz="2400" dirty="0" smtClean="0">
                <a:solidFill>
                  <a:srgbClr val="C00000"/>
                </a:solidFill>
                <a:latin typeface="Times New Roman" pitchFamily="18" charset="0"/>
                <a:ea typeface="微软雅黑" pitchFamily="34" charset="-122"/>
                <a:cs typeface="Times New Roman" pitchFamily="18" charset="0"/>
              </a:rPr>
              <a:t>③特点</a:t>
            </a:r>
            <a:r>
              <a:rPr lang="zh-CN" altLang="en-US" sz="2400" dirty="0">
                <a:solidFill>
                  <a:srgbClr val="C00000"/>
                </a:solidFill>
                <a:latin typeface="Times New Roman" pitchFamily="18" charset="0"/>
                <a:ea typeface="微软雅黑" pitchFamily="34" charset="-122"/>
                <a:cs typeface="Times New Roman" pitchFamily="18" charset="0"/>
              </a:rPr>
              <a:t>：</a:t>
            </a:r>
            <a:r>
              <a:rPr lang="zh-CN" altLang="en-US" sz="2400" dirty="0">
                <a:latin typeface="Times New Roman" pitchFamily="18" charset="0"/>
                <a:ea typeface="微软雅黑" pitchFamily="34" charset="-122"/>
                <a:cs typeface="Times New Roman" pitchFamily="18" charset="0"/>
              </a:rPr>
              <a:t>商品的所有权不发生变更，而使用权暂时转移给承租人。</a:t>
            </a:r>
          </a:p>
        </p:txBody>
      </p:sp>
      <p:pic>
        <p:nvPicPr>
          <p:cNvPr id="20487" name="Picture 7" descr="2004529222926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785373" y="4180560"/>
            <a:ext cx="1690305" cy="14400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488" name="Text Box 8"/>
          <p:cNvSpPr txBox="1">
            <a:spLocks noChangeArrowheads="1"/>
          </p:cNvSpPr>
          <p:nvPr/>
        </p:nvSpPr>
        <p:spPr bwMode="auto">
          <a:xfrm>
            <a:off x="9456208" y="5590126"/>
            <a:ext cx="672121"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spcBef>
                <a:spcPts val="0"/>
              </a:spcBef>
            </a:pPr>
            <a:r>
              <a:rPr lang="zh-CN" altLang="en-US" sz="2400" dirty="0">
                <a:latin typeface="Times New Roman" pitchFamily="18" charset="0"/>
                <a:ea typeface="微软雅黑" pitchFamily="34" charset="-122"/>
                <a:cs typeface="Times New Roman" pitchFamily="18" charset="0"/>
              </a:rPr>
              <a:t>书</a:t>
            </a:r>
          </a:p>
        </p:txBody>
      </p:sp>
      <p:sp>
        <p:nvSpPr>
          <p:cNvPr id="20489" name="Text Box 9"/>
          <p:cNvSpPr txBox="1">
            <a:spLocks noChangeArrowheads="1"/>
          </p:cNvSpPr>
          <p:nvPr/>
        </p:nvSpPr>
        <p:spPr bwMode="auto">
          <a:xfrm>
            <a:off x="6496579" y="5620599"/>
            <a:ext cx="1461636"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spcBef>
                <a:spcPts val="0"/>
              </a:spcBef>
            </a:pPr>
            <a:r>
              <a:rPr lang="zh-CN" altLang="en-US" sz="2400" dirty="0">
                <a:latin typeface="Times New Roman" pitchFamily="18" charset="0"/>
                <a:ea typeface="微软雅黑" pitchFamily="34" charset="-122"/>
                <a:cs typeface="Times New Roman" pitchFamily="18" charset="0"/>
              </a:rPr>
              <a:t>玩具童车</a:t>
            </a:r>
          </a:p>
        </p:txBody>
      </p:sp>
      <p:sp>
        <p:nvSpPr>
          <p:cNvPr id="20490" name="Text Box 10"/>
          <p:cNvSpPr txBox="1">
            <a:spLocks noChangeArrowheads="1"/>
          </p:cNvSpPr>
          <p:nvPr/>
        </p:nvSpPr>
        <p:spPr bwMode="auto">
          <a:xfrm>
            <a:off x="3139028" y="5638261"/>
            <a:ext cx="1829921"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spcBef>
                <a:spcPts val="0"/>
              </a:spcBef>
            </a:pPr>
            <a:r>
              <a:rPr lang="zh-CN" altLang="en-US" sz="2400" dirty="0">
                <a:latin typeface="Times New Roman" pitchFamily="18" charset="0"/>
                <a:ea typeface="微软雅黑" pitchFamily="34" charset="-122"/>
                <a:cs typeface="Times New Roman" pitchFamily="18" charset="0"/>
              </a:rPr>
              <a:t>黄金周租车</a:t>
            </a:r>
          </a:p>
        </p:txBody>
      </p:sp>
      <p:sp>
        <p:nvSpPr>
          <p:cNvPr id="20491" name="Text Box 11"/>
          <p:cNvSpPr txBox="1">
            <a:spLocks noChangeArrowheads="1"/>
          </p:cNvSpPr>
          <p:nvPr/>
        </p:nvSpPr>
        <p:spPr bwMode="auto">
          <a:xfrm>
            <a:off x="936501" y="5636947"/>
            <a:ext cx="86409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spcBef>
                <a:spcPts val="0"/>
              </a:spcBef>
            </a:pPr>
            <a:r>
              <a:rPr lang="zh-CN" altLang="en-US" sz="2400" dirty="0">
                <a:latin typeface="Times New Roman" pitchFamily="18" charset="0"/>
                <a:ea typeface="微软雅黑" pitchFamily="34" charset="-122"/>
                <a:cs typeface="Times New Roman" pitchFamily="18" charset="0"/>
              </a:rPr>
              <a:t>婚纱</a:t>
            </a:r>
          </a:p>
        </p:txBody>
      </p:sp>
      <p:sp>
        <p:nvSpPr>
          <p:cNvPr id="18443" name="Text Box 12"/>
          <p:cNvSpPr txBox="1">
            <a:spLocks noChangeArrowheads="1"/>
          </p:cNvSpPr>
          <p:nvPr/>
        </p:nvSpPr>
        <p:spPr bwMode="auto">
          <a:xfrm>
            <a:off x="-390071" y="4290116"/>
            <a:ext cx="184731"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nSpc>
                <a:spcPct val="150000"/>
              </a:lnSpc>
              <a:spcBef>
                <a:spcPts val="0"/>
              </a:spcBef>
            </a:pPr>
            <a:endParaRPr lang="zh-CN" altLang="zh-CN" sz="2400">
              <a:latin typeface="Times New Roman" pitchFamily="18" charset="0"/>
              <a:ea typeface="微软雅黑" pitchFamily="34" charset="-122"/>
              <a:cs typeface="Times New Roman" pitchFamily="18" charset="0"/>
            </a:endParaRPr>
          </a:p>
        </p:txBody>
      </p:sp>
      <p:sp>
        <p:nvSpPr>
          <p:cNvPr id="20494" name="Text Box 14"/>
          <p:cNvSpPr txBox="1">
            <a:spLocks noChangeArrowheads="1"/>
          </p:cNvSpPr>
          <p:nvPr/>
        </p:nvSpPr>
        <p:spPr bwMode="auto">
          <a:xfrm>
            <a:off x="9089637" y="72002"/>
            <a:ext cx="184731" cy="646331"/>
          </a:xfrm>
          <a:prstGeom prst="rect">
            <a:avLst/>
          </a:prstGeom>
          <a:noFill/>
          <a:ln w="9525">
            <a:noFill/>
            <a:miter lim="800000"/>
          </a:ln>
          <a:effectLst/>
        </p:spPr>
        <p:txBody>
          <a:bodyPr wrap="none">
            <a:spAutoFit/>
          </a:bodyPr>
          <a:lstStyle/>
          <a:p>
            <a:pPr eaLnBrk="0" hangingPunct="0">
              <a:lnSpc>
                <a:spcPct val="150000"/>
              </a:lnSpc>
              <a:spcBef>
                <a:spcPts val="0"/>
              </a:spcBef>
              <a:defRPr/>
            </a:pPr>
            <a:endParaRPr lang="zh-CN" altLang="zh-CN" sz="2400">
              <a:solidFill>
                <a:schemeClr val="bg1"/>
              </a:solidFill>
              <a:effectDag name="">
                <a:cont type="tree" name="">
                  <a:effect ref="fillLine"/>
                  <a:outerShdw dist="38100" dir="13500000" algn="br">
                    <a:srgbClr val="FFFFFF"/>
                  </a:outerShdw>
                </a:cont>
                <a:cont type="tree" name="">
                  <a:effect ref="fillLine"/>
                  <a:outerShdw dist="38100" dir="2700000" algn="tl">
                    <a:srgbClr val="999999"/>
                  </a:outerShdw>
                </a:cont>
                <a:effect ref="fillLine"/>
              </a:effectDag>
              <a:latin typeface="Times New Roman" pitchFamily="18" charset="0"/>
              <a:ea typeface="微软雅黑" pitchFamily="34" charset="-122"/>
              <a:cs typeface="Times New Roman" pitchFamily="18" charset="0"/>
            </a:endParaRPr>
          </a:p>
        </p:txBody>
      </p:sp>
      <p:sp>
        <p:nvSpPr>
          <p:cNvPr id="20495" name="Text Box 15"/>
          <p:cNvSpPr txBox="1">
            <a:spLocks noChangeArrowheads="1"/>
          </p:cNvSpPr>
          <p:nvPr/>
        </p:nvSpPr>
        <p:spPr bwMode="auto">
          <a:xfrm>
            <a:off x="372968" y="680048"/>
            <a:ext cx="10865584"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spcBef>
                <a:spcPts val="0"/>
              </a:spcBef>
            </a:pPr>
            <a:r>
              <a:rPr lang="zh-CN" altLang="en-US" sz="2400" dirty="0" smtClean="0">
                <a:solidFill>
                  <a:srgbClr val="C00000"/>
                </a:solidFill>
                <a:latin typeface="Times New Roman" pitchFamily="18" charset="0"/>
                <a:ea typeface="微软雅黑" pitchFamily="34" charset="-122"/>
                <a:cs typeface="Times New Roman" pitchFamily="18" charset="0"/>
              </a:rPr>
              <a:t>①含义</a:t>
            </a:r>
            <a:r>
              <a:rPr lang="zh-CN" altLang="en-US" sz="2400" dirty="0">
                <a:solidFill>
                  <a:srgbClr val="C00000"/>
                </a:solidFill>
                <a:latin typeface="Times New Roman" pitchFamily="18" charset="0"/>
                <a:ea typeface="微软雅黑" pitchFamily="34" charset="-122"/>
                <a:cs typeface="Times New Roman" pitchFamily="18" charset="0"/>
              </a:rPr>
              <a:t>：</a:t>
            </a:r>
            <a:r>
              <a:rPr lang="zh-CN" altLang="en-US" sz="2400" dirty="0">
                <a:latin typeface="Times New Roman" pitchFamily="18" charset="0"/>
                <a:ea typeface="微软雅黑" pitchFamily="34" charset="-122"/>
                <a:cs typeface="Times New Roman" pitchFamily="18" charset="0"/>
              </a:rPr>
              <a:t>通过短期租赁的办法，在不变更商品</a:t>
            </a:r>
            <a:r>
              <a:rPr lang="zh-CN" altLang="en-US" sz="2400" dirty="0" smtClean="0">
                <a:latin typeface="Times New Roman" pitchFamily="18" charset="0"/>
                <a:ea typeface="微软雅黑" pitchFamily="34" charset="-122"/>
                <a:cs typeface="Times New Roman" pitchFamily="18" charset="0"/>
              </a:rPr>
              <a:t>所有权的</a:t>
            </a:r>
            <a:r>
              <a:rPr lang="zh-CN" altLang="en-US" sz="2400" dirty="0">
                <a:latin typeface="Times New Roman" pitchFamily="18" charset="0"/>
                <a:ea typeface="微软雅黑" pitchFamily="34" charset="-122"/>
                <a:cs typeface="Times New Roman" pitchFamily="18" charset="0"/>
              </a:rPr>
              <a:t>前提下而获得商品一定期限内的使用权的消费方式。</a:t>
            </a:r>
          </a:p>
        </p:txBody>
      </p:sp>
      <p:sp>
        <p:nvSpPr>
          <p:cNvPr id="20496" name="Text Box 16"/>
          <p:cNvSpPr txBox="1">
            <a:spLocks noChangeArrowheads="1"/>
          </p:cNvSpPr>
          <p:nvPr/>
        </p:nvSpPr>
        <p:spPr bwMode="auto">
          <a:xfrm>
            <a:off x="354527" y="1727919"/>
            <a:ext cx="10874941" cy="16888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spcBef>
                <a:spcPts val="0"/>
              </a:spcBef>
            </a:pPr>
            <a:r>
              <a:rPr lang="zh-CN" altLang="en-US" sz="2400" dirty="0" smtClean="0">
                <a:solidFill>
                  <a:srgbClr val="C00000"/>
                </a:solidFill>
                <a:latin typeface="Times New Roman" pitchFamily="18" charset="0"/>
                <a:ea typeface="微软雅黑" pitchFamily="34" charset="-122"/>
                <a:cs typeface="Times New Roman" pitchFamily="18" charset="0"/>
              </a:rPr>
              <a:t>②适用</a:t>
            </a:r>
            <a:r>
              <a:rPr lang="zh-CN" altLang="en-US" sz="2400" dirty="0">
                <a:solidFill>
                  <a:srgbClr val="C00000"/>
                </a:solidFill>
                <a:latin typeface="Times New Roman" pitchFamily="18" charset="0"/>
                <a:ea typeface="微软雅黑" pitchFamily="34" charset="-122"/>
                <a:cs typeface="Times New Roman" pitchFamily="18" charset="0"/>
              </a:rPr>
              <a:t>情况</a:t>
            </a:r>
            <a:r>
              <a:rPr lang="zh-CN" altLang="en-US" sz="2400" dirty="0" smtClean="0">
                <a:solidFill>
                  <a:srgbClr val="C00000"/>
                </a:solidFill>
                <a:latin typeface="Times New Roman" pitchFamily="18" charset="0"/>
                <a:ea typeface="微软雅黑" pitchFamily="34" charset="-122"/>
                <a:cs typeface="Times New Roman" pitchFamily="18" charset="0"/>
              </a:rPr>
              <a:t>：</a:t>
            </a:r>
            <a:r>
              <a:rPr lang="zh-CN" altLang="en-US" sz="2400" dirty="0">
                <a:latin typeface="Times New Roman" pitchFamily="18" charset="0"/>
                <a:ea typeface="微软雅黑" pitchFamily="34" charset="-122"/>
                <a:cs typeface="Times New Roman" pitchFamily="18" charset="0"/>
              </a:rPr>
              <a:t>有些商品，</a:t>
            </a:r>
            <a:r>
              <a:rPr lang="zh-CN" altLang="en-US" sz="2400" dirty="0">
                <a:solidFill>
                  <a:srgbClr val="FF0000"/>
                </a:solidFill>
                <a:latin typeface="Times New Roman" pitchFamily="18" charset="0"/>
                <a:ea typeface="微软雅黑" pitchFamily="34" charset="-122"/>
                <a:cs typeface="Times New Roman" pitchFamily="18" charset="0"/>
              </a:rPr>
              <a:t>使用的次数有限</a:t>
            </a:r>
            <a:r>
              <a:rPr lang="zh-CN" altLang="en-US" sz="2400" dirty="0">
                <a:latin typeface="Times New Roman" pitchFamily="18" charset="0"/>
                <a:ea typeface="微软雅黑" pitchFamily="34" charset="-122"/>
                <a:cs typeface="Times New Roman" pitchFamily="18" charset="0"/>
              </a:rPr>
              <a:t>（暂时使用），而</a:t>
            </a:r>
            <a:r>
              <a:rPr lang="zh-CN" altLang="en-US" sz="2400" dirty="0">
                <a:solidFill>
                  <a:srgbClr val="FF0000"/>
                </a:solidFill>
                <a:latin typeface="Times New Roman" pitchFamily="18" charset="0"/>
                <a:ea typeface="微软雅黑" pitchFamily="34" charset="-122"/>
                <a:cs typeface="Times New Roman" pitchFamily="18" charset="0"/>
              </a:rPr>
              <a:t>买下后又不划算</a:t>
            </a:r>
            <a:r>
              <a:rPr lang="zh-CN" altLang="en-US" sz="2400" dirty="0">
                <a:latin typeface="Times New Roman" pitchFamily="18" charset="0"/>
                <a:ea typeface="微软雅黑" pitchFamily="34" charset="-122"/>
                <a:cs typeface="Times New Roman" pitchFamily="18" charset="0"/>
              </a:rPr>
              <a:t>的，可以通过短期租赁的办法。租要比买便宜得多，如婚纱、大件儿童玩具、不想收藏和不需反复翻阅的书等</a:t>
            </a:r>
            <a:r>
              <a:rPr lang="zh-CN" altLang="en-US" sz="2400" dirty="0" smtClean="0">
                <a:latin typeface="Times New Roman" pitchFamily="18" charset="0"/>
                <a:ea typeface="微软雅黑" pitchFamily="34" charset="-122"/>
                <a:cs typeface="Times New Roman" pitchFamily="18" charset="0"/>
              </a:rPr>
              <a:t>。</a:t>
            </a:r>
            <a:endParaRPr lang="zh-CN" altLang="en-US" sz="2400" dirty="0">
              <a:latin typeface="Times New Roman" pitchFamily="18" charset="0"/>
              <a:ea typeface="微软雅黑" pitchFamily="34" charset="-122"/>
              <a:cs typeface="Times New Roman" pitchFamily="18" charset="0"/>
            </a:endParaRPr>
          </a:p>
        </p:txBody>
      </p:sp>
    </p:spTree>
    <p:extLst>
      <p:ext uri="{BB962C8B-B14F-4D97-AF65-F5344CB8AC3E}">
        <p14:creationId xmlns:p14="http://schemas.microsoft.com/office/powerpoint/2010/main" val="3413342957"/>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049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049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0483"/>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20484"/>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20485"/>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20487"/>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20488"/>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20489"/>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20490"/>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20491"/>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2048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6" grpId="0"/>
      <p:bldP spid="20488" grpId="0"/>
      <p:bldP spid="20489" grpId="0"/>
      <p:bldP spid="20490" grpId="0"/>
      <p:bldP spid="20491" grpId="0"/>
      <p:bldP spid="20495" grpId="0"/>
      <p:bldP spid="20496"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Text Box 2"/>
          <p:cNvSpPr txBox="1">
            <a:spLocks noChangeArrowheads="1"/>
          </p:cNvSpPr>
          <p:nvPr/>
        </p:nvSpPr>
        <p:spPr bwMode="auto">
          <a:xfrm>
            <a:off x="4680917" y="823681"/>
            <a:ext cx="2952328" cy="6622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spcBef>
                <a:spcPts val="0"/>
              </a:spcBef>
            </a:pPr>
            <a:r>
              <a:rPr lang="zh-CN" altLang="en-US" sz="2800" b="1" dirty="0" smtClean="0">
                <a:solidFill>
                  <a:srgbClr val="C00000"/>
                </a:solidFill>
                <a:latin typeface="Times New Roman" pitchFamily="18" charset="0"/>
                <a:ea typeface="微软雅黑" pitchFamily="34" charset="-122"/>
                <a:cs typeface="Times New Roman" pitchFamily="18" charset="0"/>
              </a:rPr>
              <a:t>小结：消费</a:t>
            </a:r>
            <a:r>
              <a:rPr lang="zh-CN" altLang="en-US" sz="2800" b="1" dirty="0">
                <a:solidFill>
                  <a:srgbClr val="C00000"/>
                </a:solidFill>
                <a:latin typeface="Times New Roman" pitchFamily="18" charset="0"/>
                <a:ea typeface="微软雅黑" pitchFamily="34" charset="-122"/>
                <a:cs typeface="Times New Roman" pitchFamily="18" charset="0"/>
              </a:rPr>
              <a:t>类型</a:t>
            </a:r>
          </a:p>
        </p:txBody>
      </p:sp>
      <p:sp>
        <p:nvSpPr>
          <p:cNvPr id="23557" name="Text Box 5"/>
          <p:cNvSpPr txBox="1">
            <a:spLocks noChangeArrowheads="1"/>
          </p:cNvSpPr>
          <p:nvPr/>
        </p:nvSpPr>
        <p:spPr bwMode="auto">
          <a:xfrm>
            <a:off x="720477" y="1708418"/>
            <a:ext cx="10081120"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spcBef>
                <a:spcPts val="0"/>
              </a:spcBef>
            </a:pPr>
            <a:r>
              <a:rPr lang="en-US" altLang="zh-CN" sz="2800" dirty="0">
                <a:solidFill>
                  <a:srgbClr val="C00000"/>
                </a:solidFill>
                <a:latin typeface="Times New Roman" pitchFamily="18" charset="0"/>
                <a:ea typeface="Times New Roman" pitchFamily="18" charset="0"/>
                <a:cs typeface="Times New Roman" pitchFamily="18" charset="0"/>
              </a:rPr>
              <a:t>1</a:t>
            </a:r>
            <a:r>
              <a:rPr lang="zh-CN" altLang="en-US" sz="2800" dirty="0">
                <a:solidFill>
                  <a:srgbClr val="C00000"/>
                </a:solidFill>
                <a:latin typeface="Times New Roman" pitchFamily="18" charset="0"/>
                <a:ea typeface="微软雅黑" pitchFamily="34" charset="-122"/>
                <a:cs typeface="Times New Roman" pitchFamily="18" charset="0"/>
              </a:rPr>
              <a:t>、按照消费的目的</a:t>
            </a:r>
            <a:r>
              <a:rPr lang="zh-CN" altLang="en-US" sz="2800" dirty="0">
                <a:latin typeface="Times New Roman" pitchFamily="18" charset="0"/>
                <a:ea typeface="微软雅黑" pitchFamily="34" charset="-122"/>
                <a:cs typeface="Times New Roman" pitchFamily="18" charset="0"/>
              </a:rPr>
              <a:t>，消费可以分成</a:t>
            </a:r>
            <a:r>
              <a:rPr lang="zh-CN" altLang="en-US" sz="2800" dirty="0">
                <a:solidFill>
                  <a:srgbClr val="FF3300"/>
                </a:solidFill>
                <a:latin typeface="Times New Roman" pitchFamily="18" charset="0"/>
                <a:ea typeface="微软雅黑" pitchFamily="34" charset="-122"/>
                <a:cs typeface="Times New Roman" pitchFamily="18" charset="0"/>
              </a:rPr>
              <a:t>生存资料消费、发展资料消费和享受资料消费</a:t>
            </a:r>
            <a:r>
              <a:rPr lang="zh-CN" altLang="en-US" sz="2800" dirty="0">
                <a:latin typeface="Times New Roman" pitchFamily="18" charset="0"/>
                <a:ea typeface="微软雅黑" pitchFamily="34" charset="-122"/>
                <a:cs typeface="Times New Roman" pitchFamily="18" charset="0"/>
              </a:rPr>
              <a:t>。</a:t>
            </a:r>
          </a:p>
        </p:txBody>
      </p:sp>
      <p:sp>
        <p:nvSpPr>
          <p:cNvPr id="23558" name="Text Box 6"/>
          <p:cNvSpPr txBox="1">
            <a:spLocks noChangeArrowheads="1"/>
          </p:cNvSpPr>
          <p:nvPr/>
        </p:nvSpPr>
        <p:spPr bwMode="auto">
          <a:xfrm>
            <a:off x="720477" y="3151236"/>
            <a:ext cx="10081120"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spcBef>
                <a:spcPts val="0"/>
              </a:spcBef>
            </a:pPr>
            <a:r>
              <a:rPr lang="en-US" altLang="zh-CN" sz="2800" dirty="0">
                <a:solidFill>
                  <a:srgbClr val="C00000"/>
                </a:solidFill>
                <a:latin typeface="Times New Roman" pitchFamily="18" charset="0"/>
                <a:ea typeface="Times New Roman" pitchFamily="18" charset="0"/>
                <a:cs typeface="Times New Roman" pitchFamily="18" charset="0"/>
              </a:rPr>
              <a:t>2</a:t>
            </a:r>
            <a:r>
              <a:rPr lang="zh-CN" altLang="en-US" sz="2800" dirty="0">
                <a:solidFill>
                  <a:srgbClr val="C00000"/>
                </a:solidFill>
                <a:latin typeface="Times New Roman" pitchFamily="18" charset="0"/>
                <a:ea typeface="微软雅黑" pitchFamily="34" charset="-122"/>
                <a:cs typeface="Times New Roman" pitchFamily="18" charset="0"/>
              </a:rPr>
              <a:t>、按照交易方式不同</a:t>
            </a:r>
            <a:r>
              <a:rPr lang="zh-CN" altLang="en-US" sz="2800" dirty="0">
                <a:latin typeface="Times New Roman" pitchFamily="18" charset="0"/>
                <a:ea typeface="微软雅黑" pitchFamily="34" charset="-122"/>
                <a:cs typeface="Times New Roman" pitchFamily="18" charset="0"/>
              </a:rPr>
              <a:t>，可以分为</a:t>
            </a:r>
            <a:r>
              <a:rPr lang="zh-CN" altLang="en-US" sz="2800" dirty="0">
                <a:solidFill>
                  <a:srgbClr val="FF3300"/>
                </a:solidFill>
                <a:latin typeface="Times New Roman" pitchFamily="18" charset="0"/>
                <a:ea typeface="微软雅黑" pitchFamily="34" charset="-122"/>
                <a:cs typeface="Times New Roman" pitchFamily="18" charset="0"/>
              </a:rPr>
              <a:t>钱货两清的消费、贷款消费和租赁消费</a:t>
            </a:r>
            <a:r>
              <a:rPr lang="zh-CN" altLang="en-US" sz="2800" dirty="0">
                <a:latin typeface="Times New Roman" pitchFamily="18" charset="0"/>
                <a:ea typeface="微软雅黑" pitchFamily="34" charset="-122"/>
                <a:cs typeface="Times New Roman" pitchFamily="18" charset="0"/>
              </a:rPr>
              <a:t>。</a:t>
            </a:r>
          </a:p>
        </p:txBody>
      </p:sp>
    </p:spTree>
    <p:extLst>
      <p:ext uri="{BB962C8B-B14F-4D97-AF65-F5344CB8AC3E}">
        <p14:creationId xmlns:p14="http://schemas.microsoft.com/office/powerpoint/2010/main" val="1668586489"/>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016621" y="4070942"/>
            <a:ext cx="4066583" cy="1041353"/>
          </a:xfrm>
          <a:prstGeom prst="rect">
            <a:avLst/>
          </a:prstGeom>
          <a:noFill/>
        </p:spPr>
        <p:txBody>
          <a:bodyPr wrap="none" lIns="86402" tIns="43201" rIns="86402" bIns="43201">
            <a:spAutoFit/>
          </a:bodyPr>
          <a:lstStyle/>
          <a:p>
            <a:pPr fontAlgn="auto">
              <a:spcBef>
                <a:spcPts val="0"/>
              </a:spcBef>
              <a:spcAft>
                <a:spcPts val="0"/>
              </a:spcAft>
              <a:defRPr/>
            </a:pPr>
            <a:r>
              <a:rPr lang="zh-CN" altLang="en-US" sz="6200" b="1" dirty="0">
                <a:effectLst>
                  <a:outerShdw blurRad="38100" dist="38100" dir="2700000" algn="tl">
                    <a:srgbClr val="000000">
                      <a:alpha val="43137"/>
                    </a:srgbClr>
                  </a:outerShdw>
                  <a:reflection blurRad="25400" stA="30000" endPos="30000" dist="50800" dir="5400000" sy="-100000" algn="bl" rotWithShape="0"/>
                </a:effectLst>
                <a:latin typeface="Times New Roman" pitchFamily="18" charset="0"/>
                <a:ea typeface="微软雅黑" pitchFamily="34" charset="-122"/>
                <a:cs typeface="Times New Roman" pitchFamily="18" charset="0"/>
              </a:rPr>
              <a:t>谢 谢 观 看</a:t>
            </a:r>
          </a:p>
        </p:txBody>
      </p:sp>
      <p:pic>
        <p:nvPicPr>
          <p:cNvPr id="3" name="Picture 3" descr="C:\Users\user\Desktop\未标题-4 拷贝.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19221" y="4549527"/>
            <a:ext cx="337960" cy="3855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 Box 54">
            <a:hlinkClick r:id="rId3"/>
          </p:cNvPr>
          <p:cNvSpPr txBox="1">
            <a:spLocks noChangeArrowheads="1"/>
          </p:cNvSpPr>
          <p:nvPr/>
        </p:nvSpPr>
        <p:spPr bwMode="auto">
          <a:xfrm>
            <a:off x="7057181" y="4581262"/>
            <a:ext cx="4474806" cy="315009"/>
          </a:xfrm>
          <a:prstGeom prst="rect">
            <a:avLst/>
          </a:prstGeom>
          <a:noFill/>
          <a:ln w="9525">
            <a:noFill/>
            <a:miter lim="800000"/>
            <a:headEnd/>
            <a:tailEnd/>
          </a:ln>
        </p:spPr>
        <p:txBody>
          <a:bodyPr lIns="86381" tIns="43190" rIns="86381" bIns="43190" anchor="ctr"/>
          <a:lstStyle/>
          <a:p>
            <a:pPr>
              <a:spcBef>
                <a:spcPct val="50000"/>
              </a:spcBef>
              <a:defRPr/>
            </a:pPr>
            <a:r>
              <a:rPr lang="en-US" altLang="zh-CN" sz="1900" b="1" dirty="0">
                <a:latin typeface="Times New Roman" pitchFamily="18" charset="0"/>
                <a:ea typeface="微软雅黑" pitchFamily="34" charset="-122"/>
                <a:cs typeface="Times New Roman" pitchFamily="18" charset="0"/>
              </a:rPr>
              <a:t>http://www.91taoke.com</a:t>
            </a:r>
          </a:p>
        </p:txBody>
      </p:sp>
    </p:spTree>
    <p:extLst>
      <p:ext uri="{BB962C8B-B14F-4D97-AF65-F5344CB8AC3E}">
        <p14:creationId xmlns:p14="http://schemas.microsoft.com/office/powerpoint/2010/main" val="1495253438"/>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500"/>
                                        <p:tgtEl>
                                          <p:spTgt spid="3"/>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ipe(left)">
                                      <p:cBhvr>
                                        <p:cTn id="15"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theme/theme1.xml><?xml version="1.0" encoding="utf-8"?>
<a:theme xmlns:a="http://schemas.openxmlformats.org/drawingml/2006/main" name="PPT模版">
  <a:themeElements>
    <a:clrScheme name="Office">
      <a:dk1>
        <a:sysClr val="windowText" lastClr="000000"/>
      </a:dk1>
      <a:lt1>
        <a:sysClr val="window" lastClr="C7EDCC"/>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C7EDCC"/>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PPT模版</Template>
  <TotalTime>227</TotalTime>
  <Words>1601</Words>
  <Application>Microsoft Office PowerPoint</Application>
  <PresentationFormat>自定义</PresentationFormat>
  <Paragraphs>133</Paragraphs>
  <Slides>26</Slides>
  <Notes>0</Notes>
  <HiddenSlides>0</HiddenSlides>
  <MMClips>0</MMClips>
  <ScaleCrop>false</ScaleCrop>
  <HeadingPairs>
    <vt:vector size="4" baseType="variant">
      <vt:variant>
        <vt:lpstr>主题</vt:lpstr>
      </vt:variant>
      <vt:variant>
        <vt:i4>1</vt:i4>
      </vt:variant>
      <vt:variant>
        <vt:lpstr>幻灯片标题</vt:lpstr>
      </vt:variant>
      <vt:variant>
        <vt:i4>26</vt:i4>
      </vt:variant>
    </vt:vector>
  </HeadingPairs>
  <TitlesOfParts>
    <vt:vector size="27" baseType="lpstr">
      <vt:lpstr>PPT模版</vt:lpstr>
      <vt:lpstr>PowerPoint 演示文稿</vt:lpstr>
      <vt:lpstr>PowerPoint 演示文稿</vt:lpstr>
      <vt:lpstr>PowerPoint 演示文稿</vt:lpstr>
      <vt:lpstr>PowerPoint 演示文稿</vt:lpstr>
      <vt:lpstr>“当我第一次拿到600欧元的薪水时，我是跳着离开里斯本竞技总部的，然后就去买了一辆二手车——奔驰220CDI，那是我的第一辆车。”C罗曾在自传里这样写道。 </vt:lpstr>
      <vt:lpstr>PowerPoint 演示文稿</vt:lpstr>
      <vt:lpstr>PowerPoint 演示文稿</vt:lpstr>
      <vt:lpstr>1、为什么中国的储蓄率如此之高？</vt:lpstr>
      <vt:lpstr>PowerPoint 演示文稿</vt:lpstr>
      <vt:lpstr>请推测：哪种社会结构的消费水平更高？这说明什么？</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Young</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Terry</dc:creator>
  <cp:lastModifiedBy>Administrator</cp:lastModifiedBy>
  <cp:revision>40</cp:revision>
  <dcterms:created xsi:type="dcterms:W3CDTF">2016-11-15T01:36:28Z</dcterms:created>
  <dcterms:modified xsi:type="dcterms:W3CDTF">2018-05-03T06:09:05Z</dcterms:modified>
</cp:coreProperties>
</file>