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7.xml" ContentType="application/vnd.openxmlformats-officedocument.theme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8.xml" ContentType="application/vnd.openxmlformats-officedocument.theme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9.xml" ContentType="application/vnd.openxmlformats-officedocument.theme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theme/theme10.xml" ContentType="application/vnd.openxmlformats-officedocument.theme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theme/theme11.xml" ContentType="application/vnd.openxmlformats-officedocument.theme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theme/theme12.xml" ContentType="application/vnd.openxmlformats-officedocument.theme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theme/theme13.xml" ContentType="application/vnd.openxmlformats-officedocument.theme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theme/theme14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3" r:id="rId2"/>
    <p:sldMasterId id="2147483685" r:id="rId3"/>
    <p:sldMasterId id="2147483698" r:id="rId4"/>
    <p:sldMasterId id="2147483710" r:id="rId5"/>
    <p:sldMasterId id="2147483723" r:id="rId6"/>
    <p:sldMasterId id="2147483735" r:id="rId7"/>
    <p:sldMasterId id="2147483747" r:id="rId8"/>
    <p:sldMasterId id="2147483759" r:id="rId9"/>
    <p:sldMasterId id="2147483771" r:id="rId10"/>
    <p:sldMasterId id="2147483783" r:id="rId11"/>
    <p:sldMasterId id="2147483795" r:id="rId12"/>
    <p:sldMasterId id="2147483807" r:id="rId13"/>
    <p:sldMasterId id="2147483820" r:id="rId14"/>
  </p:sldMasterIdLst>
  <p:sldIdLst>
    <p:sldId id="258" r:id="rId15"/>
    <p:sldId id="259" r:id="rId16"/>
    <p:sldId id="260" r:id="rId17"/>
    <p:sldId id="261" r:id="rId18"/>
    <p:sldId id="262" r:id="rId19"/>
    <p:sldId id="264" r:id="rId20"/>
    <p:sldId id="265" r:id="rId21"/>
    <p:sldId id="266" r:id="rId22"/>
    <p:sldId id="267" r:id="rId23"/>
    <p:sldId id="268" r:id="rId24"/>
    <p:sldId id="269" r:id="rId25"/>
    <p:sldId id="274" r:id="rId26"/>
    <p:sldId id="275" r:id="rId27"/>
    <p:sldId id="285" r:id="rId28"/>
    <p:sldId id="286" r:id="rId29"/>
    <p:sldId id="276" r:id="rId30"/>
    <p:sldId id="277" r:id="rId31"/>
    <p:sldId id="289" r:id="rId32"/>
    <p:sldId id="279" r:id="rId33"/>
    <p:sldId id="280" r:id="rId34"/>
    <p:sldId id="282" r:id="rId35"/>
    <p:sldId id="281" r:id="rId36"/>
    <p:sldId id="283" r:id="rId37"/>
    <p:sldId id="284" r:id="rId38"/>
    <p:sldId id="278" r:id="rId3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48" d="100"/>
          <a:sy n="48" d="100"/>
        </p:scale>
        <p:origin x="72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4.xml"/><Relationship Id="rId26" Type="http://schemas.openxmlformats.org/officeDocument/2006/relationships/slide" Target="slides/slide12.xml"/><Relationship Id="rId39" Type="http://schemas.openxmlformats.org/officeDocument/2006/relationships/slide" Target="slides/slide2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7.xml"/><Relationship Id="rId34" Type="http://schemas.openxmlformats.org/officeDocument/2006/relationships/slide" Target="slides/slide20.xml"/><Relationship Id="rId42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33" Type="http://schemas.openxmlformats.org/officeDocument/2006/relationships/slide" Target="slides/slide19.xml"/><Relationship Id="rId38" Type="http://schemas.openxmlformats.org/officeDocument/2006/relationships/slide" Target="slides/slide2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2.xml"/><Relationship Id="rId20" Type="http://schemas.openxmlformats.org/officeDocument/2006/relationships/slide" Target="slides/slide6.xml"/><Relationship Id="rId29" Type="http://schemas.openxmlformats.org/officeDocument/2006/relationships/slide" Target="slides/slide15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0.xml"/><Relationship Id="rId32" Type="http://schemas.openxmlformats.org/officeDocument/2006/relationships/slide" Target="slides/slide18.xml"/><Relationship Id="rId37" Type="http://schemas.openxmlformats.org/officeDocument/2006/relationships/slide" Target="slides/slide23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slide" Target="slides/slide14.xml"/><Relationship Id="rId36" Type="http://schemas.openxmlformats.org/officeDocument/2006/relationships/slide" Target="slides/slide22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5.xml"/><Relationship Id="rId31" Type="http://schemas.openxmlformats.org/officeDocument/2006/relationships/slide" Target="slides/slide17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slide" Target="slides/slide16.xml"/><Relationship Id="rId35" Type="http://schemas.openxmlformats.org/officeDocument/2006/relationships/slide" Target="slides/slide21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A4FBD-9F50-4682-AF9D-A6F6F6813F20}" type="datetimeFigureOut">
              <a:rPr lang="zh-CN" altLang="en-US" smtClean="0"/>
              <a:t>2016/4/7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38F0B-4D1E-4B4D-AA45-07C064F5B3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321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A4FBD-9F50-4682-AF9D-A6F6F6813F20}" type="datetimeFigureOut">
              <a:rPr lang="zh-CN" altLang="en-US" smtClean="0"/>
              <a:t>2016/4/7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38F0B-4D1E-4B4D-AA45-07C064F5B3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4489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A4FBD-9F50-4682-AF9D-A6F6F6813F20}" type="datetimeFigureOut">
              <a:rPr lang="zh-CN" altLang="en-US" smtClean="0"/>
              <a:t>2016/4/7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38F0B-4D1E-4B4D-AA45-07C064F5B3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478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A4FBD-9F50-4682-AF9D-A6F6F6813F20}" type="datetimeFigureOut">
              <a:rPr lang="zh-CN" altLang="en-US" smtClean="0"/>
              <a:t>2016/4/7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38F0B-4D1E-4B4D-AA45-07C064F5B3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3424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A4FBD-9F50-4682-AF9D-A6F6F6813F20}" type="datetimeFigureOut">
              <a:rPr lang="zh-CN" altLang="en-US" smtClean="0"/>
              <a:t>2016/4/7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38F0B-4D1E-4B4D-AA45-07C064F5B3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0646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A4FBD-9F50-4682-AF9D-A6F6F6813F20}" type="datetimeFigureOut">
              <a:rPr lang="zh-CN" altLang="en-US" smtClean="0"/>
              <a:t>2016/4/7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38F0B-4D1E-4B4D-AA45-07C064F5B3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5862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A4FBD-9F50-4682-AF9D-A6F6F6813F20}" type="datetimeFigureOut">
              <a:rPr lang="zh-CN" altLang="en-US" smtClean="0"/>
              <a:t>2016/4/7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38F0B-4D1E-4B4D-AA45-07C064F5B3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356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A4FBD-9F50-4682-AF9D-A6F6F6813F20}" type="datetimeFigureOut">
              <a:rPr lang="zh-CN" altLang="en-US" smtClean="0"/>
              <a:t>2016/4/7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38F0B-4D1E-4B4D-AA45-07C064F5B3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29847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A4FBD-9F50-4682-AF9D-A6F6F6813F20}" type="datetimeFigureOut">
              <a:rPr lang="zh-CN" altLang="en-US" smtClean="0"/>
              <a:t>2016/4/7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38F0B-4D1E-4B4D-AA45-07C064F5B3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9434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A4FBD-9F50-4682-AF9D-A6F6F6813F20}" type="datetimeFigureOut">
              <a:rPr lang="zh-CN" altLang="en-US" smtClean="0"/>
              <a:t>2016/4/7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38F0B-4D1E-4B4D-AA45-07C064F5B3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3586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A4FBD-9F50-4682-AF9D-A6F6F6813F20}" type="datetimeFigureOut">
              <a:rPr lang="zh-CN" altLang="en-US" smtClean="0"/>
              <a:t>2016/4/7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38F0B-4D1E-4B4D-AA45-07C064F5B3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94941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665658-DA71-4EF1-A1B0-101258AB1E80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955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0BB70-7F67-4745-8227-79CBA51D1870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98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66832-3153-4DDF-B568-4DEA0687227F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611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FD77BD-D210-4E8C-840D-E8548AF9A79D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2489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96D8DE-89DD-4B24-8376-EC933D463EF8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0185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8B2611-C423-48E7-B1AF-23148581723D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8565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6D1516-D53A-4143-892E-FF07FAE897BB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5073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4D5A9F-5067-4597-A82B-4FBD13E2C311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5985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9B9B6E-60C7-403F-AF4C-B02F18DC438F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1368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E6A07C-5085-4D2B-9F91-A20E5E921089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13038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4890F9-743A-4260-BD0C-8D0DD3E1AE18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4533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133337-1175-4CE7-894F-A227CF94304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83603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AB8E12-BB49-4661-A5E3-31AD70EC2935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7146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CE8EFC-6464-4239-8BDC-4A9F0EAAAEC0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1815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53F098-131E-4E7B-8CD4-D76C24913E4C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68891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4CE506-8ED7-430F-A2CF-DFB0D188DE18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1724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BE7750-3BF3-4829-BF40-99A6B1BDCE5A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38233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FCA382-A12C-4316-A3BE-C11AF5C12A7D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20083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3D968D-9272-479D-A40A-219FE7E0721E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04040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B570D6-6F8B-46A0-9E4E-46AE438B38A9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92985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C95FD7-0761-4B4C-A7D5-167263E32D60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88029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042D1C-B815-4C9B-A2E9-786C86E73930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69898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联机映像占位符 3"/>
          <p:cNvSpPr>
            <a:spLocks noGrp="1"/>
          </p:cNvSpPr>
          <p:nvPr>
            <p:ph type="clipArt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FEBC248C-FBF8-413E-B800-FF605A077AD2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06136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665658-DA71-4EF1-A1B0-101258AB1E80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50631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0BB70-7F67-4745-8227-79CBA51D1870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92563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66832-3153-4DDF-B568-4DEA0687227F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194147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FD77BD-D210-4E8C-840D-E8548AF9A79D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090934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96D8DE-89DD-4B24-8376-EC933D463EF8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07986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8B2611-C423-48E7-B1AF-23148581723D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44732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6D1516-D53A-4143-892E-FF07FAE897BB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666465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4D5A9F-5067-4597-A82B-4FBD13E2C311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26307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9B9B6E-60C7-403F-AF4C-B02F18DC438F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78212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E6A07C-5085-4D2B-9F91-A20E5E921089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60343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4890F9-743A-4260-BD0C-8D0DD3E1AE18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48258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133337-1175-4CE7-894F-A227CF94304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209885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AB8E12-BB49-4661-A5E3-31AD70EC2935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56683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CE8EFC-6464-4239-8BDC-4A9F0EAAAEC0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94983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53F098-131E-4E7B-8CD4-D76C24913E4C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334060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4CE506-8ED7-430F-A2CF-DFB0D188DE18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18592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BE7750-3BF3-4829-BF40-99A6B1BDCE5A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77050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FCA382-A12C-4316-A3BE-C11AF5C12A7D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886593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3D968D-9272-479D-A40A-219FE7E0721E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95864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B570D6-6F8B-46A0-9E4E-46AE438B38A9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73892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C95FD7-0761-4B4C-A7D5-167263E32D60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6764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042D1C-B815-4C9B-A2E9-786C86E73930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31698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联机映像占位符 3"/>
          <p:cNvSpPr>
            <a:spLocks noGrp="1"/>
          </p:cNvSpPr>
          <p:nvPr>
            <p:ph type="clipArt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FEBC248C-FBF8-413E-B800-FF605A077AD2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568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665658-DA71-4EF1-A1B0-101258AB1E80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82738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0BB70-7F67-4745-8227-79CBA51D1870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88983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66832-3153-4DDF-B568-4DEA0687227F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3236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FD77BD-D210-4E8C-840D-E8548AF9A79D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5417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96D8DE-89DD-4B24-8376-EC933D463EF8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76299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8B2611-C423-48E7-B1AF-23148581723D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21130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6D1516-D53A-4143-892E-FF07FAE897BB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78512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4D5A9F-5067-4597-A82B-4FBD13E2C311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45787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9B9B6E-60C7-403F-AF4C-B02F18DC438F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39330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E6A07C-5085-4D2B-9F91-A20E5E921089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09168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4890F9-743A-4260-BD0C-8D0DD3E1AE18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45513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665658-DA71-4EF1-A1B0-101258AB1E80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63692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0BB70-7F67-4745-8227-79CBA51D1870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315582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66832-3153-4DDF-B568-4DEA0687227F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86961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FD77BD-D210-4E8C-840D-E8548AF9A79D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70674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96D8DE-89DD-4B24-8376-EC933D463EF8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55244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8B2611-C423-48E7-B1AF-23148581723D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41177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6D1516-D53A-4143-892E-FF07FAE897BB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78209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4D5A9F-5067-4597-A82B-4FBD13E2C311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56629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9B9B6E-60C7-403F-AF4C-B02F18DC438F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32910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E6A07C-5085-4D2B-9F91-A20E5E921089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55653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4890F9-743A-4260-BD0C-8D0DD3E1AE18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80476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665658-DA71-4EF1-A1B0-101258AB1E80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9029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0BB70-7F67-4745-8227-79CBA51D1870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655364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66832-3153-4DDF-B568-4DEA0687227F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208063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FD77BD-D210-4E8C-840D-E8548AF9A79D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91482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96D8DE-89DD-4B24-8376-EC933D463EF8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09025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8B2611-C423-48E7-B1AF-23148581723D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16951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6D1516-D53A-4143-892E-FF07FAE897BB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34576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4D5A9F-5067-4597-A82B-4FBD13E2C311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17613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9B9B6E-60C7-403F-AF4C-B02F18DC438F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915824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E6A07C-5085-4D2B-9F91-A20E5E921089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111742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4890F9-743A-4260-BD0C-8D0DD3E1AE18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826312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665658-DA71-4EF1-A1B0-101258AB1E80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39586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0BB70-7F67-4745-8227-79CBA51D1870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435007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66832-3153-4DDF-B568-4DEA0687227F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831120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FD77BD-D210-4E8C-840D-E8548AF9A79D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901416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96D8DE-89DD-4B24-8376-EC933D463EF8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877200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8B2611-C423-48E7-B1AF-23148581723D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2367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6D1516-D53A-4143-892E-FF07FAE897BB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605857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4D5A9F-5067-4597-A82B-4FBD13E2C311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821829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9B9B6E-60C7-403F-AF4C-B02F18DC438F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8366397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E6A07C-5085-4D2B-9F91-A20E5E921089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9551332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4890F9-743A-4260-BD0C-8D0DD3E1AE18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497127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665658-DA71-4EF1-A1B0-101258AB1E80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028456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0BB70-7F67-4745-8227-79CBA51D1870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187016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66832-3153-4DDF-B568-4DEA0687227F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98451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FD77BD-D210-4E8C-840D-E8548AF9A79D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680709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96D8DE-89DD-4B24-8376-EC933D463EF8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335601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8B2611-C423-48E7-B1AF-23148581723D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474414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6D1516-D53A-4143-892E-FF07FAE897BB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835571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4D5A9F-5067-4597-A82B-4FBD13E2C311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596685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9B9B6E-60C7-403F-AF4C-B02F18DC438F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89761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E6A07C-5085-4D2B-9F91-A20E5E921089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449968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4890F9-743A-4260-BD0C-8D0DD3E1AE18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117578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665658-DA71-4EF1-A1B0-101258AB1E80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055048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0BB70-7F67-4745-8227-79CBA51D1870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582781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66832-3153-4DDF-B568-4DEA0687227F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102401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FD77BD-D210-4E8C-840D-E8548AF9A79D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46109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96D8DE-89DD-4B24-8376-EC933D463EF8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497219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8B2611-C423-48E7-B1AF-23148581723D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305743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6D1516-D53A-4143-892E-FF07FAE897BB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873122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4D5A9F-5067-4597-A82B-4FBD13E2C311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73682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9B9B6E-60C7-403F-AF4C-B02F18DC438F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241072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E6A07C-5085-4D2B-9F91-A20E5E921089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992590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4890F9-743A-4260-BD0C-8D0DD3E1AE18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084260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665658-DA71-4EF1-A1B0-101258AB1E80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889095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0BB70-7F67-4745-8227-79CBA51D1870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692276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66832-3153-4DDF-B568-4DEA0687227F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968844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FD77BD-D210-4E8C-840D-E8548AF9A79D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518187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96D8DE-89DD-4B24-8376-EC933D463EF8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430230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8B2611-C423-48E7-B1AF-23148581723D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532857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6D1516-D53A-4143-892E-FF07FAE897BB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726906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4D5A9F-5067-4597-A82B-4FBD13E2C311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405696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9B9B6E-60C7-403F-AF4C-B02F18DC438F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005064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E6A07C-5085-4D2B-9F91-A20E5E921089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686096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4890F9-743A-4260-BD0C-8D0DD3E1AE18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375619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133337-1175-4CE7-894F-A227CF94304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030309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AB8E12-BB49-4661-A5E3-31AD70EC2935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879392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CE8EFC-6464-4239-8BDC-4A9F0EAAAEC0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754672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53F098-131E-4E7B-8CD4-D76C24913E4C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8115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4CE506-8ED7-430F-A2CF-DFB0D188DE18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7182782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BE7750-3BF3-4829-BF40-99A6B1BDCE5A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396717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FCA382-A12C-4316-A3BE-C11AF5C12A7D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195502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3D968D-9272-479D-A40A-219FE7E0721E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177007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B570D6-6F8B-46A0-9E4E-46AE438B38A9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4713165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C95FD7-0761-4B4C-A7D5-167263E32D60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231981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042D1C-B815-4C9B-A2E9-786C86E73930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890274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联机映像占位符 3"/>
          <p:cNvSpPr>
            <a:spLocks noGrp="1"/>
          </p:cNvSpPr>
          <p:nvPr>
            <p:ph type="clipArt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FEBC248C-FBF8-413E-B800-FF605A077AD2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5011055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665658-DA71-4EF1-A1B0-101258AB1E80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6975519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0BB70-7F67-4745-8227-79CBA51D1870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2857789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66832-3153-4DDF-B568-4DEA0687227F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63239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FD77BD-D210-4E8C-840D-E8548AF9A79D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240156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96D8DE-89DD-4B24-8376-EC933D463EF8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304226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8B2611-C423-48E7-B1AF-23148581723D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776324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6D1516-D53A-4143-892E-FF07FAE897BB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191554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4D5A9F-5067-4597-A82B-4FBD13E2C311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3990233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9B9B6E-60C7-403F-AF4C-B02F18DC438F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523656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E6A07C-5085-4D2B-9F91-A20E5E921089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19542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4890F9-743A-4260-BD0C-8D0DD3E1AE18}" type="slidenum">
              <a:rPr lang="zh-CN" altLang="zh-CN">
                <a:solidFill>
                  <a:srgbClr val="000000"/>
                </a:solidFill>
              </a:rPr>
              <a:pPr/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330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7.xml"/><Relationship Id="rId3" Type="http://schemas.openxmlformats.org/officeDocument/2006/relationships/slideLayout" Target="../slideLayouts/slideLayout82.xml"/><Relationship Id="rId7" Type="http://schemas.openxmlformats.org/officeDocument/2006/relationships/slideLayout" Target="../slideLayouts/slideLayout86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1.xml"/><Relationship Id="rId1" Type="http://schemas.openxmlformats.org/officeDocument/2006/relationships/slideLayout" Target="../slideLayouts/slideLayout80.xml"/><Relationship Id="rId6" Type="http://schemas.openxmlformats.org/officeDocument/2006/relationships/slideLayout" Target="../slideLayouts/slideLayout85.xml"/><Relationship Id="rId11" Type="http://schemas.openxmlformats.org/officeDocument/2006/relationships/slideLayout" Target="../slideLayouts/slideLayout90.xml"/><Relationship Id="rId5" Type="http://schemas.openxmlformats.org/officeDocument/2006/relationships/slideLayout" Target="../slideLayouts/slideLayout84.xml"/><Relationship Id="rId10" Type="http://schemas.openxmlformats.org/officeDocument/2006/relationships/slideLayout" Target="../slideLayouts/slideLayout89.xml"/><Relationship Id="rId4" Type="http://schemas.openxmlformats.org/officeDocument/2006/relationships/slideLayout" Target="../slideLayouts/slideLayout83.xml"/><Relationship Id="rId9" Type="http://schemas.openxmlformats.org/officeDocument/2006/relationships/slideLayout" Target="../slideLayouts/slideLayout8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8.xml"/><Relationship Id="rId3" Type="http://schemas.openxmlformats.org/officeDocument/2006/relationships/slideLayout" Target="../slideLayouts/slideLayout93.xml"/><Relationship Id="rId7" Type="http://schemas.openxmlformats.org/officeDocument/2006/relationships/slideLayout" Target="../slideLayouts/slideLayout97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2.xml"/><Relationship Id="rId1" Type="http://schemas.openxmlformats.org/officeDocument/2006/relationships/slideLayout" Target="../slideLayouts/slideLayout91.xml"/><Relationship Id="rId6" Type="http://schemas.openxmlformats.org/officeDocument/2006/relationships/slideLayout" Target="../slideLayouts/slideLayout96.xml"/><Relationship Id="rId11" Type="http://schemas.openxmlformats.org/officeDocument/2006/relationships/slideLayout" Target="../slideLayouts/slideLayout101.xml"/><Relationship Id="rId5" Type="http://schemas.openxmlformats.org/officeDocument/2006/relationships/slideLayout" Target="../slideLayouts/slideLayout95.xml"/><Relationship Id="rId10" Type="http://schemas.openxmlformats.org/officeDocument/2006/relationships/slideLayout" Target="../slideLayouts/slideLayout100.xml"/><Relationship Id="rId4" Type="http://schemas.openxmlformats.org/officeDocument/2006/relationships/slideLayout" Target="../slideLayouts/slideLayout94.xml"/><Relationship Id="rId9" Type="http://schemas.openxmlformats.org/officeDocument/2006/relationships/slideLayout" Target="../slideLayouts/slideLayout9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9.xml"/><Relationship Id="rId3" Type="http://schemas.openxmlformats.org/officeDocument/2006/relationships/slideLayout" Target="../slideLayouts/slideLayout104.xml"/><Relationship Id="rId7" Type="http://schemas.openxmlformats.org/officeDocument/2006/relationships/slideLayout" Target="../slideLayouts/slideLayout10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3.xml"/><Relationship Id="rId1" Type="http://schemas.openxmlformats.org/officeDocument/2006/relationships/slideLayout" Target="../slideLayouts/slideLayout102.xml"/><Relationship Id="rId6" Type="http://schemas.openxmlformats.org/officeDocument/2006/relationships/slideLayout" Target="../slideLayouts/slideLayout107.xml"/><Relationship Id="rId11" Type="http://schemas.openxmlformats.org/officeDocument/2006/relationships/slideLayout" Target="../slideLayouts/slideLayout112.xml"/><Relationship Id="rId5" Type="http://schemas.openxmlformats.org/officeDocument/2006/relationships/slideLayout" Target="../slideLayouts/slideLayout106.xml"/><Relationship Id="rId10" Type="http://schemas.openxmlformats.org/officeDocument/2006/relationships/slideLayout" Target="../slideLayouts/slideLayout111.xml"/><Relationship Id="rId4" Type="http://schemas.openxmlformats.org/officeDocument/2006/relationships/slideLayout" Target="../slideLayouts/slideLayout105.xml"/><Relationship Id="rId9" Type="http://schemas.openxmlformats.org/officeDocument/2006/relationships/slideLayout" Target="../slideLayouts/slideLayout110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0.xml"/><Relationship Id="rId3" Type="http://schemas.openxmlformats.org/officeDocument/2006/relationships/slideLayout" Target="../slideLayouts/slideLayout115.xml"/><Relationship Id="rId7" Type="http://schemas.openxmlformats.org/officeDocument/2006/relationships/slideLayout" Target="../slideLayouts/slideLayout119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4.xml"/><Relationship Id="rId1" Type="http://schemas.openxmlformats.org/officeDocument/2006/relationships/slideLayout" Target="../slideLayouts/slideLayout113.xml"/><Relationship Id="rId6" Type="http://schemas.openxmlformats.org/officeDocument/2006/relationships/slideLayout" Target="../slideLayouts/slideLayout118.xml"/><Relationship Id="rId11" Type="http://schemas.openxmlformats.org/officeDocument/2006/relationships/slideLayout" Target="../slideLayouts/slideLayout123.xml"/><Relationship Id="rId5" Type="http://schemas.openxmlformats.org/officeDocument/2006/relationships/slideLayout" Target="../slideLayouts/slideLayout117.xml"/><Relationship Id="rId10" Type="http://schemas.openxmlformats.org/officeDocument/2006/relationships/slideLayout" Target="../slideLayouts/slideLayout122.xml"/><Relationship Id="rId4" Type="http://schemas.openxmlformats.org/officeDocument/2006/relationships/slideLayout" Target="../slideLayouts/slideLayout116.xml"/><Relationship Id="rId9" Type="http://schemas.openxmlformats.org/officeDocument/2006/relationships/slideLayout" Target="../slideLayouts/slideLayout121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1.xml"/><Relationship Id="rId3" Type="http://schemas.openxmlformats.org/officeDocument/2006/relationships/slideLayout" Target="../slideLayouts/slideLayout126.xml"/><Relationship Id="rId7" Type="http://schemas.openxmlformats.org/officeDocument/2006/relationships/slideLayout" Target="../slideLayouts/slideLayout130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5.xml"/><Relationship Id="rId1" Type="http://schemas.openxmlformats.org/officeDocument/2006/relationships/slideLayout" Target="../slideLayouts/slideLayout124.xml"/><Relationship Id="rId6" Type="http://schemas.openxmlformats.org/officeDocument/2006/relationships/slideLayout" Target="../slideLayouts/slideLayout129.xml"/><Relationship Id="rId11" Type="http://schemas.openxmlformats.org/officeDocument/2006/relationships/slideLayout" Target="../slideLayouts/slideLayout134.xml"/><Relationship Id="rId5" Type="http://schemas.openxmlformats.org/officeDocument/2006/relationships/slideLayout" Target="../slideLayouts/slideLayout128.xml"/><Relationship Id="rId10" Type="http://schemas.openxmlformats.org/officeDocument/2006/relationships/slideLayout" Target="../slideLayouts/slideLayout133.xml"/><Relationship Id="rId4" Type="http://schemas.openxmlformats.org/officeDocument/2006/relationships/slideLayout" Target="../slideLayouts/slideLayout127.xml"/><Relationship Id="rId9" Type="http://schemas.openxmlformats.org/officeDocument/2006/relationships/slideLayout" Target="../slideLayouts/slideLayout13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2.xml"/><Relationship Id="rId13" Type="http://schemas.openxmlformats.org/officeDocument/2006/relationships/theme" Target="../theme/theme13.xml"/><Relationship Id="rId3" Type="http://schemas.openxmlformats.org/officeDocument/2006/relationships/slideLayout" Target="../slideLayouts/slideLayout137.xml"/><Relationship Id="rId7" Type="http://schemas.openxmlformats.org/officeDocument/2006/relationships/slideLayout" Target="../slideLayouts/slideLayout141.xml"/><Relationship Id="rId12" Type="http://schemas.openxmlformats.org/officeDocument/2006/relationships/slideLayout" Target="../slideLayouts/slideLayout146.xml"/><Relationship Id="rId2" Type="http://schemas.openxmlformats.org/officeDocument/2006/relationships/slideLayout" Target="../slideLayouts/slideLayout136.xml"/><Relationship Id="rId1" Type="http://schemas.openxmlformats.org/officeDocument/2006/relationships/slideLayout" Target="../slideLayouts/slideLayout135.xml"/><Relationship Id="rId6" Type="http://schemas.openxmlformats.org/officeDocument/2006/relationships/slideLayout" Target="../slideLayouts/slideLayout140.xml"/><Relationship Id="rId11" Type="http://schemas.openxmlformats.org/officeDocument/2006/relationships/slideLayout" Target="../slideLayouts/slideLayout145.xml"/><Relationship Id="rId5" Type="http://schemas.openxmlformats.org/officeDocument/2006/relationships/slideLayout" Target="../slideLayouts/slideLayout139.xml"/><Relationship Id="rId10" Type="http://schemas.openxmlformats.org/officeDocument/2006/relationships/slideLayout" Target="../slideLayouts/slideLayout144.xml"/><Relationship Id="rId4" Type="http://schemas.openxmlformats.org/officeDocument/2006/relationships/slideLayout" Target="../slideLayouts/slideLayout138.xml"/><Relationship Id="rId9" Type="http://schemas.openxmlformats.org/officeDocument/2006/relationships/slideLayout" Target="../slideLayouts/slideLayout143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4.xml"/><Relationship Id="rId3" Type="http://schemas.openxmlformats.org/officeDocument/2006/relationships/slideLayout" Target="../slideLayouts/slideLayout149.xml"/><Relationship Id="rId7" Type="http://schemas.openxmlformats.org/officeDocument/2006/relationships/slideLayout" Target="../slideLayouts/slideLayout153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8.xml"/><Relationship Id="rId1" Type="http://schemas.openxmlformats.org/officeDocument/2006/relationships/slideLayout" Target="../slideLayouts/slideLayout147.xml"/><Relationship Id="rId6" Type="http://schemas.openxmlformats.org/officeDocument/2006/relationships/slideLayout" Target="../slideLayouts/slideLayout152.xml"/><Relationship Id="rId11" Type="http://schemas.openxmlformats.org/officeDocument/2006/relationships/slideLayout" Target="../slideLayouts/slideLayout157.xml"/><Relationship Id="rId5" Type="http://schemas.openxmlformats.org/officeDocument/2006/relationships/slideLayout" Target="../slideLayouts/slideLayout151.xml"/><Relationship Id="rId10" Type="http://schemas.openxmlformats.org/officeDocument/2006/relationships/slideLayout" Target="../slideLayouts/slideLayout156.xml"/><Relationship Id="rId4" Type="http://schemas.openxmlformats.org/officeDocument/2006/relationships/slideLayout" Target="../slideLayouts/slideLayout150.xml"/><Relationship Id="rId9" Type="http://schemas.openxmlformats.org/officeDocument/2006/relationships/slideLayout" Target="../slideLayouts/slideLayout1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0A4FBD-9F50-4682-AF9D-A6F6F6813F20}" type="datetimeFigureOut">
              <a:rPr lang="zh-CN" altLang="en-US" smtClean="0"/>
              <a:t>2016/4/7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838F0B-4D1E-4B4D-AA45-07C064F5B3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0436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0E986062-1240-4FA1-B7A8-B2AA10DFACD0}" type="slidenum">
              <a:rPr lang="zh-CN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328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EDAA63A-419C-4775-9E9E-0B2CA9E7B5E9}" type="slidenum">
              <a:rPr kumimoji="1" lang="en-US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2698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0E986062-1240-4FA1-B7A8-B2AA10DFACD0}" type="slidenum">
              <a:rPr lang="zh-CN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320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EDAA63A-419C-4775-9E9E-0B2CA9E7B5E9}" type="slidenum">
              <a:rPr kumimoji="1" lang="en-US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155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0E986062-1240-4FA1-B7A8-B2AA10DFACD0}" type="slidenum">
              <a:rPr lang="zh-CN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653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0E986062-1240-4FA1-B7A8-B2AA10DFACD0}" type="slidenum">
              <a:rPr lang="zh-CN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130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0E986062-1240-4FA1-B7A8-B2AA10DFACD0}" type="slidenum">
              <a:rPr lang="zh-CN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433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0E986062-1240-4FA1-B7A8-B2AA10DFACD0}" type="slidenum">
              <a:rPr lang="zh-CN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47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0E986062-1240-4FA1-B7A8-B2AA10DFACD0}" type="slidenum">
              <a:rPr lang="zh-CN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927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0E986062-1240-4FA1-B7A8-B2AA10DFACD0}" type="slidenum">
              <a:rPr lang="zh-CN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495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0E986062-1240-4FA1-B7A8-B2AA10DFACD0}" type="slidenum">
              <a:rPr lang="zh-CN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651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799" r:id="rId4"/>
    <p:sldLayoutId id="2147483800" r:id="rId5"/>
    <p:sldLayoutId id="2147483801" r:id="rId6"/>
    <p:sldLayoutId id="2147483802" r:id="rId7"/>
    <p:sldLayoutId id="2147483803" r:id="rId8"/>
    <p:sldLayoutId id="2147483804" r:id="rId9"/>
    <p:sldLayoutId id="2147483805" r:id="rId10"/>
    <p:sldLayoutId id="214748380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EDAA63A-419C-4775-9E9E-0B2CA9E7B5E9}" type="slidenum">
              <a:rPr kumimoji="1" lang="en-US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659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  <p:sldLayoutId id="2147483819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0E986062-1240-4FA1-B7A8-B2AA10DFACD0}" type="slidenum">
              <a:rPr lang="zh-CN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924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2" r:id="rId2"/>
    <p:sldLayoutId id="2147483823" r:id="rId3"/>
    <p:sldLayoutId id="2147483824" r:id="rId4"/>
    <p:sldLayoutId id="2147483825" r:id="rId5"/>
    <p:sldLayoutId id="2147483826" r:id="rId6"/>
    <p:sldLayoutId id="2147483827" r:id="rId7"/>
    <p:sldLayoutId id="2147483828" r:id="rId8"/>
    <p:sldLayoutId id="2147483829" r:id="rId9"/>
    <p:sldLayoutId id="2147483830" r:id="rId10"/>
    <p:sldLayoutId id="214748383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8.xml"/><Relationship Id="rId1" Type="http://schemas.openxmlformats.org/officeDocument/2006/relationships/audio" Target="file:///I:\&#33014;&#24030;&#24066;&#31532;&#20108;&#21313;&#19968;&#20013;&#23398;&#12298;&#38634;&#12299;\&#38899;&#20048;&#21450;&#22270;&#29255;\&#29677;&#24471;&#29790;%20-%20&#38634;&#20043;&#26790;.mp3" TargetMode="Externa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34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9.jpeg"/><Relationship Id="rId5" Type="http://schemas.openxmlformats.org/officeDocument/2006/relationships/hyperlink" Target="&#40065;&#36805;&#29983;&#24179;.doc" TargetMode="External"/><Relationship Id="rId4" Type="http://schemas.openxmlformats.org/officeDocument/2006/relationships/hyperlink" Target="&#12298;&#37326;&#33609;&#12299;&#31616;&#20171;.doc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image" Target="../media/image13.gif"/><Relationship Id="rId7" Type="http://schemas.openxmlformats.org/officeDocument/2006/relationships/image" Target="../media/image15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47.xml"/><Relationship Id="rId6" Type="http://schemas.openxmlformats.org/officeDocument/2006/relationships/slide" Target="slide6.xml"/><Relationship Id="rId5" Type="http://schemas.openxmlformats.org/officeDocument/2006/relationships/image" Target="../media/image14.gif"/><Relationship Id="rId4" Type="http://schemas.openxmlformats.org/officeDocument/2006/relationships/slide" Target="slide10.xml"/><Relationship Id="rId9" Type="http://schemas.openxmlformats.org/officeDocument/2006/relationships/slide" Target="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4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5.xml"/><Relationship Id="rId1" Type="http://schemas.openxmlformats.org/officeDocument/2006/relationships/audio" Target="file:///I:\&#33014;&#24030;&#24066;&#31532;&#20108;&#21313;&#19968;&#20013;&#23398;&#12298;&#38634;&#12299;\&#38899;&#20048;&#21450;&#22270;&#29255;\&#24456;&#20248;&#32654;&#30340;&#38050;&#29748;&#26354;&#24102;&#19978;&#32819;&#22622;&#38745;&#38745;&#30340;&#21548;%20Xin%20&#37324;&#28098;&#28201;&#26580;.mp3" TargetMode="Externa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97.xml"/><Relationship Id="rId1" Type="http://schemas.openxmlformats.org/officeDocument/2006/relationships/audio" Target="file:///I:\&#33014;&#24030;&#24066;&#31532;&#20108;&#21313;&#19968;&#20013;&#23398;&#12298;&#38634;&#12299;\&#38899;&#20048;&#21450;&#22270;&#29255;\&#38050;&#29748;&#26354;%20-%20&#32501;&#38634;%20-%20&#19990;&#30028;&#21517;&#26354;%20&#32477;&#23545;&#20248;&#32654;&#30340;&#36731;&#38899;&#20048;&#22909;&#21548;.mp3" TargetMode="Externa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15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5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0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15.gif"/><Relationship Id="rId2" Type="http://schemas.openxmlformats.org/officeDocument/2006/relationships/slideLayout" Target="../slideLayouts/slideLayout130.xml"/><Relationship Id="rId1" Type="http://schemas.openxmlformats.org/officeDocument/2006/relationships/audio" Target="file:///I:\&#33014;&#24030;&#24066;&#31532;&#20108;&#21313;&#19968;&#20013;&#23398;&#12298;&#38634;&#12299;\&#38899;&#20048;&#21450;&#22270;&#29255;\&#36731;&#38899;&#20048;%20-%20&#38050;&#29748;&#21517;&#26354;&#21021;&#24651;&#30340;&#22320;&#26041;.mp3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200423214354448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WordArt 3"/>
          <p:cNvSpPr>
            <a:spLocks noChangeArrowheads="1" noChangeShapeType="1"/>
          </p:cNvSpPr>
          <p:nvPr/>
        </p:nvSpPr>
        <p:spPr bwMode="auto">
          <a:xfrm>
            <a:off x="2209800" y="838200"/>
            <a:ext cx="3352800" cy="1219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zh-CN" altLang="en-US" sz="3600" kern="10">
                <a:ln w="9525" cmpd="sng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宋体" panose="02010600030101010101" pitchFamily="2" charset="-122"/>
              </a:rPr>
              <a:t>雪景欣赏</a:t>
            </a:r>
          </a:p>
        </p:txBody>
      </p:sp>
    </p:spTree>
    <p:extLst>
      <p:ext uri="{BB962C8B-B14F-4D97-AF65-F5344CB8AC3E}">
        <p14:creationId xmlns:p14="http://schemas.microsoft.com/office/powerpoint/2010/main" val="1776281891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2004-2p48-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6073782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200423214424859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9618648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雪山1"/>
          <p:cNvPicPr>
            <a:picLocks noChangeAspect="1" noChangeArrowheads="1"/>
          </p:cNvPicPr>
          <p:nvPr/>
        </p:nvPicPr>
        <p:blipFill>
          <a:blip r:embed="rId2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3403684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5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zh-CN" altLang="en-US" sz="9600" b="1" dirty="0" smtClean="0"/>
              <a:t>大风吹雪盈天际</a:t>
            </a:r>
            <a:endParaRPr lang="zh-CN" altLang="en-US" sz="9600" b="1" dirty="0"/>
          </a:p>
        </p:txBody>
      </p:sp>
    </p:spTree>
    <p:extLst>
      <p:ext uri="{BB962C8B-B14F-4D97-AF65-F5344CB8AC3E}">
        <p14:creationId xmlns:p14="http://schemas.microsoft.com/office/powerpoint/2010/main" val="1091761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201206051147242019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WordArt 3"/>
          <p:cNvSpPr>
            <a:spLocks noChangeArrowheads="1" noChangeShapeType="1"/>
          </p:cNvSpPr>
          <p:nvPr/>
        </p:nvSpPr>
        <p:spPr bwMode="auto">
          <a:xfrm>
            <a:off x="8001000" y="1143000"/>
            <a:ext cx="1219200" cy="16764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atte">
              <a:extrusionClr>
                <a:srgbClr val="FFFFFF"/>
              </a:extrusionClr>
              <a:contourClr>
                <a:srgbClr val="FFFFFF"/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>
                <a:ln w="9525" cmpd="sng">
                  <a:round/>
                  <a:headEnd/>
                  <a:tailEnd/>
                </a:ln>
                <a:gradFill rotWithShape="0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  <a:latin typeface="宋体" panose="02010600030101010101" pitchFamily="2" charset="-122"/>
              </a:rPr>
              <a:t>雪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9519761" y="3276600"/>
            <a:ext cx="738664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000000"/>
                </a:solidFill>
                <a:ea typeface="楷体_GB2312" pitchFamily="49" charset="-122"/>
              </a:rPr>
              <a:t>鲁迅</a:t>
            </a:r>
          </a:p>
        </p:txBody>
      </p:sp>
      <p:pic>
        <p:nvPicPr>
          <p:cNvPr id="3077" name="班得瑞 - 雪之梦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4600" y="64008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5518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7">
                <p:cTn id="7" fill="hold" display="0" nodeType="clickEffect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7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tor\My Documents\My Pictures\PP\美术边框\PM_0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-838200"/>
            <a:ext cx="9677400" cy="792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5" name="Rectangle 3"/>
          <p:cNvSpPr>
            <a:spLocks noGrp="1" noChangeArrowheads="1"/>
          </p:cNvSpPr>
          <p:nvPr>
            <p:ph type="title"/>
          </p:nvPr>
        </p:nvSpPr>
        <p:spPr>
          <a:xfrm>
            <a:off x="2895600" y="1066800"/>
            <a:ext cx="5715000" cy="1143000"/>
          </a:xfrm>
        </p:spPr>
        <p:txBody>
          <a:bodyPr/>
          <a:lstStyle/>
          <a:p>
            <a:r>
              <a:rPr lang="zh-CN" altLang="en-US" sz="4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鲁    迅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905000" y="2209800"/>
            <a:ext cx="4191000" cy="44196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sz="2000" dirty="0"/>
              <a:t>        </a:t>
            </a:r>
            <a:r>
              <a:rPr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鲁迅，原名周树人，字豫才，浙江绍兴人。伟大的无产阶级革命家、思想家、文学家，中国现代文学史奠基人之一。著有短篇小说集</a:t>
            </a:r>
            <a:r>
              <a:rPr lang="en-US" altLang="zh-CN" sz="2800" b="1" dirty="0">
                <a:solidFill>
                  <a:srgbClr val="000000"/>
                </a:solidFill>
                <a:ea typeface="楷体_GB2312" pitchFamily="49" charset="-122"/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呐喊</a:t>
            </a:r>
            <a:r>
              <a:rPr lang="en-US" altLang="zh-CN" sz="2800" b="1" dirty="0">
                <a:solidFill>
                  <a:srgbClr val="000000"/>
                </a:solidFill>
                <a:ea typeface="楷体_GB2312" pitchFamily="49" charset="-122"/>
              </a:rPr>
              <a:t>》</a:t>
            </a:r>
            <a:r>
              <a:rPr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、</a:t>
            </a:r>
            <a:r>
              <a:rPr lang="en-US" altLang="zh-CN" sz="2800" b="1" dirty="0">
                <a:solidFill>
                  <a:srgbClr val="000000"/>
                </a:solidFill>
                <a:ea typeface="楷体_GB2312" pitchFamily="49" charset="-122"/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彷徨</a:t>
            </a:r>
            <a:r>
              <a:rPr lang="en-US" altLang="zh-CN" sz="2800" b="1" dirty="0">
                <a:solidFill>
                  <a:srgbClr val="000000"/>
                </a:solidFill>
                <a:ea typeface="楷体_GB2312" pitchFamily="49" charset="-122"/>
              </a:rPr>
              <a:t>》</a:t>
            </a:r>
            <a:r>
              <a:rPr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。</a:t>
            </a:r>
            <a:r>
              <a:rPr lang="en-US" altLang="zh-CN" sz="2800" b="1" dirty="0">
                <a:solidFill>
                  <a:srgbClr val="000000"/>
                </a:solidFill>
                <a:ea typeface="楷体_GB2312" pitchFamily="49" charset="-122"/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风筝</a:t>
            </a:r>
            <a:r>
              <a:rPr lang="en-US" altLang="zh-CN" sz="2800" b="1" dirty="0">
                <a:solidFill>
                  <a:srgbClr val="000000"/>
                </a:solidFill>
                <a:ea typeface="楷体_GB2312" pitchFamily="49" charset="-122"/>
              </a:rPr>
              <a:t>》</a:t>
            </a:r>
            <a:r>
              <a:rPr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、</a:t>
            </a:r>
            <a:r>
              <a:rPr lang="en-US" altLang="zh-CN" sz="2800" b="1" dirty="0">
                <a:solidFill>
                  <a:srgbClr val="000000"/>
                </a:solidFill>
                <a:ea typeface="楷体_GB2312" pitchFamily="49" charset="-122"/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雪</a:t>
            </a:r>
            <a:r>
              <a:rPr lang="en-US" altLang="zh-CN" sz="2800" b="1" dirty="0">
                <a:solidFill>
                  <a:srgbClr val="000000"/>
                </a:solidFill>
                <a:ea typeface="楷体_GB2312" pitchFamily="49" charset="-122"/>
              </a:rPr>
              <a:t>》</a:t>
            </a:r>
            <a:r>
              <a:rPr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都选自鲁迅先生的散文诗集</a:t>
            </a:r>
            <a:r>
              <a:rPr lang="en-US" altLang="zh-CN" sz="2800" b="1" dirty="0">
                <a:solidFill>
                  <a:srgbClr val="000000"/>
                </a:solidFill>
                <a:ea typeface="楷体_GB2312" pitchFamily="49" charset="-122"/>
                <a:hlinkClick r:id="rId4" action="ppaction://hlinkfile"/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  <a:ea typeface="楷体_GB2312" pitchFamily="49" charset="-122"/>
                <a:hlinkClick r:id="rId4" action="ppaction://hlinkfile"/>
              </a:rPr>
              <a:t>野草</a:t>
            </a:r>
            <a:r>
              <a:rPr lang="en-US" altLang="zh-CN" sz="2800" b="1" dirty="0">
                <a:solidFill>
                  <a:srgbClr val="000000"/>
                </a:solidFill>
                <a:ea typeface="楷体_GB2312" pitchFamily="49" charset="-122"/>
                <a:hlinkClick r:id="rId4" action="ppaction://hlinkfile"/>
              </a:rPr>
              <a:t>》</a:t>
            </a:r>
            <a:r>
              <a:rPr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。</a:t>
            </a:r>
          </a:p>
        </p:txBody>
      </p:sp>
      <p:pic>
        <p:nvPicPr>
          <p:cNvPr id="8197" name="Picture 5" descr="C:\Documents and Settings\Administrator\Application Data\Microsoft\Media Catalog\鲁迅的副本.jpg">
            <a:hlinkClick r:id="rId5" action="ppaction://hlinkfile"/>
          </p:cNvPr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6000" y="2286000"/>
            <a:ext cx="3124200" cy="4343400"/>
          </a:xfrm>
        </p:spPr>
      </p:pic>
    </p:spTree>
    <p:extLst>
      <p:ext uri="{BB962C8B-B14F-4D97-AF65-F5344CB8AC3E}">
        <p14:creationId xmlns:p14="http://schemas.microsoft.com/office/powerpoint/2010/main" val="5747444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929653" y="1677987"/>
            <a:ext cx="10923494" cy="4568826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 sz="2800" dirty="0"/>
              <a:t>一、</a:t>
            </a:r>
            <a:r>
              <a:rPr lang="zh-CN" b="1" dirty="0"/>
              <a:t>给加点的字注音</a:t>
            </a:r>
            <a:r>
              <a:rPr lang="zh-CN" altLang="en-US" sz="2800" dirty="0"/>
              <a:t>：</a:t>
            </a:r>
          </a:p>
          <a:p>
            <a:pPr>
              <a:buFontTx/>
              <a:buNone/>
            </a:pPr>
            <a:r>
              <a:rPr lang="zh-CN" altLang="en-US" sz="2800" dirty="0"/>
              <a:t>    </a:t>
            </a:r>
          </a:p>
          <a:p>
            <a:pPr>
              <a:buFontTx/>
              <a:buNone/>
            </a:pPr>
            <a:r>
              <a:rPr lang="zh-CN" altLang="en-US" sz="2800" dirty="0"/>
              <a:t>    </a:t>
            </a:r>
            <a:r>
              <a:rPr lang="zh-CN" altLang="en-US" sz="2800" b="1" dirty="0">
                <a:solidFill>
                  <a:srgbClr val="FF0000"/>
                </a:solidFill>
              </a:rPr>
              <a:t>处</a:t>
            </a:r>
            <a:r>
              <a:rPr lang="zh-CN" altLang="en-US" sz="2800" dirty="0"/>
              <a:t>（         ）</a:t>
            </a:r>
            <a:r>
              <a:rPr lang="zh-CN" altLang="en-US" sz="2800" b="1" dirty="0"/>
              <a:t>子 </a:t>
            </a:r>
            <a:r>
              <a:rPr lang="zh-CN" altLang="en-US" sz="2800" dirty="0"/>
              <a:t>                  </a:t>
            </a:r>
            <a:r>
              <a:rPr lang="zh-CN" altLang="en-US" sz="2800" b="1" dirty="0">
                <a:solidFill>
                  <a:srgbClr val="FF0000"/>
                </a:solidFill>
              </a:rPr>
              <a:t>磬</a:t>
            </a:r>
            <a:r>
              <a:rPr lang="zh-CN" altLang="en-US" sz="2800" dirty="0"/>
              <a:t>（            ）</a:t>
            </a:r>
            <a:r>
              <a:rPr lang="zh-CN" altLang="en-US" sz="2800" b="1" dirty="0"/>
              <a:t>口</a:t>
            </a:r>
            <a:r>
              <a:rPr lang="zh-CN" altLang="en-US" sz="2800" dirty="0"/>
              <a:t>    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zh-CN" altLang="en-US" sz="2800" dirty="0"/>
              <a:t>   </a:t>
            </a:r>
            <a:r>
              <a:rPr lang="zh-CN" altLang="en-US" sz="2800" dirty="0">
                <a:solidFill>
                  <a:srgbClr val="FF0000"/>
                </a:solidFill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</a:rPr>
              <a:t>塑</a:t>
            </a:r>
            <a:r>
              <a:rPr lang="zh-CN" altLang="en-US" sz="2800" dirty="0"/>
              <a:t>（         ）</a:t>
            </a:r>
            <a:r>
              <a:rPr lang="zh-CN" altLang="en-US" sz="2800" b="1" dirty="0"/>
              <a:t>雪罗汉</a:t>
            </a:r>
            <a:r>
              <a:rPr lang="zh-CN" altLang="en-US" sz="2800" dirty="0"/>
              <a:t>           </a:t>
            </a:r>
            <a:r>
              <a:rPr lang="zh-CN" altLang="en-US" sz="2800" b="1" dirty="0">
                <a:solidFill>
                  <a:srgbClr val="FF0000"/>
                </a:solidFill>
              </a:rPr>
              <a:t>粘</a:t>
            </a:r>
            <a:r>
              <a:rPr lang="zh-CN" altLang="en-US" sz="2800" dirty="0"/>
              <a:t>（            ）</a:t>
            </a:r>
            <a:r>
              <a:rPr lang="zh-CN" altLang="en-US" sz="2800" b="1" dirty="0"/>
              <a:t>结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zh-CN" altLang="en-US" sz="2800" dirty="0"/>
              <a:t>    </a:t>
            </a:r>
            <a:r>
              <a:rPr lang="zh-CN" altLang="en-US" sz="2800" b="1" dirty="0"/>
              <a:t>脂粉</a:t>
            </a:r>
            <a:r>
              <a:rPr lang="zh-CN" altLang="en-US" sz="2800" b="1" dirty="0">
                <a:solidFill>
                  <a:srgbClr val="FF0000"/>
                </a:solidFill>
              </a:rPr>
              <a:t>奁</a:t>
            </a:r>
            <a:r>
              <a:rPr lang="zh-CN" altLang="en-US" sz="2800" dirty="0"/>
              <a:t>（          ）              </a:t>
            </a:r>
            <a:r>
              <a:rPr lang="zh-CN" altLang="en-US" sz="2800" b="1" dirty="0"/>
              <a:t>目光</a:t>
            </a:r>
            <a:r>
              <a:rPr lang="zh-CN" altLang="en-US" sz="2800" b="1" dirty="0">
                <a:solidFill>
                  <a:srgbClr val="FF0000"/>
                </a:solidFill>
              </a:rPr>
              <a:t>灼灼</a:t>
            </a:r>
            <a:r>
              <a:rPr lang="zh-CN" altLang="en-US" sz="2800" dirty="0"/>
              <a:t>（            ）          </a:t>
            </a:r>
            <a:endParaRPr lang="en-US" altLang="zh-CN" sz="2800" dirty="0" smtClean="0"/>
          </a:p>
          <a:p>
            <a:pPr>
              <a:lnSpc>
                <a:spcPct val="150000"/>
              </a:lnSpc>
              <a:buFontTx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    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朔</a:t>
            </a:r>
            <a:r>
              <a:rPr lang="zh-CN" altLang="en-US" sz="2800" dirty="0"/>
              <a:t>（            ）</a:t>
            </a:r>
            <a:r>
              <a:rPr lang="zh-CN" altLang="en-US" sz="2800" b="1" dirty="0"/>
              <a:t>方</a:t>
            </a:r>
            <a:r>
              <a:rPr lang="zh-CN" altLang="en-US" sz="2800" dirty="0"/>
              <a:t>               </a:t>
            </a:r>
            <a:r>
              <a:rPr lang="zh-CN" altLang="en-US" sz="2800" b="1" dirty="0">
                <a:solidFill>
                  <a:srgbClr val="FF0000"/>
                </a:solidFill>
              </a:rPr>
              <a:t> 粘</a:t>
            </a:r>
            <a:r>
              <a:rPr lang="zh-CN" altLang="en-US" sz="2800" dirty="0"/>
              <a:t>（            ）</a:t>
            </a:r>
            <a:r>
              <a:rPr lang="zh-CN" altLang="en-US" sz="2800" b="1" dirty="0"/>
              <a:t>连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zh-CN" altLang="en-US" sz="2800" dirty="0"/>
              <a:t>    </a:t>
            </a:r>
            <a:r>
              <a:rPr lang="zh-CN" altLang="en-US" sz="2800" b="1" dirty="0">
                <a:solidFill>
                  <a:srgbClr val="FF0000"/>
                </a:solidFill>
              </a:rPr>
              <a:t>凛</a:t>
            </a:r>
            <a:r>
              <a:rPr lang="zh-CN" altLang="en-US" sz="2800" dirty="0"/>
              <a:t>（          ）</a:t>
            </a:r>
            <a:r>
              <a:rPr lang="zh-CN" altLang="en-US" sz="2800" b="1" dirty="0">
                <a:solidFill>
                  <a:srgbClr val="FF0000"/>
                </a:solidFill>
              </a:rPr>
              <a:t>冽</a:t>
            </a:r>
            <a:r>
              <a:rPr lang="zh-CN" altLang="en-US" sz="2800" dirty="0"/>
              <a:t>（          ）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3200400" y="2590800"/>
            <a:ext cx="808038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4000" b="1" dirty="0">
                <a:solidFill>
                  <a:srgbClr val="000000"/>
                </a:solidFill>
                <a:latin typeface="宋体" panose="02010600030101010101" pitchFamily="2" charset="-122"/>
              </a:rPr>
              <a:t>chǔ</a:t>
            </a:r>
            <a:r>
              <a:rPr lang="zh-CN" altLang="zh-CN" sz="4000" dirty="0">
                <a:solidFill>
                  <a:srgbClr val="66FF33"/>
                </a:solidFill>
                <a:latin typeface="宋体" panose="02010600030101010101" pitchFamily="2" charset="-122"/>
              </a:rPr>
              <a:t> 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7391401" y="2667000"/>
            <a:ext cx="108267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4000" b="1">
                <a:solidFill>
                  <a:srgbClr val="000000"/>
                </a:solidFill>
                <a:latin typeface="宋体" panose="02010600030101010101" pitchFamily="2" charset="-122"/>
              </a:rPr>
              <a:t>qìng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3124200" y="3276600"/>
            <a:ext cx="808038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4000" b="1">
                <a:solidFill>
                  <a:srgbClr val="000000"/>
                </a:solidFill>
                <a:latin typeface="宋体" panose="02010600030101010101" pitchFamily="2" charset="-122"/>
              </a:rPr>
              <a:t>sù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3810000" y="4038600"/>
            <a:ext cx="1068388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4000" b="1">
                <a:solidFill>
                  <a:srgbClr val="000000"/>
                </a:solidFill>
                <a:latin typeface="宋体" panose="02010600030101010101" pitchFamily="2" charset="-122"/>
              </a:rPr>
              <a:t>l</a:t>
            </a:r>
            <a:r>
              <a:rPr lang="zh-CN" altLang="zh-CN" sz="4000" b="1">
                <a:solidFill>
                  <a:srgbClr val="000000"/>
                </a:solidFill>
                <a:latin typeface="Garamond" panose="02020404030301010803" pitchFamily="18" charset="0"/>
              </a:rPr>
              <a:t>i</a:t>
            </a:r>
            <a:r>
              <a:rPr lang="zh-CN" altLang="zh-CN" sz="3600" b="1">
                <a:solidFill>
                  <a:srgbClr val="000000"/>
                </a:solidFill>
                <a:latin typeface="宋体" panose="02010600030101010101" pitchFamily="2" charset="-122"/>
              </a:rPr>
              <a:t>á</a:t>
            </a:r>
            <a:r>
              <a:rPr lang="zh-CN" altLang="zh-CN" sz="4000" b="1">
                <a:solidFill>
                  <a:srgbClr val="000000"/>
                </a:solidFill>
                <a:latin typeface="宋体" panose="02010600030101010101" pitchFamily="2" charset="-122"/>
              </a:rPr>
              <a:t>n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8458201" y="3962400"/>
            <a:ext cx="108267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4000" b="1">
                <a:solidFill>
                  <a:srgbClr val="000000"/>
                </a:solidFill>
                <a:latin typeface="宋体" panose="02010600030101010101" pitchFamily="2" charset="-122"/>
              </a:rPr>
              <a:t>zhuó</a:t>
            </a:r>
            <a:r>
              <a:rPr lang="zh-CN" altLang="zh-CN" sz="4000">
                <a:solidFill>
                  <a:srgbClr val="000000"/>
                </a:solidFill>
                <a:latin typeface="宋体" panose="02010600030101010101" pitchFamily="2" charset="-122"/>
              </a:rPr>
              <a:t> 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3200401" y="4648200"/>
            <a:ext cx="1147763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4000" b="1">
                <a:solidFill>
                  <a:srgbClr val="000000"/>
                </a:solidFill>
                <a:latin typeface="宋体" panose="02010600030101010101" pitchFamily="2" charset="-122"/>
              </a:rPr>
              <a:t>shuò </a:t>
            </a: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3276600" y="5410200"/>
            <a:ext cx="808038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4000" b="1">
                <a:solidFill>
                  <a:srgbClr val="000000"/>
                </a:solidFill>
                <a:latin typeface="宋体" panose="02010600030101010101" pitchFamily="2" charset="-122"/>
              </a:rPr>
              <a:t>l</a:t>
            </a:r>
            <a:r>
              <a:rPr lang="zh-CN" altLang="zh-CN" sz="4000" b="1">
                <a:solidFill>
                  <a:srgbClr val="000000"/>
                </a:solidFill>
                <a:latin typeface="Garamond" panose="02020404030301010803" pitchFamily="18" charset="0"/>
              </a:rPr>
              <a:t>ǐ</a:t>
            </a:r>
            <a:r>
              <a:rPr lang="zh-CN" altLang="zh-CN" sz="4000" b="1">
                <a:solidFill>
                  <a:srgbClr val="000000"/>
                </a:solidFill>
                <a:latin typeface="宋体" panose="02010600030101010101" pitchFamily="2" charset="-122"/>
              </a:rPr>
              <a:t>n</a:t>
            </a:r>
            <a:r>
              <a:rPr lang="zh-CN" altLang="zh-CN" sz="4000">
                <a:solidFill>
                  <a:srgbClr val="000000"/>
                </a:solidFill>
                <a:latin typeface="宋体" panose="02010600030101010101" pitchFamily="2" charset="-122"/>
              </a:rPr>
              <a:t> </a:t>
            </a: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5334000" y="5410200"/>
            <a:ext cx="808038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4000" b="1">
                <a:solidFill>
                  <a:srgbClr val="000000"/>
                </a:solidFill>
                <a:latin typeface="宋体" panose="02010600030101010101" pitchFamily="2" charset="-122"/>
              </a:rPr>
              <a:t>liè </a:t>
            </a: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7391400" y="3352800"/>
            <a:ext cx="1055688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4000" b="1">
                <a:solidFill>
                  <a:srgbClr val="000000"/>
                </a:solidFill>
                <a:latin typeface="宋体" panose="02010600030101010101" pitchFamily="2" charset="-122"/>
              </a:rPr>
              <a:t>nián</a:t>
            </a:r>
            <a:r>
              <a:rPr lang="zh-CN" altLang="zh-CN" sz="4000">
                <a:solidFill>
                  <a:srgbClr val="000000"/>
                </a:solidFill>
                <a:latin typeface="宋体" panose="02010600030101010101" pitchFamily="2" charset="-122"/>
              </a:rPr>
              <a:t> </a:t>
            </a:r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7391401" y="4724400"/>
            <a:ext cx="1141413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4000" b="1">
                <a:solidFill>
                  <a:srgbClr val="000000"/>
                </a:solidFill>
                <a:latin typeface="宋体" panose="02010600030101010101" pitchFamily="2" charset="-122"/>
              </a:rPr>
              <a:t>zh</a:t>
            </a:r>
            <a:r>
              <a:rPr lang="zh-CN" altLang="zh-CN" sz="4000" b="1">
                <a:solidFill>
                  <a:srgbClr val="000000"/>
                </a:solidFill>
                <a:latin typeface="Garamond" panose="02020404030301010803" pitchFamily="18" charset="0"/>
              </a:rPr>
              <a:t>ā</a:t>
            </a:r>
            <a:r>
              <a:rPr lang="zh-CN" altLang="zh-CN" sz="4000" b="1">
                <a:solidFill>
                  <a:srgbClr val="000000"/>
                </a:solidFill>
                <a:latin typeface="宋体" panose="02010600030101010101" pitchFamily="2" charset="-122"/>
              </a:rPr>
              <a:t>n </a:t>
            </a:r>
          </a:p>
        </p:txBody>
      </p:sp>
      <p:pic>
        <p:nvPicPr>
          <p:cNvPr id="13325" name="Picture 13" descr="200411322150728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5" y="260350"/>
            <a:ext cx="1657350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6" name="WordArt 14"/>
          <p:cNvSpPr>
            <a:spLocks noChangeArrowheads="1" noChangeShapeType="1"/>
          </p:cNvSpPr>
          <p:nvPr/>
        </p:nvSpPr>
        <p:spPr bwMode="auto">
          <a:xfrm>
            <a:off x="5029200" y="457200"/>
            <a:ext cx="2286000" cy="914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5999"/>
                    </a:srgbClr>
                  </a:outerShdw>
                </a:effectLst>
                <a:latin typeface="宋体" panose="02010600030101010101" pitchFamily="2" charset="-122"/>
              </a:rPr>
              <a:t>整体感知</a:t>
            </a:r>
          </a:p>
        </p:txBody>
      </p:sp>
    </p:spTree>
    <p:extLst>
      <p:ext uri="{BB962C8B-B14F-4D97-AF65-F5344CB8AC3E}">
        <p14:creationId xmlns:p14="http://schemas.microsoft.com/office/powerpoint/2010/main" val="492488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utoUpdateAnimBg="0"/>
      <p:bldP spid="13317" grpId="0" autoUpdateAnimBg="0"/>
      <p:bldP spid="13318" grpId="0" autoUpdateAnimBg="0"/>
      <p:bldP spid="13319" grpId="0" autoUpdateAnimBg="0"/>
      <p:bldP spid="13320" grpId="0" autoUpdateAnimBg="0"/>
      <p:bldP spid="13321" grpId="0" autoUpdateAnimBg="0"/>
      <p:bldP spid="13322" grpId="0" autoUpdateAnimBg="0"/>
      <p:bldP spid="13323" grpId="0" autoUpdateAnimBg="0"/>
      <p:bldP spid="13324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0" y="304800"/>
            <a:ext cx="7772400" cy="1143000"/>
          </a:xfrm>
        </p:spPr>
        <p:txBody>
          <a:bodyPr/>
          <a:lstStyle/>
          <a:p>
            <a:r>
              <a:rPr lang="zh-CN" altLang="en-US" sz="4800" b="1">
                <a:solidFill>
                  <a:srgbClr val="2207C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朗 读 课 文  整 体 感 受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76400"/>
            <a:ext cx="7996238" cy="4114800"/>
          </a:xfrm>
        </p:spPr>
        <p:txBody>
          <a:bodyPr/>
          <a:lstStyle/>
          <a:p>
            <a:pPr eaLnBrk="0" hangingPunct="0">
              <a:lnSpc>
                <a:spcPct val="90000"/>
              </a:lnSpc>
              <a:buFontTx/>
              <a:buBlip>
                <a:blip r:embed="rId2"/>
              </a:buBlip>
            </a:pPr>
            <a:r>
              <a:rPr lang="en-US" altLang="zh-CN" b="1" dirty="0">
                <a:solidFill>
                  <a:srgbClr val="3916BA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3600" b="1" dirty="0">
                <a:solidFill>
                  <a:srgbClr val="3916BA"/>
                </a:solidFill>
                <a:latin typeface="楷体_GB2312" pitchFamily="49" charset="-122"/>
                <a:ea typeface="楷体_GB2312" pitchFamily="49" charset="-122"/>
              </a:rPr>
              <a:t>文章的题目是</a:t>
            </a:r>
            <a:r>
              <a:rPr lang="en-US" altLang="zh-CN" sz="3600" b="1" dirty="0">
                <a:solidFill>
                  <a:srgbClr val="3916BA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600" b="1" dirty="0">
                <a:solidFill>
                  <a:srgbClr val="3916BA"/>
                </a:solidFill>
                <a:latin typeface="楷体_GB2312" pitchFamily="49" charset="-122"/>
                <a:ea typeface="楷体_GB2312" pitchFamily="49" charset="-122"/>
              </a:rPr>
              <a:t>雪</a:t>
            </a:r>
            <a:r>
              <a:rPr lang="en-US" altLang="zh-CN" sz="3600" b="1" dirty="0">
                <a:solidFill>
                  <a:srgbClr val="3916BA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600" b="1" dirty="0">
                <a:solidFill>
                  <a:srgbClr val="3916BA"/>
                </a:solidFill>
                <a:latin typeface="楷体_GB2312" pitchFamily="49" charset="-122"/>
                <a:ea typeface="楷体_GB2312" pitchFamily="49" charset="-122"/>
              </a:rPr>
              <a:t>，在文中作者</a:t>
            </a:r>
          </a:p>
          <a:p>
            <a:pPr eaLnBrk="0" hangingPunct="0">
              <a:lnSpc>
                <a:spcPct val="90000"/>
              </a:lnSpc>
              <a:buFontTx/>
              <a:buNone/>
            </a:pPr>
            <a:r>
              <a:rPr lang="zh-CN" altLang="en-US" sz="3600" b="1" dirty="0">
                <a:solidFill>
                  <a:srgbClr val="3916BA"/>
                </a:solidFill>
                <a:latin typeface="楷体_GB2312" pitchFamily="49" charset="-122"/>
                <a:ea typeface="楷体_GB2312" pitchFamily="49" charset="-122"/>
              </a:rPr>
              <a:t>  写到了哪些地方的雪？分别主要体现</a:t>
            </a:r>
          </a:p>
          <a:p>
            <a:pPr eaLnBrk="0" hangingPunct="0">
              <a:lnSpc>
                <a:spcPct val="90000"/>
              </a:lnSpc>
              <a:buFontTx/>
              <a:buNone/>
            </a:pPr>
            <a:r>
              <a:rPr lang="zh-CN" altLang="en-US" sz="3600" b="1" dirty="0">
                <a:solidFill>
                  <a:srgbClr val="3916BA"/>
                </a:solidFill>
                <a:latin typeface="楷体_GB2312" pitchFamily="49" charset="-122"/>
                <a:ea typeface="楷体_GB2312" pitchFamily="49" charset="-122"/>
              </a:rPr>
              <a:t>  在文中的哪些段落？ </a:t>
            </a:r>
          </a:p>
          <a:p>
            <a:pPr eaLnBrk="0" hangingPunct="0">
              <a:lnSpc>
                <a:spcPct val="90000"/>
              </a:lnSpc>
              <a:buFontTx/>
              <a:buBlip>
                <a:blip r:embed="rId2"/>
              </a:buBlip>
            </a:pPr>
            <a:r>
              <a:rPr lang="zh-CN" altLang="en-US" sz="3600" b="1" dirty="0">
                <a:solidFill>
                  <a:srgbClr val="3916BA"/>
                </a:solidFill>
                <a:latin typeface="楷体_GB2312" pitchFamily="49" charset="-122"/>
                <a:ea typeface="楷体_GB2312" pitchFamily="49" charset="-122"/>
              </a:rPr>
              <a:t> 文中写到的这些地方的雪整体上有</a:t>
            </a:r>
          </a:p>
          <a:p>
            <a:pPr eaLnBrk="0" hangingPunct="0">
              <a:lnSpc>
                <a:spcPct val="90000"/>
              </a:lnSpc>
              <a:buFontTx/>
              <a:buNone/>
            </a:pPr>
            <a:r>
              <a:rPr lang="zh-CN" altLang="en-US" sz="3600" b="1" dirty="0">
                <a:solidFill>
                  <a:srgbClr val="3916BA"/>
                </a:solidFill>
                <a:latin typeface="楷体_GB2312" pitchFamily="49" charset="-122"/>
                <a:ea typeface="楷体_GB2312" pitchFamily="49" charset="-122"/>
              </a:rPr>
              <a:t>  什么不同？从哪些语句可以看出 ？</a:t>
            </a:r>
          </a:p>
          <a:p>
            <a:pPr>
              <a:lnSpc>
                <a:spcPct val="90000"/>
              </a:lnSpc>
              <a:buFontTx/>
              <a:buBlip>
                <a:blip r:embed="rId2"/>
              </a:buBlip>
            </a:pPr>
            <a:r>
              <a:rPr lang="zh-CN" altLang="en-US" sz="3600" b="1" dirty="0">
                <a:solidFill>
                  <a:srgbClr val="3916BA"/>
                </a:solidFill>
                <a:latin typeface="楷体_GB2312" pitchFamily="49" charset="-122"/>
                <a:ea typeface="楷体_GB2312" pitchFamily="49" charset="-122"/>
              </a:rPr>
              <a:t> 你认为作者更喜欢哪 一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3600" b="1" dirty="0">
                <a:solidFill>
                  <a:srgbClr val="3916BA"/>
                </a:solidFill>
                <a:latin typeface="楷体_GB2312" pitchFamily="49" charset="-122"/>
                <a:ea typeface="楷体_GB2312" pitchFamily="49" charset="-122"/>
              </a:rPr>
              <a:t>   种雪景， 为什么？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altLang="zh-CN" b="1" dirty="0">
              <a:solidFill>
                <a:srgbClr val="3916BA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10244" name="Picture 4" descr="来回线条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590800" y="1295400"/>
            <a:ext cx="762000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BD20663_">
            <a:hlinkClick r:id="rId4" action="ppaction://hlinksldjump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4800600"/>
            <a:ext cx="2286000" cy="1836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小鸟">
            <a:hlinkClick r:id="rId6" action="ppaction://hlinksldjump"/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1" y="2895600"/>
            <a:ext cx="587375" cy="49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小鸟">
            <a:hlinkClick r:id="rId8" action="ppaction://hlinksldjump"/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400" y="4114801"/>
            <a:ext cx="636588" cy="53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小鸟">
            <a:hlinkClick r:id="rId9" action="ppaction://hlinksldjump"/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1" y="5943600"/>
            <a:ext cx="663575" cy="560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2491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 descr="羊皮纸"/>
          <p:cNvSpPr>
            <a:spLocks noChangeArrowheads="1"/>
          </p:cNvSpPr>
          <p:nvPr/>
        </p:nvSpPr>
        <p:spPr bwMode="auto">
          <a:xfrm>
            <a:off x="1774826" y="1268413"/>
            <a:ext cx="6913563" cy="5191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u"/>
            </a:pPr>
            <a:r>
              <a:rPr lang="zh-CN" altLang="en-US" sz="2800" b="1">
                <a:solidFill>
                  <a:srgbClr val="800000"/>
                </a:solidFill>
              </a:rPr>
              <a:t>作者为我们描绘了哪些地方的雪景？</a:t>
            </a:r>
          </a:p>
        </p:txBody>
      </p:sp>
      <p:sp>
        <p:nvSpPr>
          <p:cNvPr id="15363" name="Text Box 7"/>
          <p:cNvSpPr txBox="1">
            <a:spLocks noChangeArrowheads="1"/>
          </p:cNvSpPr>
          <p:nvPr/>
        </p:nvSpPr>
        <p:spPr bwMode="auto">
          <a:xfrm>
            <a:off x="4008438" y="2420939"/>
            <a:ext cx="54102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0000"/>
                </a:solidFill>
                <a:latin typeface="Calibri" panose="020F0502020204030204" pitchFamily="34" charset="0"/>
                <a:ea typeface="楷体_GB2312" pitchFamily="49" charset="-122"/>
              </a:rPr>
              <a:t>南方的雪和北方的雪</a:t>
            </a:r>
            <a:r>
              <a:rPr lang="zh-CN" altLang="en-US" b="1" dirty="0">
                <a:solidFill>
                  <a:srgbClr val="FF3300"/>
                </a:solidFill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15364" name="Rectangle 9" descr="羊皮纸"/>
          <p:cNvSpPr>
            <a:spLocks noChangeArrowheads="1"/>
          </p:cNvSpPr>
          <p:nvPr/>
        </p:nvSpPr>
        <p:spPr bwMode="auto">
          <a:xfrm>
            <a:off x="1992314" y="3789363"/>
            <a:ext cx="8137525" cy="5191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u"/>
            </a:pPr>
            <a:r>
              <a:rPr lang="zh-CN" altLang="en-US" sz="2800" b="1">
                <a:solidFill>
                  <a:srgbClr val="800000"/>
                </a:solidFill>
              </a:rPr>
              <a:t>这两个地方的雪各有何特点？</a:t>
            </a:r>
          </a:p>
        </p:txBody>
      </p:sp>
      <p:sp>
        <p:nvSpPr>
          <p:cNvPr id="15365" name="WordArt 9"/>
          <p:cNvSpPr>
            <a:spLocks noChangeArrowheads="1" noChangeShapeType="1" noTextEdit="1"/>
          </p:cNvSpPr>
          <p:nvPr/>
        </p:nvSpPr>
        <p:spPr bwMode="auto">
          <a:xfrm>
            <a:off x="912020" y="4786313"/>
            <a:ext cx="4231809" cy="1203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kern="10" dirty="0">
                <a:ln/>
                <a:solidFill>
                  <a:srgbClr val="FF33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南方的雪滋润美艳      </a:t>
            </a:r>
          </a:p>
        </p:txBody>
      </p:sp>
      <p:pic>
        <p:nvPicPr>
          <p:cNvPr id="15367" name="Picture 13" descr="图片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664" y="2060575"/>
            <a:ext cx="1800225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13" descr="雪中春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1" y="2060575"/>
            <a:ext cx="1800225" cy="141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4059238" y="2944813"/>
            <a:ext cx="1701800" cy="366712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</a:rPr>
              <a:t> </a:t>
            </a:r>
            <a:r>
              <a:rPr lang="zh-CN" altLang="en-US" b="1">
                <a:solidFill>
                  <a:srgbClr val="F7174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(第1、2、3段)</a:t>
            </a: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6240464" y="2944813"/>
            <a:ext cx="1925637" cy="641350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b="1">
                <a:solidFill>
                  <a:srgbClr val="F7174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（第4、5、6段）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4910138" y="4645302"/>
            <a:ext cx="672491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北方的</a:t>
            </a:r>
            <a:r>
              <a:rPr lang="zh-CN" altLang="en-US" sz="6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雪 如粉如沙</a:t>
            </a:r>
            <a:endParaRPr lang="en-US" altLang="zh-CN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  <a:p>
            <a:pPr algn="ctr"/>
            <a:r>
              <a:rPr lang="zh-CN" altLang="en-US" sz="6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蓬勃奋飞</a:t>
            </a:r>
            <a:endParaRPr lang="zh-CN" altLang="en-US" sz="6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8261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utoUpdateAnimBg="0"/>
      <p:bldP spid="15364" grpId="0" animBg="1" autoUpdateAnimBg="0"/>
      <p:bldP spid="15365" grpId="0" animBg="1"/>
      <p:bldP spid="15369" grpId="0" autoUpdateAnimBg="0"/>
      <p:bldP spid="15370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u=2374188624,3473585358&amp;fm=3&amp;gp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8100"/>
            <a:ext cx="9144000" cy="677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WordArt 3"/>
          <p:cNvSpPr>
            <a:spLocks noChangeArrowheads="1" noChangeShapeType="1"/>
          </p:cNvSpPr>
          <p:nvPr/>
        </p:nvSpPr>
        <p:spPr bwMode="auto">
          <a:xfrm>
            <a:off x="2590800" y="609600"/>
            <a:ext cx="6055659" cy="1407459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kern="10" dirty="0" smtClean="0">
                <a:ln w="19050" cmpd="sng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</a:rPr>
              <a:t>“江南的雪”</a:t>
            </a:r>
            <a:endParaRPr lang="zh-CN" altLang="en-US" sz="3600" kern="10" dirty="0">
              <a:ln w="19050" cmpd="sng">
                <a:solidFill>
                  <a:srgbClr val="99CCFF"/>
                </a:solidFill>
                <a:round/>
                <a:headEnd/>
                <a:tailEnd/>
              </a:ln>
              <a:solidFill>
                <a:srgbClr val="0066FF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2882152" y="2397218"/>
            <a:ext cx="6826623" cy="3847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思考：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1、江南的</a:t>
            </a:r>
            <a:r>
              <a:rPr lang="zh-CN" altLang="en-US" sz="40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雪有什么特点？你</a:t>
            </a:r>
            <a:r>
              <a:rPr lang="zh-CN" altLang="en-US" sz="40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是从哪些</a:t>
            </a:r>
            <a:r>
              <a:rPr lang="zh-CN" altLang="en-US" sz="40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语句中看</a:t>
            </a:r>
            <a:r>
              <a:rPr lang="zh-CN" altLang="en-US" sz="40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出来？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2、你能感受到在描写江南雪的过程中，作者所流露出来的感情吗</a:t>
            </a:r>
            <a:r>
              <a:rPr lang="zh-CN" altLang="en-US" sz="40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？</a:t>
            </a:r>
            <a:endParaRPr lang="zh-CN" altLang="en-US" sz="40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16389" name="很优美的钢琴曲带上耳塞静静的听 Xin 里淂温柔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0800" y="64008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2859989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38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6">
                <p:cTn id="7" fill="hold" display="0" nodeType="clickEffect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389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1828801" y="457200"/>
            <a:ext cx="853281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 smtClean="0">
                <a:solidFill>
                  <a:srgbClr val="00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这幅</a:t>
            </a:r>
            <a:r>
              <a:rPr lang="zh-CN" altLang="en-US" sz="2800" b="1" dirty="0">
                <a:solidFill>
                  <a:srgbClr val="00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画是充满温情，色彩纷呈，生机勃勃的江南雪景图。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2351089" y="3573463"/>
            <a:ext cx="23272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江南雪景图：</a:t>
            </a:r>
          </a:p>
        </p:txBody>
      </p:sp>
      <p:sp>
        <p:nvSpPr>
          <p:cNvPr id="22532" name="WordArt 4"/>
          <p:cNvSpPr>
            <a:spLocks noChangeArrowheads="1" noChangeShapeType="1"/>
          </p:cNvSpPr>
          <p:nvPr/>
        </p:nvSpPr>
        <p:spPr bwMode="auto">
          <a:xfrm>
            <a:off x="5232400" y="1916113"/>
            <a:ext cx="1295400" cy="431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>
                <a:ln w="9525" cmpd="sng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总特征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7162801" y="1752601"/>
            <a:ext cx="2327275" cy="51911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滋润美艳之至</a:t>
            </a:r>
          </a:p>
        </p:txBody>
      </p:sp>
      <p:sp>
        <p:nvSpPr>
          <p:cNvPr id="22534" name="WordArt 6"/>
          <p:cNvSpPr>
            <a:spLocks noChangeArrowheads="1" noChangeShapeType="1"/>
          </p:cNvSpPr>
          <p:nvPr/>
        </p:nvSpPr>
        <p:spPr bwMode="auto">
          <a:xfrm>
            <a:off x="5159375" y="3573464"/>
            <a:ext cx="1365250" cy="4587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>
                <a:ln w="9525" cmpd="sng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具体描绘</a:t>
            </a: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7162801" y="3089274"/>
            <a:ext cx="2684462" cy="51911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血红的宝珠山茶</a:t>
            </a:r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7104063" y="2420938"/>
            <a:ext cx="2684462" cy="51911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白中隐青的梅花</a:t>
            </a: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7104063" y="3716338"/>
            <a:ext cx="2684462" cy="51911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深黄磬口的腊梅</a:t>
            </a:r>
          </a:p>
        </p:txBody>
      </p: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7175501" y="4292601"/>
            <a:ext cx="2684463" cy="51911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冷绿杂草在雪下</a:t>
            </a:r>
          </a:p>
        </p:txBody>
      </p:sp>
      <p:sp>
        <p:nvSpPr>
          <p:cNvPr id="22539" name="WordArt 11"/>
          <p:cNvSpPr>
            <a:spLocks noChangeArrowheads="1" noChangeShapeType="1"/>
          </p:cNvSpPr>
          <p:nvPr/>
        </p:nvSpPr>
        <p:spPr bwMode="auto">
          <a:xfrm rot="5400000">
            <a:off x="9725026" y="3381376"/>
            <a:ext cx="1400175" cy="485775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>
                <a:ln w="9525" cmpd="sng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B2B2B2">
                      <a:alpha val="75999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静态美</a:t>
            </a:r>
          </a:p>
        </p:txBody>
      </p:sp>
      <p:sp>
        <p:nvSpPr>
          <p:cNvPr id="22540" name="Text Box 12"/>
          <p:cNvSpPr txBox="1">
            <a:spLocks noChangeArrowheads="1"/>
          </p:cNvSpPr>
          <p:nvPr/>
        </p:nvSpPr>
        <p:spPr bwMode="auto">
          <a:xfrm>
            <a:off x="7175501" y="4797426"/>
            <a:ext cx="2663825" cy="519113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确乎没有胡蝶</a:t>
            </a:r>
          </a:p>
        </p:txBody>
      </p:sp>
      <p:sp>
        <p:nvSpPr>
          <p:cNvPr id="22541" name="Text Box 13"/>
          <p:cNvSpPr txBox="1">
            <a:spLocks noChangeArrowheads="1"/>
          </p:cNvSpPr>
          <p:nvPr/>
        </p:nvSpPr>
        <p:spPr bwMode="auto">
          <a:xfrm>
            <a:off x="7175501" y="5373688"/>
            <a:ext cx="2684463" cy="519112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蜜蜂嗡嗡闹着</a:t>
            </a:r>
          </a:p>
        </p:txBody>
      </p:sp>
      <p:sp>
        <p:nvSpPr>
          <p:cNvPr id="22542" name="WordArt 14"/>
          <p:cNvSpPr>
            <a:spLocks noChangeArrowheads="1" noChangeShapeType="1"/>
          </p:cNvSpPr>
          <p:nvPr/>
        </p:nvSpPr>
        <p:spPr bwMode="auto">
          <a:xfrm>
            <a:off x="5159375" y="5157789"/>
            <a:ext cx="1728788" cy="4857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>
                <a:ln w="9525" cmpd="sng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丰富的想象</a:t>
            </a:r>
          </a:p>
        </p:txBody>
      </p:sp>
      <p:sp>
        <p:nvSpPr>
          <p:cNvPr id="22543" name="WordArt 15"/>
          <p:cNvSpPr>
            <a:spLocks noChangeArrowheads="1" noChangeShapeType="1"/>
          </p:cNvSpPr>
          <p:nvPr/>
        </p:nvSpPr>
        <p:spPr bwMode="auto">
          <a:xfrm rot="5400000">
            <a:off x="9790907" y="5476082"/>
            <a:ext cx="1268412" cy="485775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>
                <a:ln w="9525" cmpd="sng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35921" dir="2700000" algn="ctr" rotWithShape="0">
                    <a:srgbClr val="B2B2B2">
                      <a:alpha val="75999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动态美</a:t>
            </a:r>
          </a:p>
        </p:txBody>
      </p:sp>
      <p:sp>
        <p:nvSpPr>
          <p:cNvPr id="22544" name="AutoShape 16"/>
          <p:cNvSpPr>
            <a:spLocks/>
          </p:cNvSpPr>
          <p:nvPr/>
        </p:nvSpPr>
        <p:spPr bwMode="auto">
          <a:xfrm>
            <a:off x="4800600" y="1989138"/>
            <a:ext cx="287338" cy="4248150"/>
          </a:xfrm>
          <a:prstGeom prst="leftBrace">
            <a:avLst>
              <a:gd name="adj1" fmla="val 123204"/>
              <a:gd name="adj2" fmla="val 50000"/>
            </a:avLst>
          </a:prstGeom>
          <a:noFill/>
          <a:ln w="57150" cmpd="sng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22545" name="AutoShape 17"/>
          <p:cNvSpPr>
            <a:spLocks/>
          </p:cNvSpPr>
          <p:nvPr/>
        </p:nvSpPr>
        <p:spPr bwMode="auto">
          <a:xfrm>
            <a:off x="6959600" y="2565401"/>
            <a:ext cx="71438" cy="2016125"/>
          </a:xfrm>
          <a:prstGeom prst="leftBrace">
            <a:avLst>
              <a:gd name="adj1" fmla="val 235184"/>
              <a:gd name="adj2" fmla="val 50000"/>
            </a:avLst>
          </a:prstGeom>
          <a:noFill/>
          <a:ln w="5715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22546" name="AutoShape 18"/>
          <p:cNvSpPr>
            <a:spLocks/>
          </p:cNvSpPr>
          <p:nvPr/>
        </p:nvSpPr>
        <p:spPr bwMode="auto">
          <a:xfrm>
            <a:off x="7032626" y="5013326"/>
            <a:ext cx="73025" cy="981075"/>
          </a:xfrm>
          <a:prstGeom prst="leftBrace">
            <a:avLst>
              <a:gd name="adj1" fmla="val 111957"/>
              <a:gd name="adj2" fmla="val 50000"/>
            </a:avLst>
          </a:prstGeom>
          <a:noFill/>
          <a:ln w="5715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22547" name="Text Box 19"/>
          <p:cNvSpPr txBox="1">
            <a:spLocks noChangeArrowheads="1"/>
          </p:cNvSpPr>
          <p:nvPr/>
        </p:nvSpPr>
        <p:spPr bwMode="auto">
          <a:xfrm>
            <a:off x="2895601" y="1981200"/>
            <a:ext cx="1622425" cy="528638"/>
          </a:xfrm>
          <a:prstGeom prst="rect">
            <a:avLst/>
          </a:prstGeom>
          <a:noFill/>
          <a:ln w="9525" cmpd="sng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柔和宁静</a:t>
            </a:r>
          </a:p>
        </p:txBody>
      </p:sp>
      <p:sp>
        <p:nvSpPr>
          <p:cNvPr id="22548" name="Text Box 20"/>
          <p:cNvSpPr txBox="1">
            <a:spLocks noChangeArrowheads="1"/>
          </p:cNvSpPr>
          <p:nvPr/>
        </p:nvSpPr>
        <p:spPr bwMode="auto">
          <a:xfrm>
            <a:off x="2927350" y="4724401"/>
            <a:ext cx="16129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99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富于生机</a:t>
            </a:r>
          </a:p>
        </p:txBody>
      </p:sp>
      <p:sp>
        <p:nvSpPr>
          <p:cNvPr id="22549" name="Text Box 21"/>
          <p:cNvSpPr txBox="1">
            <a:spLocks noChangeArrowheads="1"/>
          </p:cNvSpPr>
          <p:nvPr/>
        </p:nvSpPr>
        <p:spPr bwMode="auto">
          <a:xfrm>
            <a:off x="2927350" y="5300663"/>
            <a:ext cx="16129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99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孕育生命</a:t>
            </a:r>
          </a:p>
        </p:txBody>
      </p:sp>
      <p:sp>
        <p:nvSpPr>
          <p:cNvPr id="22550" name="Text Box 22"/>
          <p:cNvSpPr txBox="1">
            <a:spLocks noChangeArrowheads="1"/>
          </p:cNvSpPr>
          <p:nvPr/>
        </p:nvSpPr>
        <p:spPr bwMode="auto">
          <a:xfrm>
            <a:off x="2895600" y="5943601"/>
            <a:ext cx="16129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99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易于消逝</a:t>
            </a:r>
          </a:p>
        </p:txBody>
      </p:sp>
      <p:sp>
        <p:nvSpPr>
          <p:cNvPr id="22551" name="WordArt 23"/>
          <p:cNvSpPr>
            <a:spLocks noChangeArrowheads="1" noChangeShapeType="1"/>
          </p:cNvSpPr>
          <p:nvPr/>
        </p:nvSpPr>
        <p:spPr bwMode="auto">
          <a:xfrm>
            <a:off x="5105400" y="6019801"/>
            <a:ext cx="1728788" cy="4857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>
                <a:ln w="9525" cmpd="sng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美好的童趣</a:t>
            </a:r>
          </a:p>
        </p:txBody>
      </p:sp>
      <p:sp>
        <p:nvSpPr>
          <p:cNvPr id="22552" name="Text Box 24"/>
          <p:cNvSpPr txBox="1">
            <a:spLocks noChangeArrowheads="1"/>
          </p:cNvSpPr>
          <p:nvPr/>
        </p:nvSpPr>
        <p:spPr bwMode="auto">
          <a:xfrm>
            <a:off x="7175501" y="6092826"/>
            <a:ext cx="2684463" cy="519113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孩子塑雪罗汉</a:t>
            </a:r>
          </a:p>
        </p:txBody>
      </p:sp>
    </p:spTree>
    <p:extLst>
      <p:ext uri="{BB962C8B-B14F-4D97-AF65-F5344CB8AC3E}">
        <p14:creationId xmlns:p14="http://schemas.microsoft.com/office/powerpoint/2010/main" val="3090389533"/>
      </p:ext>
    </p:extLst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254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253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254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253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253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2254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2255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2253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254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2253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2253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2253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253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2254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2254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2" dur="1" fill="hold"/>
                                        <p:tgtEl>
                                          <p:spTgt spid="2254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2255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2" dur="1" fill="hold"/>
                                        <p:tgtEl>
                                          <p:spTgt spid="2254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7" dur="1" fill="hold"/>
                                        <p:tgtEl>
                                          <p:spTgt spid="2254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2" dur="1" fill="hold"/>
                                        <p:tgtEl>
                                          <p:spTgt spid="2255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7" dur="1" fill="hold"/>
                                        <p:tgtEl>
                                          <p:spTgt spid="2253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2" dur="1" fill="hold"/>
                                        <p:tgtEl>
                                          <p:spTgt spid="2254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autoUpdateAnimBg="0"/>
      <p:bldP spid="22532" grpId="0" animBg="1"/>
      <p:bldP spid="22533" grpId="0" animBg="1" autoUpdateAnimBg="0"/>
      <p:bldP spid="22534" grpId="0" animBg="1"/>
      <p:bldP spid="22535" grpId="0" animBg="1" autoUpdateAnimBg="0"/>
      <p:bldP spid="22536" grpId="0" animBg="1" autoUpdateAnimBg="0"/>
      <p:bldP spid="22537" grpId="0" animBg="1" autoUpdateAnimBg="0"/>
      <p:bldP spid="22538" grpId="0" animBg="1" autoUpdateAnimBg="0"/>
      <p:bldP spid="22539" grpId="0" animBg="1"/>
      <p:bldP spid="22540" grpId="0" animBg="1" autoUpdateAnimBg="0"/>
      <p:bldP spid="22541" grpId="0" animBg="1" autoUpdateAnimBg="0"/>
      <p:bldP spid="22542" grpId="0" animBg="1"/>
      <p:bldP spid="22543" grpId="0" animBg="1"/>
      <p:bldP spid="22544" grpId="0" animBg="1"/>
      <p:bldP spid="22545" grpId="0" animBg="1"/>
      <p:bldP spid="22546" grpId="0" animBg="1"/>
      <p:bldP spid="22547" grpId="0" animBg="1" autoUpdateAnimBg="0"/>
      <p:bldP spid="22548" grpId="0" autoUpdateAnimBg="0"/>
      <p:bldP spid="22549" grpId="0" autoUpdateAnimBg="0"/>
      <p:bldP spid="22550" grpId="0" autoUpdateAnimBg="0"/>
      <p:bldP spid="22551" grpId="0" animBg="1"/>
      <p:bldP spid="22552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u=2887353037,3809239195&amp;fm=0&amp;gp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WordArt 3"/>
          <p:cNvSpPr>
            <a:spLocks noChangeArrowheads="1" noChangeShapeType="1"/>
          </p:cNvSpPr>
          <p:nvPr/>
        </p:nvSpPr>
        <p:spPr bwMode="auto">
          <a:xfrm>
            <a:off x="3200400" y="685800"/>
            <a:ext cx="6019800" cy="1752600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>
                <a:ln w="9525" cmpd="sng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0066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</a:rPr>
              <a:t>诵读欣赏“朔北的雪”</a:t>
            </a: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2514600" y="2743200"/>
            <a:ext cx="7086600" cy="398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思考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：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28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、作者写朔方的雪有什么特点？从哪些语句中可以看出来？</a:t>
            </a:r>
            <a:b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/>
            </a:r>
            <a:b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</a:br>
            <a:r>
              <a:rPr lang="zh-CN" altLang="zh-CN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、最后作者称北方的雪是什么？由此可以看出作者对北方雪持什么态度？</a:t>
            </a:r>
            <a:endParaRPr lang="zh-CN" altLang="en-US" sz="28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28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dirty="0">
              <a:solidFill>
                <a:srgbClr val="000000"/>
              </a:solidFill>
            </a:endParaRPr>
          </a:p>
        </p:txBody>
      </p:sp>
      <p:pic>
        <p:nvPicPr>
          <p:cNvPr id="23557" name="钢琴曲 - 绵雪 - 世界名曲 绝对优美的轻音乐好听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3200" y="64008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8253526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5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5">
                <p:cTn id="7" fill="hold" display="0" nodeType="clickEffect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55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119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0"/>
            <a:ext cx="766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3" descr="1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1" y="7938"/>
            <a:ext cx="766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9342517" y="1870076"/>
            <a:ext cx="1107996" cy="3452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6000">
                <a:solidFill>
                  <a:srgbClr val="000000"/>
                </a:solidFill>
                <a:ea typeface="华文行楷" panose="02010800040101010101" pitchFamily="2" charset="-122"/>
              </a:rPr>
              <a:t>雪中人家</a:t>
            </a:r>
          </a:p>
        </p:txBody>
      </p:sp>
    </p:spTree>
    <p:extLst>
      <p:ext uri="{BB962C8B-B14F-4D97-AF65-F5344CB8AC3E}">
        <p14:creationId xmlns:p14="http://schemas.microsoft.com/office/powerpoint/2010/main" val="366634517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7905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9698276" y="1052514"/>
            <a:ext cx="861774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400">
                <a:solidFill>
                  <a:srgbClr val="000000"/>
                </a:solidFill>
                <a:ea typeface="华文行楷" panose="02010800040101010101" pitchFamily="2" charset="-122"/>
              </a:rPr>
              <a:t>蓬勃的奋飞的雪</a:t>
            </a:r>
          </a:p>
        </p:txBody>
      </p:sp>
    </p:spTree>
    <p:extLst>
      <p:ext uri="{BB962C8B-B14F-4D97-AF65-F5344CB8AC3E}">
        <p14:creationId xmlns:p14="http://schemas.microsoft.com/office/powerpoint/2010/main" val="3169908561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pic_10802516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905000"/>
            <a:ext cx="5795963" cy="4953000"/>
          </a:xfrm>
          <a:prstGeom prst="rect">
            <a:avLst/>
          </a:prstGeom>
          <a:noFill/>
          <a:ln w="9525" cmpd="sng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7" name="Picture 3" descr="004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600" y="1989138"/>
            <a:ext cx="3708400" cy="4868862"/>
          </a:xfrm>
          <a:prstGeom prst="rect">
            <a:avLst/>
          </a:prstGeom>
          <a:noFill/>
          <a:ln w="9525" cmpd="sng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1524000" y="228600"/>
            <a:ext cx="9144000" cy="17399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50000">
                <a:schemeClr val="bg1"/>
              </a:gs>
              <a:gs pos="100000">
                <a:schemeClr val="hlink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>
                <a:solidFill>
                  <a:srgbClr val="80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在日光中灿灿地生光，如包藏火焰的大雾，旋转而且升腾，弥漫太空，使太空旋转而且升腾地闪烁。 </a:t>
            </a:r>
          </a:p>
        </p:txBody>
      </p:sp>
    </p:spTree>
    <p:extLst>
      <p:ext uri="{BB962C8B-B14F-4D97-AF65-F5344CB8AC3E}">
        <p14:creationId xmlns:p14="http://schemas.microsoft.com/office/powerpoint/2010/main" val="3645527771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2057400" y="228600"/>
            <a:ext cx="83439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00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这是一幅昂扬向上、飞腾旋转的江北雪景图。</a:t>
            </a: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1524000" y="2492376"/>
            <a:ext cx="19700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Verdana" panose="020B0604030504040204" pitchFamily="34" charset="0"/>
              </a:rPr>
              <a:t>北方雪景图</a:t>
            </a:r>
          </a:p>
        </p:txBody>
      </p:sp>
      <p:sp>
        <p:nvSpPr>
          <p:cNvPr id="28676" name="WordArt 4"/>
          <p:cNvSpPr>
            <a:spLocks noChangeArrowheads="1" noChangeShapeType="1"/>
          </p:cNvSpPr>
          <p:nvPr/>
        </p:nvSpPr>
        <p:spPr bwMode="auto">
          <a:xfrm>
            <a:off x="4295776" y="1125538"/>
            <a:ext cx="1400175" cy="431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>
                <a:ln w="9525" cmpd="sng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总特征</a:t>
            </a: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6167439" y="1052514"/>
            <a:ext cx="3051175" cy="955675"/>
          </a:xfrm>
          <a:prstGeom prst="rect">
            <a:avLst/>
          </a:prstGeom>
          <a:noFill/>
          <a:ln w="9525" cmpd="sng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Verdana" panose="020B0604030504040204" pitchFamily="34" charset="0"/>
              </a:rPr>
              <a:t>冰冷的、坚硬的、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Verdana" panose="020B0604030504040204" pitchFamily="34" charset="0"/>
              </a:rPr>
              <a:t>孤独的、灿烂的</a:t>
            </a:r>
          </a:p>
        </p:txBody>
      </p:sp>
      <p:sp>
        <p:nvSpPr>
          <p:cNvPr id="28678" name="WordArt 6"/>
          <p:cNvSpPr>
            <a:spLocks noChangeArrowheads="1" noChangeShapeType="1"/>
          </p:cNvSpPr>
          <p:nvPr/>
        </p:nvSpPr>
        <p:spPr bwMode="auto">
          <a:xfrm>
            <a:off x="4224339" y="2060576"/>
            <a:ext cx="1584325" cy="4857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>
                <a:ln w="9525" cmpd="sng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具体描绘</a:t>
            </a:r>
          </a:p>
        </p:txBody>
      </p:sp>
      <p:grpSp>
        <p:nvGrpSpPr>
          <p:cNvPr id="28679" name="Group 7"/>
          <p:cNvGrpSpPr>
            <a:grpSpLocks/>
          </p:cNvGrpSpPr>
          <p:nvPr/>
        </p:nvGrpSpPr>
        <p:grpSpPr bwMode="auto">
          <a:xfrm>
            <a:off x="6096001" y="2060575"/>
            <a:ext cx="3408363" cy="1176338"/>
            <a:chOff x="0" y="0"/>
            <a:chExt cx="2147" cy="741"/>
          </a:xfrm>
        </p:grpSpPr>
        <p:sp>
          <p:nvSpPr>
            <p:cNvPr id="28680" name="Text Box 8"/>
            <p:cNvSpPr txBox="1">
              <a:spLocks noChangeArrowheads="1"/>
            </p:cNvSpPr>
            <p:nvPr/>
          </p:nvSpPr>
          <p:spPr bwMode="auto">
            <a:xfrm>
              <a:off x="0" y="0"/>
              <a:ext cx="2147" cy="333"/>
            </a:xfrm>
            <a:prstGeom prst="rect">
              <a:avLst/>
            </a:prstGeom>
            <a:noFill/>
            <a:ln w="9525" cmpd="sng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000000"/>
                  </a:solidFill>
                  <a:latin typeface="Verdana" panose="020B0604030504040204" pitchFamily="34" charset="0"/>
                </a:rPr>
                <a:t>形：如粉如沙不粘连</a:t>
              </a:r>
            </a:p>
          </p:txBody>
        </p:sp>
        <p:sp>
          <p:nvSpPr>
            <p:cNvPr id="28681" name="Text Box 9"/>
            <p:cNvSpPr txBox="1">
              <a:spLocks noChangeArrowheads="1"/>
            </p:cNvSpPr>
            <p:nvPr/>
          </p:nvSpPr>
          <p:spPr bwMode="auto">
            <a:xfrm>
              <a:off x="0" y="408"/>
              <a:ext cx="2147" cy="333"/>
            </a:xfrm>
            <a:prstGeom prst="rect">
              <a:avLst/>
            </a:prstGeom>
            <a:noFill/>
            <a:ln w="9525" cmpd="sng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000000"/>
                  </a:solidFill>
                  <a:latin typeface="Verdana" panose="020B0604030504040204" pitchFamily="34" charset="0"/>
                </a:rPr>
                <a:t>景：屋上地上枯草上</a:t>
              </a:r>
            </a:p>
          </p:txBody>
        </p:sp>
      </p:grpSp>
      <p:sp>
        <p:nvSpPr>
          <p:cNvPr id="28682" name="Text Box 10"/>
          <p:cNvSpPr txBox="1">
            <a:spLocks noChangeArrowheads="1"/>
          </p:cNvSpPr>
          <p:nvPr/>
        </p:nvSpPr>
        <p:spPr bwMode="auto">
          <a:xfrm>
            <a:off x="5979319" y="3260726"/>
            <a:ext cx="3427413" cy="1382712"/>
          </a:xfrm>
          <a:prstGeom prst="rect">
            <a:avLst/>
          </a:prstGeom>
          <a:noFill/>
          <a:ln w="9525" cmpd="sng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Verdana" panose="020B0604030504040204" pitchFamily="34" charset="0"/>
              </a:rPr>
              <a:t>神：旋风里蓬勃奋飞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Verdana" panose="020B0604030504040204" pitchFamily="34" charset="0"/>
              </a:rPr>
              <a:t>      曰光里灿灿发光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Verdana" panose="020B0604030504040204" pitchFamily="34" charset="0"/>
              </a:rPr>
              <a:t>      天宇下旋转升腾</a:t>
            </a:r>
          </a:p>
        </p:txBody>
      </p:sp>
      <p:sp>
        <p:nvSpPr>
          <p:cNvPr id="28683" name="WordArt 11"/>
          <p:cNvSpPr>
            <a:spLocks noChangeArrowheads="1" noChangeShapeType="1"/>
          </p:cNvSpPr>
          <p:nvPr/>
        </p:nvSpPr>
        <p:spPr bwMode="auto">
          <a:xfrm rot="5400000">
            <a:off x="9032876" y="2868614"/>
            <a:ext cx="2227263" cy="1042987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>
                <a:ln w="9525" cmpd="sng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35921" dir="2700000" algn="ctr" rotWithShape="0">
                    <a:srgbClr val="B2B2B2">
                      <a:alpha val="75999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孤独的雪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>
                <a:ln w="9525" cmpd="sng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35921" dir="2700000" algn="ctr" rotWithShape="0">
                    <a:srgbClr val="B2B2B2">
                      <a:alpha val="75999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死掉的雨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>
                <a:ln w="9525" cmpd="sng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35921" dir="2700000" algn="ctr" rotWithShape="0">
                    <a:srgbClr val="B2B2B2">
                      <a:alpha val="75999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雨的精魂</a:t>
            </a:r>
          </a:p>
        </p:txBody>
      </p:sp>
      <p:sp>
        <p:nvSpPr>
          <p:cNvPr id="28684" name="Line 12"/>
          <p:cNvSpPr>
            <a:spLocks noChangeShapeType="1"/>
          </p:cNvSpPr>
          <p:nvPr/>
        </p:nvSpPr>
        <p:spPr bwMode="auto">
          <a:xfrm>
            <a:off x="9983788" y="2276476"/>
            <a:ext cx="0" cy="2232025"/>
          </a:xfrm>
          <a:prstGeom prst="line">
            <a:avLst/>
          </a:prstGeom>
          <a:noFill/>
          <a:ln w="38100" cmpd="sng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28685" name="Line 13"/>
          <p:cNvSpPr>
            <a:spLocks noChangeShapeType="1"/>
          </p:cNvSpPr>
          <p:nvPr/>
        </p:nvSpPr>
        <p:spPr bwMode="auto">
          <a:xfrm>
            <a:off x="10344150" y="2276476"/>
            <a:ext cx="0" cy="2303463"/>
          </a:xfrm>
          <a:prstGeom prst="line">
            <a:avLst/>
          </a:prstGeom>
          <a:noFill/>
          <a:ln w="38100" cmpd="sng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8538898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867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utoUpdateAnimBg="0"/>
      <p:bldP spid="28675" grpId="0" autoUpdateAnimBg="0"/>
      <p:bldP spid="28676" grpId="0" animBg="1"/>
      <p:bldP spid="28677" grpId="0" animBg="1" autoUpdateAnimBg="0"/>
      <p:bldP spid="28678" grpId="0" animBg="1"/>
      <p:bldP spid="28682" grpId="0" animBg="1" autoUpdateAnimBg="0"/>
      <p:bldP spid="28683" grpId="0" animBg="1"/>
      <p:bldP spid="28684" grpId="0" animBg="1"/>
      <p:bldP spid="2868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2" name="Text Box 10"/>
          <p:cNvSpPr txBox="1">
            <a:spLocks noChangeArrowheads="1"/>
          </p:cNvSpPr>
          <p:nvPr/>
        </p:nvSpPr>
        <p:spPr bwMode="auto">
          <a:xfrm>
            <a:off x="3120887" y="2485474"/>
            <a:ext cx="7772399" cy="3139321"/>
          </a:xfrm>
          <a:prstGeom prst="rect">
            <a:avLst/>
          </a:prstGeom>
          <a:noFill/>
          <a:ln w="9525" cmpd="sng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zh-CN" sz="3600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5400" dirty="0" smtClean="0"/>
              <a:t>我</a:t>
            </a:r>
            <a:r>
              <a:rPr lang="zh-CN" altLang="zh-CN" sz="5400" dirty="0"/>
              <a:t>更喜欢</a:t>
            </a:r>
            <a:r>
              <a:rPr lang="en-US" altLang="zh-CN" sz="5400" u="sng" dirty="0"/>
              <a:t>    </a:t>
            </a:r>
            <a:r>
              <a:rPr lang="zh-CN" altLang="zh-CN" sz="5400" dirty="0"/>
              <a:t>的雪，因为它</a:t>
            </a:r>
            <a:r>
              <a:rPr lang="en-US" altLang="zh-CN" sz="5400" u="sng" dirty="0"/>
              <a:t>    </a:t>
            </a:r>
            <a:r>
              <a:rPr lang="zh-CN" altLang="zh-CN" sz="5400" dirty="0"/>
              <a:t>，例如</a:t>
            </a:r>
            <a:r>
              <a:rPr lang="en-US" altLang="zh-CN" sz="5400" u="sng" dirty="0"/>
              <a:t>    </a:t>
            </a:r>
            <a:r>
              <a:rPr lang="zh-CN" altLang="zh-CN" sz="5400" dirty="0"/>
              <a:t>，这是一种</a:t>
            </a:r>
            <a:r>
              <a:rPr lang="en-US" altLang="zh-CN" sz="5400" u="sng" dirty="0"/>
              <a:t>      </a:t>
            </a:r>
            <a:r>
              <a:rPr lang="zh-CN" altLang="zh-CN" sz="5400" dirty="0"/>
              <a:t>美。</a:t>
            </a:r>
            <a:endParaRPr lang="zh-CN" altLang="en-US" sz="5400" b="1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927252" y="1555330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4000" b="1" dirty="0" smtClean="0">
                <a:solidFill>
                  <a:srgbClr val="002060"/>
                </a:solidFill>
              </a:rPr>
              <a:t>赏读语言、交流展示</a:t>
            </a:r>
            <a:endParaRPr lang="en-US" altLang="zh-CN" sz="4000" b="1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0765819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2" grpId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192697"/>
            <a:ext cx="10972800" cy="4933468"/>
          </a:xfrm>
        </p:spPr>
        <p:txBody>
          <a:bodyPr/>
          <a:lstStyle/>
          <a:p>
            <a:pPr marL="0" indent="0">
              <a:buNone/>
            </a:pPr>
            <a:r>
              <a:rPr lang="zh-CN" altLang="zh-CN" sz="4400" dirty="0"/>
              <a:t>对比总结：作者将一腔情思化作绝妙的南、北雪景图，两幅雪景向我们展示的各是怎样的形象（将雪比做人）？分别呈现的是怎样的一种美</a:t>
            </a:r>
            <a:r>
              <a:rPr lang="zh-CN" altLang="zh-CN" sz="4400" dirty="0" smtClean="0"/>
              <a:t>？</a:t>
            </a:r>
            <a:endParaRPr lang="en-US" altLang="zh-CN" sz="4400" dirty="0" smtClean="0"/>
          </a:p>
          <a:p>
            <a:pPr marL="0" indent="0" algn="ctr">
              <a:buNone/>
            </a:pPr>
            <a:r>
              <a:rPr lang="zh-CN" altLang="en-US" sz="5400" b="1" dirty="0" smtClean="0">
                <a:solidFill>
                  <a:srgbClr val="0070C0"/>
                </a:solidFill>
              </a:rPr>
              <a:t>柔美</a:t>
            </a:r>
            <a:endParaRPr lang="en-US" altLang="zh-CN" sz="54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zh-CN" altLang="en-US" sz="5400" b="1" dirty="0">
                <a:solidFill>
                  <a:srgbClr val="002060"/>
                </a:solidFill>
              </a:rPr>
              <a:t>壮美</a:t>
            </a:r>
            <a:endParaRPr lang="en-US" altLang="zh-CN" sz="54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zh-CN" altLang="en-US" sz="4400" dirty="0"/>
          </a:p>
        </p:txBody>
      </p:sp>
    </p:spTree>
    <p:extLst>
      <p:ext uri="{BB962C8B-B14F-4D97-AF65-F5344CB8AC3E}">
        <p14:creationId xmlns:p14="http://schemas.microsoft.com/office/powerpoint/2010/main" val="1161625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作者更钟情于哪里的雪景？从文中哪些语句可以看出来？为什么？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zh-CN" sz="4000" dirty="0"/>
              <a:t>《雪》写于</a:t>
            </a:r>
            <a:r>
              <a:rPr lang="en-US" altLang="zh-CN" sz="4000" dirty="0"/>
              <a:t>1925</a:t>
            </a:r>
            <a:r>
              <a:rPr lang="zh-CN" altLang="zh-CN" sz="4000" dirty="0"/>
              <a:t>年，正值不平凡的年代，南方的革命形势蓬勃发展，可谓是春暖花开之日，然而，北方还处于一片寒冻之中。面对黑暗的现实与酷冷的季节，鲁迅以彻底的革命民主主义战士的态度去寻求“革新的破坏者”，去战取理想的春天。他不仅以小说杂文进行战斗，而且有了小感触就写些短文，以后印成一本，谓之《野草》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42821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 smtClean="0"/>
              <a:t>作者更钟情于哪里的雪景？从文中哪些语句可以看出来？为什么？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不难看出，鲁迅更为欣赏</a:t>
            </a:r>
            <a:r>
              <a:rPr lang="en-US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朔方的雪</a:t>
            </a:r>
            <a:r>
              <a:rPr lang="en-US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。江南的雪固然美丽，但在鲁迅眼中，这种美未经琢磨，并不能保持长久。鲁迅更为看重的是一种独立与张扬的个性精神，这种精神也是鲁迅一以贯之的前行动力。在文章中，北方的雪</a:t>
            </a:r>
            <a:r>
              <a:rPr lang="en-US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决不粘连</a:t>
            </a:r>
            <a:r>
              <a:rPr lang="en-US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奋飞</a:t>
            </a:r>
            <a:r>
              <a:rPr lang="en-US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旋转</a:t>
            </a:r>
            <a:r>
              <a:rPr lang="en-US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升腾</a:t>
            </a:r>
            <a:r>
              <a:rPr lang="en-US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，正是这种精神最为形象的体现。</a:t>
            </a:r>
            <a:endParaRPr lang="zh-CN" altLang="en-US" sz="4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1255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C:\Documents and Settings\Administrator\My Documents\My Pictures\背景.jpg"/>
          <p:cNvPicPr>
            <a:picLocks noChangeAspect="1" noChangeArrowheads="1"/>
          </p:cNvPicPr>
          <p:nvPr/>
        </p:nvPicPr>
        <p:blipFill>
          <a:blip r:embed="rId2">
            <a:lum brigh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457200"/>
            <a:ext cx="8077200" cy="2590800"/>
          </a:xfrm>
        </p:spPr>
        <p:txBody>
          <a:bodyPr/>
          <a:lstStyle/>
          <a:p>
            <a:pPr algn="l"/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作者在描写完江南的雪之后用了一个</a:t>
            </a:r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“</a:t>
            </a:r>
            <a:r>
              <a:rPr lang="zh-CN" alt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但是</a:t>
            </a:r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”</a:t>
            </a:r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转入对</a:t>
            </a:r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“</a:t>
            </a:r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朔方的雪</a:t>
            </a:r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”</a:t>
            </a:r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描述，看似并不需要转折，为什么作者这样用了呢？</a:t>
            </a:r>
            <a:r>
              <a:rPr lang="zh-CN" altLang="en-US"/>
              <a:t> 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3352800"/>
            <a:ext cx="7772400" cy="31242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dirty="0">
                <a:solidFill>
                  <a:srgbClr val="FFFF49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3600" b="1" dirty="0">
                <a:solidFill>
                  <a:srgbClr val="FFFF49"/>
                </a:solidFill>
                <a:latin typeface="宋体" panose="02010600030101010101" pitchFamily="2" charset="-122"/>
              </a:rPr>
              <a:t>用</a:t>
            </a:r>
            <a:r>
              <a:rPr lang="zh-CN" altLang="en-US" sz="3600" b="1" dirty="0">
                <a:solidFill>
                  <a:srgbClr val="FFFF49"/>
                </a:solidFill>
              </a:rPr>
              <a:t>“</a:t>
            </a:r>
            <a:r>
              <a:rPr lang="zh-CN" altLang="en-US" sz="3600" b="1" dirty="0">
                <a:solidFill>
                  <a:srgbClr val="FFFF49"/>
                </a:solidFill>
                <a:latin typeface="宋体" panose="02010600030101010101" pitchFamily="2" charset="-122"/>
              </a:rPr>
              <a:t>但是</a:t>
            </a:r>
            <a:r>
              <a:rPr lang="zh-CN" altLang="en-US" sz="3600" b="1" dirty="0">
                <a:solidFill>
                  <a:srgbClr val="FFFF49"/>
                </a:solidFill>
              </a:rPr>
              <a:t>”</a:t>
            </a:r>
            <a:r>
              <a:rPr lang="zh-CN" altLang="en-US" sz="3600" b="1" dirty="0">
                <a:solidFill>
                  <a:srgbClr val="FFFF49"/>
                </a:solidFill>
                <a:latin typeface="宋体" panose="02010600030101010101" pitchFamily="2" charset="-122"/>
              </a:rPr>
              <a:t>这个转折词巧妙地由对南方雪的描写转到对朔方雪的描写，并表明朔方的雪和滋润美艳的江南的雪截然不同的特点。同时也使得作者的情感倾向表现的更加明显。</a:t>
            </a:r>
          </a:p>
        </p:txBody>
      </p:sp>
    </p:spTree>
    <p:extLst>
      <p:ext uri="{BB962C8B-B14F-4D97-AF65-F5344CB8AC3E}">
        <p14:creationId xmlns:p14="http://schemas.microsoft.com/office/powerpoint/2010/main" val="3659883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2974" y="731836"/>
            <a:ext cx="10972800" cy="6126164"/>
          </a:xfrm>
        </p:spPr>
        <p:txBody>
          <a:bodyPr/>
          <a:lstStyle/>
          <a:p>
            <a:pPr marL="0" indent="0">
              <a:buNone/>
            </a:pPr>
            <a:r>
              <a:rPr lang="zh-CN" altLang="zh-CN" dirty="0"/>
              <a:t>江南的雪那种平和恬静的美固然能让人欢喜，但更崇高的美应该像北方的雪那样，敢于直面惨淡的人生，在悲壮的战斗中得到升华。这也正如他在一篇文章中说到的：</a:t>
            </a:r>
          </a:p>
          <a:p>
            <a:pPr marL="0" indent="0">
              <a:buNone/>
            </a:pPr>
            <a:r>
              <a:rPr lang="zh-CN" altLang="zh-CN" sz="4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“站在沙漠上，看看飞沙走石，乐则大笑，悲则大叫，愤则大骂，即使被沙砾打得遍身粗糙，头破血流，而时时抚摩自己的凝血，觉得若有花纹</a:t>
            </a:r>
            <a:r>
              <a:rPr lang="zh-CN" altLang="zh-CN" sz="40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”</a:t>
            </a:r>
            <a:endParaRPr lang="en-US" altLang="zh-CN" sz="4000" dirty="0" smtClean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  <a:p>
            <a:pPr marL="0" indent="0">
              <a:buNone/>
            </a:pPr>
            <a:r>
              <a:rPr lang="zh-CN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在那个雪花奋飞的日子，身处寂寞彷徨的鲁迅触景生情，笔尖倾泻下了内心最深的感受，即使孤独，即使死掉，但不屈的精魂会不息地旋转而且升腾。</a:t>
            </a:r>
          </a:p>
          <a:p>
            <a:pPr marL="0" indent="0">
              <a:buNone/>
            </a:pPr>
            <a:endParaRPr lang="zh-CN" altLang="zh-CN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  <a:p>
            <a:pPr marL="0" indent="0">
              <a:buNone/>
            </a:pP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858386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417638"/>
            <a:ext cx="10972800" cy="4525963"/>
          </a:xfrm>
        </p:spPr>
        <p:txBody>
          <a:bodyPr/>
          <a:lstStyle/>
          <a:p>
            <a:pPr marL="0" indent="0">
              <a:buNone/>
            </a:pPr>
            <a:r>
              <a:rPr lang="zh-CN" altLang="zh-CN" sz="4800" dirty="0"/>
              <a:t>滋润美艳的南方雪，寄托鲁迅对美好</a:t>
            </a:r>
            <a:r>
              <a:rPr lang="zh-CN" altLang="zh-CN" sz="4800" dirty="0">
                <a:solidFill>
                  <a:srgbClr val="002060"/>
                </a:solidFill>
              </a:rPr>
              <a:t>理想</a:t>
            </a:r>
            <a:r>
              <a:rPr lang="zh-CN" altLang="zh-CN" sz="4800" dirty="0"/>
              <a:t>的炽热追求，这旋转飞腾的朔方的雪，则蕴藏了鲁迅</a:t>
            </a:r>
            <a:r>
              <a:rPr lang="zh-CN" altLang="zh-CN" sz="4800" dirty="0">
                <a:solidFill>
                  <a:srgbClr val="002060"/>
                </a:solidFill>
              </a:rPr>
              <a:t>反抗冷酷的现实社会</a:t>
            </a:r>
            <a:r>
              <a:rPr lang="zh-CN" altLang="zh-CN" sz="4800" dirty="0"/>
              <a:t>的斗争品格，在这两幅鲜明对立的图景中，贯穿着一个共同的哲理：要用</a:t>
            </a:r>
            <a:r>
              <a:rPr lang="zh-CN" altLang="zh-CN" sz="4800" dirty="0">
                <a:solidFill>
                  <a:srgbClr val="FF0000"/>
                </a:solidFill>
              </a:rPr>
              <a:t>战斗</a:t>
            </a:r>
            <a:r>
              <a:rPr lang="zh-CN" altLang="zh-CN" sz="4800" dirty="0"/>
              <a:t>来创造一个春天一般美好的世界。</a:t>
            </a:r>
          </a:p>
          <a:p>
            <a:pPr marL="0" indent="0">
              <a:buNone/>
            </a:pPr>
            <a:endParaRPr lang="zh-CN" altLang="en-US" sz="4800" dirty="0"/>
          </a:p>
        </p:txBody>
      </p:sp>
    </p:spTree>
    <p:extLst>
      <p:ext uri="{BB962C8B-B14F-4D97-AF65-F5344CB8AC3E}">
        <p14:creationId xmlns:p14="http://schemas.microsoft.com/office/powerpoint/2010/main" val="3743414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~99`FB3MT8]_OTJ1D9HTQE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450" y="0"/>
            <a:ext cx="6343650" cy="603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Picture 3" descr="200908251548267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5810250"/>
            <a:ext cx="3429000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Picture 4" descr="200908251548267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5810250"/>
            <a:ext cx="3429000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3" name="Picture 5" descr="200908251548267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8" y="5810250"/>
            <a:ext cx="3429000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4" name="Picture 6" descr="b5099d0f13983cfa36d122a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4868863"/>
            <a:ext cx="3267075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5" name="Picture 7" descr="b5099d0f13983cfa36d122a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926" y="5013325"/>
            <a:ext cx="3267075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6" name="轻音乐 - 钢琴名曲初恋的地方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4600" y="64008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7" name="Picture 9" descr="图片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0" y="457201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2744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0931" fill="hold"/>
                                        <p:tgtEl>
                                          <p:spTgt spid="378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89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60000"/>
        </a:solidFill>
        <a:ln w="38100" cap="flat" cmpd="sng" algn="ctr">
          <a:solidFill>
            <a:srgbClr val="96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800" b="0" i="0" u="none" strike="noStrike" cap="none" normalizeH="0" baseline="0" smtClean="0">
            <a:ln>
              <a:noFill/>
            </a:ln>
            <a:solidFill>
              <a:srgbClr val="960000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60000"/>
        </a:solidFill>
        <a:ln w="38100" cap="flat" cmpd="sng" algn="ctr">
          <a:solidFill>
            <a:srgbClr val="96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800" b="0" i="0" u="none" strike="noStrike" cap="none" normalizeH="0" baseline="0" smtClean="0">
            <a:ln>
              <a:noFill/>
            </a:ln>
            <a:solidFill>
              <a:srgbClr val="960000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60000"/>
        </a:solidFill>
        <a:ln w="38100" cap="flat" cmpd="sng" algn="ctr">
          <a:solidFill>
            <a:srgbClr val="96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800" b="0" i="0" u="none" strike="noStrike" cap="none" normalizeH="0" baseline="0" smtClean="0">
            <a:ln>
              <a:noFill/>
            </a:ln>
            <a:solidFill>
              <a:srgbClr val="960000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60000"/>
        </a:solidFill>
        <a:ln w="38100" cap="flat" cmpd="sng" algn="ctr">
          <a:solidFill>
            <a:srgbClr val="96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800" b="0" i="0" u="none" strike="noStrike" cap="none" normalizeH="0" baseline="0" smtClean="0">
            <a:ln>
              <a:noFill/>
            </a:ln>
            <a:solidFill>
              <a:srgbClr val="960000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4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5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6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7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8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9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10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11_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60000"/>
        </a:solidFill>
        <a:ln w="38100" cap="flat" cmpd="sng" algn="ctr">
          <a:solidFill>
            <a:srgbClr val="96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800" b="0" i="0" u="none" strike="noStrike" cap="none" normalizeH="0" baseline="0" smtClean="0">
            <a:ln>
              <a:noFill/>
            </a:ln>
            <a:solidFill>
              <a:srgbClr val="960000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60000"/>
        </a:solidFill>
        <a:ln w="38100" cap="flat" cmpd="sng" algn="ctr">
          <a:solidFill>
            <a:srgbClr val="96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800" b="0" i="0" u="none" strike="noStrike" cap="none" normalizeH="0" baseline="0" smtClean="0">
            <a:ln>
              <a:noFill/>
            </a:ln>
            <a:solidFill>
              <a:srgbClr val="960000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12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FF0000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583</TotalTime>
  <Words>1125</Words>
  <Application>Microsoft Office PowerPoint</Application>
  <PresentationFormat>宽屏</PresentationFormat>
  <Paragraphs>101</Paragraphs>
  <Slides>25</Slides>
  <Notes>0</Notes>
  <HiddenSlides>0</HiddenSlides>
  <MMClips>4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14</vt:i4>
      </vt:variant>
      <vt:variant>
        <vt:lpstr>幻灯片标题</vt:lpstr>
      </vt:variant>
      <vt:variant>
        <vt:i4>25</vt:i4>
      </vt:variant>
    </vt:vector>
  </HeadingPairs>
  <TitlesOfParts>
    <vt:vector size="55" baseType="lpstr">
      <vt:lpstr>Arial Unicode MS</vt:lpstr>
      <vt:lpstr>方正舒体</vt:lpstr>
      <vt:lpstr>黑体</vt:lpstr>
      <vt:lpstr>华文行楷</vt:lpstr>
      <vt:lpstr>华文新魏</vt:lpstr>
      <vt:lpstr>楷体</vt:lpstr>
      <vt:lpstr>楷体_GB2312</vt:lpstr>
      <vt:lpstr>隶书</vt:lpstr>
      <vt:lpstr>宋体</vt:lpstr>
      <vt:lpstr>Arial</vt:lpstr>
      <vt:lpstr>Calibri</vt:lpstr>
      <vt:lpstr>Calibri Light</vt:lpstr>
      <vt:lpstr>Garamond</vt:lpstr>
      <vt:lpstr>Times New Roman</vt:lpstr>
      <vt:lpstr>Verdana</vt:lpstr>
      <vt:lpstr>Wingdings</vt:lpstr>
      <vt:lpstr>Office 主题</vt:lpstr>
      <vt:lpstr>1_默认设计模板</vt:lpstr>
      <vt:lpstr>默认设计模板</vt:lpstr>
      <vt:lpstr>2_默认设计模板</vt:lpstr>
      <vt:lpstr>3_默认设计模板</vt:lpstr>
      <vt:lpstr>4_默认设计模板</vt:lpstr>
      <vt:lpstr>5_默认设计模板</vt:lpstr>
      <vt:lpstr>6_默认设计模板</vt:lpstr>
      <vt:lpstr>7_默认设计模板</vt:lpstr>
      <vt:lpstr>8_默认设计模板</vt:lpstr>
      <vt:lpstr>9_默认设计模板</vt:lpstr>
      <vt:lpstr>10_默认设计模板</vt:lpstr>
      <vt:lpstr>11_默认设计模板</vt:lpstr>
      <vt:lpstr>12_默认设计模板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鲁    迅</vt:lpstr>
      <vt:lpstr>PowerPoint 演示文稿</vt:lpstr>
      <vt:lpstr>朗 读 课 文  整 体 感 受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作者更钟情于哪里的雪景？从文中哪些语句可以看出来？为什么？</vt:lpstr>
      <vt:lpstr>作者更钟情于哪里的雪景？从文中哪些语句可以看出来？为什么？</vt:lpstr>
      <vt:lpstr>作者在描写完江南的雪之后用了一个“但是”转入对“朔方的雪”描述，看似并不需要转折，为什么作者这样用了呢？ 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echo</dc:creator>
  <cp:lastModifiedBy>echo</cp:lastModifiedBy>
  <cp:revision>19</cp:revision>
  <dcterms:created xsi:type="dcterms:W3CDTF">2016-04-07T15:11:27Z</dcterms:created>
  <dcterms:modified xsi:type="dcterms:W3CDTF">2016-04-08T00:54:48Z</dcterms:modified>
</cp:coreProperties>
</file>