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5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6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7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8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9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64" r:id="rId3"/>
    <p:sldMasterId id="2147483668" r:id="rId4"/>
    <p:sldMasterId id="2147483672" r:id="rId5"/>
    <p:sldMasterId id="2147483676" r:id="rId6"/>
    <p:sldMasterId id="2147483680" r:id="rId7"/>
    <p:sldMasterId id="2147483684" r:id="rId8"/>
    <p:sldMasterId id="2147483688" r:id="rId9"/>
    <p:sldMasterId id="2147483692" r:id="rId10"/>
  </p:sldMasterIdLst>
  <p:notesMasterIdLst>
    <p:notesMasterId r:id="rId46"/>
  </p:notesMasterIdLst>
  <p:sldIdLst>
    <p:sldId id="470" r:id="rId11"/>
    <p:sldId id="319" r:id="rId12"/>
    <p:sldId id="471" r:id="rId13"/>
    <p:sldId id="353" r:id="rId14"/>
    <p:sldId id="316" r:id="rId15"/>
    <p:sldId id="317" r:id="rId16"/>
    <p:sldId id="318" r:id="rId17"/>
    <p:sldId id="495" r:id="rId18"/>
    <p:sldId id="310" r:id="rId19"/>
    <p:sldId id="506" r:id="rId20"/>
    <p:sldId id="502" r:id="rId21"/>
    <p:sldId id="511" r:id="rId22"/>
    <p:sldId id="512" r:id="rId23"/>
    <p:sldId id="513" r:id="rId24"/>
    <p:sldId id="514" r:id="rId25"/>
    <p:sldId id="515" r:id="rId26"/>
    <p:sldId id="516" r:id="rId27"/>
    <p:sldId id="505" r:id="rId28"/>
    <p:sldId id="517" r:id="rId29"/>
    <p:sldId id="518" r:id="rId30"/>
    <p:sldId id="519" r:id="rId31"/>
    <p:sldId id="504" r:id="rId32"/>
    <p:sldId id="520" r:id="rId33"/>
    <p:sldId id="330" r:id="rId34"/>
    <p:sldId id="336" r:id="rId35"/>
    <p:sldId id="273" r:id="rId36"/>
    <p:sldId id="523" r:id="rId37"/>
    <p:sldId id="314" r:id="rId38"/>
    <p:sldId id="508" r:id="rId39"/>
    <p:sldId id="320" r:id="rId40"/>
    <p:sldId id="509" r:id="rId41"/>
    <p:sldId id="524" r:id="rId42"/>
    <p:sldId id="525" r:id="rId43"/>
    <p:sldId id="527" r:id="rId44"/>
    <p:sldId id="297" r:id="rId45"/>
  </p:sldIdLst>
  <p:sldSz cx="12195175" cy="6859588"/>
  <p:notesSz cx="6858000" cy="9144000"/>
  <p:custDataLst>
    <p:tags r:id="rId4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96A8"/>
    <a:srgbClr val="D73F3E"/>
    <a:srgbClr val="484438"/>
    <a:srgbClr val="E87C82"/>
    <a:srgbClr val="764421"/>
    <a:srgbClr val="6D8AAB"/>
    <a:srgbClr val="31709C"/>
    <a:srgbClr val="7697B3"/>
    <a:srgbClr val="6FA094"/>
    <a:srgbClr val="94BC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73" autoAdjust="0"/>
    <p:restoredTop sz="87908" autoAdjust="0"/>
  </p:normalViewPr>
  <p:slideViewPr>
    <p:cSldViewPr snapToGrid="0" showGuides="1">
      <p:cViewPr varScale="1">
        <p:scale>
          <a:sx n="67" d="100"/>
          <a:sy n="67" d="100"/>
        </p:scale>
        <p:origin x="-648" y="-90"/>
      </p:cViewPr>
      <p:guideLst>
        <p:guide orient="horz" pos="2161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657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microsoft.com/office/2007/relationships/hdphoto" Target="../media/hdphoto1.wdp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4" Type="http://schemas.microsoft.com/office/2007/relationships/hdphoto" Target="../media/hdphoto1.wdp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4" Type="http://schemas.microsoft.com/office/2007/relationships/hdphoto" Target="../media/hdphoto1.wdp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4" Type="http://schemas.microsoft.com/office/2007/relationships/hdphoto" Target="../media/hdphoto1.wdp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4" Type="http://schemas.microsoft.com/office/2007/relationships/hdphoto" Target="../media/hdphoto1.wdp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4" Type="http://schemas.microsoft.com/office/2007/relationships/hdphoto" Target="../media/hdphoto1.wdp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397" y="1122625"/>
            <a:ext cx="9146382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397" y="3602874"/>
            <a:ext cx="9146382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2069" y="1710135"/>
            <a:ext cx="10518338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2069" y="4590527"/>
            <a:ext cx="10518338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418" y="1826048"/>
            <a:ext cx="5182950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3807" y="1826048"/>
            <a:ext cx="5182950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9" y="365211"/>
            <a:ext cx="10518338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40007" y="1681554"/>
            <a:ext cx="5159131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40007" y="2505657"/>
            <a:ext cx="5159131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3809" y="1681554"/>
            <a:ext cx="5184537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3809" y="2505657"/>
            <a:ext cx="5184537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7" y="457308"/>
            <a:ext cx="3933261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4539" y="987654"/>
            <a:ext cx="6173808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40007" y="2057877"/>
            <a:ext cx="3933261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7" y="457308"/>
            <a:ext cx="3933261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4539" y="987654"/>
            <a:ext cx="6173808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40007" y="2057877"/>
            <a:ext cx="3933261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7172" y="365209"/>
            <a:ext cx="2629585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420" y="365209"/>
            <a:ext cx="7736314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6086" y="479936"/>
            <a:ext cx="8368782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3"/>
            <a:ext cx="3126993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6758" y="175669"/>
            <a:ext cx="838418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422" y="206382"/>
            <a:ext cx="3051583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  <p:transition spd="slow">
    <p:fade/>
  </p:transition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9" y="0"/>
            <a:ext cx="12207053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6086" y="479936"/>
            <a:ext cx="8368782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3"/>
            <a:ext cx="3126993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6758" y="175669"/>
            <a:ext cx="838418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422" y="206382"/>
            <a:ext cx="3051583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  <p:transition spd="slow">
    <p:fade/>
  </p:transition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9" y="0"/>
            <a:ext cx="12207053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6086" y="479936"/>
            <a:ext cx="8368782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3"/>
            <a:ext cx="3126993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6758" y="175669"/>
            <a:ext cx="838418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422" y="206382"/>
            <a:ext cx="3051583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  <p:transition spd="slow">
    <p:fade/>
  </p:transition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9" y="0"/>
            <a:ext cx="12207053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6086" y="479936"/>
            <a:ext cx="8368782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3"/>
            <a:ext cx="3126993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6758" y="175669"/>
            <a:ext cx="838418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422" y="206382"/>
            <a:ext cx="3051583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  <p:transition spd="slow">
    <p:fade/>
  </p:transition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9" y="0"/>
            <a:ext cx="12207053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6086" y="479936"/>
            <a:ext cx="8368782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3"/>
            <a:ext cx="3126993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6758" y="175669"/>
            <a:ext cx="838418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422" y="206382"/>
            <a:ext cx="3051583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  <p:transition spd="slow">
    <p:fade/>
  </p:transition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9" y="0"/>
            <a:ext cx="12207053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6086" y="479936"/>
            <a:ext cx="8368782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3"/>
            <a:ext cx="3126993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6758" y="175669"/>
            <a:ext cx="838418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422" y="206382"/>
            <a:ext cx="3051583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  <p:transition spd="slow">
    <p:fade/>
  </p:transition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9" y="0"/>
            <a:ext cx="12207053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6086" y="479936"/>
            <a:ext cx="8368782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3"/>
            <a:ext cx="3126993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6758" y="175669"/>
            <a:ext cx="838418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422" y="206382"/>
            <a:ext cx="3051583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  <p:transition spd="slow">
    <p:fade/>
  </p:transition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9" y="0"/>
            <a:ext cx="12207053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6086" y="479936"/>
            <a:ext cx="8368782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3"/>
            <a:ext cx="3126993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6758" y="175669"/>
            <a:ext cx="838418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422" y="206382"/>
            <a:ext cx="3051583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  <p:transition spd="slow">
    <p:fade/>
  </p:transition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9" y="0"/>
            <a:ext cx="12207053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640" y="2130923"/>
            <a:ext cx="10365899" cy="14703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9278" y="3887100"/>
            <a:ext cx="8536622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337" y="4407923"/>
            <a:ext cx="10365899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337" y="2907387"/>
            <a:ext cx="10365899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761" y="1600573"/>
            <a:ext cx="5386202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9215" y="1600573"/>
            <a:ext cx="5386202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60" y="1535469"/>
            <a:ext cx="5388320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760" y="2175381"/>
            <a:ext cx="5388320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4986" y="1535469"/>
            <a:ext cx="5390437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4986" y="2175381"/>
            <a:ext cx="5390437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930" y="1031497"/>
            <a:ext cx="9915316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901594" y="6453394"/>
            <a:ext cx="391991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4818" y="6397708"/>
            <a:ext cx="2845541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62" y="273113"/>
            <a:ext cx="4012129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7975" y="273117"/>
            <a:ext cx="6817442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762" y="1435437"/>
            <a:ext cx="4012129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0339" y="4801714"/>
            <a:ext cx="7317105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90339" y="612919"/>
            <a:ext cx="7317105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90339" y="5368585"/>
            <a:ext cx="7317105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41503" y="274704"/>
            <a:ext cx="2743914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761" y="274704"/>
            <a:ext cx="8028490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420" y="365211"/>
            <a:ext cx="10518338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420" y="1826048"/>
            <a:ext cx="10518338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420" y="6357823"/>
            <a:ext cx="274391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9653" y="6357823"/>
            <a:ext cx="411587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2844" y="6357823"/>
            <a:ext cx="274391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59" y="355684"/>
            <a:ext cx="10975658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59" y="1600573"/>
            <a:ext cx="10975658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9747" y="6044994"/>
            <a:ext cx="541705" cy="4801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3128" y="177842"/>
            <a:ext cx="284554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687" y="6334005"/>
            <a:ext cx="3861805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3012" y="6275254"/>
            <a:ext cx="10467525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822" y="6145721"/>
            <a:ext cx="480125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ransition spd="slow">
    <p:fade/>
  </p:transition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59" y="355684"/>
            <a:ext cx="10975658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59" y="1600573"/>
            <a:ext cx="10975658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9747" y="6044994"/>
            <a:ext cx="541705" cy="4801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3128" y="177842"/>
            <a:ext cx="284554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687" y="6334005"/>
            <a:ext cx="3861805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3012" y="6275254"/>
            <a:ext cx="10467525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822" y="6145721"/>
            <a:ext cx="480125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transition spd="slow">
    <p:fade/>
  </p:transition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59" y="355684"/>
            <a:ext cx="10975658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59" y="1600573"/>
            <a:ext cx="10975658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9747" y="6044994"/>
            <a:ext cx="541705" cy="4801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3128" y="177842"/>
            <a:ext cx="284554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687" y="6334005"/>
            <a:ext cx="3861805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3012" y="6275254"/>
            <a:ext cx="10467525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822" y="6145721"/>
            <a:ext cx="480125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transition spd="slow">
    <p:fade/>
  </p:transition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59" y="355684"/>
            <a:ext cx="10975658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59" y="1600573"/>
            <a:ext cx="10975658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9747" y="6044994"/>
            <a:ext cx="541705" cy="4801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3128" y="177842"/>
            <a:ext cx="284554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687" y="6334005"/>
            <a:ext cx="3861805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3012" y="6275254"/>
            <a:ext cx="10467525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822" y="6145721"/>
            <a:ext cx="480125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transition spd="slow">
    <p:fade/>
  </p:transition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59" y="355684"/>
            <a:ext cx="10975658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59" y="1600573"/>
            <a:ext cx="10975658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9747" y="6044994"/>
            <a:ext cx="541705" cy="4801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3128" y="177842"/>
            <a:ext cx="284554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687" y="6334005"/>
            <a:ext cx="3861805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3012" y="6275254"/>
            <a:ext cx="10467525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822" y="6145721"/>
            <a:ext cx="480125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transition spd="slow">
    <p:fade/>
  </p:transition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59" y="355684"/>
            <a:ext cx="10975658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59" y="1600573"/>
            <a:ext cx="10975658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9747" y="6044994"/>
            <a:ext cx="541705" cy="4801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3128" y="177842"/>
            <a:ext cx="284554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687" y="6334005"/>
            <a:ext cx="3861805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3012" y="6275254"/>
            <a:ext cx="10467525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822" y="6145721"/>
            <a:ext cx="480125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transition spd="slow">
    <p:fade/>
  </p:transition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59" y="355684"/>
            <a:ext cx="10975658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59" y="1600573"/>
            <a:ext cx="10975658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9747" y="6044994"/>
            <a:ext cx="541705" cy="4801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3128" y="177842"/>
            <a:ext cx="284554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687" y="6334005"/>
            <a:ext cx="3861805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3012" y="6275254"/>
            <a:ext cx="10467525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822" y="6145721"/>
            <a:ext cx="480125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transition spd="slow">
    <p:fade/>
  </p:transition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 cstate="email"/>
          <a:stretch>
            <a:fillRect/>
          </a:stretch>
        </p:blipFill>
        <p:spPr>
          <a:xfrm>
            <a:off x="2" y="0"/>
            <a:ext cx="12195175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59" y="355684"/>
            <a:ext cx="10975658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59" y="1600573"/>
            <a:ext cx="10975658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9747" y="6044994"/>
            <a:ext cx="541705" cy="4801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3128" y="177842"/>
            <a:ext cx="284554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687" y="6334005"/>
            <a:ext cx="3861805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3012" y="6275254"/>
            <a:ext cx="10467525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822" y="6145721"/>
            <a:ext cx="480125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transition spd="slow">
    <p:fade/>
  </p:transition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59" y="274704"/>
            <a:ext cx="10975658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59" y="1600573"/>
            <a:ext cx="10975658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759" y="6357825"/>
            <a:ext cx="284554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6/22/2020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687" y="6357825"/>
            <a:ext cx="3861805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9876" y="6357825"/>
            <a:ext cx="2845541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transition spd="slow">
    <p:fade/>
  </p:transition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3.xml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建筑物&#10;&#10;已生成高可信度的说明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382" y="1241"/>
            <a:ext cx="12190413" cy="6857107"/>
          </a:xfrm>
          <a:prstGeom prst="rect">
            <a:avLst/>
          </a:prstGeom>
        </p:spPr>
      </p:pic>
      <p:sp>
        <p:nvSpPr>
          <p:cNvPr id="12" name="_14"/>
          <p:cNvSpPr txBox="1">
            <a:spLocks noChangeArrowheads="1"/>
          </p:cNvSpPr>
          <p:nvPr/>
        </p:nvSpPr>
        <p:spPr bwMode="auto">
          <a:xfrm>
            <a:off x="3528852" y="1112679"/>
            <a:ext cx="3955632" cy="1802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8800" spc="600" dirty="0">
                <a:solidFill>
                  <a:srgbClr val="484438"/>
                </a:solidFill>
                <a:latin typeface="李旭科书法" panose="02000603000000000000" pitchFamily="2" charset="-122"/>
                <a:ea typeface="李旭科书法" panose="02000603000000000000" pitchFamily="2" charset="-122"/>
                <a:cs typeface="经典综艺体简" panose="02010609000101010101" pitchFamily="49" charset="-122"/>
              </a:rPr>
              <a:t>孙权</a:t>
            </a:r>
          </a:p>
        </p:txBody>
      </p:sp>
      <p:sp>
        <p:nvSpPr>
          <p:cNvPr id="13" name="_14"/>
          <p:cNvSpPr txBox="1">
            <a:spLocks noChangeArrowheads="1"/>
          </p:cNvSpPr>
          <p:nvPr/>
        </p:nvSpPr>
        <p:spPr bwMode="auto">
          <a:xfrm>
            <a:off x="6319215" y="1022034"/>
            <a:ext cx="2070294" cy="1865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8800" spc="600" dirty="0">
                <a:solidFill>
                  <a:srgbClr val="DA4242"/>
                </a:solidFill>
                <a:latin typeface="李旭科书法" panose="02000603000000000000" pitchFamily="2" charset="-122"/>
                <a:ea typeface="李旭科书法" panose="02000603000000000000" pitchFamily="2" charset="-122"/>
                <a:cs typeface="经典综艺体简" panose="02010609000101010101" pitchFamily="49" charset="-122"/>
              </a:rPr>
              <a:t>劝</a:t>
            </a:r>
            <a:endParaRPr lang="zh-CN" altLang="zh-CN" sz="8800" spc="600" dirty="0">
              <a:solidFill>
                <a:srgbClr val="DA4242"/>
              </a:solidFill>
              <a:latin typeface="李旭科书法" panose="02000603000000000000" pitchFamily="2" charset="-122"/>
              <a:ea typeface="李旭科书法" panose="02000603000000000000" pitchFamily="2" charset="-122"/>
              <a:cs typeface="经典综艺体简" panose="02010609000101010101" pitchFamily="49" charset="-122"/>
            </a:endParaRPr>
          </a:p>
        </p:txBody>
      </p:sp>
      <p:sp>
        <p:nvSpPr>
          <p:cNvPr id="14" name="_14"/>
          <p:cNvSpPr txBox="1">
            <a:spLocks noChangeArrowheads="1"/>
          </p:cNvSpPr>
          <p:nvPr/>
        </p:nvSpPr>
        <p:spPr bwMode="auto">
          <a:xfrm>
            <a:off x="7659938" y="1014199"/>
            <a:ext cx="2070294" cy="1802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10000" spc="600" dirty="0">
                <a:solidFill>
                  <a:srgbClr val="484438"/>
                </a:solidFill>
                <a:latin typeface="李旭科书法" panose="02000603000000000000" pitchFamily="2" charset="-122"/>
                <a:ea typeface="李旭科书法" panose="02000603000000000000" pitchFamily="2" charset="-122"/>
                <a:cs typeface="经典综艺体简" panose="02010609000101010101" pitchFamily="49" charset="-122"/>
              </a:rPr>
              <a:t>学</a:t>
            </a:r>
            <a:endParaRPr lang="zh-CN" altLang="zh-CN" sz="10000" spc="600" dirty="0">
              <a:solidFill>
                <a:srgbClr val="484438"/>
              </a:solidFill>
              <a:latin typeface="李旭科书法" panose="02000603000000000000" pitchFamily="2" charset="-122"/>
              <a:ea typeface="李旭科书法" panose="02000603000000000000" pitchFamily="2" charset="-122"/>
              <a:cs typeface="经典综艺体简" panose="02010609000101010101" pitchFamily="49" charset="-122"/>
            </a:endParaRPr>
          </a:p>
        </p:txBody>
      </p: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5777560" y="3355864"/>
            <a:ext cx="35749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40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资治通鉴</a:t>
            </a:r>
            <a:r>
              <a:rPr lang="en-US" altLang="zh-CN" sz="40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24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75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25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7" name="Picture 5" descr="BD0582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369" y="5792541"/>
            <a:ext cx="4420623" cy="685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1668" name="Picture 6" descr="BD0582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182" y="5792541"/>
            <a:ext cx="4420623" cy="685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1669" name="Rectangle 8"/>
          <p:cNvSpPr>
            <a:spLocks noChangeArrowheads="1"/>
          </p:cNvSpPr>
          <p:nvPr/>
        </p:nvSpPr>
        <p:spPr bwMode="auto">
          <a:xfrm>
            <a:off x="457798" y="502083"/>
            <a:ext cx="5468299" cy="5509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642" tIns="45312" rIns="90642" bIns="45312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 dirty="0">
                <a:solidFill>
                  <a:srgbClr val="FFFFFF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4400" b="1" dirty="0">
                <a:latin typeface="宋体" panose="02010600030101010101" pitchFamily="2" charset="-122"/>
              </a:rPr>
              <a:t>司马光，字君实，号迂叟。学识渊博，尤精于史。司马光因反对王安石变法，退居西京洛阳。历任闲职，专志修史。历时十九年完成了《资治通鉴 》。</a:t>
            </a:r>
          </a:p>
        </p:txBody>
      </p:sp>
      <p:pic>
        <p:nvPicPr>
          <p:cNvPr id="4101" name="Picture 5" descr="%E5%8F%B8%E9%A9%AC%E5%85%89%E5%83%8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91" y="333453"/>
            <a:ext cx="3961729" cy="5473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建筑物&#10;&#10;已生成高可信度的说明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382" y="1241"/>
            <a:ext cx="12190413" cy="6857107"/>
          </a:xfrm>
          <a:prstGeom prst="rect">
            <a:avLst/>
          </a:prstGeom>
        </p:spPr>
      </p:pic>
      <p:sp>
        <p:nvSpPr>
          <p:cNvPr id="13" name="_14"/>
          <p:cNvSpPr txBox="1">
            <a:spLocks noChangeArrowheads="1"/>
          </p:cNvSpPr>
          <p:nvPr/>
        </p:nvSpPr>
        <p:spPr bwMode="auto">
          <a:xfrm>
            <a:off x="4337180" y="1033445"/>
            <a:ext cx="4310874" cy="4386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6000" b="1" spc="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作品作者</a:t>
            </a:r>
            <a:endParaRPr lang="en-US" altLang="zh-CN" sz="6000" b="1" spc="600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ctr"/>
            <a:r>
              <a:rPr lang="zh-CN" altLang="en-US" sz="6000" b="1" spc="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简介</a:t>
            </a:r>
            <a:endParaRPr lang="zh-CN" altLang="zh-CN" sz="6000" b="1" spc="600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4412846" y="1515608"/>
            <a:ext cx="820932" cy="820932"/>
          </a:xfrm>
          <a:prstGeom prst="ellipse">
            <a:avLst/>
          </a:prstGeom>
          <a:solidFill>
            <a:srgbClr val="D73F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壹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235069" y="630924"/>
              <a:ext cx="4085138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4400" b="1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作品作者简介</a:t>
              </a: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48343" y="1548008"/>
            <a:ext cx="2835578" cy="3851306"/>
          </a:xfrm>
          <a:prstGeom prst="rect">
            <a:avLst/>
          </a:prstGeom>
        </p:spPr>
      </p:pic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573729" y="1411339"/>
            <a:ext cx="8080997" cy="4313553"/>
          </a:xfrm>
          <a:prstGeom prst="rect">
            <a:avLst/>
          </a:prstGeom>
          <a:noFill/>
          <a:ln>
            <a:solidFill>
              <a:srgbClr val="3296A8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20000"/>
              </a:spcBef>
            </a:pPr>
            <a:r>
              <a:rPr lang="en-US" altLang="zh-CN" sz="2800" b="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  </a:t>
            </a:r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司马光（</a:t>
            </a:r>
            <a:r>
              <a:rPr lang="en-US" altLang="zh-CN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1019</a:t>
            </a:r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－</a:t>
            </a:r>
            <a:r>
              <a:rPr lang="en-US" altLang="zh-CN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1086</a:t>
            </a:r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），字君实，北宋政治家，史学家。著有</a:t>
            </a:r>
            <a:r>
              <a:rPr lang="en-US" altLang="zh-CN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资治通鉴</a:t>
            </a:r>
            <a:r>
              <a:rPr lang="en-US" altLang="zh-CN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，本文选自此书。</a:t>
            </a:r>
            <a:endParaRPr lang="en-US" altLang="zh-CN" sz="3600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125000"/>
              </a:lnSpc>
              <a:spcBef>
                <a:spcPct val="20000"/>
              </a:spcBef>
            </a:pPr>
            <a:r>
              <a:rPr lang="en-US" altLang="zh-CN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《</a:t>
            </a:r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资治通鉴</a:t>
            </a:r>
            <a:r>
              <a:rPr lang="en-US" altLang="zh-CN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是司马光主持编纂的一部</a:t>
            </a:r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编年体通史</a:t>
            </a:r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，记载了</a:t>
            </a:r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从战国到五代</a:t>
            </a:r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共</a:t>
            </a:r>
            <a:r>
              <a:rPr lang="en-US" altLang="zh-CN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1362</a:t>
            </a:r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年间的史事。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Text Box 3"/>
          <p:cNvSpPr txBox="1">
            <a:spLocks noChangeArrowheads="1"/>
          </p:cNvSpPr>
          <p:nvPr/>
        </p:nvSpPr>
        <p:spPr bwMode="auto">
          <a:xfrm>
            <a:off x="1524528" y="0"/>
            <a:ext cx="184193" cy="92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642" tIns="45312" rIns="90642" bIns="45312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5400" b="1">
              <a:solidFill>
                <a:srgbClr val="FF0000"/>
              </a:solidFill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632504" y="303283"/>
            <a:ext cx="5185975" cy="6248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642" tIns="45312" rIns="90642" bIns="45312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000000"/>
                </a:solidFill>
                <a:ea typeface="仿宋_GB2312" pitchFamily="49" charset="-122"/>
              </a:rPr>
              <a:t>孙权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ea typeface="仿宋_GB2312" pitchFamily="49" charset="-122"/>
              </a:rPr>
              <a:t>182</a:t>
            </a:r>
            <a:r>
              <a:rPr lang="en-US" altLang="en-US" b="1" dirty="0"/>
              <a:t>～</a:t>
            </a:r>
            <a:r>
              <a:rPr lang="en-US" altLang="zh-CN" sz="3200" b="1" dirty="0">
                <a:solidFill>
                  <a:srgbClr val="000000"/>
                </a:solidFill>
                <a:ea typeface="仿宋_GB2312" pitchFamily="49" charset="-122"/>
              </a:rPr>
              <a:t>252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）即吴大帝。三国时</a:t>
            </a:r>
            <a:r>
              <a:rPr lang="zh-CN" altLang="en-US" sz="3200" b="1" dirty="0">
                <a:solidFill>
                  <a:srgbClr val="FF3300"/>
                </a:solidFill>
                <a:ea typeface="仿宋_GB2312" pitchFamily="49" charset="-122"/>
              </a:rPr>
              <a:t>吴国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的建立者。字仲谋，吴郡富春人。公元</a:t>
            </a:r>
            <a:r>
              <a:rPr lang="en-US" altLang="zh-CN" sz="3200" b="1" dirty="0">
                <a:solidFill>
                  <a:srgbClr val="000000"/>
                </a:solidFill>
                <a:ea typeface="仿宋_GB2312" pitchFamily="49" charset="-122"/>
              </a:rPr>
              <a:t>200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年，兄孙策死后，</a:t>
            </a:r>
            <a:r>
              <a:rPr lang="zh-CN" altLang="en-US" sz="3200" b="1" dirty="0">
                <a:solidFill>
                  <a:srgbClr val="FF3300"/>
                </a:solidFill>
                <a:ea typeface="仿宋_GB2312" pitchFamily="49" charset="-122"/>
              </a:rPr>
              <a:t>他</a:t>
            </a:r>
            <a:r>
              <a:rPr lang="en-US" altLang="zh-CN" sz="3200" b="1" dirty="0">
                <a:solidFill>
                  <a:srgbClr val="FF3300"/>
                </a:solidFill>
                <a:ea typeface="仿宋_GB2312" pitchFamily="49" charset="-122"/>
              </a:rPr>
              <a:t>18</a:t>
            </a:r>
            <a:r>
              <a:rPr lang="zh-CN" altLang="en-US" sz="3200" b="1" dirty="0">
                <a:solidFill>
                  <a:srgbClr val="FF3300"/>
                </a:solidFill>
                <a:ea typeface="仿宋_GB2312" pitchFamily="49" charset="-122"/>
              </a:rPr>
              <a:t>岁，便继承了孙氏政权，据守江东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。</a:t>
            </a:r>
            <a:r>
              <a:rPr lang="en-US" altLang="zh-CN" sz="3200" b="1" dirty="0">
                <a:solidFill>
                  <a:srgbClr val="000000"/>
                </a:solidFill>
                <a:ea typeface="仿宋_GB2312" pitchFamily="49" charset="-122"/>
              </a:rPr>
              <a:t>208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年与刘备联合，</a:t>
            </a:r>
            <a:r>
              <a:rPr lang="zh-CN" altLang="en-US" sz="3200" b="1" dirty="0">
                <a:solidFill>
                  <a:srgbClr val="FF3300"/>
                </a:solidFill>
                <a:ea typeface="仿宋_GB2312" pitchFamily="49" charset="-122"/>
              </a:rPr>
              <a:t>大败曹操于赤壁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。</a:t>
            </a:r>
            <a:r>
              <a:rPr lang="en-US" altLang="zh-CN" sz="3200" b="1" dirty="0">
                <a:solidFill>
                  <a:srgbClr val="000000"/>
                </a:solidFill>
                <a:ea typeface="仿宋_GB2312" pitchFamily="49" charset="-122"/>
              </a:rPr>
              <a:t>222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年夷陵战役，吴军</a:t>
            </a:r>
            <a:r>
              <a:rPr lang="zh-CN" altLang="en-US" sz="3200" b="1" dirty="0">
                <a:solidFill>
                  <a:srgbClr val="FF3300"/>
                </a:solidFill>
                <a:ea typeface="仿宋_GB2312" pitchFamily="49" charset="-122"/>
              </a:rPr>
              <a:t>大败蜀汉军队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。</a:t>
            </a:r>
            <a:r>
              <a:rPr lang="en-US" altLang="zh-CN" sz="3200" b="1" dirty="0">
                <a:solidFill>
                  <a:srgbClr val="000000"/>
                </a:solidFill>
                <a:ea typeface="仿宋_GB2312" pitchFamily="49" charset="-122"/>
              </a:rPr>
              <a:t>229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年称帝于武昌，后迁都建邺 。</a:t>
            </a:r>
            <a:r>
              <a:rPr lang="en-US" altLang="zh-CN" sz="3200" b="1" dirty="0">
                <a:solidFill>
                  <a:srgbClr val="000000"/>
                </a:solidFill>
                <a:ea typeface="仿宋_GB2312" pitchFamily="49" charset="-122"/>
              </a:rPr>
              <a:t>230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年</a:t>
            </a:r>
            <a:r>
              <a:rPr lang="zh-CN" altLang="en-US" sz="3200" b="1" dirty="0">
                <a:solidFill>
                  <a:srgbClr val="FF3300"/>
                </a:solidFill>
                <a:ea typeface="仿宋_GB2312" pitchFamily="49" charset="-122"/>
              </a:rPr>
              <a:t>派将军卫温到达夷州（今台湾），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加强了与夷州的联系。</a:t>
            </a:r>
          </a:p>
        </p:txBody>
      </p:sp>
      <p:pic>
        <p:nvPicPr>
          <p:cNvPr id="7175" name="Picture 7" descr="01300000237183121990159374583_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479" y="762177"/>
            <a:ext cx="3601283" cy="532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410398" y="565281"/>
            <a:ext cx="3672737" cy="5201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642" tIns="45312" rIns="90642" bIns="45312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000000"/>
                </a:solidFill>
                <a:ea typeface="仿宋_GB2312" pitchFamily="49" charset="-122"/>
              </a:rPr>
              <a:t>鲁肃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ea typeface="仿宋_GB2312" pitchFamily="49" charset="-122"/>
              </a:rPr>
              <a:t>172</a:t>
            </a:r>
            <a:r>
              <a:rPr lang="en-US" altLang="en-US" b="1" dirty="0"/>
              <a:t>～</a:t>
            </a:r>
            <a:r>
              <a:rPr lang="en-US" altLang="zh-CN" sz="3200" b="1" dirty="0">
                <a:solidFill>
                  <a:srgbClr val="000000"/>
                </a:solidFill>
                <a:ea typeface="仿宋_GB2312" pitchFamily="49" charset="-122"/>
              </a:rPr>
              <a:t>217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）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三国时吴国名将、政治家。</a:t>
            </a:r>
            <a:r>
              <a:rPr lang="zh-CN" altLang="en-US" sz="3200" b="1" dirty="0">
                <a:solidFill>
                  <a:srgbClr val="FF3300"/>
                </a:solidFill>
                <a:ea typeface="仿宋_GB2312" pitchFamily="49" charset="-122"/>
              </a:rPr>
              <a:t>字子敬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，临淮东城人。出身士族，为孙权所敬重。</a:t>
            </a:r>
            <a:r>
              <a:rPr lang="zh-CN" altLang="en-US" sz="3200" b="1" dirty="0">
                <a:solidFill>
                  <a:srgbClr val="FF3300"/>
                </a:solidFill>
                <a:ea typeface="仿宋_GB2312" pitchFamily="49" charset="-122"/>
              </a:rPr>
              <a:t>主张联刘抗曹，</a:t>
            </a:r>
            <a:r>
              <a:rPr lang="zh-CN" altLang="en-US" sz="3200" b="1" dirty="0">
                <a:solidFill>
                  <a:srgbClr val="000000"/>
                </a:solidFill>
                <a:ea typeface="仿宋_GB2312" pitchFamily="49" charset="-122"/>
              </a:rPr>
              <a:t>助周瑜大破曹军于赤壁。周瑜死后，代领其军，继续与刘备维持和好关系。</a:t>
            </a:r>
          </a:p>
        </p:txBody>
      </p:sp>
      <p:pic>
        <p:nvPicPr>
          <p:cNvPr id="8198" name="Picture 6" descr="013000001814221215235481130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412" y="188957"/>
            <a:ext cx="4250722" cy="6383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703958" y="288992"/>
            <a:ext cx="4393629" cy="618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642" tIns="45312" rIns="90642" bIns="45312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rgbClr val="000000"/>
                </a:solidFill>
                <a:ea typeface="仿宋_GB2312" pitchFamily="49" charset="-122"/>
              </a:rPr>
              <a:t>吕蒙</a:t>
            </a:r>
            <a:r>
              <a:rPr lang="zh-CN" altLang="en-US" sz="3200" b="1">
                <a:solidFill>
                  <a:srgbClr val="000000"/>
                </a:solidFill>
                <a:ea typeface="仿宋_GB2312" pitchFamily="49" charset="-122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ea typeface="仿宋_GB2312" pitchFamily="49" charset="-122"/>
              </a:rPr>
              <a:t>178</a:t>
            </a:r>
            <a:r>
              <a:rPr lang="en-US" altLang="en-US" b="1"/>
              <a:t>～</a:t>
            </a:r>
            <a:r>
              <a:rPr lang="en-US" altLang="zh-CN" sz="3200" b="1">
                <a:solidFill>
                  <a:srgbClr val="000000"/>
                </a:solidFill>
                <a:ea typeface="仿宋_GB2312" pitchFamily="49" charset="-122"/>
              </a:rPr>
              <a:t>219</a:t>
            </a:r>
            <a:r>
              <a:rPr lang="zh-CN" altLang="en-US" sz="3200" b="1">
                <a:solidFill>
                  <a:srgbClr val="000000"/>
                </a:solidFill>
                <a:ea typeface="仿宋_GB2312" pitchFamily="49" charset="-122"/>
              </a:rPr>
              <a:t>），</a:t>
            </a:r>
            <a:r>
              <a:rPr lang="zh-CN" altLang="en-US" sz="3200" b="1">
                <a:solidFill>
                  <a:srgbClr val="FF3300"/>
                </a:solidFill>
                <a:ea typeface="仿宋_GB2312" pitchFamily="49" charset="-122"/>
              </a:rPr>
              <a:t>字子明</a:t>
            </a:r>
            <a:r>
              <a:rPr lang="zh-CN" altLang="en-US" sz="3200" b="1">
                <a:solidFill>
                  <a:srgbClr val="000000"/>
                </a:solidFill>
                <a:ea typeface="仿宋_GB2312" pitchFamily="49" charset="-122"/>
              </a:rPr>
              <a:t>，三国时吴国名将。安徽阜南人，少依孙策部将邓当。邓当死代领其军。后从孙权攻占各地。曾随周瑜、程普等大破曹操于赤壁。</a:t>
            </a:r>
            <a:r>
              <a:rPr lang="zh-CN" altLang="en-US" sz="3200" b="1">
                <a:solidFill>
                  <a:srgbClr val="FF3300"/>
                </a:solidFill>
                <a:ea typeface="仿宋_GB2312" pitchFamily="49" charset="-122"/>
              </a:rPr>
              <a:t>他接受孙权劝告，多读史书、兵书，长进甚快</a:t>
            </a:r>
            <a:r>
              <a:rPr lang="zh-CN" altLang="en-US" sz="3200" b="1">
                <a:solidFill>
                  <a:srgbClr val="000000"/>
                </a:solidFill>
                <a:ea typeface="仿宋_GB2312" pitchFamily="49" charset="-122"/>
              </a:rPr>
              <a:t>。鲁肃卒，代领其军，袭破关羽，占领荆洲。不久病故。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89" y="331866"/>
            <a:ext cx="4133220" cy="604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建筑物&#10;&#10;已生成高可信度的说明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382" y="1241"/>
            <a:ext cx="12190413" cy="6857107"/>
          </a:xfrm>
          <a:prstGeom prst="rect">
            <a:avLst/>
          </a:prstGeom>
        </p:spPr>
      </p:pic>
      <p:sp>
        <p:nvSpPr>
          <p:cNvPr id="6" name="_14"/>
          <p:cNvSpPr txBox="1">
            <a:spLocks noChangeArrowheads="1"/>
          </p:cNvSpPr>
          <p:nvPr/>
        </p:nvSpPr>
        <p:spPr bwMode="auto">
          <a:xfrm>
            <a:off x="4337180" y="1033445"/>
            <a:ext cx="3689220" cy="4386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6000" spc="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课文解析学习</a:t>
            </a:r>
            <a:endParaRPr lang="zh-CN" altLang="zh-CN" sz="6000" spc="600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374746" y="1458458"/>
            <a:ext cx="820932" cy="820932"/>
          </a:xfrm>
          <a:prstGeom prst="ellipse">
            <a:avLst/>
          </a:prstGeom>
          <a:solidFill>
            <a:srgbClr val="D73F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贰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Text Box 4"/>
          <p:cNvSpPr txBox="1">
            <a:spLocks noChangeArrowheads="1"/>
          </p:cNvSpPr>
          <p:nvPr/>
        </p:nvSpPr>
        <p:spPr bwMode="auto">
          <a:xfrm>
            <a:off x="1394323" y="1167877"/>
            <a:ext cx="9146117" cy="4523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kumimoji="0"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初，权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谓吕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蒙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0"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méng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曰：“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卿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0"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qīng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今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0"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dāng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涂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0"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tú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掌事，不可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不学！”蒙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辞以军中多务。权曰：“孤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岂欲卿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治经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为博士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邪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0"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yé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！但当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涉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0"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shè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猎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，见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往事耳。卿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言多务，孰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若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孤？孤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常读书，自以为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大有所益。”蒙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乃始就学。及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鲁肃过寻阳，与蒙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论议，大惊曰：“卿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今者才略，非复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吴下阿蒙！”蒙曰：“士别三日，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0"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jí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更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0"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g</a:t>
            </a:r>
            <a:r>
              <a:rPr kumimoji="0" lang="en-US" altLang="en-US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ē</a:t>
            </a:r>
            <a:r>
              <a:rPr kumimoji="0"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ng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刮目相待，大兄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何见事之晚乎！”肃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遂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0"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su</a:t>
            </a:r>
            <a:r>
              <a:rPr kumimoji="0" lang="en-US" altLang="en-US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ì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拜蒙母，结友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而别。</a:t>
            </a:r>
          </a:p>
        </p:txBody>
      </p:sp>
      <p:sp>
        <p:nvSpPr>
          <p:cNvPr id="244739" name="Text Box 5"/>
          <p:cNvSpPr txBox="1">
            <a:spLocks noChangeArrowheads="1"/>
          </p:cNvSpPr>
          <p:nvPr/>
        </p:nvSpPr>
        <p:spPr bwMode="auto">
          <a:xfrm>
            <a:off x="1524529" y="-409992"/>
            <a:ext cx="9785728" cy="1261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kumimoji="0"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读准</a:t>
            </a:r>
            <a:r>
              <a:rPr kumimoji="0"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字音</a:t>
            </a:r>
            <a:r>
              <a:rPr kumimoji="0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（生僻字、多音字、通假字）</a:t>
            </a:r>
            <a:r>
              <a:rPr kumimoji="0"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kumimoji="0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读准节奏</a:t>
            </a:r>
          </a:p>
        </p:txBody>
      </p:sp>
      <p:sp>
        <p:nvSpPr>
          <p:cNvPr id="244740" name="日期占位符 5"/>
          <p:cNvSpPr>
            <a:spLocks noGrp="1" noChangeArrowheads="1"/>
          </p:cNvSpPr>
          <p:nvPr/>
        </p:nvSpPr>
        <p:spPr bwMode="auto">
          <a:xfrm>
            <a:off x="8253911" y="6410222"/>
            <a:ext cx="1919732" cy="365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44" tIns="45263" rIns="90544" bIns="45263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buFont typeface="Arial" panose="020B0604020202020204" pitchFamily="34" charset="0"/>
              <a:buNone/>
            </a:pPr>
            <a:fld id="{6073C8A8-78DD-40BD-B1A8-B672339D389E}" type="datetime3">
              <a:rPr kumimoji="0" lang="zh-CN" altLang="en-US" sz="1000">
                <a:solidFill>
                  <a:srgbClr val="000000"/>
                </a:solidFill>
                <a:latin typeface="Arial" panose="020B0604020202020204" pitchFamily="34" charset="0"/>
              </a:rPr>
              <a:t>2020年6月22日星期一</a:t>
            </a:fld>
            <a:endParaRPr kumimoji="0" lang="zh-CN" altLang="en-US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4741" name="灯片编号占位符 6"/>
          <p:cNvSpPr>
            <a:spLocks noGrp="1" noChangeArrowheads="1"/>
          </p:cNvSpPr>
          <p:nvPr/>
        </p:nvSpPr>
        <p:spPr bwMode="auto">
          <a:xfrm>
            <a:off x="10173643" y="6410222"/>
            <a:ext cx="366797" cy="365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44" tIns="45263" rIns="90544" bIns="45263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DEA57C77-88CE-4B3A-B8C9-9FDECDAD4AE3}" type="slidenum">
              <a:rPr kumimoji="0" lang="zh-CN" altLang="en-US" sz="1000">
                <a:solidFill>
                  <a:srgbClr val="000000"/>
                </a:solidFill>
                <a:latin typeface="Arial" panose="020B0604020202020204" pitchFamily="34" charset="0"/>
              </a:rPr>
              <a:t>9</a:t>
            </a:fld>
            <a:endParaRPr kumimoji="0" lang="en-US" altLang="zh-CN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课文解析学习</a:t>
              </a:r>
            </a:p>
          </p:txBody>
        </p:sp>
      </p:grp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98609" y="1501361"/>
            <a:ext cx="1112477" cy="2591667"/>
          </a:xfrm>
          <a:prstGeom prst="rect">
            <a:avLst/>
          </a:prstGeom>
          <a:noFill/>
        </p:spPr>
        <p:txBody>
          <a:bodyPr vert="horz"/>
          <a:lstStyle>
            <a:lvl1pPr algn="ctr" defTabSz="1219200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rgbClr val="D73F3E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疏通文意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12491" y="1455523"/>
            <a:ext cx="9798938" cy="4113213"/>
          </a:xfrm>
          <a:prstGeom prst="rect">
            <a:avLst/>
          </a:prstGeom>
          <a:noFill/>
        </p:spPr>
        <p:txBody>
          <a:bodyPr/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初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，权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谓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吕蒙 曰：“卿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今   当涂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掌 事，不可不学！”</a:t>
            </a:r>
          </a:p>
          <a:p>
            <a:pPr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蒙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辞  以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军中多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务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。权曰：“</a:t>
            </a:r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孤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岂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欲卿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治经  为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博士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邪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！</a:t>
            </a:r>
          </a:p>
          <a:p>
            <a:pPr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但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当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涉猎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见    往事   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耳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。卿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言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多务，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孰 若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孤？</a:t>
            </a:r>
          </a:p>
          <a:p>
            <a:pPr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孤常读书，自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以为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大有所益。”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614847" y="1060473"/>
            <a:ext cx="939667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当初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850264" y="1060009"/>
            <a:ext cx="1620957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对</a:t>
            </a:r>
            <a:r>
              <a:rPr lang="en-US" altLang="zh-CN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说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5790538" y="1060010"/>
            <a:ext cx="1003300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现在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6898843" y="1045494"/>
            <a:ext cx="1980029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当道，当权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2087808" y="2192123"/>
            <a:ext cx="902811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推脱</a:t>
            </a: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2836428" y="3040530"/>
            <a:ext cx="543739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用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4365192" y="3069558"/>
            <a:ext cx="902811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事务</a:t>
            </a: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7062128" y="3126481"/>
            <a:ext cx="1003300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难道</a:t>
            </a: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8323058" y="2183052"/>
            <a:ext cx="2339102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研究儒家经典</a:t>
            </a: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10636043" y="3082938"/>
            <a:ext cx="1261884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语气词</a:t>
            </a:r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755114" y="3453960"/>
            <a:ext cx="593725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只</a:t>
            </a: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1799772" y="4266760"/>
            <a:ext cx="2046514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粗略地阅读</a:t>
            </a:r>
          </a:p>
        </p:txBody>
      </p:sp>
      <p:sp>
        <p:nvSpPr>
          <p:cNvPr id="23" name="Text Box 17"/>
          <p:cNvSpPr txBox="1">
            <a:spLocks noChangeArrowheads="1"/>
          </p:cNvSpPr>
          <p:nvPr/>
        </p:nvSpPr>
        <p:spPr bwMode="auto">
          <a:xfrm>
            <a:off x="4942133" y="4266759"/>
            <a:ext cx="907123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历史</a:t>
            </a: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936817" y="4266759"/>
            <a:ext cx="902811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罢了</a:t>
            </a:r>
          </a:p>
        </p:txBody>
      </p:sp>
      <p:sp>
        <p:nvSpPr>
          <p:cNvPr id="25" name="Text Box 19"/>
          <p:cNvSpPr txBox="1">
            <a:spLocks noChangeArrowheads="1"/>
          </p:cNvSpPr>
          <p:nvPr/>
        </p:nvSpPr>
        <p:spPr bwMode="auto">
          <a:xfrm>
            <a:off x="7336084" y="4281274"/>
            <a:ext cx="593725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说</a:t>
            </a:r>
          </a:p>
        </p:txBody>
      </p:sp>
      <p:sp>
        <p:nvSpPr>
          <p:cNvPr id="26" name="Text Box 20"/>
          <p:cNvSpPr txBox="1">
            <a:spLocks noChangeArrowheads="1"/>
          </p:cNvSpPr>
          <p:nvPr/>
        </p:nvSpPr>
        <p:spPr bwMode="auto">
          <a:xfrm>
            <a:off x="8431913" y="4295788"/>
            <a:ext cx="2698175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与</a:t>
            </a:r>
            <a:r>
              <a:rPr lang="en-US" altLang="zh-CN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相比怎样</a:t>
            </a: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4348864" y="5462374"/>
            <a:ext cx="902811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认为</a:t>
            </a: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9377156" y="3090196"/>
            <a:ext cx="1003300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成为</a:t>
            </a: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3922507" y="4266986"/>
            <a:ext cx="902811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了解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课文解析学习</a:t>
              </a:r>
            </a:p>
          </p:txBody>
        </p:sp>
      </p:grp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930401" y="1292838"/>
            <a:ext cx="9347200" cy="4962819"/>
          </a:xfrm>
          <a:prstGeom prst="rect">
            <a:avLst/>
          </a:prstGeom>
        </p:spPr>
        <p:txBody>
          <a:bodyPr/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2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蒙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乃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始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就学。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及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鲁肃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过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寻阳，与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蒙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论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议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，大惊曰：“卿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今者      才略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非复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吴下阿蒙！”蒙曰：“士别三日，即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更   刮 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目相待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，大兄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何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见事</a:t>
            </a: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之晚乎！”肃遂    拜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蒙母，结友而别。</a:t>
            </a:r>
          </a:p>
          <a:p>
            <a:pPr>
              <a:lnSpc>
                <a:spcPct val="90000"/>
              </a:lnSpc>
            </a:pPr>
            <a:endParaRPr lang="en-US" altLang="zh-CN" sz="3200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977936" y="1447733"/>
            <a:ext cx="18473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zh-CN" altLang="zh-CN" sz="1400" b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989603" y="1781562"/>
            <a:ext cx="1003300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于是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069557" y="1767047"/>
            <a:ext cx="937872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开始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1983581" y="2816838"/>
            <a:ext cx="977333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讨论</a:t>
            </a: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5529943" y="2856752"/>
            <a:ext cx="2056153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如今，现在</a:t>
            </a: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4073640" y="4119495"/>
            <a:ext cx="1412875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为什么</a:t>
            </a:r>
          </a:p>
        </p:txBody>
      </p:sp>
      <p:sp>
        <p:nvSpPr>
          <p:cNvPr id="26" name="Text Box 20"/>
          <p:cNvSpPr txBox="1">
            <a:spLocks noChangeArrowheads="1"/>
          </p:cNvSpPr>
          <p:nvPr/>
        </p:nvSpPr>
        <p:spPr bwMode="auto">
          <a:xfrm>
            <a:off x="5105513" y="1767047"/>
            <a:ext cx="1672658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到，等到</a:t>
            </a: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1857829" y="3894523"/>
            <a:ext cx="1335314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不再是</a:t>
            </a:r>
          </a:p>
        </p:txBody>
      </p:sp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498609" y="1501361"/>
            <a:ext cx="1112477" cy="2591667"/>
          </a:xfrm>
          <a:prstGeom prst="rect">
            <a:avLst/>
          </a:prstGeom>
          <a:noFill/>
        </p:spPr>
        <p:txBody>
          <a:bodyPr vert="horz"/>
          <a:lstStyle>
            <a:lvl1pPr algn="ctr" defTabSz="1219200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rgbClr val="D73F3E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疏通文意</a:t>
            </a:r>
          </a:p>
        </p:txBody>
      </p:sp>
      <p:sp>
        <p:nvSpPr>
          <p:cNvPr id="29" name="Text Box 20"/>
          <p:cNvSpPr txBox="1">
            <a:spLocks noChangeArrowheads="1"/>
          </p:cNvSpPr>
          <p:nvPr/>
        </p:nvSpPr>
        <p:spPr bwMode="auto">
          <a:xfrm>
            <a:off x="6883513" y="1774304"/>
            <a:ext cx="925173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经过</a:t>
            </a: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3122953" y="2809580"/>
            <a:ext cx="977333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议事</a:t>
            </a: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7815943" y="2864009"/>
            <a:ext cx="2056153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才干和谋略</a:t>
            </a:r>
          </a:p>
        </p:txBody>
      </p:sp>
      <p:sp>
        <p:nvSpPr>
          <p:cNvPr id="32" name="Text Box 21"/>
          <p:cNvSpPr txBox="1">
            <a:spLocks noChangeArrowheads="1"/>
          </p:cNvSpPr>
          <p:nvPr/>
        </p:nvSpPr>
        <p:spPr bwMode="auto">
          <a:xfrm>
            <a:off x="8977085" y="3872752"/>
            <a:ext cx="950685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重新</a:t>
            </a:r>
          </a:p>
        </p:txBody>
      </p:sp>
      <p:sp>
        <p:nvSpPr>
          <p:cNvPr id="33" name="Text Box 21"/>
          <p:cNvSpPr txBox="1">
            <a:spLocks noChangeArrowheads="1"/>
          </p:cNvSpPr>
          <p:nvPr/>
        </p:nvSpPr>
        <p:spPr bwMode="auto">
          <a:xfrm>
            <a:off x="1422400" y="4939552"/>
            <a:ext cx="2786743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用新的眼光看待</a:t>
            </a:r>
          </a:p>
        </p:txBody>
      </p:sp>
      <p:sp>
        <p:nvSpPr>
          <p:cNvPr id="34" name="Text Box 21"/>
          <p:cNvSpPr txBox="1">
            <a:spLocks noChangeArrowheads="1"/>
          </p:cNvSpPr>
          <p:nvPr/>
        </p:nvSpPr>
        <p:spPr bwMode="auto">
          <a:xfrm>
            <a:off x="4898572" y="4961323"/>
            <a:ext cx="1661885" cy="523220"/>
          </a:xfrm>
          <a:prstGeom prst="rect">
            <a:avLst/>
          </a:prstGeom>
          <a:noFill/>
          <a:ln>
            <a:solidFill>
              <a:srgbClr val="0070C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0" dirty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知晓事情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7" grpId="0" animBg="1"/>
      <p:bldP spid="20" grpId="0" animBg="1"/>
      <p:bldP spid="26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课文解析学习</a:t>
              </a:r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197737" y="1421304"/>
            <a:ext cx="774719" cy="3092639"/>
          </a:xfrm>
          <a:prstGeom prst="rect">
            <a:avLst/>
          </a:prstGeom>
        </p:spPr>
        <p:txBody>
          <a:bodyPr vert="eaVert"/>
          <a:lstStyle>
            <a:lvl1pPr algn="ctr" defTabSz="1219200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zh-CN" altLang="en-US" sz="4000" b="1" dirty="0">
                <a:solidFill>
                  <a:srgbClr val="D73F3E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翻译五字法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038427" y="1407887"/>
            <a:ext cx="6784774" cy="4426856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w"/>
              <a:defRPr/>
            </a:pPr>
            <a:r>
              <a:rPr lang="zh-CN" altLang="en-US" sz="2800" b="1" dirty="0">
                <a:solidFill>
                  <a:srgbClr val="484438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留：国号、年号、地名、官名、人名、</a:t>
            </a:r>
            <a:endParaRPr lang="en-US" altLang="zh-CN" sz="2800" b="1" dirty="0">
              <a:solidFill>
                <a:srgbClr val="484438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zh-CN" altLang="en-US" sz="2800" b="1" dirty="0">
                <a:solidFill>
                  <a:srgbClr val="484438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书名等可照录。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w"/>
              <a:defRPr/>
            </a:pPr>
            <a:r>
              <a:rPr lang="zh-CN" altLang="en-US" sz="2800" b="1" dirty="0">
                <a:solidFill>
                  <a:srgbClr val="484438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替：用现代汉语词替换古义词。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w"/>
              <a:defRPr/>
            </a:pPr>
            <a:r>
              <a:rPr lang="zh-CN" altLang="en-US" sz="2800" b="1" dirty="0">
                <a:solidFill>
                  <a:srgbClr val="484438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调：调整语序使之符合现代汉语习惯。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w"/>
              <a:defRPr/>
            </a:pPr>
            <a:r>
              <a:rPr lang="zh-CN" altLang="en-US" sz="2800" b="1" dirty="0">
                <a:solidFill>
                  <a:srgbClr val="484438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补：补出省略的成分，使之意思完整。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w"/>
              <a:defRPr/>
            </a:pPr>
            <a:r>
              <a:rPr lang="zh-CN" altLang="en-US" sz="2800" b="1" dirty="0">
                <a:solidFill>
                  <a:srgbClr val="484438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删：删去没有实在意义的词，不译。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68343" y="1712686"/>
            <a:ext cx="3976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孤岂欲卿治经为</a:t>
            </a:r>
            <a:r>
              <a:rPr lang="zh-CN" altLang="en-US" sz="2800" b="1" dirty="0">
                <a:solidFill>
                  <a:srgbClr val="FF0000"/>
                </a:solidFill>
              </a:rPr>
              <a:t>博士</a:t>
            </a:r>
            <a:r>
              <a:rPr lang="zh-CN" altLang="en-US" sz="2800" b="1" dirty="0"/>
              <a:t>邪！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75600" y="2939143"/>
            <a:ext cx="3976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但当涉猎，见</a:t>
            </a:r>
            <a:r>
              <a:rPr lang="zh-CN" altLang="en-US" sz="2800" b="1" dirty="0">
                <a:solidFill>
                  <a:srgbClr val="FF0000"/>
                </a:solidFill>
              </a:rPr>
              <a:t>往事</a:t>
            </a:r>
            <a:r>
              <a:rPr lang="zh-CN" altLang="en-US" sz="2800" b="1" dirty="0"/>
              <a:t>耳。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40915" y="3744686"/>
            <a:ext cx="3976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蒙辞</a:t>
            </a:r>
            <a:r>
              <a:rPr lang="zh-CN" altLang="en-US" sz="2800" b="1" dirty="0">
                <a:solidFill>
                  <a:srgbClr val="FF0000"/>
                </a:solidFill>
              </a:rPr>
              <a:t>以军中多务</a:t>
            </a:r>
            <a:r>
              <a:rPr lang="zh-CN" altLang="en-US" sz="2800" b="1" dirty="0"/>
              <a:t>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75600" y="4448629"/>
            <a:ext cx="3976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肃遂拜蒙母，结友而别。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课文解析学习</a:t>
              </a:r>
            </a:p>
          </p:txBody>
        </p:sp>
      </p:grp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537029" y="1190172"/>
            <a:ext cx="11219542" cy="4101876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zh-CN" altLang="en-US" sz="3200" dirty="0">
                <a:solidFill>
                  <a:srgbClr val="484438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</a:t>
            </a:r>
            <a:r>
              <a:rPr lang="zh-CN" altLang="en-US" sz="3200" dirty="0">
                <a:solidFill>
                  <a:srgbClr val="484438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初，权谓吕蒙曰：“卿今当涂掌事，不可不学！”蒙辞以军中多务。</a:t>
            </a:r>
            <a:endParaRPr lang="en-US" altLang="zh-CN" sz="3200" dirty="0">
              <a:solidFill>
                <a:srgbClr val="484438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rgbClr val="484438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rgbClr val="484438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</a:t>
            </a:r>
            <a:r>
              <a:rPr lang="zh-CN" altLang="en-US" sz="3600" dirty="0">
                <a:solidFill>
                  <a:schemeClr val="accent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当初，孙权对吕蒙说：“你现在当权管事了，不可以不学习！”吕蒙用军中事务多来推托。</a:t>
            </a:r>
            <a:endParaRPr lang="en-US" altLang="zh-CN" sz="3600" dirty="0">
              <a:solidFill>
                <a:schemeClr val="accent4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buNone/>
              <a:defRPr/>
            </a:pPr>
            <a:endParaRPr lang="en-US" altLang="zh-CN" sz="3600" b="1" dirty="0">
              <a:solidFill>
                <a:srgbClr val="484438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buNone/>
              <a:defRPr/>
            </a:pPr>
            <a:endParaRPr lang="zh-CN" altLang="en-US" sz="3600" b="1" dirty="0">
              <a:solidFill>
                <a:srgbClr val="484438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课文解析学习</a:t>
              </a:r>
            </a:p>
          </p:txBody>
        </p:sp>
      </p:grp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537029" y="1190171"/>
            <a:ext cx="11219542" cy="4180115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      权曰“孤岂欲卿治经为博士邪！但当涉猎，见往事耳。卿言多务，孰若孤？孤常读书，自以为大有所益。”蒙乃始就学。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3600" dirty="0">
                <a:solidFill>
                  <a:schemeClr val="accent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孙权说：“我难道想要你钻研儒家经典成为博士吗？只是应当粗略地阅读，了解历史罢了。你说事务多，比起我来怎么样？我经常读书，自认为大有益处。”吕蒙于是开始学习。</a:t>
            </a:r>
            <a:endParaRPr lang="zh-CN" altLang="en-US" sz="3600" b="1" dirty="0">
              <a:solidFill>
                <a:srgbClr val="484438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课文解析学习</a:t>
              </a:r>
            </a:p>
          </p:txBody>
        </p:sp>
      </p:grp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537029" y="1190172"/>
            <a:ext cx="11219542" cy="4101876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      及鲁肃过寻阳，与蒙论议，大惊曰：“卿今者才略，非复吴下阿蒙！”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3200" dirty="0">
                <a:solidFill>
                  <a:schemeClr val="accent4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3600" dirty="0">
                <a:solidFill>
                  <a:schemeClr val="accent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到了鲁肃经过寻阳的时候，鲁肃和</a:t>
            </a:r>
            <a:r>
              <a:rPr lang="zh-CN" altLang="en-US" sz="3600" dirty="0" smtClean="0">
                <a:solidFill>
                  <a:schemeClr val="accent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吕蒙</a:t>
            </a:r>
            <a:r>
              <a:rPr lang="zh-CN" altLang="en-US" sz="3600" dirty="0" smtClean="0">
                <a:solidFill>
                  <a:schemeClr val="accent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讨论、议事</a:t>
            </a:r>
            <a:r>
              <a:rPr lang="zh-CN" altLang="en-US" sz="3600" dirty="0" smtClean="0">
                <a:solidFill>
                  <a:schemeClr val="accent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3600" dirty="0">
                <a:solidFill>
                  <a:schemeClr val="accent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十分惊奇地说：“以你现在的才干、谋略来看，你不再是原来那个吴下阿蒙了！”</a:t>
            </a:r>
            <a:endParaRPr lang="en-US" altLang="zh-CN" sz="3600" b="1" dirty="0">
              <a:solidFill>
                <a:srgbClr val="484438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buNone/>
              <a:defRPr/>
            </a:pPr>
            <a:endParaRPr lang="zh-CN" altLang="en-US" sz="3600" b="1" dirty="0">
              <a:solidFill>
                <a:srgbClr val="484438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课文解析学习</a:t>
              </a:r>
            </a:p>
          </p:txBody>
        </p:sp>
      </p:grp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537029" y="1190172"/>
            <a:ext cx="11219542" cy="4101876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457200" indent="-4572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      蒙曰：“士别三日，即更刮目相待，大兄何见事之晚乎！”肃遂拜蒙母，结友而别。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3200" dirty="0">
                <a:solidFill>
                  <a:schemeClr val="accent4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3600" dirty="0">
                <a:solidFill>
                  <a:schemeClr val="accent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吕蒙说：“读书人分开多日，就要另外用新的眼光看待他，长兄知道这件事怎么这么晚呢！”鲁肃于是叩拜吕蒙的母亲，与吕蒙结为朋友，然后分别了。</a:t>
            </a:r>
            <a:endParaRPr lang="en-US" altLang="zh-CN" sz="3600" b="1" dirty="0">
              <a:solidFill>
                <a:srgbClr val="484438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buNone/>
              <a:defRPr/>
            </a:pPr>
            <a:endParaRPr lang="zh-CN" altLang="en-US" sz="3600" b="1" dirty="0">
              <a:solidFill>
                <a:srgbClr val="484438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建筑物&#10;&#10;已生成高可信度的说明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382" y="1241"/>
            <a:ext cx="12190413" cy="6857107"/>
          </a:xfrm>
          <a:prstGeom prst="rect">
            <a:avLst/>
          </a:prstGeom>
        </p:spPr>
      </p:pic>
      <p:sp>
        <p:nvSpPr>
          <p:cNvPr id="6" name="_14"/>
          <p:cNvSpPr txBox="1">
            <a:spLocks noChangeArrowheads="1"/>
          </p:cNvSpPr>
          <p:nvPr/>
        </p:nvSpPr>
        <p:spPr bwMode="auto">
          <a:xfrm>
            <a:off x="4337180" y="1033445"/>
            <a:ext cx="3689220" cy="4386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6000" spc="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文言知识积累</a:t>
            </a:r>
            <a:endParaRPr lang="zh-CN" altLang="zh-CN" sz="6000" spc="600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374746" y="1458458"/>
            <a:ext cx="820932" cy="820932"/>
          </a:xfrm>
          <a:prstGeom prst="ellipse">
            <a:avLst/>
          </a:prstGeom>
          <a:solidFill>
            <a:srgbClr val="D73F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叄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文言知识积累</a:t>
              </a:r>
            </a:p>
          </p:txBody>
        </p:sp>
      </p:grpSp>
      <p:sp>
        <p:nvSpPr>
          <p:cNvPr id="14" name="矩形 1"/>
          <p:cNvSpPr>
            <a:spLocks noChangeArrowheads="1"/>
          </p:cNvSpPr>
          <p:nvPr/>
        </p:nvSpPr>
        <p:spPr bwMode="auto">
          <a:xfrm>
            <a:off x="1244374" y="1163184"/>
            <a:ext cx="9234940" cy="513371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1" indent="-457200">
              <a:lnSpc>
                <a:spcPct val="130000"/>
              </a:lnSpc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一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古今异义</a:t>
            </a:r>
            <a:r>
              <a:rPr lang="zh-CN" altLang="zh-CN" sz="2800" b="1" dirty="0">
                <a:solidFill>
                  <a:srgbClr val="FF0000"/>
                </a:solidFill>
                <a:latin typeface="+mn-ea"/>
                <a:ea typeface="+mn-ea"/>
              </a:rPr>
              <a:t>：</a:t>
            </a:r>
            <a:endParaRPr lang="en-US" altLang="zh-CN" sz="2800" b="1" dirty="0">
              <a:solidFill>
                <a:srgbClr val="FF0000"/>
              </a:solidFill>
              <a:latin typeface="+mn-ea"/>
              <a:ea typeface="+mn-ea"/>
            </a:endParaRPr>
          </a:p>
          <a:p>
            <a:pPr lvl="2" indent="-473075">
              <a:lnSpc>
                <a:spcPct val="130000"/>
              </a:lnSpc>
              <a:buFontTx/>
              <a:buNone/>
              <a:defRPr/>
            </a:pPr>
            <a:r>
              <a:rPr lang="en-US" altLang="zh-CN" sz="2800" b="1" dirty="0">
                <a:latin typeface="+mn-ea"/>
                <a:ea typeface="+mn-ea"/>
              </a:rPr>
              <a:t>1</a:t>
            </a:r>
            <a:r>
              <a:rPr lang="zh-CN" altLang="en-US" sz="2800" b="1" dirty="0">
                <a:latin typeface="+mn-ea"/>
                <a:ea typeface="+mn-ea"/>
              </a:rPr>
              <a:t>．</a:t>
            </a:r>
            <a:r>
              <a:rPr lang="zh-CN" altLang="en-US" sz="2800" b="1" u="sng" dirty="0">
                <a:solidFill>
                  <a:srgbClr val="0C9337"/>
                </a:solidFill>
                <a:latin typeface="+mn-ea"/>
                <a:ea typeface="+mn-ea"/>
              </a:rPr>
              <a:t>孤</a:t>
            </a:r>
            <a:r>
              <a:rPr lang="zh-CN" altLang="en-US" sz="2800" b="1" dirty="0">
                <a:latin typeface="+mn-ea"/>
                <a:ea typeface="+mn-ea"/>
              </a:rPr>
              <a:t>岂欲卿</a:t>
            </a:r>
            <a:r>
              <a:rPr lang="zh-CN" altLang="en-US" sz="2800" b="1" u="sng" dirty="0">
                <a:solidFill>
                  <a:srgbClr val="0C9337"/>
                </a:solidFill>
                <a:latin typeface="+mn-ea"/>
                <a:ea typeface="+mn-ea"/>
              </a:rPr>
              <a:t>治</a:t>
            </a:r>
            <a:r>
              <a:rPr lang="zh-CN" altLang="en-US" sz="2800" b="1" dirty="0">
                <a:latin typeface="+mn-ea"/>
                <a:ea typeface="+mn-ea"/>
              </a:rPr>
              <a:t>经为</a:t>
            </a:r>
            <a:r>
              <a:rPr lang="zh-CN" altLang="en-US" sz="2800" b="1" u="sng" dirty="0">
                <a:solidFill>
                  <a:srgbClr val="0C9337"/>
                </a:solidFill>
                <a:latin typeface="+mn-ea"/>
                <a:ea typeface="+mn-ea"/>
              </a:rPr>
              <a:t>博士</a:t>
            </a:r>
            <a:r>
              <a:rPr lang="zh-CN" altLang="en-US" sz="2800" b="1" dirty="0">
                <a:latin typeface="+mn-ea"/>
                <a:ea typeface="+mn-ea"/>
              </a:rPr>
              <a:t>邪</a:t>
            </a:r>
          </a:p>
          <a:p>
            <a:pPr lvl="2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孤：古义：古时王侯的自称；今义：孤单，单独。</a:t>
            </a:r>
          </a:p>
          <a:p>
            <a:pPr lvl="2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治：古义：研究；今义：治理。</a:t>
            </a:r>
          </a:p>
          <a:p>
            <a:pPr lvl="2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博士：古义：专掌经学传授的学官；</a:t>
            </a:r>
            <a:endParaRPr lang="en-US" altLang="zh-CN" sz="2800" b="1" dirty="0">
              <a:solidFill>
                <a:srgbClr val="FF0000"/>
              </a:solidFill>
              <a:latin typeface="+mn-ea"/>
              <a:ea typeface="+mn-ea"/>
            </a:endParaRPr>
          </a:p>
          <a:p>
            <a:pPr lvl="2" indent="884555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 今义：学位的最高一级。</a:t>
            </a:r>
          </a:p>
          <a:p>
            <a:pPr lvl="2" indent="-473075">
              <a:lnSpc>
                <a:spcPct val="130000"/>
              </a:lnSpc>
              <a:buFontTx/>
              <a:buNone/>
              <a:defRPr/>
            </a:pPr>
            <a:r>
              <a:rPr lang="en-US" altLang="zh-CN" sz="2800" b="1" dirty="0">
                <a:latin typeface="+mn-ea"/>
                <a:ea typeface="+mn-ea"/>
              </a:rPr>
              <a:t>2</a:t>
            </a:r>
            <a:r>
              <a:rPr lang="zh-CN" altLang="en-US" sz="2800" b="1" dirty="0">
                <a:latin typeface="+mn-ea"/>
                <a:ea typeface="+mn-ea"/>
              </a:rPr>
              <a:t>．</a:t>
            </a:r>
            <a:r>
              <a:rPr lang="zh-CN" altLang="en-US" sz="2800" b="1" u="sng" dirty="0">
                <a:solidFill>
                  <a:srgbClr val="0C9337"/>
                </a:solidFill>
                <a:latin typeface="+mn-ea"/>
                <a:ea typeface="+mn-ea"/>
              </a:rPr>
              <a:t>见往事</a:t>
            </a:r>
            <a:r>
              <a:rPr lang="zh-CN" altLang="en-US" sz="2800" b="1" dirty="0">
                <a:latin typeface="+mn-ea"/>
                <a:ea typeface="+mn-ea"/>
              </a:rPr>
              <a:t>耳</a:t>
            </a:r>
          </a:p>
          <a:p>
            <a:pPr lvl="2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见：古义：了解；今义：看到，看见。</a:t>
            </a:r>
          </a:p>
          <a:p>
            <a:pPr lvl="2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往事：古义：指历史；今义：过去的事情。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文言知识积累</a:t>
              </a:r>
            </a:p>
          </p:txBody>
        </p:sp>
      </p:grpSp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1211942" y="1149577"/>
            <a:ext cx="9267371" cy="46166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二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一词多义</a:t>
            </a:r>
            <a:endParaRPr lang="en-US" altLang="zh-CN" sz="2800" b="1" dirty="0">
              <a:solidFill>
                <a:srgbClr val="FF0000"/>
              </a:solidFill>
              <a:latin typeface="+mn-ea"/>
            </a:endParaRPr>
          </a:p>
          <a:p>
            <a:pPr lvl="1" indent="-457200">
              <a:lnSpc>
                <a:spcPct val="150000"/>
              </a:lnSpc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见：</a:t>
            </a:r>
            <a:r>
              <a:rPr lang="zh-CN" altLang="en-US" sz="2800" b="1" u="sng" dirty="0">
                <a:solidFill>
                  <a:srgbClr val="0C9337"/>
                </a:solidFill>
                <a:latin typeface="+mn-ea"/>
              </a:rPr>
              <a:t>见</a:t>
            </a:r>
            <a:r>
              <a:rPr lang="zh-CN" altLang="en-US" sz="2800" b="1" dirty="0">
                <a:latin typeface="+mn-ea"/>
              </a:rPr>
              <a:t>往事耳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（了解）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lvl="1" indent="441325">
              <a:lnSpc>
                <a:spcPct val="150000"/>
              </a:lnSpc>
              <a:buFontTx/>
              <a:buNone/>
              <a:tabLst>
                <a:tab pos="898525" algn="l"/>
              </a:tabLst>
              <a:defRPr/>
            </a:pPr>
            <a:r>
              <a:rPr lang="zh-CN" altLang="en-US" sz="2800" b="1" dirty="0">
                <a:latin typeface="+mn-ea"/>
              </a:rPr>
              <a:t>大兄何</a:t>
            </a:r>
            <a:r>
              <a:rPr lang="zh-CN" altLang="en-US" sz="2800" b="1" u="sng" dirty="0">
                <a:solidFill>
                  <a:srgbClr val="0C9337"/>
                </a:solidFill>
                <a:latin typeface="+mn-ea"/>
              </a:rPr>
              <a:t>见</a:t>
            </a:r>
            <a:r>
              <a:rPr lang="zh-CN" altLang="en-US" sz="2800" b="1" dirty="0">
                <a:latin typeface="+mn-ea"/>
              </a:rPr>
              <a:t>事之晚乎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（知晓）</a:t>
            </a:r>
          </a:p>
          <a:p>
            <a:pPr lvl="1" indent="-457200">
              <a:lnSpc>
                <a:spcPct val="150000"/>
              </a:lnSpc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以：</a:t>
            </a:r>
            <a:r>
              <a:rPr lang="zh-CN" altLang="en-US" sz="2800" b="1" dirty="0">
                <a:latin typeface="+mn-ea"/>
              </a:rPr>
              <a:t>蒙辞</a:t>
            </a:r>
            <a:r>
              <a:rPr lang="zh-CN" altLang="en-US" sz="2800" b="1" u="sng" dirty="0">
                <a:solidFill>
                  <a:srgbClr val="0C9337"/>
                </a:solidFill>
                <a:latin typeface="+mn-ea"/>
              </a:rPr>
              <a:t>以</a:t>
            </a:r>
            <a:r>
              <a:rPr lang="zh-CN" altLang="en-US" sz="2800" b="1" dirty="0">
                <a:latin typeface="+mn-ea"/>
              </a:rPr>
              <a:t>军中多务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（用、拿）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lvl="1" indent="441325">
              <a:lnSpc>
                <a:spcPct val="150000"/>
              </a:lnSpc>
              <a:buFontTx/>
              <a:buNone/>
              <a:tabLst>
                <a:tab pos="898525" algn="l"/>
              </a:tabLst>
              <a:defRPr/>
            </a:pPr>
            <a:r>
              <a:rPr lang="zh-CN" altLang="en-US" sz="2800" b="1" dirty="0">
                <a:latin typeface="+mn-ea"/>
              </a:rPr>
              <a:t>自</a:t>
            </a:r>
            <a:r>
              <a:rPr lang="zh-CN" altLang="en-US" sz="2800" b="1" u="sng" dirty="0">
                <a:solidFill>
                  <a:srgbClr val="0C9337"/>
                </a:solidFill>
                <a:latin typeface="+mn-ea"/>
              </a:rPr>
              <a:t>以</a:t>
            </a:r>
            <a:r>
              <a:rPr lang="zh-CN" altLang="en-US" sz="2800" b="1" dirty="0">
                <a:latin typeface="+mn-ea"/>
              </a:rPr>
              <a:t>为大有所益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（与“为”合用，可译为“认为”）</a:t>
            </a:r>
          </a:p>
          <a:p>
            <a:pPr lvl="1" indent="-457200">
              <a:lnSpc>
                <a:spcPct val="150000"/>
              </a:lnSpc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就：</a:t>
            </a:r>
            <a:r>
              <a:rPr lang="zh-CN" altLang="en-US" sz="2800" b="1" dirty="0">
                <a:latin typeface="+mn-ea"/>
              </a:rPr>
              <a:t>蒙乃始</a:t>
            </a:r>
            <a:r>
              <a:rPr lang="zh-CN" altLang="en-US" sz="2800" b="1" u="sng" dirty="0">
                <a:solidFill>
                  <a:srgbClr val="0C9337"/>
                </a:solidFill>
                <a:latin typeface="+mn-ea"/>
              </a:rPr>
              <a:t>就</a:t>
            </a:r>
            <a:r>
              <a:rPr lang="zh-CN" altLang="en-US" sz="2800" b="1" dirty="0">
                <a:latin typeface="+mn-ea"/>
              </a:rPr>
              <a:t>学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（从事）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lvl="1" indent="441325">
              <a:lnSpc>
                <a:spcPct val="150000"/>
              </a:lnSpc>
              <a:buFontTx/>
              <a:buNone/>
              <a:tabLst>
                <a:tab pos="898525" algn="l"/>
              </a:tabLst>
              <a:defRPr/>
            </a:pPr>
            <a:r>
              <a:rPr lang="zh-CN" altLang="en-US" sz="2800" b="1" dirty="0">
                <a:latin typeface="+mn-ea"/>
              </a:rPr>
              <a:t>自是指物作诗立</a:t>
            </a:r>
            <a:r>
              <a:rPr lang="zh-CN" altLang="en-US" sz="2800" b="1" u="sng" dirty="0">
                <a:solidFill>
                  <a:srgbClr val="0C9337"/>
                </a:solidFill>
                <a:latin typeface="+mn-ea"/>
              </a:rPr>
              <a:t>就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（完成）</a:t>
            </a:r>
            <a:endParaRPr lang="zh-CN" altLang="zh-CN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文言知识积累</a:t>
              </a:r>
            </a:p>
          </p:txBody>
        </p:sp>
      </p:grpSp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1165225" y="1180193"/>
            <a:ext cx="8457746" cy="46166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ct val="150000"/>
              </a:lnSpc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三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文言句式</a:t>
            </a:r>
            <a:endParaRPr lang="en-US" altLang="zh-CN" sz="2800" b="1" dirty="0">
              <a:solidFill>
                <a:srgbClr val="FF0000"/>
              </a:solidFill>
              <a:latin typeface="+mn-ea"/>
            </a:endParaRPr>
          </a:p>
          <a:p>
            <a:pPr lvl="1" indent="-274955">
              <a:lnSpc>
                <a:spcPct val="150000"/>
              </a:lnSpc>
              <a:buFontTx/>
              <a:buNone/>
              <a:defRPr/>
            </a:pPr>
            <a:r>
              <a:rPr lang="zh-CN" altLang="en-US" sz="2800" b="1" dirty="0">
                <a:latin typeface="+mn-ea"/>
                <a:ea typeface="+mn-ea"/>
              </a:rPr>
              <a:t>省略句</a:t>
            </a:r>
          </a:p>
          <a:p>
            <a:pPr lvl="1" indent="168275">
              <a:lnSpc>
                <a:spcPct val="150000"/>
              </a:lnSpc>
              <a:buFontTx/>
              <a:buNone/>
              <a:defRPr/>
            </a:pPr>
            <a:r>
              <a:rPr lang="zh-CN" altLang="en-US" sz="2800" b="1" dirty="0">
                <a:latin typeface="+mn-ea"/>
              </a:rPr>
              <a:t>与蒙论议</a:t>
            </a:r>
            <a:endParaRPr lang="en-US" altLang="zh-CN" sz="2800" b="1" dirty="0">
              <a:latin typeface="+mn-ea"/>
            </a:endParaRPr>
          </a:p>
          <a:p>
            <a:pPr lvl="1" indent="168275">
              <a:lnSpc>
                <a:spcPct val="15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0C9337"/>
                </a:solidFill>
                <a:latin typeface="+mn-ea"/>
              </a:rPr>
              <a:t>点拨：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省略主语句，省略了主语“鲁肃”。</a:t>
            </a:r>
            <a:endParaRPr lang="en-US" altLang="zh-CN" sz="2800" b="1" dirty="0">
              <a:solidFill>
                <a:srgbClr val="FF0000"/>
              </a:solidFill>
              <a:latin typeface="+mn-ea"/>
            </a:endParaRPr>
          </a:p>
          <a:p>
            <a:pPr lvl="1" indent="-274955">
              <a:lnSpc>
                <a:spcPct val="150000"/>
              </a:lnSpc>
              <a:buFontTx/>
              <a:buNone/>
              <a:defRPr/>
            </a:pPr>
            <a:r>
              <a:rPr lang="zh-CN" altLang="en-US" sz="2800" b="1" dirty="0">
                <a:latin typeface="+mn-ea"/>
                <a:ea typeface="+mn-ea"/>
              </a:rPr>
              <a:t>倒装句</a:t>
            </a:r>
          </a:p>
          <a:p>
            <a:pPr lvl="1" indent="-15875">
              <a:lnSpc>
                <a:spcPct val="15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</a:rPr>
              <a:t> 蒙辞以军中多务</a:t>
            </a:r>
          </a:p>
          <a:p>
            <a:pPr lvl="1" indent="-15875">
              <a:lnSpc>
                <a:spcPct val="15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0C9337"/>
                </a:solidFill>
                <a:latin typeface="宋体" panose="02010600030101010101" pitchFamily="2" charset="-122"/>
              </a:rPr>
              <a:t> 点拨：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介词结构后置句，即“蒙以军中多务辞”。</a:t>
            </a:r>
            <a:endParaRPr lang="zh-CN" altLang="en-US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文言知识积累</a:t>
              </a:r>
            </a:p>
          </p:txBody>
        </p:sp>
      </p:grpSp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1073150" y="1217613"/>
            <a:ext cx="9333593" cy="46166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ct val="150000"/>
              </a:lnSpc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四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成语积累</a:t>
            </a:r>
          </a:p>
          <a:p>
            <a:pPr marL="457200" lvl="2" indent="-279400">
              <a:lnSpc>
                <a:spcPct val="150000"/>
              </a:lnSpc>
              <a:buFontTx/>
              <a:buNone/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吴下阿蒙：</a:t>
            </a:r>
            <a:r>
              <a:rPr lang="zh-CN" altLang="en-US" sz="2400" b="1" dirty="0">
                <a:latin typeface="宋体" panose="02010600030101010101" pitchFamily="2" charset="-122"/>
              </a:rPr>
              <a:t>三国时吴国名将吕蒙，特指原来不好读书的吕蒙，后比喻学识浅陋的人。</a:t>
            </a:r>
          </a:p>
          <a:p>
            <a:pPr marL="457200" lvl="2" indent="-15875">
              <a:lnSpc>
                <a:spcPct val="150000"/>
              </a:lnSpc>
              <a:buFontTx/>
              <a:buNone/>
              <a:defRPr/>
            </a:pPr>
            <a:r>
              <a:rPr lang="zh-CN" altLang="en-US" sz="2400" b="1" dirty="0">
                <a:latin typeface="宋体" panose="02010600030101010101" pitchFamily="2" charset="-122"/>
              </a:rPr>
              <a:t>例句：小李虽然成绩不太好，但努力后成绩大为提高，再不是当年的吴下阿蒙了。</a:t>
            </a:r>
          </a:p>
          <a:p>
            <a:pPr marL="457200" lvl="2" indent="-279400">
              <a:lnSpc>
                <a:spcPct val="150000"/>
              </a:lnSpc>
              <a:buFontTx/>
              <a:buNone/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刮目相待：</a:t>
            </a:r>
            <a:r>
              <a:rPr lang="zh-CN" altLang="en-US" sz="2400" b="1" dirty="0">
                <a:latin typeface="宋体" panose="02010600030101010101" pitchFamily="2" charset="-122"/>
              </a:rPr>
              <a:t>拭目相看，用新的眼光看待。</a:t>
            </a:r>
          </a:p>
          <a:p>
            <a:pPr marL="457200" lvl="2" indent="-15875">
              <a:lnSpc>
                <a:spcPct val="150000"/>
              </a:lnSpc>
              <a:buFontTx/>
              <a:buNone/>
              <a:defRPr/>
            </a:pPr>
            <a:r>
              <a:rPr lang="zh-CN" altLang="en-US" sz="2400" b="1" dirty="0">
                <a:latin typeface="宋体" panose="02010600030101010101" pitchFamily="2" charset="-122"/>
              </a:rPr>
              <a:t>例句：改革开放以来，中国经济迅速发展，综合国力不断提高，西方国家对中国不得不刮目相待。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文言知识积累</a:t>
              </a:r>
            </a:p>
          </p:txBody>
        </p:sp>
      </p:grp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1485881" y="1290098"/>
            <a:ext cx="9530461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08585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42875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77165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228850" indent="-22860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686050" indent="-22860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143250" indent="-22860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600450" indent="-22860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None/>
              <a:defRPr/>
            </a:pPr>
            <a:r>
              <a:rPr lang="zh-CN" altLang="en-US" b="1" dirty="0">
                <a:solidFill>
                  <a:srgbClr val="484438"/>
                </a:solidFill>
                <a:latin typeface="宋体" panose="02010600030101010101" pitchFamily="2" charset="-122"/>
              </a:rPr>
              <a:t>文言文中的语气词有重要的表达意作用，用法灵活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zh-CN" altLang="en-US" b="1" dirty="0">
                <a:solidFill>
                  <a:srgbClr val="484438"/>
                </a:solidFill>
                <a:latin typeface="宋体" panose="02010600030101010101" pitchFamily="2" charset="-122"/>
              </a:rPr>
              <a:t>    ①邪！  反问语气 “吗”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zh-CN" altLang="en-US" b="1" dirty="0">
                <a:solidFill>
                  <a:srgbClr val="484438"/>
                </a:solidFill>
                <a:latin typeface="宋体" panose="02010600030101010101" pitchFamily="2" charset="-122"/>
              </a:rPr>
              <a:t>    ②耳    限止语气 “罢了”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zh-CN" altLang="en-US" b="1" dirty="0">
                <a:solidFill>
                  <a:srgbClr val="484438"/>
                </a:solidFill>
                <a:latin typeface="宋体" panose="02010600030101010101" pitchFamily="2" charset="-122"/>
              </a:rPr>
              <a:t>    ③乎！  感叹语气 “啊”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zh-CN" altLang="en-US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zh-CN" altLang="en-US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zh-CN" altLang="en-US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                                             </a:t>
            </a:r>
            <a:endParaRPr lang="zh-CN" altLang="en-US" sz="2400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建筑物&#10;&#10;已生成高可信度的说明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382" y="1241"/>
            <a:ext cx="12190413" cy="6857107"/>
          </a:xfrm>
          <a:prstGeom prst="rect">
            <a:avLst/>
          </a:prstGeom>
        </p:spPr>
      </p:pic>
      <p:sp>
        <p:nvSpPr>
          <p:cNvPr id="6" name="_14"/>
          <p:cNvSpPr txBox="1">
            <a:spLocks noChangeArrowheads="1"/>
          </p:cNvSpPr>
          <p:nvPr/>
        </p:nvSpPr>
        <p:spPr bwMode="auto">
          <a:xfrm>
            <a:off x="4337180" y="1033445"/>
            <a:ext cx="3689220" cy="4386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6000" spc="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课文内容分析</a:t>
            </a:r>
            <a:endParaRPr lang="zh-CN" altLang="zh-CN" sz="6000" spc="600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374746" y="1458458"/>
            <a:ext cx="820932" cy="820932"/>
          </a:xfrm>
          <a:prstGeom prst="ellipse">
            <a:avLst/>
          </a:prstGeom>
          <a:solidFill>
            <a:srgbClr val="D73F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肆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灯片编号占位符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835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8035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5235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2435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635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835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3DA438F7-9766-4BC8-8D50-3C788960DC78}" type="slidenum">
              <a:rPr kumimoji="0" lang="en-US" altLang="zh-CN" sz="1400">
                <a:solidFill>
                  <a:srgbClr val="898989"/>
                </a:solidFill>
              </a:rPr>
              <a:t>24</a:t>
            </a:fld>
            <a:endParaRPr kumimoji="0" lang="en-US" altLang="zh-CN" sz="1400">
              <a:solidFill>
                <a:srgbClr val="898989"/>
              </a:solidFill>
            </a:endParaRPr>
          </a:p>
        </p:txBody>
      </p:sp>
      <p:pic>
        <p:nvPicPr>
          <p:cNvPr id="3" name="图片 2" descr="图片包含 建筑物&#10;&#10;已生成高可信度的说明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529" y="-6351"/>
            <a:ext cx="9146117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793592" y="682783"/>
            <a:ext cx="6048187" cy="6167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48" tIns="45573" rIns="91148" bIns="45573"/>
          <a:lstStyle>
            <a:lvl1pPr indent="14224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ea typeface="黑体" panose="02010609060101010101" pitchFamily="49" charset="-122"/>
              </a:rPr>
              <a:t>《孙权劝学》是一个著名的劝学故事。题目中最关键的词是（       ）。</a:t>
            </a:r>
            <a:endParaRPr lang="zh-CN" altLang="en-US" sz="4400">
              <a:solidFill>
                <a:schemeClr val="tx2"/>
              </a:solidFill>
            </a:endParaRPr>
          </a:p>
        </p:txBody>
      </p:sp>
      <p:sp>
        <p:nvSpPr>
          <p:cNvPr id="258053" name="WordArt 3"/>
          <p:cNvSpPr>
            <a:spLocks noChangeArrowheads="1" noChangeShapeType="1" noTextEdit="1"/>
          </p:cNvSpPr>
          <p:nvPr/>
        </p:nvSpPr>
        <p:spPr bwMode="auto">
          <a:xfrm>
            <a:off x="1992950" y="277878"/>
            <a:ext cx="3353576" cy="121948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zh-CN" altLang="en-US" sz="3600" kern="10">
                <a:ln w="9525">
                  <a:rou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</a:rPr>
              <a:t>找一找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821655" y="3226547"/>
            <a:ext cx="2261123" cy="92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5400">
                <a:solidFill>
                  <a:srgbClr val="FF0000"/>
                </a:solidFill>
                <a:ea typeface="黑体" panose="02010609060101010101" pitchFamily="49" charset="-122"/>
              </a:rPr>
              <a:t>“劝”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829399" y="5811595"/>
            <a:ext cx="8391880" cy="70660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4000">
                <a:ea typeface="黑体" panose="02010609060101010101" pitchFamily="49" charset="-122"/>
              </a:rPr>
              <a:t>请找出孙权“劝”吕蒙学习的语句。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8" grpId="0" autoUpdateAnimBg="0"/>
      <p:bldP spid="9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Text Box 2"/>
          <p:cNvSpPr txBox="1">
            <a:spLocks noChangeArrowheads="1"/>
          </p:cNvSpPr>
          <p:nvPr/>
        </p:nvSpPr>
        <p:spPr bwMode="auto">
          <a:xfrm>
            <a:off x="2208901" y="1629153"/>
            <a:ext cx="8137820" cy="3771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6664" tIns="38332" rIns="76664" bIns="38332">
            <a:spAutoFit/>
          </a:bodyPr>
          <a:lstStyle>
            <a:lvl1pPr defTabSz="76708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708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708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708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708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708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708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708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708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3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初，权谓吕蒙曰：“</a:t>
            </a:r>
            <a:r>
              <a:rPr lang="zh-CN" altLang="en-US" sz="3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卿今当涂掌事，不可不学</a:t>
            </a:r>
            <a:r>
              <a:rPr lang="zh-CN" altLang="en-US" sz="3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！”蒙辞以军中多务。权曰：“</a:t>
            </a:r>
            <a:r>
              <a:rPr lang="zh-CN" altLang="en-US" sz="3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孤岂欲卿治经为博士邪！但当涉猎，见往事耳。 卿言多务，孰若孤？孤常读书，自以为大有所益。</a:t>
            </a:r>
            <a:r>
              <a:rPr lang="zh-CN" altLang="en-US" sz="3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”蒙乃始就学。及鲁肃过寻阳，与蒙论议，大惊曰：“卿今者才略，非复吴下阿蒙！”蒙曰：“士别三日，即更刮目相待，大兄何见事之晚乎！”肃遂拜蒙母，结友而别。</a:t>
            </a:r>
          </a:p>
        </p:txBody>
      </p:sp>
      <p:sp>
        <p:nvSpPr>
          <p:cNvPr id="259075" name="TextBox 1"/>
          <p:cNvSpPr txBox="1">
            <a:spLocks noChangeArrowheads="1"/>
          </p:cNvSpPr>
          <p:nvPr/>
        </p:nvSpPr>
        <p:spPr bwMode="auto">
          <a:xfrm>
            <a:off x="5068649" y="260411"/>
            <a:ext cx="2237306" cy="708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孙权劝学</a:t>
            </a:r>
          </a:p>
        </p:txBody>
      </p:sp>
      <p:sp>
        <p:nvSpPr>
          <p:cNvPr id="3" name="矩形 2"/>
          <p:cNvSpPr/>
          <p:nvPr/>
        </p:nvSpPr>
        <p:spPr>
          <a:xfrm>
            <a:off x="7305498" y="5518509"/>
            <a:ext cx="2968166" cy="9235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5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如何劝？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81834" y="1524353"/>
            <a:ext cx="5944976" cy="60974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3600" b="1"/>
              <a:t>卿今</a:t>
            </a:r>
            <a:r>
              <a:rPr lang="zh-CN" altLang="en-US" sz="3600" b="1" u="sng"/>
              <a:t>当涂</a:t>
            </a:r>
            <a:r>
              <a:rPr lang="zh-CN" altLang="en-US" sz="3600" b="1"/>
              <a:t>掌事，不可不学！</a:t>
            </a:r>
            <a:r>
              <a:rPr lang="zh-CN" altLang="en-US" sz="3600"/>
              <a:t>        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981834" y="2591400"/>
            <a:ext cx="8688811" cy="1322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20000"/>
              </a:spcBef>
            </a:pPr>
            <a:r>
              <a:rPr lang="zh-CN" altLang="en-US" sz="4000" b="1"/>
              <a:t>孤岂欲卿</a:t>
            </a:r>
            <a:r>
              <a:rPr lang="zh-CN" altLang="en-US" sz="4000" b="1" u="sng"/>
              <a:t>治经</a:t>
            </a:r>
            <a:r>
              <a:rPr lang="zh-CN" altLang="en-US" sz="4000" b="1"/>
              <a:t>为博士邪？但当</a:t>
            </a:r>
            <a:r>
              <a:rPr lang="zh-CN" altLang="en-US" sz="4000" b="1" u="sng"/>
              <a:t>涉猎</a:t>
            </a:r>
            <a:r>
              <a:rPr lang="zh-CN" altLang="en-US" sz="4000" b="1"/>
              <a:t>，</a:t>
            </a:r>
            <a:r>
              <a:rPr lang="zh-CN" altLang="en-US" sz="4000" b="1" u="sng"/>
              <a:t>见</a:t>
            </a:r>
            <a:r>
              <a:rPr lang="zh-CN" altLang="en-US" sz="4000" b="1"/>
              <a:t>往事耳。</a:t>
            </a:r>
            <a:r>
              <a:rPr lang="zh-CN" altLang="en-US" sz="3200"/>
              <a:t>        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905617" y="5108171"/>
            <a:ext cx="6873879" cy="706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4000" b="1"/>
              <a:t>孤常读书，自以为大有所益。</a:t>
            </a:r>
          </a:p>
        </p:txBody>
      </p:sp>
      <p:sp>
        <p:nvSpPr>
          <p:cNvPr id="22533" name="WordArt 5"/>
          <p:cNvSpPr>
            <a:spLocks noChangeArrowheads="1" noChangeShapeType="1" noTextEdit="1"/>
          </p:cNvSpPr>
          <p:nvPr/>
        </p:nvSpPr>
        <p:spPr bwMode="auto">
          <a:xfrm>
            <a:off x="3353752" y="0"/>
            <a:ext cx="5106582" cy="1219482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  <a:contourClr>
                <a:srgbClr val="FFFFCC"/>
              </a:contourClr>
            </a:sp3d>
          </a:bodyPr>
          <a:lstStyle/>
          <a:p>
            <a:r>
              <a:rPr lang="zh-CN" altLang="en-US" sz="3600" kern="10">
                <a:ln w="9525">
                  <a:rou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宋体" panose="02010600030101010101" pitchFamily="2" charset="-122"/>
              </a:rPr>
              <a:t>孙权劝学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981835" y="3888688"/>
            <a:ext cx="4814414" cy="706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4000" b="1"/>
              <a:t>卿言多务，孰若孤？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5837177" y="2034059"/>
            <a:ext cx="4893808" cy="64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（揭示学习的必要性）</a:t>
            </a:r>
            <a:r>
              <a:rPr lang="zh-CN" altLang="en-US"/>
              <a:t> 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5868934" y="3415503"/>
            <a:ext cx="4906511" cy="64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（学习的目的、方法）</a:t>
            </a:r>
            <a:r>
              <a:rPr lang="zh-CN" altLang="en-US" sz="2800" b="1"/>
              <a:t> 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5868935" y="4415860"/>
            <a:ext cx="3426618" cy="64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600" b="1">
                <a:solidFill>
                  <a:srgbClr val="FF0000"/>
                </a:solidFill>
              </a:rPr>
              <a:t>（委婉的批评）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5182975" y="5863995"/>
            <a:ext cx="5743317" cy="64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544" tIns="45263" rIns="90544" bIns="45263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600" b="1">
                <a:solidFill>
                  <a:srgbClr val="FF0000"/>
                </a:solidFill>
              </a:rPr>
              <a:t>（现身说法，读书的益处）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 autoUpdateAnimBg="0"/>
      <p:bldP spid="22531" grpId="0" autoUpdateAnimBg="0"/>
      <p:bldP spid="22532" grpId="0" autoUpdateAnimBg="0"/>
      <p:bldP spid="22534" grpId="0" autoUpdateAnimBg="0"/>
      <p:bldP spid="22535" grpId="0" autoUpdateAnimBg="0"/>
      <p:bldP spid="22536" grpId="0" autoUpdateAnimBg="0"/>
      <p:bldP spid="22537" grpId="0" autoUpdateAnimBg="0"/>
      <p:bldP spid="22538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课文内容分析</a:t>
              </a:r>
            </a:p>
          </p:txBody>
        </p:sp>
      </p:grp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600075" y="1168400"/>
            <a:ext cx="10387239" cy="112646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2800" b="1" dirty="0">
                <a:latin typeface="+mj-ea"/>
                <a:ea typeface="+mj-ea"/>
              </a:rPr>
              <a:t>    本文的人物对话写得十分精妙。请反复品读，细细揣摩三位人物各自说话时的口吻、神态和心理，体会本文对话描写的特色。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5029" y="2409372"/>
            <a:ext cx="1014548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①“卿今当涂掌事，不可不学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!” </a:t>
            </a:r>
            <a:r>
              <a:rPr lang="en-US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语气坚决 、严厉中又可见关心、厚望。（威严）</a:t>
            </a: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②“孤岂欲卿治经为博士邪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?” </a:t>
            </a:r>
            <a:r>
              <a:rPr lang="en-US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不悦、责备。（威严，不悦）</a:t>
            </a: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③“卿言多务，孰若孤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孤常读书，自以为大有所益。” </a:t>
            </a:r>
            <a:r>
              <a:rPr lang="en-US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语重心长，言辞恳切。 （威严，慈祥）</a:t>
            </a: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④“卿今者才略，非复吴下阿蒙！” </a:t>
            </a:r>
            <a:r>
              <a:rPr lang="en-US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吃惊，赞叹 。（惊讶，兴奋）</a:t>
            </a: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⑤“士别三日，即更刮目相待，大兄何见事之晚乎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!” </a:t>
            </a:r>
            <a:r>
              <a:rPr lang="en-US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深感自豪 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Text Box 2"/>
          <p:cNvSpPr txBox="1">
            <a:spLocks noChangeArrowheads="1"/>
          </p:cNvSpPr>
          <p:nvPr/>
        </p:nvSpPr>
        <p:spPr bwMode="auto">
          <a:xfrm>
            <a:off x="3125100" y="260411"/>
            <a:ext cx="5078000" cy="60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6062" tIns="38031" rIns="76062" bIns="38031">
            <a:spAutoFit/>
          </a:bodyPr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4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人物的个性</a:t>
            </a:r>
          </a:p>
        </p:txBody>
      </p:sp>
      <p:sp>
        <p:nvSpPr>
          <p:cNvPr id="272387" name="Text Box 3"/>
          <p:cNvSpPr txBox="1">
            <a:spLocks noChangeArrowheads="1"/>
          </p:cNvSpPr>
          <p:nvPr/>
        </p:nvSpPr>
        <p:spPr bwMode="auto">
          <a:xfrm>
            <a:off x="2855162" y="1125799"/>
            <a:ext cx="1619625" cy="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6062" tIns="38031" rIns="76062" bIns="38031">
            <a:spAutoFit/>
          </a:bodyPr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3000" b="1">
                <a:solidFill>
                  <a:srgbClr val="000000"/>
                </a:solidFill>
                <a:ea typeface="黑体" panose="02010609060101010101" pitchFamily="49" charset="-122"/>
              </a:rPr>
              <a:t>孙权</a:t>
            </a:r>
          </a:p>
        </p:txBody>
      </p:sp>
      <p:sp>
        <p:nvSpPr>
          <p:cNvPr id="272388" name="Text Box 4"/>
          <p:cNvSpPr txBox="1">
            <a:spLocks noChangeArrowheads="1"/>
          </p:cNvSpPr>
          <p:nvPr/>
        </p:nvSpPr>
        <p:spPr bwMode="auto">
          <a:xfrm>
            <a:off x="2855162" y="3142390"/>
            <a:ext cx="1189313" cy="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6062" tIns="38031" rIns="76062" bIns="38031">
            <a:spAutoFit/>
          </a:bodyPr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3000" b="1">
                <a:solidFill>
                  <a:srgbClr val="000000"/>
                </a:solidFill>
                <a:ea typeface="黑体" panose="02010609060101010101" pitchFamily="49" charset="-122"/>
              </a:rPr>
              <a:t>吕蒙</a:t>
            </a:r>
          </a:p>
        </p:txBody>
      </p:sp>
      <p:sp>
        <p:nvSpPr>
          <p:cNvPr id="272389" name="Text Box 5"/>
          <p:cNvSpPr txBox="1">
            <a:spLocks noChangeArrowheads="1"/>
          </p:cNvSpPr>
          <p:nvPr/>
        </p:nvSpPr>
        <p:spPr bwMode="auto">
          <a:xfrm>
            <a:off x="2531237" y="5158982"/>
            <a:ext cx="1322694" cy="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6062" tIns="38031" rIns="76062" bIns="38031">
            <a:spAutoFit/>
          </a:bodyPr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en-US" altLang="zh-CN" sz="3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3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鲁肃</a:t>
            </a:r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3353753" y="1946726"/>
            <a:ext cx="346155" cy="892382"/>
          </a:xfrm>
          <a:prstGeom prst="downArrow">
            <a:avLst>
              <a:gd name="adj1" fmla="val 50000"/>
              <a:gd name="adj2" fmla="val 4834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lIns="76062" tIns="38031" rIns="76062" bIns="38031" anchor="ctr"/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endParaRPr kumimoji="0" lang="zh-CN" altLang="en-US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3369631" y="3974433"/>
            <a:ext cx="346155" cy="936842"/>
          </a:xfrm>
          <a:prstGeom prst="upArrow">
            <a:avLst>
              <a:gd name="adj1" fmla="val 50000"/>
              <a:gd name="adj2" fmla="val 5075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lIns="76062" tIns="38031" rIns="76062" bIns="38031" anchor="ctr"/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endParaRPr kumimoji="0" lang="zh-CN" altLang="en-US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260425" y="1268707"/>
            <a:ext cx="3836288" cy="1000357"/>
          </a:xfrm>
          <a:prstGeom prst="rect">
            <a:avLst/>
          </a:prstGeom>
          <a:noFill/>
          <a:ln w="9525">
            <a:solidFill>
              <a:srgbClr val="000066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6062" tIns="38031" rIns="76062" bIns="38031">
            <a:spAutoFit/>
          </a:bodyPr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3000" b="1">
                <a:solidFill>
                  <a:srgbClr val="0E28AA"/>
                </a:solidFill>
                <a:ea typeface="黑体" panose="02010609060101010101" pitchFamily="49" charset="-122"/>
              </a:rPr>
              <a:t>关心下属，循循善诱，耐心教导</a:t>
            </a:r>
            <a:r>
              <a:rPr lang="en-US" altLang="zh-CN" sz="3000" b="1">
                <a:solidFill>
                  <a:srgbClr val="0E28AA"/>
                </a:solidFill>
                <a:ea typeface="黑体" panose="02010609060101010101" pitchFamily="49" charset="-122"/>
              </a:rPr>
              <a:t>,</a:t>
            </a:r>
            <a:r>
              <a:rPr lang="zh-CN" altLang="en-US" sz="3000" b="1">
                <a:solidFill>
                  <a:srgbClr val="0E28AA"/>
                </a:solidFill>
                <a:ea typeface="黑体" panose="02010609060101010101" pitchFamily="49" charset="-122"/>
              </a:rPr>
              <a:t>勤奋好学。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4314413" y="3069349"/>
            <a:ext cx="3888687" cy="446190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6062" tIns="38031" rIns="76062" bIns="38031">
            <a:spAutoFit/>
          </a:bodyPr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000099"/>
                </a:solidFill>
                <a:ea typeface="黑体" panose="02010609060101010101" pitchFamily="49" charset="-122"/>
              </a:rPr>
              <a:t>知错能改，坦诚豪爽。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4260425" y="5014486"/>
            <a:ext cx="4215788" cy="538288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6062" tIns="38031" rIns="76062" bIns="38031">
            <a:spAutoFit/>
          </a:bodyPr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30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敬才爱才</a:t>
            </a:r>
            <a:r>
              <a:rPr lang="en-US" altLang="zh-CN" sz="30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0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幽默风趣</a:t>
            </a:r>
            <a:endParaRPr lang="en-US" altLang="zh-CN" sz="3000" b="1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2790060" y="1976896"/>
            <a:ext cx="539875" cy="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6062" tIns="38031" rIns="76062" bIns="38031">
            <a:spAutoFit/>
          </a:bodyPr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000" b="1">
                <a:solidFill>
                  <a:srgbClr val="FF0000"/>
                </a:solidFill>
                <a:ea typeface="隶书" panose="02010509060101010101" pitchFamily="49" charset="-122"/>
              </a:rPr>
              <a:t>劝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2812290" y="4326939"/>
            <a:ext cx="481123" cy="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6062" tIns="38031" rIns="76062" bIns="38031">
            <a:spAutoFit/>
          </a:bodyPr>
          <a:lstStyle>
            <a:lvl1pPr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765175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defTabSz="7651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000" b="1">
                <a:solidFill>
                  <a:srgbClr val="FF0000"/>
                </a:solidFill>
                <a:ea typeface="隶书" panose="02010509060101010101" pitchFamily="49" charset="-122"/>
              </a:rPr>
              <a:t>赞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  <p:bldP spid="16391" grpId="0" animBg="1"/>
      <p:bldP spid="16392" grpId="0" animBg="1" autoUpdateAnimBg="0"/>
      <p:bldP spid="16393" grpId="0" animBg="1" autoUpdateAnimBg="0"/>
      <p:bldP spid="16394" grpId="0" animBg="1" autoUpdateAnimBg="0"/>
      <p:bldP spid="16395" grpId="0" autoUpdateAnimBg="0"/>
      <p:bldP spid="1639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课文内容分析</a:t>
              </a:r>
            </a:p>
          </p:txBody>
        </p:sp>
      </p:grp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845910" y="2294391"/>
            <a:ext cx="9836603" cy="165333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lang="zh-CN" altLang="en-US" sz="2600" b="1" dirty="0">
                <a:solidFill>
                  <a:srgbClr val="C00000"/>
                </a:solidFill>
                <a:latin typeface="+mj-ea"/>
                <a:ea typeface="+mj-ea"/>
              </a:rPr>
              <a:t>   首先是</a:t>
            </a:r>
            <a:r>
              <a:rPr lang="zh-CN" altLang="en-US" sz="2600" b="1" dirty="0">
                <a:solidFill>
                  <a:srgbClr val="C00000"/>
                </a:solidFill>
                <a:latin typeface="+mj-ea"/>
              </a:rPr>
              <a:t>从侧面烘托吕蒙才略的巨大长进；也体现了</a:t>
            </a:r>
            <a:r>
              <a:rPr lang="zh-CN" altLang="en-US" sz="2600" b="1" dirty="0">
                <a:solidFill>
                  <a:srgbClr val="C00000"/>
                </a:solidFill>
                <a:latin typeface="+mj-ea"/>
                <a:ea typeface="+mj-ea"/>
              </a:rPr>
              <a:t>鲁肃折服于吕蒙的才华，表明鲁肃敬才、爱才，二人志趣相投。（</a:t>
            </a:r>
            <a:r>
              <a:rPr lang="zh-CN" altLang="en-US" sz="2800" b="1" dirty="0">
                <a:solidFill>
                  <a:srgbClr val="0000FF"/>
                </a:solidFill>
                <a:latin typeface="+mn-ea"/>
              </a:rPr>
              <a:t>可见学习对于提升一个人的素质是多么重要。 </a:t>
            </a:r>
            <a:r>
              <a:rPr lang="zh-CN" altLang="en-US" sz="2600" b="1" dirty="0">
                <a:solidFill>
                  <a:srgbClr val="C00000"/>
                </a:solidFill>
                <a:latin typeface="+mj-ea"/>
                <a:ea typeface="+mj-ea"/>
              </a:rPr>
              <a:t>）</a:t>
            </a: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2176463" y="1282700"/>
            <a:ext cx="5026025" cy="6096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en-US" altLang="zh-CN" sz="2800" b="1" dirty="0">
                <a:latin typeface="+mj-ea"/>
                <a:ea typeface="+mj-ea"/>
              </a:rPr>
              <a:t>4</a:t>
            </a:r>
            <a:r>
              <a:rPr lang="zh-CN" altLang="en-US" sz="2800" b="1" dirty="0">
                <a:latin typeface="+mj-ea"/>
                <a:ea typeface="+mj-ea"/>
              </a:rPr>
              <a:t>、鲁肃为什么与吕蒙“结友”？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课外拓展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sz="3600" dirty="0"/>
              <a:t>217</a:t>
            </a:r>
            <a:r>
              <a:rPr lang="zh-CN" altLang="en-US" sz="3600" dirty="0"/>
              <a:t>年，鲁肃病逝。吕蒙不久后代鲁肃之职，成为了东吴的第三位水军都督。</a:t>
            </a:r>
          </a:p>
          <a:p>
            <a:pPr eaLnBrk="1" hangingPunct="1"/>
            <a:r>
              <a:rPr lang="zh-CN" altLang="en-US" sz="3600" dirty="0"/>
              <a:t>关羽攻打樊城，吕蒙用白衣渡江之计成功袭取荆州，使关羽败走麦城。吕蒙四面围住麦城，终于活捉了关羽。</a:t>
            </a:r>
          </a:p>
          <a:p>
            <a:pPr eaLnBrk="1" hangingPunct="1"/>
            <a:r>
              <a:rPr lang="en-US" altLang="zh-CN" sz="3600" dirty="0"/>
              <a:t>219</a:t>
            </a:r>
            <a:r>
              <a:rPr lang="zh-CN" altLang="en-US" sz="3600" dirty="0"/>
              <a:t>年，吕蒙病逝，临死前将孙权赏给他的所有东西就归还孙权，使孙权大受感动。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2" y="199850"/>
            <a:ext cx="12190413" cy="745389"/>
            <a:chOff x="0" y="630924"/>
            <a:chExt cx="12190413" cy="745389"/>
          </a:xfrm>
        </p:grpSpPr>
        <p:sp>
          <p:nvSpPr>
            <p:cNvPr id="8" name="矩形 7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4844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4467544" y="630924"/>
              <a:ext cx="325532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484438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Arial" panose="020B0604020202020204" pitchFamily="34" charset="0"/>
                </a:rPr>
                <a:t>课文内容分析</a:t>
              </a:r>
            </a:p>
          </p:txBody>
        </p:sp>
      </p:grp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236548" y="1857374"/>
            <a:ext cx="9518537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r>
              <a:rPr lang="zh-CN" altLang="en-US" sz="4400" b="0" dirty="0">
                <a:solidFill>
                  <a:srgbClr val="D73F3E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文章主旨：</a:t>
            </a:r>
            <a:r>
              <a:rPr lang="zh-CN" altLang="en-US" sz="3200" b="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本文通过孙权劝告吕蒙读书，吕蒙读书后大有长进的故事，强调了读书学习对增长才略的重要作用。 </a:t>
            </a:r>
            <a:endParaRPr lang="zh-CN" altLang="en-US" sz="4400" b="0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建筑物&#10;&#10;已生成高可信度的说明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382" y="1241"/>
            <a:ext cx="12190413" cy="6857107"/>
          </a:xfrm>
          <a:prstGeom prst="rect">
            <a:avLst/>
          </a:prstGeom>
        </p:spPr>
      </p:pic>
      <p:sp>
        <p:nvSpPr>
          <p:cNvPr id="6" name="_14"/>
          <p:cNvSpPr txBox="1">
            <a:spLocks noChangeArrowheads="1"/>
          </p:cNvSpPr>
          <p:nvPr/>
        </p:nvSpPr>
        <p:spPr bwMode="auto">
          <a:xfrm>
            <a:off x="4337180" y="1033445"/>
            <a:ext cx="3689220" cy="4386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6000" spc="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课外比较阅读</a:t>
            </a:r>
            <a:endParaRPr lang="zh-CN" altLang="zh-CN" sz="6000" spc="600" dirty="0">
              <a:solidFill>
                <a:srgbClr val="484438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374746" y="1458458"/>
            <a:ext cx="820932" cy="820932"/>
          </a:xfrm>
          <a:prstGeom prst="ellipse">
            <a:avLst/>
          </a:prstGeom>
          <a:solidFill>
            <a:srgbClr val="D73F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伍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928460"/>
            <a:ext cx="12003314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pPr algn="ctr"/>
            <a:r>
              <a:rPr lang="zh-CN" altLang="en-US" sz="2800" dirty="0"/>
              <a:t>伤仲永</a:t>
            </a:r>
          </a:p>
          <a:p>
            <a:pPr algn="ctr"/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王安石</a:t>
            </a:r>
          </a:p>
          <a:p>
            <a:r>
              <a:rPr lang="zh-CN" altLang="en-US" sz="2800" b="0" dirty="0"/>
              <a:t>　</a:t>
            </a:r>
            <a:r>
              <a:rPr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　金溪民方仲永，世隶耕。仲永生五年，未尝识书具，忽啼求之。父异焉，借旁近与之，即书诗四句，并自为其名。其诗以养父母、收族为意，传一乡秀才观之。自是指物作诗立就，其文理皆有可观者。邑人奇之，稍稍宾客其父，或以钱币乞之。父利其然也，日扳仲永环谒于邑人，不使学。</a:t>
            </a:r>
          </a:p>
          <a:p>
            <a:r>
              <a:rPr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　　余闻之也久。明道中，从先人还家，于舅家见之，十二三矣。令作诗，不能称前时之闻。又七年，还自扬州，复到舅家问焉。曰：“泯然众人矣。”</a:t>
            </a:r>
          </a:p>
          <a:p>
            <a:r>
              <a:rPr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　　王子曰：仲永之通悟，受之天也。其受之天也，贤于材人远矣。卒之为众人，则其受于人者不至也。彼其受之天也，如此其贤也，不受之人，且为众人；今夫不受之天，固众人，又不受之人，得为众人而已耶？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498955" y="203200"/>
            <a:ext cx="325532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Arial" panose="020B0604020202020204" pitchFamily="34" charset="0"/>
              </a:rPr>
              <a:t>课外比较阅读</a:t>
            </a:r>
          </a:p>
        </p:txBody>
      </p:sp>
      <p:sp>
        <p:nvSpPr>
          <p:cNvPr id="7" name="矩形 6"/>
          <p:cNvSpPr/>
          <p:nvPr/>
        </p:nvSpPr>
        <p:spPr>
          <a:xfrm flipV="1">
            <a:off x="4762" y="739863"/>
            <a:ext cx="12190413" cy="45719"/>
          </a:xfrm>
          <a:prstGeom prst="rect">
            <a:avLst/>
          </a:prstGeom>
          <a:solidFill>
            <a:srgbClr val="4844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537029" y="1117146"/>
            <a:ext cx="1091474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defRPr>
            </a:lvl9pPr>
          </a:lstStyle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    读完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伤仲永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，请你说说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孙权劝学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伤仲永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有哪些异同点？可以从内容、写法，以及思想感情等方面进行分析。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498955" y="203200"/>
            <a:ext cx="325532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zh-CN" altLang="en-US" sz="3600" dirty="0">
                <a:solidFill>
                  <a:srgbClr val="484438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Arial" panose="020B0604020202020204" pitchFamily="34" charset="0"/>
              </a:rPr>
              <a:t>课外比较阅读</a:t>
            </a:r>
          </a:p>
        </p:txBody>
      </p:sp>
      <p:sp>
        <p:nvSpPr>
          <p:cNvPr id="7" name="矩形 6"/>
          <p:cNvSpPr/>
          <p:nvPr/>
        </p:nvSpPr>
        <p:spPr>
          <a:xfrm flipV="1">
            <a:off x="4762" y="739863"/>
            <a:ext cx="12190413" cy="45719"/>
          </a:xfrm>
          <a:prstGeom prst="rect">
            <a:avLst/>
          </a:prstGeom>
          <a:solidFill>
            <a:srgbClr val="4844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98286" y="2380343"/>
            <a:ext cx="10406743" cy="3108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内容上：</a:t>
            </a:r>
            <a:endParaRPr lang="en-US" altLang="zh-CN" sz="2800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都与学习有关，却一正一反（一是年长好学，学有所成；一是幼年不学，毫无所成），从不同的方面说明了学习的重要性。</a:t>
            </a:r>
            <a:endParaRPr lang="en-US" altLang="zh-CN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en-US" altLang="zh-CN" sz="2800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2800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写法上：</a:t>
            </a:r>
            <a:endParaRPr lang="en-US" altLang="zh-CN" sz="2800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</a:rPr>
              <a:t>   《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孙权劝学</a:t>
            </a:r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以 对话为主，言简意丰；</a:t>
            </a:r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伤仲永</a:t>
            </a:r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叙议结合，借事说理。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建筑物&#10;&#10;已生成高可信度的说明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382" y="1241"/>
            <a:ext cx="12190413" cy="6857107"/>
          </a:xfrm>
          <a:prstGeom prst="rect">
            <a:avLst/>
          </a:prstGeom>
        </p:spPr>
      </p:pic>
      <p:sp>
        <p:nvSpPr>
          <p:cNvPr id="14" name="_14"/>
          <p:cNvSpPr txBox="1">
            <a:spLocks noChangeArrowheads="1"/>
          </p:cNvSpPr>
          <p:nvPr/>
        </p:nvSpPr>
        <p:spPr bwMode="auto">
          <a:xfrm>
            <a:off x="3470796" y="1112679"/>
            <a:ext cx="3955632" cy="1802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8800" spc="600" dirty="0">
                <a:solidFill>
                  <a:srgbClr val="484438"/>
                </a:solidFill>
                <a:latin typeface="李旭科书法" panose="02000603000000000000" pitchFamily="2" charset="-122"/>
                <a:ea typeface="李旭科书法" panose="02000603000000000000" pitchFamily="2" charset="-122"/>
              </a:rPr>
              <a:t>谢谢</a:t>
            </a:r>
          </a:p>
        </p:txBody>
      </p:sp>
      <p:sp>
        <p:nvSpPr>
          <p:cNvPr id="15" name="_14"/>
          <p:cNvSpPr txBox="1">
            <a:spLocks noChangeArrowheads="1"/>
          </p:cNvSpPr>
          <p:nvPr/>
        </p:nvSpPr>
        <p:spPr bwMode="auto">
          <a:xfrm>
            <a:off x="5056963" y="2012384"/>
            <a:ext cx="2070294" cy="1865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8800" spc="600" dirty="0">
                <a:solidFill>
                  <a:srgbClr val="DA4242"/>
                </a:solidFill>
                <a:latin typeface="李旭科书法" panose="02000603000000000000" pitchFamily="2" charset="-122"/>
                <a:ea typeface="李旭科书法" panose="02000603000000000000" pitchFamily="2" charset="-122"/>
              </a:rPr>
              <a:t>观</a:t>
            </a:r>
            <a:endParaRPr lang="zh-CN" altLang="zh-CN" sz="8800" spc="600" dirty="0">
              <a:solidFill>
                <a:srgbClr val="DA4242"/>
              </a:solidFill>
              <a:latin typeface="李旭科书法" panose="02000603000000000000" pitchFamily="2" charset="-122"/>
              <a:ea typeface="李旭科书法" panose="02000603000000000000" pitchFamily="2" charset="-122"/>
            </a:endParaRPr>
          </a:p>
        </p:txBody>
      </p:sp>
      <p:sp>
        <p:nvSpPr>
          <p:cNvPr id="16" name="_14"/>
          <p:cNvSpPr txBox="1">
            <a:spLocks noChangeArrowheads="1"/>
          </p:cNvSpPr>
          <p:nvPr/>
        </p:nvSpPr>
        <p:spPr bwMode="auto">
          <a:xfrm>
            <a:off x="5148201" y="3166896"/>
            <a:ext cx="2070294" cy="1802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10000" spc="600" dirty="0">
                <a:solidFill>
                  <a:srgbClr val="484438"/>
                </a:solidFill>
                <a:latin typeface="李旭科书法" panose="02000603000000000000" pitchFamily="2" charset="-122"/>
                <a:ea typeface="李旭科书法" panose="02000603000000000000" pitchFamily="2" charset="-122"/>
              </a:rPr>
              <a:t>看</a:t>
            </a:r>
            <a:endParaRPr lang="zh-CN" altLang="zh-CN" sz="10000" spc="600" dirty="0">
              <a:solidFill>
                <a:srgbClr val="484438"/>
              </a:solidFill>
              <a:latin typeface="李旭科书法" panose="02000603000000000000" pitchFamily="2" charset="-122"/>
              <a:ea typeface="李旭科书法" panose="02000603000000000000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8254" y="1251159"/>
            <a:ext cx="2932138" cy="382189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24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75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25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TRACKING_SLIDES" val="1"/>
  <p:tag name="GENSWF_OUTPUT_FILE_NAME" val="33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2326</Words>
  <Application>Microsoft Office PowerPoint</Application>
  <PresentationFormat>自定义</PresentationFormat>
  <Paragraphs>231</Paragraphs>
  <Slides>35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10</vt:i4>
      </vt:variant>
      <vt:variant>
        <vt:lpstr>幻灯片标题</vt:lpstr>
      </vt:variant>
      <vt:variant>
        <vt:i4>35</vt:i4>
      </vt:variant>
    </vt:vector>
  </HeadingPairs>
  <TitlesOfParts>
    <vt:vector size="45" baseType="lpstr"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课外拓展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商务ppt</dc:title>
  <dc:creator/>
  <cp:lastModifiedBy>XiaZaiMa.COM</cp:lastModifiedBy>
  <cp:revision>45</cp:revision>
  <dcterms:created xsi:type="dcterms:W3CDTF">2015-12-01T09:06:00Z</dcterms:created>
  <dcterms:modified xsi:type="dcterms:W3CDTF">2020-06-22T04:06:23Z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