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88" r:id="rId2"/>
    <p:sldId id="289" r:id="rId3"/>
    <p:sldId id="478" r:id="rId4"/>
    <p:sldId id="459" r:id="rId5"/>
    <p:sldId id="447" r:id="rId6"/>
    <p:sldId id="448" r:id="rId7"/>
    <p:sldId id="449" r:id="rId8"/>
    <p:sldId id="450" r:id="rId9"/>
    <p:sldId id="451" r:id="rId10"/>
    <p:sldId id="487" r:id="rId11"/>
    <p:sldId id="488" r:id="rId12"/>
    <p:sldId id="490" r:id="rId13"/>
    <p:sldId id="491" r:id="rId14"/>
    <p:sldId id="492" r:id="rId15"/>
    <p:sldId id="493" r:id="rId16"/>
    <p:sldId id="494" r:id="rId17"/>
    <p:sldId id="290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5FA712-623A-46D9-B17C-E3014541F33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A27E8-0627-45AA-A622-363DBDFC1C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314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>
            <a:extLst>
              <a:ext uri="{FF2B5EF4-FFF2-40B4-BE49-F238E27FC236}">
                <a16:creationId xmlns:a16="http://schemas.microsoft.com/office/drawing/2014/main" id="{9F0CB0F9-2115-4D3E-A14C-BD341B53B27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备注占位符 2">
            <a:extLst>
              <a:ext uri="{FF2B5EF4-FFF2-40B4-BE49-F238E27FC236}">
                <a16:creationId xmlns:a16="http://schemas.microsoft.com/office/drawing/2014/main" id="{3601ACCA-9FD7-4428-8E6A-6B382887EF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3556" name="灯片编号占位符 3">
            <a:extLst>
              <a:ext uri="{FF2B5EF4-FFF2-40B4-BE49-F238E27FC236}">
                <a16:creationId xmlns:a16="http://schemas.microsoft.com/office/drawing/2014/main" id="{6C92E909-A680-4502-8756-CD9133E110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E1E3EB0-8473-4C01-A405-93203B5297F5}" type="slidenum">
              <a:rPr lang="zh-CN" altLang="en-US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</a:t>
            </a:fld>
            <a:endParaRPr lang="zh-CN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BF00D28-15C8-4932-BD56-21AF003AF2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0DBDC8F-2BA5-4C2E-BD0E-42606B2FC0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8CEBC01-5DD5-4306-8781-8039F6487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969BC1F-56CE-4154-B393-7616BC44E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146E763-6750-4F55-891A-54C81FEB1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76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9DB48A3-40E6-43A1-B5AE-C1628C31C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B45A215-042A-4B6D-83E5-DB44CFD3D6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0254E5E-EFC4-4994-ACDD-88295BBF9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79C6AE7-DB9D-4DC5-86DF-342CBB5F5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E0AC85C-91C8-4DF3-B268-18033076E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388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27C792-DDD1-42E9-91B4-1B341E193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2078FF8-91E8-4946-9A5B-9F824C8BA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F2438B3-A920-46C0-80B4-2776D758C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6F86C90-EA40-42C6-8A05-F9F794F9F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BB65112-F8B4-4EA3-96A5-4A7C3BF24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987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F95BED-1CD4-405E-86B8-D5B04FE8A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4C7B154-1ECB-4AC6-A56F-C6E0D90CFB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6927E44-38AD-4162-B55A-7CE65C81D0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B321300-0487-468C-9864-83616DBC1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9D8CE64-FC13-450F-A6BD-6F27A4252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75300EC-6357-4F4F-BEA2-061F1DDFC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75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41282FA-FBBA-47ED-BA9C-0DD66C3C9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7325272-278E-45C1-B032-1A4B9D463A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AE58748-B690-42F4-8719-1CBDE0A4DE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D965CEA-30DB-4F74-85FB-9C6EDD0024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5E41CC5-748E-4754-9EB5-37BE0096F6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2CAADE7-63BE-4F39-9399-DC326F798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B9362FF-667D-4B2A-A483-374F06070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A77FDD7-B777-48FC-9DA6-1B2DC34D9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6314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DB462E-BE2C-4C8A-8777-727D732B9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4FBE5CF-C79A-454F-8E5B-3F5CF872F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18DBA48-7254-4421-B982-18D96B63E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359C323-5DE1-4CDC-8ECA-E6D60A8A3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5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2811D9C-9947-499D-BAD9-0B410BE9D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76B1939-C405-4889-948C-560FBAB24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323CB7D-24EB-43BC-A506-D32237FF4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765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0CD6F1-30FF-4FB6-AB2B-8B1FE2A36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403E9D-CA78-43DB-B1ED-B20DDA73CA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58B5EB1-2971-4012-AC21-50A22CF7F9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F71E9E1-1AC3-40B9-90A1-52E6BE778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3AF4A64-EF33-476A-A1F5-E6BF9B675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811A8EF-E692-435A-AA98-FCD34379B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857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B715ED-3E38-43FE-89EF-6FE9F8E9E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40669AE-99D5-4150-A224-96B37DE75A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A6BA8C0-71AC-4E55-AC51-68B5108B9D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9D09461-4275-4728-B47C-3DE01B4EC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DFA7A4B-9673-400A-8286-1BD8A77C6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D02F48A-B0D1-462F-B283-6490F46F8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3503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26F7180-D986-4C61-B343-DA2100727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73E3364-29DF-4D11-B47C-9F0341A7BC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45D2144-401B-4F00-8576-0F8137315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2A22D69-1E47-42EA-A18A-567C8B0C0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F3FC974-5B5E-4E87-A5DE-B0433BC37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8213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1D952B9-69BA-435C-B2BF-55E52DDC1E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2C608B5-3ADC-465B-B7EE-C6252762D5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3EDE1EE-D7D0-4E9C-9B7F-E0B838AC8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7034435-B3A9-4871-99CB-5FBC3AA4A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BCB6719-50DC-4D2C-AE68-252374DC2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3879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5C2CB0A-031C-4D4C-BA78-ADE2DA269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DAF9459-EA65-4378-A3BC-131B807637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7EB80D-9493-4CC3-B39F-003644BA6A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3A65D-6E12-4137-BE4D-9D11CEADDB7C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A87D574-1287-441D-B519-A3AA9C92A2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2EF05FD-8DFC-46DE-AC22-ED35BA37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FD480-7F74-42EA-B29D-E785C94E3D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471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>
            <a:extLst>
              <a:ext uri="{FF2B5EF4-FFF2-40B4-BE49-F238E27FC236}">
                <a16:creationId xmlns:a16="http://schemas.microsoft.com/office/drawing/2014/main" id="{1F8C4F2B-7F37-486A-9067-19AA7586EB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41325" y="122237"/>
            <a:ext cx="11525388" cy="6225553"/>
          </a:xfrm>
          <a:noFill/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altLang="zh-CN" sz="4000" dirty="0"/>
          </a:p>
          <a:p>
            <a:pPr eaLnBrk="1" hangingPunct="1">
              <a:lnSpc>
                <a:spcPct val="80000"/>
              </a:lnSpc>
            </a:pPr>
            <a:r>
              <a:rPr lang="en-US" altLang="zh-CN" sz="4000" b="1" dirty="0"/>
              <a:t>1. The doctor strongly r_______________ that </a:t>
            </a:r>
            <a:r>
              <a:rPr lang="en-US" altLang="zh-CN" sz="4000" b="1" dirty="0" err="1"/>
              <a:t>Mr</a:t>
            </a:r>
            <a:r>
              <a:rPr lang="en-US" altLang="zh-CN" sz="4000" b="1" dirty="0"/>
              <a:t> Smith take a holiday.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CN" sz="4000" b="1" dirty="0"/>
              <a:t>2. We s____________ a red ball for the blue one to see if the baby would notice.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CN" sz="4000" b="1" dirty="0"/>
              <a:t>3. The government was forced to _______________ (</a:t>
            </a:r>
            <a:r>
              <a:rPr lang="zh-CN" altLang="en-US" sz="4000" b="1" dirty="0"/>
              <a:t>承认</a:t>
            </a:r>
            <a:r>
              <a:rPr lang="en-US" altLang="zh-CN" sz="4000" b="1" dirty="0"/>
              <a:t>)that its policy had failed.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CN" sz="4000" b="1" dirty="0"/>
              <a:t>4. When in trouble, I looked to my family for __________ (</a:t>
            </a:r>
            <a:r>
              <a:rPr lang="zh-CN" altLang="en-US" sz="4000" b="1" dirty="0"/>
              <a:t>安慰</a:t>
            </a:r>
            <a:r>
              <a:rPr lang="en-US" altLang="zh-CN" sz="4000" b="1" dirty="0"/>
              <a:t>).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CN" sz="4000" b="1" dirty="0"/>
              <a:t>5. Reading _____________(</a:t>
            </a:r>
            <a:r>
              <a:rPr lang="zh-CN" altLang="en-US" sz="4000" b="1" dirty="0"/>
              <a:t>占用</a:t>
            </a:r>
            <a:r>
              <a:rPr lang="en-US" altLang="zh-CN" sz="4000" b="1" dirty="0"/>
              <a:t>) most of my free time.</a:t>
            </a:r>
          </a:p>
        </p:txBody>
      </p:sp>
      <p:sp>
        <p:nvSpPr>
          <p:cNvPr id="67588" name="Text Box 4">
            <a:extLst>
              <a:ext uri="{FF2B5EF4-FFF2-40B4-BE49-F238E27FC236}">
                <a16:creationId xmlns:a16="http://schemas.microsoft.com/office/drawing/2014/main" id="{728B2F51-4D11-4F46-BD70-393CA6B8B2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0347" y="633896"/>
            <a:ext cx="3478697" cy="646331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recommended</a:t>
            </a:r>
          </a:p>
        </p:txBody>
      </p:sp>
      <p:sp>
        <p:nvSpPr>
          <p:cNvPr id="67589" name="Text Box 5">
            <a:extLst>
              <a:ext uri="{FF2B5EF4-FFF2-40B4-BE49-F238E27FC236}">
                <a16:creationId xmlns:a16="http://schemas.microsoft.com/office/drawing/2014/main" id="{0C3BFF98-BBB7-4563-8546-679EE11A6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3071" y="1704978"/>
            <a:ext cx="2807804" cy="646331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substituted</a:t>
            </a:r>
          </a:p>
        </p:txBody>
      </p:sp>
      <p:sp>
        <p:nvSpPr>
          <p:cNvPr id="67590" name="Text Box 6">
            <a:extLst>
              <a:ext uri="{FF2B5EF4-FFF2-40B4-BE49-F238E27FC236}">
                <a16:creationId xmlns:a16="http://schemas.microsoft.com/office/drawing/2014/main" id="{9D7AD140-38FA-4577-985D-4A337ED9EA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4972" y="2782049"/>
            <a:ext cx="3303299" cy="646331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acknowledge</a:t>
            </a:r>
          </a:p>
        </p:txBody>
      </p:sp>
      <p:sp>
        <p:nvSpPr>
          <p:cNvPr id="67591" name="Text Box 7">
            <a:extLst>
              <a:ext uri="{FF2B5EF4-FFF2-40B4-BE49-F238E27FC236}">
                <a16:creationId xmlns:a16="http://schemas.microsoft.com/office/drawing/2014/main" id="{B58396BE-4ECA-411F-B839-454A2BA75C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720" y="4459069"/>
            <a:ext cx="2229727" cy="646331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comfort</a:t>
            </a:r>
          </a:p>
        </p:txBody>
      </p:sp>
      <p:sp>
        <p:nvSpPr>
          <p:cNvPr id="67592" name="Text Box 8">
            <a:extLst>
              <a:ext uri="{FF2B5EF4-FFF2-40B4-BE49-F238E27FC236}">
                <a16:creationId xmlns:a16="http://schemas.microsoft.com/office/drawing/2014/main" id="{600DDF6A-B7F4-4363-B0A2-78F3C99E5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9304" y="5105400"/>
            <a:ext cx="2312309" cy="646331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occupies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 animBg="1"/>
      <p:bldP spid="67589" grpId="0" animBg="1"/>
      <p:bldP spid="67590" grpId="0" animBg="1"/>
      <p:bldP spid="67591" grpId="0" animBg="1"/>
      <p:bldP spid="6759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>
            <a:extLst>
              <a:ext uri="{FF2B5EF4-FFF2-40B4-BE49-F238E27FC236}">
                <a16:creationId xmlns:a16="http://schemas.microsoft.com/office/drawing/2014/main" id="{F0969D0C-CE1F-40F0-B950-739234C4F9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782" y="389731"/>
            <a:ext cx="12112488" cy="6468269"/>
          </a:xfrm>
          <a:noFill/>
        </p:spPr>
        <p:txBody>
          <a:bodyPr>
            <a:normAutofit/>
          </a:bodyPr>
          <a:lstStyle/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altLang="zh-CN" b="1" dirty="0">
                <a:latin typeface="Arial Narrow" panose="020B0606020202030204" pitchFamily="34" charset="0"/>
              </a:rPr>
              <a:t>6</a:t>
            </a:r>
            <a:r>
              <a:rPr lang="en-US" altLang="zh-CN" sz="4000" b="1" dirty="0">
                <a:latin typeface="Arial Narrow" panose="020B0606020202030204" pitchFamily="34" charset="0"/>
              </a:rPr>
              <a:t>. You must not be ___________(</a:t>
            </a:r>
            <a:r>
              <a:rPr lang="zh-CN" altLang="en-US" sz="4000" b="1" dirty="0">
                <a:latin typeface="Arial Narrow" panose="020B0606020202030204" pitchFamily="34" charset="0"/>
              </a:rPr>
              <a:t>支配</a:t>
            </a:r>
            <a:r>
              <a:rPr lang="en-US" altLang="zh-CN" sz="4000" b="1" dirty="0">
                <a:latin typeface="Arial Narrow" panose="020B0606020202030204" pitchFamily="34" charset="0"/>
              </a:rPr>
              <a:t>) by what other people say.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altLang="zh-CN" sz="4000" b="1" dirty="0">
                <a:latin typeface="Arial Narrow" panose="020B0606020202030204" pitchFamily="34" charset="0"/>
              </a:rPr>
              <a:t>7. I have made a first d_____ of my speech for Friday.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altLang="zh-CN" sz="4000" b="1" dirty="0">
                <a:latin typeface="Arial Narrow" panose="020B0606020202030204" pitchFamily="34" charset="0"/>
              </a:rPr>
              <a:t>8. The country has a___________ supplies of oil.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altLang="zh-CN" sz="4000" b="1" dirty="0">
                <a:latin typeface="Arial Narrow" panose="020B0606020202030204" pitchFamily="34" charset="0"/>
              </a:rPr>
              <a:t>9. It’s difficult to ___________ </a:t>
            </a:r>
            <a:r>
              <a:rPr lang="zh-CN" altLang="en-US" sz="4000" b="1" dirty="0">
                <a:latin typeface="Arial Narrow" panose="020B0606020202030204" pitchFamily="34" charset="0"/>
              </a:rPr>
              <a:t>（反驳）</a:t>
            </a:r>
            <a:r>
              <a:rPr lang="en-US" altLang="zh-CN" sz="4000" b="1" dirty="0">
                <a:latin typeface="Arial Narrow" panose="020B0606020202030204" pitchFamily="34" charset="0"/>
              </a:rPr>
              <a:t>someone politely.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altLang="zh-CN" sz="4000" b="1" dirty="0">
                <a:latin typeface="Arial Narrow" panose="020B0606020202030204" pitchFamily="34" charset="0"/>
              </a:rPr>
              <a:t>10. I must a_________ my watch, for it is slow.</a:t>
            </a:r>
          </a:p>
        </p:txBody>
      </p:sp>
      <p:sp>
        <p:nvSpPr>
          <p:cNvPr id="68612" name="Text Box 4">
            <a:extLst>
              <a:ext uri="{FF2B5EF4-FFF2-40B4-BE49-F238E27FC236}">
                <a16:creationId xmlns:a16="http://schemas.microsoft.com/office/drawing/2014/main" id="{DB06376A-4EF3-40A9-9CCE-C0931C147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3448" y="455714"/>
            <a:ext cx="2209800" cy="5794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governed</a:t>
            </a:r>
          </a:p>
        </p:txBody>
      </p:sp>
      <p:sp>
        <p:nvSpPr>
          <p:cNvPr id="68613" name="Text Box 5">
            <a:extLst>
              <a:ext uri="{FF2B5EF4-FFF2-40B4-BE49-F238E27FC236}">
                <a16:creationId xmlns:a16="http://schemas.microsoft.com/office/drawing/2014/main" id="{BA02F194-D008-4831-A78D-BA3E921421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2548" y="2284083"/>
            <a:ext cx="1371600" cy="5794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draft</a:t>
            </a:r>
          </a:p>
        </p:txBody>
      </p:sp>
      <p:sp>
        <p:nvSpPr>
          <p:cNvPr id="68614" name="Text Box 6">
            <a:extLst>
              <a:ext uri="{FF2B5EF4-FFF2-40B4-BE49-F238E27FC236}">
                <a16:creationId xmlns:a16="http://schemas.microsoft.com/office/drawing/2014/main" id="{5C58FCFE-E2CC-4650-8AFC-AF07CD32A3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9952" y="3139281"/>
            <a:ext cx="2209800" cy="5794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abundant</a:t>
            </a:r>
          </a:p>
        </p:txBody>
      </p:sp>
      <p:sp>
        <p:nvSpPr>
          <p:cNvPr id="68615" name="Text Box 7">
            <a:extLst>
              <a:ext uri="{FF2B5EF4-FFF2-40B4-BE49-F238E27FC236}">
                <a16:creationId xmlns:a16="http://schemas.microsoft.com/office/drawing/2014/main" id="{17F539F4-AECA-4EC6-AEA5-F9474AF24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4348" y="3994479"/>
            <a:ext cx="2209800" cy="5794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contradict</a:t>
            </a:r>
          </a:p>
        </p:txBody>
      </p:sp>
      <p:sp>
        <p:nvSpPr>
          <p:cNvPr id="68616" name="Text Box 8">
            <a:extLst>
              <a:ext uri="{FF2B5EF4-FFF2-40B4-BE49-F238E27FC236}">
                <a16:creationId xmlns:a16="http://schemas.microsoft.com/office/drawing/2014/main" id="{D5491A94-A256-4FEC-A48D-862E2A622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2748" y="5025887"/>
            <a:ext cx="1600200" cy="5794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solidFill>
                  <a:srgbClr val="FF0000"/>
                </a:solidFill>
              </a:rPr>
              <a:t>adjust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 animBg="1"/>
      <p:bldP spid="68613" grpId="0" animBg="1"/>
      <p:bldP spid="68614" grpId="0" animBg="1"/>
      <p:bldP spid="68615" grpId="0" animBg="1"/>
      <p:bldP spid="686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>
            <a:extLst>
              <a:ext uri="{FF2B5EF4-FFF2-40B4-BE49-F238E27FC236}">
                <a16:creationId xmlns:a16="http://schemas.microsoft.com/office/drawing/2014/main" id="{9E8E3E8D-F819-4378-8C60-0F1EF3680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287" y="250825"/>
            <a:ext cx="11966713" cy="694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 1. He didn’t come to the meeting that day, _______ made the teacher angry.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2. _______ is known to all, China has developed rapidly in the past few years.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3. ________ is well known, Shanghai is a big city. 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4. Taiwan, _______ is known to us, is part of China. 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5. She has married him, _______ I expected.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6. She scolded her angrily,  _______made her angry.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7. _______ is known to everybody, relationships ______ are built on money will not last long.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/>
              <a:t>		 </a:t>
            </a:r>
            <a:endParaRPr lang="zh-CN" altLang="en-US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CA954C-E1B9-4F4A-97BD-4219B4BDCE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2904" y="343590"/>
            <a:ext cx="19081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/>
              <a:t>  </a:t>
            </a:r>
            <a:r>
              <a:rPr lang="en-US" altLang="zh-CN" b="1" dirty="0">
                <a:solidFill>
                  <a:srgbClr val="FF0066"/>
                </a:solidFill>
              </a:rPr>
              <a:t>which</a:t>
            </a:r>
            <a:endParaRPr lang="zh-CN" altLang="en-US" b="1" dirty="0">
              <a:solidFill>
                <a:srgbClr val="FF006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4921B4-491A-4B3C-9951-6A387894E2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3827" y="1517561"/>
            <a:ext cx="25923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/>
              <a:t>  </a:t>
            </a:r>
            <a:r>
              <a:rPr lang="en-US" altLang="zh-CN" b="1" dirty="0">
                <a:solidFill>
                  <a:srgbClr val="FF0066"/>
                </a:solidFill>
              </a:rPr>
              <a:t>As </a:t>
            </a:r>
            <a:endParaRPr lang="zh-CN" altLang="en-US" b="1" dirty="0">
              <a:solidFill>
                <a:srgbClr val="FF0066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E04FA0-22E3-400F-BCCD-50AE390B6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6347" y="2655636"/>
            <a:ext cx="2592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/>
              <a:t>  </a:t>
            </a:r>
            <a:r>
              <a:rPr lang="en-US" altLang="zh-CN" b="1" dirty="0">
                <a:solidFill>
                  <a:srgbClr val="FF0066"/>
                </a:solidFill>
              </a:rPr>
              <a:t>As </a:t>
            </a:r>
            <a:endParaRPr lang="zh-CN" altLang="en-US" b="1" dirty="0">
              <a:solidFill>
                <a:srgbClr val="FF0066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AE714A-07FD-4BB8-9473-84788B90CC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9953" y="3335915"/>
            <a:ext cx="2592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/>
              <a:t>  </a:t>
            </a:r>
            <a:r>
              <a:rPr lang="en-US" altLang="zh-CN" b="1" dirty="0">
                <a:solidFill>
                  <a:srgbClr val="FF0066"/>
                </a:solidFill>
              </a:rPr>
              <a:t>as </a:t>
            </a:r>
            <a:endParaRPr lang="zh-CN" altLang="en-US" b="1" dirty="0">
              <a:solidFill>
                <a:srgbClr val="FF0066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7A3906-DD74-4825-BA15-50F4127F8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2487" y="3987161"/>
            <a:ext cx="25923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/>
              <a:t>  </a:t>
            </a:r>
            <a:r>
              <a:rPr lang="en-US" altLang="zh-CN" b="1" dirty="0">
                <a:solidFill>
                  <a:srgbClr val="FF0066"/>
                </a:solidFill>
              </a:rPr>
              <a:t>as </a:t>
            </a:r>
            <a:endParaRPr lang="zh-CN" altLang="en-US" b="1" dirty="0">
              <a:solidFill>
                <a:srgbClr val="FF0066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1576BA-FC0A-4A11-B23F-85950CA21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3758" y="5168916"/>
            <a:ext cx="25923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/>
              <a:t> </a:t>
            </a:r>
            <a:r>
              <a:rPr lang="en-US" altLang="zh-CN" b="1" dirty="0">
                <a:solidFill>
                  <a:srgbClr val="FF0066"/>
                </a:solidFill>
              </a:rPr>
              <a:t>As</a:t>
            </a:r>
            <a:endParaRPr lang="zh-CN" altLang="en-US" b="1" dirty="0">
              <a:solidFill>
                <a:srgbClr val="FF0066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BB21F8-C8CB-413C-BA2A-ADF1D9DFF2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2449" y="4556998"/>
            <a:ext cx="25923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/>
              <a:t> </a:t>
            </a:r>
            <a:r>
              <a:rPr lang="en-US" altLang="zh-CN" b="1" dirty="0">
                <a:solidFill>
                  <a:srgbClr val="FF0066"/>
                </a:solidFill>
              </a:rPr>
              <a:t> which</a:t>
            </a:r>
            <a:endParaRPr lang="zh-CN" altLang="en-US" b="1" dirty="0">
              <a:solidFill>
                <a:srgbClr val="FF0066"/>
              </a:solidFill>
            </a:endParaRP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9C381829-8E55-4A8C-B6B0-9B55257A14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9723" y="5753691"/>
            <a:ext cx="25923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/>
              <a:t> </a:t>
            </a:r>
            <a:r>
              <a:rPr lang="en-US" altLang="zh-CN" b="1" dirty="0">
                <a:solidFill>
                  <a:srgbClr val="FF0066"/>
                </a:solidFill>
              </a:rPr>
              <a:t>that / which</a:t>
            </a:r>
            <a:endParaRPr lang="zh-CN" altLang="en-US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340" name="Rectangle 4">
            <a:extLst>
              <a:ext uri="{FF2B5EF4-FFF2-40B4-BE49-F238E27FC236}">
                <a16:creationId xmlns:a16="http://schemas.microsoft.com/office/drawing/2014/main" id="{9E0B17AA-2C86-4C5C-BA32-B5A11AB2A2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1" y="971550"/>
            <a:ext cx="8677275" cy="47450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457200" indent="-457200">
              <a:spcBef>
                <a:spcPct val="20000"/>
              </a:spcBef>
              <a:buChar char="•"/>
              <a:tabLst>
                <a:tab pos="1787525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78752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787525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78752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78752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8752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8752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8752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78752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/>
              <a:t>    </a:t>
            </a:r>
            <a:r>
              <a:rPr lang="en-US" altLang="zh-CN" sz="3600" dirty="0">
                <a:solidFill>
                  <a:srgbClr val="0000FF"/>
                </a:solidFill>
              </a:rPr>
              <a:t>[</a:t>
            </a:r>
            <a:r>
              <a:rPr lang="zh-CN" altLang="en-US" sz="3600" dirty="0">
                <a:solidFill>
                  <a:srgbClr val="0000FF"/>
                </a:solidFill>
              </a:rPr>
              <a:t>考例回顾</a:t>
            </a:r>
            <a:r>
              <a:rPr lang="en-US" altLang="zh-CN" sz="3600" dirty="0">
                <a:solidFill>
                  <a:srgbClr val="0000FF"/>
                </a:solidFill>
              </a:rPr>
              <a:t>]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/>
              <a:t>1. Ted came for the weekend wearing only some shorts and a T-shirt, _____ is a stupid thing to do in such weather.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3600" dirty="0"/>
              <a:t>                                      （</a:t>
            </a:r>
            <a:r>
              <a:rPr lang="en-US" altLang="zh-CN" sz="3600" dirty="0"/>
              <a:t>2011</a:t>
            </a:r>
            <a:r>
              <a:rPr lang="zh-CN" altLang="en-US" sz="3600" dirty="0"/>
              <a:t>大纲全国卷）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AutoNum type="alphaUcPeriod"/>
            </a:pPr>
            <a:r>
              <a:rPr lang="en-US" altLang="zh-CN" sz="3600" dirty="0"/>
              <a:t> this     	    B. that     	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/>
              <a:t>C. what              D. which</a:t>
            </a:r>
          </a:p>
        </p:txBody>
      </p:sp>
      <p:pic>
        <p:nvPicPr>
          <p:cNvPr id="782341" name="Picture 5" descr="20041026175832577989">
            <a:extLst>
              <a:ext uri="{FF2B5EF4-FFF2-40B4-BE49-F238E27FC236}">
                <a16:creationId xmlns:a16="http://schemas.microsoft.com/office/drawing/2014/main" id="{577C198A-ED78-4DA6-B324-077FF52F5B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1" y="5013326"/>
            <a:ext cx="714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82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782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782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782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782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2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82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82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2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029" name="Text Box 5">
            <a:extLst>
              <a:ext uri="{FF2B5EF4-FFF2-40B4-BE49-F238E27FC236}">
                <a16:creationId xmlns:a16="http://schemas.microsoft.com/office/drawing/2014/main" id="{3090CDDD-DD27-4F41-941F-D6DD2D102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1604964"/>
            <a:ext cx="8424863" cy="468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039813" indent="-10398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zh-CN" sz="3600" dirty="0"/>
              <a:t>1</a:t>
            </a:r>
            <a:r>
              <a:rPr lang="zh-CN" altLang="zh-CN" sz="3600" b="1" dirty="0"/>
              <a:t>. ① This is one of the most interesting films ___ shown last week.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/>
              <a:t>　② </a:t>
            </a:r>
            <a:r>
              <a:rPr lang="zh-CN" altLang="zh-CN" sz="3600" b="1" dirty="0"/>
              <a:t>This is the very one of the most interesting films ___ shown last week.    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zh-CN" sz="3600" b="1" dirty="0"/>
              <a:t>         A. which was          B. that was</a:t>
            </a:r>
            <a:r>
              <a:rPr lang="zh-CN" altLang="en-US" sz="3600" b="1" dirty="0"/>
              <a:t>　 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/>
              <a:t>         </a:t>
            </a:r>
            <a:r>
              <a:rPr lang="zh-CN" altLang="zh-CN" sz="3600" b="1" dirty="0"/>
              <a:t>C. which were        D. that were</a:t>
            </a:r>
            <a:endParaRPr lang="en-US" altLang="zh-CN" sz="3600" b="1" dirty="0"/>
          </a:p>
        </p:txBody>
      </p:sp>
      <p:sp>
        <p:nvSpPr>
          <p:cNvPr id="769030" name="Text Box 6">
            <a:extLst>
              <a:ext uri="{FF2B5EF4-FFF2-40B4-BE49-F238E27FC236}">
                <a16:creationId xmlns:a16="http://schemas.microsoft.com/office/drawing/2014/main" id="{5A0489F7-6082-41B1-9858-60D9AEC96F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7975" y="2201864"/>
            <a:ext cx="609600" cy="766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zh-CN" sz="4000">
                <a:solidFill>
                  <a:srgbClr val="FF0066"/>
                </a:solidFill>
              </a:rPr>
              <a:t>D</a:t>
            </a:r>
            <a:endParaRPr lang="en-US" altLang="zh-CN" sz="4000">
              <a:solidFill>
                <a:srgbClr val="FF0066"/>
              </a:solidFill>
            </a:endParaRPr>
          </a:p>
        </p:txBody>
      </p:sp>
      <p:sp>
        <p:nvSpPr>
          <p:cNvPr id="769031" name="Text Box 7">
            <a:extLst>
              <a:ext uri="{FF2B5EF4-FFF2-40B4-BE49-F238E27FC236}">
                <a16:creationId xmlns:a16="http://schemas.microsoft.com/office/drawing/2014/main" id="{89D50549-4C01-4301-A76E-3E06ED680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0" y="3530601"/>
            <a:ext cx="609600" cy="766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zh-CN" sz="4000">
                <a:solidFill>
                  <a:srgbClr val="FF0066"/>
                </a:solidFill>
              </a:rPr>
              <a:t>B</a:t>
            </a:r>
            <a:endParaRPr lang="en-US" altLang="zh-CN" sz="4000">
              <a:solidFill>
                <a:srgbClr val="FF0066"/>
              </a:solidFill>
            </a:endParaRPr>
          </a:p>
        </p:txBody>
      </p:sp>
      <p:pic>
        <p:nvPicPr>
          <p:cNvPr id="769032" name="Picture 8" descr="比较">
            <a:extLst>
              <a:ext uri="{FF2B5EF4-FFF2-40B4-BE49-F238E27FC236}">
                <a16:creationId xmlns:a16="http://schemas.microsoft.com/office/drawing/2014/main" id="{28D44893-30BE-44C8-8C0B-9AE9DFD94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425" y="290513"/>
            <a:ext cx="2305050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69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76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69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69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9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69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9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9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9029" grpId="0" autoUpdateAnimBg="0"/>
      <p:bldP spid="769030" grpId="0" autoUpdateAnimBg="0"/>
      <p:bldP spid="76903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052" name="Rectangle 4">
            <a:extLst>
              <a:ext uri="{FF2B5EF4-FFF2-40B4-BE49-F238E27FC236}">
                <a16:creationId xmlns:a16="http://schemas.microsoft.com/office/drawing/2014/main" id="{6A66745F-E33D-441D-BF5F-27D54BCAE3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6" y="1268414"/>
            <a:ext cx="8424863" cy="437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009650" indent="-10096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zh-CN" sz="3600" b="1" dirty="0">
                <a:solidFill>
                  <a:srgbClr val="7030A0"/>
                </a:solidFill>
              </a:rPr>
              <a:t>2. ① He has two sons, __</a:t>
            </a:r>
            <a:r>
              <a:rPr lang="en-US" altLang="zh-CN" sz="3600" b="1" dirty="0">
                <a:solidFill>
                  <a:srgbClr val="7030A0"/>
                </a:solidFill>
              </a:rPr>
              <a:t>___</a:t>
            </a:r>
            <a:r>
              <a:rPr lang="zh-CN" altLang="zh-CN" sz="3600" b="1" dirty="0">
                <a:solidFill>
                  <a:srgbClr val="7030A0"/>
                </a:solidFill>
              </a:rPr>
              <a:t> are college students.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zh-CN" sz="3600" b="1" dirty="0">
                <a:solidFill>
                  <a:srgbClr val="7030A0"/>
                </a:solidFill>
              </a:rPr>
              <a:t>    ② He has two sons, and __</a:t>
            </a:r>
            <a:r>
              <a:rPr lang="en-US" altLang="zh-CN" sz="3600" b="1" dirty="0">
                <a:solidFill>
                  <a:srgbClr val="7030A0"/>
                </a:solidFill>
              </a:rPr>
              <a:t>__</a:t>
            </a:r>
            <a:r>
              <a:rPr lang="zh-CN" altLang="zh-CN" sz="3600" b="1" dirty="0">
                <a:solidFill>
                  <a:srgbClr val="7030A0"/>
                </a:solidFill>
              </a:rPr>
              <a:t> are college</a:t>
            </a:r>
            <a:r>
              <a:rPr lang="en-US" altLang="zh-CN" sz="3600" b="1" dirty="0">
                <a:solidFill>
                  <a:srgbClr val="7030A0"/>
                </a:solidFill>
              </a:rPr>
              <a:t> </a:t>
            </a:r>
            <a:r>
              <a:rPr lang="zh-CN" altLang="zh-CN" sz="3600" b="1" dirty="0">
                <a:solidFill>
                  <a:srgbClr val="7030A0"/>
                </a:solidFill>
              </a:rPr>
              <a:t>students.                                            A. both of which    </a:t>
            </a:r>
            <a:r>
              <a:rPr lang="en-US" altLang="zh-CN" sz="3600" b="1" dirty="0">
                <a:solidFill>
                  <a:srgbClr val="7030A0"/>
                </a:solidFill>
              </a:rPr>
              <a:t> </a:t>
            </a:r>
            <a:r>
              <a:rPr lang="zh-CN" altLang="zh-CN" sz="3600" b="1" dirty="0">
                <a:solidFill>
                  <a:srgbClr val="7030A0"/>
                </a:solidFill>
              </a:rPr>
              <a:t>B. both of whom</a:t>
            </a:r>
            <a:r>
              <a:rPr lang="zh-CN" altLang="en-US" sz="3600" b="1" dirty="0">
                <a:solidFill>
                  <a:srgbClr val="7030A0"/>
                </a:solidFill>
              </a:rPr>
              <a:t>　</a:t>
            </a:r>
            <a:r>
              <a:rPr lang="zh-CN" altLang="zh-CN" sz="3600" b="1" dirty="0">
                <a:solidFill>
                  <a:srgbClr val="7030A0"/>
                </a:solidFill>
              </a:rPr>
              <a:t>C. both of them      D. both of it</a:t>
            </a:r>
            <a:endParaRPr lang="en-US" altLang="zh-CN" sz="3600" b="1" dirty="0">
              <a:solidFill>
                <a:srgbClr val="7030A0"/>
              </a:solidFill>
            </a:endParaRPr>
          </a:p>
        </p:txBody>
      </p:sp>
      <p:sp>
        <p:nvSpPr>
          <p:cNvPr id="770053" name="Text Box 5">
            <a:extLst>
              <a:ext uri="{FF2B5EF4-FFF2-40B4-BE49-F238E27FC236}">
                <a16:creationId xmlns:a16="http://schemas.microsoft.com/office/drawing/2014/main" id="{A8615436-0CE0-4FF9-801A-14F1C79AF3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800" y="1196976"/>
            <a:ext cx="609600" cy="812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zh-CN" sz="4000">
                <a:solidFill>
                  <a:srgbClr val="FF0066"/>
                </a:solidFill>
              </a:rPr>
              <a:t>B</a:t>
            </a:r>
            <a:endParaRPr lang="en-US" altLang="zh-CN" sz="4000">
              <a:solidFill>
                <a:srgbClr val="FF0066"/>
              </a:solidFill>
            </a:endParaRPr>
          </a:p>
        </p:txBody>
      </p:sp>
      <p:sp>
        <p:nvSpPr>
          <p:cNvPr id="770054" name="Text Box 6">
            <a:extLst>
              <a:ext uri="{FF2B5EF4-FFF2-40B4-BE49-F238E27FC236}">
                <a16:creationId xmlns:a16="http://schemas.microsoft.com/office/drawing/2014/main" id="{5DBA67E5-196D-4AE8-B2BB-1E58CCDDCC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8525" y="2636839"/>
            <a:ext cx="609600" cy="812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4000" b="1" dirty="0">
                <a:solidFill>
                  <a:srgbClr val="FF0000"/>
                </a:solidFill>
              </a:rPr>
              <a:t>C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70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0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0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0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0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70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0052" grpId="0" autoUpdateAnimBg="0"/>
      <p:bldP spid="770053" grpId="0" autoUpdateAnimBg="0"/>
      <p:bldP spid="77005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076" name="Text Box 4">
            <a:extLst>
              <a:ext uri="{FF2B5EF4-FFF2-40B4-BE49-F238E27FC236}">
                <a16:creationId xmlns:a16="http://schemas.microsoft.com/office/drawing/2014/main" id="{1212F7B5-43D0-421F-9662-A14EC51B3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7838" y="446088"/>
            <a:ext cx="8596312" cy="61404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025525" indent="-102552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3600" dirty="0"/>
              <a:t> </a:t>
            </a:r>
            <a:r>
              <a:rPr lang="zh-CN" altLang="zh-CN" sz="3600" dirty="0"/>
              <a:t>3.</a:t>
            </a:r>
            <a:r>
              <a:rPr lang="zh-CN" altLang="zh-CN" sz="3600" b="1" dirty="0"/>
              <a:t>① He still lives in the room __</a:t>
            </a:r>
            <a:r>
              <a:rPr lang="en-US" altLang="zh-CN" sz="3600" b="1" dirty="0"/>
              <a:t>_</a:t>
            </a:r>
            <a:r>
              <a:rPr lang="zh-CN" altLang="zh-CN" sz="3600" b="1" dirty="0"/>
              <a:t> window faces to the east.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/>
              <a:t>　② </a:t>
            </a:r>
            <a:r>
              <a:rPr lang="zh-CN" altLang="zh-CN" sz="3600" b="1" dirty="0"/>
              <a:t>He still lives in the room, the window __</a:t>
            </a:r>
            <a:r>
              <a:rPr lang="en-US" altLang="zh-CN" sz="3600" b="1" dirty="0"/>
              <a:t>___</a:t>
            </a:r>
            <a:r>
              <a:rPr lang="zh-CN" altLang="zh-CN" sz="3600" b="1" dirty="0"/>
              <a:t> faces to the east.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/>
              <a:t>　③ </a:t>
            </a:r>
            <a:r>
              <a:rPr lang="zh-CN" altLang="zh-CN" sz="3600" b="1" dirty="0"/>
              <a:t>He still lives in the room __</a:t>
            </a:r>
            <a:r>
              <a:rPr lang="en-US" altLang="zh-CN" sz="3600" b="1" dirty="0"/>
              <a:t>__</a:t>
            </a:r>
            <a:r>
              <a:rPr lang="zh-CN" altLang="zh-CN" sz="3600" b="1" dirty="0"/>
              <a:t> is in the north of the city.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/>
              <a:t>　④ </a:t>
            </a:r>
            <a:r>
              <a:rPr lang="zh-CN" altLang="zh-CN" sz="3600" b="1" dirty="0"/>
              <a:t>He still lives in the room __</a:t>
            </a:r>
            <a:r>
              <a:rPr lang="en-US" altLang="zh-CN" sz="3600" b="1" dirty="0"/>
              <a:t>__</a:t>
            </a:r>
            <a:r>
              <a:rPr lang="zh-CN" altLang="zh-CN" sz="3600" b="1" dirty="0"/>
              <a:t> there is a beautiful table.                                    A. which                   B. whose             C. where                   D. of which</a:t>
            </a:r>
            <a:endParaRPr lang="en-US" altLang="zh-CN" sz="3600" b="1" dirty="0"/>
          </a:p>
        </p:txBody>
      </p:sp>
      <p:sp>
        <p:nvSpPr>
          <p:cNvPr id="771077" name="Text Box 5">
            <a:extLst>
              <a:ext uri="{FF2B5EF4-FFF2-40B4-BE49-F238E27FC236}">
                <a16:creationId xmlns:a16="http://schemas.microsoft.com/office/drawing/2014/main" id="{FC777D85-78E8-42B4-8BB4-F6AA20A1B0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2888" y="404813"/>
            <a:ext cx="609600" cy="720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zh-CN" sz="4000">
                <a:solidFill>
                  <a:srgbClr val="FF0066"/>
                </a:solidFill>
              </a:rPr>
              <a:t>B</a:t>
            </a:r>
            <a:endParaRPr lang="en-US" altLang="zh-CN" sz="4000">
              <a:solidFill>
                <a:srgbClr val="FF0066"/>
              </a:solidFill>
            </a:endParaRPr>
          </a:p>
        </p:txBody>
      </p:sp>
      <p:sp>
        <p:nvSpPr>
          <p:cNvPr id="771078" name="Text Box 6">
            <a:extLst>
              <a:ext uri="{FF2B5EF4-FFF2-40B4-BE49-F238E27FC236}">
                <a16:creationId xmlns:a16="http://schemas.microsoft.com/office/drawing/2014/main" id="{8E73AECF-9134-4D0B-B7F5-84553A1409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4325" y="4046538"/>
            <a:ext cx="609600" cy="720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4000">
                <a:solidFill>
                  <a:srgbClr val="FF0066"/>
                </a:solidFill>
              </a:rPr>
              <a:t>C</a:t>
            </a:r>
          </a:p>
        </p:txBody>
      </p:sp>
      <p:sp>
        <p:nvSpPr>
          <p:cNvPr id="771079" name="Text Box 7">
            <a:extLst>
              <a:ext uri="{FF2B5EF4-FFF2-40B4-BE49-F238E27FC236}">
                <a16:creationId xmlns:a16="http://schemas.microsoft.com/office/drawing/2014/main" id="{D9A9FF43-B548-4306-BEA1-4F4672BB3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6225" y="2779713"/>
            <a:ext cx="609600" cy="720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4000">
                <a:solidFill>
                  <a:srgbClr val="FF0066"/>
                </a:solidFill>
              </a:rPr>
              <a:t>A</a:t>
            </a:r>
          </a:p>
        </p:txBody>
      </p:sp>
      <p:sp>
        <p:nvSpPr>
          <p:cNvPr id="771080" name="Text Box 8">
            <a:extLst>
              <a:ext uri="{FF2B5EF4-FFF2-40B4-BE49-F238E27FC236}">
                <a16:creationId xmlns:a16="http://schemas.microsoft.com/office/drawing/2014/main" id="{85C9F9D7-34C5-489B-9A51-7E1CD476D1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813" y="2203450"/>
            <a:ext cx="609600" cy="720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4000">
                <a:solidFill>
                  <a:srgbClr val="FF0066"/>
                </a:solidFill>
              </a:rPr>
              <a:t>D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7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7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7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7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71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1076" grpId="0" animBg="1" autoUpdateAnimBg="0"/>
      <p:bldP spid="771077" grpId="0"/>
      <p:bldP spid="771078" grpId="0"/>
      <p:bldP spid="771079" grpId="0"/>
      <p:bldP spid="7710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100" name="Text Box 4">
            <a:extLst>
              <a:ext uri="{FF2B5EF4-FFF2-40B4-BE49-F238E27FC236}">
                <a16:creationId xmlns:a16="http://schemas.microsoft.com/office/drawing/2014/main" id="{BD6F0B08-3AF0-4FB6-A5FA-14CC36122E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836613"/>
            <a:ext cx="8066088" cy="509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93775" indent="-9937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zh-CN" sz="3600" b="1" dirty="0"/>
              <a:t>4. ① ___ we all know, China is rich in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zh-CN" sz="3600" b="1" dirty="0"/>
              <a:t>         natural resources.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3600" b="1" dirty="0"/>
              <a:t>　② </a:t>
            </a:r>
            <a:r>
              <a:rPr lang="zh-CN" altLang="zh-CN" sz="3600" b="1" dirty="0"/>
              <a:t>___ is well-known that China is rich in natural resources.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zh-CN" sz="3600" b="1" dirty="0"/>
              <a:t>    ③ ___ is well-known, China is rich in natural resources.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zh-CN" sz="3600" b="1" dirty="0"/>
              <a:t>      A. Which    B. As     C. It     D. That</a:t>
            </a:r>
            <a:endParaRPr lang="en-US" altLang="zh-CN" sz="3600" b="1" dirty="0"/>
          </a:p>
        </p:txBody>
      </p:sp>
      <p:sp>
        <p:nvSpPr>
          <p:cNvPr id="772101" name="Text Box 5">
            <a:extLst>
              <a:ext uri="{FF2B5EF4-FFF2-40B4-BE49-F238E27FC236}">
                <a16:creationId xmlns:a16="http://schemas.microsoft.com/office/drawing/2014/main" id="{589FFE59-98E7-4FF8-BF70-5DD2627A9E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927101"/>
            <a:ext cx="609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4000">
                <a:solidFill>
                  <a:srgbClr val="FF0066"/>
                </a:solidFill>
              </a:rPr>
              <a:t>B</a:t>
            </a:r>
            <a:endParaRPr lang="en-US" altLang="zh-CN" sz="4000">
              <a:solidFill>
                <a:srgbClr val="FF0066"/>
              </a:solidFill>
            </a:endParaRPr>
          </a:p>
        </p:txBody>
      </p:sp>
      <p:sp>
        <p:nvSpPr>
          <p:cNvPr id="772102" name="Text Box 6">
            <a:extLst>
              <a:ext uri="{FF2B5EF4-FFF2-40B4-BE49-F238E27FC236}">
                <a16:creationId xmlns:a16="http://schemas.microsoft.com/office/drawing/2014/main" id="{29A590ED-CA3C-42ED-9D13-FDCEAD48BA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1963" y="3789364"/>
            <a:ext cx="609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4000">
                <a:solidFill>
                  <a:srgbClr val="FF0066"/>
                </a:solidFill>
              </a:rPr>
              <a:t>B</a:t>
            </a:r>
            <a:endParaRPr lang="en-US" altLang="zh-CN" sz="4000">
              <a:solidFill>
                <a:srgbClr val="FF0066"/>
              </a:solidFill>
            </a:endParaRPr>
          </a:p>
        </p:txBody>
      </p:sp>
      <p:sp>
        <p:nvSpPr>
          <p:cNvPr id="772103" name="Text Box 7">
            <a:extLst>
              <a:ext uri="{FF2B5EF4-FFF2-40B4-BE49-F238E27FC236}">
                <a16:creationId xmlns:a16="http://schemas.microsoft.com/office/drawing/2014/main" id="{DC713338-A124-41B4-8538-9124AB2DC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1963" y="2366964"/>
            <a:ext cx="609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000">
                <a:solidFill>
                  <a:srgbClr val="FF0066"/>
                </a:solidFill>
              </a:rPr>
              <a:t>C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7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2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2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2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72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2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2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2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7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2100" grpId="0" autoUpdateAnimBg="0"/>
      <p:bldP spid="772101" grpId="0" autoUpdateAnimBg="0"/>
      <p:bldP spid="772102" grpId="0" autoUpdateAnimBg="0"/>
      <p:bldP spid="77210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124" name="Rectangle 4">
            <a:extLst>
              <a:ext uri="{FF2B5EF4-FFF2-40B4-BE49-F238E27FC236}">
                <a16:creationId xmlns:a16="http://schemas.microsoft.com/office/drawing/2014/main" id="{42D4E449-7154-4494-B3D8-48D0129C3B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909638"/>
            <a:ext cx="7632700" cy="5061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8525" indent="-89852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zh-CN" sz="3600" b="1" dirty="0"/>
              <a:t>5.</a:t>
            </a:r>
            <a:r>
              <a:rPr lang="en-US" altLang="zh-CN" sz="3600" b="1" dirty="0"/>
              <a:t> </a:t>
            </a:r>
            <a:r>
              <a:rPr lang="zh-CN" altLang="zh-CN" sz="3600" b="1" dirty="0"/>
              <a:t>① Is this museum </a:t>
            </a:r>
            <a:r>
              <a:rPr lang="en-US" altLang="zh-CN" sz="3600" b="1" dirty="0"/>
              <a:t>__</a:t>
            </a:r>
            <a:r>
              <a:rPr lang="zh-CN" altLang="zh-CN" sz="3600" b="1" dirty="0"/>
              <a:t>___ he visited last month?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zh-CN" sz="3600" b="1" dirty="0"/>
              <a:t>   ② The teacher tells us that ___ cleans the blackboard is to be praised.     </a:t>
            </a:r>
            <a:endParaRPr lang="en-US" altLang="zh-CN" sz="3600" b="1" dirty="0"/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/>
              <a:t>        </a:t>
            </a:r>
            <a:r>
              <a:rPr lang="zh-CN" altLang="zh-CN" sz="3600" b="1" dirty="0"/>
              <a:t>A. that                 B. the one             C. which              D. the one who</a:t>
            </a:r>
            <a:endParaRPr lang="en-US" altLang="zh-CN" sz="3600" b="1" dirty="0"/>
          </a:p>
        </p:txBody>
      </p:sp>
      <p:sp>
        <p:nvSpPr>
          <p:cNvPr id="773125" name="Text Box 5">
            <a:extLst>
              <a:ext uri="{FF2B5EF4-FFF2-40B4-BE49-F238E27FC236}">
                <a16:creationId xmlns:a16="http://schemas.microsoft.com/office/drawing/2014/main" id="{886DA10F-033F-477B-8386-D76796B4F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9388" y="836614"/>
            <a:ext cx="609600" cy="812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zh-CN" sz="4000">
                <a:solidFill>
                  <a:srgbClr val="FF0066"/>
                </a:solidFill>
              </a:rPr>
              <a:t>B</a:t>
            </a:r>
            <a:endParaRPr lang="en-US" altLang="zh-CN" sz="4000">
              <a:solidFill>
                <a:srgbClr val="FF0066"/>
              </a:solidFill>
            </a:endParaRPr>
          </a:p>
        </p:txBody>
      </p:sp>
      <p:sp>
        <p:nvSpPr>
          <p:cNvPr id="773126" name="Text Box 6">
            <a:extLst>
              <a:ext uri="{FF2B5EF4-FFF2-40B4-BE49-F238E27FC236}">
                <a16:creationId xmlns:a16="http://schemas.microsoft.com/office/drawing/2014/main" id="{3A0527E8-4CCB-487F-85D3-A4C92C8FB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2888" y="2278064"/>
            <a:ext cx="609600" cy="812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4000">
                <a:solidFill>
                  <a:srgbClr val="FF0066"/>
                </a:solidFill>
              </a:rPr>
              <a:t>D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7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3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3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3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73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3124" grpId="0" autoUpdateAnimBg="0"/>
      <p:bldP spid="773125" grpId="0" autoUpdateAnimBg="0"/>
      <p:bldP spid="77312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2AB49DB-5C73-4158-8C23-FA3BB41D7DF3}"/>
              </a:ext>
            </a:extLst>
          </p:cNvPr>
          <p:cNvSpPr txBox="1"/>
          <p:nvPr/>
        </p:nvSpPr>
        <p:spPr>
          <a:xfrm>
            <a:off x="1774825" y="333376"/>
            <a:ext cx="8713788" cy="64633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b="1" dirty="0">
                <a:solidFill>
                  <a:srgbClr val="0000FF"/>
                </a:solidFill>
              </a:rPr>
              <a:t>1. There are two buildings, ________ stands nearby a hundred feet high. </a:t>
            </a:r>
            <a:endParaRPr lang="zh-CN" altLang="zh-CN" sz="3600" b="1" dirty="0">
              <a:solidFill>
                <a:srgbClr val="0000FF"/>
              </a:solidFill>
            </a:endParaRPr>
          </a:p>
          <a:p>
            <a:pPr marL="742950" indent="-742950">
              <a:buFontTx/>
              <a:buAutoNum type="alphaUcPeriod"/>
              <a:defRPr/>
            </a:pPr>
            <a:r>
              <a:rPr lang="en-US" altLang="zh-CN" sz="3600" b="1" dirty="0">
                <a:solidFill>
                  <a:srgbClr val="0000FF"/>
                </a:solidFill>
              </a:rPr>
              <a:t>the larger           B. the larger of them</a:t>
            </a:r>
          </a:p>
          <a:p>
            <a:pPr>
              <a:defRPr/>
            </a:pPr>
            <a:r>
              <a:rPr lang="en-US" altLang="zh-CN" sz="3600" b="1" dirty="0">
                <a:solidFill>
                  <a:srgbClr val="0000FF"/>
                </a:solidFill>
              </a:rPr>
              <a:t>C. the larger one that  </a:t>
            </a:r>
          </a:p>
          <a:p>
            <a:pPr>
              <a:defRPr/>
            </a:pPr>
            <a:r>
              <a:rPr lang="en-US" altLang="zh-CN" sz="3600" b="1" dirty="0">
                <a:solidFill>
                  <a:srgbClr val="0000FF"/>
                </a:solidFill>
              </a:rPr>
              <a:t>D. the larger of which </a:t>
            </a:r>
          </a:p>
          <a:p>
            <a:pPr>
              <a:defRPr/>
            </a:pPr>
            <a:endParaRPr lang="en-US" altLang="zh-CN" sz="3600" b="1" dirty="0">
              <a:solidFill>
                <a:srgbClr val="0000FF"/>
              </a:solidFill>
            </a:endParaRPr>
          </a:p>
          <a:p>
            <a:pPr>
              <a:defRPr/>
            </a:pPr>
            <a:r>
              <a:rPr lang="en-US" altLang="zh-CN" sz="3600" b="1" dirty="0">
                <a:solidFill>
                  <a:srgbClr val="0000FF"/>
                </a:solidFill>
              </a:rPr>
              <a:t> 2. _____ is known to us all is that the 2008 Olympic Games will take place in Beijing. </a:t>
            </a:r>
          </a:p>
          <a:p>
            <a:pPr>
              <a:defRPr/>
            </a:pPr>
            <a:r>
              <a:rPr lang="en-US" altLang="zh-CN" sz="3600" b="1" dirty="0">
                <a:solidFill>
                  <a:srgbClr val="0000FF"/>
                </a:solidFill>
              </a:rPr>
              <a:t>  </a:t>
            </a:r>
          </a:p>
          <a:p>
            <a:pPr>
              <a:defRPr/>
            </a:pPr>
            <a:r>
              <a:rPr lang="en-US" altLang="zh-CN" sz="3600" b="1" dirty="0">
                <a:solidFill>
                  <a:srgbClr val="0000FF"/>
                </a:solidFill>
              </a:rPr>
              <a:t>A. It          B. What       C. As        D. Which</a:t>
            </a:r>
          </a:p>
          <a:p>
            <a:pPr>
              <a:defRPr/>
            </a:pP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E0D959AB-DC9F-4EB7-8348-7BD1C71347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425" y="115889"/>
            <a:ext cx="609600" cy="812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4000">
                <a:solidFill>
                  <a:srgbClr val="FF0066"/>
                </a:solidFill>
              </a:rPr>
              <a:t>D</a:t>
            </a:r>
          </a:p>
        </p:txBody>
      </p:sp>
      <p:sp>
        <p:nvSpPr>
          <p:cNvPr id="4" name="Text Box 6">
            <a:extLst>
              <a:ext uri="{FF2B5EF4-FFF2-40B4-BE49-F238E27FC236}">
                <a16:creationId xmlns:a16="http://schemas.microsoft.com/office/drawing/2014/main" id="{6C059C90-523C-45FA-B49E-EF3E56C68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3425825"/>
            <a:ext cx="6096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4000">
                <a:solidFill>
                  <a:srgbClr val="FF0066"/>
                </a:solidFill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文本框 1">
            <a:extLst>
              <a:ext uri="{FF2B5EF4-FFF2-40B4-BE49-F238E27FC236}">
                <a16:creationId xmlns:a16="http://schemas.microsoft.com/office/drawing/2014/main" id="{1DCB70D7-11AE-40EE-87A2-A4C4EB0A2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1700213"/>
            <a:ext cx="8748712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00FF"/>
                </a:solidFill>
              </a:rPr>
              <a:t>3.Is there any possibility ___ you could pick me up at the airport? </a:t>
            </a:r>
            <a:endParaRPr lang="zh-CN" altLang="zh-CN" sz="3600" b="1" dirty="0">
              <a:solidFill>
                <a:srgbClr val="0000FF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zh-CN" sz="3600" b="1" dirty="0">
                <a:solidFill>
                  <a:srgbClr val="0000FF"/>
                </a:solidFill>
              </a:rPr>
              <a:t>－</a:t>
            </a:r>
            <a:r>
              <a:rPr lang="en-US" altLang="zh-CN" sz="3600" b="1" dirty="0">
                <a:solidFill>
                  <a:srgbClr val="0000FF"/>
                </a:solidFill>
              </a:rPr>
              <a:t>No problem.     </a:t>
            </a:r>
            <a:endParaRPr lang="zh-CN" altLang="zh-CN" sz="3600" b="1" dirty="0">
              <a:solidFill>
                <a:srgbClr val="0000FF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00FF"/>
                </a:solidFill>
              </a:rPr>
              <a:t> A. when          B. that  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00FF"/>
                </a:solidFill>
              </a:rPr>
              <a:t> C. whether      D. what</a:t>
            </a:r>
          </a:p>
          <a:p>
            <a:pPr>
              <a:spcBef>
                <a:spcPct val="0"/>
              </a:spcBef>
              <a:buFontTx/>
              <a:buNone/>
            </a:pPr>
            <a:endParaRPr lang="zh-CN" altLang="en-US" sz="3600" dirty="0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C166989F-855B-40E7-A5A3-AC06FCD679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363" y="1412876"/>
            <a:ext cx="863600" cy="812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4000">
                <a:solidFill>
                  <a:srgbClr val="FF0066"/>
                </a:solidFill>
              </a:rPr>
              <a:t> 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>
            <a:extLst>
              <a:ext uri="{FF2B5EF4-FFF2-40B4-BE49-F238E27FC236}">
                <a16:creationId xmlns:a16="http://schemas.microsoft.com/office/drawing/2014/main" id="{A7A5A928-B687-4ECE-99C9-B1D1F0CC20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043" y="188914"/>
            <a:ext cx="11688418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8001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573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7145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17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latin typeface="Arial" panose="020B0604020202020204" pitchFamily="34" charset="0"/>
              </a:rPr>
              <a:t>1.① I still remember the days _______ I worked with the farmers.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   ② I still remember the days _______ I spent with the farmers</a:t>
            </a:r>
          </a:p>
          <a:p>
            <a:pPr>
              <a:buFontTx/>
              <a:buAutoNum type="alphaUcPeriod"/>
            </a:pPr>
            <a:r>
              <a:rPr lang="en-US" altLang="zh-CN" dirty="0">
                <a:latin typeface="Arial" panose="020B0604020202020204" pitchFamily="34" charset="0"/>
              </a:rPr>
              <a:t>which  B. on which  C. when    D. what</a:t>
            </a:r>
          </a:p>
          <a:p>
            <a:pPr>
              <a:buFontTx/>
              <a:buAutoNum type="alphaUcPeriod"/>
            </a:pPr>
            <a:endParaRPr lang="en-US" altLang="zh-CN" dirty="0">
              <a:latin typeface="Arial" panose="020B0604020202020204" pitchFamily="34" charset="0"/>
            </a:endParaRPr>
          </a:p>
          <a:p>
            <a:r>
              <a:rPr lang="en-US" altLang="zh-CN" dirty="0">
                <a:latin typeface="Arial" panose="020B0604020202020204" pitchFamily="34" charset="0"/>
              </a:rPr>
              <a:t>2. ① We were on the way ______ it began to rain.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   ② I don’t like the way _____ you speak to your parents.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   A. when    B. that    C. how     D. which </a:t>
            </a:r>
          </a:p>
        </p:txBody>
      </p:sp>
      <p:sp>
        <p:nvSpPr>
          <p:cNvPr id="59395" name="Text Box 3">
            <a:extLst>
              <a:ext uri="{FF2B5EF4-FFF2-40B4-BE49-F238E27FC236}">
                <a16:creationId xmlns:a16="http://schemas.microsoft.com/office/drawing/2014/main" id="{038F20F5-A239-4889-8588-D53D62CF2E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5931" y="0"/>
            <a:ext cx="1798638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 dirty="0">
                <a:solidFill>
                  <a:srgbClr val="FF0066"/>
                </a:solidFill>
              </a:rPr>
              <a:t>when</a:t>
            </a:r>
          </a:p>
        </p:txBody>
      </p:sp>
      <p:sp>
        <p:nvSpPr>
          <p:cNvPr id="59396" name="Text Box 4">
            <a:extLst>
              <a:ext uri="{FF2B5EF4-FFF2-40B4-BE49-F238E27FC236}">
                <a16:creationId xmlns:a16="http://schemas.microsoft.com/office/drawing/2014/main" id="{E3D296E0-F3DB-4DD7-AC5F-A5DC504B70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5931" y="1189038"/>
            <a:ext cx="201612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 dirty="0">
                <a:solidFill>
                  <a:srgbClr val="FF0066"/>
                </a:solidFill>
              </a:rPr>
              <a:t>which</a:t>
            </a:r>
          </a:p>
        </p:txBody>
      </p:sp>
      <p:sp>
        <p:nvSpPr>
          <p:cNvPr id="59397" name="Text Box 5">
            <a:extLst>
              <a:ext uri="{FF2B5EF4-FFF2-40B4-BE49-F238E27FC236}">
                <a16:creationId xmlns:a16="http://schemas.microsoft.com/office/drawing/2014/main" id="{0AB7CEF0-603D-4318-9BB6-55D25D724C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3587" y="3429000"/>
            <a:ext cx="223202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 dirty="0">
                <a:solidFill>
                  <a:srgbClr val="FF0066"/>
                </a:solidFill>
              </a:rPr>
              <a:t>when</a:t>
            </a:r>
          </a:p>
        </p:txBody>
      </p:sp>
      <p:sp>
        <p:nvSpPr>
          <p:cNvPr id="59398" name="Text Box 6">
            <a:extLst>
              <a:ext uri="{FF2B5EF4-FFF2-40B4-BE49-F238E27FC236}">
                <a16:creationId xmlns:a16="http://schemas.microsoft.com/office/drawing/2014/main" id="{23CB4AE1-815B-4E3A-A830-0777052FA5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4382" y="3840956"/>
            <a:ext cx="15113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>
                <a:solidFill>
                  <a:srgbClr val="FF0066"/>
                </a:solidFill>
              </a:rPr>
              <a:t>that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  <p:bldP spid="59396" grpId="0"/>
      <p:bldP spid="59397" grpId="0"/>
      <p:bldP spid="593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>
            <a:extLst>
              <a:ext uri="{FF2B5EF4-FFF2-40B4-BE49-F238E27FC236}">
                <a16:creationId xmlns:a16="http://schemas.microsoft.com/office/drawing/2014/main" id="{55FB20A8-90CD-4986-A54D-01D206653F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531" y="1"/>
            <a:ext cx="11622156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3.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① The teacher didn’t know the reason _______ she was absent yesterday.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②The teacher couldn’t accept the reason ______ she explained yesterday.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A. how      B. why        C. that       D. who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4.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① Is this school ___ you ever visited?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② Is this the school ___ you ever studied?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③ Is this the school in __ you ever studied?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  A. where  B. which  C. that     D. the one</a:t>
            </a:r>
          </a:p>
        </p:txBody>
      </p:sp>
      <p:sp>
        <p:nvSpPr>
          <p:cNvPr id="60419" name="Text Box 3">
            <a:extLst>
              <a:ext uri="{FF2B5EF4-FFF2-40B4-BE49-F238E27FC236}">
                <a16:creationId xmlns:a16="http://schemas.microsoft.com/office/drawing/2014/main" id="{E52B950A-6D83-4D56-85A6-E86909E3FC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0755" y="358224"/>
            <a:ext cx="17272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 dirty="0">
                <a:solidFill>
                  <a:srgbClr val="FF0066"/>
                </a:solidFill>
              </a:rPr>
              <a:t>why</a:t>
            </a:r>
          </a:p>
        </p:txBody>
      </p:sp>
      <p:sp>
        <p:nvSpPr>
          <p:cNvPr id="60420" name="Text Box 4">
            <a:extLst>
              <a:ext uri="{FF2B5EF4-FFF2-40B4-BE49-F238E27FC236}">
                <a16:creationId xmlns:a16="http://schemas.microsoft.com/office/drawing/2014/main" id="{8AFDF0E5-8912-4F2F-8E89-6DB2C34740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7660" y="1540360"/>
            <a:ext cx="2014538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 dirty="0">
                <a:solidFill>
                  <a:srgbClr val="FF0066"/>
                </a:solidFill>
              </a:rPr>
              <a:t>that</a:t>
            </a:r>
          </a:p>
        </p:txBody>
      </p:sp>
      <p:sp>
        <p:nvSpPr>
          <p:cNvPr id="60421" name="Text Box 5">
            <a:extLst>
              <a:ext uri="{FF2B5EF4-FFF2-40B4-BE49-F238E27FC236}">
                <a16:creationId xmlns:a16="http://schemas.microsoft.com/office/drawing/2014/main" id="{65666463-6305-47A8-AEAD-AF20DC48E3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691076"/>
            <a:ext cx="935038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 dirty="0">
                <a:solidFill>
                  <a:srgbClr val="FF0066"/>
                </a:solidFill>
              </a:rPr>
              <a:t>D</a:t>
            </a:r>
          </a:p>
        </p:txBody>
      </p:sp>
      <p:sp>
        <p:nvSpPr>
          <p:cNvPr id="60422" name="Text Box 6">
            <a:extLst>
              <a:ext uri="{FF2B5EF4-FFF2-40B4-BE49-F238E27FC236}">
                <a16:creationId xmlns:a16="http://schemas.microsoft.com/office/drawing/2014/main" id="{DD104BA2-00D8-4B97-929F-1968892E62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4908" y="4246010"/>
            <a:ext cx="935037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 dirty="0">
                <a:solidFill>
                  <a:srgbClr val="FF0066"/>
                </a:solidFill>
              </a:rPr>
              <a:t>A</a:t>
            </a:r>
          </a:p>
        </p:txBody>
      </p:sp>
      <p:sp>
        <p:nvSpPr>
          <p:cNvPr id="60423" name="Text Box 7">
            <a:extLst>
              <a:ext uri="{FF2B5EF4-FFF2-40B4-BE49-F238E27FC236}">
                <a16:creationId xmlns:a16="http://schemas.microsoft.com/office/drawing/2014/main" id="{342D2133-F98F-46F5-946A-559B71540D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7195" y="4804202"/>
            <a:ext cx="935037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 dirty="0">
                <a:solidFill>
                  <a:srgbClr val="FF0066"/>
                </a:solidFill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  <p:bldP spid="60420" grpId="0"/>
      <p:bldP spid="60421" grpId="0"/>
      <p:bldP spid="60422" grpId="0"/>
      <p:bldP spid="604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>
            <a:extLst>
              <a:ext uri="{FF2B5EF4-FFF2-40B4-BE49-F238E27FC236}">
                <a16:creationId xmlns:a16="http://schemas.microsoft.com/office/drawing/2014/main" id="{BC7863EB-85A3-4891-A105-682AA97001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331" y="311943"/>
            <a:ext cx="11542644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8001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573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7145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17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latin typeface="Arial" panose="020B0604020202020204" pitchFamily="34" charset="0"/>
              </a:rPr>
              <a:t>5. ① This is ______ he said at he meeting yesterday.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   ② This is all____ he said at the meeting yesterday.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   A. that    B. which     C. what      D. how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6.① _____ is reported in the newspapers, they have beaten all the other teams.  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   ② ____ is reported in the newspaper that they have beaten all the other teams.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③____ is reported in the newspaper is that they have beaten all the other teams.  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	 A. It	   B. As    C. Which	 D. What </a:t>
            </a:r>
          </a:p>
        </p:txBody>
      </p:sp>
      <p:sp>
        <p:nvSpPr>
          <p:cNvPr id="61443" name="Text Box 3">
            <a:extLst>
              <a:ext uri="{FF2B5EF4-FFF2-40B4-BE49-F238E27FC236}">
                <a16:creationId xmlns:a16="http://schemas.microsoft.com/office/drawing/2014/main" id="{639A773C-5D49-4BD3-87E2-A2027F004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5981" y="186419"/>
            <a:ext cx="935037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 dirty="0">
                <a:solidFill>
                  <a:srgbClr val="FF0066"/>
                </a:solidFill>
              </a:rPr>
              <a:t>C</a:t>
            </a:r>
          </a:p>
        </p:txBody>
      </p:sp>
      <p:sp>
        <p:nvSpPr>
          <p:cNvPr id="61444" name="Text Box 4">
            <a:extLst>
              <a:ext uri="{FF2B5EF4-FFF2-40B4-BE49-F238E27FC236}">
                <a16:creationId xmlns:a16="http://schemas.microsoft.com/office/drawing/2014/main" id="{62B1B041-16D9-41C2-B6E0-06AC7E6C8D3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062517" y="723899"/>
            <a:ext cx="79057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 dirty="0">
                <a:solidFill>
                  <a:srgbClr val="FF0066"/>
                </a:solidFill>
              </a:rPr>
              <a:t>A</a:t>
            </a:r>
          </a:p>
        </p:txBody>
      </p:sp>
      <p:sp>
        <p:nvSpPr>
          <p:cNvPr id="61445" name="Text Box 5">
            <a:extLst>
              <a:ext uri="{FF2B5EF4-FFF2-40B4-BE49-F238E27FC236}">
                <a16:creationId xmlns:a16="http://schemas.microsoft.com/office/drawing/2014/main" id="{A63F648D-F093-4ED4-BEDF-3D7E68A90F05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45312" y="1832960"/>
            <a:ext cx="7905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>
                <a:solidFill>
                  <a:srgbClr val="FF0066"/>
                </a:solidFill>
              </a:rPr>
              <a:t>B</a:t>
            </a:r>
          </a:p>
        </p:txBody>
      </p:sp>
      <p:sp>
        <p:nvSpPr>
          <p:cNvPr id="61446" name="Text Box 6">
            <a:extLst>
              <a:ext uri="{FF2B5EF4-FFF2-40B4-BE49-F238E27FC236}">
                <a16:creationId xmlns:a16="http://schemas.microsoft.com/office/drawing/2014/main" id="{E65A8DF3-E8A8-4CA2-B8EA-8CE4A8AC03F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683924" y="3017044"/>
            <a:ext cx="7905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 dirty="0">
                <a:solidFill>
                  <a:srgbClr val="FF0066"/>
                </a:solidFill>
              </a:rPr>
              <a:t>A</a:t>
            </a:r>
          </a:p>
        </p:txBody>
      </p:sp>
      <p:sp>
        <p:nvSpPr>
          <p:cNvPr id="61447" name="Text Box 7">
            <a:extLst>
              <a:ext uri="{FF2B5EF4-FFF2-40B4-BE49-F238E27FC236}">
                <a16:creationId xmlns:a16="http://schemas.microsoft.com/office/drawing/2014/main" id="{FEF25B30-2AA3-445D-9041-EADCE5EF21EB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391135" y="4177889"/>
            <a:ext cx="7905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>
                <a:solidFill>
                  <a:srgbClr val="FF0066"/>
                </a:solidFill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/>
      <p:bldP spid="61444" grpId="0"/>
      <p:bldP spid="61445" grpId="0"/>
      <p:bldP spid="61446" grpId="0"/>
      <p:bldP spid="614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>
            <a:extLst>
              <a:ext uri="{FF2B5EF4-FFF2-40B4-BE49-F238E27FC236}">
                <a16:creationId xmlns:a16="http://schemas.microsoft.com/office/drawing/2014/main" id="{3F5991FD-DB2B-4C08-9E59-B1025A4A02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333375"/>
            <a:ext cx="8569325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7.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① That is the house, ______ windows hasn’t been cleaned for months.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② That is the house, ______ the windows hasn’t been cleaned for months.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zh-CN" sz="3600" b="1" dirty="0"/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③ That is the house, but ______ windows hasn’t been cleaned for months.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sz="3600" b="1" dirty="0"/>
              <a:t>A. it’s    B. its    C. whose     D. of which</a:t>
            </a:r>
          </a:p>
        </p:txBody>
      </p:sp>
      <p:sp>
        <p:nvSpPr>
          <p:cNvPr id="62467" name="Text Box 3">
            <a:extLst>
              <a:ext uri="{FF2B5EF4-FFF2-40B4-BE49-F238E27FC236}">
                <a16:creationId xmlns:a16="http://schemas.microsoft.com/office/drawing/2014/main" id="{79BE01CA-218C-42B1-A23C-398CE5DC4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264" y="765176"/>
            <a:ext cx="935037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>
                <a:solidFill>
                  <a:srgbClr val="FF0066"/>
                </a:solidFill>
              </a:rPr>
              <a:t>C</a:t>
            </a:r>
          </a:p>
        </p:txBody>
      </p:sp>
      <p:sp>
        <p:nvSpPr>
          <p:cNvPr id="62468" name="Text Box 4">
            <a:extLst>
              <a:ext uri="{FF2B5EF4-FFF2-40B4-BE49-F238E27FC236}">
                <a16:creationId xmlns:a16="http://schemas.microsoft.com/office/drawing/2014/main" id="{6F156A12-15AE-4DC5-8085-B4EF67386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6725" y="2349501"/>
            <a:ext cx="935038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>
                <a:solidFill>
                  <a:srgbClr val="FF0066"/>
                </a:solidFill>
              </a:rPr>
              <a:t>D</a:t>
            </a:r>
          </a:p>
        </p:txBody>
      </p:sp>
      <p:sp>
        <p:nvSpPr>
          <p:cNvPr id="62469" name="Text Box 5">
            <a:extLst>
              <a:ext uri="{FF2B5EF4-FFF2-40B4-BE49-F238E27FC236}">
                <a16:creationId xmlns:a16="http://schemas.microsoft.com/office/drawing/2014/main" id="{4E0EF591-69B6-4F23-AA49-1BED68643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964" y="4005263"/>
            <a:ext cx="935037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>
                <a:solidFill>
                  <a:srgbClr val="FF0066"/>
                </a:solidFill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  <p:bldP spid="62468" grpId="0"/>
      <p:bldP spid="6246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>
            <a:extLst>
              <a:ext uri="{FF2B5EF4-FFF2-40B4-BE49-F238E27FC236}">
                <a16:creationId xmlns:a16="http://schemas.microsoft.com/office/drawing/2014/main" id="{BBB130A1-3656-4002-93B9-6208F52CE5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115888"/>
            <a:ext cx="8893175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8001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2573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7145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171700" indent="-342900"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latin typeface="Arial" panose="020B0604020202020204" pitchFamily="34" charset="0"/>
              </a:rPr>
              <a:t>8. </a:t>
            </a:r>
          </a:p>
          <a:p>
            <a:endParaRPr lang="en-US" altLang="zh-CN" dirty="0">
              <a:latin typeface="Arial" panose="020B0604020202020204" pitchFamily="34" charset="0"/>
            </a:endParaRPr>
          </a:p>
          <a:p>
            <a:r>
              <a:rPr lang="en-US" altLang="zh-CN" dirty="0">
                <a:latin typeface="Arial" panose="020B0604020202020204" pitchFamily="34" charset="0"/>
              </a:rPr>
              <a:t>① John said he’d been working in the office for hours, ______ true. 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   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② John said he’d been working in the office for hours, but ______ true.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  </a:t>
            </a:r>
          </a:p>
          <a:p>
            <a:pPr>
              <a:buFontTx/>
              <a:buAutoNum type="alphaUcPeriod"/>
            </a:pPr>
            <a:r>
              <a:rPr lang="en-US" altLang="zh-CN" dirty="0">
                <a:latin typeface="Arial" panose="020B0604020202020204" pitchFamily="34" charset="0"/>
              </a:rPr>
              <a:t>he was              B. it was   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C. which was        D. who was</a:t>
            </a:r>
          </a:p>
          <a:p>
            <a:r>
              <a:rPr lang="en-US" altLang="zh-CN" dirty="0">
                <a:latin typeface="Arial" panose="020B0604020202020204" pitchFamily="34" charset="0"/>
              </a:rPr>
              <a:t>    </a:t>
            </a:r>
          </a:p>
        </p:txBody>
      </p:sp>
      <p:sp>
        <p:nvSpPr>
          <p:cNvPr id="63491" name="Text Box 3">
            <a:extLst>
              <a:ext uri="{FF2B5EF4-FFF2-40B4-BE49-F238E27FC236}">
                <a16:creationId xmlns:a16="http://schemas.microsoft.com/office/drawing/2014/main" id="{B5F5F741-4C42-418D-8DDE-D3845A9D2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8664" y="1628776"/>
            <a:ext cx="935037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>
                <a:solidFill>
                  <a:srgbClr val="FF0066"/>
                </a:solidFill>
              </a:rPr>
              <a:t>C</a:t>
            </a:r>
          </a:p>
        </p:txBody>
      </p:sp>
      <p:sp>
        <p:nvSpPr>
          <p:cNvPr id="63492" name="Text Box 4">
            <a:extLst>
              <a:ext uri="{FF2B5EF4-FFF2-40B4-BE49-F238E27FC236}">
                <a16:creationId xmlns:a16="http://schemas.microsoft.com/office/drawing/2014/main" id="{EC1E22E6-33FC-4A94-A611-D4F92B6291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800" y="3284538"/>
            <a:ext cx="935038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4800">
                <a:solidFill>
                  <a:srgbClr val="FF0066"/>
                </a:solidFill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/>
      <p:bldP spid="6349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E79DC4-9695-4807-9189-B4221AE6D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60D16A2-741B-4291-A594-6378E37A94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958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1141</Words>
  <Application>Microsoft Office PowerPoint</Application>
  <PresentationFormat>宽屏</PresentationFormat>
  <Paragraphs>148</Paragraphs>
  <Slides>17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3" baseType="lpstr">
      <vt:lpstr>等线</vt:lpstr>
      <vt:lpstr>等线 Light</vt:lpstr>
      <vt:lpstr>Arial</vt:lpstr>
      <vt:lpstr>Arial Narrow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Eileen</dc:creator>
  <cp:lastModifiedBy>Eileen</cp:lastModifiedBy>
  <cp:revision>2</cp:revision>
  <dcterms:created xsi:type="dcterms:W3CDTF">2020-07-11T03:58:47Z</dcterms:created>
  <dcterms:modified xsi:type="dcterms:W3CDTF">2020-07-11T11:23:28Z</dcterms:modified>
</cp:coreProperties>
</file>