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3"/>
    <p:sldMasterId id="2147483675" r:id="rId4"/>
    <p:sldMasterId id="2147483688" r:id="rId5"/>
    <p:sldMasterId id="2147483701" r:id="rId6"/>
  </p:sldMasterIdLst>
  <p:notesMasterIdLst>
    <p:notesMasterId r:id="rId11"/>
  </p:notesMasterIdLst>
  <p:sldIdLst>
    <p:sldId id="256" r:id="rId7"/>
    <p:sldId id="409" r:id="rId8"/>
    <p:sldId id="448" r:id="rId9"/>
    <p:sldId id="410" r:id="rId10"/>
    <p:sldId id="411" r:id="rId12"/>
    <p:sldId id="412" r:id="rId13"/>
    <p:sldId id="449" r:id="rId14"/>
    <p:sldId id="368" r:id="rId15"/>
    <p:sldId id="376" r:id="rId16"/>
    <p:sldId id="371" r:id="rId17"/>
    <p:sldId id="356" r:id="rId18"/>
    <p:sldId id="357" r:id="rId19"/>
    <p:sldId id="413" r:id="rId20"/>
    <p:sldId id="415" r:id="rId21"/>
    <p:sldId id="361" r:id="rId22"/>
    <p:sldId id="358" r:id="rId23"/>
    <p:sldId id="359" r:id="rId24"/>
    <p:sldId id="367" r:id="rId25"/>
    <p:sldId id="450" r:id="rId26"/>
    <p:sldId id="416" r:id="rId27"/>
    <p:sldId id="417" r:id="rId28"/>
    <p:sldId id="418" r:id="rId29"/>
    <p:sldId id="446" r:id="rId30"/>
    <p:sldId id="451" r:id="rId31"/>
    <p:sldId id="430" r:id="rId32"/>
    <p:sldId id="443" r:id="rId33"/>
    <p:sldId id="434" r:id="rId34"/>
    <p:sldId id="433" r:id="rId35"/>
    <p:sldId id="431" r:id="rId36"/>
    <p:sldId id="432" r:id="rId37"/>
    <p:sldId id="311" r:id="rId38"/>
    <p:sldId id="391" r:id="rId39"/>
    <p:sldId id="445" r:id="rId40"/>
    <p:sldId id="447" r:id="rId41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00"/>
    <a:srgbClr val="FFFF00"/>
    <a:srgbClr val="3399FF"/>
    <a:srgbClr val="800080"/>
    <a:srgbClr val="FF0000"/>
    <a:srgbClr val="00FF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05"/>
    <p:restoredTop sz="94588"/>
  </p:normalViewPr>
  <p:slideViewPr>
    <p:cSldViewPr showGuides="1">
      <p:cViewPr varScale="1">
        <p:scale>
          <a:sx n="64" d="100"/>
          <a:sy n="64" d="100"/>
        </p:scale>
        <p:origin x="-5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105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slide" Target="slides/slide34.xml"/><Relationship Id="rId40" Type="http://schemas.openxmlformats.org/officeDocument/2006/relationships/slide" Target="slides/slide33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正剧：这类作品"题材必须是重要的;剧情要简单和带有家庭性质，而且一定要和现实生活很接近"。他所说的"严肃剧"，也就是后世的正剧。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他具有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贪婪、固执、残酷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的本质。同时，</a:t>
            </a:r>
            <a:r>
              <a:rPr lang="zh-CN" altLang="en-US" b="1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他也是一个在基督教社会里受欺侮的犹太人。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ctr">
              <a:lnSpc>
                <a:spcPct val="115000"/>
              </a:lnSpc>
            </a:pPr>
            <a:r>
              <a:rPr lang="zh-CN" altLang="en-US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贪婪、吝啬</a:t>
            </a:r>
            <a:endParaRPr lang="zh-CN" altLang="en-US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>
              <a:lnSpc>
                <a:spcPct val="115000"/>
              </a:lnSpc>
            </a:pPr>
            <a:r>
              <a:rPr lang="zh-CN" altLang="en-US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残忍、固执</a:t>
            </a:r>
            <a:endParaRPr lang="zh-CN" altLang="en-US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>
              <a:lnSpc>
                <a:spcPct val="115000"/>
              </a:lnSpc>
            </a:pPr>
            <a:r>
              <a:rPr lang="zh-CN" altLang="en-US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冷酷无情</a:t>
            </a:r>
            <a:endParaRPr lang="zh-CN" altLang="en-US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>
              <a:lnSpc>
                <a:spcPct val="115000"/>
              </a:lnSpc>
            </a:pPr>
            <a:r>
              <a:rPr lang="zh-CN" altLang="en-US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视钱如命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幼圆" panose="02010509060101010101" pitchFamily="49" charset="-122"/>
                <a:sym typeface="+mn-ea"/>
              </a:rPr>
              <a:t>鲍西娅</a:t>
            </a:r>
            <a:r>
              <a:rPr lang="zh-CN" altLang="en-US" b="1" dirty="0">
                <a:solidFill>
                  <a:schemeClr val="bg1"/>
                </a:solidFill>
                <a:latin typeface="Times New Roman" panose="02020603050405020304" pitchFamily="18" charset="0"/>
                <a:ea typeface="幼圆" panose="02010509060101010101" pitchFamily="49" charset="-122"/>
                <a:sym typeface="+mn-ea"/>
              </a:rPr>
              <a:t>是莎翁创造的人文主义女性的典型形象。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博学细心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精明能干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足智多谋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buChar char="•"/>
            </a:pPr>
            <a:r>
              <a:rPr lang="zh-CN" altLang="en-US" b="1" dirty="0">
                <a:solidFill>
                  <a:schemeClr val="bg1"/>
                </a:solidFill>
                <a:latin typeface="Times New Roman" panose="02020603050405020304" pitchFamily="18" charset="0"/>
                <a:ea typeface="幼圆" panose="02010509060101010101" pitchFamily="49" charset="-122"/>
                <a:sym typeface="+mn-ea"/>
              </a:rPr>
              <a:t>她的智慧使情节发生了戏剧性的变化。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 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ct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仁爱善良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慷慨助人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重情轻利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/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侠义豪爽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GB" altLang="x-none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悭吝  qiān lìn</a:t>
            </a:r>
            <a:endParaRPr lang="en-GB" altLang="x-none" b="1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/>
          <p:nvPr/>
        </p:nvGrpSpPr>
        <p:grpSpPr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43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4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7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8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0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1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2" name="Freeform 12"/>
            <p:cNvSpPr/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Freeform 13"/>
            <p:cNvSpPr/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4" name="Freeform 14"/>
            <p:cNvSpPr/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5" name="Freeform 15"/>
            <p:cNvSpPr/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6" name="Freeform 16"/>
            <p:cNvSpPr/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8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9" name="Freeform 19"/>
            <p:cNvSpPr/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1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3" name="Freeform 23"/>
            <p:cNvSpPr/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5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6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9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0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2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3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4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5" name="Freeform 35"/>
            <p:cNvSpPr/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6" name="Freeform 36"/>
            <p:cNvSpPr/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81287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81288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77" name="Rectangle 3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8" name="Rectangle 3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9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2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2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2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2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2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2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2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2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2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2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 showMasterSp="0">
  <p:cSld name="标题，文本与剪贴画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3072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04800" y="2286000"/>
            <a:ext cx="8458200" cy="1143000"/>
          </a:xfrm>
        </p:spPr>
        <p:txBody>
          <a:bodyPr/>
          <a:lstStyle>
            <a:lvl1pPr>
              <a:defRPr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9389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5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301625" y="1600200"/>
            <a:ext cx="4194175" cy="44989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5000"/>
              <a:buFont typeface="Wingdings" panose="05000000000000000000" pitchFamily="2" charset="2"/>
              <a:buChar char="w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4.xml"/><Relationship Id="rId8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6.xml"/><Relationship Id="rId8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3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Relationship Id="rId3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9.xml"/><Relationship Id="rId13" Type="http://schemas.openxmlformats.org/officeDocument/2006/relationships/theme" Target="../theme/theme4.xml"/><Relationship Id="rId12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7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8.xml"/><Relationship Id="rId8" Type="http://schemas.openxmlformats.org/officeDocument/2006/relationships/slideLayout" Target="../slideLayouts/slideLayout57.xml"/><Relationship Id="rId7" Type="http://schemas.openxmlformats.org/officeDocument/2006/relationships/slideLayout" Target="../slideLayouts/slideLayout56.xml"/><Relationship Id="rId6" Type="http://schemas.openxmlformats.org/officeDocument/2006/relationships/slideLayout" Target="../slideLayouts/slideLayout55.xml"/><Relationship Id="rId5" Type="http://schemas.openxmlformats.org/officeDocument/2006/relationships/slideLayout" Target="../slideLayouts/slideLayout54.xml"/><Relationship Id="rId4" Type="http://schemas.openxmlformats.org/officeDocument/2006/relationships/slideLayout" Target="../slideLayouts/slideLayout53.xml"/><Relationship Id="rId3" Type="http://schemas.openxmlformats.org/officeDocument/2006/relationships/slideLayout" Target="../slideLayouts/slideLayout52.xml"/><Relationship Id="rId2" Type="http://schemas.openxmlformats.org/officeDocument/2006/relationships/slideLayout" Target="../slideLayouts/slideLayout51.xml"/><Relationship Id="rId13" Type="http://schemas.openxmlformats.org/officeDocument/2006/relationships/theme" Target="../theme/theme5.xml"/><Relationship Id="rId12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Group 2"/>
          <p:cNvGrpSpPr/>
          <p:nvPr/>
        </p:nvGrpSpPr>
        <p:grpSpPr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80227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28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29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30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31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32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33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34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35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36" name="Freeform 12"/>
            <p:cNvSpPr/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37" name="Freeform 13"/>
            <p:cNvSpPr/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38" name="Freeform 14"/>
            <p:cNvSpPr/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39" name="Freeform 15"/>
            <p:cNvSpPr/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40" name="Freeform 16"/>
            <p:cNvSpPr/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41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42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43" name="Freeform 19"/>
            <p:cNvSpPr/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44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45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46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47" name="Freeform 23"/>
            <p:cNvSpPr/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48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49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50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51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52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53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54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55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56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57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58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59" name="Freeform 35"/>
            <p:cNvSpPr/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60" name="Freeform 36"/>
            <p:cNvSpPr/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80261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80262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80263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0264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0265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Tahoma" panose="020B0604030504040204" pitchFamily="34" charset="0"/>
              </a:rPr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Rot="1"/>
          </p:cNvSpPr>
          <p:nvPr>
            <p:ph type="title"/>
          </p:nvPr>
        </p:nvSpPr>
        <p:spPr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3"/>
          <p:cNvSpPr>
            <a:spLocks noGrp="1" noRot="1"/>
          </p:cNvSpPr>
          <p:nvPr>
            <p:ph type="body" idx="1"/>
          </p:nvPr>
        </p:nvSpPr>
        <p:spPr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928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28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28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5000"/>
        <a:buFont typeface="Wingdings" panose="05000000000000000000" pitchFamily="2" charset="2"/>
        <a:buChar char="w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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w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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Rectangle 3"/>
          <p:cNvSpPr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9" name="Rectangle 3"/>
          <p:cNvSpPr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2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123" name="Rectangle 3"/>
          <p:cNvSpPr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GIF"/><Relationship Id="rId1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GIF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GIF"/><Relationship Id="rId1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GIF"/><Relationship Id="rId1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GIF"/><Relationship Id="rId1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png"/><Relationship Id="rId2" Type="http://schemas.microsoft.com/office/2007/relationships/media" Target="file:///C:\Documents%20and%20Settings\qyywjr\&#26700;&#38754;\&#23041;&#23612;&#26031;\wns2.wmv" TargetMode="External"/><Relationship Id="rId1" Type="http://schemas.openxmlformats.org/officeDocument/2006/relationships/video" Target="file:///C:\Documents%20and%20Settings\qyywjr\&#26700;&#38754;\&#23041;&#23612;&#26031;\wns2.wmv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8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1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1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52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019925" y="4508500"/>
            <a:ext cx="1655763" cy="1736725"/>
          </a:xfrm>
        </p:spPr>
        <p:txBody>
          <a:bodyPr vert="horz" wrap="square" lIns="91440" tIns="45720" rIns="91440" bIns="45720" numCol="1" anchor="b" anchorCtr="1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华文新魏" panose="02010800040101010101" pitchFamily="2" charset="-122"/>
                <a:cs typeface="+mj-cs"/>
              </a:rPr>
              <a:t>威尼斯商人</a:t>
            </a:r>
            <a:endParaRPr kumimoji="0" lang="zh-CN" altLang="en-US" sz="8000" b="1" i="0" u="none" strike="noStrike" kern="0" cap="none" spc="0" normalizeH="0" baseline="0" noProof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华文新魏" panose="02010800040101010101" pitchFamily="2" charset="-122"/>
              <a:cs typeface="+mj-cs"/>
            </a:endParaRPr>
          </a:p>
        </p:txBody>
      </p:sp>
      <p:sp>
        <p:nvSpPr>
          <p:cNvPr id="95235" name="Rectangle 3"/>
          <p:cNvSpPr>
            <a:spLocks noGrp="1"/>
          </p:cNvSpPr>
          <p:nvPr>
            <p:ph type="subTitle" idx="1"/>
          </p:nvPr>
        </p:nvSpPr>
        <p:spPr>
          <a:xfrm>
            <a:off x="5940425" y="476250"/>
            <a:ext cx="1223963" cy="5616575"/>
          </a:xfrm>
          <a:ln/>
        </p:spPr>
        <p:txBody>
          <a:bodyPr vert="eaVert" wrap="square" lIns="91440" tIns="45720" rIns="91440" bIns="45720" anchor="t"/>
          <a:p>
            <a:pPr eaLnBrk="1" hangingPunct="1">
              <a:lnSpc>
                <a:spcPct val="90000"/>
              </a:lnSpc>
              <a:buSzPct val="65000"/>
              <a:buFont typeface="Wingdings" panose="05000000000000000000" pitchFamily="2" charset="2"/>
            </a:pPr>
            <a:r>
              <a:rPr lang="zh-CN" altLang="en-US" sz="4000" b="1" dirty="0">
                <a:solidFill>
                  <a:srgbClr val="FF0000"/>
                </a:solidFill>
                <a:effectLst/>
                <a:latin typeface="+mn-lt"/>
                <a:ea typeface="黑体" panose="02010609060101010101" pitchFamily="2" charset="-122"/>
                <a:cs typeface="+mn-cs"/>
              </a:rPr>
              <a:t>莎士比亚（英国）</a:t>
            </a:r>
            <a:endParaRPr lang="zh-CN" altLang="en-US" sz="4000" b="1" dirty="0">
              <a:solidFill>
                <a:srgbClr val="FF0000"/>
              </a:solidFill>
              <a:effectLst/>
              <a:latin typeface="+mn-lt"/>
              <a:ea typeface="黑体" panose="02010609060101010101" pitchFamily="2" charset="-122"/>
              <a:cs typeface="+mn-cs"/>
            </a:endParaRPr>
          </a:p>
          <a:p>
            <a:pPr eaLnBrk="1" hangingPunct="1">
              <a:lnSpc>
                <a:spcPct val="90000"/>
              </a:lnSpc>
              <a:buSzPct val="65000"/>
              <a:buFont typeface="Wingdings" panose="05000000000000000000" pitchFamily="2" charset="2"/>
            </a:pPr>
            <a:r>
              <a:rPr lang="zh-CN" altLang="en-US" sz="4000" b="1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1564</a:t>
            </a:r>
            <a:r>
              <a:rPr lang="zh-CN" altLang="en-US" sz="4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—</a:t>
            </a:r>
            <a:r>
              <a:rPr lang="zh-CN" altLang="en-US" sz="4000" b="1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1616年</a:t>
            </a:r>
            <a:endParaRPr lang="zh-CN" altLang="en-US" sz="4000" b="1" dirty="0">
              <a:solidFill>
                <a:srgbClr val="FF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9460" name="Text Box 7"/>
          <p:cNvSpPr txBox="1"/>
          <p:nvPr/>
        </p:nvSpPr>
        <p:spPr>
          <a:xfrm>
            <a:off x="3636963" y="4133850"/>
            <a:ext cx="18716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Tahoma" panose="020B0604030504040204" pitchFamily="34" charset="0"/>
              </a:rPr>
              <a:t>mucr489</a:t>
            </a:r>
            <a:endParaRPr lang="en-US" altLang="zh-CN" dirty="0">
              <a:latin typeface="Tahoma" panose="020B0604030504040204" pitchFamily="34" charset="0"/>
            </a:endParaRPr>
          </a:p>
        </p:txBody>
      </p:sp>
      <p:pic>
        <p:nvPicPr>
          <p:cNvPr id="95240" name="Picture 8" descr="封面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6515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523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523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00" decel="100000" fill="hold"/>
                                        <p:tgtEl>
                                          <p:spTgt spid="9523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charRg st="9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5235">
                                            <p:txEl>
                                              <p:charRg st="9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5235">
                                            <p:txEl>
                                              <p:charRg st="9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00" decel="100000" fill="hold"/>
                                        <p:tgtEl>
                                          <p:spTgt spid="95235">
                                            <p:txEl>
                                              <p:charRg st="9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charRg st="9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/>
      <p:bldP spid="9523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2" name="Text Box 2"/>
          <p:cNvSpPr txBox="1"/>
          <p:nvPr/>
        </p:nvSpPr>
        <p:spPr>
          <a:xfrm>
            <a:off x="323850" y="981075"/>
            <a:ext cx="8458200" cy="5657850"/>
          </a:xfrm>
          <a:prstGeom prst="rect">
            <a:avLst/>
          </a:prstGeom>
          <a:noFill/>
          <a:ln w="762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（一）戏剧，是一种综合的舞台艺术，它是由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文学、表演、绘画、雕塑、音乐、舞蹈</a:t>
            </a:r>
            <a:r>
              <a:rPr lang="zh-CN" altLang="en-US" sz="4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等多种艺术综合而成的一种独立的艺术样式。</a:t>
            </a:r>
            <a:endParaRPr lang="zh-CN" altLang="en-US" sz="4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戏剧</a:t>
            </a:r>
            <a:r>
              <a:rPr lang="zh-CN" altLang="en-US" sz="4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文学即剧本，是与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小说、诗歌、散文</a:t>
            </a:r>
            <a:r>
              <a:rPr lang="zh-CN" altLang="en-US" sz="4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并列的文学体裁。</a:t>
            </a:r>
            <a:endParaRPr lang="zh-CN" altLang="en-US" sz="4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3" name="Text Box 3"/>
          <p:cNvSpPr txBox="1"/>
          <p:nvPr/>
        </p:nvSpPr>
        <p:spPr>
          <a:xfrm>
            <a:off x="1763713" y="0"/>
            <a:ext cx="3384550" cy="82391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4800" b="1" dirty="0">
                <a:latin typeface="Tahoma" panose="020B0604030504040204" pitchFamily="34" charset="0"/>
              </a:rPr>
              <a:t>戏剧知识</a:t>
            </a:r>
            <a:endParaRPr lang="zh-CN" altLang="en-US" sz="4800" b="1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2"/>
          <p:cNvSpPr txBox="1"/>
          <p:nvPr/>
        </p:nvSpPr>
        <p:spPr>
          <a:xfrm>
            <a:off x="179388" y="1628775"/>
            <a:ext cx="8569325" cy="4486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剧本通常包括两个部分：</a:t>
            </a:r>
            <a:endParaRPr lang="zh-CN" altLang="en-US" sz="36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一是剧作家的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舞台提示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，内容包括人物表、时间、地点、布景、服装、道具以及人物台词的心理情绪、动作、上下场等等；</a:t>
            </a:r>
            <a:endParaRPr lang="zh-CN" altLang="en-US" sz="36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一是人物自身的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台词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，包括对话（对唱）、独白（独唱）、旁白（旁唱）等。</a:t>
            </a:r>
            <a:endParaRPr lang="zh-CN" altLang="en-US" sz="36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0" name="Text Box 2"/>
          <p:cNvSpPr txBox="1"/>
          <p:nvPr/>
        </p:nvSpPr>
        <p:spPr>
          <a:xfrm>
            <a:off x="250825" y="692150"/>
            <a:ext cx="8893175" cy="4832350"/>
          </a:xfrm>
          <a:prstGeom prst="rect">
            <a:avLst/>
          </a:prstGeom>
          <a:noFill/>
          <a:ln w="730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（二）戏剧的分类：</a:t>
            </a:r>
            <a:endParaRPr lang="zh-CN" altLang="en-US" sz="5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1.按剧情的性质——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悲剧、喜剧、正剧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三种</a:t>
            </a:r>
            <a:endParaRPr lang="zh-CN" altLang="en-US" sz="36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2.按艺术形式和表现手法——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话剧、歌剧、舞剧和诗剧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等。</a:t>
            </a:r>
            <a:endParaRPr lang="zh-CN" altLang="en-US" sz="36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3.按题材反映的时代——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历史剧和现代剧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。</a:t>
            </a:r>
            <a:endParaRPr lang="zh-CN" altLang="en-US" sz="36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4.按剧情结构的繁简——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独幕剧和多幕剧</a:t>
            </a:r>
            <a:r>
              <a:rPr lang="zh-CN" altLang="en-US" sz="3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。</a:t>
            </a:r>
            <a:endParaRPr lang="zh-CN" altLang="en-US" sz="36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4" name="Text Box 2"/>
          <p:cNvSpPr txBox="1"/>
          <p:nvPr/>
        </p:nvSpPr>
        <p:spPr>
          <a:xfrm>
            <a:off x="0" y="476250"/>
            <a:ext cx="9144000" cy="4533900"/>
          </a:xfrm>
          <a:prstGeom prst="rect">
            <a:avLst/>
          </a:prstGeom>
          <a:solidFill>
            <a:schemeClr val="tx1"/>
          </a:solidFill>
          <a:ln w="53975" cap="rnd" cmpd="sng">
            <a:solidFill>
              <a:srgbClr val="0000FF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（三）戏剧文学（剧本）的基本特征</a:t>
            </a:r>
            <a:endParaRPr lang="zh-CN" altLang="en-US" sz="5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1.有集中、尖锐的矛盾冲突。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2. 语言具有个性化、口语化的特点。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99363" name="Rectangle 3"/>
          <p:cNvSpPr/>
          <p:nvPr/>
        </p:nvSpPr>
        <p:spPr>
          <a:xfrm>
            <a:off x="4148138" y="0"/>
            <a:ext cx="4995862" cy="5694363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主要作品有：历史剧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亨利四世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，喜剧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仲夏夜之梦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威尼斯商人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》,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四大悲剧</a:t>
            </a:r>
            <a:r>
              <a:rPr lang="en-US" altLang="zh-CN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哈姆雷特</a:t>
            </a:r>
            <a:r>
              <a:rPr lang="en-US" altLang="zh-CN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奥赛罗</a:t>
            </a:r>
            <a:r>
              <a:rPr lang="en-US" altLang="zh-CN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李尔王</a:t>
            </a:r>
            <a:r>
              <a:rPr lang="en-US" altLang="zh-CN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麦克白</a:t>
            </a:r>
            <a:r>
              <a:rPr lang="en-US" altLang="zh-CN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及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悲喜剧</a:t>
            </a:r>
            <a:r>
              <a:rPr lang="en-US" altLang="zh-CN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罗密欧与朱丽叶</a:t>
            </a:r>
            <a:r>
              <a:rPr lang="en-US" altLang="zh-CN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endParaRPr lang="en-US" altLang="zh-CN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马克思称他为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人类最伟大的戏剧天才</a:t>
            </a:r>
            <a:r>
              <a:rPr lang="zh-CN" altLang="en-US" b="1" dirty="0">
                <a:solidFill>
                  <a:srgbClr val="99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，同时代人本</a:t>
            </a:r>
            <a:r>
              <a:rPr lang="en-US" altLang="zh-CN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·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琼生称誉他是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时代的灵魂</a:t>
            </a:r>
            <a:r>
              <a:rPr lang="zh-CN" altLang="en-US" b="1" dirty="0">
                <a:solidFill>
                  <a:srgbClr val="99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，说他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不属于一个时代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r>
              <a:rPr lang="zh-CN" altLang="en-US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99364" name="Rectangle 4"/>
          <p:cNvSpPr/>
          <p:nvPr/>
        </p:nvSpPr>
        <p:spPr>
          <a:xfrm>
            <a:off x="0" y="4292600"/>
            <a:ext cx="3886200" cy="1939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威廉</a:t>
            </a:r>
            <a:r>
              <a:rPr lang="en-US" altLang="zh-CN" sz="2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·</a:t>
            </a:r>
            <a:r>
              <a:rPr lang="zh-CN" altLang="en-US" sz="24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莎士比亚（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1564-1616</a:t>
            </a:r>
            <a:r>
              <a:rPr lang="zh-CN" altLang="en-US" sz="24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）文艺复兴时期英国伟大的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戏剧家和诗人</a:t>
            </a:r>
            <a:r>
              <a:rPr lang="zh-CN" altLang="en-US" sz="24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，人文主义最杰出的代表，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近代欧洲文学的奠基者之一</a:t>
            </a:r>
            <a:r>
              <a:rPr lang="zh-CN" altLang="en-US" sz="24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2400" b="1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4580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429000" cy="4038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63" grpId="0" animBg="1"/>
      <p:bldP spid="3993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Picture 2" descr="图片14"/>
          <p:cNvPicPr>
            <a:picLocks noChangeAspect="1"/>
          </p:cNvPicPr>
          <p:nvPr/>
        </p:nvPicPr>
        <p:blipFill>
          <a:blip r:embed="rId1"/>
          <a:srcRect b="20000"/>
          <a:stretch>
            <a:fillRect/>
          </a:stretch>
        </p:blipFill>
        <p:spPr>
          <a:xfrm>
            <a:off x="4500563" y="0"/>
            <a:ext cx="4643437" cy="5805488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603" name="Rectangle 3"/>
          <p:cNvSpPr/>
          <p:nvPr/>
        </p:nvSpPr>
        <p:spPr>
          <a:xfrm>
            <a:off x="395288" y="404813"/>
            <a:ext cx="3671887" cy="6130925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          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在西方，每家都必备两本书，一本是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圣经</a:t>
            </a:r>
            <a:r>
              <a:rPr lang="en-US" altLang="zh-CN" sz="4400" b="1" dirty="0">
                <a:solidFill>
                  <a:srgbClr val="000000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</a:rPr>
              <a:t>，另一本是莎士比亚全集，即一个是宗教的神，一个是艺术的神。</a:t>
            </a:r>
            <a:endParaRPr lang="zh-CN" altLang="en-US" sz="4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5604" name="Text Box 4"/>
          <p:cNvSpPr txBox="1"/>
          <p:nvPr/>
        </p:nvSpPr>
        <p:spPr>
          <a:xfrm>
            <a:off x="4500563" y="5949950"/>
            <a:ext cx="4032250" cy="65087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莎士比亚故居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6626" name="Picture 2" descr="《威尼斯商人》插图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9975" y="0"/>
            <a:ext cx="680402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9187" name="Rectangle 3"/>
          <p:cNvSpPr>
            <a:spLocks noChangeArrowheads="1"/>
          </p:cNvSpPr>
          <p:nvPr/>
        </p:nvSpPr>
        <p:spPr bwMode="auto">
          <a:xfrm>
            <a:off x="395288" y="549275"/>
            <a:ext cx="865188" cy="43195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原著</a:t>
            </a:r>
            <a:br>
              <a:rPr kumimoji="0" lang="zh-CN" altLang="en-US" sz="60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br>
            <a:r>
              <a:rPr kumimoji="0" lang="zh-CN" altLang="en-US" sz="60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插图</a:t>
            </a:r>
            <a:endParaRPr kumimoji="0" lang="zh-CN" altLang="en-US" sz="60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7650" name="Picture 2" descr="夏洛克形象"/>
          <p:cNvPicPr>
            <a:picLocks noChangeAspect="1"/>
          </p:cNvPicPr>
          <p:nvPr>
            <p:ph/>
          </p:nvPr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9144000" cy="6858000"/>
          </a:xfrm>
          <a:ln/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225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620713"/>
            <a:ext cx="1368425" cy="4249738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夏</a:t>
            </a:r>
            <a:b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洛</a:t>
            </a:r>
            <a:b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克</a:t>
            </a:r>
            <a:b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和</a:t>
            </a:r>
            <a:b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女</a:t>
            </a:r>
            <a:b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zh-CN" altLang="en-US" sz="54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儿</a:t>
            </a:r>
            <a:endParaRPr kumimoji="0" lang="zh-CN" altLang="en-US" sz="5400" b="1" i="0" u="none" strike="noStrike" kern="0" cap="none" spc="0" normalizeH="0" baseline="0" noProof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8675" name="Picture 3" descr="夏洛克和他的女儿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92275" y="76200"/>
            <a:ext cx="7129463" cy="6781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9698" name="Picture 2" descr="图片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9850" y="0"/>
            <a:ext cx="921385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699" name="Picture 3" descr="16"/>
          <p:cNvPicPr>
            <a:picLocks noChangeAspect="1"/>
          </p:cNvPicPr>
          <p:nvPr/>
        </p:nvPicPr>
        <p:blipFill>
          <a:blip r:embed="rId2">
            <a:lum bright="12000" contrast="12000"/>
          </a:blip>
          <a:stretch>
            <a:fillRect/>
          </a:stretch>
        </p:blipFill>
        <p:spPr>
          <a:xfrm>
            <a:off x="0" y="0"/>
            <a:ext cx="2843213" cy="844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0" name="Picture 4" descr="图片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6901" name="Rectangle 5"/>
          <p:cNvSpPr>
            <a:spLocks noChangeArrowheads="1"/>
          </p:cNvSpPr>
          <p:nvPr/>
        </p:nvSpPr>
        <p:spPr bwMode="auto">
          <a:xfrm>
            <a:off x="-900112" y="0"/>
            <a:ext cx="5688013" cy="9810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话剧剧照</a:t>
            </a:r>
            <a:endParaRPr kumimoji="0" lang="zh-CN" altLang="en-US" sz="4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0722" name="Picture 2" descr="图片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3" name="Picture 3" descr="16"/>
          <p:cNvPicPr>
            <a:picLocks noChangeAspect="1"/>
          </p:cNvPicPr>
          <p:nvPr/>
        </p:nvPicPr>
        <p:blipFill>
          <a:blip r:embed="rId2">
            <a:lum bright="12000" contrast="12000"/>
          </a:blip>
          <a:stretch>
            <a:fillRect/>
          </a:stretch>
        </p:blipFill>
        <p:spPr>
          <a:xfrm>
            <a:off x="0" y="0"/>
            <a:ext cx="2843213" cy="844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4" name="Picture 4" descr="图片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25" name="Rectangle 5"/>
          <p:cNvSpPr>
            <a:spLocks noChangeArrowheads="1"/>
          </p:cNvSpPr>
          <p:nvPr/>
        </p:nvSpPr>
        <p:spPr bwMode="auto">
          <a:xfrm>
            <a:off x="7458075" y="692150"/>
            <a:ext cx="854075" cy="2771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400" b="1" i="0" u="sng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安东尼奥</a:t>
            </a:r>
            <a:endParaRPr kumimoji="1" lang="zh-CN" altLang="en-US" sz="4400" b="1" i="0" u="sng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1746" name="Picture 2" descr="bao"/>
          <p:cNvPicPr>
            <a:picLocks noChangeAspect="1"/>
          </p:cNvPicPr>
          <p:nvPr/>
        </p:nvPicPr>
        <p:blipFill>
          <a:blip r:embed="rId1"/>
          <a:srcRect l="44444"/>
          <a:stretch>
            <a:fillRect/>
          </a:stretch>
        </p:blipFill>
        <p:spPr>
          <a:xfrm>
            <a:off x="0" y="0"/>
            <a:ext cx="4859338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7" name="Picture 3" descr="xi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8" name="Picture 4" descr="16"/>
          <p:cNvPicPr>
            <a:picLocks noChangeAspect="1"/>
          </p:cNvPicPr>
          <p:nvPr/>
        </p:nvPicPr>
        <p:blipFill>
          <a:blip r:embed="rId3">
            <a:lum bright="12000" contrast="12000"/>
          </a:blip>
          <a:stretch>
            <a:fillRect/>
          </a:stretch>
        </p:blipFill>
        <p:spPr>
          <a:xfrm>
            <a:off x="0" y="0"/>
            <a:ext cx="2843213" cy="844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9" name="Text Box 5"/>
          <p:cNvSpPr txBox="1"/>
          <p:nvPr/>
        </p:nvSpPr>
        <p:spPr>
          <a:xfrm>
            <a:off x="8316913" y="188913"/>
            <a:ext cx="827087" cy="28384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夏洛克造型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277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1" name="Picture 3" descr="16"/>
          <p:cNvPicPr>
            <a:picLocks noChangeAspect="1"/>
          </p:cNvPicPr>
          <p:nvPr/>
        </p:nvPicPr>
        <p:blipFill>
          <a:blip r:embed="rId2">
            <a:lum bright="12000" contrast="12000"/>
          </a:blip>
          <a:stretch>
            <a:fillRect/>
          </a:stretch>
        </p:blipFill>
        <p:spPr>
          <a:xfrm>
            <a:off x="0" y="0"/>
            <a:ext cx="2843213" cy="844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3794" name="Picture 2" descr="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4818" name="Picture 2" descr="图片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19" name="Picture 3" descr="16"/>
          <p:cNvPicPr>
            <a:picLocks noChangeAspect="1"/>
          </p:cNvPicPr>
          <p:nvPr/>
        </p:nvPicPr>
        <p:blipFill>
          <a:blip r:embed="rId2">
            <a:lum bright="12000" contrast="12000"/>
          </a:blip>
          <a:stretch>
            <a:fillRect/>
          </a:stretch>
        </p:blipFill>
        <p:spPr>
          <a:xfrm>
            <a:off x="0" y="0"/>
            <a:ext cx="2843213" cy="844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5842" name="Picture 2" descr="图片3"/>
          <p:cNvPicPr>
            <a:picLocks noChangeAspect="1"/>
          </p:cNvPicPr>
          <p:nvPr/>
        </p:nvPicPr>
        <p:blipFill>
          <a:blip r:embed="rId1"/>
          <a:srcRect b="910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3" name="Picture 3" descr="16"/>
          <p:cNvPicPr>
            <a:picLocks noChangeAspect="1"/>
          </p:cNvPicPr>
          <p:nvPr/>
        </p:nvPicPr>
        <p:blipFill>
          <a:blip r:embed="rId2">
            <a:lum bright="12000" contrast="12000"/>
          </a:blip>
          <a:stretch>
            <a:fillRect/>
          </a:stretch>
        </p:blipFill>
        <p:spPr>
          <a:xfrm>
            <a:off x="0" y="0"/>
            <a:ext cx="2843213" cy="844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48162" name="wns2.wmv">
            <a:hlinkClick r:id="" action="ppaction://media"/>
          </p:cNvPr>
          <p:cNvPicPr>
            <a:picLocks noRot="1"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7" name="Rectangle 3"/>
          <p:cNvSpPr/>
          <p:nvPr/>
        </p:nvSpPr>
        <p:spPr>
          <a:xfrm>
            <a:off x="900113" y="549275"/>
            <a:ext cx="33845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chemeClr val="tx2"/>
                </a:solidFill>
                <a:latin typeface="Tahoma" panose="020B0604030504040204" pitchFamily="34" charset="0"/>
              </a:rPr>
              <a:t>败诉 时的           夏洛克</a:t>
            </a:r>
            <a:endParaRPr lang="zh-CN" altLang="en-US" sz="3200" b="1" dirty="0">
              <a:solidFill>
                <a:schemeClr val="tx2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8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481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16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48162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Text Box 2"/>
          <p:cNvSpPr txBox="1"/>
          <p:nvPr/>
        </p:nvSpPr>
        <p:spPr>
          <a:xfrm>
            <a:off x="0" y="98425"/>
            <a:ext cx="3373438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0066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威  尼  斯  商  人   </a:t>
            </a:r>
            <a:endParaRPr lang="zh-CN" altLang="en-US" sz="3200" b="1" dirty="0">
              <a:solidFill>
                <a:srgbClr val="0066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7891" name="Text Box 3"/>
          <p:cNvSpPr txBox="1"/>
          <p:nvPr/>
        </p:nvSpPr>
        <p:spPr>
          <a:xfrm>
            <a:off x="539750" y="1125538"/>
            <a:ext cx="8042275" cy="43624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</a:rPr>
              <a:t>剧中人物：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</a:rPr>
              <a:t>安东尼奥－－－－－－－（威尼斯商人）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</a:rPr>
              <a:t>夏洛克－－－－－－－－（犹太高利贷）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</a:rPr>
              <a:t>巴萨尼奥－－－－－－－（安东尼奥的朋友）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</a:rPr>
              <a:t>鲍西娅（鲍尔萨泽）－－（巴萨尼奥的妻子）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</a:rPr>
              <a:t>葛莱西安诺－－－－－－（安东尼奥的朋友）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</a:rPr>
              <a:t>尼莉莎（律师）－－－－（葛莱西安诺的妻子）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</a:rPr>
              <a:t>公爵－－－－－－－－－（威尼斯城邦的统治者）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</a:rPr>
              <a:t>萨拉里诺－－－－－－－（公爵的侍从）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3458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6126163" cy="825500"/>
          </a:xfrm>
          <a:ln w="38100">
            <a:solidFill>
              <a:srgbClr val="FF0000"/>
            </a:solidFill>
          </a:ln>
        </p:spPr>
        <p:txBody>
          <a:bodyPr vert="horz" wrap="square" lIns="88900" tIns="38100" rIns="88900" bIns="38100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GB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《</a:t>
            </a:r>
            <a:r>
              <a:rPr kumimoji="0" lang="en-GB" sz="4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威尼斯商人</a:t>
            </a:r>
            <a:r>
              <a:rPr kumimoji="0" lang="en-GB" sz="40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》</a:t>
            </a:r>
            <a:r>
              <a:rPr kumimoji="0" lang="zh-CN" altLang="en-GB" sz="40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前情梗概</a:t>
            </a:r>
            <a:endParaRPr kumimoji="0" lang="zh-CN" altLang="en-GB" sz="4000" b="1" i="0" u="none" strike="noStrike" kern="0" cap="none" spc="0" normalizeH="0" baseline="0" noProof="0" smtClean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03459" name="Rectangle 3"/>
          <p:cNvSpPr>
            <a:spLocks noGrp="1"/>
          </p:cNvSpPr>
          <p:nvPr>
            <p:ph idx="1"/>
          </p:nvPr>
        </p:nvSpPr>
        <p:spPr>
          <a:xfrm>
            <a:off x="0" y="908050"/>
            <a:ext cx="9144000" cy="5949950"/>
          </a:xfrm>
          <a:ln w="85725">
            <a:solidFill>
              <a:srgbClr val="0000FF">
                <a:alpha val="100000"/>
              </a:srgbClr>
            </a:solidFill>
            <a:prstDash val="sysDot"/>
            <a:miter/>
          </a:ln>
        </p:spPr>
        <p:txBody>
          <a:bodyPr vert="horz" wrap="square" lIns="88900" tIns="38100" rIns="88900" bIns="38100" anchor="t"/>
          <a:lstStyle/>
          <a:p>
            <a:pPr eaLnBrk="1" hangingPunct="1">
              <a:lnSpc>
                <a:spcPct val="90000"/>
              </a:lnSpc>
              <a:buNone/>
            </a:pPr>
            <a:r>
              <a:rPr lang="en-GB" altLang="zh-CN" sz="2800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鲍西亚，一个富人的女儿，按照她父亲的遗嘱，她得到了三个盒子</a:t>
            </a:r>
            <a:r>
              <a:rPr lang="en-GB" altLang="zh-CN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一个金盒子，一个银盒子，还有一个铅盒子。其中一个盒子里面装着她的画像，如果哪个男人选择了正确的盒子，那么她将嫁给那个男人。于是，求婚者从世界的四面八方云集到这儿，都希望能得到她</a:t>
            </a:r>
            <a:r>
              <a:rPr lang="en-GB" altLang="zh-CN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……</a:t>
            </a:r>
            <a:endParaRPr lang="en-GB" altLang="zh-CN" sz="2800" b="1" dirty="0">
              <a:solidFill>
                <a:srgbClr val="00206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　　  威尼斯镇上有一个年轻人名叫巴萨尼奥，他下定决心要赢得鲍西亚。但是，为了达到自己的愿望，他需要三千达克特</a:t>
            </a:r>
            <a:r>
              <a:rPr lang="en-GB" altLang="zh-CN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这可是一大笔钱。于是，他向好友、富商安东尼奥求助，希望安东尼奥能借给他这笔钱。</a:t>
            </a:r>
            <a:endParaRPr lang="en-GB" altLang="x-none" sz="2800" b="1" dirty="0">
              <a:solidFill>
                <a:srgbClr val="00206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　　  然而，由于在海上投入的钱还没收回，安东尼奥手头上暂时也无法拿出这么多钱。于是他被迫向另外一个富有的犹太放债人夏洛克借这笔钱。</a:t>
            </a:r>
            <a:endParaRPr lang="en-GB" altLang="x-none" sz="2800" b="1" dirty="0">
              <a:solidFill>
                <a:srgbClr val="00206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charRg st="128" end="2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charRg st="225" end="2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3458" grpId="0"/>
      <p:bldP spid="40345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4482" name="Rectangle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ln/>
        </p:spPr>
        <p:txBody>
          <a:bodyPr vert="horz" wrap="square" lIns="88900" tIns="38100" rIns="88900" bIns="38100" anchor="t"/>
          <a:lstStyle/>
          <a:p>
            <a:pPr eaLnBrk="1" hangingPunct="1">
              <a:buNone/>
            </a:pPr>
            <a:r>
              <a:rPr lang="en-GB" altLang="zh-CN" sz="2800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安东尼奥和夏洛克都不喜欢对方：对于安东尼奥来说，他看不起放高利贷的，另一方面，他不喜欢夏洛克也因为他是犹太人；对于夏洛克来说，安东尼奥借钱给人从不收利息，这样就损害了他的利益。尽管如此，在这种情况下，夏洛克还是同意借钱给安东尼奥，而且也不收他的利息；但是夏洛克提出了一个奇怪的要求：如果安东尼奥拖欠还款的话，他将会从安东尼奥身上割下一磅肉。巴萨尼奥去了贝尔蒙特，他选择了正确的盒子</a:t>
            </a:r>
            <a:r>
              <a:rPr lang="en-GB" altLang="zh-CN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铅匣，也就是装有伊人肖像的匣子。也赢得了鲍西亚。鲍西亚送给他一枚戒指，</a:t>
            </a:r>
            <a:r>
              <a:rPr lang="zh-CN" altLang="en-US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巴萨尼奥</a:t>
            </a: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发誓将永远把这枚戒指戴着。与此同时，鲍西亚的女仆</a:t>
            </a:r>
            <a:r>
              <a:rPr lang="zh-CN" altLang="en-US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尼莉莎</a:t>
            </a: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也接受了葛来西安诺的求婚，将自己的戒指也送给了他。</a:t>
            </a:r>
            <a:endParaRPr lang="en-GB" altLang="x-none" sz="2800" b="1" dirty="0">
              <a:solidFill>
                <a:srgbClr val="00206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buNone/>
            </a:pP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　　  夏洛克的女儿杰西卡同自己的爱人克里斯汀</a:t>
            </a:r>
            <a:r>
              <a:rPr lang="en-GB" altLang="zh-CN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·</a:t>
            </a: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罗伦佐私奔了，并且偷走了她父亲的钱和珠宝。</a:t>
            </a:r>
            <a:endParaRPr lang="en-GB" altLang="x-none" sz="2800" b="1" dirty="0">
              <a:solidFill>
                <a:srgbClr val="00206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2">
                                            <p:txEl>
                                              <p:charRg st="0" end="2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2">
                                            <p:txEl>
                                              <p:charRg st="290" end="3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2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5506" name="Rectangle 2"/>
          <p:cNvSpPr>
            <a:spLocks noGrp="1"/>
          </p:cNvSpPr>
          <p:nvPr>
            <p:ph idx="1"/>
          </p:nvPr>
        </p:nvSpPr>
        <p:spPr>
          <a:xfrm>
            <a:off x="-180975" y="260350"/>
            <a:ext cx="9324975" cy="6194425"/>
          </a:xfrm>
          <a:solidFill>
            <a:schemeClr val="tx1">
              <a:alpha val="100000"/>
            </a:schemeClr>
          </a:solidFill>
          <a:ln>
            <a:solidFill>
              <a:srgbClr val="000000">
                <a:alpha val="100000"/>
              </a:srgbClr>
            </a:solidFill>
            <a:miter/>
          </a:ln>
        </p:spPr>
        <p:txBody>
          <a:bodyPr vert="horz" wrap="square" lIns="88900" tIns="38100" rIns="88900" bIns="38100" anchor="t"/>
          <a:lstStyle/>
          <a:p>
            <a:pPr eaLnBrk="1" hangingPunct="1">
              <a:buNone/>
            </a:pPr>
            <a:r>
              <a:rPr lang="en-GB" altLang="zh-CN" sz="2800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而夏洛克也因为失去自己的女儿和钱财心情烦乱</a:t>
            </a:r>
            <a:r>
              <a:rPr lang="en-GB" altLang="zh-CN" sz="2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……</a:t>
            </a: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当他得知安东尼奥在海上的投资全部丧失的消息之后，他决定向安东尼奥讨回借款。</a:t>
            </a:r>
            <a:endParaRPr lang="en-GB" altLang="x-none" sz="2800" b="1" dirty="0">
              <a:solidFill>
                <a:srgbClr val="00206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buNone/>
            </a:pP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　　  在法庭上，夏洛克要求他和安东尼奥的合同能够履行。鲍西亚和</a:t>
            </a:r>
            <a:r>
              <a:rPr lang="zh-CN" altLang="en-US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尼莉莎</a:t>
            </a:r>
            <a:r>
              <a:rPr lang="en-GB" altLang="x-none" sz="2800" b="1" dirty="0">
                <a:solidFill>
                  <a:srgbClr val="00206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假扮律师，为安东尼奥辩论，使得夏洛克的计划没有达成。鲍西亚同意夏洛克按照契约规定割下安东尼奥的一磅肉，但是割这一磅肉必须严格按照契约执行，就是不能多割也不能少割，不能流一滴血，也不能因此伤害安东尼奥的性命。夏洛克无法做到，只好认输。这样，鲍西亚巧妙地挽救了安东尼奥的性命。同时，为了证明自己爱人是否专心，她们要求自己的丈夫交出戒指作为偿还。最后，真相大白，安东尼奥重新得到了自己的财产。</a:t>
            </a:r>
            <a:endParaRPr lang="en-GB" altLang="x-none" sz="2800" b="1" dirty="0">
              <a:solidFill>
                <a:srgbClr val="00206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5506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5506">
                                            <p:txEl>
                                              <p:charRg st="67" end="2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5506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41986" name="Group 2"/>
          <p:cNvGrpSpPr/>
          <p:nvPr/>
        </p:nvGrpSpPr>
        <p:grpSpPr>
          <a:xfrm>
            <a:off x="0" y="1557338"/>
            <a:ext cx="9513888" cy="4360862"/>
            <a:chOff x="0" y="981"/>
            <a:chExt cx="5993" cy="2747"/>
          </a:xfrm>
        </p:grpSpPr>
        <p:grpSp>
          <p:nvGrpSpPr>
            <p:cNvPr id="41997" name="Group 3"/>
            <p:cNvGrpSpPr/>
            <p:nvPr/>
          </p:nvGrpSpPr>
          <p:grpSpPr>
            <a:xfrm>
              <a:off x="2880" y="1842"/>
              <a:ext cx="3113" cy="1135"/>
              <a:chOff x="2880" y="1842"/>
              <a:chExt cx="3113" cy="1135"/>
            </a:xfrm>
          </p:grpSpPr>
          <p:sp>
            <p:nvSpPr>
              <p:cNvPr id="42018" name="Text Box 4"/>
              <p:cNvSpPr txBox="1"/>
              <p:nvPr/>
            </p:nvSpPr>
            <p:spPr>
              <a:xfrm>
                <a:off x="3152" y="2205"/>
                <a:ext cx="635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latin typeface="Verdana" panose="020B0604030504040204" pitchFamily="34" charset="0"/>
                  </a:rPr>
                  <a:t>朋友</a:t>
                </a:r>
                <a:endParaRPr lang="zh-CN" altLang="en-US" b="1" dirty="0">
                  <a:latin typeface="Verdana" panose="020B0604030504040204" pitchFamily="34" charset="0"/>
                </a:endParaRPr>
              </a:p>
            </p:txBody>
          </p:sp>
          <p:grpSp>
            <p:nvGrpSpPr>
              <p:cNvPr id="42019" name="Group 5"/>
              <p:cNvGrpSpPr/>
              <p:nvPr/>
            </p:nvGrpSpPr>
            <p:grpSpPr>
              <a:xfrm>
                <a:off x="3696" y="1842"/>
                <a:ext cx="2297" cy="1135"/>
                <a:chOff x="3312" y="1392"/>
                <a:chExt cx="2297" cy="1135"/>
              </a:xfrm>
            </p:grpSpPr>
            <p:sp>
              <p:nvSpPr>
                <p:cNvPr id="42021" name="Text Box 6"/>
                <p:cNvSpPr txBox="1"/>
                <p:nvPr/>
              </p:nvSpPr>
              <p:spPr>
                <a:xfrm>
                  <a:off x="3840" y="1392"/>
                  <a:ext cx="1769" cy="113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latin typeface="Verdana" panose="020B0604030504040204" pitchFamily="34" charset="0"/>
                    </a:rPr>
                    <a:t>巴萨尼奥</a:t>
                  </a:r>
                  <a:endParaRPr lang="zh-CN" altLang="en-US" b="1" dirty="0">
                    <a:latin typeface="Verdana" panose="020B0604030504040204" pitchFamily="34" charset="0"/>
                  </a:endParaRPr>
                </a:p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latin typeface="Verdana" panose="020B0604030504040204" pitchFamily="34" charset="0"/>
                    </a:rPr>
                    <a:t>葛莱西安诺</a:t>
                  </a:r>
                  <a:endParaRPr lang="zh-CN" altLang="en-US" b="1" dirty="0">
                    <a:latin typeface="Verdana" panose="020B0604030504040204" pitchFamily="34" charset="0"/>
                  </a:endParaRPr>
                </a:p>
                <a:p>
                  <a:pPr>
                    <a:spcBef>
                      <a:spcPct val="50000"/>
                    </a:spcBef>
                  </a:pPr>
                  <a:endParaRPr lang="en-US" altLang="zh-CN" b="1" dirty="0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42022" name="Line 7"/>
                <p:cNvSpPr/>
                <p:nvPr/>
              </p:nvSpPr>
              <p:spPr>
                <a:xfrm flipV="1">
                  <a:off x="3312" y="1632"/>
                  <a:ext cx="499" cy="22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42023" name="Line 8"/>
                <p:cNvSpPr/>
                <p:nvPr/>
              </p:nvSpPr>
              <p:spPr>
                <a:xfrm>
                  <a:off x="3312" y="1920"/>
                  <a:ext cx="52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42024" name="Line 9"/>
                <p:cNvSpPr/>
                <p:nvPr/>
              </p:nvSpPr>
              <p:spPr>
                <a:xfrm>
                  <a:off x="3312" y="1968"/>
                  <a:ext cx="454" cy="27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</p:grpSp>
          <p:sp>
            <p:nvSpPr>
              <p:cNvPr id="42020" name="Line 10"/>
              <p:cNvSpPr/>
              <p:nvPr/>
            </p:nvSpPr>
            <p:spPr>
              <a:xfrm flipH="1" flipV="1">
                <a:off x="2880" y="2387"/>
                <a:ext cx="33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  <p:grpSp>
          <p:nvGrpSpPr>
            <p:cNvPr id="41998" name="Group 11"/>
            <p:cNvGrpSpPr/>
            <p:nvPr/>
          </p:nvGrpSpPr>
          <p:grpSpPr>
            <a:xfrm>
              <a:off x="0" y="981"/>
              <a:ext cx="3026" cy="2747"/>
              <a:chOff x="0" y="528"/>
              <a:chExt cx="3026" cy="2747"/>
            </a:xfrm>
          </p:grpSpPr>
          <p:grpSp>
            <p:nvGrpSpPr>
              <p:cNvPr id="41999" name="Group 12"/>
              <p:cNvGrpSpPr/>
              <p:nvPr/>
            </p:nvGrpSpPr>
            <p:grpSpPr>
              <a:xfrm>
                <a:off x="1200" y="528"/>
                <a:ext cx="907" cy="731"/>
                <a:chOff x="1066" y="935"/>
                <a:chExt cx="907" cy="731"/>
              </a:xfrm>
            </p:grpSpPr>
            <p:sp>
              <p:nvSpPr>
                <p:cNvPr id="42014" name="Rectangle 13"/>
                <p:cNvSpPr/>
                <p:nvPr/>
              </p:nvSpPr>
              <p:spPr>
                <a:xfrm>
                  <a:off x="1066" y="1344"/>
                  <a:ext cx="861" cy="317"/>
                </a:xfrm>
                <a:prstGeom prst="rect">
                  <a:avLst/>
                </a:pr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endParaRPr lang="zh-CN" altLang="en-US" dirty="0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42015" name="Text Box 14"/>
                <p:cNvSpPr txBox="1"/>
                <p:nvPr/>
              </p:nvSpPr>
              <p:spPr>
                <a:xfrm>
                  <a:off x="1111" y="935"/>
                  <a:ext cx="862" cy="7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dirty="0">
                      <a:latin typeface="Verdana" panose="020B0604030504040204" pitchFamily="34" charset="0"/>
                    </a:rPr>
                    <a:t>公　爵</a:t>
                  </a:r>
                  <a:endParaRPr lang="zh-CN" altLang="en-US" dirty="0">
                    <a:latin typeface="Verdana" panose="020B0604030504040204" pitchFamily="34" charset="0"/>
                  </a:endParaRPr>
                </a:p>
                <a:p>
                  <a:pPr>
                    <a:spcBef>
                      <a:spcPct val="50000"/>
                    </a:spcBef>
                  </a:pPr>
                  <a:r>
                    <a:rPr lang="zh-CN" altLang="en-US" dirty="0">
                      <a:latin typeface="Verdana" panose="020B0604030504040204" pitchFamily="34" charset="0"/>
                    </a:rPr>
                    <a:t>法　官</a:t>
                  </a:r>
                  <a:endParaRPr lang="zh-CN" altLang="en-US" dirty="0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42016" name="Rectangle 15"/>
                <p:cNvSpPr/>
                <p:nvPr/>
              </p:nvSpPr>
              <p:spPr>
                <a:xfrm>
                  <a:off x="1066" y="1344"/>
                  <a:ext cx="861" cy="317"/>
                </a:xfrm>
                <a:prstGeom prst="rect">
                  <a:avLst/>
                </a:pr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endParaRPr lang="zh-CN" altLang="en-US" dirty="0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42017" name="Text Box 16"/>
                <p:cNvSpPr txBox="1"/>
                <p:nvPr/>
              </p:nvSpPr>
              <p:spPr>
                <a:xfrm>
                  <a:off x="1111" y="935"/>
                  <a:ext cx="862" cy="7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latin typeface="Verdana" panose="020B0604030504040204" pitchFamily="34" charset="0"/>
                    </a:rPr>
                    <a:t>公　爵</a:t>
                  </a:r>
                  <a:endParaRPr lang="zh-CN" altLang="en-US" b="1" dirty="0">
                    <a:latin typeface="Verdana" panose="020B0604030504040204" pitchFamily="34" charset="0"/>
                  </a:endParaRPr>
                </a:p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latin typeface="Verdana" panose="020B0604030504040204" pitchFamily="34" charset="0"/>
                    </a:rPr>
                    <a:t>法　官</a:t>
                  </a:r>
                  <a:endParaRPr lang="zh-CN" altLang="en-US" b="1" dirty="0">
                    <a:latin typeface="Verdana" panose="020B0604030504040204" pitchFamily="34" charset="0"/>
                  </a:endParaRPr>
                </a:p>
              </p:txBody>
            </p:sp>
          </p:grpSp>
          <p:grpSp>
            <p:nvGrpSpPr>
              <p:cNvPr id="42000" name="Group 17"/>
              <p:cNvGrpSpPr/>
              <p:nvPr/>
            </p:nvGrpSpPr>
            <p:grpSpPr>
              <a:xfrm>
                <a:off x="0" y="1584"/>
                <a:ext cx="789" cy="1008"/>
                <a:chOff x="0" y="1872"/>
                <a:chExt cx="789" cy="960"/>
              </a:xfrm>
            </p:grpSpPr>
            <p:sp>
              <p:nvSpPr>
                <p:cNvPr id="42011" name="Rectangle 18"/>
                <p:cNvSpPr/>
                <p:nvPr/>
              </p:nvSpPr>
              <p:spPr>
                <a:xfrm>
                  <a:off x="432" y="1872"/>
                  <a:ext cx="317" cy="960"/>
                </a:xfrm>
                <a:prstGeom prst="rect">
                  <a:avLst/>
                </a:pr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endParaRPr lang="zh-CN" altLang="en-US" dirty="0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42012" name="Rectangle 19"/>
                <p:cNvSpPr/>
                <p:nvPr/>
              </p:nvSpPr>
              <p:spPr>
                <a:xfrm>
                  <a:off x="432" y="1872"/>
                  <a:ext cx="317" cy="960"/>
                </a:xfrm>
                <a:prstGeom prst="rect">
                  <a:avLst/>
                </a:pr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endParaRPr lang="zh-CN" altLang="en-US" dirty="0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42013" name="Text Box 20"/>
                <p:cNvSpPr txBox="1"/>
                <p:nvPr/>
              </p:nvSpPr>
              <p:spPr>
                <a:xfrm>
                  <a:off x="0" y="1872"/>
                  <a:ext cx="789" cy="96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vert="eaVer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latin typeface="Verdana" panose="020B0604030504040204" pitchFamily="34" charset="0"/>
                    </a:rPr>
                    <a:t>原　　告</a:t>
                  </a:r>
                  <a:endParaRPr lang="zh-CN" altLang="en-US" b="1" dirty="0">
                    <a:latin typeface="Verdana" panose="020B0604030504040204" pitchFamily="34" charset="0"/>
                  </a:endParaRPr>
                </a:p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latin typeface="Verdana" panose="020B0604030504040204" pitchFamily="34" charset="0"/>
                    </a:rPr>
                    <a:t>夏洛克</a:t>
                  </a:r>
                  <a:endParaRPr lang="zh-CN" altLang="en-US" b="1" dirty="0">
                    <a:latin typeface="Verdana" panose="020B0604030504040204" pitchFamily="34" charset="0"/>
                  </a:endParaRPr>
                </a:p>
              </p:txBody>
            </p:sp>
          </p:grpSp>
          <p:grpSp>
            <p:nvGrpSpPr>
              <p:cNvPr id="42001" name="Group 21"/>
              <p:cNvGrpSpPr/>
              <p:nvPr/>
            </p:nvGrpSpPr>
            <p:grpSpPr>
              <a:xfrm>
                <a:off x="1152" y="2544"/>
                <a:ext cx="862" cy="731"/>
                <a:chOff x="1020" y="3113"/>
                <a:chExt cx="862" cy="731"/>
              </a:xfrm>
            </p:grpSpPr>
            <p:sp>
              <p:nvSpPr>
                <p:cNvPr id="42007" name="Rectangle 22"/>
                <p:cNvSpPr/>
                <p:nvPr/>
              </p:nvSpPr>
              <p:spPr>
                <a:xfrm>
                  <a:off x="1020" y="3113"/>
                  <a:ext cx="862" cy="362"/>
                </a:xfrm>
                <a:prstGeom prst="rect">
                  <a:avLst/>
                </a:pr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endParaRPr lang="zh-CN" altLang="en-US" dirty="0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42008" name="Text Box 23"/>
                <p:cNvSpPr txBox="1"/>
                <p:nvPr/>
              </p:nvSpPr>
              <p:spPr>
                <a:xfrm>
                  <a:off x="1020" y="3113"/>
                  <a:ext cx="862" cy="7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dirty="0">
                      <a:latin typeface="Verdana" panose="020B0604030504040204" pitchFamily="34" charset="0"/>
                    </a:rPr>
                    <a:t>律　师</a:t>
                  </a:r>
                  <a:endParaRPr lang="zh-CN" altLang="en-US" dirty="0">
                    <a:latin typeface="Verdana" panose="020B0604030504040204" pitchFamily="34" charset="0"/>
                  </a:endParaRPr>
                </a:p>
                <a:p>
                  <a:pPr>
                    <a:spcBef>
                      <a:spcPct val="50000"/>
                    </a:spcBef>
                  </a:pPr>
                  <a:r>
                    <a:rPr lang="zh-CN" altLang="en-US" dirty="0">
                      <a:latin typeface="Verdana" panose="020B0604030504040204" pitchFamily="34" charset="0"/>
                    </a:rPr>
                    <a:t>鲍西娅</a:t>
                  </a:r>
                  <a:endParaRPr lang="zh-CN" altLang="en-US" dirty="0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42009" name="Rectangle 24"/>
                <p:cNvSpPr/>
                <p:nvPr/>
              </p:nvSpPr>
              <p:spPr>
                <a:xfrm>
                  <a:off x="1020" y="3113"/>
                  <a:ext cx="862" cy="362"/>
                </a:xfrm>
                <a:prstGeom prst="rect">
                  <a:avLst/>
                </a:pr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endParaRPr lang="zh-CN" altLang="en-US" dirty="0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42010" name="Text Box 25"/>
                <p:cNvSpPr txBox="1"/>
                <p:nvPr/>
              </p:nvSpPr>
              <p:spPr>
                <a:xfrm>
                  <a:off x="1020" y="3113"/>
                  <a:ext cx="862" cy="7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latin typeface="Verdana" panose="020B0604030504040204" pitchFamily="34" charset="0"/>
                    </a:rPr>
                    <a:t>律　师</a:t>
                  </a:r>
                  <a:endParaRPr lang="zh-CN" altLang="en-US" b="1" dirty="0">
                    <a:latin typeface="Verdana" panose="020B0604030504040204" pitchFamily="34" charset="0"/>
                  </a:endParaRPr>
                </a:p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latin typeface="Verdana" panose="020B0604030504040204" pitchFamily="34" charset="0"/>
                    </a:rPr>
                    <a:t>鲍西娅</a:t>
                  </a:r>
                  <a:endParaRPr lang="zh-CN" altLang="en-US" b="1" dirty="0">
                    <a:latin typeface="Verdana" panose="020B0604030504040204" pitchFamily="34" charset="0"/>
                  </a:endParaRPr>
                </a:p>
              </p:txBody>
            </p:sp>
          </p:grpSp>
          <p:grpSp>
            <p:nvGrpSpPr>
              <p:cNvPr id="42002" name="Group 26"/>
              <p:cNvGrpSpPr/>
              <p:nvPr/>
            </p:nvGrpSpPr>
            <p:grpSpPr>
              <a:xfrm>
                <a:off x="2237" y="1008"/>
                <a:ext cx="789" cy="1679"/>
                <a:chOff x="1757" y="1056"/>
                <a:chExt cx="789" cy="1679"/>
              </a:xfrm>
            </p:grpSpPr>
            <p:sp>
              <p:nvSpPr>
                <p:cNvPr id="42003" name="Rectangle 27"/>
                <p:cNvSpPr/>
                <p:nvPr/>
              </p:nvSpPr>
              <p:spPr>
                <a:xfrm>
                  <a:off x="1803" y="1509"/>
                  <a:ext cx="272" cy="953"/>
                </a:xfrm>
                <a:prstGeom prst="rect">
                  <a:avLst/>
                </a:pr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endParaRPr lang="zh-CN" altLang="en-US" dirty="0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42004" name="Text Box 28"/>
                <p:cNvSpPr txBox="1"/>
                <p:nvPr/>
              </p:nvSpPr>
              <p:spPr>
                <a:xfrm>
                  <a:off x="1757" y="1056"/>
                  <a:ext cx="789" cy="167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vert="eaVert">
                  <a:spAutoFit/>
                </a:bodyPr>
                <a:p>
                  <a:pPr>
                    <a:spcBef>
                      <a:spcPct val="50000"/>
                    </a:spcBef>
                  </a:pPr>
                  <a:endParaRPr lang="en-US" altLang="zh-CN" dirty="0">
                    <a:latin typeface="Verdana" panose="020B0604030504040204" pitchFamily="34" charset="0"/>
                  </a:endParaRPr>
                </a:p>
                <a:p>
                  <a:pPr>
                    <a:spcBef>
                      <a:spcPct val="50000"/>
                    </a:spcBef>
                  </a:pPr>
                  <a:r>
                    <a:rPr lang="zh-CN" altLang="en-US" dirty="0">
                      <a:latin typeface="Verdana" panose="020B0604030504040204" pitchFamily="34" charset="0"/>
                    </a:rPr>
                    <a:t>　　被　　告　</a:t>
                  </a:r>
                  <a:r>
                    <a:rPr lang="zh-CN" altLang="en-US" sz="1800" dirty="0">
                      <a:latin typeface="Verdana" panose="020B0604030504040204" pitchFamily="34" charset="0"/>
                    </a:rPr>
                    <a:t>　</a:t>
                  </a:r>
                  <a:endParaRPr lang="zh-CN" altLang="en-US" sz="1800" dirty="0"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42005" name="Rectangle 29"/>
                <p:cNvSpPr/>
                <p:nvPr/>
              </p:nvSpPr>
              <p:spPr>
                <a:xfrm>
                  <a:off x="1803" y="1509"/>
                  <a:ext cx="272" cy="953"/>
                </a:xfrm>
                <a:prstGeom prst="rect">
                  <a:avLst/>
                </a:pr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endParaRPr lang="zh-CN" altLang="en-US" dirty="0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42006" name="Text Box 30"/>
                <p:cNvSpPr txBox="1"/>
                <p:nvPr/>
              </p:nvSpPr>
              <p:spPr>
                <a:xfrm>
                  <a:off x="1757" y="1056"/>
                  <a:ext cx="789" cy="167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vert="eaVer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b="1" dirty="0">
                      <a:latin typeface="Verdana" panose="020B0604030504040204" pitchFamily="34" charset="0"/>
                    </a:rPr>
                    <a:t>　　安东尼奥</a:t>
                  </a:r>
                  <a:endParaRPr lang="zh-CN" altLang="en-US" b="1" dirty="0">
                    <a:latin typeface="Verdana" panose="020B0604030504040204" pitchFamily="34" charset="0"/>
                  </a:endParaRPr>
                </a:p>
                <a:p>
                  <a:pPr>
                    <a:spcBef>
                      <a:spcPct val="50000"/>
                    </a:spcBef>
                  </a:pPr>
                  <a:r>
                    <a:rPr lang="zh-CN" altLang="en-US" dirty="0">
                      <a:latin typeface="Verdana" panose="020B0604030504040204" pitchFamily="34" charset="0"/>
                    </a:rPr>
                    <a:t>　　</a:t>
                  </a:r>
                  <a:r>
                    <a:rPr lang="zh-CN" altLang="en-US" b="1" dirty="0">
                      <a:latin typeface="Verdana" panose="020B0604030504040204" pitchFamily="34" charset="0"/>
                    </a:rPr>
                    <a:t>被　　告</a:t>
                  </a:r>
                  <a:r>
                    <a:rPr lang="zh-CN" altLang="en-US" dirty="0">
                      <a:latin typeface="Verdana" panose="020B0604030504040204" pitchFamily="34" charset="0"/>
                    </a:rPr>
                    <a:t>　</a:t>
                  </a:r>
                  <a:r>
                    <a:rPr lang="zh-CN" altLang="en-US" sz="1800" dirty="0">
                      <a:latin typeface="Verdana" panose="020B0604030504040204" pitchFamily="34" charset="0"/>
                    </a:rPr>
                    <a:t>　</a:t>
                  </a:r>
                  <a:endParaRPr lang="zh-CN" altLang="en-US" sz="1800" dirty="0">
                    <a:latin typeface="Verdana" panose="020B0604030504040204" pitchFamily="34" charset="0"/>
                  </a:endParaRPr>
                </a:p>
              </p:txBody>
            </p:sp>
          </p:grpSp>
        </p:grpSp>
      </p:grpSp>
      <p:sp>
        <p:nvSpPr>
          <p:cNvPr id="41987" name="Oval 31"/>
          <p:cNvSpPr/>
          <p:nvPr/>
        </p:nvSpPr>
        <p:spPr>
          <a:xfrm>
            <a:off x="1619250" y="3141663"/>
            <a:ext cx="1582738" cy="151130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</a:rPr>
              <a:t>一磅肉</a:t>
            </a:r>
            <a:endParaRPr lang="zh-CN" altLang="en-US" b="1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  <p:sp>
        <p:nvSpPr>
          <p:cNvPr id="41988" name="Text Box 32"/>
          <p:cNvSpPr txBox="1"/>
          <p:nvPr/>
        </p:nvSpPr>
        <p:spPr>
          <a:xfrm>
            <a:off x="395288" y="549275"/>
            <a:ext cx="5113337" cy="65087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一  场  诉  讼  案  件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1989" name="Text Box 33"/>
          <p:cNvSpPr txBox="1"/>
          <p:nvPr/>
        </p:nvSpPr>
        <p:spPr>
          <a:xfrm>
            <a:off x="6804025" y="4652963"/>
            <a:ext cx="1795463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</a:rPr>
              <a:t>尼莉莎（书记）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41990" name="Line 34"/>
          <p:cNvSpPr/>
          <p:nvPr/>
        </p:nvSpPr>
        <p:spPr>
          <a:xfrm>
            <a:off x="7596188" y="4149725"/>
            <a:ext cx="0" cy="5746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991" name="Text Box 35"/>
          <p:cNvSpPr txBox="1"/>
          <p:nvPr/>
        </p:nvSpPr>
        <p:spPr>
          <a:xfrm>
            <a:off x="7642225" y="4076700"/>
            <a:ext cx="458788" cy="5762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</a:rPr>
              <a:t>妻子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41992" name="Line 36"/>
          <p:cNvSpPr/>
          <p:nvPr/>
        </p:nvSpPr>
        <p:spPr>
          <a:xfrm>
            <a:off x="8316913" y="32131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993" name="Line 37"/>
          <p:cNvSpPr/>
          <p:nvPr/>
        </p:nvSpPr>
        <p:spPr>
          <a:xfrm>
            <a:off x="8316913" y="3213100"/>
            <a:ext cx="43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994" name="Line 38"/>
          <p:cNvSpPr/>
          <p:nvPr/>
        </p:nvSpPr>
        <p:spPr>
          <a:xfrm>
            <a:off x="8748713" y="3213100"/>
            <a:ext cx="0" cy="24479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995" name="Line 39"/>
          <p:cNvSpPr/>
          <p:nvPr/>
        </p:nvSpPr>
        <p:spPr>
          <a:xfrm flipH="1">
            <a:off x="3203575" y="5661025"/>
            <a:ext cx="554513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996" name="Text Box 40"/>
          <p:cNvSpPr txBox="1"/>
          <p:nvPr/>
        </p:nvSpPr>
        <p:spPr>
          <a:xfrm>
            <a:off x="4356100" y="5300663"/>
            <a:ext cx="26638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</a:rPr>
              <a:t>妻子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Text Box 2"/>
          <p:cNvSpPr txBox="1"/>
          <p:nvPr/>
        </p:nvSpPr>
        <p:spPr>
          <a:xfrm>
            <a:off x="611188" y="3644900"/>
            <a:ext cx="6192837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1600" dirty="0">
              <a:latin typeface="Tahoma" panose="020B0604030504040204" pitchFamily="34" charset="0"/>
            </a:endParaRPr>
          </a:p>
        </p:txBody>
      </p:sp>
      <p:sp>
        <p:nvSpPr>
          <p:cNvPr id="439299" name="Text Box 3"/>
          <p:cNvSpPr txBox="1"/>
          <p:nvPr/>
        </p:nvSpPr>
        <p:spPr>
          <a:xfrm>
            <a:off x="179388" y="765175"/>
            <a:ext cx="8604250" cy="1066800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隶书" panose="02010509060101010101" pitchFamily="49" charset="-122"/>
              </a:rPr>
              <a:t>本文以何处为转机，分为前后两个半场？两个半场分别以哪位剧中人物为主？</a:t>
            </a:r>
            <a:endParaRPr lang="zh-CN" altLang="en-US" sz="3200" b="1" dirty="0"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39300" name="Rectangle 4"/>
          <p:cNvSpPr/>
          <p:nvPr/>
        </p:nvSpPr>
        <p:spPr>
          <a:xfrm>
            <a:off x="-396875" y="2276475"/>
            <a:ext cx="9540875" cy="27813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    1</a:t>
            </a:r>
            <a:r>
              <a:rPr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、这场戏以鲍西娅上场为转机，分为前后两半。</a:t>
            </a:r>
            <a:endParaRPr lang="zh-CN" altLang="en-US" sz="32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    2</a:t>
            </a:r>
            <a:r>
              <a:rPr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、前半场主要是夏洛克的戏，他执意报复，一定要按约处罚；</a:t>
            </a:r>
            <a:endParaRPr lang="zh-CN" altLang="en-US" sz="32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    3</a:t>
            </a:r>
            <a:r>
              <a:rPr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、后半场主要是鲍西娅的戏，她智挫夏洛克，最后取得胜利。</a:t>
            </a:r>
            <a:endParaRPr lang="zh-CN" altLang="en-US" sz="32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3013" name="Rectangle 7"/>
          <p:cNvSpPr/>
          <p:nvPr/>
        </p:nvSpPr>
        <p:spPr>
          <a:xfrm>
            <a:off x="2555875" y="188913"/>
            <a:ext cx="23764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</a:rPr>
              <a:t>讨论：</a:t>
            </a:r>
            <a:endParaRPr lang="zh-CN" altLang="en-US" sz="3200" b="1" dirty="0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9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9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39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439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299" grpId="0" animBg="1"/>
      <p:bldP spid="43930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7794" name="Rectangle 2"/>
          <p:cNvSpPr/>
          <p:nvPr/>
        </p:nvSpPr>
        <p:spPr>
          <a:xfrm>
            <a:off x="990600" y="228600"/>
            <a:ext cx="2362200" cy="519113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鲍西娅</a:t>
            </a:r>
            <a:endParaRPr lang="en-GB" altLang="x-none" dirty="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7795" name="Rectangle 3"/>
          <p:cNvSpPr/>
          <p:nvPr/>
        </p:nvSpPr>
        <p:spPr>
          <a:xfrm>
            <a:off x="381000" y="838200"/>
            <a:ext cx="3038475" cy="4572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以仁慈方式结案</a:t>
            </a:r>
            <a:endParaRPr lang="en-GB" altLang="x-none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796" name="Rectangle 4"/>
          <p:cNvSpPr/>
          <p:nvPr/>
        </p:nvSpPr>
        <p:spPr>
          <a:xfrm>
            <a:off x="4648200" y="838200"/>
            <a:ext cx="2660650" cy="4572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照约执行处罚</a:t>
            </a:r>
            <a:endParaRPr lang="en-GB" altLang="x-none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797" name="Rectangle 5"/>
          <p:cNvSpPr/>
          <p:nvPr/>
        </p:nvSpPr>
        <p:spPr>
          <a:xfrm>
            <a:off x="381000" y="1447800"/>
            <a:ext cx="3830638" cy="4572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以三倍于本金的钱偿还</a:t>
            </a:r>
            <a:endParaRPr lang="en-GB" altLang="x-none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798" name="Rectangle 6"/>
          <p:cNvSpPr/>
          <p:nvPr/>
        </p:nvSpPr>
        <p:spPr>
          <a:xfrm>
            <a:off x="4648200" y="1447800"/>
            <a:ext cx="3019425" cy="4572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只等着执行原约</a:t>
            </a:r>
            <a:endParaRPr lang="en-GB" altLang="x-none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799" name="Rectangle 7"/>
          <p:cNvSpPr/>
          <p:nvPr/>
        </p:nvSpPr>
        <p:spPr>
          <a:xfrm>
            <a:off x="381000" y="2057400"/>
            <a:ext cx="4119563" cy="4572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请外科医生为他堵住伤口</a:t>
            </a:r>
            <a:endParaRPr lang="en-GB" altLang="x-none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800" name="Rectangle 8"/>
          <p:cNvSpPr/>
          <p:nvPr/>
        </p:nvSpPr>
        <p:spPr>
          <a:xfrm>
            <a:off x="4648200" y="2057400"/>
            <a:ext cx="3048000" cy="4572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约上没有这一条</a:t>
            </a:r>
            <a:endParaRPr lang="en-GB" altLang="x-none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801" name="Rectangle 9"/>
          <p:cNvSpPr/>
          <p:nvPr/>
        </p:nvSpPr>
        <p:spPr>
          <a:xfrm>
            <a:off x="381000" y="2895600"/>
            <a:ext cx="3810000" cy="823913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不准流一滴血，</a:t>
            </a:r>
            <a:br>
              <a:rPr lang="en-GB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</a:br>
            <a:r>
              <a:rPr lang="en-GB" altLang="x-none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不准超过或不足一磅</a:t>
            </a:r>
            <a:endParaRPr lang="en-GB" altLang="x-none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802" name="Rectangle 10"/>
          <p:cNvSpPr/>
          <p:nvPr/>
        </p:nvSpPr>
        <p:spPr>
          <a:xfrm>
            <a:off x="4572000" y="3213100"/>
            <a:ext cx="3524250" cy="458788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照约上的三倍数目还</a:t>
            </a:r>
            <a:endParaRPr lang="en-GB" altLang="x-none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803" name="Rectangle 11"/>
          <p:cNvSpPr/>
          <p:nvPr/>
        </p:nvSpPr>
        <p:spPr>
          <a:xfrm>
            <a:off x="381000" y="3908425"/>
            <a:ext cx="3327400" cy="4572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不能接受其他赔偿</a:t>
            </a:r>
            <a:endParaRPr lang="en-GB" altLang="x-none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804" name="Rectangle 12"/>
          <p:cNvSpPr/>
          <p:nvPr/>
        </p:nvSpPr>
        <p:spPr>
          <a:xfrm>
            <a:off x="4648200" y="3860800"/>
            <a:ext cx="2819400" cy="4572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把我的本钱还我</a:t>
            </a:r>
            <a:endParaRPr lang="en-GB" altLang="x-none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805" name="Rectangle 13"/>
          <p:cNvSpPr/>
          <p:nvPr/>
        </p:nvSpPr>
        <p:spPr>
          <a:xfrm>
            <a:off x="395288" y="4556125"/>
            <a:ext cx="3276600" cy="4572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履行原约</a:t>
            </a:r>
            <a:endParaRPr lang="en-GB" altLang="x-none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806" name="Rectangle 14"/>
          <p:cNvSpPr/>
          <p:nvPr/>
        </p:nvSpPr>
        <p:spPr>
          <a:xfrm>
            <a:off x="4648200" y="4627563"/>
            <a:ext cx="3505200" cy="4572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不打这场官司了</a:t>
            </a:r>
            <a:endParaRPr lang="en-GB" altLang="x-none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807" name="Rectangle 15"/>
          <p:cNvSpPr/>
          <p:nvPr/>
        </p:nvSpPr>
        <p:spPr>
          <a:xfrm>
            <a:off x="1547813" y="5661025"/>
            <a:ext cx="5832475" cy="647700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sz="36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财产充公，性命听公爵发落</a:t>
            </a:r>
            <a:endParaRPr lang="en-GB" altLang="x-none" sz="36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808" name="Rectangle 16"/>
          <p:cNvSpPr/>
          <p:nvPr/>
        </p:nvSpPr>
        <p:spPr>
          <a:xfrm>
            <a:off x="4932363" y="260350"/>
            <a:ext cx="2743200" cy="519113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夏洛克</a:t>
            </a:r>
            <a:endParaRPr lang="en-GB" altLang="x-none"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809" name="Line 17"/>
          <p:cNvSpPr/>
          <p:nvPr/>
        </p:nvSpPr>
        <p:spPr>
          <a:xfrm flipV="1">
            <a:off x="381000" y="2698750"/>
            <a:ext cx="7215188" cy="46038"/>
          </a:xfrm>
          <a:prstGeom prst="line">
            <a:avLst/>
          </a:prstGeom>
          <a:ln w="889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7810" name="Rectangle 18"/>
          <p:cNvSpPr/>
          <p:nvPr/>
        </p:nvSpPr>
        <p:spPr>
          <a:xfrm>
            <a:off x="7956550" y="0"/>
            <a:ext cx="865188" cy="2665413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sz="4400" b="1" dirty="0">
                <a:solidFill>
                  <a:srgbClr val="66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步步得势</a:t>
            </a:r>
            <a:endParaRPr lang="en-GB" altLang="x-none" sz="4400" b="1" dirty="0">
              <a:solidFill>
                <a:srgbClr val="66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7811" name="Rectangle 19"/>
          <p:cNvSpPr/>
          <p:nvPr/>
        </p:nvSpPr>
        <p:spPr>
          <a:xfrm>
            <a:off x="7956550" y="3644900"/>
            <a:ext cx="685800" cy="2290763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sz="4400" b="1" dirty="0">
                <a:solidFill>
                  <a:srgbClr val="66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节节败退</a:t>
            </a:r>
            <a:endParaRPr lang="en-GB" altLang="x-none" sz="4400" b="1" dirty="0">
              <a:solidFill>
                <a:srgbClr val="66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7812" name="Rectangle 20"/>
          <p:cNvSpPr/>
          <p:nvPr/>
        </p:nvSpPr>
        <p:spPr>
          <a:xfrm>
            <a:off x="3276600" y="2636838"/>
            <a:ext cx="2016125" cy="519112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buFont typeface="Times New Roman" panose="02020603050405020304" pitchFamily="18" charset="0"/>
              <a:buNone/>
            </a:pPr>
            <a:r>
              <a:rPr lang="en-GB" altLang="x-none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（转折）</a:t>
            </a:r>
            <a:endParaRPr lang="en-GB" altLang="x-none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7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7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7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7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7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7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7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7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7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7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7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7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17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7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7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7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7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17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17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7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17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17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17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17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17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17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7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17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17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17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7794" grpId="0"/>
      <p:bldP spid="417795" grpId="0"/>
      <p:bldP spid="417796" grpId="0"/>
      <p:bldP spid="417797" grpId="0"/>
      <p:bldP spid="417798" grpId="0"/>
      <p:bldP spid="417799" grpId="0"/>
      <p:bldP spid="417800" grpId="0"/>
      <p:bldP spid="417801" grpId="0"/>
      <p:bldP spid="417802" grpId="0"/>
      <p:bldP spid="417803" grpId="0"/>
      <p:bldP spid="417804" grpId="0"/>
      <p:bldP spid="417805" grpId="0"/>
      <p:bldP spid="417806" grpId="0"/>
      <p:bldP spid="417807" grpId="0"/>
      <p:bldP spid="417808" grpId="0"/>
      <p:bldP spid="417810" grpId="0"/>
      <p:bldP spid="417811" grpId="0"/>
      <p:bldP spid="4178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5058" name="Picture 2" descr="bao"/>
          <p:cNvPicPr>
            <a:picLocks noChangeAspect="1"/>
          </p:cNvPicPr>
          <p:nvPr/>
        </p:nvPicPr>
        <p:blipFill>
          <a:blip r:embed="rId1"/>
          <a:srcRect l="44444"/>
          <a:stretch>
            <a:fillRect/>
          </a:stretch>
        </p:blipFill>
        <p:spPr>
          <a:xfrm>
            <a:off x="0" y="1916113"/>
            <a:ext cx="2916238" cy="49418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059" name="Picture 3" descr="xi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6325" y="1916113"/>
            <a:ext cx="2987675" cy="49418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060" name="Picture 4" descr="xia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2138" y="1889125"/>
            <a:ext cx="2735262" cy="4968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1" name="Text Box 5"/>
          <p:cNvSpPr txBox="1"/>
          <p:nvPr/>
        </p:nvSpPr>
        <p:spPr>
          <a:xfrm>
            <a:off x="0" y="620713"/>
            <a:ext cx="864076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请结合课文对下列人物中你最感兴趣的一个进行人物分析。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21890" name="Picture 2" descr="xi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1484313"/>
            <a:ext cx="4102100" cy="4840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21891" name="Rectangle 3"/>
          <p:cNvSpPr/>
          <p:nvPr/>
        </p:nvSpPr>
        <p:spPr>
          <a:xfrm>
            <a:off x="4724400" y="333375"/>
            <a:ext cx="4191000" cy="59880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15000"/>
              </a:lnSpc>
            </a:pPr>
            <a:r>
              <a:rPr lang="zh-CN" altLang="en-US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夏洛克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是资本主义原始积累时期高利贷吸血鬼的典型。他具有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贪婪、固执、残酷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的本质。同时，</a:t>
            </a:r>
            <a:r>
              <a:rPr lang="zh-CN" altLang="en-US" b="1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他也是一个在基督教社会里受欺侮的犹太人。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夏洛克对安东尼奥的报复有合理而又复杂的动机。人们对夏洛克，既鄙夷他的贪婪，憎恨他的残酷，又多少同情他所受的种族压迫和屈辱。 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6084" name="Text Box 4"/>
          <p:cNvSpPr txBox="1"/>
          <p:nvPr/>
        </p:nvSpPr>
        <p:spPr>
          <a:xfrm>
            <a:off x="539750" y="188913"/>
            <a:ext cx="3889375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66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人物形象</a:t>
            </a:r>
            <a:endParaRPr lang="zh-CN" altLang="en-US" sz="6600" b="1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1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421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89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20866" name="Picture 2" descr="xi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1484313"/>
            <a:ext cx="4102100" cy="4840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20867" name="Rectangle 3"/>
          <p:cNvSpPr/>
          <p:nvPr/>
        </p:nvSpPr>
        <p:spPr>
          <a:xfrm>
            <a:off x="4724400" y="1504950"/>
            <a:ext cx="4191000" cy="480377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15000"/>
              </a:lnSpc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夏洛克</a:t>
            </a:r>
            <a:r>
              <a:rPr lang="zh-CN" altLang="en-US" sz="3600" b="1" dirty="0">
                <a:latin typeface="Times New Roman" panose="02020603050405020304" pitchFamily="18" charset="0"/>
              </a:rPr>
              <a:t>是资本主义原始积累时期高利贷吸血鬼的典型。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zh-CN" altLang="en-US" sz="40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贪婪、吝啬</a:t>
            </a:r>
            <a:endParaRPr lang="zh-CN" altLang="en-US" sz="4000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>
              <a:lnSpc>
                <a:spcPct val="115000"/>
              </a:lnSpc>
            </a:pPr>
            <a:r>
              <a:rPr lang="zh-CN" altLang="en-US" sz="40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残忍、固执</a:t>
            </a:r>
            <a:endParaRPr lang="zh-CN" altLang="en-US" sz="4000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>
              <a:lnSpc>
                <a:spcPct val="115000"/>
              </a:lnSpc>
            </a:pPr>
            <a:r>
              <a:rPr lang="zh-CN" altLang="en-US" sz="40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冷酷无情</a:t>
            </a:r>
            <a:endParaRPr lang="zh-CN" altLang="en-US" sz="4000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>
              <a:lnSpc>
                <a:spcPct val="115000"/>
              </a:lnSpc>
            </a:pPr>
            <a:r>
              <a:rPr lang="zh-CN" altLang="en-US" sz="40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视钱如命</a:t>
            </a:r>
            <a:r>
              <a:rPr lang="zh-CN" altLang="en-US" sz="4000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4000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7108" name="WordArt 4"/>
          <p:cNvSpPr>
            <a:spLocks noTextEdit="1"/>
          </p:cNvSpPr>
          <p:nvPr/>
        </p:nvSpPr>
        <p:spPr>
          <a:xfrm>
            <a:off x="827088" y="404813"/>
            <a:ext cx="3390900" cy="876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6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人物形象</a:t>
            </a:r>
            <a:endParaRPr lang="zh-CN" altLang="en-US" sz="6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0867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0867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420867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charRg st="26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0867">
                                            <p:txEl>
                                              <p:charRg st="26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0867">
                                            <p:txEl>
                                              <p:charRg st="26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20867">
                                            <p:txEl>
                                              <p:charRg st="26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charRg st="26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charRg st="32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20867">
                                            <p:txEl>
                                              <p:charRg st="32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0867">
                                            <p:txEl>
                                              <p:charRg st="32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420867">
                                            <p:txEl>
                                              <p:charRg st="32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charRg st="32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charRg st="3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20867">
                                            <p:txEl>
                                              <p:charRg st="38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0867">
                                            <p:txEl>
                                              <p:charRg st="3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420867">
                                            <p:txEl>
                                              <p:charRg st="3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charRg st="3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charRg st="43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0867">
                                            <p:txEl>
                                              <p:charRg st="43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0867">
                                            <p:txEl>
                                              <p:charRg st="43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420867">
                                            <p:txEl>
                                              <p:charRg st="43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charRg st="43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8818" name="Text Box 2"/>
          <p:cNvSpPr txBox="1"/>
          <p:nvPr/>
        </p:nvSpPr>
        <p:spPr>
          <a:xfrm>
            <a:off x="4716463" y="1328738"/>
            <a:ext cx="4140200" cy="4548187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鲍西娅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是莎翁创造的人文主义女性的典型形象。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博学细心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精明能干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足智多谋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buChar char="•"/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她的智慧使情节发生了戏剧性的变化。</a:t>
            </a: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endParaRPr lang="zh-CN" altLang="en-US" sz="18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418819" name="Picture 3" descr="bao"/>
          <p:cNvPicPr>
            <a:picLocks noChangeAspect="1"/>
          </p:cNvPicPr>
          <p:nvPr/>
        </p:nvPicPr>
        <p:blipFill>
          <a:blip r:embed="rId1"/>
          <a:srcRect l="44444"/>
          <a:stretch>
            <a:fillRect/>
          </a:stretch>
        </p:blipFill>
        <p:spPr>
          <a:xfrm>
            <a:off x="539750" y="1341438"/>
            <a:ext cx="4032250" cy="4562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2" name="WordArt 4"/>
          <p:cNvSpPr>
            <a:spLocks noTextEdit="1"/>
          </p:cNvSpPr>
          <p:nvPr/>
        </p:nvSpPr>
        <p:spPr>
          <a:xfrm>
            <a:off x="827088" y="404813"/>
            <a:ext cx="3390900" cy="876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6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人物形象</a:t>
            </a:r>
            <a:endParaRPr lang="zh-CN" altLang="en-US" sz="6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8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8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18818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8">
                                            <p:txEl>
                                              <p:charRg st="22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418818">
                                            <p:txEl>
                                              <p:charRg st="22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8">
                                            <p:txEl>
                                              <p:charRg st="27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418818">
                                            <p:txEl>
                                              <p:charRg st="27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8">
                                            <p:txEl>
                                              <p:charRg st="32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418818">
                                            <p:txEl>
                                              <p:charRg st="32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8">
                                            <p:txEl>
                                              <p:charRg st="37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418818">
                                            <p:txEl>
                                              <p:charRg st="37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19842" name="Picture 2" descr="xia3"/>
          <p:cNvPicPr>
            <a:picLocks noChangeAspect="1"/>
          </p:cNvPicPr>
          <p:nvPr>
            <p:ph type="clipArt" sz="half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395288" y="1484313"/>
            <a:ext cx="4194175" cy="4968875"/>
          </a:xfrm>
          <a:ln/>
        </p:spPr>
      </p:pic>
      <p:sp>
        <p:nvSpPr>
          <p:cNvPr id="49155" name="Rectangle 3"/>
          <p:cNvSpPr>
            <a:spLocks noGrp="1" noRot="1"/>
          </p:cNvSpPr>
          <p:nvPr>
            <p:ph type="body" sz="half" idx="2"/>
          </p:nvPr>
        </p:nvSpPr>
        <p:spPr>
          <a:xfrm>
            <a:off x="5003800" y="1447800"/>
            <a:ext cx="3609975" cy="4194175"/>
          </a:xfrm>
          <a:ln/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zh-CN" altLang="en-US" sz="4000" b="1" dirty="0">
                <a:latin typeface="Times New Roman" panose="02020603050405020304" pitchFamily="18" charset="0"/>
              </a:rPr>
              <a:t>       </a:t>
            </a:r>
            <a:endParaRPr lang="zh-CN" altLang="en-US" sz="4000" b="1" dirty="0">
              <a:latin typeface="Times New Roman" panose="02020603050405020304" pitchFamily="18" charset="0"/>
            </a:endParaRPr>
          </a:p>
        </p:txBody>
      </p:sp>
      <p:sp>
        <p:nvSpPr>
          <p:cNvPr id="49156" name="WordArt 4"/>
          <p:cNvSpPr>
            <a:spLocks noTextEdit="1"/>
          </p:cNvSpPr>
          <p:nvPr/>
        </p:nvSpPr>
        <p:spPr>
          <a:xfrm>
            <a:off x="827088" y="260350"/>
            <a:ext cx="3390900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6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人物形象</a:t>
            </a:r>
            <a:endParaRPr lang="zh-CN" altLang="en-US" sz="6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19845" name="Rectangle 5"/>
          <p:cNvSpPr/>
          <p:nvPr/>
        </p:nvSpPr>
        <p:spPr>
          <a:xfrm>
            <a:off x="4572000" y="733425"/>
            <a:ext cx="4356100" cy="5648325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</a:rPr>
              <a:t>安东尼奥</a:t>
            </a:r>
            <a:r>
              <a:rPr lang="zh-CN" altLang="en-US" sz="4000" b="1" dirty="0">
                <a:latin typeface="Arial" panose="020B0604020202020204" pitchFamily="34" charset="0"/>
              </a:rPr>
              <a:t>是新兴的资产阶级商人。</a:t>
            </a:r>
            <a:endParaRPr lang="zh-CN" altLang="en-US" sz="40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仁爱善良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慷慨助人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重情轻利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侠义豪爽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r>
              <a:rPr lang="zh-CN" altLang="en-US" sz="3600" b="1" dirty="0">
                <a:latin typeface="Arial" panose="020B0604020202020204" pitchFamily="34" charset="0"/>
              </a:rPr>
              <a:t>但面对尖锐的斗争形式不能斗争，</a:t>
            </a:r>
            <a:br>
              <a:rPr lang="zh-CN" altLang="en-US" sz="3600" b="1" dirty="0">
                <a:latin typeface="Arial" panose="020B0604020202020204" pitchFamily="34" charset="0"/>
              </a:rPr>
            </a:br>
            <a:r>
              <a:rPr lang="zh-CN" altLang="en-US" sz="3600" b="1" dirty="0">
                <a:latin typeface="Arial" panose="020B0604020202020204" pitchFamily="34" charset="0"/>
              </a:rPr>
              <a:t>表现出软弱、妥协。</a:t>
            </a:r>
            <a:r>
              <a:rPr lang="zh-CN" altLang="en-US" sz="1800" dirty="0">
                <a:latin typeface="Arial" panose="020B0604020202020204" pitchFamily="34" charset="0"/>
              </a:rPr>
              <a:t> 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9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1984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984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41984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16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9845">
                                            <p:txEl>
                                              <p:charRg st="16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9845">
                                            <p:txEl>
                                              <p:charRg st="16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419845">
                                            <p:txEl>
                                              <p:charRg st="16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16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21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9845">
                                            <p:txEl>
                                              <p:charRg st="21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9845">
                                            <p:txEl>
                                              <p:charRg st="21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419845">
                                            <p:txEl>
                                              <p:charRg st="21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21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26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19845">
                                            <p:txEl>
                                              <p:charRg st="26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9845">
                                            <p:txEl>
                                              <p:charRg st="26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419845">
                                            <p:txEl>
                                              <p:charRg st="26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26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31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19845">
                                            <p:txEl>
                                              <p:charRg st="31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9845">
                                            <p:txEl>
                                              <p:charRg st="31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419845">
                                            <p:txEl>
                                              <p:charRg st="31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31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36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19845">
                                            <p:txEl>
                                              <p:charRg st="36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9845">
                                            <p:txEl>
                                              <p:charRg st="36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decel="100000" fill="hold"/>
                                        <p:tgtEl>
                                          <p:spTgt spid="419845">
                                            <p:txEl>
                                              <p:charRg st="36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845">
                                            <p:txEl>
                                              <p:charRg st="36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0178" name="Rectangle 2"/>
          <p:cNvSpPr/>
          <p:nvPr/>
        </p:nvSpPr>
        <p:spPr>
          <a:xfrm>
            <a:off x="179388" y="241300"/>
            <a:ext cx="8785225" cy="8239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4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感受和归纳本文的语言艺术特色</a:t>
            </a: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4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21187" name="Rectangle 3"/>
          <p:cNvSpPr/>
          <p:nvPr/>
        </p:nvSpPr>
        <p:spPr>
          <a:xfrm>
            <a:off x="323850" y="979488"/>
            <a:ext cx="8424863" cy="5715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20000"/>
              </a:lnSpc>
            </a:pPr>
            <a:r>
              <a:rPr lang="zh-CN" altLang="en-US" sz="4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莎士比亚是语言大师。哥德说：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莎士比亚用生动的语言来使人感动</a:t>
            </a:r>
            <a:r>
              <a:rPr lang="zh-CN" altLang="en-US" sz="4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”</a:t>
            </a:r>
            <a:r>
              <a:rPr lang="zh-CN" altLang="en-US" sz="4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莎士比亚的戏剧语言是</a:t>
            </a:r>
            <a:r>
              <a:rPr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绚丽多彩和质朴自然</a:t>
            </a:r>
            <a:r>
              <a:rPr lang="zh-CN" altLang="en-US" sz="4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的巧妙结合，既有浓郁的诗意又有如话般的流畅的特点。</a:t>
            </a:r>
            <a:r>
              <a:rPr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词汇之丰富</a:t>
            </a:r>
            <a:r>
              <a:rPr lang="zh-CN" altLang="en-US" sz="4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在世界古典作家中也是罕见的。</a:t>
            </a:r>
            <a:endParaRPr lang="zh-CN" altLang="en-US" sz="44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1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1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1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74788" name="Rectangle 4"/>
          <p:cNvSpPr/>
          <p:nvPr>
            <p:ph type="title"/>
          </p:nvPr>
        </p:nvSpPr>
        <p:spPr>
          <a:xfrm>
            <a:off x="395288" y="836613"/>
            <a:ext cx="8229600" cy="1143000"/>
          </a:xfrm>
          <a:ln/>
        </p:spPr>
        <p:txBody>
          <a:bodyPr vert="horz" wrap="square" lIns="91440" tIns="45720" rIns="91440" bIns="45720" anchor="ctr"/>
          <a:p>
            <a:pPr algn="l" eaLnBrk="1" hangingPunct="1"/>
            <a:r>
              <a:rPr lang="en-US" altLang="zh-CN" sz="4000" b="1" u="sng" dirty="0">
                <a:solidFill>
                  <a:srgbClr val="800080"/>
                </a:solidFill>
                <a:effectLst/>
              </a:rPr>
              <a:t>1.</a:t>
            </a:r>
            <a:r>
              <a:rPr lang="zh-CN" altLang="en-US" sz="4000" b="1" u="sng" dirty="0">
                <a:solidFill>
                  <a:srgbClr val="800080"/>
                </a:solidFill>
                <a:effectLst/>
              </a:rPr>
              <a:t>巴萨尼奥与</a:t>
            </a:r>
            <a:r>
              <a:rPr lang="zh-CN" altLang="en-US" sz="4000" b="1" dirty="0">
                <a:solidFill>
                  <a:srgbClr val="800080"/>
                </a:solidFill>
                <a:effectLst/>
              </a:rPr>
              <a:t>夏洛克的</a:t>
            </a:r>
            <a:r>
              <a:rPr lang="zh-CN" altLang="en-US" sz="4000" b="1" dirty="0">
                <a:solidFill>
                  <a:srgbClr val="FF0000"/>
                </a:solidFill>
                <a:effectLst/>
              </a:rPr>
              <a:t>对白诙谐</a:t>
            </a:r>
            <a:r>
              <a:rPr lang="zh-CN" altLang="en-US" sz="4000" b="1" dirty="0">
                <a:solidFill>
                  <a:srgbClr val="800080"/>
                </a:solidFill>
                <a:effectLst/>
              </a:rPr>
              <a:t>幽默</a:t>
            </a:r>
            <a:br>
              <a:rPr lang="zh-CN" altLang="en-US" sz="4000" b="1" dirty="0">
                <a:solidFill>
                  <a:srgbClr val="800080"/>
                </a:solidFill>
                <a:effectLst/>
              </a:rPr>
            </a:br>
            <a:endParaRPr lang="en-US" altLang="zh-CN" sz="4000" b="1" dirty="0">
              <a:solidFill>
                <a:srgbClr val="800080"/>
              </a:solidFill>
              <a:effectLst/>
            </a:endParaRPr>
          </a:p>
        </p:txBody>
      </p:sp>
      <p:sp>
        <p:nvSpPr>
          <p:cNvPr id="51203" name="Text Box 6"/>
          <p:cNvSpPr txBox="1"/>
          <p:nvPr/>
        </p:nvSpPr>
        <p:spPr>
          <a:xfrm>
            <a:off x="-612775" y="4508500"/>
            <a:ext cx="92011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ahoma" panose="020B0604030504040204" pitchFamily="34" charset="0"/>
            </a:endParaRPr>
          </a:p>
        </p:txBody>
      </p:sp>
      <p:sp>
        <p:nvSpPr>
          <p:cNvPr id="374791" name="Text Box 7"/>
          <p:cNvSpPr txBox="1"/>
          <p:nvPr/>
        </p:nvSpPr>
        <p:spPr>
          <a:xfrm>
            <a:off x="395288" y="2132013"/>
            <a:ext cx="8748712" cy="3749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dirty="0">
                <a:solidFill>
                  <a:srgbClr val="800080"/>
                </a:solidFill>
                <a:latin typeface="Tahoma" panose="020B0604030504040204" pitchFamily="34" charset="0"/>
              </a:rPr>
              <a:t>2.</a:t>
            </a:r>
            <a:r>
              <a:rPr lang="zh-CN" altLang="en-US" sz="4000" b="1" dirty="0">
                <a:solidFill>
                  <a:srgbClr val="800080"/>
                </a:solidFill>
                <a:latin typeface="Tahoma" panose="020B0604030504040204" pitchFamily="34" charset="0"/>
              </a:rPr>
              <a:t>葛莱西安诺借用夏洛克的话称赞鲍西娅，也是对夏洛克</a:t>
            </a:r>
            <a:r>
              <a:rPr lang="zh-CN" altLang="en-US" sz="4000" b="1" dirty="0">
                <a:solidFill>
                  <a:srgbClr val="FF0000"/>
                </a:solidFill>
                <a:latin typeface="Tahoma" panose="020B0604030504040204" pitchFamily="34" charset="0"/>
              </a:rPr>
              <a:t>自食其果</a:t>
            </a:r>
            <a:r>
              <a:rPr lang="zh-CN" altLang="en-US" sz="4000" b="1" dirty="0">
                <a:solidFill>
                  <a:srgbClr val="800080"/>
                </a:solidFill>
                <a:latin typeface="Tahoma" panose="020B0604030504040204" pitchFamily="34" charset="0"/>
              </a:rPr>
              <a:t>的奚落嘲讽，则令夏洛克无地自容，让观众捧腹大笑，增加了</a:t>
            </a:r>
            <a:r>
              <a:rPr lang="zh-CN" altLang="en-US" sz="4000" b="1" dirty="0">
                <a:solidFill>
                  <a:srgbClr val="FF0000"/>
                </a:solidFill>
                <a:latin typeface="Tahoma" panose="020B0604030504040204" pitchFamily="34" charset="0"/>
              </a:rPr>
              <a:t>轻松愉快的喜剧</a:t>
            </a:r>
            <a:r>
              <a:rPr lang="zh-CN" altLang="en-US" sz="4000" b="1" dirty="0">
                <a:solidFill>
                  <a:srgbClr val="800080"/>
                </a:solidFill>
                <a:latin typeface="Tahoma" panose="020B0604030504040204" pitchFamily="34" charset="0"/>
              </a:rPr>
              <a:t>效果。 </a:t>
            </a:r>
            <a:endParaRPr lang="zh-CN" altLang="en-US" sz="4000" b="1" dirty="0">
              <a:solidFill>
                <a:srgbClr val="800080"/>
              </a:solidFill>
              <a:latin typeface="Tahoma" panose="020B0604030504040204" pitchFamily="34" charset="0"/>
            </a:endParaRPr>
          </a:p>
          <a:p>
            <a:endParaRPr lang="en-US" altLang="zh-CN" sz="4000" b="1" dirty="0">
              <a:solidFill>
                <a:srgbClr val="80008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7478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74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4788" grpId="0"/>
      <p:bldP spid="37479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2226" name="Text Box 2"/>
          <p:cNvSpPr txBox="1"/>
          <p:nvPr/>
        </p:nvSpPr>
        <p:spPr>
          <a:xfrm>
            <a:off x="250825" y="1268413"/>
            <a:ext cx="63373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CF"/>
                </a:solidFill>
                <a:latin typeface="Arial" panose="020B0604020202020204" pitchFamily="34" charset="0"/>
              </a:rPr>
              <a:t>小结莎士比亚戏剧的语言特点</a:t>
            </a:r>
            <a:endParaRPr lang="zh-CN" altLang="en-US" sz="3600" b="1" dirty="0">
              <a:solidFill>
                <a:srgbClr val="0000CF"/>
              </a:solidFill>
              <a:latin typeface="Arial" panose="020B0604020202020204" pitchFamily="34" charset="0"/>
            </a:endParaRPr>
          </a:p>
        </p:txBody>
      </p:sp>
      <p:sp>
        <p:nvSpPr>
          <p:cNvPr id="52227" name="Text Box 3"/>
          <p:cNvSpPr txBox="1"/>
          <p:nvPr/>
        </p:nvSpPr>
        <p:spPr>
          <a:xfrm>
            <a:off x="395288" y="2420938"/>
            <a:ext cx="7921625" cy="3748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、人物语言极富个性化。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、贴切而又新颖的比喻。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、语言诙谐、优美动人，含义隽永。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、运用自如地使用多种修辞手法。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5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、绚丽多彩和质朴自然的巧妙结合，既有浓郁的诗意又有如话家常般的流畅。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3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42370" name="Rectangle 2">
            <a:hlinkClick r:id="" action="ppaction://noaction"/>
          </p:cNvPr>
          <p:cNvSpPr/>
          <p:nvPr/>
        </p:nvSpPr>
        <p:spPr>
          <a:xfrm>
            <a:off x="539750" y="1125538"/>
            <a:ext cx="8135938" cy="5327650"/>
          </a:xfrm>
          <a:prstGeom prst="rect">
            <a:avLst/>
          </a:prstGeom>
          <a:solidFill>
            <a:srgbClr val="99CC00"/>
          </a:solidFill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、英国戏剧家莎士比亚喜剧</a:t>
            </a: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威尼斯商人</a:t>
            </a: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中的</a:t>
            </a:r>
            <a:r>
              <a:rPr lang="en-GB" altLang="x-none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夏洛克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GB" altLang="x-none" sz="3600" b="1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、法国剧作家莫里哀喜剧</a:t>
            </a: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悭吝人</a:t>
            </a: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中的</a:t>
            </a:r>
            <a:r>
              <a:rPr lang="en-GB" altLang="x-none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阿巴贡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GB" altLang="x-none" sz="3600" b="1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、俄国小说家果戈里</a:t>
            </a: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死魂灵</a:t>
            </a: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中的</a:t>
            </a:r>
            <a:r>
              <a:rPr lang="en-GB" altLang="x-none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泼留希金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GB" altLang="x-none" sz="3600" b="1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、法国小说家巴尔扎克</a:t>
            </a: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欧也妮</a:t>
            </a:r>
            <a:r>
              <a:rPr lang="en-GB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·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葛朗台</a:t>
            </a:r>
            <a:r>
              <a:rPr lang="en-GB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中的</a:t>
            </a:r>
            <a:r>
              <a:rPr lang="en-GB" altLang="x-none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葛朗台</a:t>
            </a:r>
            <a:r>
              <a:rPr lang="en-GB" altLang="x-none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r>
              <a:rPr lang="en-GB" altLang="x-none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en-GB" altLang="x-none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42371" name="Rectangle 3"/>
          <p:cNvSpPr/>
          <p:nvPr/>
        </p:nvSpPr>
        <p:spPr>
          <a:xfrm>
            <a:off x="1042988" y="333375"/>
            <a:ext cx="7129462" cy="579438"/>
          </a:xfrm>
          <a:prstGeom prst="rect">
            <a:avLst/>
          </a:prstGeom>
          <a:noFill/>
          <a:ln w="9525">
            <a:noFill/>
          </a:ln>
        </p:spPr>
        <p:txBody>
          <a:bodyPr lIns="88900" tIns="38100" rIns="88900" bIns="38100"/>
          <a:p>
            <a:pPr eaLnBrk="0" hangingPunct="0">
              <a:spcBef>
                <a:spcPct val="50000"/>
              </a:spcBef>
              <a:buFont typeface="Times New Roman" panose="02020603050405020304" pitchFamily="18" charset="0"/>
              <a:buNone/>
            </a:pPr>
            <a:r>
              <a:rPr lang="en-GB" altLang="x-none" sz="4400" b="1" dirty="0">
                <a:solidFill>
                  <a:srgbClr val="0000CC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世界文学史“四大吝啬鬼”</a:t>
            </a:r>
            <a:r>
              <a:rPr lang="en-GB" altLang="x-none" sz="4400" dirty="0">
                <a:solidFill>
                  <a:srgbClr val="0000CC"/>
                </a:solidFill>
                <a:latin typeface="Tahoma" panose="020B0604030504040204" pitchFamily="34" charset="0"/>
              </a:rPr>
              <a:t>：</a:t>
            </a:r>
            <a:endParaRPr lang="en-GB" altLang="x-none" sz="4400" dirty="0">
              <a:solidFill>
                <a:srgbClr val="0000CC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0" grpId="0" animBg="1"/>
      <p:bldP spid="442371" grpId="0"/>
    </p:bldLst>
  </p:timing>
</p:sld>
</file>

<file path=ppt/theme/theme1.xml><?xml version="1.0" encoding="utf-8"?>
<a:theme xmlns:a="http://schemas.openxmlformats.org/drawingml/2006/main" name="Balance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Balance">
      <a:majorFont>
        <a:latin typeface="Arial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京剧脸谱">
  <a:themeElements>
    <a:clrScheme name="京剧脸谱 1">
      <a:dk1>
        <a:srgbClr val="000000"/>
      </a:dk1>
      <a:lt1>
        <a:srgbClr val="FFFFFF"/>
      </a:lt1>
      <a:dk2>
        <a:srgbClr val="000099"/>
      </a:dk2>
      <a:lt2>
        <a:srgbClr val="969696"/>
      </a:lt2>
      <a:accent1>
        <a:srgbClr val="CCECFF"/>
      </a:accent1>
      <a:accent2>
        <a:srgbClr val="FFFF66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5C"/>
      </a:accent6>
      <a:hlink>
        <a:srgbClr val="0000FF"/>
      </a:hlink>
      <a:folHlink>
        <a:srgbClr val="006666"/>
      </a:folHlink>
    </a:clrScheme>
    <a:fontScheme name="京剧脸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京剧脸谱 1">
        <a:dk1>
          <a:srgbClr val="000000"/>
        </a:dk1>
        <a:lt1>
          <a:srgbClr val="FFFFFF"/>
        </a:lt1>
        <a:dk2>
          <a:srgbClr val="000099"/>
        </a:dk2>
        <a:lt2>
          <a:srgbClr val="969696"/>
        </a:lt2>
        <a:accent1>
          <a:srgbClr val="CCECFF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5C"/>
        </a:accent6>
        <a:hlink>
          <a:srgbClr val="0000FF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2">
        <a:dk1>
          <a:srgbClr val="000099"/>
        </a:dk1>
        <a:lt1>
          <a:srgbClr val="E9E9FF"/>
        </a:lt1>
        <a:dk2>
          <a:srgbClr val="000000"/>
        </a:dk2>
        <a:lt2>
          <a:srgbClr val="969696"/>
        </a:lt2>
        <a:accent1>
          <a:srgbClr val="FFCCCC"/>
        </a:accent1>
        <a:accent2>
          <a:srgbClr val="CC3300"/>
        </a:accent2>
        <a:accent3>
          <a:srgbClr val="F2F2FF"/>
        </a:accent3>
        <a:accent4>
          <a:srgbClr val="000082"/>
        </a:accent4>
        <a:accent5>
          <a:srgbClr val="FFE2E2"/>
        </a:accent5>
        <a:accent6>
          <a:srgbClr val="B92D00"/>
        </a:accent6>
        <a:hlink>
          <a:srgbClr val="993366"/>
        </a:hlink>
        <a:folHlink>
          <a:srgbClr val="00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3">
        <a:dk1>
          <a:srgbClr val="000000"/>
        </a:dk1>
        <a:lt1>
          <a:srgbClr val="FFFFCC"/>
        </a:lt1>
        <a:dk2>
          <a:srgbClr val="000099"/>
        </a:dk2>
        <a:lt2>
          <a:srgbClr val="969696"/>
        </a:lt2>
        <a:accent1>
          <a:srgbClr val="C5D4BC"/>
        </a:accent1>
        <a:accent2>
          <a:srgbClr val="FFCC99"/>
        </a:accent2>
        <a:accent3>
          <a:srgbClr val="FFFFE2"/>
        </a:accent3>
        <a:accent4>
          <a:srgbClr val="000000"/>
        </a:accent4>
        <a:accent5>
          <a:srgbClr val="DFE6DA"/>
        </a:accent5>
        <a:accent6>
          <a:srgbClr val="E7B98A"/>
        </a:accent6>
        <a:hlink>
          <a:srgbClr val="5A5A86"/>
        </a:hlink>
        <a:folHlink>
          <a:srgbClr val="00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4">
        <a:dk1>
          <a:srgbClr val="969696"/>
        </a:dk1>
        <a:lt1>
          <a:srgbClr val="FFFFFF"/>
        </a:lt1>
        <a:dk2>
          <a:srgbClr val="CCECFF"/>
        </a:dk2>
        <a:lt2>
          <a:srgbClr val="003300"/>
        </a:lt2>
        <a:accent1>
          <a:srgbClr val="CC9900"/>
        </a:accent1>
        <a:accent2>
          <a:srgbClr val="CCECFF"/>
        </a:accent2>
        <a:accent3>
          <a:srgbClr val="E2F4FF"/>
        </a:accent3>
        <a:accent4>
          <a:srgbClr val="DADADA"/>
        </a:accent4>
        <a:accent5>
          <a:srgbClr val="E2CAAA"/>
        </a:accent5>
        <a:accent6>
          <a:srgbClr val="B9D6E7"/>
        </a:accent6>
        <a:hlink>
          <a:srgbClr val="FFFF00"/>
        </a:hlink>
        <a:folHlink>
          <a:srgbClr val="66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京剧脸谱 5">
        <a:dk1>
          <a:srgbClr val="000099"/>
        </a:dk1>
        <a:lt1>
          <a:srgbClr val="CEE8DF"/>
        </a:lt1>
        <a:dk2>
          <a:srgbClr val="8A5667"/>
        </a:dk2>
        <a:lt2>
          <a:srgbClr val="B77A3D"/>
        </a:lt2>
        <a:accent1>
          <a:srgbClr val="E1F4FF"/>
        </a:accent1>
        <a:accent2>
          <a:srgbClr val="FFCC99"/>
        </a:accent2>
        <a:accent3>
          <a:srgbClr val="E3F2EC"/>
        </a:accent3>
        <a:accent4>
          <a:srgbClr val="000082"/>
        </a:accent4>
        <a:accent5>
          <a:srgbClr val="EEF8FF"/>
        </a:accent5>
        <a:accent6>
          <a:srgbClr val="E7B98A"/>
        </a:accent6>
        <a:hlink>
          <a:srgbClr val="993366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6">
        <a:dk1>
          <a:srgbClr val="000099"/>
        </a:dk1>
        <a:lt1>
          <a:srgbClr val="FEF5DA"/>
        </a:lt1>
        <a:dk2>
          <a:srgbClr val="CC0000"/>
        </a:dk2>
        <a:lt2>
          <a:srgbClr val="969696"/>
        </a:lt2>
        <a:accent1>
          <a:srgbClr val="F3F6DE"/>
        </a:accent1>
        <a:accent2>
          <a:srgbClr val="9999FF"/>
        </a:accent2>
        <a:accent3>
          <a:srgbClr val="FEF9EA"/>
        </a:accent3>
        <a:accent4>
          <a:srgbClr val="000082"/>
        </a:accent4>
        <a:accent5>
          <a:srgbClr val="F8FAEC"/>
        </a:accent5>
        <a:accent6>
          <a:srgbClr val="8A8AE7"/>
        </a:accent6>
        <a:hlink>
          <a:srgbClr val="9900CC"/>
        </a:hlink>
        <a:folHlink>
          <a:srgbClr val="A500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7">
        <a:dk1>
          <a:srgbClr val="660066"/>
        </a:dk1>
        <a:lt1>
          <a:srgbClr val="F0EBE0"/>
        </a:lt1>
        <a:dk2>
          <a:srgbClr val="006666"/>
        </a:dk2>
        <a:lt2>
          <a:srgbClr val="969696"/>
        </a:lt2>
        <a:accent1>
          <a:srgbClr val="D1E1D3"/>
        </a:accent1>
        <a:accent2>
          <a:srgbClr val="FF9933"/>
        </a:accent2>
        <a:accent3>
          <a:srgbClr val="F6F3ED"/>
        </a:accent3>
        <a:accent4>
          <a:srgbClr val="560056"/>
        </a:accent4>
        <a:accent5>
          <a:srgbClr val="E5EEE6"/>
        </a:accent5>
        <a:accent6>
          <a:srgbClr val="E78A2D"/>
        </a:accent6>
        <a:hlink>
          <a:srgbClr val="1C1C1C"/>
        </a:hlink>
        <a:folHlink>
          <a:srgbClr val="00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8">
        <a:dk1>
          <a:srgbClr val="000000"/>
        </a:dk1>
        <a:lt1>
          <a:srgbClr val="FBF8E1"/>
        </a:lt1>
        <a:dk2>
          <a:srgbClr val="E40000"/>
        </a:dk2>
        <a:lt2>
          <a:srgbClr val="B77A3D"/>
        </a:lt2>
        <a:accent1>
          <a:srgbClr val="DDDDDD"/>
        </a:accent1>
        <a:accent2>
          <a:srgbClr val="FFCC00"/>
        </a:accent2>
        <a:accent3>
          <a:srgbClr val="FDFBEE"/>
        </a:accent3>
        <a:accent4>
          <a:srgbClr val="000000"/>
        </a:accent4>
        <a:accent5>
          <a:srgbClr val="EBEBEB"/>
        </a:accent5>
        <a:accent6>
          <a:srgbClr val="E7B900"/>
        </a:accent6>
        <a:hlink>
          <a:srgbClr val="9900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0</TotalTime>
  <Words>2884</Words>
  <Application>WPS 演示</Application>
  <PresentationFormat>全屏显示(4:3)</PresentationFormat>
  <Paragraphs>213</Paragraphs>
  <Slides>34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34</vt:i4>
      </vt:variant>
    </vt:vector>
  </HeadingPairs>
  <TitlesOfParts>
    <vt:vector size="57" baseType="lpstr">
      <vt:lpstr>Arial</vt:lpstr>
      <vt:lpstr>宋体</vt:lpstr>
      <vt:lpstr>Wingdings</vt:lpstr>
      <vt:lpstr>Tahoma</vt:lpstr>
      <vt:lpstr>Calibri</vt:lpstr>
      <vt:lpstr>华文新魏</vt:lpstr>
      <vt:lpstr>黑体</vt:lpstr>
      <vt:lpstr>Times New Roman</vt:lpstr>
      <vt:lpstr>华文行楷</vt:lpstr>
      <vt:lpstr>隶书</vt:lpstr>
      <vt:lpstr>仿宋_GB2312</vt:lpstr>
      <vt:lpstr>Verdana</vt:lpstr>
      <vt:lpstr>楷体_GB2312</vt:lpstr>
      <vt:lpstr>幼圆</vt:lpstr>
      <vt:lpstr>仿宋</vt:lpstr>
      <vt:lpstr>新宋体</vt:lpstr>
      <vt:lpstr>微软雅黑</vt:lpstr>
      <vt:lpstr>Arial Unicode MS</vt:lpstr>
      <vt:lpstr>Balance</vt:lpstr>
      <vt:lpstr>京剧脸谱</vt:lpstr>
      <vt:lpstr>默认设计模板</vt:lpstr>
      <vt:lpstr>1_默认设计模板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威尼斯商人</dc:title>
  <dc:creator>sb</dc:creator>
  <cp:lastModifiedBy>577570579</cp:lastModifiedBy>
  <cp:revision>155</cp:revision>
  <dcterms:created xsi:type="dcterms:W3CDTF">2003-03-17T02:12:53Z</dcterms:created>
  <dcterms:modified xsi:type="dcterms:W3CDTF">2018-04-07T03:06:22Z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2052-10.1.0.7223</vt:lpwstr>
  </property>
</Properties>
</file>