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5" r:id="rId28"/>
    <p:sldId id="286" r:id="rId29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gs" Target="tags/tag4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0PPT素材\背景及图片\白麻子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7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solidFill>
              <a:srgbClr val="1F497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>
            <a:cxnSpLocks noChangeShapeType="1"/>
          </p:cNvCxnSpPr>
          <p:nvPr userDrawn="1"/>
        </p:nvCxnSpPr>
        <p:spPr bwMode="auto">
          <a:xfrm flipV="1">
            <a:off x="1270001" y="871539"/>
            <a:ext cx="9531351" cy="0"/>
          </a:xfrm>
          <a:prstGeom prst="line">
            <a:avLst/>
          </a:prstGeom>
          <a:noFill/>
          <a:ln w="15875" algn="ctr">
            <a:solidFill>
              <a:srgbClr val="118C3B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KSO_Shape"/>
          <p:cNvSpPr/>
          <p:nvPr userDrawn="1"/>
        </p:nvSpPr>
        <p:spPr bwMode="auto">
          <a:xfrm>
            <a:off x="10941052" y="400050"/>
            <a:ext cx="292100" cy="538163"/>
          </a:xfrm>
          <a:custGeom>
            <a:avLst/>
            <a:gdLst>
              <a:gd name="T0" fmla="*/ 2147483646 w 2361"/>
              <a:gd name="T1" fmla="*/ 2147483646 h 4328"/>
              <a:gd name="T2" fmla="*/ 2147483646 w 2361"/>
              <a:gd name="T3" fmla="*/ 2147483646 h 4328"/>
              <a:gd name="T4" fmla="*/ 2147483646 w 2361"/>
              <a:gd name="T5" fmla="*/ 2147483646 h 4328"/>
              <a:gd name="T6" fmla="*/ 2147483646 w 2361"/>
              <a:gd name="T7" fmla="*/ 2147483646 h 4328"/>
              <a:gd name="T8" fmla="*/ 2147483646 w 2361"/>
              <a:gd name="T9" fmla="*/ 2147483646 h 4328"/>
              <a:gd name="T10" fmla="*/ 2147483646 w 2361"/>
              <a:gd name="T11" fmla="*/ 2147483646 h 4328"/>
              <a:gd name="T12" fmla="*/ 2147483646 w 2361"/>
              <a:gd name="T13" fmla="*/ 2147483646 h 4328"/>
              <a:gd name="T14" fmla="*/ 2147483646 w 2361"/>
              <a:gd name="T15" fmla="*/ 2147483646 h 4328"/>
              <a:gd name="T16" fmla="*/ 0 w 2361"/>
              <a:gd name="T17" fmla="*/ 2147483646 h 4328"/>
              <a:gd name="T18" fmla="*/ 2147483646 w 2361"/>
              <a:gd name="T19" fmla="*/ 2147483646 h 4328"/>
              <a:gd name="T20" fmla="*/ 2147483646 w 2361"/>
              <a:gd name="T21" fmla="*/ 2147483646 h 4328"/>
              <a:gd name="T22" fmla="*/ 2147483646 w 2361"/>
              <a:gd name="T23" fmla="*/ 2147483646 h 4328"/>
              <a:gd name="T24" fmla="*/ 2147483646 w 2361"/>
              <a:gd name="T25" fmla="*/ 2147483646 h 4328"/>
              <a:gd name="T26" fmla="*/ 2147483646 w 2361"/>
              <a:gd name="T27" fmla="*/ 2147483646 h 4328"/>
              <a:gd name="T28" fmla="*/ 2147483646 w 2361"/>
              <a:gd name="T29" fmla="*/ 2147483646 h 4328"/>
              <a:gd name="T30" fmla="*/ 2147483646 w 2361"/>
              <a:gd name="T31" fmla="*/ 2147483646 h 4328"/>
              <a:gd name="T32" fmla="*/ 2147483646 w 2361"/>
              <a:gd name="T33" fmla="*/ 2147483646 h 4328"/>
              <a:gd name="T34" fmla="*/ 2147483646 w 2361"/>
              <a:gd name="T35" fmla="*/ 2147483646 h 4328"/>
              <a:gd name="T36" fmla="*/ 2147483646 w 2361"/>
              <a:gd name="T37" fmla="*/ 2147483646 h 4328"/>
              <a:gd name="T38" fmla="*/ 2147483646 w 2361"/>
              <a:gd name="T39" fmla="*/ 2147483646 h 4328"/>
              <a:gd name="T40" fmla="*/ 2147483646 w 2361"/>
              <a:gd name="T41" fmla="*/ 2147483646 h 4328"/>
              <a:gd name="T42" fmla="*/ 2147483646 w 2361"/>
              <a:gd name="T43" fmla="*/ 2147483646 h 4328"/>
              <a:gd name="T44" fmla="*/ 2147483646 w 2361"/>
              <a:gd name="T45" fmla="*/ 2147483646 h 4328"/>
              <a:gd name="T46" fmla="*/ 2147483646 w 2361"/>
              <a:gd name="T47" fmla="*/ 2147483646 h 4328"/>
              <a:gd name="T48" fmla="*/ 2147483646 w 2361"/>
              <a:gd name="T49" fmla="*/ 2147483646 h 4328"/>
              <a:gd name="T50" fmla="*/ 2147483646 w 2361"/>
              <a:gd name="T51" fmla="*/ 2147483646 h 4328"/>
              <a:gd name="T52" fmla="*/ 2147483646 w 2361"/>
              <a:gd name="T53" fmla="*/ 2147483646 h 4328"/>
              <a:gd name="T54" fmla="*/ 2147483646 w 2361"/>
              <a:gd name="T55" fmla="*/ 2147483646 h 4328"/>
              <a:gd name="T56" fmla="*/ 2147483646 w 2361"/>
              <a:gd name="T57" fmla="*/ 2147483646 h 4328"/>
              <a:gd name="T58" fmla="*/ 2147483646 w 2361"/>
              <a:gd name="T59" fmla="*/ 2147483646 h 4328"/>
              <a:gd name="T60" fmla="*/ 2147483646 w 2361"/>
              <a:gd name="T61" fmla="*/ 2147483646 h 4328"/>
              <a:gd name="T62" fmla="*/ 2147483646 w 2361"/>
              <a:gd name="T63" fmla="*/ 2147483646 h 43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61" h="4328">
                <a:moveTo>
                  <a:pt x="2361" y="252"/>
                </a:moveTo>
                <a:cubicBezTo>
                  <a:pt x="2361" y="200"/>
                  <a:pt x="2361" y="200"/>
                  <a:pt x="2361" y="200"/>
                </a:cubicBezTo>
                <a:cubicBezTo>
                  <a:pt x="2293" y="156"/>
                  <a:pt x="2293" y="156"/>
                  <a:pt x="2293" y="156"/>
                </a:cubicBezTo>
                <a:cubicBezTo>
                  <a:pt x="2197" y="100"/>
                  <a:pt x="2197" y="100"/>
                  <a:pt x="2197" y="100"/>
                </a:cubicBezTo>
                <a:cubicBezTo>
                  <a:pt x="2103" y="55"/>
                  <a:pt x="2024" y="21"/>
                  <a:pt x="1960" y="0"/>
                </a:cubicBezTo>
                <a:cubicBezTo>
                  <a:pt x="1646" y="616"/>
                  <a:pt x="1646" y="616"/>
                  <a:pt x="1646" y="616"/>
                </a:cubicBezTo>
                <a:cubicBezTo>
                  <a:pt x="1621" y="661"/>
                  <a:pt x="1621" y="661"/>
                  <a:pt x="1621" y="661"/>
                </a:cubicBezTo>
                <a:cubicBezTo>
                  <a:pt x="1491" y="921"/>
                  <a:pt x="1491" y="921"/>
                  <a:pt x="1491" y="921"/>
                </a:cubicBezTo>
                <a:cubicBezTo>
                  <a:pt x="1375" y="1143"/>
                  <a:pt x="1375" y="1143"/>
                  <a:pt x="1375" y="1143"/>
                </a:cubicBezTo>
                <a:cubicBezTo>
                  <a:pt x="1393" y="1152"/>
                  <a:pt x="1393" y="1152"/>
                  <a:pt x="1393" y="1152"/>
                </a:cubicBezTo>
                <a:cubicBezTo>
                  <a:pt x="1375" y="1186"/>
                  <a:pt x="1375" y="1186"/>
                  <a:pt x="1375" y="1186"/>
                </a:cubicBezTo>
                <a:cubicBezTo>
                  <a:pt x="136" y="3609"/>
                  <a:pt x="136" y="3609"/>
                  <a:pt x="136" y="3609"/>
                </a:cubicBezTo>
                <a:cubicBezTo>
                  <a:pt x="187" y="3632"/>
                  <a:pt x="187" y="3632"/>
                  <a:pt x="187" y="3632"/>
                </a:cubicBezTo>
                <a:cubicBezTo>
                  <a:pt x="79" y="3850"/>
                  <a:pt x="79" y="3850"/>
                  <a:pt x="79" y="3850"/>
                </a:cubicBezTo>
                <a:cubicBezTo>
                  <a:pt x="121" y="3886"/>
                  <a:pt x="121" y="3886"/>
                  <a:pt x="121" y="3886"/>
                </a:cubicBezTo>
                <a:cubicBezTo>
                  <a:pt x="49" y="4029"/>
                  <a:pt x="49" y="4029"/>
                  <a:pt x="49" y="4029"/>
                </a:cubicBezTo>
                <a:cubicBezTo>
                  <a:pt x="115" y="4078"/>
                  <a:pt x="115" y="4078"/>
                  <a:pt x="115" y="4078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19" y="4328"/>
                  <a:pt x="19" y="4328"/>
                  <a:pt x="19" y="4328"/>
                </a:cubicBezTo>
                <a:cubicBezTo>
                  <a:pt x="25" y="4321"/>
                  <a:pt x="25" y="4321"/>
                  <a:pt x="25" y="4321"/>
                </a:cubicBezTo>
                <a:cubicBezTo>
                  <a:pt x="140" y="4089"/>
                  <a:pt x="140" y="4089"/>
                  <a:pt x="140" y="4089"/>
                </a:cubicBezTo>
                <a:cubicBezTo>
                  <a:pt x="140" y="4095"/>
                  <a:pt x="167" y="4103"/>
                  <a:pt x="221" y="4114"/>
                </a:cubicBezTo>
                <a:cubicBezTo>
                  <a:pt x="234" y="4096"/>
                  <a:pt x="257" y="4050"/>
                  <a:pt x="290" y="3978"/>
                </a:cubicBezTo>
                <a:cubicBezTo>
                  <a:pt x="352" y="3989"/>
                  <a:pt x="352" y="3989"/>
                  <a:pt x="352" y="3989"/>
                </a:cubicBezTo>
                <a:cubicBezTo>
                  <a:pt x="461" y="3773"/>
                  <a:pt x="461" y="3773"/>
                  <a:pt x="461" y="3773"/>
                </a:cubicBezTo>
                <a:cubicBezTo>
                  <a:pt x="520" y="3805"/>
                  <a:pt x="520" y="3805"/>
                  <a:pt x="520" y="3805"/>
                </a:cubicBezTo>
                <a:cubicBezTo>
                  <a:pt x="1747" y="1401"/>
                  <a:pt x="1747" y="1401"/>
                  <a:pt x="1747" y="1401"/>
                </a:cubicBezTo>
                <a:cubicBezTo>
                  <a:pt x="1779" y="1346"/>
                  <a:pt x="1779" y="1346"/>
                  <a:pt x="1779" y="1346"/>
                </a:cubicBezTo>
                <a:cubicBezTo>
                  <a:pt x="1796" y="1354"/>
                  <a:pt x="1796" y="1354"/>
                  <a:pt x="1796" y="1354"/>
                </a:cubicBezTo>
                <a:cubicBezTo>
                  <a:pt x="2169" y="621"/>
                  <a:pt x="2169" y="621"/>
                  <a:pt x="2169" y="621"/>
                </a:cubicBezTo>
                <a:cubicBezTo>
                  <a:pt x="2250" y="471"/>
                  <a:pt x="2250" y="471"/>
                  <a:pt x="2250" y="471"/>
                </a:cubicBezTo>
                <a:cubicBezTo>
                  <a:pt x="2263" y="480"/>
                  <a:pt x="2263" y="480"/>
                  <a:pt x="2263" y="480"/>
                </a:cubicBezTo>
                <a:cubicBezTo>
                  <a:pt x="1922" y="1143"/>
                  <a:pt x="1922" y="1143"/>
                  <a:pt x="1922" y="1143"/>
                </a:cubicBezTo>
                <a:cubicBezTo>
                  <a:pt x="1904" y="1173"/>
                  <a:pt x="1899" y="1192"/>
                  <a:pt x="1904" y="1201"/>
                </a:cubicBezTo>
                <a:cubicBezTo>
                  <a:pt x="1904" y="1207"/>
                  <a:pt x="1912" y="1208"/>
                  <a:pt x="1928" y="1205"/>
                </a:cubicBezTo>
                <a:cubicBezTo>
                  <a:pt x="1939" y="1196"/>
                  <a:pt x="1939" y="1196"/>
                  <a:pt x="1939" y="1196"/>
                </a:cubicBezTo>
                <a:cubicBezTo>
                  <a:pt x="2355" y="382"/>
                  <a:pt x="2355" y="382"/>
                  <a:pt x="2355" y="382"/>
                </a:cubicBezTo>
                <a:cubicBezTo>
                  <a:pt x="2360" y="368"/>
                  <a:pt x="2359" y="357"/>
                  <a:pt x="2350" y="350"/>
                </a:cubicBezTo>
                <a:cubicBezTo>
                  <a:pt x="2335" y="350"/>
                  <a:pt x="2323" y="347"/>
                  <a:pt x="2316" y="341"/>
                </a:cubicBezTo>
                <a:cubicBezTo>
                  <a:pt x="2316" y="333"/>
                  <a:pt x="2316" y="333"/>
                  <a:pt x="2316" y="333"/>
                </a:cubicBezTo>
                <a:cubicBezTo>
                  <a:pt x="2361" y="252"/>
                  <a:pt x="2361" y="252"/>
                  <a:pt x="2361" y="252"/>
                </a:cubicBezTo>
                <a:close/>
                <a:moveTo>
                  <a:pt x="1672" y="1438"/>
                </a:moveTo>
                <a:cubicBezTo>
                  <a:pt x="505" y="3724"/>
                  <a:pt x="505" y="3724"/>
                  <a:pt x="505" y="3724"/>
                </a:cubicBezTo>
                <a:cubicBezTo>
                  <a:pt x="504" y="3736"/>
                  <a:pt x="500" y="3740"/>
                  <a:pt x="492" y="3737"/>
                </a:cubicBezTo>
                <a:cubicBezTo>
                  <a:pt x="488" y="3728"/>
                  <a:pt x="392" y="3679"/>
                  <a:pt x="204" y="3590"/>
                </a:cubicBezTo>
                <a:cubicBezTo>
                  <a:pt x="204" y="3583"/>
                  <a:pt x="204" y="3583"/>
                  <a:pt x="204" y="3583"/>
                </a:cubicBezTo>
                <a:cubicBezTo>
                  <a:pt x="733" y="2560"/>
                  <a:pt x="996" y="2045"/>
                  <a:pt x="992" y="2041"/>
                </a:cubicBezTo>
                <a:cubicBezTo>
                  <a:pt x="1192" y="1661"/>
                  <a:pt x="1192" y="1661"/>
                  <a:pt x="1192" y="1661"/>
                </a:cubicBezTo>
                <a:cubicBezTo>
                  <a:pt x="1437" y="1175"/>
                  <a:pt x="1437" y="1175"/>
                  <a:pt x="1437" y="1175"/>
                </a:cubicBezTo>
                <a:cubicBezTo>
                  <a:pt x="1446" y="1175"/>
                  <a:pt x="1446" y="1175"/>
                  <a:pt x="1446" y="1175"/>
                </a:cubicBezTo>
                <a:cubicBezTo>
                  <a:pt x="1508" y="1211"/>
                  <a:pt x="1508" y="1211"/>
                  <a:pt x="1508" y="1211"/>
                </a:cubicBezTo>
                <a:cubicBezTo>
                  <a:pt x="1719" y="1316"/>
                  <a:pt x="1719" y="1316"/>
                  <a:pt x="1719" y="1316"/>
                </a:cubicBezTo>
                <a:cubicBezTo>
                  <a:pt x="1727" y="1317"/>
                  <a:pt x="1732" y="1322"/>
                  <a:pt x="1732" y="1329"/>
                </a:cubicBezTo>
                <a:cubicBezTo>
                  <a:pt x="1672" y="1438"/>
                  <a:pt x="1672" y="1438"/>
                  <a:pt x="1672" y="1438"/>
                </a:cubicBezTo>
                <a:close/>
                <a:moveTo>
                  <a:pt x="1781" y="1275"/>
                </a:moveTo>
                <a:cubicBezTo>
                  <a:pt x="1770" y="1288"/>
                  <a:pt x="1770" y="1288"/>
                  <a:pt x="1770" y="1288"/>
                </a:cubicBezTo>
                <a:cubicBezTo>
                  <a:pt x="1762" y="1280"/>
                  <a:pt x="1762" y="1280"/>
                  <a:pt x="1762" y="1280"/>
                </a:cubicBezTo>
                <a:cubicBezTo>
                  <a:pt x="1448" y="1122"/>
                  <a:pt x="1448" y="1122"/>
                  <a:pt x="1448" y="1122"/>
                </a:cubicBezTo>
                <a:cubicBezTo>
                  <a:pt x="1446" y="1118"/>
                  <a:pt x="1446" y="1118"/>
                  <a:pt x="1446" y="1118"/>
                </a:cubicBezTo>
                <a:cubicBezTo>
                  <a:pt x="1986" y="62"/>
                  <a:pt x="1986" y="62"/>
                  <a:pt x="1986" y="62"/>
                </a:cubicBezTo>
                <a:cubicBezTo>
                  <a:pt x="1994" y="62"/>
                  <a:pt x="1994" y="62"/>
                  <a:pt x="1994" y="62"/>
                </a:cubicBezTo>
                <a:cubicBezTo>
                  <a:pt x="2115" y="114"/>
                  <a:pt x="2220" y="169"/>
                  <a:pt x="2310" y="226"/>
                </a:cubicBezTo>
                <a:cubicBezTo>
                  <a:pt x="2312" y="239"/>
                  <a:pt x="2312" y="239"/>
                  <a:pt x="2312" y="239"/>
                </a:cubicBezTo>
                <a:cubicBezTo>
                  <a:pt x="1781" y="1275"/>
                  <a:pt x="1781" y="1275"/>
                  <a:pt x="1781" y="1275"/>
                </a:cubicBezTo>
                <a:close/>
              </a:path>
            </a:pathLst>
          </a:custGeom>
          <a:solidFill>
            <a:srgbClr val="1F21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/>
          <a:p>
            <a:endParaRPr lang="zh-CN" altLang="en-US"/>
          </a:p>
        </p:txBody>
      </p:sp>
      <p:sp>
        <p:nvSpPr>
          <p:cNvPr id="5" name="MH_Other_4"/>
          <p:cNvSpPr/>
          <p:nvPr userDrawn="1">
            <p:custDataLst>
              <p:tags r:id="rId3"/>
            </p:custDataLst>
          </p:nvPr>
        </p:nvSpPr>
        <p:spPr>
          <a:xfrm>
            <a:off x="313268" y="220664"/>
            <a:ext cx="556684" cy="555625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952" tIns="37974" rIns="75952" bIns="37974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sym typeface="+mn-lt"/>
            </a:endParaRPr>
          </a:p>
        </p:txBody>
      </p:sp>
      <p:sp>
        <p:nvSpPr>
          <p:cNvPr id="6" name="MH_Other_4"/>
          <p:cNvSpPr/>
          <p:nvPr userDrawn="1">
            <p:custDataLst>
              <p:tags r:id="rId4"/>
            </p:custDataLst>
          </p:nvPr>
        </p:nvSpPr>
        <p:spPr>
          <a:xfrm>
            <a:off x="-91017" y="674689"/>
            <a:ext cx="361951" cy="361950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952" tIns="37974" rIns="75952" bIns="37974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sym typeface="+mn-lt"/>
            </a:endParaRPr>
          </a:p>
        </p:txBody>
      </p:sp>
      <p:sp>
        <p:nvSpPr>
          <p:cNvPr id="7" name="椭圆 6"/>
          <p:cNvSpPr/>
          <p:nvPr userDrawn="1"/>
        </p:nvSpPr>
        <p:spPr>
          <a:xfrm>
            <a:off x="780124" y="417420"/>
            <a:ext cx="432000" cy="432000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  <a:gs pos="0">
                <a:schemeClr val="bg1"/>
              </a:gs>
            </a:gsLst>
            <a:lin ang="18900000" scaled="0"/>
          </a:gradFill>
          <a:ln w="9525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MH_Other_4"/>
          <p:cNvSpPr/>
          <p:nvPr userDrawn="1">
            <p:custDataLst>
              <p:tags r:id="rId5"/>
            </p:custDataLst>
          </p:nvPr>
        </p:nvSpPr>
        <p:spPr>
          <a:xfrm>
            <a:off x="211667" y="15875"/>
            <a:ext cx="205317" cy="20478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952" tIns="37974" rIns="75952" bIns="37974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sym typeface="+mn-lt"/>
            </a:endParaRPr>
          </a:p>
        </p:txBody>
      </p:sp>
      <p:sp>
        <p:nvSpPr>
          <p:cNvPr id="9" name="矩形 3"/>
          <p:cNvSpPr>
            <a:spLocks noChangeArrowheads="1"/>
          </p:cNvSpPr>
          <p:nvPr userDrawn="1"/>
        </p:nvSpPr>
        <p:spPr bwMode="auto">
          <a:xfrm>
            <a:off x="1881611" y="515938"/>
            <a:ext cx="1299845" cy="212090"/>
          </a:xfrm>
          <a:prstGeom prst="rect">
            <a:avLst/>
          </a:prstGeom>
          <a:noFill/>
          <a:ln>
            <a:noFill/>
          </a:ln>
        </p:spPr>
        <p:txBody>
          <a:bodyPr wrap="none" lIns="51309" tIns="25654" rIns="51309" bIns="25654">
            <a:spAutoFit/>
          </a:bodyPr>
          <a:lstStyle>
            <a:lvl1pPr marL="342900" indent="-3429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1pPr>
            <a:lvl2pPr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9pPr>
          </a:lstStyle>
          <a:p>
            <a:pPr marL="0" lvl="1" algn="ctr">
              <a:defRPr/>
            </a:pPr>
            <a:r>
              <a:rPr lang="en-US" altLang="zh-CN" sz="1045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Teaching Analysis</a:t>
            </a:r>
            <a:endParaRPr lang="zh-CN" altLang="en-US" sz="1045">
              <a:solidFill>
                <a:srgbClr val="7F7F7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标题 1"/>
          <p:cNvSpPr txBox="1"/>
          <p:nvPr userDrawn="1"/>
        </p:nvSpPr>
        <p:spPr bwMode="auto">
          <a:xfrm>
            <a:off x="1432985" y="200661"/>
            <a:ext cx="863600" cy="281305"/>
          </a:xfrm>
          <a:prstGeom prst="rect">
            <a:avLst/>
          </a:prstGeom>
          <a:noFill/>
          <a:ln>
            <a:noFill/>
          </a:ln>
        </p:spPr>
        <p:txBody>
          <a:bodyPr wrap="none" lIns="51309" tIns="25654" rIns="51309" bIns="25654"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495">
                <a:solidFill>
                  <a:srgbClr val="0D692C"/>
                </a:solidFill>
                <a:latin typeface="微软雅黑" panose="020B0503020204020204" charset="-122"/>
                <a:ea typeface="微软雅黑" panose="020B0503020204020204" charset="-122"/>
              </a:rPr>
              <a:t>教学分析</a:t>
            </a:r>
            <a:endParaRPr lang="zh-CN" altLang="en-US" sz="1495">
              <a:solidFill>
                <a:srgbClr val="0D692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" name="图片 1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-2602"/>
          <a:stretch>
            <a:fillRect/>
          </a:stretch>
        </p:blipFill>
        <p:spPr bwMode="auto">
          <a:xfrm>
            <a:off x="10839451" y="5753100"/>
            <a:ext cx="2015067" cy="189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4"/>
            <a:ext cx="2844800" cy="47625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4"/>
            <a:ext cx="3860800" cy="47625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4"/>
            <a:ext cx="2844800" cy="47625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69E6A63-BE4A-48E2-824A-83AC5E94258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3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1.GIF"/><Relationship Id="rId7" Type="http://schemas.openxmlformats.org/officeDocument/2006/relationships/image" Target="../media/image20.GIF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9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1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16070" y="1866900"/>
            <a:ext cx="609600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9600"/>
              <a:t>3.1 温度</a:t>
            </a:r>
            <a:endParaRPr lang="zh-CN" altLang="en-US" sz="960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654607" y="5264683"/>
            <a:ext cx="10862733" cy="14262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46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过一会儿，再把双手同时放入温水中。两只手对“温水”的感觉相同吗？</a:t>
            </a:r>
            <a:endParaRPr lang="zh-CN" altLang="en-US" sz="3465">
              <a:solidFill>
                <a:srgbClr val="0D0D0D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9218" name="图片 22539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2148417" y="1414687"/>
            <a:ext cx="3387544" cy="31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图片 2254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261537" y="1396351"/>
            <a:ext cx="3517900" cy="3187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1140152" y="4621839"/>
            <a:ext cx="10166349" cy="624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6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如上图所示，把两只手分别放入热水和冷水中。</a:t>
            </a:r>
            <a:endParaRPr lang="zh-CN" altLang="en-US" sz="3465">
              <a:solidFill>
                <a:srgbClr val="0D0D0D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7"/>
          <p:cNvSpPr txBox="1"/>
          <p:nvPr/>
        </p:nvSpPr>
        <p:spPr>
          <a:xfrm>
            <a:off x="654052" y="881020"/>
            <a:ext cx="1579033" cy="65005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zh-CN" sz="3200" b="1" noProof="1"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试一试</a:t>
            </a:r>
            <a:endParaRPr lang="zh-CN" altLang="zh-CN" sz="3200" b="1" noProof="1">
              <a:latin typeface="Times New Roman" panose="02020603050405020304" pitchFamily="18" charset="0"/>
              <a:ea typeface="微软雅黑" panose="020B0503020204020204" charset="-122"/>
              <a:sym typeface="Times New Roman" panose="02020603050405020304" pitchFamily="18" charset="0"/>
            </a:endParaRPr>
          </a:p>
        </p:txBody>
      </p:sp>
      <p:grpSp>
        <p:nvGrpSpPr>
          <p:cNvPr id="3" name="组合 5"/>
          <p:cNvGrpSpPr/>
          <p:nvPr/>
        </p:nvGrpSpPr>
        <p:grpSpPr>
          <a:xfrm rot="21240000">
            <a:off x="4467173" y="384520"/>
            <a:ext cx="4438227" cy="1711533"/>
            <a:chOff x="9222" y="4192"/>
            <a:chExt cx="5242" cy="2702"/>
          </a:xfrm>
          <a:solidFill>
            <a:schemeClr val="accent5">
              <a:lumMod val="75000"/>
            </a:schemeClr>
          </a:solidFill>
        </p:grpSpPr>
        <p:sp>
          <p:nvSpPr>
            <p:cNvPr id="4" name="云形标注 3"/>
            <p:cNvSpPr/>
            <p:nvPr/>
          </p:nvSpPr>
          <p:spPr>
            <a:xfrm>
              <a:off x="9222" y="4192"/>
              <a:ext cx="5242" cy="2702"/>
            </a:xfrm>
            <a:prstGeom prst="cloudCallou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665" b="1" noProof="1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018" y="4798"/>
              <a:ext cx="3912" cy="14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665" b="1" noProof="1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  <a:cs typeface="+mn-ea"/>
                  <a:sym typeface="+mn-ea"/>
                </a:rPr>
                <a:t>用冷、凉、温、热来表述温度准确吗？</a:t>
              </a:r>
              <a:endParaRPr lang="en-US" altLang="zh-CN" sz="2665" b="1" noProof="1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914400" y="5032653"/>
            <a:ext cx="104648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热</a:t>
            </a: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的物体温度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</a:t>
            </a: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3735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冷</a:t>
            </a: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的物体温度</a:t>
            </a:r>
            <a:r>
              <a:rPr lang="zh-CN" altLang="en-US" sz="3735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低</a:t>
            </a: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735">
              <a:solidFill>
                <a:srgbClr val="0D0D0D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914401" y="5794088"/>
            <a:ext cx="10945284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物理学中通常把物体的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冷热程度</a:t>
            </a: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叫做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温度</a:t>
            </a:r>
            <a:r>
              <a:rPr lang="zh-CN" altLang="en-US" sz="3735">
                <a:solidFill>
                  <a:srgbClr val="0D0D0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735">
              <a:solidFill>
                <a:srgbClr val="0D0D0D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082" name="图片 3081"/>
          <p:cNvPicPr>
            <a:picLocks noChangeAspect="1"/>
          </p:cNvPicPr>
          <p:nvPr/>
        </p:nvPicPr>
        <p:blipFill>
          <a:blip r:embed="rId1"/>
          <a:srcRect l="3175" r="5025" b="6253"/>
          <a:stretch>
            <a:fillRect/>
          </a:stretch>
        </p:blipFill>
        <p:spPr>
          <a:xfrm>
            <a:off x="541805" y="1888031"/>
            <a:ext cx="5407660" cy="2859945"/>
          </a:xfrm>
          <a:prstGeom prst="rect">
            <a:avLst/>
          </a:prstGeom>
          <a:noFill/>
          <a:ln w="9525">
            <a:noFill/>
          </a:ln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3085" name="Picture 7"/>
          <p:cNvPicPr>
            <a:picLocks noChangeAspect="1"/>
          </p:cNvPicPr>
          <p:nvPr/>
        </p:nvPicPr>
        <p:blipFill>
          <a:blip r:embed="rId2"/>
          <a:srcRect l="8592" t="7419" r="6033" b="10568"/>
          <a:stretch>
            <a:fillRect/>
          </a:stretch>
        </p:blipFill>
        <p:spPr>
          <a:xfrm>
            <a:off x="6259637" y="1878863"/>
            <a:ext cx="5407660" cy="2849177"/>
          </a:xfrm>
          <a:prstGeom prst="rect">
            <a:avLst/>
          </a:prstGeom>
          <a:noFill/>
          <a:ln w="9525">
            <a:noFill/>
          </a:ln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  <a:softEdge rad="31750"/>
          </a:effectLst>
        </p:spPr>
      </p:pic>
      <p:sp>
        <p:nvSpPr>
          <p:cNvPr id="8197" name="文本框 3085"/>
          <p:cNvSpPr txBox="1">
            <a:spLocks noChangeArrowheads="1"/>
          </p:cNvSpPr>
          <p:nvPr/>
        </p:nvSpPr>
        <p:spPr bwMode="auto">
          <a:xfrm>
            <a:off x="10477501" y="5057724"/>
            <a:ext cx="2180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endParaRPr lang="zh-CN" altLang="en-US" sz="3735">
              <a:latin typeface="Times New Roman" panose="02020603050405020304" pitchFamily="18" charset="0"/>
            </a:endParaRPr>
          </a:p>
        </p:txBody>
      </p:sp>
      <p:sp>
        <p:nvSpPr>
          <p:cNvPr id="14" name="文本框 6151"/>
          <p:cNvSpPr txBox="1">
            <a:spLocks noChangeArrowheads="1"/>
          </p:cNvSpPr>
          <p:nvPr/>
        </p:nvSpPr>
        <p:spPr bwMode="auto">
          <a:xfrm>
            <a:off x="533280" y="990084"/>
            <a:ext cx="20828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一、</a:t>
            </a:r>
            <a:r>
              <a:rPr lang="zh-CN" altLang="zh-CN" sz="3735" b="1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温度</a:t>
            </a:r>
            <a:endParaRPr lang="zh-CN" altLang="zh-CN" sz="3735" b="1">
              <a:solidFill>
                <a:srgbClr val="006666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6" name="Shape 112"/>
          <p:cNvSpPr/>
          <p:nvPr/>
        </p:nvSpPr>
        <p:spPr>
          <a:xfrm>
            <a:off x="195488" y="151723"/>
            <a:ext cx="831207" cy="583565"/>
          </a:xfrm>
          <a:prstGeom prst="rect">
            <a:avLst/>
          </a:prstGeom>
          <a:ln w="12700">
            <a:miter lim="400000"/>
          </a:ln>
        </p:spPr>
        <p:txBody>
          <a:bodyPr wrap="square" lIns="60958" rIns="60958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ea typeface="方正舒体" panose="02010601030101010101" pitchFamily="2" charset="-122"/>
                <a:sym typeface="微软雅黑" panose="020B0503020204020204" charset="-122"/>
              </a:rPr>
              <a:t>2</a:t>
            </a: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方正舒体" panose="02010601030101010101" pitchFamily="2" charset="-122"/>
              <a:sym typeface="微软雅黑" panose="020B0503020204020204" charset="-122"/>
            </a:endParaRPr>
          </a:p>
        </p:txBody>
      </p:sp>
      <p:sp>
        <p:nvSpPr>
          <p:cNvPr id="17" name="文本框 1"/>
          <p:cNvSpPr txBox="1"/>
          <p:nvPr/>
        </p:nvSpPr>
        <p:spPr>
          <a:xfrm>
            <a:off x="1257111" y="188389"/>
            <a:ext cx="1477010" cy="53086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60958" tIns="60958" rIns="60958" bIns="60958" numCol="1" spcCol="38100" rtlCol="0" anchor="t">
            <a:spAutoFit/>
          </a:bodyPr>
          <a:lstStyle/>
          <a:p>
            <a:pPr marL="0" marR="0" lvl="0" indent="0" algn="l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Arial" panose="020B0604020202020204"/>
              </a:rPr>
              <a:t>课堂活动</a:t>
            </a:r>
            <a:endParaRPr kumimoji="0" lang="zh-CN" altLang="en-US" sz="2665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Arial" panose="020B0604020202020204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092323" y="769051"/>
            <a:ext cx="6225473" cy="0"/>
          </a:xfrm>
          <a:prstGeom prst="line">
            <a:avLst/>
          </a:prstGeom>
          <a:noFill/>
          <a:ln w="28575" cap="flat">
            <a:solidFill>
              <a:srgbClr val="007E27"/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8775700" y="990287"/>
            <a:ext cx="2785533" cy="540476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 noProof="1"/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704931" y="1162251"/>
            <a:ext cx="7734300" cy="296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735">
                <a:latin typeface="宋体" panose="02010600030101010101" pitchFamily="2" charset="-122"/>
              </a:rPr>
              <a:t>　　凭感觉来判断物体的冷热有时是靠不住的，要准确判断和测量物体的温度，必须选择科学的测量工具</a:t>
            </a:r>
            <a:r>
              <a:rPr lang="en-US" altLang="zh-CN" sz="3735">
                <a:latin typeface="宋体" panose="02010600030101010101" pitchFamily="2" charset="-122"/>
              </a:rPr>
              <a:t>——</a:t>
            </a:r>
            <a:r>
              <a:rPr lang="zh-CN" altLang="en-US" sz="3735" b="1">
                <a:solidFill>
                  <a:srgbClr val="FF0000"/>
                </a:solidFill>
                <a:latin typeface="宋体" panose="02010600030101010101" pitchFamily="2" charset="-122"/>
              </a:rPr>
              <a:t>温度计</a:t>
            </a:r>
            <a:r>
              <a:rPr lang="zh-CN" altLang="en-US" sz="3735">
                <a:latin typeface="宋体" panose="02010600030101010101" pitchFamily="2" charset="-122"/>
              </a:rPr>
              <a:t>。</a:t>
            </a:r>
            <a:endParaRPr lang="zh-CN" altLang="en-US" sz="3735">
              <a:latin typeface="宋体" panose="02010600030101010101" pitchFamily="2" charset="-122"/>
            </a:endParaRPr>
          </a:p>
        </p:txBody>
      </p:sp>
      <p:grpSp>
        <p:nvGrpSpPr>
          <p:cNvPr id="4" name="Group 8"/>
          <p:cNvGrpSpPr/>
          <p:nvPr/>
        </p:nvGrpSpPr>
        <p:grpSpPr>
          <a:xfrm>
            <a:off x="9848852" y="1364011"/>
            <a:ext cx="1062567" cy="4598717"/>
            <a:chOff x="2400" y="145"/>
            <a:chExt cx="768" cy="3936"/>
          </a:xfrm>
        </p:grpSpPr>
        <p:grpSp>
          <p:nvGrpSpPr>
            <p:cNvPr id="5" name="Group 9"/>
            <p:cNvGrpSpPr/>
            <p:nvPr/>
          </p:nvGrpSpPr>
          <p:grpSpPr>
            <a:xfrm>
              <a:off x="2400" y="145"/>
              <a:ext cx="728" cy="3936"/>
              <a:chOff x="2400" y="145"/>
              <a:chExt cx="728" cy="3936"/>
            </a:xfrm>
          </p:grpSpPr>
          <p:grpSp>
            <p:nvGrpSpPr>
              <p:cNvPr id="6" name="Group 10"/>
              <p:cNvGrpSpPr/>
              <p:nvPr/>
            </p:nvGrpSpPr>
            <p:grpSpPr>
              <a:xfrm>
                <a:off x="2400" y="145"/>
                <a:ext cx="432" cy="3936"/>
                <a:chOff x="2400" y="384"/>
                <a:chExt cx="336" cy="3552"/>
              </a:xfrm>
            </p:grpSpPr>
            <p:sp>
              <p:nvSpPr>
                <p:cNvPr id="10253" name="AutoShape 11"/>
                <p:cNvSpPr>
                  <a:spLocks noChangeArrowheads="1"/>
                </p:cNvSpPr>
                <p:nvPr/>
              </p:nvSpPr>
              <p:spPr bwMode="auto">
                <a:xfrm>
                  <a:off x="2400" y="720"/>
                  <a:ext cx="336" cy="292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zh-CN" altLang="en-US" sz="2400"/>
                </a:p>
              </p:txBody>
            </p:sp>
            <p:sp>
              <p:nvSpPr>
                <p:cNvPr id="10254" name="AutoShape 12"/>
                <p:cNvSpPr>
                  <a:spLocks noChangeArrowheads="1"/>
                </p:cNvSpPr>
                <p:nvPr/>
              </p:nvSpPr>
              <p:spPr bwMode="auto">
                <a:xfrm>
                  <a:off x="2518" y="912"/>
                  <a:ext cx="48" cy="2736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zh-CN" altLang="en-US" sz="2400"/>
                </a:p>
              </p:txBody>
            </p:sp>
            <p:sp>
              <p:nvSpPr>
                <p:cNvPr id="10255" name="AutoShape 13"/>
                <p:cNvSpPr>
                  <a:spLocks noChangeArrowheads="1"/>
                </p:cNvSpPr>
                <p:nvPr/>
              </p:nvSpPr>
              <p:spPr bwMode="auto">
                <a:xfrm>
                  <a:off x="2518" y="2492"/>
                  <a:ext cx="48" cy="115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>
                  <a:solidFill>
                    <a:srgbClr val="FF0000"/>
                  </a:solidFill>
                  <a:round/>
                </a:ln>
              </p:spPr>
              <p:txBody>
                <a:bodyPr wrap="none" anchor="ctr"/>
                <a:lstStyle/>
                <a:p>
                  <a:pPr algn="ctr"/>
                  <a:endParaRPr lang="zh-CN" altLang="zh-CN" sz="240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0256" name="AutoShape 14"/>
                <p:cNvSpPr>
                  <a:spLocks noChangeArrowheads="1"/>
                </p:cNvSpPr>
                <p:nvPr/>
              </p:nvSpPr>
              <p:spPr bwMode="auto">
                <a:xfrm>
                  <a:off x="2400" y="384"/>
                  <a:ext cx="336" cy="336"/>
                </a:xfrm>
                <a:custGeom>
                  <a:avLst/>
                  <a:gdLst/>
                  <a:ahLst/>
                  <a:cxnLst>
                    <a:cxn ang="0">
                      <a:pos x="0" y="10800"/>
                    </a:cxn>
                    <a:cxn ang="0">
                      <a:pos x="10800" y="0"/>
                    </a:cxn>
                    <a:cxn ang="0">
                      <a:pos x="21600" y="10800"/>
                    </a:cxn>
                    <a:cxn ang="0">
                      <a:pos x="10800" y="21600"/>
                    </a:cxn>
                    <a:cxn ang="0">
                      <a:pos x="0" y="10800"/>
                    </a:cxn>
                    <a:cxn ang="0">
                      <a:pos x="5400" y="10800"/>
                    </a:cxn>
                    <a:cxn ang="0">
                      <a:pos x="10800" y="16200"/>
                    </a:cxn>
                    <a:cxn ang="0">
                      <a:pos x="16200" y="10800"/>
                    </a:cxn>
                    <a:cxn ang="0">
                      <a:pos x="10800" y="5400"/>
                    </a:cxn>
                    <a:cxn ang="0">
                      <a:pos x="5400" y="10800"/>
                    </a:cxn>
                  </a:cxnLst>
                  <a:rect l="0" t="0" r="r" b="b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10257" name="AutoShape 15"/>
                <p:cNvSpPr>
                  <a:spLocks noChangeArrowheads="1"/>
                </p:cNvSpPr>
                <p:nvPr/>
              </p:nvSpPr>
              <p:spPr bwMode="auto">
                <a:xfrm>
                  <a:off x="2448" y="3600"/>
                  <a:ext cx="192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>
                  <a:solidFill>
                    <a:srgbClr val="FF0000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10258" name="Text Box 16"/>
              <p:cNvSpPr txBox="1">
                <a:spLocks noChangeArrowheads="1"/>
              </p:cNvSpPr>
              <p:nvPr/>
            </p:nvSpPr>
            <p:spPr bwMode="auto">
              <a:xfrm>
                <a:off x="2486" y="476"/>
                <a:ext cx="642" cy="39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/>
                  <a:t>°C</a:t>
                </a:r>
                <a:endParaRPr lang="en-US" altLang="zh-CN" sz="2400"/>
              </a:p>
            </p:txBody>
          </p:sp>
        </p:grpSp>
        <p:grpSp>
          <p:nvGrpSpPr>
            <p:cNvPr id="7" name="Group 17"/>
            <p:cNvGrpSpPr/>
            <p:nvPr/>
          </p:nvGrpSpPr>
          <p:grpSpPr>
            <a:xfrm>
              <a:off x="2688" y="911"/>
              <a:ext cx="480" cy="2497"/>
              <a:chOff x="2688" y="911"/>
              <a:chExt cx="480" cy="2497"/>
            </a:xfrm>
          </p:grpSpPr>
          <p:sp>
            <p:nvSpPr>
              <p:cNvPr id="10260" name="Text Box 18"/>
              <p:cNvSpPr txBox="1">
                <a:spLocks noChangeArrowheads="1"/>
              </p:cNvSpPr>
              <p:nvPr/>
            </p:nvSpPr>
            <p:spPr bwMode="auto">
              <a:xfrm>
                <a:off x="2880" y="911"/>
                <a:ext cx="288" cy="18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endParaRPr lang="zh-CN" altLang="zh-CN" sz="1600"/>
              </a:p>
            </p:txBody>
          </p:sp>
          <p:grpSp>
            <p:nvGrpSpPr>
              <p:cNvPr id="8" name="Group 19"/>
              <p:cNvGrpSpPr/>
              <p:nvPr/>
            </p:nvGrpSpPr>
            <p:grpSpPr>
              <a:xfrm>
                <a:off x="2688" y="960"/>
                <a:ext cx="144" cy="2448"/>
                <a:chOff x="2688" y="960"/>
                <a:chExt cx="144" cy="2448"/>
              </a:xfrm>
            </p:grpSpPr>
            <p:grpSp>
              <p:nvGrpSpPr>
                <p:cNvPr id="9" name="Group 20"/>
                <p:cNvGrpSpPr/>
                <p:nvPr/>
              </p:nvGrpSpPr>
              <p:grpSpPr>
                <a:xfrm>
                  <a:off x="2688" y="960"/>
                  <a:ext cx="144" cy="2448"/>
                  <a:chOff x="3648" y="1152"/>
                  <a:chExt cx="107" cy="2304"/>
                </a:xfrm>
              </p:grpSpPr>
              <p:sp>
                <p:nvSpPr>
                  <p:cNvPr id="10263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3648" y="1305"/>
                    <a:ext cx="107" cy="1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64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1613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65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1767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66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1920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67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074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68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227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69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381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0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534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1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688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2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1152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3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841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4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1460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5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2995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6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3148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7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3302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78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3659" y="345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0" name="Group 37"/>
                <p:cNvGrpSpPr/>
                <p:nvPr/>
              </p:nvGrpSpPr>
              <p:grpSpPr>
                <a:xfrm>
                  <a:off x="2736" y="960"/>
                  <a:ext cx="96" cy="163"/>
                  <a:chOff x="3072" y="960"/>
                  <a:chExt cx="96" cy="138"/>
                </a:xfrm>
              </p:grpSpPr>
              <p:sp>
                <p:nvSpPr>
                  <p:cNvPr id="10280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1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2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3" name="Line 4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4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5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1" name="Group 44"/>
                <p:cNvGrpSpPr/>
                <p:nvPr/>
              </p:nvGrpSpPr>
              <p:grpSpPr>
                <a:xfrm>
                  <a:off x="2736" y="1123"/>
                  <a:ext cx="96" cy="163"/>
                  <a:chOff x="3072" y="960"/>
                  <a:chExt cx="96" cy="138"/>
                </a:xfrm>
              </p:grpSpPr>
              <p:sp>
                <p:nvSpPr>
                  <p:cNvPr id="10287" name="Line 4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8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89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0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1" name="Line 4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2" name="Line 5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2" name="Group 51"/>
                <p:cNvGrpSpPr/>
                <p:nvPr/>
              </p:nvGrpSpPr>
              <p:grpSpPr>
                <a:xfrm>
                  <a:off x="2736" y="1286"/>
                  <a:ext cx="96" cy="163"/>
                  <a:chOff x="3072" y="960"/>
                  <a:chExt cx="96" cy="138"/>
                </a:xfrm>
              </p:grpSpPr>
              <p:sp>
                <p:nvSpPr>
                  <p:cNvPr id="10294" name="Line 5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5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6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7" name="Line 5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8" name="Line 5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299" name="Line 5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3" name="Group 58"/>
                <p:cNvGrpSpPr/>
                <p:nvPr/>
              </p:nvGrpSpPr>
              <p:grpSpPr>
                <a:xfrm>
                  <a:off x="2736" y="1449"/>
                  <a:ext cx="96" cy="163"/>
                  <a:chOff x="3072" y="960"/>
                  <a:chExt cx="96" cy="138"/>
                </a:xfrm>
              </p:grpSpPr>
              <p:sp>
                <p:nvSpPr>
                  <p:cNvPr id="10301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02" name="Line 6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03" name="Line 6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04" name="Line 6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05" name="Line 6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06" name="Line 6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4" name="Group 65"/>
                <p:cNvGrpSpPr/>
                <p:nvPr/>
              </p:nvGrpSpPr>
              <p:grpSpPr>
                <a:xfrm>
                  <a:off x="2736" y="1613"/>
                  <a:ext cx="96" cy="163"/>
                  <a:chOff x="3072" y="960"/>
                  <a:chExt cx="96" cy="138"/>
                </a:xfrm>
              </p:grpSpPr>
              <p:sp>
                <p:nvSpPr>
                  <p:cNvPr id="10308" name="Line 6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09" name="Line 6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0" name="Line 6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1" name="Line 6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2" name="Line 7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3" name="Line 7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5" name="Group 72"/>
                <p:cNvGrpSpPr/>
                <p:nvPr/>
              </p:nvGrpSpPr>
              <p:grpSpPr>
                <a:xfrm>
                  <a:off x="2736" y="1776"/>
                  <a:ext cx="96" cy="163"/>
                  <a:chOff x="3072" y="960"/>
                  <a:chExt cx="96" cy="138"/>
                </a:xfrm>
              </p:grpSpPr>
              <p:sp>
                <p:nvSpPr>
                  <p:cNvPr id="10315" name="Line 7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6" name="Line 7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7" name="Line 7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8" name="Line 7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19" name="Line 7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20" name="Line 7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6" name="Group 79"/>
                <p:cNvGrpSpPr/>
                <p:nvPr/>
              </p:nvGrpSpPr>
              <p:grpSpPr>
                <a:xfrm>
                  <a:off x="2736" y="1940"/>
                  <a:ext cx="96" cy="163"/>
                  <a:chOff x="3072" y="960"/>
                  <a:chExt cx="96" cy="138"/>
                </a:xfrm>
              </p:grpSpPr>
              <p:sp>
                <p:nvSpPr>
                  <p:cNvPr id="10322" name="Line 8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23" name="Line 8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24" name="Line 8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25" name="Line 8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26" name="Line 8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27" name="Line 8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7" name="Group 86"/>
                <p:cNvGrpSpPr/>
                <p:nvPr/>
              </p:nvGrpSpPr>
              <p:grpSpPr>
                <a:xfrm>
                  <a:off x="2736" y="2103"/>
                  <a:ext cx="96" cy="163"/>
                  <a:chOff x="3072" y="960"/>
                  <a:chExt cx="96" cy="138"/>
                </a:xfrm>
              </p:grpSpPr>
              <p:sp>
                <p:nvSpPr>
                  <p:cNvPr id="10329" name="Line 8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0" name="Line 8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1" name="Line 8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2" name="Line 9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3" name="Line 9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4" name="Line 9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8" name="Group 93"/>
                <p:cNvGrpSpPr/>
                <p:nvPr/>
              </p:nvGrpSpPr>
              <p:grpSpPr>
                <a:xfrm>
                  <a:off x="2736" y="2265"/>
                  <a:ext cx="96" cy="163"/>
                  <a:chOff x="3072" y="960"/>
                  <a:chExt cx="96" cy="138"/>
                </a:xfrm>
              </p:grpSpPr>
              <p:sp>
                <p:nvSpPr>
                  <p:cNvPr id="10336" name="Line 9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7" name="Line 9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8" name="Line 9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39" name="Line 9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0" name="Line 9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1" name="Line 9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19" name="Group 100"/>
                <p:cNvGrpSpPr/>
                <p:nvPr/>
              </p:nvGrpSpPr>
              <p:grpSpPr>
                <a:xfrm>
                  <a:off x="2736" y="2430"/>
                  <a:ext cx="96" cy="163"/>
                  <a:chOff x="3072" y="960"/>
                  <a:chExt cx="96" cy="138"/>
                </a:xfrm>
              </p:grpSpPr>
              <p:sp>
                <p:nvSpPr>
                  <p:cNvPr id="10343" name="Line 10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4" name="Line 10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5" name="Line 10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6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7" name="Line 10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48" name="Line 10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20" name="Group 107"/>
                <p:cNvGrpSpPr/>
                <p:nvPr/>
              </p:nvGrpSpPr>
              <p:grpSpPr>
                <a:xfrm>
                  <a:off x="2736" y="2593"/>
                  <a:ext cx="96" cy="163"/>
                  <a:chOff x="3072" y="960"/>
                  <a:chExt cx="96" cy="138"/>
                </a:xfrm>
              </p:grpSpPr>
              <p:sp>
                <p:nvSpPr>
                  <p:cNvPr id="10350" name="Line 10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1" name="Line 10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2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3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4" name="Line 11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5" name="Line 11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21" name="Group 114"/>
                <p:cNvGrpSpPr/>
                <p:nvPr/>
              </p:nvGrpSpPr>
              <p:grpSpPr>
                <a:xfrm>
                  <a:off x="2736" y="2755"/>
                  <a:ext cx="96" cy="163"/>
                  <a:chOff x="3072" y="960"/>
                  <a:chExt cx="96" cy="138"/>
                </a:xfrm>
              </p:grpSpPr>
              <p:sp>
                <p:nvSpPr>
                  <p:cNvPr id="10357" name="Line 11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8" name="Line 11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59" name="Line 11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0" name="Line 11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1" name="Line 11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2" name="Line 12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22" name="Group 121"/>
                <p:cNvGrpSpPr/>
                <p:nvPr/>
              </p:nvGrpSpPr>
              <p:grpSpPr>
                <a:xfrm>
                  <a:off x="2736" y="2918"/>
                  <a:ext cx="96" cy="163"/>
                  <a:chOff x="3072" y="960"/>
                  <a:chExt cx="96" cy="138"/>
                </a:xfrm>
              </p:grpSpPr>
              <p:sp>
                <p:nvSpPr>
                  <p:cNvPr id="10364" name="Line 12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5" name="Line 12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6" name="Line 12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7" name="Line 125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8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69" name="Line 12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23" name="Group 128"/>
                <p:cNvGrpSpPr/>
                <p:nvPr/>
              </p:nvGrpSpPr>
              <p:grpSpPr>
                <a:xfrm>
                  <a:off x="2736" y="3081"/>
                  <a:ext cx="96" cy="163"/>
                  <a:chOff x="3072" y="960"/>
                  <a:chExt cx="96" cy="138"/>
                </a:xfrm>
              </p:grpSpPr>
              <p:sp>
                <p:nvSpPr>
                  <p:cNvPr id="10371" name="Line 12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72" name="Line 13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73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74" name="Line 132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75" name="Line 133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76" name="Line 134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24" name="Group 135"/>
                <p:cNvGrpSpPr/>
                <p:nvPr/>
              </p:nvGrpSpPr>
              <p:grpSpPr>
                <a:xfrm>
                  <a:off x="2736" y="3245"/>
                  <a:ext cx="96" cy="163"/>
                  <a:chOff x="3072" y="960"/>
                  <a:chExt cx="96" cy="138"/>
                </a:xfrm>
              </p:grpSpPr>
              <p:sp>
                <p:nvSpPr>
                  <p:cNvPr id="10378" name="Line 136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6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79" name="Line 137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987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80" name="Line 138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15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81" name="Line 139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4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82" name="Line 140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70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0383" name="Line 141"/>
                  <p:cNvSpPr>
                    <a:spLocks noChangeShapeType="1"/>
                  </p:cNvSpPr>
                  <p:nvPr/>
                </p:nvSpPr>
                <p:spPr bwMode="auto">
                  <a:xfrm>
                    <a:off x="3072" y="1098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</p:grpSp>
        </p:grpSp>
      </p:grpSp>
      <p:pic>
        <p:nvPicPr>
          <p:cNvPr id="9360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3751" y="4145560"/>
            <a:ext cx="7158567" cy="2348451"/>
          </a:xfrm>
          <a:prstGeom prst="rect">
            <a:avLst/>
          </a:prstGeom>
          <a:noFill/>
          <a:ln w="9525">
            <a:noFill/>
          </a:ln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  <a:softEdge rad="31750"/>
          </a:effectLst>
        </p:spPr>
      </p:pic>
      <p:sp>
        <p:nvSpPr>
          <p:cNvPr id="146" name="文本框 6151"/>
          <p:cNvSpPr txBox="1">
            <a:spLocks noChangeArrowheads="1"/>
          </p:cNvSpPr>
          <p:nvPr/>
        </p:nvSpPr>
        <p:spPr bwMode="auto">
          <a:xfrm>
            <a:off x="771617" y="366739"/>
            <a:ext cx="255778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二、</a:t>
            </a:r>
            <a:r>
              <a:rPr lang="zh-CN" altLang="zh-CN" sz="3735" b="1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温度计</a:t>
            </a:r>
            <a:endParaRPr lang="zh-CN" altLang="zh-CN" sz="3735" b="1">
              <a:solidFill>
                <a:srgbClr val="006666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9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287435" y="3074279"/>
            <a:ext cx="480484" cy="132229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 noProof="1"/>
          </a:p>
        </p:txBody>
      </p:sp>
      <p:sp>
        <p:nvSpPr>
          <p:cNvPr id="4" name="矩形 3"/>
          <p:cNvSpPr/>
          <p:nvPr/>
        </p:nvSpPr>
        <p:spPr>
          <a:xfrm>
            <a:off x="5287435" y="2296741"/>
            <a:ext cx="480484" cy="83929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 noProof="1"/>
          </a:p>
        </p:txBody>
      </p:sp>
      <p:grpSp>
        <p:nvGrpSpPr>
          <p:cNvPr id="10" name="组合 5"/>
          <p:cNvGrpSpPr/>
          <p:nvPr/>
        </p:nvGrpSpPr>
        <p:grpSpPr>
          <a:xfrm>
            <a:off x="4663017" y="4323724"/>
            <a:ext cx="1727200" cy="2011147"/>
            <a:chOff x="4053" y="6828"/>
            <a:chExt cx="2040" cy="3175"/>
          </a:xfrm>
        </p:grpSpPr>
        <p:sp>
          <p:nvSpPr>
            <p:cNvPr id="11268" name="AutoShape 7"/>
            <p:cNvSpPr>
              <a:spLocks noChangeArrowheads="1"/>
            </p:cNvSpPr>
            <p:nvPr/>
          </p:nvSpPr>
          <p:spPr bwMode="auto">
            <a:xfrm>
              <a:off x="4053" y="7283"/>
              <a:ext cx="2040" cy="2720"/>
            </a:xfrm>
            <a:prstGeom prst="roundRect">
              <a:avLst>
                <a:gd name="adj" fmla="val 16667"/>
              </a:avLst>
            </a:prstGeom>
            <a:solidFill>
              <a:srgbClr val="F3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1269" name="Rectangle 8"/>
            <p:cNvSpPr>
              <a:spLocks noChangeArrowheads="1"/>
            </p:cNvSpPr>
            <p:nvPr/>
          </p:nvSpPr>
          <p:spPr bwMode="auto">
            <a:xfrm>
              <a:off x="4393" y="6828"/>
              <a:ext cx="1360" cy="455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1270" name="Rectangle 9"/>
            <p:cNvSpPr>
              <a:spLocks noChangeArrowheads="1"/>
            </p:cNvSpPr>
            <p:nvPr/>
          </p:nvSpPr>
          <p:spPr bwMode="auto">
            <a:xfrm>
              <a:off x="4278" y="6943"/>
              <a:ext cx="1588" cy="228"/>
            </a:xfrm>
            <a:prstGeom prst="rect">
              <a:avLst/>
            </a:prstGeom>
            <a:solidFill>
              <a:srgbClr val="46A3AA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</p:grpSp>
      <p:sp>
        <p:nvSpPr>
          <p:cNvPr id="7" name="矩形 6"/>
          <p:cNvSpPr/>
          <p:nvPr/>
        </p:nvSpPr>
        <p:spPr>
          <a:xfrm>
            <a:off x="4053417" y="597559"/>
            <a:ext cx="480483" cy="308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 noProof="1"/>
          </a:p>
        </p:txBody>
      </p:sp>
      <p:sp>
        <p:nvSpPr>
          <p:cNvPr id="8" name="矩形 7"/>
          <p:cNvSpPr/>
          <p:nvPr/>
        </p:nvSpPr>
        <p:spPr>
          <a:xfrm>
            <a:off x="5287435" y="1109056"/>
            <a:ext cx="480484" cy="3214668"/>
          </a:xfrm>
          <a:prstGeom prst="rect">
            <a:avLst/>
          </a:prstGeom>
          <a:noFill/>
          <a:ln w="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 noProof="1"/>
          </a:p>
        </p:txBody>
      </p:sp>
      <p:sp>
        <p:nvSpPr>
          <p:cNvPr id="2" name="矩形 1"/>
          <p:cNvSpPr/>
          <p:nvPr/>
        </p:nvSpPr>
        <p:spPr>
          <a:xfrm>
            <a:off x="5287435" y="1427355"/>
            <a:ext cx="480484" cy="170868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 noProof="1"/>
          </a:p>
        </p:txBody>
      </p:sp>
      <p:sp>
        <p:nvSpPr>
          <p:cNvPr id="68640" name="Text Box 32"/>
          <p:cNvSpPr txBox="1">
            <a:spLocks noChangeArrowheads="1"/>
          </p:cNvSpPr>
          <p:nvPr/>
        </p:nvSpPr>
        <p:spPr bwMode="auto">
          <a:xfrm>
            <a:off x="677333" y="1902429"/>
            <a:ext cx="32681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>
                <a:latin typeface="宋体" panose="02010600030101010101" pitchFamily="2" charset="-122"/>
              </a:rPr>
              <a:t>放入冷水中时</a:t>
            </a:r>
            <a:endParaRPr lang="zh-CN" altLang="en-US" sz="3735">
              <a:latin typeface="宋体" panose="02010600030101010101" pitchFamily="2" charset="-122"/>
            </a:endParaRPr>
          </a:p>
        </p:txBody>
      </p:sp>
      <p:sp>
        <p:nvSpPr>
          <p:cNvPr id="68641" name="Text Box 33"/>
          <p:cNvSpPr txBox="1">
            <a:spLocks noChangeArrowheads="1"/>
          </p:cNvSpPr>
          <p:nvPr/>
        </p:nvSpPr>
        <p:spPr bwMode="auto">
          <a:xfrm>
            <a:off x="7359652" y="1902429"/>
            <a:ext cx="3092449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>
                <a:latin typeface="宋体" panose="02010600030101010101" pitchFamily="2" charset="-122"/>
              </a:rPr>
              <a:t>放入热水中时</a:t>
            </a:r>
            <a:endParaRPr lang="zh-CN" altLang="en-US" sz="3735">
              <a:latin typeface="宋体" panose="02010600030101010101" pitchFamily="2" charset="-122"/>
            </a:endParaRPr>
          </a:p>
        </p:txBody>
      </p:sp>
      <p:grpSp>
        <p:nvGrpSpPr>
          <p:cNvPr id="11" name="Group 13"/>
          <p:cNvGrpSpPr/>
          <p:nvPr/>
        </p:nvGrpSpPr>
        <p:grpSpPr>
          <a:xfrm>
            <a:off x="5577419" y="1208820"/>
            <a:ext cx="190500" cy="3086399"/>
            <a:chOff x="0" y="136"/>
            <a:chExt cx="272" cy="2176"/>
          </a:xfrm>
        </p:grpSpPr>
        <p:sp>
          <p:nvSpPr>
            <p:cNvPr id="11277" name="Line 14"/>
            <p:cNvSpPr>
              <a:spLocks noChangeShapeType="1"/>
            </p:cNvSpPr>
            <p:nvPr/>
          </p:nvSpPr>
          <p:spPr bwMode="auto">
            <a:xfrm>
              <a:off x="0" y="13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78" name="Line 15"/>
            <p:cNvSpPr>
              <a:spLocks noChangeShapeType="1"/>
            </p:cNvSpPr>
            <p:nvPr/>
          </p:nvSpPr>
          <p:spPr bwMode="auto">
            <a:xfrm>
              <a:off x="0" y="27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79" name="Line 16"/>
            <p:cNvSpPr>
              <a:spLocks noChangeShapeType="1"/>
            </p:cNvSpPr>
            <p:nvPr/>
          </p:nvSpPr>
          <p:spPr bwMode="auto">
            <a:xfrm>
              <a:off x="0" y="40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0" name="Line 17"/>
            <p:cNvSpPr>
              <a:spLocks noChangeShapeType="1"/>
            </p:cNvSpPr>
            <p:nvPr/>
          </p:nvSpPr>
          <p:spPr bwMode="auto">
            <a:xfrm>
              <a:off x="0" y="54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1" name="Line 18"/>
            <p:cNvSpPr>
              <a:spLocks noChangeShapeType="1"/>
            </p:cNvSpPr>
            <p:nvPr/>
          </p:nvSpPr>
          <p:spPr bwMode="auto">
            <a:xfrm>
              <a:off x="0" y="68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2" name="Line 19"/>
            <p:cNvSpPr>
              <a:spLocks noChangeShapeType="1"/>
            </p:cNvSpPr>
            <p:nvPr/>
          </p:nvSpPr>
          <p:spPr bwMode="auto">
            <a:xfrm>
              <a:off x="0" y="81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3" name="Line 20"/>
            <p:cNvSpPr>
              <a:spLocks noChangeShapeType="1"/>
            </p:cNvSpPr>
            <p:nvPr/>
          </p:nvSpPr>
          <p:spPr bwMode="auto">
            <a:xfrm>
              <a:off x="0" y="95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4" name="Line 21"/>
            <p:cNvSpPr>
              <a:spLocks noChangeShapeType="1"/>
            </p:cNvSpPr>
            <p:nvPr/>
          </p:nvSpPr>
          <p:spPr bwMode="auto">
            <a:xfrm>
              <a:off x="0" y="108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5" name="Line 22"/>
            <p:cNvSpPr>
              <a:spLocks noChangeShapeType="1"/>
            </p:cNvSpPr>
            <p:nvPr/>
          </p:nvSpPr>
          <p:spPr bwMode="auto">
            <a:xfrm>
              <a:off x="0" y="122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6" name="Line 23"/>
            <p:cNvSpPr>
              <a:spLocks noChangeShapeType="1"/>
            </p:cNvSpPr>
            <p:nvPr/>
          </p:nvSpPr>
          <p:spPr bwMode="auto">
            <a:xfrm>
              <a:off x="0" y="136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7" name="Line 24"/>
            <p:cNvSpPr>
              <a:spLocks noChangeShapeType="1"/>
            </p:cNvSpPr>
            <p:nvPr/>
          </p:nvSpPr>
          <p:spPr bwMode="auto">
            <a:xfrm>
              <a:off x="0" y="149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8" name="Line 25"/>
            <p:cNvSpPr>
              <a:spLocks noChangeShapeType="1"/>
            </p:cNvSpPr>
            <p:nvPr/>
          </p:nvSpPr>
          <p:spPr bwMode="auto">
            <a:xfrm>
              <a:off x="0" y="163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89" name="Line 26"/>
            <p:cNvSpPr>
              <a:spLocks noChangeShapeType="1"/>
            </p:cNvSpPr>
            <p:nvPr/>
          </p:nvSpPr>
          <p:spPr bwMode="auto">
            <a:xfrm>
              <a:off x="0" y="176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90" name="Line 27"/>
            <p:cNvSpPr>
              <a:spLocks noChangeShapeType="1"/>
            </p:cNvSpPr>
            <p:nvPr/>
          </p:nvSpPr>
          <p:spPr bwMode="auto">
            <a:xfrm>
              <a:off x="0" y="190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91" name="Line 28"/>
            <p:cNvSpPr>
              <a:spLocks noChangeShapeType="1"/>
            </p:cNvSpPr>
            <p:nvPr/>
          </p:nvSpPr>
          <p:spPr bwMode="auto">
            <a:xfrm>
              <a:off x="0" y="204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92" name="Line 29"/>
            <p:cNvSpPr>
              <a:spLocks noChangeShapeType="1"/>
            </p:cNvSpPr>
            <p:nvPr/>
          </p:nvSpPr>
          <p:spPr bwMode="auto">
            <a:xfrm>
              <a:off x="0" y="217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93" name="Line 30"/>
            <p:cNvSpPr>
              <a:spLocks noChangeShapeType="1"/>
            </p:cNvSpPr>
            <p:nvPr/>
          </p:nvSpPr>
          <p:spPr bwMode="auto">
            <a:xfrm>
              <a:off x="0" y="231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06400" y="798675"/>
            <a:ext cx="6773333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735" b="1" noProof="1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1.</a:t>
            </a:r>
            <a:r>
              <a:rPr lang="zh-CN" altLang="zh-CN" sz="3735" b="1" noProof="1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温度计的原理</a:t>
            </a:r>
            <a:endParaRPr lang="zh-CN" altLang="zh-CN" sz="3735" b="1" noProof="1">
              <a:solidFill>
                <a:schemeClr val="accent6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77335" y="2651463"/>
            <a:ext cx="3045884" cy="624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465">
                <a:solidFill>
                  <a:srgbClr val="FF0000"/>
                </a:solidFill>
              </a:rPr>
              <a:t>液体遇冷收缩</a:t>
            </a:r>
            <a:endParaRPr lang="zh-CN" altLang="en-US" sz="3465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7406217" y="2649879"/>
            <a:ext cx="3045883" cy="624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465">
                <a:solidFill>
                  <a:srgbClr val="FF0000"/>
                </a:solidFill>
              </a:rPr>
              <a:t>液体受热膨胀</a:t>
            </a:r>
            <a:endParaRPr lang="zh-CN" altLang="en-US" sz="3465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4" grpId="2"/>
      <p:bldP spid="8" grpId="0"/>
      <p:bldP spid="2" grpId="0"/>
      <p:bldP spid="68640" grpId="0"/>
      <p:bldP spid="68641" grpId="0"/>
      <p:bldP spid="5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588001" y="619728"/>
            <a:ext cx="480484" cy="42376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400"/>
          </a:p>
        </p:txBody>
      </p:sp>
      <p:grpSp>
        <p:nvGrpSpPr>
          <p:cNvPr id="2" name="Group 3"/>
          <p:cNvGrpSpPr/>
          <p:nvPr/>
        </p:nvGrpSpPr>
        <p:grpSpPr>
          <a:xfrm>
            <a:off x="5588001" y="904773"/>
            <a:ext cx="480484" cy="4022293"/>
            <a:chOff x="0" y="0"/>
            <a:chExt cx="181" cy="2540"/>
          </a:xfrm>
        </p:grpSpPr>
        <p:sp>
          <p:nvSpPr>
            <p:cNvPr id="12291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181" cy="127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2292" name="Rectangle 5"/>
            <p:cNvSpPr>
              <a:spLocks noChangeArrowheads="1"/>
            </p:cNvSpPr>
            <p:nvPr/>
          </p:nvSpPr>
          <p:spPr bwMode="auto">
            <a:xfrm>
              <a:off x="0" y="1270"/>
              <a:ext cx="181" cy="1270"/>
            </a:xfrm>
            <a:prstGeom prst="rect">
              <a:avLst/>
            </a:prstGeom>
            <a:solidFill>
              <a:srgbClr val="F3000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</p:grp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484285" y="4855807"/>
            <a:ext cx="673100" cy="912143"/>
          </a:xfrm>
          <a:prstGeom prst="ellipse">
            <a:avLst/>
          </a:prstGeom>
          <a:solidFill>
            <a:srgbClr val="F3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 sz="2400"/>
          </a:p>
        </p:txBody>
      </p:sp>
      <p:grpSp>
        <p:nvGrpSpPr>
          <p:cNvPr id="3" name="Group 7"/>
          <p:cNvGrpSpPr/>
          <p:nvPr/>
        </p:nvGrpSpPr>
        <p:grpSpPr>
          <a:xfrm>
            <a:off x="4912784" y="4280967"/>
            <a:ext cx="1727200" cy="2011147"/>
            <a:chOff x="0" y="0"/>
            <a:chExt cx="816" cy="1270"/>
          </a:xfrm>
        </p:grpSpPr>
        <p:sp>
          <p:nvSpPr>
            <p:cNvPr id="12295" name="AutoShape 8"/>
            <p:cNvSpPr>
              <a:spLocks noChangeArrowheads="1"/>
            </p:cNvSpPr>
            <p:nvPr/>
          </p:nvSpPr>
          <p:spPr bwMode="auto">
            <a:xfrm>
              <a:off x="0" y="182"/>
              <a:ext cx="816" cy="1088"/>
            </a:xfrm>
            <a:prstGeom prst="roundRect">
              <a:avLst>
                <a:gd name="adj" fmla="val 16667"/>
              </a:avLst>
            </a:prstGeom>
            <a:solidFill>
              <a:srgbClr val="F3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2296" name="Rectangle 9"/>
            <p:cNvSpPr>
              <a:spLocks noChangeArrowheads="1"/>
            </p:cNvSpPr>
            <p:nvPr/>
          </p:nvSpPr>
          <p:spPr bwMode="auto">
            <a:xfrm>
              <a:off x="136" y="0"/>
              <a:ext cx="544" cy="182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2297" name="Rectangle 10"/>
            <p:cNvSpPr>
              <a:spLocks noChangeArrowheads="1"/>
            </p:cNvSpPr>
            <p:nvPr/>
          </p:nvSpPr>
          <p:spPr bwMode="auto">
            <a:xfrm>
              <a:off x="90" y="46"/>
              <a:ext cx="635" cy="91"/>
            </a:xfrm>
            <a:prstGeom prst="rect">
              <a:avLst/>
            </a:prstGeom>
            <a:solidFill>
              <a:srgbClr val="46A3AA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 sz="2400"/>
            </a:p>
          </p:txBody>
        </p:sp>
      </p:grp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5583768" y="689407"/>
            <a:ext cx="480484" cy="429151"/>
          </a:xfrm>
          <a:custGeom>
            <a:avLst/>
            <a:gdLst/>
            <a:ahLst/>
            <a:cxnLst>
              <a:cxn ang="0">
                <a:pos x="5400" y="10800"/>
              </a:cxn>
              <a:cxn ang="0">
                <a:pos x="10800" y="5400"/>
              </a:cxn>
              <a:cxn ang="0">
                <a:pos x="16200" y="10799"/>
              </a:cxn>
              <a:cxn ang="0">
                <a:pos x="21600" y="10800"/>
              </a:cxn>
              <a:cxn ang="0">
                <a:pos x="10800" y="0"/>
              </a:cxn>
              <a:cxn ang="0">
                <a:pos x="0" y="10800"/>
              </a:cxn>
            </a:cxnLst>
            <a:rect l="0" t="0" r="r" b="b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bg1"/>
            </a:solidFill>
            <a:miter lim="800000"/>
          </a:ln>
        </p:spPr>
        <p:txBody>
          <a:bodyPr/>
          <a:lstStyle/>
          <a:p>
            <a:endParaRPr lang="zh-CN" altLang="en-US" sz="2400"/>
          </a:p>
        </p:txBody>
      </p:sp>
      <p:grpSp>
        <p:nvGrpSpPr>
          <p:cNvPr id="4" name="Group 13"/>
          <p:cNvGrpSpPr/>
          <p:nvPr/>
        </p:nvGrpSpPr>
        <p:grpSpPr>
          <a:xfrm>
            <a:off x="5583768" y="904773"/>
            <a:ext cx="190500" cy="3664405"/>
            <a:chOff x="0" y="0"/>
            <a:chExt cx="272" cy="2584"/>
          </a:xfrm>
        </p:grpSpPr>
        <p:sp>
          <p:nvSpPr>
            <p:cNvPr id="12300" name="Line 14"/>
            <p:cNvSpPr>
              <a:spLocks noChangeShapeType="1"/>
            </p:cNvSpPr>
            <p:nvPr/>
          </p:nvSpPr>
          <p:spPr bwMode="auto">
            <a:xfrm>
              <a:off x="0" y="13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1" name="Line 15"/>
            <p:cNvSpPr>
              <a:spLocks noChangeShapeType="1"/>
            </p:cNvSpPr>
            <p:nvPr/>
          </p:nvSpPr>
          <p:spPr bwMode="auto">
            <a:xfrm>
              <a:off x="0" y="27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2" name="Line 16"/>
            <p:cNvSpPr>
              <a:spLocks noChangeShapeType="1"/>
            </p:cNvSpPr>
            <p:nvPr/>
          </p:nvSpPr>
          <p:spPr bwMode="auto">
            <a:xfrm>
              <a:off x="0" y="40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3" name="Line 17"/>
            <p:cNvSpPr>
              <a:spLocks noChangeShapeType="1"/>
            </p:cNvSpPr>
            <p:nvPr/>
          </p:nvSpPr>
          <p:spPr bwMode="auto">
            <a:xfrm>
              <a:off x="0" y="54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4" name="Line 18"/>
            <p:cNvSpPr>
              <a:spLocks noChangeShapeType="1"/>
            </p:cNvSpPr>
            <p:nvPr/>
          </p:nvSpPr>
          <p:spPr bwMode="auto">
            <a:xfrm>
              <a:off x="0" y="68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5" name="Line 19"/>
            <p:cNvSpPr>
              <a:spLocks noChangeShapeType="1"/>
            </p:cNvSpPr>
            <p:nvPr/>
          </p:nvSpPr>
          <p:spPr bwMode="auto">
            <a:xfrm>
              <a:off x="0" y="81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6" name="Line 20"/>
            <p:cNvSpPr>
              <a:spLocks noChangeShapeType="1"/>
            </p:cNvSpPr>
            <p:nvPr/>
          </p:nvSpPr>
          <p:spPr bwMode="auto">
            <a:xfrm>
              <a:off x="0" y="95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7" name="Line 21"/>
            <p:cNvSpPr>
              <a:spLocks noChangeShapeType="1"/>
            </p:cNvSpPr>
            <p:nvPr/>
          </p:nvSpPr>
          <p:spPr bwMode="auto">
            <a:xfrm>
              <a:off x="0" y="108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8" name="Line 22"/>
            <p:cNvSpPr>
              <a:spLocks noChangeShapeType="1"/>
            </p:cNvSpPr>
            <p:nvPr/>
          </p:nvSpPr>
          <p:spPr bwMode="auto">
            <a:xfrm>
              <a:off x="0" y="122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09" name="Line 23"/>
            <p:cNvSpPr>
              <a:spLocks noChangeShapeType="1"/>
            </p:cNvSpPr>
            <p:nvPr/>
          </p:nvSpPr>
          <p:spPr bwMode="auto">
            <a:xfrm>
              <a:off x="0" y="136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0" name="Line 24"/>
            <p:cNvSpPr>
              <a:spLocks noChangeShapeType="1"/>
            </p:cNvSpPr>
            <p:nvPr/>
          </p:nvSpPr>
          <p:spPr bwMode="auto">
            <a:xfrm>
              <a:off x="0" y="149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1" name="Line 25"/>
            <p:cNvSpPr>
              <a:spLocks noChangeShapeType="1"/>
            </p:cNvSpPr>
            <p:nvPr/>
          </p:nvSpPr>
          <p:spPr bwMode="auto">
            <a:xfrm>
              <a:off x="0" y="163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2" name="Line 26"/>
            <p:cNvSpPr>
              <a:spLocks noChangeShapeType="1"/>
            </p:cNvSpPr>
            <p:nvPr/>
          </p:nvSpPr>
          <p:spPr bwMode="auto">
            <a:xfrm>
              <a:off x="0" y="176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3" name="Line 27"/>
            <p:cNvSpPr>
              <a:spLocks noChangeShapeType="1"/>
            </p:cNvSpPr>
            <p:nvPr/>
          </p:nvSpPr>
          <p:spPr bwMode="auto">
            <a:xfrm>
              <a:off x="0" y="190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4" name="Line 28"/>
            <p:cNvSpPr>
              <a:spLocks noChangeShapeType="1"/>
            </p:cNvSpPr>
            <p:nvPr/>
          </p:nvSpPr>
          <p:spPr bwMode="auto">
            <a:xfrm>
              <a:off x="0" y="204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5" name="Line 29"/>
            <p:cNvSpPr>
              <a:spLocks noChangeShapeType="1"/>
            </p:cNvSpPr>
            <p:nvPr/>
          </p:nvSpPr>
          <p:spPr bwMode="auto">
            <a:xfrm>
              <a:off x="0" y="2176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6" name="Line 30"/>
            <p:cNvSpPr>
              <a:spLocks noChangeShapeType="1"/>
            </p:cNvSpPr>
            <p:nvPr/>
          </p:nvSpPr>
          <p:spPr bwMode="auto">
            <a:xfrm>
              <a:off x="0" y="2312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7" name="Line 31"/>
            <p:cNvSpPr>
              <a:spLocks noChangeShapeType="1"/>
            </p:cNvSpPr>
            <p:nvPr/>
          </p:nvSpPr>
          <p:spPr bwMode="auto">
            <a:xfrm>
              <a:off x="0" y="2448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8" name="Line 32"/>
            <p:cNvSpPr>
              <a:spLocks noChangeShapeType="1"/>
            </p:cNvSpPr>
            <p:nvPr/>
          </p:nvSpPr>
          <p:spPr bwMode="auto">
            <a:xfrm>
              <a:off x="0" y="258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19" name="Line 33"/>
            <p:cNvSpPr>
              <a:spLocks noChangeShapeType="1"/>
            </p:cNvSpPr>
            <p:nvPr/>
          </p:nvSpPr>
          <p:spPr bwMode="auto">
            <a:xfrm>
              <a:off x="0" y="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36" name="AutoShape 34"/>
          <p:cNvSpPr>
            <a:spLocks noChangeArrowheads="1"/>
          </p:cNvSpPr>
          <p:nvPr/>
        </p:nvSpPr>
        <p:spPr bwMode="auto">
          <a:xfrm>
            <a:off x="5590119" y="724245"/>
            <a:ext cx="478367" cy="359473"/>
          </a:xfrm>
          <a:custGeom>
            <a:avLst/>
            <a:gdLst/>
            <a:ahLst/>
            <a:cxnLst>
              <a:cxn ang="0">
                <a:pos x="5400" y="10800"/>
              </a:cxn>
              <a:cxn ang="0">
                <a:pos x="10800" y="5400"/>
              </a:cxn>
              <a:cxn ang="0">
                <a:pos x="16200" y="10799"/>
              </a:cxn>
              <a:cxn ang="0">
                <a:pos x="21600" y="10800"/>
              </a:cxn>
              <a:cxn ang="0">
                <a:pos x="10800" y="0"/>
              </a:cxn>
              <a:cxn ang="0">
                <a:pos x="0" y="10800"/>
              </a:cxn>
            </a:cxnLst>
            <a:rect l="0" t="0" r="r" b="b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 sz="2400"/>
          </a:p>
        </p:txBody>
      </p:sp>
      <p:pic>
        <p:nvPicPr>
          <p:cNvPr id="11297" name="Picture 2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8598568" y="375143"/>
            <a:ext cx="780211" cy="5847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99" name="文本框 36"/>
          <p:cNvSpPr txBox="1">
            <a:spLocks noChangeArrowheads="1"/>
          </p:cNvSpPr>
          <p:nvPr/>
        </p:nvSpPr>
        <p:spPr bwMode="auto">
          <a:xfrm>
            <a:off x="2428200" y="595307"/>
            <a:ext cx="1145116" cy="5344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温度计的设计原理</a:t>
            </a:r>
            <a:endParaRPr lang="zh-CN" altLang="en-US" sz="4265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25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indefinite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4" grpId="0"/>
      <p:bldP spid="14" grpId="1"/>
      <p:bldP spid="36" grpId="0"/>
      <p:bldP spid="112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图片 19465"/>
          <p:cNvPicPr>
            <a:picLocks noChangeAspect="1" noChangeArrowheads="1"/>
          </p:cNvPicPr>
          <p:nvPr/>
        </p:nvPicPr>
        <p:blipFill>
          <a:blip r:embed="rId1"/>
          <a:srcRect t="2184"/>
          <a:stretch>
            <a:fillRect/>
          </a:stretch>
        </p:blipFill>
        <p:spPr bwMode="auto">
          <a:xfrm>
            <a:off x="8093627" y="821736"/>
            <a:ext cx="2870008" cy="5723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9" name="Text Box 2"/>
          <p:cNvSpPr txBox="1">
            <a:spLocks noChangeArrowheads="1"/>
          </p:cNvSpPr>
          <p:nvPr/>
        </p:nvSpPr>
        <p:spPr bwMode="auto">
          <a:xfrm>
            <a:off x="871528" y="2497432"/>
            <a:ext cx="6906684" cy="15297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ts val="50"/>
              </a:spcBef>
            </a:pPr>
            <a:r>
              <a:rPr lang="zh-CN" altLang="en-US" sz="3735">
                <a:latin typeface="宋体" panose="02010600030101010101" pitchFamily="2" charset="-122"/>
              </a:rPr>
              <a:t>原理</a:t>
            </a:r>
            <a:r>
              <a:rPr lang="en-US" altLang="zh-CN" sz="3735">
                <a:latin typeface="宋体" panose="02010600030101010101" pitchFamily="2" charset="-122"/>
              </a:rPr>
              <a:t>:</a:t>
            </a:r>
            <a:r>
              <a:rPr lang="zh-CN" altLang="en-US" sz="3735">
                <a:latin typeface="宋体" panose="02010600030101010101" pitchFamily="2" charset="-122"/>
              </a:rPr>
              <a:t>常用温度计是根据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液体的热胀冷缩</a:t>
            </a:r>
            <a:r>
              <a:rPr lang="zh-CN" altLang="en-US" sz="3735">
                <a:latin typeface="宋体" panose="02010600030101010101" pitchFamily="2" charset="-122"/>
              </a:rPr>
              <a:t>的性质制成的。</a:t>
            </a:r>
            <a:endParaRPr lang="zh-CN" altLang="en-US" sz="3735">
              <a:latin typeface="宋体" panose="02010600030101010101" pitchFamily="2" charset="-122"/>
            </a:endParaRP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871527" y="4009751"/>
            <a:ext cx="6865352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735">
                <a:latin typeface="宋体" panose="02010600030101010101" pitchFamily="2" charset="-122"/>
              </a:rPr>
              <a:t>常用液体：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水银、酒精、煤油</a:t>
            </a:r>
            <a:endParaRPr lang="zh-CN" altLang="en-US" sz="3735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871527" y="1778487"/>
            <a:ext cx="8849784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160600"/>
                </a:solidFill>
                <a:latin typeface="宋体" panose="02010600030101010101" pitchFamily="2" charset="-122"/>
              </a:rPr>
              <a:t>测量温度的工具：</a:t>
            </a:r>
            <a:r>
              <a:rPr lang="zh-CN" altLang="en-US" sz="3735">
                <a:solidFill>
                  <a:srgbClr val="FF3300"/>
                </a:solidFill>
                <a:latin typeface="宋体" panose="02010600030101010101" pitchFamily="2" charset="-122"/>
              </a:rPr>
              <a:t>温度计</a:t>
            </a:r>
            <a:endParaRPr lang="en-US" altLang="zh-CN" sz="3735">
              <a:latin typeface="宋体" panose="02010600030101010101" pitchFamily="2" charset="-122"/>
            </a:endParaRPr>
          </a:p>
        </p:txBody>
      </p:sp>
      <p:sp>
        <p:nvSpPr>
          <p:cNvPr id="3" name="文本框 7"/>
          <p:cNvSpPr txBox="1"/>
          <p:nvPr/>
        </p:nvSpPr>
        <p:spPr>
          <a:xfrm>
            <a:off x="935425" y="648347"/>
            <a:ext cx="1195916" cy="65005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zh-CN" sz="3200" b="1" noProof="1"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小结</a:t>
            </a:r>
            <a:endParaRPr lang="zh-CN" altLang="zh-CN" sz="3200" b="1" noProof="1">
              <a:latin typeface="Times New Roman" panose="02020603050405020304" pitchFamily="18" charset="0"/>
              <a:ea typeface="微软雅黑" panose="020B0503020204020204" charset="-122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  <p:bldP spid="12291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588704" y="521813"/>
            <a:ext cx="923032" cy="52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AutoShape 3"/>
          <p:cNvSpPr>
            <a:spLocks noChangeAspect="1" noChangeArrowheads="1" noTextEdit="1"/>
          </p:cNvSpPr>
          <p:nvPr/>
        </p:nvSpPr>
        <p:spPr bwMode="auto">
          <a:xfrm>
            <a:off x="3888317" y="987120"/>
            <a:ext cx="2175933" cy="443877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 sz="2400"/>
          </a:p>
        </p:txBody>
      </p:sp>
      <p:grpSp>
        <p:nvGrpSpPr>
          <p:cNvPr id="2" name="Group 4"/>
          <p:cNvGrpSpPr/>
          <p:nvPr/>
        </p:nvGrpSpPr>
        <p:grpSpPr>
          <a:xfrm>
            <a:off x="5342467" y="820844"/>
            <a:ext cx="524933" cy="4524288"/>
            <a:chOff x="1969" y="735"/>
            <a:chExt cx="122" cy="2659"/>
          </a:xfrm>
        </p:grpSpPr>
        <p:sp>
          <p:nvSpPr>
            <p:cNvPr id="14340" name="Freeform 5"/>
            <p:cNvSpPr>
              <a:spLocks noChangeArrowheads="1"/>
            </p:cNvSpPr>
            <p:nvPr/>
          </p:nvSpPr>
          <p:spPr bwMode="auto">
            <a:xfrm>
              <a:off x="2058" y="748"/>
              <a:ext cx="2" cy="2104"/>
            </a:xfrm>
            <a:custGeom>
              <a:avLst/>
              <a:gdLst/>
              <a:ahLst/>
              <a:cxnLst>
                <a:cxn ang="0">
                  <a:pos x="6" y="5"/>
                </a:cxn>
                <a:cxn ang="0">
                  <a:pos x="0" y="0"/>
                </a:cxn>
                <a:cxn ang="0">
                  <a:pos x="0" y="6304"/>
                </a:cxn>
                <a:cxn ang="0">
                  <a:pos x="6" y="6311"/>
                </a:cxn>
                <a:cxn ang="0">
                  <a:pos x="6" y="5"/>
                </a:cxn>
              </a:cxnLst>
              <a:rect l="0" t="0" r="r" b="b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4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1" name="Freeform 6"/>
            <p:cNvSpPr>
              <a:spLocks noChangeArrowheads="1"/>
            </p:cNvSpPr>
            <p:nvPr/>
          </p:nvSpPr>
          <p:spPr bwMode="auto">
            <a:xfrm>
              <a:off x="2060" y="750"/>
              <a:ext cx="1" cy="2104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0" y="0"/>
                </a:cxn>
                <a:cxn ang="0">
                  <a:pos x="0" y="6306"/>
                </a:cxn>
                <a:cxn ang="0">
                  <a:pos x="5" y="6312"/>
                </a:cxn>
                <a:cxn ang="0">
                  <a:pos x="5" y="7"/>
                </a:cxn>
              </a:cxnLst>
              <a:rect l="0" t="0" r="r" b="b"/>
              <a:pathLst>
                <a:path w="5" h="6312">
                  <a:moveTo>
                    <a:pt x="5" y="7"/>
                  </a:moveTo>
                  <a:lnTo>
                    <a:pt x="0" y="0"/>
                  </a:lnTo>
                  <a:lnTo>
                    <a:pt x="0" y="6306"/>
                  </a:lnTo>
                  <a:lnTo>
                    <a:pt x="5" y="63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2" name="Freeform 7"/>
            <p:cNvSpPr>
              <a:spLocks noChangeArrowheads="1"/>
            </p:cNvSpPr>
            <p:nvPr/>
          </p:nvSpPr>
          <p:spPr bwMode="auto">
            <a:xfrm>
              <a:off x="2061" y="752"/>
              <a:ext cx="2" cy="2104"/>
            </a:xfrm>
            <a:custGeom>
              <a:avLst/>
              <a:gdLst/>
              <a:ahLst/>
              <a:cxnLst>
                <a:cxn ang="0">
                  <a:pos x="5" y="8"/>
                </a:cxn>
                <a:cxn ang="0">
                  <a:pos x="2" y="3"/>
                </a:cxn>
                <a:cxn ang="0">
                  <a:pos x="0" y="0"/>
                </a:cxn>
                <a:cxn ang="0">
                  <a:pos x="0" y="6305"/>
                </a:cxn>
                <a:cxn ang="0">
                  <a:pos x="5" y="6311"/>
                </a:cxn>
                <a:cxn ang="0">
                  <a:pos x="5" y="8"/>
                </a:cxn>
              </a:cxnLst>
              <a:rect l="0" t="0" r="r" b="b"/>
              <a:pathLst>
                <a:path w="5" h="6311">
                  <a:moveTo>
                    <a:pt x="5" y="8"/>
                  </a:moveTo>
                  <a:lnTo>
                    <a:pt x="2" y="3"/>
                  </a:lnTo>
                  <a:lnTo>
                    <a:pt x="0" y="0"/>
                  </a:lnTo>
                  <a:lnTo>
                    <a:pt x="0" y="6305"/>
                  </a:lnTo>
                  <a:lnTo>
                    <a:pt x="5" y="6311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3" name="Freeform 8"/>
            <p:cNvSpPr>
              <a:spLocks noChangeArrowheads="1"/>
            </p:cNvSpPr>
            <p:nvPr/>
          </p:nvSpPr>
          <p:spPr bwMode="auto">
            <a:xfrm>
              <a:off x="2067" y="760"/>
              <a:ext cx="2" cy="2103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0" y="0"/>
                </a:cxn>
                <a:cxn ang="0">
                  <a:pos x="0" y="6301"/>
                </a:cxn>
                <a:cxn ang="0">
                  <a:pos x="6" y="6309"/>
                </a:cxn>
                <a:cxn ang="0">
                  <a:pos x="6" y="10"/>
                </a:cxn>
              </a:cxnLst>
              <a:rect l="0" t="0" r="r" b="b"/>
              <a:pathLst>
                <a:path w="6" h="6309">
                  <a:moveTo>
                    <a:pt x="6" y="10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6" y="6309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4" name="Freeform 9"/>
            <p:cNvSpPr>
              <a:spLocks noChangeArrowheads="1"/>
            </p:cNvSpPr>
            <p:nvPr/>
          </p:nvSpPr>
          <p:spPr bwMode="auto">
            <a:xfrm>
              <a:off x="2069" y="764"/>
              <a:ext cx="22" cy="2228"/>
            </a:xfrm>
            <a:custGeom>
              <a:avLst/>
              <a:gdLst/>
              <a:ahLst/>
              <a:cxnLst>
                <a:cxn ang="0">
                  <a:pos x="14" y="26"/>
                </a:cxn>
                <a:cxn ang="0">
                  <a:pos x="6" y="11"/>
                </a:cxn>
                <a:cxn ang="0">
                  <a:pos x="0" y="0"/>
                </a:cxn>
                <a:cxn ang="0">
                  <a:pos x="0" y="6299"/>
                </a:cxn>
                <a:cxn ang="0">
                  <a:pos x="13" y="6318"/>
                </a:cxn>
                <a:cxn ang="0">
                  <a:pos x="0" y="6299"/>
                </a:cxn>
                <a:cxn ang="0">
                  <a:pos x="0" y="6337"/>
                </a:cxn>
                <a:cxn ang="0">
                  <a:pos x="21" y="6323"/>
                </a:cxn>
                <a:cxn ang="0">
                  <a:pos x="0" y="6337"/>
                </a:cxn>
                <a:cxn ang="0">
                  <a:pos x="0" y="6686"/>
                </a:cxn>
                <a:cxn ang="0">
                  <a:pos x="14" y="6659"/>
                </a:cxn>
                <a:cxn ang="0">
                  <a:pos x="22" y="6636"/>
                </a:cxn>
                <a:cxn ang="0">
                  <a:pos x="26" y="6625"/>
                </a:cxn>
                <a:cxn ang="0">
                  <a:pos x="31" y="6615"/>
                </a:cxn>
                <a:cxn ang="0">
                  <a:pos x="34" y="6603"/>
                </a:cxn>
                <a:cxn ang="0">
                  <a:pos x="38" y="6592"/>
                </a:cxn>
                <a:cxn ang="0">
                  <a:pos x="46" y="6570"/>
                </a:cxn>
                <a:cxn ang="0">
                  <a:pos x="50" y="6548"/>
                </a:cxn>
                <a:cxn ang="0">
                  <a:pos x="54" y="6528"/>
                </a:cxn>
                <a:cxn ang="0">
                  <a:pos x="57" y="6506"/>
                </a:cxn>
                <a:cxn ang="0">
                  <a:pos x="61" y="6485"/>
                </a:cxn>
                <a:cxn ang="0">
                  <a:pos x="62" y="6462"/>
                </a:cxn>
                <a:cxn ang="0">
                  <a:pos x="64" y="6440"/>
                </a:cxn>
                <a:cxn ang="0">
                  <a:pos x="64" y="6428"/>
                </a:cxn>
                <a:cxn ang="0">
                  <a:pos x="64" y="6422"/>
                </a:cxn>
                <a:cxn ang="0">
                  <a:pos x="64" y="6419"/>
                </a:cxn>
                <a:cxn ang="0">
                  <a:pos x="65" y="6417"/>
                </a:cxn>
                <a:cxn ang="0">
                  <a:pos x="65" y="6405"/>
                </a:cxn>
                <a:cxn ang="0">
                  <a:pos x="65" y="6399"/>
                </a:cxn>
                <a:cxn ang="0">
                  <a:pos x="65" y="6396"/>
                </a:cxn>
                <a:cxn ang="0">
                  <a:pos x="66" y="6394"/>
                </a:cxn>
                <a:cxn ang="0">
                  <a:pos x="66" y="290"/>
                </a:cxn>
                <a:cxn ang="0">
                  <a:pos x="65" y="251"/>
                </a:cxn>
                <a:cxn ang="0">
                  <a:pos x="62" y="214"/>
                </a:cxn>
                <a:cxn ang="0">
                  <a:pos x="58" y="179"/>
                </a:cxn>
                <a:cxn ang="0">
                  <a:pos x="53" y="146"/>
                </a:cxn>
                <a:cxn ang="0">
                  <a:pos x="45" y="113"/>
                </a:cxn>
                <a:cxn ang="0">
                  <a:pos x="35" y="83"/>
                </a:cxn>
                <a:cxn ang="0">
                  <a:pos x="25" y="53"/>
                </a:cxn>
                <a:cxn ang="0">
                  <a:pos x="14" y="26"/>
                </a:cxn>
              </a:cxnLst>
              <a:rect l="0" t="0" r="r" b="b"/>
              <a:pathLst>
                <a:path w="66" h="6686">
                  <a:moveTo>
                    <a:pt x="14" y="26"/>
                  </a:moveTo>
                  <a:lnTo>
                    <a:pt x="6" y="11"/>
                  </a:lnTo>
                  <a:lnTo>
                    <a:pt x="0" y="0"/>
                  </a:lnTo>
                  <a:lnTo>
                    <a:pt x="0" y="6299"/>
                  </a:lnTo>
                  <a:lnTo>
                    <a:pt x="13" y="6318"/>
                  </a:lnTo>
                  <a:lnTo>
                    <a:pt x="0" y="6299"/>
                  </a:lnTo>
                  <a:lnTo>
                    <a:pt x="0" y="6337"/>
                  </a:lnTo>
                  <a:lnTo>
                    <a:pt x="21" y="6323"/>
                  </a:lnTo>
                  <a:lnTo>
                    <a:pt x="0" y="6337"/>
                  </a:lnTo>
                  <a:lnTo>
                    <a:pt x="0" y="6686"/>
                  </a:lnTo>
                  <a:lnTo>
                    <a:pt x="14" y="6659"/>
                  </a:lnTo>
                  <a:lnTo>
                    <a:pt x="22" y="6636"/>
                  </a:lnTo>
                  <a:lnTo>
                    <a:pt x="26" y="6625"/>
                  </a:lnTo>
                  <a:lnTo>
                    <a:pt x="31" y="6615"/>
                  </a:lnTo>
                  <a:lnTo>
                    <a:pt x="34" y="6603"/>
                  </a:lnTo>
                  <a:lnTo>
                    <a:pt x="38" y="6592"/>
                  </a:lnTo>
                  <a:lnTo>
                    <a:pt x="46" y="6570"/>
                  </a:lnTo>
                  <a:lnTo>
                    <a:pt x="50" y="6548"/>
                  </a:lnTo>
                  <a:lnTo>
                    <a:pt x="54" y="6528"/>
                  </a:lnTo>
                  <a:lnTo>
                    <a:pt x="57" y="6506"/>
                  </a:lnTo>
                  <a:lnTo>
                    <a:pt x="61" y="6485"/>
                  </a:lnTo>
                  <a:lnTo>
                    <a:pt x="62" y="6462"/>
                  </a:lnTo>
                  <a:lnTo>
                    <a:pt x="64" y="6440"/>
                  </a:lnTo>
                  <a:lnTo>
                    <a:pt x="64" y="6428"/>
                  </a:lnTo>
                  <a:lnTo>
                    <a:pt x="64" y="6422"/>
                  </a:lnTo>
                  <a:lnTo>
                    <a:pt x="64" y="6419"/>
                  </a:lnTo>
                  <a:lnTo>
                    <a:pt x="65" y="6417"/>
                  </a:lnTo>
                  <a:lnTo>
                    <a:pt x="65" y="6405"/>
                  </a:lnTo>
                  <a:lnTo>
                    <a:pt x="65" y="6399"/>
                  </a:lnTo>
                  <a:lnTo>
                    <a:pt x="65" y="6396"/>
                  </a:lnTo>
                  <a:lnTo>
                    <a:pt x="66" y="6394"/>
                  </a:lnTo>
                  <a:lnTo>
                    <a:pt x="66" y="290"/>
                  </a:lnTo>
                  <a:lnTo>
                    <a:pt x="65" y="251"/>
                  </a:lnTo>
                  <a:lnTo>
                    <a:pt x="62" y="214"/>
                  </a:lnTo>
                  <a:lnTo>
                    <a:pt x="58" y="179"/>
                  </a:lnTo>
                  <a:lnTo>
                    <a:pt x="53" y="146"/>
                  </a:lnTo>
                  <a:lnTo>
                    <a:pt x="45" y="113"/>
                  </a:lnTo>
                  <a:lnTo>
                    <a:pt x="35" y="83"/>
                  </a:lnTo>
                  <a:lnTo>
                    <a:pt x="25" y="53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5" name="Freeform 10"/>
            <p:cNvSpPr>
              <a:spLocks noChangeArrowheads="1"/>
            </p:cNvSpPr>
            <p:nvPr/>
          </p:nvSpPr>
          <p:spPr bwMode="auto">
            <a:xfrm>
              <a:off x="2065" y="757"/>
              <a:ext cx="2" cy="2104"/>
            </a:xfrm>
            <a:custGeom>
              <a:avLst/>
              <a:gdLst/>
              <a:ahLst/>
              <a:cxnLst>
                <a:cxn ang="0">
                  <a:pos x="6" y="9"/>
                </a:cxn>
                <a:cxn ang="0">
                  <a:pos x="0" y="0"/>
                </a:cxn>
                <a:cxn ang="0">
                  <a:pos x="0" y="6302"/>
                </a:cxn>
                <a:cxn ang="0">
                  <a:pos x="6" y="6310"/>
                </a:cxn>
                <a:cxn ang="0">
                  <a:pos x="6" y="9"/>
                </a:cxn>
              </a:cxnLst>
              <a:rect l="0" t="0" r="r" b="b"/>
              <a:pathLst>
                <a:path w="6" h="6310">
                  <a:moveTo>
                    <a:pt x="6" y="9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6" y="6310"/>
                  </a:lnTo>
                  <a:lnTo>
                    <a:pt x="6" y="9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6" name="Freeform 11"/>
            <p:cNvSpPr>
              <a:spLocks noChangeArrowheads="1"/>
            </p:cNvSpPr>
            <p:nvPr/>
          </p:nvSpPr>
          <p:spPr bwMode="auto">
            <a:xfrm>
              <a:off x="2063" y="755"/>
              <a:ext cx="2" cy="2103"/>
            </a:xfrm>
            <a:custGeom>
              <a:avLst/>
              <a:gdLst/>
              <a:ahLst/>
              <a:cxnLst>
                <a:cxn ang="0">
                  <a:pos x="5" y="8"/>
                </a:cxn>
                <a:cxn ang="0">
                  <a:pos x="0" y="0"/>
                </a:cxn>
                <a:cxn ang="0">
                  <a:pos x="0" y="6303"/>
                </a:cxn>
                <a:cxn ang="0">
                  <a:pos x="5" y="6310"/>
                </a:cxn>
                <a:cxn ang="0">
                  <a:pos x="5" y="8"/>
                </a:cxn>
              </a:cxnLst>
              <a:rect l="0" t="0" r="r" b="b"/>
              <a:pathLst>
                <a:path w="5" h="6310">
                  <a:moveTo>
                    <a:pt x="5" y="8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5" y="6310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7" name="Freeform 12"/>
            <p:cNvSpPr>
              <a:spLocks noChangeArrowheads="1"/>
            </p:cNvSpPr>
            <p:nvPr/>
          </p:nvSpPr>
          <p:spPr bwMode="auto">
            <a:xfrm>
              <a:off x="2067" y="2861"/>
              <a:ext cx="2" cy="17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0"/>
                </a:cxn>
                <a:cxn ang="0">
                  <a:pos x="0" y="51"/>
                </a:cxn>
                <a:cxn ang="0">
                  <a:pos x="6" y="46"/>
                </a:cxn>
                <a:cxn ang="0">
                  <a:pos x="6" y="8"/>
                </a:cxn>
              </a:cxnLst>
              <a:rect l="0" t="0" r="r" b="b"/>
              <a:pathLst>
                <a:path w="6" h="51">
                  <a:moveTo>
                    <a:pt x="6" y="8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" y="46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8" name="Freeform 13"/>
            <p:cNvSpPr>
              <a:spLocks noChangeArrowheads="1"/>
            </p:cNvSpPr>
            <p:nvPr/>
          </p:nvSpPr>
          <p:spPr bwMode="auto">
            <a:xfrm>
              <a:off x="2065" y="2858"/>
              <a:ext cx="2" cy="21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6" y="59"/>
                </a:cxn>
                <a:cxn ang="0">
                  <a:pos x="6" y="8"/>
                </a:cxn>
              </a:cxnLst>
              <a:rect l="0" t="0" r="r" b="b"/>
              <a:pathLst>
                <a:path w="6" h="62">
                  <a:moveTo>
                    <a:pt x="6" y="8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6" y="59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49" name="Freeform 14"/>
            <p:cNvSpPr>
              <a:spLocks noChangeArrowheads="1"/>
            </p:cNvSpPr>
            <p:nvPr/>
          </p:nvSpPr>
          <p:spPr bwMode="auto">
            <a:xfrm>
              <a:off x="2063" y="2856"/>
              <a:ext cx="2" cy="24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5" y="69"/>
                </a:cxn>
                <a:cxn ang="0">
                  <a:pos x="5" y="7"/>
                </a:cxn>
              </a:cxnLst>
              <a:rect l="0" t="0" r="r" b="b"/>
              <a:pathLst>
                <a:path w="5" h="72">
                  <a:moveTo>
                    <a:pt x="5" y="7"/>
                  </a:moveTo>
                  <a:lnTo>
                    <a:pt x="0" y="0"/>
                  </a:lnTo>
                  <a:lnTo>
                    <a:pt x="0" y="72"/>
                  </a:lnTo>
                  <a:lnTo>
                    <a:pt x="5" y="69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0" name="Freeform 15"/>
            <p:cNvSpPr>
              <a:spLocks noChangeArrowheads="1"/>
            </p:cNvSpPr>
            <p:nvPr/>
          </p:nvSpPr>
          <p:spPr bwMode="auto">
            <a:xfrm>
              <a:off x="2061" y="2854"/>
              <a:ext cx="2" cy="27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0" y="0"/>
                </a:cxn>
                <a:cxn ang="0">
                  <a:pos x="0" y="83"/>
                </a:cxn>
                <a:cxn ang="0">
                  <a:pos x="5" y="78"/>
                </a:cxn>
                <a:cxn ang="0">
                  <a:pos x="5" y="6"/>
                </a:cxn>
              </a:cxnLst>
              <a:rect l="0" t="0" r="r" b="b"/>
              <a:pathLst>
                <a:path w="5" h="83">
                  <a:moveTo>
                    <a:pt x="5" y="6"/>
                  </a:moveTo>
                  <a:lnTo>
                    <a:pt x="0" y="0"/>
                  </a:lnTo>
                  <a:lnTo>
                    <a:pt x="0" y="83"/>
                  </a:lnTo>
                  <a:lnTo>
                    <a:pt x="5" y="78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1" name="Freeform 16"/>
            <p:cNvSpPr>
              <a:spLocks noChangeArrowheads="1"/>
            </p:cNvSpPr>
            <p:nvPr/>
          </p:nvSpPr>
          <p:spPr bwMode="auto">
            <a:xfrm>
              <a:off x="2060" y="2852"/>
              <a:ext cx="1" cy="30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0" y="0"/>
                </a:cxn>
                <a:cxn ang="0">
                  <a:pos x="0" y="92"/>
                </a:cxn>
                <a:cxn ang="0">
                  <a:pos x="5" y="89"/>
                </a:cxn>
                <a:cxn ang="0">
                  <a:pos x="5" y="6"/>
                </a:cxn>
              </a:cxnLst>
              <a:rect l="0" t="0" r="r" b="b"/>
              <a:pathLst>
                <a:path w="5" h="92">
                  <a:moveTo>
                    <a:pt x="5" y="6"/>
                  </a:moveTo>
                  <a:lnTo>
                    <a:pt x="0" y="0"/>
                  </a:lnTo>
                  <a:lnTo>
                    <a:pt x="0" y="92"/>
                  </a:lnTo>
                  <a:lnTo>
                    <a:pt x="5" y="89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2" name="Freeform 17"/>
            <p:cNvSpPr>
              <a:spLocks noChangeArrowheads="1"/>
            </p:cNvSpPr>
            <p:nvPr/>
          </p:nvSpPr>
          <p:spPr bwMode="auto">
            <a:xfrm>
              <a:off x="2058" y="2849"/>
              <a:ext cx="2" cy="35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0" y="0"/>
                </a:cxn>
                <a:cxn ang="0">
                  <a:pos x="0" y="103"/>
                </a:cxn>
                <a:cxn ang="0">
                  <a:pos x="6" y="99"/>
                </a:cxn>
                <a:cxn ang="0">
                  <a:pos x="6" y="7"/>
                </a:cxn>
              </a:cxnLst>
              <a:rect l="0" t="0" r="r" b="b"/>
              <a:pathLst>
                <a:path w="6" h="103">
                  <a:moveTo>
                    <a:pt x="6" y="7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6" y="99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3" name="Freeform 18"/>
            <p:cNvSpPr>
              <a:spLocks noChangeArrowheads="1"/>
            </p:cNvSpPr>
            <p:nvPr/>
          </p:nvSpPr>
          <p:spPr bwMode="auto">
            <a:xfrm>
              <a:off x="2058" y="2882"/>
              <a:ext cx="2" cy="121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4"/>
                </a:cxn>
                <a:cxn ang="0">
                  <a:pos x="0" y="352"/>
                </a:cxn>
                <a:cxn ang="0">
                  <a:pos x="6" y="362"/>
                </a:cxn>
                <a:cxn ang="0">
                  <a:pos x="6" y="0"/>
                </a:cxn>
              </a:cxnLst>
              <a:rect l="0" t="0" r="r" b="b"/>
              <a:pathLst>
                <a:path w="6" h="362">
                  <a:moveTo>
                    <a:pt x="6" y="0"/>
                  </a:moveTo>
                  <a:lnTo>
                    <a:pt x="0" y="4"/>
                  </a:lnTo>
                  <a:lnTo>
                    <a:pt x="0" y="352"/>
                  </a:lnTo>
                  <a:lnTo>
                    <a:pt x="6" y="36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4" name="Freeform 19"/>
            <p:cNvSpPr>
              <a:spLocks noChangeArrowheads="1"/>
            </p:cNvSpPr>
            <p:nvPr/>
          </p:nvSpPr>
          <p:spPr bwMode="auto">
            <a:xfrm>
              <a:off x="2060" y="2881"/>
              <a:ext cx="1" cy="123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365"/>
                </a:cxn>
                <a:cxn ang="0">
                  <a:pos x="2" y="369"/>
                </a:cxn>
                <a:cxn ang="0">
                  <a:pos x="5" y="365"/>
                </a:cxn>
                <a:cxn ang="0">
                  <a:pos x="5" y="0"/>
                </a:cxn>
              </a:cxnLst>
              <a:rect l="0" t="0" r="r" b="b"/>
              <a:pathLst>
                <a:path w="5" h="369">
                  <a:moveTo>
                    <a:pt x="5" y="0"/>
                  </a:moveTo>
                  <a:lnTo>
                    <a:pt x="0" y="3"/>
                  </a:lnTo>
                  <a:lnTo>
                    <a:pt x="0" y="365"/>
                  </a:lnTo>
                  <a:lnTo>
                    <a:pt x="2" y="369"/>
                  </a:lnTo>
                  <a:lnTo>
                    <a:pt x="5" y="36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5" name="Freeform 20"/>
            <p:cNvSpPr>
              <a:spLocks noChangeArrowheads="1"/>
            </p:cNvSpPr>
            <p:nvPr/>
          </p:nvSpPr>
          <p:spPr bwMode="auto">
            <a:xfrm>
              <a:off x="2061" y="2880"/>
              <a:ext cx="2" cy="123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5"/>
                </a:cxn>
                <a:cxn ang="0">
                  <a:pos x="0" y="370"/>
                </a:cxn>
                <a:cxn ang="0">
                  <a:pos x="5" y="364"/>
                </a:cxn>
                <a:cxn ang="0">
                  <a:pos x="5" y="0"/>
                </a:cxn>
              </a:cxnLst>
              <a:rect l="0" t="0" r="r" b="b"/>
              <a:pathLst>
                <a:path w="5" h="370">
                  <a:moveTo>
                    <a:pt x="5" y="0"/>
                  </a:moveTo>
                  <a:lnTo>
                    <a:pt x="0" y="5"/>
                  </a:lnTo>
                  <a:lnTo>
                    <a:pt x="0" y="370"/>
                  </a:lnTo>
                  <a:lnTo>
                    <a:pt x="5" y="36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6" name="Freeform 21"/>
            <p:cNvSpPr>
              <a:spLocks noChangeArrowheads="1"/>
            </p:cNvSpPr>
            <p:nvPr/>
          </p:nvSpPr>
          <p:spPr bwMode="auto">
            <a:xfrm>
              <a:off x="2063" y="2879"/>
              <a:ext cx="2" cy="122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367"/>
                </a:cxn>
                <a:cxn ang="0">
                  <a:pos x="2" y="362"/>
                </a:cxn>
                <a:cxn ang="0">
                  <a:pos x="5" y="359"/>
                </a:cxn>
                <a:cxn ang="0">
                  <a:pos x="5" y="0"/>
                </a:cxn>
              </a:cxnLst>
              <a:rect l="0" t="0" r="r" b="b"/>
              <a:pathLst>
                <a:path w="5" h="367">
                  <a:moveTo>
                    <a:pt x="5" y="0"/>
                  </a:moveTo>
                  <a:lnTo>
                    <a:pt x="0" y="3"/>
                  </a:lnTo>
                  <a:lnTo>
                    <a:pt x="0" y="367"/>
                  </a:lnTo>
                  <a:lnTo>
                    <a:pt x="2" y="362"/>
                  </a:lnTo>
                  <a:lnTo>
                    <a:pt x="5" y="35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7" name="Freeform 22"/>
            <p:cNvSpPr>
              <a:spLocks noChangeArrowheads="1"/>
            </p:cNvSpPr>
            <p:nvPr/>
          </p:nvSpPr>
          <p:spPr bwMode="auto">
            <a:xfrm>
              <a:off x="2065" y="2878"/>
              <a:ext cx="2" cy="12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0" y="362"/>
                </a:cxn>
                <a:cxn ang="0">
                  <a:pos x="6" y="353"/>
                </a:cxn>
                <a:cxn ang="0">
                  <a:pos x="6" y="0"/>
                </a:cxn>
              </a:cxnLst>
              <a:rect l="0" t="0" r="r" b="b"/>
              <a:pathLst>
                <a:path w="6" h="362">
                  <a:moveTo>
                    <a:pt x="6" y="0"/>
                  </a:moveTo>
                  <a:lnTo>
                    <a:pt x="0" y="3"/>
                  </a:lnTo>
                  <a:lnTo>
                    <a:pt x="0" y="362"/>
                  </a:lnTo>
                  <a:lnTo>
                    <a:pt x="6" y="35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8" name="Freeform 23"/>
            <p:cNvSpPr>
              <a:spLocks noChangeArrowheads="1"/>
            </p:cNvSpPr>
            <p:nvPr/>
          </p:nvSpPr>
          <p:spPr bwMode="auto">
            <a:xfrm>
              <a:off x="2067" y="2876"/>
              <a:ext cx="2" cy="119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5"/>
                </a:cxn>
                <a:cxn ang="0">
                  <a:pos x="0" y="358"/>
                </a:cxn>
                <a:cxn ang="0">
                  <a:pos x="6" y="349"/>
                </a:cxn>
                <a:cxn ang="0">
                  <a:pos x="6" y="0"/>
                </a:cxn>
              </a:cxnLst>
              <a:rect l="0" t="0" r="r" b="b"/>
              <a:pathLst>
                <a:path w="6" h="358">
                  <a:moveTo>
                    <a:pt x="6" y="0"/>
                  </a:moveTo>
                  <a:lnTo>
                    <a:pt x="0" y="5"/>
                  </a:lnTo>
                  <a:lnTo>
                    <a:pt x="0" y="358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59" name="Freeform 24"/>
            <p:cNvSpPr>
              <a:spLocks noChangeArrowheads="1"/>
            </p:cNvSpPr>
            <p:nvPr/>
          </p:nvSpPr>
          <p:spPr bwMode="auto">
            <a:xfrm>
              <a:off x="2056" y="2848"/>
              <a:ext cx="2" cy="37"/>
            </a:xfrm>
            <a:custGeom>
              <a:avLst/>
              <a:gdLst/>
              <a:ahLst/>
              <a:cxnLst>
                <a:cxn ang="0">
                  <a:pos x="5" y="107"/>
                </a:cxn>
                <a:cxn ang="0">
                  <a:pos x="5" y="4"/>
                </a:cxn>
                <a:cxn ang="0">
                  <a:pos x="0" y="0"/>
                </a:cxn>
                <a:cxn ang="0">
                  <a:pos x="0" y="110"/>
                </a:cxn>
                <a:cxn ang="0">
                  <a:pos x="1" y="109"/>
                </a:cxn>
                <a:cxn ang="0">
                  <a:pos x="5" y="107"/>
                </a:cxn>
              </a:cxnLst>
              <a:rect l="0" t="0" r="r" b="b"/>
              <a:pathLst>
                <a:path w="5" h="110">
                  <a:moveTo>
                    <a:pt x="5" y="107"/>
                  </a:moveTo>
                  <a:lnTo>
                    <a:pt x="5" y="4"/>
                  </a:lnTo>
                  <a:lnTo>
                    <a:pt x="0" y="0"/>
                  </a:lnTo>
                  <a:lnTo>
                    <a:pt x="0" y="110"/>
                  </a:lnTo>
                  <a:lnTo>
                    <a:pt x="1" y="109"/>
                  </a:lnTo>
                  <a:lnTo>
                    <a:pt x="5" y="107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0" name="Freeform 25"/>
            <p:cNvSpPr>
              <a:spLocks noChangeArrowheads="1"/>
            </p:cNvSpPr>
            <p:nvPr/>
          </p:nvSpPr>
          <p:spPr bwMode="auto">
            <a:xfrm>
              <a:off x="2056" y="2884"/>
              <a:ext cx="2" cy="116"/>
            </a:xfrm>
            <a:custGeom>
              <a:avLst/>
              <a:gdLst/>
              <a:ahLst/>
              <a:cxnLst>
                <a:cxn ang="0">
                  <a:pos x="5" y="348"/>
                </a:cxn>
                <a:cxn ang="0">
                  <a:pos x="5" y="0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340"/>
                </a:cxn>
                <a:cxn ang="0">
                  <a:pos x="5" y="348"/>
                </a:cxn>
              </a:cxnLst>
              <a:rect l="0" t="0" r="r" b="b"/>
              <a:pathLst>
                <a:path w="5" h="348">
                  <a:moveTo>
                    <a:pt x="5" y="348"/>
                  </a:move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340"/>
                  </a:lnTo>
                  <a:lnTo>
                    <a:pt x="5" y="348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1" name="Freeform 26"/>
            <p:cNvSpPr>
              <a:spLocks noChangeArrowheads="1"/>
            </p:cNvSpPr>
            <p:nvPr/>
          </p:nvSpPr>
          <p:spPr bwMode="auto">
            <a:xfrm>
              <a:off x="2056" y="746"/>
              <a:ext cx="2" cy="2103"/>
            </a:xfrm>
            <a:custGeom>
              <a:avLst/>
              <a:gdLst/>
              <a:ahLst/>
              <a:cxnLst>
                <a:cxn ang="0">
                  <a:pos x="5" y="6310"/>
                </a:cxn>
                <a:cxn ang="0">
                  <a:pos x="5" y="6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6306"/>
                </a:cxn>
                <a:cxn ang="0">
                  <a:pos x="5" y="6310"/>
                </a:cxn>
              </a:cxnLst>
              <a:rect l="0" t="0" r="r" b="b"/>
              <a:pathLst>
                <a:path w="5" h="6310">
                  <a:moveTo>
                    <a:pt x="5" y="6310"/>
                  </a:moveTo>
                  <a:lnTo>
                    <a:pt x="5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6"/>
                  </a:lnTo>
                  <a:lnTo>
                    <a:pt x="5" y="6310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2" name="Freeform 27"/>
            <p:cNvSpPr>
              <a:spLocks noChangeArrowheads="1"/>
            </p:cNvSpPr>
            <p:nvPr/>
          </p:nvSpPr>
          <p:spPr bwMode="auto">
            <a:xfrm>
              <a:off x="2041" y="737"/>
              <a:ext cx="2" cy="120"/>
            </a:xfrm>
            <a:custGeom>
              <a:avLst/>
              <a:gdLst/>
              <a:ahLst/>
              <a:cxnLst>
                <a:cxn ang="0">
                  <a:pos x="5" y="2"/>
                </a:cxn>
                <a:cxn ang="0">
                  <a:pos x="0" y="0"/>
                </a:cxn>
                <a:cxn ang="0">
                  <a:pos x="0" y="347"/>
                </a:cxn>
                <a:cxn ang="0">
                  <a:pos x="3" y="354"/>
                </a:cxn>
                <a:cxn ang="0">
                  <a:pos x="5" y="360"/>
                </a:cxn>
                <a:cxn ang="0">
                  <a:pos x="5" y="2"/>
                </a:cxn>
              </a:cxnLst>
              <a:rect l="0" t="0" r="r" b="b"/>
              <a:pathLst>
                <a:path w="5" h="360">
                  <a:moveTo>
                    <a:pt x="5" y="2"/>
                  </a:moveTo>
                  <a:lnTo>
                    <a:pt x="0" y="0"/>
                  </a:lnTo>
                  <a:lnTo>
                    <a:pt x="0" y="347"/>
                  </a:lnTo>
                  <a:lnTo>
                    <a:pt x="3" y="354"/>
                  </a:lnTo>
                  <a:lnTo>
                    <a:pt x="5" y="36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3" name="Freeform 28"/>
            <p:cNvSpPr>
              <a:spLocks noChangeArrowheads="1"/>
            </p:cNvSpPr>
            <p:nvPr/>
          </p:nvSpPr>
          <p:spPr bwMode="auto">
            <a:xfrm>
              <a:off x="2034" y="735"/>
              <a:ext cx="1" cy="111"/>
            </a:xfrm>
            <a:custGeom>
              <a:avLst/>
              <a:gdLst/>
              <a:ahLst/>
              <a:cxnLst>
                <a:cxn ang="0">
                  <a:pos x="5" y="1"/>
                </a:cxn>
                <a:cxn ang="0">
                  <a:pos x="0" y="0"/>
                </a:cxn>
                <a:cxn ang="0">
                  <a:pos x="0" y="329"/>
                </a:cxn>
                <a:cxn ang="0">
                  <a:pos x="2" y="329"/>
                </a:cxn>
                <a:cxn ang="0">
                  <a:pos x="5" y="331"/>
                </a:cxn>
                <a:cxn ang="0">
                  <a:pos x="5" y="1"/>
                </a:cxn>
              </a:cxnLst>
              <a:rect l="0" t="0" r="r" b="b"/>
              <a:pathLst>
                <a:path w="5" h="331">
                  <a:moveTo>
                    <a:pt x="5" y="1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2" y="329"/>
                  </a:lnTo>
                  <a:lnTo>
                    <a:pt x="5" y="33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4" name="Freeform 29"/>
            <p:cNvSpPr>
              <a:spLocks noChangeArrowheads="1"/>
            </p:cNvSpPr>
            <p:nvPr/>
          </p:nvSpPr>
          <p:spPr bwMode="auto">
            <a:xfrm>
              <a:off x="2035" y="736"/>
              <a:ext cx="2" cy="112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0" y="0"/>
                </a:cxn>
                <a:cxn ang="0">
                  <a:pos x="0" y="330"/>
                </a:cxn>
                <a:cxn ang="0">
                  <a:pos x="6" y="336"/>
                </a:cxn>
                <a:cxn ang="0">
                  <a:pos x="6" y="2"/>
                </a:cxn>
              </a:cxnLst>
              <a:rect l="0" t="0" r="r" b="b"/>
              <a:pathLst>
                <a:path w="6" h="336">
                  <a:moveTo>
                    <a:pt x="6" y="2"/>
                  </a:moveTo>
                  <a:lnTo>
                    <a:pt x="0" y="0"/>
                  </a:lnTo>
                  <a:lnTo>
                    <a:pt x="0" y="330"/>
                  </a:lnTo>
                  <a:lnTo>
                    <a:pt x="6" y="336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5" name="Freeform 30"/>
            <p:cNvSpPr>
              <a:spLocks noChangeArrowheads="1"/>
            </p:cNvSpPr>
            <p:nvPr/>
          </p:nvSpPr>
          <p:spPr bwMode="auto">
            <a:xfrm>
              <a:off x="2037" y="736"/>
              <a:ext cx="2" cy="113"/>
            </a:xfrm>
            <a:custGeom>
              <a:avLst/>
              <a:gdLst/>
              <a:ahLst/>
              <a:cxnLst>
                <a:cxn ang="0">
                  <a:pos x="5" y="1"/>
                </a:cxn>
                <a:cxn ang="0">
                  <a:pos x="0" y="0"/>
                </a:cxn>
                <a:cxn ang="0">
                  <a:pos x="0" y="334"/>
                </a:cxn>
                <a:cxn ang="0">
                  <a:pos x="5" y="339"/>
                </a:cxn>
                <a:cxn ang="0">
                  <a:pos x="5" y="1"/>
                </a:cxn>
              </a:cxnLst>
              <a:rect l="0" t="0" r="r" b="b"/>
              <a:pathLst>
                <a:path w="5" h="339">
                  <a:moveTo>
                    <a:pt x="5" y="1"/>
                  </a:moveTo>
                  <a:lnTo>
                    <a:pt x="0" y="0"/>
                  </a:lnTo>
                  <a:lnTo>
                    <a:pt x="0" y="334"/>
                  </a:lnTo>
                  <a:lnTo>
                    <a:pt x="5" y="339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BEBEB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6" name="Freeform 31"/>
            <p:cNvSpPr>
              <a:spLocks noChangeArrowheads="1"/>
            </p:cNvSpPr>
            <p:nvPr/>
          </p:nvSpPr>
          <p:spPr bwMode="auto">
            <a:xfrm>
              <a:off x="2039" y="737"/>
              <a:ext cx="2" cy="11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0" y="0"/>
                </a:cxn>
                <a:cxn ang="0">
                  <a:pos x="0" y="338"/>
                </a:cxn>
                <a:cxn ang="0">
                  <a:pos x="6" y="348"/>
                </a:cxn>
                <a:cxn ang="0">
                  <a:pos x="6" y="1"/>
                </a:cxn>
              </a:cxnLst>
              <a:rect l="0" t="0" r="r" b="b"/>
              <a:pathLst>
                <a:path w="6" h="348">
                  <a:moveTo>
                    <a:pt x="6" y="1"/>
                  </a:moveTo>
                  <a:lnTo>
                    <a:pt x="0" y="0"/>
                  </a:lnTo>
                  <a:lnTo>
                    <a:pt x="0" y="338"/>
                  </a:lnTo>
                  <a:lnTo>
                    <a:pt x="6" y="348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7" name="Freeform 32"/>
            <p:cNvSpPr>
              <a:spLocks noChangeArrowheads="1"/>
            </p:cNvSpPr>
            <p:nvPr/>
          </p:nvSpPr>
          <p:spPr bwMode="auto">
            <a:xfrm>
              <a:off x="2054" y="744"/>
              <a:ext cx="2" cy="2104"/>
            </a:xfrm>
            <a:custGeom>
              <a:avLst/>
              <a:gdLst/>
              <a:ahLst/>
              <a:cxnLst>
                <a:cxn ang="0">
                  <a:pos x="6" y="5"/>
                </a:cxn>
                <a:cxn ang="0">
                  <a:pos x="0" y="0"/>
                </a:cxn>
                <a:cxn ang="0">
                  <a:pos x="0" y="6305"/>
                </a:cxn>
                <a:cxn ang="0">
                  <a:pos x="6" y="6311"/>
                </a:cxn>
                <a:cxn ang="0">
                  <a:pos x="6" y="5"/>
                </a:cxn>
              </a:cxnLst>
              <a:rect l="0" t="0" r="r" b="b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5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8" name="Freeform 33"/>
            <p:cNvSpPr>
              <a:spLocks noChangeArrowheads="1"/>
            </p:cNvSpPr>
            <p:nvPr/>
          </p:nvSpPr>
          <p:spPr bwMode="auto">
            <a:xfrm>
              <a:off x="2052" y="743"/>
              <a:ext cx="2" cy="2103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6303"/>
                </a:cxn>
                <a:cxn ang="0">
                  <a:pos x="2" y="6305"/>
                </a:cxn>
                <a:cxn ang="0">
                  <a:pos x="3" y="6306"/>
                </a:cxn>
                <a:cxn ang="0">
                  <a:pos x="5" y="6308"/>
                </a:cxn>
                <a:cxn ang="0">
                  <a:pos x="6" y="6309"/>
                </a:cxn>
                <a:cxn ang="0">
                  <a:pos x="6" y="4"/>
                </a:cxn>
              </a:cxnLst>
              <a:rect l="0" t="0" r="r" b="b"/>
              <a:pathLst>
                <a:path w="6" h="6309">
                  <a:moveTo>
                    <a:pt x="6" y="4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2" y="6305"/>
                  </a:lnTo>
                  <a:lnTo>
                    <a:pt x="3" y="6306"/>
                  </a:lnTo>
                  <a:lnTo>
                    <a:pt x="5" y="6308"/>
                  </a:lnTo>
                  <a:lnTo>
                    <a:pt x="6" y="630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69" name="Freeform 34"/>
            <p:cNvSpPr>
              <a:spLocks noChangeArrowheads="1"/>
            </p:cNvSpPr>
            <p:nvPr/>
          </p:nvSpPr>
          <p:spPr bwMode="auto">
            <a:xfrm>
              <a:off x="2050" y="741"/>
              <a:ext cx="2" cy="2103"/>
            </a:xfrm>
            <a:custGeom>
              <a:avLst/>
              <a:gdLst/>
              <a:ahLst/>
              <a:cxnLst>
                <a:cxn ang="0">
                  <a:pos x="6" y="5"/>
                </a:cxn>
                <a:cxn ang="0">
                  <a:pos x="3" y="3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6304"/>
                </a:cxn>
                <a:cxn ang="0">
                  <a:pos x="2" y="6306"/>
                </a:cxn>
                <a:cxn ang="0">
                  <a:pos x="6" y="6308"/>
                </a:cxn>
                <a:cxn ang="0">
                  <a:pos x="6" y="5"/>
                </a:cxn>
              </a:cxnLst>
              <a:rect l="0" t="0" r="r" b="b"/>
              <a:pathLst>
                <a:path w="6" h="6308">
                  <a:moveTo>
                    <a:pt x="6" y="5"/>
                  </a:move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4"/>
                  </a:lnTo>
                  <a:lnTo>
                    <a:pt x="2" y="6306"/>
                  </a:lnTo>
                  <a:lnTo>
                    <a:pt x="6" y="6308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0" name="Freeform 35"/>
            <p:cNvSpPr>
              <a:spLocks noChangeArrowheads="1"/>
            </p:cNvSpPr>
            <p:nvPr/>
          </p:nvSpPr>
          <p:spPr bwMode="auto">
            <a:xfrm>
              <a:off x="2048" y="740"/>
              <a:ext cx="2" cy="210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0" y="0"/>
                </a:cxn>
                <a:cxn ang="0">
                  <a:pos x="0" y="6302"/>
                </a:cxn>
                <a:cxn ang="0">
                  <a:pos x="5" y="6307"/>
                </a:cxn>
                <a:cxn ang="0">
                  <a:pos x="5" y="3"/>
                </a:cxn>
              </a:cxnLst>
              <a:rect l="0" t="0" r="r" b="b"/>
              <a:pathLst>
                <a:path w="5" h="6307">
                  <a:moveTo>
                    <a:pt x="5" y="3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5" y="6307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1" name="Freeform 36"/>
            <p:cNvSpPr>
              <a:spLocks noChangeArrowheads="1"/>
            </p:cNvSpPr>
            <p:nvPr/>
          </p:nvSpPr>
          <p:spPr bwMode="auto">
            <a:xfrm>
              <a:off x="2047" y="739"/>
              <a:ext cx="1" cy="2102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0" y="0"/>
                </a:cxn>
                <a:cxn ang="0">
                  <a:pos x="0" y="6301"/>
                </a:cxn>
                <a:cxn ang="0">
                  <a:pos x="5" y="6305"/>
                </a:cxn>
                <a:cxn ang="0">
                  <a:pos x="5" y="3"/>
                </a:cxn>
              </a:cxnLst>
              <a:rect l="0" t="0" r="r" b="b"/>
              <a:pathLst>
                <a:path w="5" h="6305">
                  <a:moveTo>
                    <a:pt x="5" y="3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5" y="630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2" name="Freeform 37"/>
            <p:cNvSpPr>
              <a:spLocks noChangeArrowheads="1"/>
            </p:cNvSpPr>
            <p:nvPr/>
          </p:nvSpPr>
          <p:spPr bwMode="auto">
            <a:xfrm>
              <a:off x="2045" y="738"/>
              <a:ext cx="2" cy="2102"/>
            </a:xfrm>
            <a:custGeom>
              <a:avLst/>
              <a:gdLst/>
              <a:ahLst/>
              <a:cxnLst>
                <a:cxn ang="0">
                  <a:pos x="6" y="3"/>
                </a:cxn>
                <a:cxn ang="0">
                  <a:pos x="0" y="0"/>
                </a:cxn>
                <a:cxn ang="0">
                  <a:pos x="0" y="375"/>
                </a:cxn>
                <a:cxn ang="0">
                  <a:pos x="1" y="385"/>
                </a:cxn>
                <a:cxn ang="0">
                  <a:pos x="3" y="397"/>
                </a:cxn>
                <a:cxn ang="0">
                  <a:pos x="5" y="425"/>
                </a:cxn>
                <a:cxn ang="0">
                  <a:pos x="4" y="437"/>
                </a:cxn>
                <a:cxn ang="0">
                  <a:pos x="3" y="443"/>
                </a:cxn>
                <a:cxn ang="0">
                  <a:pos x="3" y="450"/>
                </a:cxn>
                <a:cxn ang="0">
                  <a:pos x="1" y="461"/>
                </a:cxn>
                <a:cxn ang="0">
                  <a:pos x="0" y="473"/>
                </a:cxn>
                <a:cxn ang="0">
                  <a:pos x="0" y="6299"/>
                </a:cxn>
                <a:cxn ang="0">
                  <a:pos x="6" y="6304"/>
                </a:cxn>
                <a:cxn ang="0">
                  <a:pos x="6" y="3"/>
                </a:cxn>
              </a:cxnLst>
              <a:rect l="0" t="0" r="r" b="b"/>
              <a:pathLst>
                <a:path w="6" h="6304">
                  <a:moveTo>
                    <a:pt x="6" y="3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1" y="385"/>
                  </a:lnTo>
                  <a:lnTo>
                    <a:pt x="3" y="397"/>
                  </a:lnTo>
                  <a:lnTo>
                    <a:pt x="5" y="425"/>
                  </a:lnTo>
                  <a:lnTo>
                    <a:pt x="4" y="437"/>
                  </a:lnTo>
                  <a:lnTo>
                    <a:pt x="3" y="443"/>
                  </a:lnTo>
                  <a:lnTo>
                    <a:pt x="3" y="450"/>
                  </a:lnTo>
                  <a:lnTo>
                    <a:pt x="1" y="461"/>
                  </a:lnTo>
                  <a:lnTo>
                    <a:pt x="0" y="473"/>
                  </a:lnTo>
                  <a:lnTo>
                    <a:pt x="0" y="6299"/>
                  </a:lnTo>
                  <a:lnTo>
                    <a:pt x="6" y="6304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3" name="Freeform 38"/>
            <p:cNvSpPr>
              <a:spLocks noChangeArrowheads="1"/>
            </p:cNvSpPr>
            <p:nvPr/>
          </p:nvSpPr>
          <p:spPr bwMode="auto">
            <a:xfrm>
              <a:off x="2043" y="738"/>
              <a:ext cx="2" cy="125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0" y="0"/>
                </a:cxn>
                <a:cxn ang="0">
                  <a:pos x="0" y="358"/>
                </a:cxn>
                <a:cxn ang="0">
                  <a:pos x="6" y="377"/>
                </a:cxn>
                <a:cxn ang="0">
                  <a:pos x="6" y="2"/>
                </a:cxn>
              </a:cxnLst>
              <a:rect l="0" t="0" r="r" b="b"/>
              <a:pathLst>
                <a:path w="6" h="377">
                  <a:moveTo>
                    <a:pt x="6" y="2"/>
                  </a:moveTo>
                  <a:lnTo>
                    <a:pt x="0" y="0"/>
                  </a:lnTo>
                  <a:lnTo>
                    <a:pt x="0" y="358"/>
                  </a:lnTo>
                  <a:lnTo>
                    <a:pt x="6" y="37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4" name="Freeform 39"/>
            <p:cNvSpPr>
              <a:spLocks noChangeArrowheads="1"/>
            </p:cNvSpPr>
            <p:nvPr/>
          </p:nvSpPr>
          <p:spPr bwMode="auto">
            <a:xfrm>
              <a:off x="2028" y="735"/>
              <a:ext cx="2" cy="11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1"/>
                </a:cxn>
                <a:cxn ang="0">
                  <a:pos x="0" y="331"/>
                </a:cxn>
                <a:cxn ang="0">
                  <a:pos x="5" y="329"/>
                </a:cxn>
                <a:cxn ang="0">
                  <a:pos x="5" y="0"/>
                </a:cxn>
              </a:cxnLst>
              <a:rect l="0" t="0" r="r" b="b"/>
              <a:pathLst>
                <a:path w="5" h="331">
                  <a:moveTo>
                    <a:pt x="5" y="0"/>
                  </a:moveTo>
                  <a:lnTo>
                    <a:pt x="0" y="1"/>
                  </a:lnTo>
                  <a:lnTo>
                    <a:pt x="0" y="331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5F5F5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5" name="Freeform 40"/>
            <p:cNvSpPr>
              <a:spLocks noChangeArrowheads="1"/>
            </p:cNvSpPr>
            <p:nvPr/>
          </p:nvSpPr>
          <p:spPr bwMode="auto">
            <a:xfrm>
              <a:off x="2030" y="735"/>
              <a:ext cx="2" cy="11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329"/>
                </a:cxn>
                <a:cxn ang="0">
                  <a:pos x="6" y="328"/>
                </a:cxn>
                <a:cxn ang="0">
                  <a:pos x="6" y="0"/>
                </a:cxn>
              </a:cxnLst>
              <a:rect l="0" t="0" r="r" b="b"/>
              <a:pathLst>
                <a:path w="6" h="329">
                  <a:moveTo>
                    <a:pt x="6" y="0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6" y="32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6" name="Freeform 41"/>
            <p:cNvSpPr>
              <a:spLocks noChangeArrowheads="1"/>
            </p:cNvSpPr>
            <p:nvPr/>
          </p:nvSpPr>
          <p:spPr bwMode="auto">
            <a:xfrm>
              <a:off x="2026" y="736"/>
              <a:ext cx="2" cy="112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2"/>
                </a:cxn>
                <a:cxn ang="0">
                  <a:pos x="0" y="336"/>
                </a:cxn>
                <a:cxn ang="0">
                  <a:pos x="6" y="330"/>
                </a:cxn>
                <a:cxn ang="0">
                  <a:pos x="6" y="0"/>
                </a:cxn>
              </a:cxnLst>
              <a:rect l="0" t="0" r="r" b="b"/>
              <a:pathLst>
                <a:path w="6" h="336">
                  <a:moveTo>
                    <a:pt x="6" y="0"/>
                  </a:moveTo>
                  <a:lnTo>
                    <a:pt x="0" y="2"/>
                  </a:lnTo>
                  <a:lnTo>
                    <a:pt x="0" y="336"/>
                  </a:lnTo>
                  <a:lnTo>
                    <a:pt x="6" y="33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7" name="Freeform 42"/>
            <p:cNvSpPr>
              <a:spLocks noChangeArrowheads="1"/>
            </p:cNvSpPr>
            <p:nvPr/>
          </p:nvSpPr>
          <p:spPr bwMode="auto">
            <a:xfrm>
              <a:off x="2025" y="736"/>
              <a:ext cx="1" cy="113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1"/>
                </a:cxn>
                <a:cxn ang="0">
                  <a:pos x="0" y="339"/>
                </a:cxn>
                <a:cxn ang="0">
                  <a:pos x="5" y="334"/>
                </a:cxn>
                <a:cxn ang="0">
                  <a:pos x="5" y="0"/>
                </a:cxn>
              </a:cxnLst>
              <a:rect l="0" t="0" r="r" b="b"/>
              <a:pathLst>
                <a:path w="5" h="339">
                  <a:moveTo>
                    <a:pt x="5" y="0"/>
                  </a:moveTo>
                  <a:lnTo>
                    <a:pt x="0" y="1"/>
                  </a:lnTo>
                  <a:lnTo>
                    <a:pt x="0" y="339"/>
                  </a:lnTo>
                  <a:lnTo>
                    <a:pt x="5" y="33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8" name="Freeform 43"/>
            <p:cNvSpPr>
              <a:spLocks noChangeArrowheads="1"/>
            </p:cNvSpPr>
            <p:nvPr/>
          </p:nvSpPr>
          <p:spPr bwMode="auto">
            <a:xfrm>
              <a:off x="2023" y="737"/>
              <a:ext cx="2" cy="11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1"/>
                </a:cxn>
                <a:cxn ang="0">
                  <a:pos x="0" y="347"/>
                </a:cxn>
                <a:cxn ang="0">
                  <a:pos x="6" y="338"/>
                </a:cxn>
                <a:cxn ang="0">
                  <a:pos x="6" y="0"/>
                </a:cxn>
              </a:cxnLst>
              <a:rect l="0" t="0" r="r" b="b"/>
              <a:pathLst>
                <a:path w="6" h="347">
                  <a:moveTo>
                    <a:pt x="6" y="0"/>
                  </a:moveTo>
                  <a:lnTo>
                    <a:pt x="0" y="1"/>
                  </a:lnTo>
                  <a:lnTo>
                    <a:pt x="0" y="347"/>
                  </a:lnTo>
                  <a:lnTo>
                    <a:pt x="6" y="33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AFAF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79" name="Freeform 44"/>
            <p:cNvSpPr>
              <a:spLocks noChangeArrowheads="1"/>
            </p:cNvSpPr>
            <p:nvPr/>
          </p:nvSpPr>
          <p:spPr bwMode="auto">
            <a:xfrm>
              <a:off x="2021" y="737"/>
              <a:ext cx="2" cy="119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2"/>
                </a:cxn>
                <a:cxn ang="0">
                  <a:pos x="0" y="358"/>
                </a:cxn>
                <a:cxn ang="0">
                  <a:pos x="2" y="354"/>
                </a:cxn>
                <a:cxn ang="0">
                  <a:pos x="5" y="346"/>
                </a:cxn>
                <a:cxn ang="0">
                  <a:pos x="5" y="0"/>
                </a:cxn>
              </a:cxnLst>
              <a:rect l="0" t="0" r="r" b="b"/>
              <a:pathLst>
                <a:path w="5" h="358">
                  <a:moveTo>
                    <a:pt x="5" y="0"/>
                  </a:moveTo>
                  <a:lnTo>
                    <a:pt x="0" y="2"/>
                  </a:lnTo>
                  <a:lnTo>
                    <a:pt x="0" y="358"/>
                  </a:lnTo>
                  <a:lnTo>
                    <a:pt x="2" y="354"/>
                  </a:lnTo>
                  <a:lnTo>
                    <a:pt x="5" y="3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0" name="Freeform 45"/>
            <p:cNvSpPr>
              <a:spLocks noChangeArrowheads="1"/>
            </p:cNvSpPr>
            <p:nvPr/>
          </p:nvSpPr>
          <p:spPr bwMode="auto">
            <a:xfrm>
              <a:off x="2032" y="735"/>
              <a:ext cx="2" cy="11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328"/>
                </a:cxn>
                <a:cxn ang="0">
                  <a:pos x="5" y="329"/>
                </a:cxn>
                <a:cxn ang="0">
                  <a:pos x="5" y="0"/>
                </a:cxn>
              </a:cxnLst>
              <a:rect l="0" t="0" r="r" b="b"/>
              <a:pathLst>
                <a:path w="5" h="329">
                  <a:moveTo>
                    <a:pt x="5" y="0"/>
                  </a:moveTo>
                  <a:lnTo>
                    <a:pt x="0" y="0"/>
                  </a:lnTo>
                  <a:lnTo>
                    <a:pt x="0" y="328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1F1F1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1" name="Freeform 46"/>
            <p:cNvSpPr>
              <a:spLocks noChangeArrowheads="1"/>
            </p:cNvSpPr>
            <p:nvPr/>
          </p:nvSpPr>
          <p:spPr bwMode="auto">
            <a:xfrm>
              <a:off x="1973" y="828"/>
              <a:ext cx="2" cy="336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" y="47"/>
                </a:cxn>
                <a:cxn ang="0">
                  <a:pos x="0" y="98"/>
                </a:cxn>
                <a:cxn ang="0">
                  <a:pos x="0" y="1009"/>
                </a:cxn>
                <a:cxn ang="0">
                  <a:pos x="6" y="1009"/>
                </a:cxn>
                <a:cxn ang="0">
                  <a:pos x="6" y="858"/>
                </a:cxn>
                <a:cxn ang="0">
                  <a:pos x="4" y="858"/>
                </a:cxn>
                <a:cxn ang="0">
                  <a:pos x="6" y="858"/>
                </a:cxn>
                <a:cxn ang="0">
                  <a:pos x="6" y="795"/>
                </a:cxn>
                <a:cxn ang="0">
                  <a:pos x="4" y="795"/>
                </a:cxn>
                <a:cxn ang="0">
                  <a:pos x="6" y="795"/>
                </a:cxn>
                <a:cxn ang="0">
                  <a:pos x="6" y="729"/>
                </a:cxn>
                <a:cxn ang="0">
                  <a:pos x="4" y="729"/>
                </a:cxn>
                <a:cxn ang="0">
                  <a:pos x="6" y="729"/>
                </a:cxn>
                <a:cxn ang="0">
                  <a:pos x="6" y="660"/>
                </a:cxn>
                <a:cxn ang="0">
                  <a:pos x="3" y="660"/>
                </a:cxn>
                <a:cxn ang="0">
                  <a:pos x="6" y="660"/>
                </a:cxn>
                <a:cxn ang="0">
                  <a:pos x="6" y="589"/>
                </a:cxn>
                <a:cxn ang="0">
                  <a:pos x="6" y="519"/>
                </a:cxn>
                <a:cxn ang="0">
                  <a:pos x="3" y="519"/>
                </a:cxn>
                <a:cxn ang="0">
                  <a:pos x="6" y="519"/>
                </a:cxn>
                <a:cxn ang="0">
                  <a:pos x="6" y="455"/>
                </a:cxn>
                <a:cxn ang="0">
                  <a:pos x="3" y="455"/>
                </a:cxn>
                <a:cxn ang="0">
                  <a:pos x="6" y="455"/>
                </a:cxn>
                <a:cxn ang="0">
                  <a:pos x="6" y="389"/>
                </a:cxn>
                <a:cxn ang="0">
                  <a:pos x="3" y="389"/>
                </a:cxn>
                <a:cxn ang="0">
                  <a:pos x="6" y="389"/>
                </a:cxn>
                <a:cxn ang="0">
                  <a:pos x="6" y="308"/>
                </a:cxn>
                <a:cxn ang="0">
                  <a:pos x="3" y="308"/>
                </a:cxn>
                <a:cxn ang="0">
                  <a:pos x="6" y="308"/>
                </a:cxn>
                <a:cxn ang="0">
                  <a:pos x="6" y="0"/>
                </a:cxn>
              </a:cxnLst>
              <a:rect l="0" t="0" r="r" b="b"/>
              <a:pathLst>
                <a:path w="6" h="1009">
                  <a:moveTo>
                    <a:pt x="6" y="0"/>
                  </a:moveTo>
                  <a:lnTo>
                    <a:pt x="1" y="47"/>
                  </a:lnTo>
                  <a:lnTo>
                    <a:pt x="0" y="98"/>
                  </a:lnTo>
                  <a:lnTo>
                    <a:pt x="0" y="1009"/>
                  </a:lnTo>
                  <a:lnTo>
                    <a:pt x="6" y="1009"/>
                  </a:lnTo>
                  <a:lnTo>
                    <a:pt x="6" y="858"/>
                  </a:lnTo>
                  <a:lnTo>
                    <a:pt x="4" y="858"/>
                  </a:lnTo>
                  <a:lnTo>
                    <a:pt x="6" y="858"/>
                  </a:lnTo>
                  <a:lnTo>
                    <a:pt x="6" y="795"/>
                  </a:lnTo>
                  <a:lnTo>
                    <a:pt x="4" y="795"/>
                  </a:lnTo>
                  <a:lnTo>
                    <a:pt x="6" y="795"/>
                  </a:lnTo>
                  <a:lnTo>
                    <a:pt x="6" y="729"/>
                  </a:lnTo>
                  <a:lnTo>
                    <a:pt x="4" y="729"/>
                  </a:lnTo>
                  <a:lnTo>
                    <a:pt x="6" y="729"/>
                  </a:lnTo>
                  <a:lnTo>
                    <a:pt x="6" y="660"/>
                  </a:lnTo>
                  <a:lnTo>
                    <a:pt x="3" y="660"/>
                  </a:lnTo>
                  <a:lnTo>
                    <a:pt x="6" y="660"/>
                  </a:lnTo>
                  <a:lnTo>
                    <a:pt x="6" y="589"/>
                  </a:lnTo>
                  <a:lnTo>
                    <a:pt x="6" y="519"/>
                  </a:lnTo>
                  <a:lnTo>
                    <a:pt x="3" y="519"/>
                  </a:lnTo>
                  <a:lnTo>
                    <a:pt x="6" y="519"/>
                  </a:lnTo>
                  <a:lnTo>
                    <a:pt x="6" y="455"/>
                  </a:lnTo>
                  <a:lnTo>
                    <a:pt x="3" y="455"/>
                  </a:lnTo>
                  <a:lnTo>
                    <a:pt x="6" y="455"/>
                  </a:lnTo>
                  <a:lnTo>
                    <a:pt x="6" y="389"/>
                  </a:lnTo>
                  <a:lnTo>
                    <a:pt x="3" y="389"/>
                  </a:lnTo>
                  <a:lnTo>
                    <a:pt x="6" y="389"/>
                  </a:lnTo>
                  <a:lnTo>
                    <a:pt x="6" y="308"/>
                  </a:lnTo>
                  <a:lnTo>
                    <a:pt x="3" y="308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2" name="Freeform 47"/>
            <p:cNvSpPr>
              <a:spLocks noEditPoints="1" noChangeArrowheads="1"/>
            </p:cNvSpPr>
            <p:nvPr/>
          </p:nvSpPr>
          <p:spPr bwMode="auto">
            <a:xfrm>
              <a:off x="1975" y="738"/>
              <a:ext cx="46" cy="2265"/>
            </a:xfrm>
            <a:custGeom>
              <a:avLst/>
              <a:gdLst/>
              <a:ahLst/>
              <a:cxnLst>
                <a:cxn ang="0">
                  <a:pos x="138" y="356"/>
                </a:cxn>
                <a:cxn ang="0">
                  <a:pos x="88" y="35"/>
                </a:cxn>
                <a:cxn ang="0">
                  <a:pos x="29" y="141"/>
                </a:cxn>
                <a:cxn ang="0">
                  <a:pos x="0" y="578"/>
                </a:cxn>
                <a:cxn ang="0">
                  <a:pos x="0" y="659"/>
                </a:cxn>
                <a:cxn ang="0">
                  <a:pos x="74" y="789"/>
                </a:cxn>
                <a:cxn ang="0">
                  <a:pos x="0" y="930"/>
                </a:cxn>
                <a:cxn ang="0">
                  <a:pos x="0" y="999"/>
                </a:cxn>
                <a:cxn ang="0">
                  <a:pos x="76" y="1128"/>
                </a:cxn>
                <a:cxn ang="0">
                  <a:pos x="0" y="1350"/>
                </a:cxn>
                <a:cxn ang="0">
                  <a:pos x="0" y="1415"/>
                </a:cxn>
                <a:cxn ang="0">
                  <a:pos x="94" y="1631"/>
                </a:cxn>
                <a:cxn ang="0">
                  <a:pos x="0" y="1771"/>
                </a:cxn>
                <a:cxn ang="0">
                  <a:pos x="0" y="1835"/>
                </a:cxn>
                <a:cxn ang="0">
                  <a:pos x="76" y="2049"/>
                </a:cxn>
                <a:cxn ang="0">
                  <a:pos x="0" y="2178"/>
                </a:cxn>
                <a:cxn ang="0">
                  <a:pos x="0" y="2329"/>
                </a:cxn>
                <a:cxn ang="0">
                  <a:pos x="76" y="2470"/>
                </a:cxn>
                <a:cxn ang="0">
                  <a:pos x="0" y="2688"/>
                </a:cxn>
                <a:cxn ang="0">
                  <a:pos x="0" y="2751"/>
                </a:cxn>
                <a:cxn ang="0">
                  <a:pos x="76" y="2880"/>
                </a:cxn>
                <a:cxn ang="0">
                  <a:pos x="0" y="3108"/>
                </a:cxn>
                <a:cxn ang="0">
                  <a:pos x="0" y="3172"/>
                </a:cxn>
                <a:cxn ang="0">
                  <a:pos x="106" y="3385"/>
                </a:cxn>
                <a:cxn ang="0">
                  <a:pos x="0" y="3516"/>
                </a:cxn>
                <a:cxn ang="0">
                  <a:pos x="0" y="3581"/>
                </a:cxn>
                <a:cxn ang="0">
                  <a:pos x="76" y="3810"/>
                </a:cxn>
                <a:cxn ang="0">
                  <a:pos x="0" y="3937"/>
                </a:cxn>
                <a:cxn ang="0">
                  <a:pos x="0" y="4092"/>
                </a:cxn>
                <a:cxn ang="0">
                  <a:pos x="76" y="4219"/>
                </a:cxn>
                <a:cxn ang="0">
                  <a:pos x="0" y="4435"/>
                </a:cxn>
                <a:cxn ang="0">
                  <a:pos x="0" y="4510"/>
                </a:cxn>
                <a:cxn ang="0">
                  <a:pos x="76" y="4639"/>
                </a:cxn>
                <a:cxn ang="0">
                  <a:pos x="0" y="5137"/>
                </a:cxn>
                <a:cxn ang="0">
                  <a:pos x="0" y="5490"/>
                </a:cxn>
                <a:cxn ang="0">
                  <a:pos x="31" y="6703"/>
                </a:cxn>
                <a:cxn ang="0">
                  <a:pos x="38" y="6712"/>
                </a:cxn>
                <a:cxn ang="0">
                  <a:pos x="51" y="6682"/>
                </a:cxn>
                <a:cxn ang="0">
                  <a:pos x="56" y="6699"/>
                </a:cxn>
                <a:cxn ang="0">
                  <a:pos x="59" y="6719"/>
                </a:cxn>
                <a:cxn ang="0">
                  <a:pos x="81" y="6746"/>
                </a:cxn>
                <a:cxn ang="0">
                  <a:pos x="76" y="6786"/>
                </a:cxn>
                <a:cxn ang="0">
                  <a:pos x="81" y="6795"/>
                </a:cxn>
                <a:cxn ang="0">
                  <a:pos x="124" y="6741"/>
                </a:cxn>
                <a:cxn ang="0">
                  <a:pos x="127" y="6713"/>
                </a:cxn>
                <a:cxn ang="0">
                  <a:pos x="126" y="446"/>
                </a:cxn>
                <a:cxn ang="0">
                  <a:pos x="1" y="1550"/>
                </a:cxn>
                <a:cxn ang="0">
                  <a:pos x="78" y="1906"/>
                </a:cxn>
                <a:cxn ang="0">
                  <a:pos x="78" y="2604"/>
                </a:cxn>
                <a:cxn ang="0">
                  <a:pos x="78" y="3306"/>
                </a:cxn>
                <a:cxn ang="0">
                  <a:pos x="78" y="3651"/>
                </a:cxn>
                <a:cxn ang="0">
                  <a:pos x="78" y="4354"/>
                </a:cxn>
                <a:cxn ang="0">
                  <a:pos x="4" y="4984"/>
                </a:cxn>
                <a:cxn ang="0">
                  <a:pos x="4" y="4855"/>
                </a:cxn>
                <a:cxn ang="0">
                  <a:pos x="84" y="5055"/>
                </a:cxn>
                <a:cxn ang="0">
                  <a:pos x="7" y="5411"/>
                </a:cxn>
                <a:cxn ang="0">
                  <a:pos x="4" y="5340"/>
                </a:cxn>
              </a:cxnLst>
              <a:rect l="0" t="0" r="r" b="b"/>
              <a:pathLst>
                <a:path w="138" h="6795">
                  <a:moveTo>
                    <a:pt x="126" y="427"/>
                  </a:moveTo>
                  <a:lnTo>
                    <a:pt x="126" y="405"/>
                  </a:lnTo>
                  <a:lnTo>
                    <a:pt x="128" y="387"/>
                  </a:lnTo>
                  <a:lnTo>
                    <a:pt x="131" y="370"/>
                  </a:lnTo>
                  <a:lnTo>
                    <a:pt x="138" y="356"/>
                  </a:lnTo>
                  <a:lnTo>
                    <a:pt x="138" y="0"/>
                  </a:lnTo>
                  <a:lnTo>
                    <a:pt x="123" y="5"/>
                  </a:lnTo>
                  <a:lnTo>
                    <a:pt x="111" y="13"/>
                  </a:lnTo>
                  <a:lnTo>
                    <a:pt x="99" y="22"/>
                  </a:lnTo>
                  <a:lnTo>
                    <a:pt x="88" y="35"/>
                  </a:lnTo>
                  <a:lnTo>
                    <a:pt x="76" y="48"/>
                  </a:lnTo>
                  <a:lnTo>
                    <a:pt x="66" y="66"/>
                  </a:lnTo>
                  <a:lnTo>
                    <a:pt x="56" y="83"/>
                  </a:lnTo>
                  <a:lnTo>
                    <a:pt x="47" y="104"/>
                  </a:lnTo>
                  <a:lnTo>
                    <a:pt x="29" y="141"/>
                  </a:lnTo>
                  <a:lnTo>
                    <a:pt x="16" y="182"/>
                  </a:lnTo>
                  <a:lnTo>
                    <a:pt x="10" y="202"/>
                  </a:lnTo>
                  <a:lnTo>
                    <a:pt x="6" y="224"/>
                  </a:lnTo>
                  <a:lnTo>
                    <a:pt x="0" y="270"/>
                  </a:lnTo>
                  <a:lnTo>
                    <a:pt x="0" y="578"/>
                  </a:lnTo>
                  <a:lnTo>
                    <a:pt x="104" y="578"/>
                  </a:lnTo>
                  <a:lnTo>
                    <a:pt x="0" y="578"/>
                  </a:lnTo>
                  <a:lnTo>
                    <a:pt x="0" y="659"/>
                  </a:lnTo>
                  <a:lnTo>
                    <a:pt x="74" y="659"/>
                  </a:lnTo>
                  <a:lnTo>
                    <a:pt x="0" y="659"/>
                  </a:lnTo>
                  <a:lnTo>
                    <a:pt x="0" y="725"/>
                  </a:lnTo>
                  <a:lnTo>
                    <a:pt x="74" y="725"/>
                  </a:lnTo>
                  <a:lnTo>
                    <a:pt x="0" y="725"/>
                  </a:lnTo>
                  <a:lnTo>
                    <a:pt x="0" y="789"/>
                  </a:lnTo>
                  <a:lnTo>
                    <a:pt x="74" y="789"/>
                  </a:lnTo>
                  <a:lnTo>
                    <a:pt x="0" y="789"/>
                  </a:lnTo>
                  <a:lnTo>
                    <a:pt x="0" y="859"/>
                  </a:lnTo>
                  <a:lnTo>
                    <a:pt x="77" y="859"/>
                  </a:lnTo>
                  <a:lnTo>
                    <a:pt x="0" y="859"/>
                  </a:lnTo>
                  <a:lnTo>
                    <a:pt x="0" y="930"/>
                  </a:lnTo>
                  <a:lnTo>
                    <a:pt x="96" y="930"/>
                  </a:lnTo>
                  <a:lnTo>
                    <a:pt x="0" y="930"/>
                  </a:lnTo>
                  <a:lnTo>
                    <a:pt x="0" y="999"/>
                  </a:lnTo>
                  <a:lnTo>
                    <a:pt x="76" y="999"/>
                  </a:lnTo>
                  <a:lnTo>
                    <a:pt x="0" y="999"/>
                  </a:lnTo>
                  <a:lnTo>
                    <a:pt x="0" y="1065"/>
                  </a:lnTo>
                  <a:lnTo>
                    <a:pt x="76" y="1065"/>
                  </a:lnTo>
                  <a:lnTo>
                    <a:pt x="0" y="1065"/>
                  </a:lnTo>
                  <a:lnTo>
                    <a:pt x="0" y="1128"/>
                  </a:lnTo>
                  <a:lnTo>
                    <a:pt x="76" y="1128"/>
                  </a:lnTo>
                  <a:lnTo>
                    <a:pt x="0" y="1128"/>
                  </a:lnTo>
                  <a:lnTo>
                    <a:pt x="0" y="1279"/>
                  </a:lnTo>
                  <a:lnTo>
                    <a:pt x="101" y="1279"/>
                  </a:lnTo>
                  <a:lnTo>
                    <a:pt x="0" y="1279"/>
                  </a:lnTo>
                  <a:lnTo>
                    <a:pt x="0" y="1350"/>
                  </a:lnTo>
                  <a:lnTo>
                    <a:pt x="76" y="1350"/>
                  </a:lnTo>
                  <a:lnTo>
                    <a:pt x="0" y="1350"/>
                  </a:lnTo>
                  <a:lnTo>
                    <a:pt x="0" y="1415"/>
                  </a:lnTo>
                  <a:lnTo>
                    <a:pt x="76" y="1415"/>
                  </a:lnTo>
                  <a:lnTo>
                    <a:pt x="0" y="1415"/>
                  </a:lnTo>
                  <a:lnTo>
                    <a:pt x="0" y="1479"/>
                  </a:lnTo>
                  <a:lnTo>
                    <a:pt x="76" y="1479"/>
                  </a:lnTo>
                  <a:lnTo>
                    <a:pt x="0" y="1479"/>
                  </a:lnTo>
                  <a:lnTo>
                    <a:pt x="0" y="1631"/>
                  </a:lnTo>
                  <a:lnTo>
                    <a:pt x="94" y="1631"/>
                  </a:lnTo>
                  <a:lnTo>
                    <a:pt x="0" y="1631"/>
                  </a:lnTo>
                  <a:lnTo>
                    <a:pt x="0" y="1707"/>
                  </a:lnTo>
                  <a:lnTo>
                    <a:pt x="76" y="1707"/>
                  </a:lnTo>
                  <a:lnTo>
                    <a:pt x="0" y="1707"/>
                  </a:lnTo>
                  <a:lnTo>
                    <a:pt x="0" y="1771"/>
                  </a:lnTo>
                  <a:lnTo>
                    <a:pt x="76" y="1771"/>
                  </a:lnTo>
                  <a:lnTo>
                    <a:pt x="0" y="1771"/>
                  </a:lnTo>
                  <a:lnTo>
                    <a:pt x="0" y="1835"/>
                  </a:lnTo>
                  <a:lnTo>
                    <a:pt x="76" y="1835"/>
                  </a:lnTo>
                  <a:lnTo>
                    <a:pt x="0" y="1835"/>
                  </a:lnTo>
                  <a:lnTo>
                    <a:pt x="0" y="1982"/>
                  </a:lnTo>
                  <a:lnTo>
                    <a:pt x="106" y="1982"/>
                  </a:lnTo>
                  <a:lnTo>
                    <a:pt x="0" y="1982"/>
                  </a:lnTo>
                  <a:lnTo>
                    <a:pt x="0" y="2049"/>
                  </a:lnTo>
                  <a:lnTo>
                    <a:pt x="76" y="2049"/>
                  </a:lnTo>
                  <a:lnTo>
                    <a:pt x="0" y="2049"/>
                  </a:lnTo>
                  <a:lnTo>
                    <a:pt x="0" y="2113"/>
                  </a:lnTo>
                  <a:lnTo>
                    <a:pt x="76" y="2113"/>
                  </a:lnTo>
                  <a:lnTo>
                    <a:pt x="0" y="2113"/>
                  </a:lnTo>
                  <a:lnTo>
                    <a:pt x="0" y="2178"/>
                  </a:lnTo>
                  <a:lnTo>
                    <a:pt x="76" y="2178"/>
                  </a:lnTo>
                  <a:lnTo>
                    <a:pt x="0" y="2178"/>
                  </a:lnTo>
                  <a:lnTo>
                    <a:pt x="0" y="2329"/>
                  </a:lnTo>
                  <a:lnTo>
                    <a:pt x="94" y="2329"/>
                  </a:lnTo>
                  <a:lnTo>
                    <a:pt x="0" y="2329"/>
                  </a:lnTo>
                  <a:lnTo>
                    <a:pt x="0" y="2406"/>
                  </a:lnTo>
                  <a:lnTo>
                    <a:pt x="76" y="2406"/>
                  </a:lnTo>
                  <a:lnTo>
                    <a:pt x="0" y="2406"/>
                  </a:lnTo>
                  <a:lnTo>
                    <a:pt x="0" y="2470"/>
                  </a:lnTo>
                  <a:lnTo>
                    <a:pt x="76" y="2470"/>
                  </a:lnTo>
                  <a:lnTo>
                    <a:pt x="0" y="2470"/>
                  </a:lnTo>
                  <a:lnTo>
                    <a:pt x="0" y="2535"/>
                  </a:lnTo>
                  <a:lnTo>
                    <a:pt x="76" y="2535"/>
                  </a:lnTo>
                  <a:lnTo>
                    <a:pt x="0" y="2535"/>
                  </a:lnTo>
                  <a:lnTo>
                    <a:pt x="0" y="2688"/>
                  </a:lnTo>
                  <a:lnTo>
                    <a:pt x="106" y="2688"/>
                  </a:lnTo>
                  <a:lnTo>
                    <a:pt x="0" y="2688"/>
                  </a:lnTo>
                  <a:lnTo>
                    <a:pt x="0" y="2751"/>
                  </a:lnTo>
                  <a:lnTo>
                    <a:pt x="76" y="2751"/>
                  </a:lnTo>
                  <a:lnTo>
                    <a:pt x="0" y="2751"/>
                  </a:lnTo>
                  <a:lnTo>
                    <a:pt x="0" y="2815"/>
                  </a:lnTo>
                  <a:lnTo>
                    <a:pt x="76" y="2815"/>
                  </a:lnTo>
                  <a:lnTo>
                    <a:pt x="0" y="2815"/>
                  </a:lnTo>
                  <a:lnTo>
                    <a:pt x="0" y="2880"/>
                  </a:lnTo>
                  <a:lnTo>
                    <a:pt x="76" y="2880"/>
                  </a:lnTo>
                  <a:lnTo>
                    <a:pt x="0" y="2880"/>
                  </a:lnTo>
                  <a:lnTo>
                    <a:pt x="0" y="3031"/>
                  </a:lnTo>
                  <a:lnTo>
                    <a:pt x="94" y="3031"/>
                  </a:lnTo>
                  <a:lnTo>
                    <a:pt x="0" y="3031"/>
                  </a:lnTo>
                  <a:lnTo>
                    <a:pt x="0" y="3108"/>
                  </a:lnTo>
                  <a:lnTo>
                    <a:pt x="76" y="3108"/>
                  </a:lnTo>
                  <a:lnTo>
                    <a:pt x="0" y="3108"/>
                  </a:lnTo>
                  <a:lnTo>
                    <a:pt x="0" y="3172"/>
                  </a:lnTo>
                  <a:lnTo>
                    <a:pt x="76" y="3172"/>
                  </a:lnTo>
                  <a:lnTo>
                    <a:pt x="0" y="3172"/>
                  </a:lnTo>
                  <a:lnTo>
                    <a:pt x="0" y="3236"/>
                  </a:lnTo>
                  <a:lnTo>
                    <a:pt x="76" y="3236"/>
                  </a:lnTo>
                  <a:lnTo>
                    <a:pt x="0" y="3236"/>
                  </a:lnTo>
                  <a:lnTo>
                    <a:pt x="0" y="3385"/>
                  </a:lnTo>
                  <a:lnTo>
                    <a:pt x="106" y="3385"/>
                  </a:lnTo>
                  <a:lnTo>
                    <a:pt x="0" y="3385"/>
                  </a:lnTo>
                  <a:lnTo>
                    <a:pt x="0" y="3453"/>
                  </a:lnTo>
                  <a:lnTo>
                    <a:pt x="76" y="3453"/>
                  </a:lnTo>
                  <a:lnTo>
                    <a:pt x="0" y="3453"/>
                  </a:lnTo>
                  <a:lnTo>
                    <a:pt x="0" y="3516"/>
                  </a:lnTo>
                  <a:lnTo>
                    <a:pt x="76" y="3516"/>
                  </a:lnTo>
                  <a:lnTo>
                    <a:pt x="0" y="3516"/>
                  </a:lnTo>
                  <a:lnTo>
                    <a:pt x="0" y="3581"/>
                  </a:lnTo>
                  <a:lnTo>
                    <a:pt x="76" y="3581"/>
                  </a:lnTo>
                  <a:lnTo>
                    <a:pt x="0" y="3581"/>
                  </a:lnTo>
                  <a:lnTo>
                    <a:pt x="0" y="3734"/>
                  </a:lnTo>
                  <a:lnTo>
                    <a:pt x="94" y="3734"/>
                  </a:lnTo>
                  <a:lnTo>
                    <a:pt x="0" y="3734"/>
                  </a:lnTo>
                  <a:lnTo>
                    <a:pt x="0" y="3810"/>
                  </a:lnTo>
                  <a:lnTo>
                    <a:pt x="76" y="3810"/>
                  </a:lnTo>
                  <a:lnTo>
                    <a:pt x="0" y="3810"/>
                  </a:lnTo>
                  <a:lnTo>
                    <a:pt x="0" y="3873"/>
                  </a:lnTo>
                  <a:lnTo>
                    <a:pt x="76" y="3873"/>
                  </a:lnTo>
                  <a:lnTo>
                    <a:pt x="0" y="3873"/>
                  </a:lnTo>
                  <a:lnTo>
                    <a:pt x="0" y="3937"/>
                  </a:lnTo>
                  <a:lnTo>
                    <a:pt x="76" y="3937"/>
                  </a:lnTo>
                  <a:lnTo>
                    <a:pt x="0" y="3937"/>
                  </a:lnTo>
                  <a:lnTo>
                    <a:pt x="0" y="4092"/>
                  </a:lnTo>
                  <a:lnTo>
                    <a:pt x="106" y="4092"/>
                  </a:lnTo>
                  <a:lnTo>
                    <a:pt x="0" y="4092"/>
                  </a:lnTo>
                  <a:lnTo>
                    <a:pt x="0" y="4153"/>
                  </a:lnTo>
                  <a:lnTo>
                    <a:pt x="76" y="4153"/>
                  </a:lnTo>
                  <a:lnTo>
                    <a:pt x="0" y="4153"/>
                  </a:lnTo>
                  <a:lnTo>
                    <a:pt x="0" y="4219"/>
                  </a:lnTo>
                  <a:lnTo>
                    <a:pt x="76" y="4219"/>
                  </a:lnTo>
                  <a:lnTo>
                    <a:pt x="0" y="4219"/>
                  </a:lnTo>
                  <a:lnTo>
                    <a:pt x="0" y="4283"/>
                  </a:lnTo>
                  <a:lnTo>
                    <a:pt x="76" y="4283"/>
                  </a:lnTo>
                  <a:lnTo>
                    <a:pt x="0" y="4283"/>
                  </a:lnTo>
                  <a:lnTo>
                    <a:pt x="0" y="4435"/>
                  </a:lnTo>
                  <a:lnTo>
                    <a:pt x="94" y="4435"/>
                  </a:lnTo>
                  <a:lnTo>
                    <a:pt x="0" y="4435"/>
                  </a:lnTo>
                  <a:lnTo>
                    <a:pt x="0" y="4510"/>
                  </a:lnTo>
                  <a:lnTo>
                    <a:pt x="76" y="4510"/>
                  </a:lnTo>
                  <a:lnTo>
                    <a:pt x="0" y="4510"/>
                  </a:lnTo>
                  <a:lnTo>
                    <a:pt x="0" y="4575"/>
                  </a:lnTo>
                  <a:lnTo>
                    <a:pt x="76" y="4575"/>
                  </a:lnTo>
                  <a:lnTo>
                    <a:pt x="0" y="4575"/>
                  </a:lnTo>
                  <a:lnTo>
                    <a:pt x="0" y="4639"/>
                  </a:lnTo>
                  <a:lnTo>
                    <a:pt x="76" y="4639"/>
                  </a:lnTo>
                  <a:lnTo>
                    <a:pt x="0" y="4639"/>
                  </a:lnTo>
                  <a:lnTo>
                    <a:pt x="0" y="4788"/>
                  </a:lnTo>
                  <a:lnTo>
                    <a:pt x="103" y="4788"/>
                  </a:lnTo>
                  <a:lnTo>
                    <a:pt x="0" y="4788"/>
                  </a:lnTo>
                  <a:lnTo>
                    <a:pt x="0" y="5137"/>
                  </a:lnTo>
                  <a:lnTo>
                    <a:pt x="99" y="5137"/>
                  </a:lnTo>
                  <a:lnTo>
                    <a:pt x="0" y="5137"/>
                  </a:lnTo>
                  <a:lnTo>
                    <a:pt x="0" y="5490"/>
                  </a:lnTo>
                  <a:lnTo>
                    <a:pt x="106" y="5490"/>
                  </a:lnTo>
                  <a:lnTo>
                    <a:pt x="0" y="5490"/>
                  </a:lnTo>
                  <a:lnTo>
                    <a:pt x="0" y="6570"/>
                  </a:lnTo>
                  <a:lnTo>
                    <a:pt x="5" y="6609"/>
                  </a:lnTo>
                  <a:lnTo>
                    <a:pt x="14" y="6649"/>
                  </a:lnTo>
                  <a:lnTo>
                    <a:pt x="25" y="6686"/>
                  </a:lnTo>
                  <a:lnTo>
                    <a:pt x="31" y="6703"/>
                  </a:lnTo>
                  <a:lnTo>
                    <a:pt x="40" y="6721"/>
                  </a:lnTo>
                  <a:lnTo>
                    <a:pt x="40" y="6719"/>
                  </a:lnTo>
                  <a:lnTo>
                    <a:pt x="40" y="6717"/>
                  </a:lnTo>
                  <a:lnTo>
                    <a:pt x="40" y="6715"/>
                  </a:lnTo>
                  <a:lnTo>
                    <a:pt x="38" y="6712"/>
                  </a:lnTo>
                  <a:lnTo>
                    <a:pt x="34" y="6695"/>
                  </a:lnTo>
                  <a:lnTo>
                    <a:pt x="34" y="6667"/>
                  </a:lnTo>
                  <a:lnTo>
                    <a:pt x="48" y="6669"/>
                  </a:lnTo>
                  <a:lnTo>
                    <a:pt x="50" y="6674"/>
                  </a:lnTo>
                  <a:lnTo>
                    <a:pt x="51" y="6682"/>
                  </a:lnTo>
                  <a:lnTo>
                    <a:pt x="53" y="6687"/>
                  </a:lnTo>
                  <a:lnTo>
                    <a:pt x="53" y="6691"/>
                  </a:lnTo>
                  <a:lnTo>
                    <a:pt x="53" y="6694"/>
                  </a:lnTo>
                  <a:lnTo>
                    <a:pt x="54" y="6695"/>
                  </a:lnTo>
                  <a:lnTo>
                    <a:pt x="56" y="6699"/>
                  </a:lnTo>
                  <a:lnTo>
                    <a:pt x="56" y="6702"/>
                  </a:lnTo>
                  <a:lnTo>
                    <a:pt x="56" y="6706"/>
                  </a:lnTo>
                  <a:lnTo>
                    <a:pt x="58" y="6711"/>
                  </a:lnTo>
                  <a:lnTo>
                    <a:pt x="59" y="6715"/>
                  </a:lnTo>
                  <a:lnTo>
                    <a:pt x="59" y="6719"/>
                  </a:lnTo>
                  <a:lnTo>
                    <a:pt x="59" y="6733"/>
                  </a:lnTo>
                  <a:lnTo>
                    <a:pt x="67" y="6735"/>
                  </a:lnTo>
                  <a:lnTo>
                    <a:pt x="67" y="6738"/>
                  </a:lnTo>
                  <a:lnTo>
                    <a:pt x="67" y="6745"/>
                  </a:lnTo>
                  <a:lnTo>
                    <a:pt x="81" y="6746"/>
                  </a:lnTo>
                  <a:lnTo>
                    <a:pt x="81" y="6749"/>
                  </a:lnTo>
                  <a:lnTo>
                    <a:pt x="81" y="6776"/>
                  </a:lnTo>
                  <a:lnTo>
                    <a:pt x="81" y="6778"/>
                  </a:lnTo>
                  <a:lnTo>
                    <a:pt x="77" y="6782"/>
                  </a:lnTo>
                  <a:lnTo>
                    <a:pt x="76" y="6786"/>
                  </a:lnTo>
                  <a:lnTo>
                    <a:pt x="76" y="6787"/>
                  </a:lnTo>
                  <a:lnTo>
                    <a:pt x="80" y="6793"/>
                  </a:lnTo>
                  <a:lnTo>
                    <a:pt x="138" y="6688"/>
                  </a:lnTo>
                  <a:lnTo>
                    <a:pt x="80" y="6793"/>
                  </a:lnTo>
                  <a:lnTo>
                    <a:pt x="81" y="6795"/>
                  </a:lnTo>
                  <a:lnTo>
                    <a:pt x="91" y="6777"/>
                  </a:lnTo>
                  <a:lnTo>
                    <a:pt x="101" y="6763"/>
                  </a:lnTo>
                  <a:lnTo>
                    <a:pt x="112" y="6751"/>
                  </a:lnTo>
                  <a:lnTo>
                    <a:pt x="124" y="6742"/>
                  </a:lnTo>
                  <a:lnTo>
                    <a:pt x="124" y="6741"/>
                  </a:lnTo>
                  <a:lnTo>
                    <a:pt x="124" y="6728"/>
                  </a:lnTo>
                  <a:lnTo>
                    <a:pt x="126" y="6722"/>
                  </a:lnTo>
                  <a:lnTo>
                    <a:pt x="127" y="6718"/>
                  </a:lnTo>
                  <a:lnTo>
                    <a:pt x="127" y="6715"/>
                  </a:lnTo>
                  <a:lnTo>
                    <a:pt x="127" y="6713"/>
                  </a:lnTo>
                  <a:lnTo>
                    <a:pt x="138" y="6714"/>
                  </a:lnTo>
                  <a:lnTo>
                    <a:pt x="138" y="497"/>
                  </a:lnTo>
                  <a:lnTo>
                    <a:pt x="131" y="481"/>
                  </a:lnTo>
                  <a:lnTo>
                    <a:pt x="128" y="464"/>
                  </a:lnTo>
                  <a:lnTo>
                    <a:pt x="126" y="446"/>
                  </a:lnTo>
                  <a:lnTo>
                    <a:pt x="126" y="427"/>
                  </a:lnTo>
                  <a:close/>
                  <a:moveTo>
                    <a:pt x="1" y="1198"/>
                  </a:moveTo>
                  <a:lnTo>
                    <a:pt x="78" y="1198"/>
                  </a:lnTo>
                  <a:lnTo>
                    <a:pt x="1" y="1198"/>
                  </a:lnTo>
                  <a:close/>
                  <a:moveTo>
                    <a:pt x="1" y="1550"/>
                  </a:moveTo>
                  <a:lnTo>
                    <a:pt x="78" y="1550"/>
                  </a:lnTo>
                  <a:lnTo>
                    <a:pt x="1" y="1550"/>
                  </a:lnTo>
                  <a:close/>
                  <a:moveTo>
                    <a:pt x="78" y="1906"/>
                  </a:moveTo>
                  <a:lnTo>
                    <a:pt x="1" y="1906"/>
                  </a:lnTo>
                  <a:lnTo>
                    <a:pt x="78" y="1906"/>
                  </a:lnTo>
                  <a:close/>
                  <a:moveTo>
                    <a:pt x="78" y="2248"/>
                  </a:moveTo>
                  <a:lnTo>
                    <a:pt x="1" y="2248"/>
                  </a:lnTo>
                  <a:lnTo>
                    <a:pt x="78" y="2248"/>
                  </a:lnTo>
                  <a:close/>
                  <a:moveTo>
                    <a:pt x="1" y="2604"/>
                  </a:moveTo>
                  <a:lnTo>
                    <a:pt x="78" y="2604"/>
                  </a:lnTo>
                  <a:lnTo>
                    <a:pt x="1" y="2604"/>
                  </a:lnTo>
                  <a:close/>
                  <a:moveTo>
                    <a:pt x="1" y="2949"/>
                  </a:moveTo>
                  <a:lnTo>
                    <a:pt x="78" y="2949"/>
                  </a:lnTo>
                  <a:lnTo>
                    <a:pt x="1" y="2949"/>
                  </a:lnTo>
                  <a:close/>
                  <a:moveTo>
                    <a:pt x="78" y="3306"/>
                  </a:moveTo>
                  <a:lnTo>
                    <a:pt x="1" y="3306"/>
                  </a:lnTo>
                  <a:lnTo>
                    <a:pt x="78" y="3306"/>
                  </a:lnTo>
                  <a:close/>
                  <a:moveTo>
                    <a:pt x="78" y="3651"/>
                  </a:moveTo>
                  <a:lnTo>
                    <a:pt x="1" y="3651"/>
                  </a:lnTo>
                  <a:lnTo>
                    <a:pt x="78" y="3651"/>
                  </a:lnTo>
                  <a:close/>
                  <a:moveTo>
                    <a:pt x="1" y="4008"/>
                  </a:moveTo>
                  <a:lnTo>
                    <a:pt x="78" y="4008"/>
                  </a:lnTo>
                  <a:lnTo>
                    <a:pt x="1" y="4008"/>
                  </a:lnTo>
                  <a:close/>
                  <a:moveTo>
                    <a:pt x="1" y="4354"/>
                  </a:moveTo>
                  <a:lnTo>
                    <a:pt x="78" y="4354"/>
                  </a:lnTo>
                  <a:lnTo>
                    <a:pt x="1" y="4354"/>
                  </a:lnTo>
                  <a:close/>
                  <a:moveTo>
                    <a:pt x="4" y="4921"/>
                  </a:moveTo>
                  <a:lnTo>
                    <a:pt x="81" y="4921"/>
                  </a:lnTo>
                  <a:lnTo>
                    <a:pt x="4" y="4921"/>
                  </a:lnTo>
                  <a:close/>
                  <a:moveTo>
                    <a:pt x="4" y="4984"/>
                  </a:moveTo>
                  <a:lnTo>
                    <a:pt x="81" y="4984"/>
                  </a:lnTo>
                  <a:lnTo>
                    <a:pt x="4" y="4984"/>
                  </a:lnTo>
                  <a:close/>
                  <a:moveTo>
                    <a:pt x="4" y="4855"/>
                  </a:moveTo>
                  <a:lnTo>
                    <a:pt x="81" y="4855"/>
                  </a:lnTo>
                  <a:lnTo>
                    <a:pt x="4" y="4855"/>
                  </a:lnTo>
                  <a:close/>
                  <a:moveTo>
                    <a:pt x="78" y="4709"/>
                  </a:moveTo>
                  <a:lnTo>
                    <a:pt x="1" y="4709"/>
                  </a:lnTo>
                  <a:lnTo>
                    <a:pt x="78" y="4709"/>
                  </a:lnTo>
                  <a:close/>
                  <a:moveTo>
                    <a:pt x="7" y="5055"/>
                  </a:moveTo>
                  <a:lnTo>
                    <a:pt x="84" y="5055"/>
                  </a:lnTo>
                  <a:lnTo>
                    <a:pt x="7" y="5055"/>
                  </a:lnTo>
                  <a:close/>
                  <a:moveTo>
                    <a:pt x="4" y="5212"/>
                  </a:moveTo>
                  <a:lnTo>
                    <a:pt x="81" y="5212"/>
                  </a:lnTo>
                  <a:lnTo>
                    <a:pt x="4" y="5212"/>
                  </a:lnTo>
                  <a:close/>
                  <a:moveTo>
                    <a:pt x="7" y="5411"/>
                  </a:moveTo>
                  <a:lnTo>
                    <a:pt x="84" y="5411"/>
                  </a:lnTo>
                  <a:lnTo>
                    <a:pt x="7" y="5411"/>
                  </a:lnTo>
                  <a:close/>
                  <a:moveTo>
                    <a:pt x="4" y="5340"/>
                  </a:moveTo>
                  <a:lnTo>
                    <a:pt x="81" y="5340"/>
                  </a:lnTo>
                  <a:lnTo>
                    <a:pt x="4" y="5340"/>
                  </a:lnTo>
                  <a:close/>
                  <a:moveTo>
                    <a:pt x="81" y="5277"/>
                  </a:moveTo>
                  <a:lnTo>
                    <a:pt x="4" y="5277"/>
                  </a:lnTo>
                  <a:lnTo>
                    <a:pt x="81" y="52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3" name="Freeform 48"/>
            <p:cNvSpPr>
              <a:spLocks noChangeArrowheads="1"/>
            </p:cNvSpPr>
            <p:nvPr/>
          </p:nvSpPr>
          <p:spPr bwMode="auto">
            <a:xfrm>
              <a:off x="2039" y="904"/>
              <a:ext cx="2" cy="193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4"/>
                </a:cxn>
                <a:cxn ang="0">
                  <a:pos x="2" y="7"/>
                </a:cxn>
                <a:cxn ang="0">
                  <a:pos x="0" y="8"/>
                </a:cxn>
                <a:cxn ang="0">
                  <a:pos x="0" y="5789"/>
                </a:cxn>
                <a:cxn ang="0">
                  <a:pos x="6" y="5793"/>
                </a:cxn>
                <a:cxn ang="0">
                  <a:pos x="6" y="0"/>
                </a:cxn>
                <a:cxn ang="0">
                  <a:pos x="2" y="0"/>
                </a:cxn>
              </a:cxnLst>
              <a:rect l="0" t="0" r="r" b="b"/>
              <a:pathLst>
                <a:path w="6" h="5793">
                  <a:moveTo>
                    <a:pt x="2" y="0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5789"/>
                  </a:lnTo>
                  <a:lnTo>
                    <a:pt x="6" y="5793"/>
                  </a:lnTo>
                  <a:lnTo>
                    <a:pt x="6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4" name="Freeform 49"/>
            <p:cNvSpPr>
              <a:spLocks noChangeArrowheads="1"/>
            </p:cNvSpPr>
            <p:nvPr/>
          </p:nvSpPr>
          <p:spPr bwMode="auto">
            <a:xfrm>
              <a:off x="2038" y="907"/>
              <a:ext cx="1" cy="19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"/>
                </a:cxn>
                <a:cxn ang="0">
                  <a:pos x="0" y="89"/>
                </a:cxn>
                <a:cxn ang="0">
                  <a:pos x="0" y="5778"/>
                </a:cxn>
                <a:cxn ang="0">
                  <a:pos x="3" y="5781"/>
                </a:cxn>
                <a:cxn ang="0">
                  <a:pos x="3" y="0"/>
                </a:cxn>
                <a:cxn ang="0">
                  <a:pos x="0" y="0"/>
                </a:cxn>
              </a:cxnLst>
              <a:rect l="0" t="0" r="r" b="b"/>
              <a:pathLst>
                <a:path w="3" h="5781">
                  <a:moveTo>
                    <a:pt x="0" y="0"/>
                  </a:moveTo>
                  <a:lnTo>
                    <a:pt x="0" y="2"/>
                  </a:lnTo>
                  <a:lnTo>
                    <a:pt x="0" y="89"/>
                  </a:lnTo>
                  <a:lnTo>
                    <a:pt x="0" y="5778"/>
                  </a:lnTo>
                  <a:lnTo>
                    <a:pt x="3" y="5781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5" name="Freeform 50"/>
            <p:cNvSpPr>
              <a:spLocks noChangeArrowheads="1"/>
            </p:cNvSpPr>
            <p:nvPr/>
          </p:nvSpPr>
          <p:spPr bwMode="auto">
            <a:xfrm>
              <a:off x="2041" y="902"/>
              <a:ext cx="2" cy="1935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0" y="6"/>
                </a:cxn>
                <a:cxn ang="0">
                  <a:pos x="0" y="5799"/>
                </a:cxn>
                <a:cxn ang="0">
                  <a:pos x="5" y="5803"/>
                </a:cxn>
                <a:cxn ang="0">
                  <a:pos x="5" y="0"/>
                </a:cxn>
                <a:cxn ang="0">
                  <a:pos x="3" y="6"/>
                </a:cxn>
              </a:cxnLst>
              <a:rect l="0" t="0" r="r" b="b"/>
              <a:pathLst>
                <a:path w="5" h="5803">
                  <a:moveTo>
                    <a:pt x="3" y="6"/>
                  </a:moveTo>
                  <a:lnTo>
                    <a:pt x="0" y="6"/>
                  </a:lnTo>
                  <a:lnTo>
                    <a:pt x="0" y="5799"/>
                  </a:lnTo>
                  <a:lnTo>
                    <a:pt x="5" y="5803"/>
                  </a:lnTo>
                  <a:lnTo>
                    <a:pt x="5" y="0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6" name="Freeform 51"/>
            <p:cNvSpPr>
              <a:spLocks noChangeArrowheads="1"/>
            </p:cNvSpPr>
            <p:nvPr/>
          </p:nvSpPr>
          <p:spPr bwMode="auto">
            <a:xfrm>
              <a:off x="2021" y="903"/>
              <a:ext cx="2" cy="2073"/>
            </a:xfrm>
            <a:custGeom>
              <a:avLst/>
              <a:gdLst/>
              <a:ahLst/>
              <a:cxnLst>
                <a:cxn ang="0">
                  <a:pos x="3" y="2"/>
                </a:cxn>
                <a:cxn ang="0">
                  <a:pos x="1" y="2"/>
                </a:cxn>
                <a:cxn ang="0">
                  <a:pos x="0" y="0"/>
                </a:cxn>
                <a:cxn ang="0">
                  <a:pos x="0" y="6217"/>
                </a:cxn>
                <a:cxn ang="0">
                  <a:pos x="1" y="6217"/>
                </a:cxn>
                <a:cxn ang="0">
                  <a:pos x="5" y="6212"/>
                </a:cxn>
                <a:cxn ang="0">
                  <a:pos x="5" y="5811"/>
                </a:cxn>
                <a:cxn ang="0">
                  <a:pos x="3" y="5811"/>
                </a:cxn>
                <a:cxn ang="0">
                  <a:pos x="3" y="5794"/>
                </a:cxn>
                <a:cxn ang="0">
                  <a:pos x="3" y="5706"/>
                </a:cxn>
                <a:cxn ang="0">
                  <a:pos x="3" y="141"/>
                </a:cxn>
                <a:cxn ang="0">
                  <a:pos x="3" y="2"/>
                </a:cxn>
              </a:cxnLst>
              <a:rect l="0" t="0" r="r" b="b"/>
              <a:pathLst>
                <a:path w="5" h="6217">
                  <a:moveTo>
                    <a:pt x="3" y="2"/>
                  </a:moveTo>
                  <a:lnTo>
                    <a:pt x="1" y="2"/>
                  </a:lnTo>
                  <a:lnTo>
                    <a:pt x="0" y="0"/>
                  </a:lnTo>
                  <a:lnTo>
                    <a:pt x="0" y="6217"/>
                  </a:lnTo>
                  <a:lnTo>
                    <a:pt x="1" y="6217"/>
                  </a:lnTo>
                  <a:lnTo>
                    <a:pt x="5" y="6212"/>
                  </a:lnTo>
                  <a:lnTo>
                    <a:pt x="5" y="5811"/>
                  </a:lnTo>
                  <a:lnTo>
                    <a:pt x="3" y="5811"/>
                  </a:lnTo>
                  <a:lnTo>
                    <a:pt x="3" y="5794"/>
                  </a:lnTo>
                  <a:lnTo>
                    <a:pt x="3" y="5706"/>
                  </a:lnTo>
                  <a:lnTo>
                    <a:pt x="3" y="141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7" name="Freeform 52"/>
            <p:cNvSpPr>
              <a:spLocks noChangeArrowheads="1"/>
            </p:cNvSpPr>
            <p:nvPr/>
          </p:nvSpPr>
          <p:spPr bwMode="auto">
            <a:xfrm>
              <a:off x="2043" y="896"/>
              <a:ext cx="2" cy="1942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4" y="4"/>
                </a:cxn>
                <a:cxn ang="0">
                  <a:pos x="3" y="6"/>
                </a:cxn>
                <a:cxn ang="0">
                  <a:pos x="3" y="9"/>
                </a:cxn>
                <a:cxn ang="0">
                  <a:pos x="0" y="19"/>
                </a:cxn>
                <a:cxn ang="0">
                  <a:pos x="0" y="5822"/>
                </a:cxn>
                <a:cxn ang="0">
                  <a:pos x="6" y="5826"/>
                </a:cxn>
                <a:cxn ang="0">
                  <a:pos x="6" y="0"/>
                </a:cxn>
              </a:cxnLst>
              <a:rect l="0" t="0" r="r" b="b"/>
              <a:pathLst>
                <a:path w="6" h="5826">
                  <a:moveTo>
                    <a:pt x="6" y="0"/>
                  </a:moveTo>
                  <a:lnTo>
                    <a:pt x="4" y="4"/>
                  </a:lnTo>
                  <a:lnTo>
                    <a:pt x="3" y="6"/>
                  </a:lnTo>
                  <a:lnTo>
                    <a:pt x="3" y="9"/>
                  </a:lnTo>
                  <a:lnTo>
                    <a:pt x="0" y="19"/>
                  </a:lnTo>
                  <a:lnTo>
                    <a:pt x="0" y="5822"/>
                  </a:lnTo>
                  <a:lnTo>
                    <a:pt x="6" y="582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8" name="Freeform 53"/>
            <p:cNvSpPr>
              <a:spLocks noChangeArrowheads="1"/>
            </p:cNvSpPr>
            <p:nvPr/>
          </p:nvSpPr>
          <p:spPr bwMode="auto">
            <a:xfrm>
              <a:off x="1973" y="1164"/>
              <a:ext cx="2" cy="117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352"/>
                </a:cxn>
                <a:cxn ang="0">
                  <a:pos x="6" y="352"/>
                </a:cxn>
                <a:cxn ang="0">
                  <a:pos x="6" y="200"/>
                </a:cxn>
                <a:cxn ang="0">
                  <a:pos x="4" y="200"/>
                </a:cxn>
                <a:cxn ang="0">
                  <a:pos x="6" y="200"/>
                </a:cxn>
                <a:cxn ang="0">
                  <a:pos x="6" y="136"/>
                </a:cxn>
                <a:cxn ang="0">
                  <a:pos x="4" y="136"/>
                </a:cxn>
                <a:cxn ang="0">
                  <a:pos x="6" y="136"/>
                </a:cxn>
                <a:cxn ang="0">
                  <a:pos x="6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6" y="0"/>
                </a:cxn>
              </a:cxnLst>
              <a:rect l="0" t="0" r="r" b="b"/>
              <a:pathLst>
                <a:path w="6" h="352">
                  <a:moveTo>
                    <a:pt x="6" y="0"/>
                  </a:moveTo>
                  <a:lnTo>
                    <a:pt x="0" y="0"/>
                  </a:lnTo>
                  <a:lnTo>
                    <a:pt x="0" y="352"/>
                  </a:lnTo>
                  <a:lnTo>
                    <a:pt x="6" y="352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6" y="136"/>
                  </a:lnTo>
                  <a:lnTo>
                    <a:pt x="4" y="136"/>
                  </a:lnTo>
                  <a:lnTo>
                    <a:pt x="6" y="136"/>
                  </a:lnTo>
                  <a:lnTo>
                    <a:pt x="6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89" name="Freeform 54"/>
            <p:cNvSpPr>
              <a:spLocks noChangeArrowheads="1"/>
            </p:cNvSpPr>
            <p:nvPr/>
          </p:nvSpPr>
          <p:spPr bwMode="auto">
            <a:xfrm>
              <a:off x="1973" y="1281"/>
              <a:ext cx="2" cy="233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698"/>
                </a:cxn>
                <a:cxn ang="0">
                  <a:pos x="6" y="698"/>
                </a:cxn>
                <a:cxn ang="0">
                  <a:pos x="6" y="547"/>
                </a:cxn>
                <a:cxn ang="0">
                  <a:pos x="4" y="547"/>
                </a:cxn>
                <a:cxn ang="0">
                  <a:pos x="6" y="547"/>
                </a:cxn>
                <a:cxn ang="0">
                  <a:pos x="6" y="482"/>
                </a:cxn>
                <a:cxn ang="0">
                  <a:pos x="4" y="482"/>
                </a:cxn>
                <a:cxn ang="0">
                  <a:pos x="6" y="482"/>
                </a:cxn>
                <a:cxn ang="0">
                  <a:pos x="6" y="418"/>
                </a:cxn>
                <a:cxn ang="0">
                  <a:pos x="4" y="418"/>
                </a:cxn>
                <a:cxn ang="0">
                  <a:pos x="6" y="418"/>
                </a:cxn>
                <a:cxn ang="0">
                  <a:pos x="6" y="351"/>
                </a:cxn>
                <a:cxn ang="0">
                  <a:pos x="4" y="351"/>
                </a:cxn>
                <a:cxn ang="0">
                  <a:pos x="6" y="351"/>
                </a:cxn>
                <a:cxn ang="0">
                  <a:pos x="6" y="204"/>
                </a:cxn>
                <a:cxn ang="0">
                  <a:pos x="4" y="204"/>
                </a:cxn>
                <a:cxn ang="0">
                  <a:pos x="6" y="204"/>
                </a:cxn>
                <a:cxn ang="0">
                  <a:pos x="6" y="140"/>
                </a:cxn>
                <a:cxn ang="0">
                  <a:pos x="4" y="140"/>
                </a:cxn>
                <a:cxn ang="0">
                  <a:pos x="6" y="140"/>
                </a:cxn>
                <a:cxn ang="0">
                  <a:pos x="6" y="76"/>
                </a:cxn>
                <a:cxn ang="0">
                  <a:pos x="4" y="76"/>
                </a:cxn>
                <a:cxn ang="0">
                  <a:pos x="6" y="76"/>
                </a:cxn>
                <a:cxn ang="0">
                  <a:pos x="6" y="0"/>
                </a:cxn>
              </a:cxnLst>
              <a:rect l="0" t="0" r="r" b="b"/>
              <a:pathLst>
                <a:path w="6" h="698">
                  <a:moveTo>
                    <a:pt x="6" y="0"/>
                  </a:moveTo>
                  <a:lnTo>
                    <a:pt x="0" y="0"/>
                  </a:lnTo>
                  <a:lnTo>
                    <a:pt x="0" y="698"/>
                  </a:lnTo>
                  <a:lnTo>
                    <a:pt x="6" y="698"/>
                  </a:lnTo>
                  <a:lnTo>
                    <a:pt x="6" y="547"/>
                  </a:lnTo>
                  <a:lnTo>
                    <a:pt x="4" y="547"/>
                  </a:lnTo>
                  <a:lnTo>
                    <a:pt x="6" y="547"/>
                  </a:lnTo>
                  <a:lnTo>
                    <a:pt x="6" y="482"/>
                  </a:lnTo>
                  <a:lnTo>
                    <a:pt x="4" y="482"/>
                  </a:lnTo>
                  <a:lnTo>
                    <a:pt x="6" y="482"/>
                  </a:lnTo>
                  <a:lnTo>
                    <a:pt x="6" y="418"/>
                  </a:lnTo>
                  <a:lnTo>
                    <a:pt x="4" y="418"/>
                  </a:lnTo>
                  <a:lnTo>
                    <a:pt x="6" y="418"/>
                  </a:lnTo>
                  <a:lnTo>
                    <a:pt x="6" y="351"/>
                  </a:lnTo>
                  <a:lnTo>
                    <a:pt x="4" y="351"/>
                  </a:lnTo>
                  <a:lnTo>
                    <a:pt x="6" y="351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0" name="Freeform 55"/>
            <p:cNvSpPr>
              <a:spLocks noChangeArrowheads="1"/>
            </p:cNvSpPr>
            <p:nvPr/>
          </p:nvSpPr>
          <p:spPr bwMode="auto">
            <a:xfrm>
              <a:off x="1973" y="1514"/>
              <a:ext cx="2" cy="234"/>
            </a:xfrm>
            <a:custGeom>
              <a:avLst/>
              <a:gdLst/>
              <a:ahLst/>
              <a:cxnLst>
                <a:cxn ang="0">
                  <a:pos x="6" y="77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702"/>
                </a:cxn>
                <a:cxn ang="0">
                  <a:pos x="6" y="702"/>
                </a:cxn>
                <a:cxn ang="0">
                  <a:pos x="6" y="551"/>
                </a:cxn>
                <a:cxn ang="0">
                  <a:pos x="4" y="551"/>
                </a:cxn>
                <a:cxn ang="0">
                  <a:pos x="6" y="551"/>
                </a:cxn>
                <a:cxn ang="0">
                  <a:pos x="6" y="486"/>
                </a:cxn>
                <a:cxn ang="0">
                  <a:pos x="4" y="486"/>
                </a:cxn>
                <a:cxn ang="0">
                  <a:pos x="6" y="486"/>
                </a:cxn>
                <a:cxn ang="0">
                  <a:pos x="6" y="422"/>
                </a:cxn>
                <a:cxn ang="0">
                  <a:pos x="4" y="422"/>
                </a:cxn>
                <a:cxn ang="0">
                  <a:pos x="6" y="422"/>
                </a:cxn>
                <a:cxn ang="0">
                  <a:pos x="6" y="359"/>
                </a:cxn>
                <a:cxn ang="0">
                  <a:pos x="4" y="359"/>
                </a:cxn>
                <a:cxn ang="0">
                  <a:pos x="6" y="359"/>
                </a:cxn>
                <a:cxn ang="0">
                  <a:pos x="6" y="206"/>
                </a:cxn>
                <a:cxn ang="0">
                  <a:pos x="4" y="206"/>
                </a:cxn>
                <a:cxn ang="0">
                  <a:pos x="6" y="206"/>
                </a:cxn>
                <a:cxn ang="0">
                  <a:pos x="6" y="141"/>
                </a:cxn>
                <a:cxn ang="0">
                  <a:pos x="4" y="141"/>
                </a:cxn>
                <a:cxn ang="0">
                  <a:pos x="6" y="141"/>
                </a:cxn>
                <a:cxn ang="0">
                  <a:pos x="6" y="77"/>
                </a:cxn>
                <a:cxn ang="0">
                  <a:pos x="4" y="77"/>
                </a:cxn>
                <a:cxn ang="0">
                  <a:pos x="6" y="77"/>
                </a:cxn>
              </a:cxnLst>
              <a:rect l="0" t="0" r="r" b="b"/>
              <a:pathLst>
                <a:path w="6" h="702">
                  <a:moveTo>
                    <a:pt x="6" y="77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2"/>
                  </a:lnTo>
                  <a:lnTo>
                    <a:pt x="6" y="702"/>
                  </a:lnTo>
                  <a:lnTo>
                    <a:pt x="6" y="551"/>
                  </a:lnTo>
                  <a:lnTo>
                    <a:pt x="4" y="551"/>
                  </a:lnTo>
                  <a:lnTo>
                    <a:pt x="6" y="551"/>
                  </a:lnTo>
                  <a:lnTo>
                    <a:pt x="6" y="486"/>
                  </a:lnTo>
                  <a:lnTo>
                    <a:pt x="4" y="486"/>
                  </a:lnTo>
                  <a:lnTo>
                    <a:pt x="6" y="486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9"/>
                  </a:lnTo>
                  <a:lnTo>
                    <a:pt x="4" y="359"/>
                  </a:lnTo>
                  <a:lnTo>
                    <a:pt x="6" y="359"/>
                  </a:lnTo>
                  <a:lnTo>
                    <a:pt x="6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1" name="Freeform 56"/>
            <p:cNvSpPr>
              <a:spLocks noChangeArrowheads="1"/>
            </p:cNvSpPr>
            <p:nvPr/>
          </p:nvSpPr>
          <p:spPr bwMode="auto">
            <a:xfrm>
              <a:off x="1973" y="1748"/>
              <a:ext cx="2" cy="234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703"/>
                </a:cxn>
                <a:cxn ang="0">
                  <a:pos x="6" y="703"/>
                </a:cxn>
                <a:cxn ang="0">
                  <a:pos x="6" y="550"/>
                </a:cxn>
                <a:cxn ang="0">
                  <a:pos x="4" y="550"/>
                </a:cxn>
                <a:cxn ang="0">
                  <a:pos x="6" y="550"/>
                </a:cxn>
                <a:cxn ang="0">
                  <a:pos x="6" y="485"/>
                </a:cxn>
                <a:cxn ang="0">
                  <a:pos x="4" y="485"/>
                </a:cxn>
                <a:cxn ang="0">
                  <a:pos x="6" y="485"/>
                </a:cxn>
                <a:cxn ang="0">
                  <a:pos x="6" y="422"/>
                </a:cxn>
                <a:cxn ang="0">
                  <a:pos x="4" y="422"/>
                </a:cxn>
                <a:cxn ang="0">
                  <a:pos x="6" y="422"/>
                </a:cxn>
                <a:cxn ang="0">
                  <a:pos x="6" y="354"/>
                </a:cxn>
                <a:cxn ang="0">
                  <a:pos x="4" y="354"/>
                </a:cxn>
                <a:cxn ang="0">
                  <a:pos x="6" y="354"/>
                </a:cxn>
                <a:cxn ang="0">
                  <a:pos x="6" y="205"/>
                </a:cxn>
                <a:cxn ang="0">
                  <a:pos x="4" y="205"/>
                </a:cxn>
                <a:cxn ang="0">
                  <a:pos x="6" y="205"/>
                </a:cxn>
                <a:cxn ang="0">
                  <a:pos x="6" y="141"/>
                </a:cxn>
                <a:cxn ang="0">
                  <a:pos x="4" y="141"/>
                </a:cxn>
                <a:cxn ang="0">
                  <a:pos x="6" y="141"/>
                </a:cxn>
                <a:cxn ang="0">
                  <a:pos x="6" y="77"/>
                </a:cxn>
                <a:cxn ang="0">
                  <a:pos x="4" y="77"/>
                </a:cxn>
                <a:cxn ang="0">
                  <a:pos x="6" y="77"/>
                </a:cxn>
                <a:cxn ang="0">
                  <a:pos x="6" y="0"/>
                </a:cxn>
              </a:cxnLst>
              <a:rect l="0" t="0" r="r" b="b"/>
              <a:pathLst>
                <a:path w="6" h="703">
                  <a:moveTo>
                    <a:pt x="6" y="0"/>
                  </a:moveTo>
                  <a:lnTo>
                    <a:pt x="0" y="0"/>
                  </a:lnTo>
                  <a:lnTo>
                    <a:pt x="0" y="703"/>
                  </a:lnTo>
                  <a:lnTo>
                    <a:pt x="6" y="703"/>
                  </a:lnTo>
                  <a:lnTo>
                    <a:pt x="6" y="550"/>
                  </a:lnTo>
                  <a:lnTo>
                    <a:pt x="4" y="550"/>
                  </a:lnTo>
                  <a:lnTo>
                    <a:pt x="6" y="550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4"/>
                  </a:lnTo>
                  <a:lnTo>
                    <a:pt x="4" y="354"/>
                  </a:lnTo>
                  <a:lnTo>
                    <a:pt x="6" y="354"/>
                  </a:lnTo>
                  <a:lnTo>
                    <a:pt x="6" y="205"/>
                  </a:lnTo>
                  <a:lnTo>
                    <a:pt x="4" y="205"/>
                  </a:lnTo>
                  <a:lnTo>
                    <a:pt x="6" y="205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2" name="Freeform 57"/>
            <p:cNvSpPr>
              <a:spLocks noChangeArrowheads="1"/>
            </p:cNvSpPr>
            <p:nvPr/>
          </p:nvSpPr>
          <p:spPr bwMode="auto">
            <a:xfrm>
              <a:off x="1973" y="1982"/>
              <a:ext cx="2" cy="234"/>
            </a:xfrm>
            <a:custGeom>
              <a:avLst/>
              <a:gdLst/>
              <a:ahLst/>
              <a:cxnLst>
                <a:cxn ang="0">
                  <a:pos x="6" y="76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701"/>
                </a:cxn>
                <a:cxn ang="0">
                  <a:pos x="6" y="701"/>
                </a:cxn>
                <a:cxn ang="0">
                  <a:pos x="6" y="549"/>
                </a:cxn>
                <a:cxn ang="0">
                  <a:pos x="4" y="549"/>
                </a:cxn>
                <a:cxn ang="0">
                  <a:pos x="6" y="549"/>
                </a:cxn>
                <a:cxn ang="0">
                  <a:pos x="6" y="485"/>
                </a:cxn>
                <a:cxn ang="0">
                  <a:pos x="4" y="485"/>
                </a:cxn>
                <a:cxn ang="0">
                  <a:pos x="6" y="485"/>
                </a:cxn>
                <a:cxn ang="0">
                  <a:pos x="6" y="419"/>
                </a:cxn>
                <a:cxn ang="0">
                  <a:pos x="4" y="419"/>
                </a:cxn>
                <a:cxn ang="0">
                  <a:pos x="6" y="419"/>
                </a:cxn>
                <a:cxn ang="0">
                  <a:pos x="6" y="358"/>
                </a:cxn>
                <a:cxn ang="0">
                  <a:pos x="4" y="358"/>
                </a:cxn>
                <a:cxn ang="0">
                  <a:pos x="6" y="358"/>
                </a:cxn>
                <a:cxn ang="0">
                  <a:pos x="6" y="203"/>
                </a:cxn>
                <a:cxn ang="0">
                  <a:pos x="4" y="203"/>
                </a:cxn>
                <a:cxn ang="0">
                  <a:pos x="6" y="203"/>
                </a:cxn>
                <a:cxn ang="0">
                  <a:pos x="6" y="139"/>
                </a:cxn>
                <a:cxn ang="0">
                  <a:pos x="4" y="139"/>
                </a:cxn>
                <a:cxn ang="0">
                  <a:pos x="6" y="139"/>
                </a:cxn>
                <a:cxn ang="0">
                  <a:pos x="6" y="76"/>
                </a:cxn>
                <a:cxn ang="0">
                  <a:pos x="4" y="76"/>
                </a:cxn>
                <a:cxn ang="0">
                  <a:pos x="6" y="76"/>
                </a:cxn>
              </a:cxnLst>
              <a:rect l="0" t="0" r="r" b="b"/>
              <a:pathLst>
                <a:path w="6" h="701">
                  <a:moveTo>
                    <a:pt x="6" y="76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1"/>
                  </a:lnTo>
                  <a:lnTo>
                    <a:pt x="6" y="701"/>
                  </a:lnTo>
                  <a:lnTo>
                    <a:pt x="6" y="549"/>
                  </a:lnTo>
                  <a:lnTo>
                    <a:pt x="4" y="549"/>
                  </a:lnTo>
                  <a:lnTo>
                    <a:pt x="6" y="549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19"/>
                  </a:lnTo>
                  <a:lnTo>
                    <a:pt x="4" y="419"/>
                  </a:lnTo>
                  <a:lnTo>
                    <a:pt x="6" y="419"/>
                  </a:lnTo>
                  <a:lnTo>
                    <a:pt x="6" y="358"/>
                  </a:lnTo>
                  <a:lnTo>
                    <a:pt x="4" y="358"/>
                  </a:lnTo>
                  <a:lnTo>
                    <a:pt x="6" y="358"/>
                  </a:lnTo>
                  <a:lnTo>
                    <a:pt x="6" y="203"/>
                  </a:lnTo>
                  <a:lnTo>
                    <a:pt x="4" y="203"/>
                  </a:lnTo>
                  <a:lnTo>
                    <a:pt x="6" y="203"/>
                  </a:lnTo>
                  <a:lnTo>
                    <a:pt x="6" y="139"/>
                  </a:lnTo>
                  <a:lnTo>
                    <a:pt x="4" y="139"/>
                  </a:lnTo>
                  <a:lnTo>
                    <a:pt x="6" y="139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3" name="Freeform 58"/>
            <p:cNvSpPr>
              <a:spLocks noChangeArrowheads="1"/>
            </p:cNvSpPr>
            <p:nvPr/>
          </p:nvSpPr>
          <p:spPr bwMode="auto">
            <a:xfrm>
              <a:off x="1973" y="2216"/>
              <a:ext cx="2" cy="118"/>
            </a:xfrm>
            <a:custGeom>
              <a:avLst/>
              <a:gdLst/>
              <a:ahLst/>
              <a:cxnLst>
                <a:cxn ang="0">
                  <a:pos x="4" y="75"/>
                </a:cxn>
                <a:cxn ang="0">
                  <a:pos x="6" y="75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353"/>
                </a:cxn>
                <a:cxn ang="0">
                  <a:pos x="6" y="353"/>
                </a:cxn>
                <a:cxn ang="0">
                  <a:pos x="6" y="204"/>
                </a:cxn>
                <a:cxn ang="0">
                  <a:pos x="4" y="204"/>
                </a:cxn>
                <a:cxn ang="0">
                  <a:pos x="6" y="204"/>
                </a:cxn>
                <a:cxn ang="0">
                  <a:pos x="6" y="140"/>
                </a:cxn>
                <a:cxn ang="0">
                  <a:pos x="4" y="140"/>
                </a:cxn>
                <a:cxn ang="0">
                  <a:pos x="6" y="140"/>
                </a:cxn>
                <a:cxn ang="0">
                  <a:pos x="6" y="75"/>
                </a:cxn>
                <a:cxn ang="0">
                  <a:pos x="4" y="75"/>
                </a:cxn>
              </a:cxnLst>
              <a:rect l="0" t="0" r="r" b="b"/>
              <a:pathLst>
                <a:path w="6" h="353">
                  <a:moveTo>
                    <a:pt x="4" y="75"/>
                  </a:moveTo>
                  <a:lnTo>
                    <a:pt x="6" y="7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53"/>
                  </a:lnTo>
                  <a:lnTo>
                    <a:pt x="6" y="353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5"/>
                  </a:lnTo>
                  <a:lnTo>
                    <a:pt x="4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4" name="Freeform 59"/>
            <p:cNvSpPr>
              <a:spLocks noChangeArrowheads="1"/>
            </p:cNvSpPr>
            <p:nvPr/>
          </p:nvSpPr>
          <p:spPr bwMode="auto">
            <a:xfrm>
              <a:off x="1973" y="2334"/>
              <a:ext cx="2" cy="594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1684"/>
                </a:cxn>
                <a:cxn ang="0">
                  <a:pos x="1" y="1733"/>
                </a:cxn>
                <a:cxn ang="0">
                  <a:pos x="6" y="1782"/>
                </a:cxn>
                <a:cxn ang="0">
                  <a:pos x="6" y="702"/>
                </a:cxn>
                <a:cxn ang="0">
                  <a:pos x="4" y="702"/>
                </a:cxn>
                <a:cxn ang="0">
                  <a:pos x="6" y="702"/>
                </a:cxn>
                <a:cxn ang="0">
                  <a:pos x="6" y="349"/>
                </a:cxn>
                <a:cxn ang="0">
                  <a:pos x="6" y="0"/>
                </a:cxn>
              </a:cxnLst>
              <a:rect l="0" t="0" r="r" b="b"/>
              <a:pathLst>
                <a:path w="6" h="1782">
                  <a:moveTo>
                    <a:pt x="6" y="0"/>
                  </a:moveTo>
                  <a:lnTo>
                    <a:pt x="0" y="0"/>
                  </a:lnTo>
                  <a:lnTo>
                    <a:pt x="0" y="1684"/>
                  </a:lnTo>
                  <a:lnTo>
                    <a:pt x="1" y="1733"/>
                  </a:lnTo>
                  <a:lnTo>
                    <a:pt x="6" y="1782"/>
                  </a:lnTo>
                  <a:lnTo>
                    <a:pt x="6" y="702"/>
                  </a:lnTo>
                  <a:lnTo>
                    <a:pt x="4" y="702"/>
                  </a:lnTo>
                  <a:lnTo>
                    <a:pt x="6" y="702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5" name="Freeform 60"/>
            <p:cNvSpPr>
              <a:spLocks noChangeArrowheads="1"/>
            </p:cNvSpPr>
            <p:nvPr/>
          </p:nvSpPr>
          <p:spPr bwMode="auto">
            <a:xfrm>
              <a:off x="2030" y="2841"/>
              <a:ext cx="2" cy="69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205"/>
                </a:cxn>
                <a:cxn ang="0">
                  <a:pos x="6" y="206"/>
                </a:cxn>
                <a:cxn ang="0">
                  <a:pos x="6" y="182"/>
                </a:cxn>
                <a:cxn ang="0">
                  <a:pos x="5" y="182"/>
                </a:cxn>
                <a:cxn ang="0">
                  <a:pos x="6" y="182"/>
                </a:cxn>
                <a:cxn ang="0">
                  <a:pos x="6" y="0"/>
                </a:cxn>
              </a:cxnLst>
              <a:rect l="0" t="0" r="r" b="b"/>
              <a:pathLst>
                <a:path w="6" h="206">
                  <a:moveTo>
                    <a:pt x="6" y="0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82"/>
                  </a:lnTo>
                  <a:lnTo>
                    <a:pt x="5" y="182"/>
                  </a:lnTo>
                  <a:lnTo>
                    <a:pt x="6" y="18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6" name="Rectangle 61"/>
            <p:cNvSpPr>
              <a:spLocks noChangeArrowheads="1"/>
            </p:cNvSpPr>
            <p:nvPr/>
          </p:nvSpPr>
          <p:spPr bwMode="auto">
            <a:xfrm>
              <a:off x="2028" y="2841"/>
              <a:ext cx="2" cy="68"/>
            </a:xfrm>
            <a:prstGeom prst="rect">
              <a:avLst/>
            </a:prstGeom>
            <a:solidFill>
              <a:srgbClr val="F4F4F4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7" name="Freeform 62"/>
            <p:cNvSpPr>
              <a:spLocks noChangeArrowheads="1"/>
            </p:cNvSpPr>
            <p:nvPr/>
          </p:nvSpPr>
          <p:spPr bwMode="auto">
            <a:xfrm>
              <a:off x="2026" y="2841"/>
              <a:ext cx="2" cy="68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0" y="0"/>
                </a:cxn>
                <a:cxn ang="0">
                  <a:pos x="0" y="205"/>
                </a:cxn>
                <a:cxn ang="0">
                  <a:pos x="6" y="206"/>
                </a:cxn>
                <a:cxn ang="0">
                  <a:pos x="6" y="1"/>
                </a:cxn>
              </a:cxnLst>
              <a:rect l="0" t="0" r="r" b="b"/>
              <a:pathLst>
                <a:path w="6" h="206">
                  <a:moveTo>
                    <a:pt x="6" y="1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8" name="Rectangle 63"/>
            <p:cNvSpPr>
              <a:spLocks noChangeArrowheads="1"/>
            </p:cNvSpPr>
            <p:nvPr/>
          </p:nvSpPr>
          <p:spPr bwMode="auto">
            <a:xfrm>
              <a:off x="2025" y="2841"/>
              <a:ext cx="1" cy="68"/>
            </a:xfrm>
            <a:prstGeom prst="rect">
              <a:avLst/>
            </a:prstGeom>
            <a:solidFill>
              <a:srgbClr val="F8F8F8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399" name="Freeform 64"/>
            <p:cNvSpPr>
              <a:spLocks noChangeArrowheads="1"/>
            </p:cNvSpPr>
            <p:nvPr/>
          </p:nvSpPr>
          <p:spPr bwMode="auto">
            <a:xfrm>
              <a:off x="2023" y="2840"/>
              <a:ext cx="2" cy="134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0" y="0"/>
                </a:cxn>
                <a:cxn ang="0">
                  <a:pos x="0" y="401"/>
                </a:cxn>
                <a:cxn ang="0">
                  <a:pos x="6" y="392"/>
                </a:cxn>
                <a:cxn ang="0">
                  <a:pos x="6" y="388"/>
                </a:cxn>
                <a:cxn ang="0">
                  <a:pos x="3" y="388"/>
                </a:cxn>
                <a:cxn ang="0">
                  <a:pos x="3" y="205"/>
                </a:cxn>
                <a:cxn ang="0">
                  <a:pos x="6" y="206"/>
                </a:cxn>
                <a:cxn ang="0">
                  <a:pos x="6" y="1"/>
                </a:cxn>
              </a:cxnLst>
              <a:rect l="0" t="0" r="r" b="b"/>
              <a:pathLst>
                <a:path w="6" h="401">
                  <a:moveTo>
                    <a:pt x="6" y="1"/>
                  </a:moveTo>
                  <a:lnTo>
                    <a:pt x="0" y="0"/>
                  </a:lnTo>
                  <a:lnTo>
                    <a:pt x="0" y="401"/>
                  </a:lnTo>
                  <a:lnTo>
                    <a:pt x="6" y="392"/>
                  </a:lnTo>
                  <a:lnTo>
                    <a:pt x="6" y="388"/>
                  </a:lnTo>
                  <a:lnTo>
                    <a:pt x="3" y="388"/>
                  </a:lnTo>
                  <a:lnTo>
                    <a:pt x="3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AFAF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0" name="Freeform 65"/>
            <p:cNvSpPr>
              <a:spLocks noChangeArrowheads="1"/>
            </p:cNvSpPr>
            <p:nvPr/>
          </p:nvSpPr>
          <p:spPr bwMode="auto">
            <a:xfrm>
              <a:off x="2052" y="2844"/>
              <a:ext cx="2" cy="44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5" y="5"/>
                </a:cxn>
                <a:cxn ang="0">
                  <a:pos x="3" y="3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132"/>
                </a:cxn>
                <a:cxn ang="0">
                  <a:pos x="6" y="126"/>
                </a:cxn>
                <a:cxn ang="0">
                  <a:pos x="6" y="6"/>
                </a:cxn>
              </a:cxnLst>
              <a:rect l="0" t="0" r="r" b="b"/>
              <a:pathLst>
                <a:path w="6" h="132">
                  <a:moveTo>
                    <a:pt x="6" y="6"/>
                  </a:moveTo>
                  <a:lnTo>
                    <a:pt x="5" y="5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132"/>
                  </a:lnTo>
                  <a:lnTo>
                    <a:pt x="6" y="12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CDCD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1" name="Freeform 66"/>
            <p:cNvSpPr>
              <a:spLocks noChangeArrowheads="1"/>
            </p:cNvSpPr>
            <p:nvPr/>
          </p:nvSpPr>
          <p:spPr bwMode="auto">
            <a:xfrm>
              <a:off x="2050" y="2843"/>
              <a:ext cx="2" cy="46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139"/>
                </a:cxn>
                <a:cxn ang="0">
                  <a:pos x="6" y="136"/>
                </a:cxn>
                <a:cxn ang="0">
                  <a:pos x="6" y="4"/>
                </a:cxn>
              </a:cxnLst>
              <a:rect l="0" t="0" r="r" b="b"/>
              <a:pathLst>
                <a:path w="6" h="139">
                  <a:moveTo>
                    <a:pt x="6" y="4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139"/>
                  </a:lnTo>
                  <a:lnTo>
                    <a:pt x="6" y="136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2" name="Freeform 67"/>
            <p:cNvSpPr>
              <a:spLocks noChangeArrowheads="1"/>
            </p:cNvSpPr>
            <p:nvPr/>
          </p:nvSpPr>
          <p:spPr bwMode="auto">
            <a:xfrm>
              <a:off x="2048" y="2841"/>
              <a:ext cx="2" cy="49"/>
            </a:xfrm>
            <a:custGeom>
              <a:avLst/>
              <a:gdLst/>
              <a:ahLst/>
              <a:cxnLst>
                <a:cxn ang="0">
                  <a:pos x="5" y="5"/>
                </a:cxn>
                <a:cxn ang="0">
                  <a:pos x="0" y="0"/>
                </a:cxn>
                <a:cxn ang="0">
                  <a:pos x="0" y="148"/>
                </a:cxn>
                <a:cxn ang="0">
                  <a:pos x="5" y="144"/>
                </a:cxn>
                <a:cxn ang="0">
                  <a:pos x="5" y="5"/>
                </a:cxn>
              </a:cxnLst>
              <a:rect l="0" t="0" r="r" b="b"/>
              <a:pathLst>
                <a:path w="5" h="148">
                  <a:moveTo>
                    <a:pt x="5" y="5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5" y="144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3" name="Freeform 68"/>
            <p:cNvSpPr>
              <a:spLocks noChangeArrowheads="1"/>
            </p:cNvSpPr>
            <p:nvPr/>
          </p:nvSpPr>
          <p:spPr bwMode="auto">
            <a:xfrm>
              <a:off x="2047" y="2840"/>
              <a:ext cx="1" cy="51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0" y="0"/>
                </a:cxn>
                <a:cxn ang="0">
                  <a:pos x="0" y="155"/>
                </a:cxn>
                <a:cxn ang="0">
                  <a:pos x="5" y="152"/>
                </a:cxn>
                <a:cxn ang="0">
                  <a:pos x="5" y="4"/>
                </a:cxn>
              </a:cxnLst>
              <a:rect l="0" t="0" r="r" b="b"/>
              <a:pathLst>
                <a:path w="5" h="155">
                  <a:moveTo>
                    <a:pt x="5" y="4"/>
                  </a:moveTo>
                  <a:lnTo>
                    <a:pt x="0" y="0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4" name="Freeform 69"/>
            <p:cNvSpPr>
              <a:spLocks noChangeArrowheads="1"/>
            </p:cNvSpPr>
            <p:nvPr/>
          </p:nvSpPr>
          <p:spPr bwMode="auto">
            <a:xfrm>
              <a:off x="2045" y="2838"/>
              <a:ext cx="2" cy="55"/>
            </a:xfrm>
            <a:custGeom>
              <a:avLst/>
              <a:gdLst/>
              <a:ahLst/>
              <a:cxnLst>
                <a:cxn ang="0">
                  <a:pos x="6" y="5"/>
                </a:cxn>
                <a:cxn ang="0">
                  <a:pos x="0" y="0"/>
                </a:cxn>
                <a:cxn ang="0">
                  <a:pos x="0" y="165"/>
                </a:cxn>
                <a:cxn ang="0">
                  <a:pos x="6" y="160"/>
                </a:cxn>
                <a:cxn ang="0">
                  <a:pos x="6" y="5"/>
                </a:cxn>
              </a:cxnLst>
              <a:rect l="0" t="0" r="r" b="b"/>
              <a:pathLst>
                <a:path w="6" h="165">
                  <a:moveTo>
                    <a:pt x="6" y="5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6" y="160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5" name="Freeform 70"/>
            <p:cNvSpPr>
              <a:spLocks noChangeArrowheads="1"/>
            </p:cNvSpPr>
            <p:nvPr/>
          </p:nvSpPr>
          <p:spPr bwMode="auto">
            <a:xfrm>
              <a:off x="2041" y="2835"/>
              <a:ext cx="2" cy="60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0" y="0"/>
                </a:cxn>
                <a:cxn ang="0">
                  <a:pos x="0" y="179"/>
                </a:cxn>
                <a:cxn ang="0">
                  <a:pos x="5" y="176"/>
                </a:cxn>
                <a:cxn ang="0">
                  <a:pos x="5" y="4"/>
                </a:cxn>
              </a:cxnLst>
              <a:rect l="0" t="0" r="r" b="b"/>
              <a:pathLst>
                <a:path w="5" h="179">
                  <a:moveTo>
                    <a:pt x="5" y="4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5" y="176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6" name="Freeform 71"/>
            <p:cNvSpPr>
              <a:spLocks noChangeArrowheads="1"/>
            </p:cNvSpPr>
            <p:nvPr/>
          </p:nvSpPr>
          <p:spPr bwMode="auto">
            <a:xfrm>
              <a:off x="2039" y="2834"/>
              <a:ext cx="2" cy="63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188"/>
                </a:cxn>
                <a:cxn ang="0">
                  <a:pos x="6" y="183"/>
                </a:cxn>
                <a:cxn ang="0">
                  <a:pos x="6" y="4"/>
                </a:cxn>
              </a:cxnLst>
              <a:rect l="0" t="0" r="r" b="b"/>
              <a:pathLst>
                <a:path w="6" h="188">
                  <a:moveTo>
                    <a:pt x="6" y="4"/>
                  </a:moveTo>
                  <a:lnTo>
                    <a:pt x="0" y="0"/>
                  </a:lnTo>
                  <a:lnTo>
                    <a:pt x="0" y="188"/>
                  </a:lnTo>
                  <a:lnTo>
                    <a:pt x="6" y="18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7" name="Freeform 72"/>
            <p:cNvSpPr>
              <a:spLocks noChangeArrowheads="1"/>
            </p:cNvSpPr>
            <p:nvPr/>
          </p:nvSpPr>
          <p:spPr bwMode="auto">
            <a:xfrm>
              <a:off x="2037" y="2833"/>
              <a:ext cx="2" cy="6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9"/>
                </a:cxn>
                <a:cxn ang="0">
                  <a:pos x="0" y="29"/>
                </a:cxn>
                <a:cxn ang="0">
                  <a:pos x="0" y="194"/>
                </a:cxn>
                <a:cxn ang="0">
                  <a:pos x="5" y="191"/>
                </a:cxn>
                <a:cxn ang="0">
                  <a:pos x="5" y="3"/>
                </a:cxn>
                <a:cxn ang="0">
                  <a:pos x="2" y="0"/>
                </a:cxn>
              </a:cxnLst>
              <a:rect l="0" t="0" r="r" b="b"/>
              <a:pathLst>
                <a:path w="5" h="194">
                  <a:moveTo>
                    <a:pt x="2" y="0"/>
                  </a:moveTo>
                  <a:lnTo>
                    <a:pt x="2" y="29"/>
                  </a:lnTo>
                  <a:lnTo>
                    <a:pt x="0" y="29"/>
                  </a:lnTo>
                  <a:lnTo>
                    <a:pt x="0" y="194"/>
                  </a:lnTo>
                  <a:lnTo>
                    <a:pt x="5" y="191"/>
                  </a:lnTo>
                  <a:lnTo>
                    <a:pt x="5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8" name="Freeform 73"/>
            <p:cNvSpPr>
              <a:spLocks noChangeArrowheads="1"/>
            </p:cNvSpPr>
            <p:nvPr/>
          </p:nvSpPr>
          <p:spPr bwMode="auto">
            <a:xfrm>
              <a:off x="2032" y="2841"/>
              <a:ext cx="2" cy="6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182"/>
                </a:cxn>
                <a:cxn ang="0">
                  <a:pos x="5" y="177"/>
                </a:cxn>
                <a:cxn ang="0">
                  <a:pos x="5" y="0"/>
                </a:cxn>
              </a:cxnLst>
              <a:rect l="0" t="0" r="r" b="b"/>
              <a:pathLst>
                <a:path w="5" h="182">
                  <a:moveTo>
                    <a:pt x="5" y="0"/>
                  </a:moveTo>
                  <a:lnTo>
                    <a:pt x="0" y="0"/>
                  </a:lnTo>
                  <a:lnTo>
                    <a:pt x="0" y="182"/>
                  </a:lnTo>
                  <a:lnTo>
                    <a:pt x="5" y="17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09" name="Freeform 74"/>
            <p:cNvSpPr>
              <a:spLocks noChangeArrowheads="1"/>
            </p:cNvSpPr>
            <p:nvPr/>
          </p:nvSpPr>
          <p:spPr bwMode="auto">
            <a:xfrm>
              <a:off x="2034" y="2841"/>
              <a:ext cx="1" cy="59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0" y="0"/>
                </a:cxn>
                <a:cxn ang="0">
                  <a:pos x="0" y="177"/>
                </a:cxn>
                <a:cxn ang="0">
                  <a:pos x="5" y="174"/>
                </a:cxn>
                <a:cxn ang="0">
                  <a:pos x="5" y="3"/>
                </a:cxn>
              </a:cxnLst>
              <a:rect l="0" t="0" r="r" b="b"/>
              <a:pathLst>
                <a:path w="5" h="177">
                  <a:moveTo>
                    <a:pt x="5" y="3"/>
                  </a:moveTo>
                  <a:lnTo>
                    <a:pt x="0" y="0"/>
                  </a:lnTo>
                  <a:lnTo>
                    <a:pt x="0" y="177"/>
                  </a:lnTo>
                  <a:lnTo>
                    <a:pt x="5" y="17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0" name="Freeform 75"/>
            <p:cNvSpPr>
              <a:spLocks noChangeArrowheads="1"/>
            </p:cNvSpPr>
            <p:nvPr/>
          </p:nvSpPr>
          <p:spPr bwMode="auto">
            <a:xfrm>
              <a:off x="2035" y="2842"/>
              <a:ext cx="2" cy="5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0" y="0"/>
                </a:cxn>
                <a:cxn ang="0">
                  <a:pos x="0" y="171"/>
                </a:cxn>
                <a:cxn ang="0">
                  <a:pos x="6" y="167"/>
                </a:cxn>
                <a:cxn ang="0">
                  <a:pos x="6" y="2"/>
                </a:cxn>
              </a:cxnLst>
              <a:rect l="0" t="0" r="r" b="b"/>
              <a:pathLst>
                <a:path w="6" h="171">
                  <a:moveTo>
                    <a:pt x="6" y="2"/>
                  </a:moveTo>
                  <a:lnTo>
                    <a:pt x="0" y="0"/>
                  </a:lnTo>
                  <a:lnTo>
                    <a:pt x="0" y="171"/>
                  </a:lnTo>
                  <a:lnTo>
                    <a:pt x="6" y="16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1" name="Freeform 76"/>
            <p:cNvSpPr>
              <a:spLocks noChangeArrowheads="1"/>
            </p:cNvSpPr>
            <p:nvPr/>
          </p:nvSpPr>
          <p:spPr bwMode="auto">
            <a:xfrm>
              <a:off x="2054" y="2846"/>
              <a:ext cx="2" cy="40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120"/>
                </a:cxn>
                <a:cxn ang="0">
                  <a:pos x="6" y="116"/>
                </a:cxn>
                <a:cxn ang="0">
                  <a:pos x="6" y="6"/>
                </a:cxn>
              </a:cxnLst>
              <a:rect l="0" t="0" r="r" b="b"/>
              <a:pathLst>
                <a:path w="6" h="120">
                  <a:moveTo>
                    <a:pt x="6" y="6"/>
                  </a:moveTo>
                  <a:lnTo>
                    <a:pt x="0" y="0"/>
                  </a:lnTo>
                  <a:lnTo>
                    <a:pt x="0" y="120"/>
                  </a:lnTo>
                  <a:lnTo>
                    <a:pt x="6" y="11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2" name="Freeform 77"/>
            <p:cNvSpPr>
              <a:spLocks noChangeArrowheads="1"/>
            </p:cNvSpPr>
            <p:nvPr/>
          </p:nvSpPr>
          <p:spPr bwMode="auto">
            <a:xfrm>
              <a:off x="2043" y="2837"/>
              <a:ext cx="2" cy="57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172"/>
                </a:cxn>
                <a:cxn ang="0">
                  <a:pos x="6" y="169"/>
                </a:cxn>
                <a:cxn ang="0">
                  <a:pos x="6" y="4"/>
                </a:cxn>
              </a:cxnLst>
              <a:rect l="0" t="0" r="r" b="b"/>
              <a:pathLst>
                <a:path w="6" h="172">
                  <a:moveTo>
                    <a:pt x="6" y="4"/>
                  </a:moveTo>
                  <a:lnTo>
                    <a:pt x="0" y="0"/>
                  </a:lnTo>
                  <a:lnTo>
                    <a:pt x="0" y="172"/>
                  </a:lnTo>
                  <a:lnTo>
                    <a:pt x="6" y="16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3" name="Freeform 78"/>
            <p:cNvSpPr>
              <a:spLocks noChangeArrowheads="1"/>
            </p:cNvSpPr>
            <p:nvPr/>
          </p:nvSpPr>
          <p:spPr bwMode="auto">
            <a:xfrm>
              <a:off x="2054" y="2885"/>
              <a:ext cx="2" cy="112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4"/>
                </a:cxn>
                <a:cxn ang="0">
                  <a:pos x="0" y="327"/>
                </a:cxn>
                <a:cxn ang="0">
                  <a:pos x="6" y="337"/>
                </a:cxn>
                <a:cxn ang="0">
                  <a:pos x="6" y="0"/>
                </a:cxn>
              </a:cxnLst>
              <a:rect l="0" t="0" r="r" b="b"/>
              <a:pathLst>
                <a:path w="6" h="337">
                  <a:moveTo>
                    <a:pt x="6" y="0"/>
                  </a:moveTo>
                  <a:lnTo>
                    <a:pt x="0" y="4"/>
                  </a:lnTo>
                  <a:lnTo>
                    <a:pt x="0" y="327"/>
                  </a:lnTo>
                  <a:lnTo>
                    <a:pt x="6" y="33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4" name="Freeform 79"/>
            <p:cNvSpPr>
              <a:spLocks noChangeArrowheads="1"/>
            </p:cNvSpPr>
            <p:nvPr/>
          </p:nvSpPr>
          <p:spPr bwMode="auto">
            <a:xfrm>
              <a:off x="2052" y="2886"/>
              <a:ext cx="2" cy="10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6"/>
                </a:cxn>
                <a:cxn ang="0">
                  <a:pos x="0" y="314"/>
                </a:cxn>
                <a:cxn ang="0">
                  <a:pos x="6" y="323"/>
                </a:cxn>
                <a:cxn ang="0">
                  <a:pos x="6" y="0"/>
                </a:cxn>
              </a:cxnLst>
              <a:rect l="0" t="0" r="r" b="b"/>
              <a:pathLst>
                <a:path w="6" h="323">
                  <a:moveTo>
                    <a:pt x="6" y="0"/>
                  </a:moveTo>
                  <a:lnTo>
                    <a:pt x="0" y="6"/>
                  </a:lnTo>
                  <a:lnTo>
                    <a:pt x="0" y="314"/>
                  </a:lnTo>
                  <a:lnTo>
                    <a:pt x="6" y="3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5" name="Freeform 80"/>
            <p:cNvSpPr>
              <a:spLocks noChangeArrowheads="1"/>
            </p:cNvSpPr>
            <p:nvPr/>
          </p:nvSpPr>
          <p:spPr bwMode="auto">
            <a:xfrm>
              <a:off x="2050" y="2888"/>
              <a:ext cx="2" cy="103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0" y="295"/>
                </a:cxn>
                <a:cxn ang="0">
                  <a:pos x="1" y="295"/>
                </a:cxn>
                <a:cxn ang="0">
                  <a:pos x="1" y="298"/>
                </a:cxn>
                <a:cxn ang="0">
                  <a:pos x="1" y="300"/>
                </a:cxn>
                <a:cxn ang="0">
                  <a:pos x="6" y="308"/>
                </a:cxn>
                <a:cxn ang="0">
                  <a:pos x="6" y="0"/>
                </a:cxn>
              </a:cxnLst>
              <a:rect l="0" t="0" r="r" b="b"/>
              <a:pathLst>
                <a:path w="6" h="308">
                  <a:moveTo>
                    <a:pt x="6" y="0"/>
                  </a:moveTo>
                  <a:lnTo>
                    <a:pt x="0" y="3"/>
                  </a:lnTo>
                  <a:lnTo>
                    <a:pt x="0" y="295"/>
                  </a:lnTo>
                  <a:lnTo>
                    <a:pt x="1" y="295"/>
                  </a:lnTo>
                  <a:lnTo>
                    <a:pt x="1" y="298"/>
                  </a:lnTo>
                  <a:lnTo>
                    <a:pt x="1" y="300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6" name="Freeform 81"/>
            <p:cNvSpPr>
              <a:spLocks noChangeArrowheads="1"/>
            </p:cNvSpPr>
            <p:nvPr/>
          </p:nvSpPr>
          <p:spPr bwMode="auto">
            <a:xfrm>
              <a:off x="2048" y="2889"/>
              <a:ext cx="2" cy="97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4"/>
                </a:cxn>
                <a:cxn ang="0">
                  <a:pos x="0" y="287"/>
                </a:cxn>
                <a:cxn ang="0">
                  <a:pos x="1" y="290"/>
                </a:cxn>
                <a:cxn ang="0">
                  <a:pos x="5" y="292"/>
                </a:cxn>
                <a:cxn ang="0">
                  <a:pos x="5" y="0"/>
                </a:cxn>
              </a:cxnLst>
              <a:rect l="0" t="0" r="r" b="b"/>
              <a:pathLst>
                <a:path w="5" h="292">
                  <a:moveTo>
                    <a:pt x="5" y="0"/>
                  </a:moveTo>
                  <a:lnTo>
                    <a:pt x="0" y="4"/>
                  </a:lnTo>
                  <a:lnTo>
                    <a:pt x="0" y="287"/>
                  </a:lnTo>
                  <a:lnTo>
                    <a:pt x="1" y="290"/>
                  </a:lnTo>
                  <a:lnTo>
                    <a:pt x="5" y="2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7" name="Freeform 82"/>
            <p:cNvSpPr>
              <a:spLocks noChangeArrowheads="1"/>
            </p:cNvSpPr>
            <p:nvPr/>
          </p:nvSpPr>
          <p:spPr bwMode="auto">
            <a:xfrm>
              <a:off x="2047" y="2890"/>
              <a:ext cx="1" cy="9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275"/>
                </a:cxn>
                <a:cxn ang="0">
                  <a:pos x="5" y="283"/>
                </a:cxn>
                <a:cxn ang="0">
                  <a:pos x="5" y="0"/>
                </a:cxn>
              </a:cxnLst>
              <a:rect l="0" t="0" r="r" b="b"/>
              <a:pathLst>
                <a:path w="5" h="283">
                  <a:moveTo>
                    <a:pt x="5" y="0"/>
                  </a:moveTo>
                  <a:lnTo>
                    <a:pt x="0" y="3"/>
                  </a:lnTo>
                  <a:lnTo>
                    <a:pt x="0" y="275"/>
                  </a:lnTo>
                  <a:lnTo>
                    <a:pt x="5" y="28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8" name="Freeform 83"/>
            <p:cNvSpPr>
              <a:spLocks noChangeArrowheads="1"/>
            </p:cNvSpPr>
            <p:nvPr/>
          </p:nvSpPr>
          <p:spPr bwMode="auto">
            <a:xfrm>
              <a:off x="2045" y="2891"/>
              <a:ext cx="2" cy="91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5"/>
                </a:cxn>
                <a:cxn ang="0">
                  <a:pos x="0" y="262"/>
                </a:cxn>
                <a:cxn ang="0">
                  <a:pos x="6" y="272"/>
                </a:cxn>
                <a:cxn ang="0">
                  <a:pos x="6" y="0"/>
                </a:cxn>
              </a:cxnLst>
              <a:rect l="0" t="0" r="r" b="b"/>
              <a:pathLst>
                <a:path w="6" h="272">
                  <a:moveTo>
                    <a:pt x="6" y="0"/>
                  </a:moveTo>
                  <a:lnTo>
                    <a:pt x="0" y="5"/>
                  </a:lnTo>
                  <a:lnTo>
                    <a:pt x="0" y="262"/>
                  </a:lnTo>
                  <a:lnTo>
                    <a:pt x="6" y="27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19" name="Freeform 84"/>
            <p:cNvSpPr>
              <a:spLocks noChangeArrowheads="1"/>
            </p:cNvSpPr>
            <p:nvPr/>
          </p:nvSpPr>
          <p:spPr bwMode="auto">
            <a:xfrm>
              <a:off x="2039" y="2895"/>
              <a:ext cx="2" cy="7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5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2" y="225"/>
                </a:cxn>
                <a:cxn ang="0">
                  <a:pos x="6" y="233"/>
                </a:cxn>
                <a:cxn ang="0">
                  <a:pos x="6" y="0"/>
                </a:cxn>
              </a:cxnLst>
              <a:rect l="0" t="0" r="r" b="b"/>
              <a:pathLst>
                <a:path w="6" h="233">
                  <a:moveTo>
                    <a:pt x="6" y="0"/>
                  </a:moveTo>
                  <a:lnTo>
                    <a:pt x="0" y="5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2" y="225"/>
                  </a:lnTo>
                  <a:lnTo>
                    <a:pt x="6" y="23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0" name="Freeform 85"/>
            <p:cNvSpPr>
              <a:spLocks noChangeArrowheads="1"/>
            </p:cNvSpPr>
            <p:nvPr/>
          </p:nvSpPr>
          <p:spPr bwMode="auto">
            <a:xfrm>
              <a:off x="2035" y="2898"/>
              <a:ext cx="2" cy="13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4"/>
                </a:cxn>
                <a:cxn ang="0">
                  <a:pos x="0" y="39"/>
                </a:cxn>
                <a:cxn ang="0">
                  <a:pos x="6" y="40"/>
                </a:cxn>
                <a:cxn ang="0">
                  <a:pos x="6" y="0"/>
                </a:cxn>
              </a:cxnLst>
              <a:rect l="0" t="0" r="r" b="b"/>
              <a:pathLst>
                <a:path w="6" h="40">
                  <a:moveTo>
                    <a:pt x="6" y="0"/>
                  </a:moveTo>
                  <a:lnTo>
                    <a:pt x="0" y="4"/>
                  </a:lnTo>
                  <a:lnTo>
                    <a:pt x="0" y="39"/>
                  </a:lnTo>
                  <a:lnTo>
                    <a:pt x="6" y="4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1" name="Freeform 86"/>
            <p:cNvSpPr>
              <a:spLocks noChangeArrowheads="1"/>
            </p:cNvSpPr>
            <p:nvPr/>
          </p:nvSpPr>
          <p:spPr bwMode="auto">
            <a:xfrm>
              <a:off x="2034" y="2899"/>
              <a:ext cx="1" cy="12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33"/>
                </a:cxn>
                <a:cxn ang="0">
                  <a:pos x="3" y="33"/>
                </a:cxn>
                <a:cxn ang="0">
                  <a:pos x="3" y="11"/>
                </a:cxn>
                <a:cxn ang="0">
                  <a:pos x="3" y="33"/>
                </a:cxn>
                <a:cxn ang="0">
                  <a:pos x="5" y="35"/>
                </a:cxn>
                <a:cxn ang="0">
                  <a:pos x="5" y="0"/>
                </a:cxn>
              </a:cxnLst>
              <a:rect l="0" t="0" r="r" b="b"/>
              <a:pathLst>
                <a:path w="5" h="35">
                  <a:moveTo>
                    <a:pt x="5" y="0"/>
                  </a:moveTo>
                  <a:lnTo>
                    <a:pt x="0" y="3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11"/>
                  </a:lnTo>
                  <a:lnTo>
                    <a:pt x="3" y="33"/>
                  </a:lnTo>
                  <a:lnTo>
                    <a:pt x="5" y="3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2" name="Freeform 87"/>
            <p:cNvSpPr>
              <a:spLocks noChangeArrowheads="1"/>
            </p:cNvSpPr>
            <p:nvPr/>
          </p:nvSpPr>
          <p:spPr bwMode="auto">
            <a:xfrm>
              <a:off x="2037" y="2897"/>
              <a:ext cx="2" cy="14"/>
            </a:xfrm>
            <a:custGeom>
              <a:avLst/>
              <a:gdLst/>
              <a:ahLst/>
              <a:cxnLst>
                <a:cxn ang="0">
                  <a:pos x="5" y="44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43"/>
                </a:cxn>
                <a:cxn ang="0">
                  <a:pos x="5" y="44"/>
                </a:cxn>
              </a:cxnLst>
              <a:rect l="0" t="0" r="r" b="b"/>
              <a:pathLst>
                <a:path w="5" h="44">
                  <a:moveTo>
                    <a:pt x="5" y="44"/>
                  </a:moveTo>
                  <a:lnTo>
                    <a:pt x="5" y="0"/>
                  </a:lnTo>
                  <a:lnTo>
                    <a:pt x="0" y="3"/>
                  </a:lnTo>
                  <a:lnTo>
                    <a:pt x="0" y="43"/>
                  </a:lnTo>
                  <a:lnTo>
                    <a:pt x="5" y="44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3" name="Freeform 88"/>
            <p:cNvSpPr>
              <a:spLocks noChangeArrowheads="1"/>
            </p:cNvSpPr>
            <p:nvPr/>
          </p:nvSpPr>
          <p:spPr bwMode="auto">
            <a:xfrm>
              <a:off x="2032" y="2900"/>
              <a:ext cx="2" cy="10"/>
            </a:xfrm>
            <a:custGeom>
              <a:avLst/>
              <a:gdLst/>
              <a:ahLst/>
              <a:cxnLst>
                <a:cxn ang="0">
                  <a:pos x="5" y="3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29"/>
                </a:cxn>
                <a:cxn ang="0">
                  <a:pos x="5" y="30"/>
                </a:cxn>
              </a:cxnLst>
              <a:rect l="0" t="0" r="r" b="b"/>
              <a:pathLst>
                <a:path w="5" h="30">
                  <a:moveTo>
                    <a:pt x="5" y="30"/>
                  </a:moveTo>
                  <a:lnTo>
                    <a:pt x="5" y="0"/>
                  </a:lnTo>
                  <a:lnTo>
                    <a:pt x="0" y="5"/>
                  </a:lnTo>
                  <a:lnTo>
                    <a:pt x="0" y="29"/>
                  </a:lnTo>
                  <a:lnTo>
                    <a:pt x="5" y="30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4" name="Freeform 89"/>
            <p:cNvSpPr>
              <a:spLocks noChangeArrowheads="1"/>
            </p:cNvSpPr>
            <p:nvPr/>
          </p:nvSpPr>
          <p:spPr bwMode="auto">
            <a:xfrm>
              <a:off x="2043" y="2893"/>
              <a:ext cx="2" cy="86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0" y="247"/>
                </a:cxn>
                <a:cxn ang="0">
                  <a:pos x="6" y="257"/>
                </a:cxn>
                <a:cxn ang="0">
                  <a:pos x="6" y="0"/>
                </a:cxn>
              </a:cxnLst>
              <a:rect l="0" t="0" r="r" b="b"/>
              <a:pathLst>
                <a:path w="6" h="257">
                  <a:moveTo>
                    <a:pt x="6" y="0"/>
                  </a:moveTo>
                  <a:lnTo>
                    <a:pt x="0" y="3"/>
                  </a:lnTo>
                  <a:lnTo>
                    <a:pt x="0" y="247"/>
                  </a:lnTo>
                  <a:lnTo>
                    <a:pt x="6" y="25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5" name="Freeform 90"/>
            <p:cNvSpPr>
              <a:spLocks noChangeArrowheads="1"/>
            </p:cNvSpPr>
            <p:nvPr/>
          </p:nvSpPr>
          <p:spPr bwMode="auto">
            <a:xfrm>
              <a:off x="2041" y="2894"/>
              <a:ext cx="2" cy="8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236"/>
                </a:cxn>
                <a:cxn ang="0">
                  <a:pos x="5" y="244"/>
                </a:cxn>
                <a:cxn ang="0">
                  <a:pos x="5" y="0"/>
                </a:cxn>
              </a:cxnLst>
              <a:rect l="0" t="0" r="r" b="b"/>
              <a:pathLst>
                <a:path w="5" h="244">
                  <a:moveTo>
                    <a:pt x="5" y="0"/>
                  </a:moveTo>
                  <a:lnTo>
                    <a:pt x="0" y="3"/>
                  </a:lnTo>
                  <a:lnTo>
                    <a:pt x="0" y="236"/>
                  </a:lnTo>
                  <a:lnTo>
                    <a:pt x="5" y="2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6" name="Freeform 91"/>
            <p:cNvSpPr>
              <a:spLocks noChangeArrowheads="1"/>
            </p:cNvSpPr>
            <p:nvPr/>
          </p:nvSpPr>
          <p:spPr bwMode="auto">
            <a:xfrm>
              <a:off x="2025" y="2970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9F9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7" name="Freeform 92"/>
            <p:cNvSpPr>
              <a:spLocks noChangeArrowheads="1"/>
            </p:cNvSpPr>
            <p:nvPr/>
          </p:nvSpPr>
          <p:spPr bwMode="auto">
            <a:xfrm>
              <a:off x="2017" y="845"/>
              <a:ext cx="29" cy="59"/>
            </a:xfrm>
            <a:custGeom>
              <a:avLst/>
              <a:gdLst/>
              <a:ahLst/>
              <a:cxnLst>
                <a:cxn ang="0">
                  <a:pos x="32" y="154"/>
                </a:cxn>
                <a:cxn ang="0">
                  <a:pos x="32" y="126"/>
                </a:cxn>
                <a:cxn ang="0">
                  <a:pos x="45" y="128"/>
                </a:cxn>
                <a:cxn ang="0">
                  <a:pos x="45" y="140"/>
                </a:cxn>
                <a:cxn ang="0">
                  <a:pos x="45" y="158"/>
                </a:cxn>
                <a:cxn ang="0">
                  <a:pos x="45" y="160"/>
                </a:cxn>
                <a:cxn ang="0">
                  <a:pos x="46" y="163"/>
                </a:cxn>
                <a:cxn ang="0">
                  <a:pos x="48" y="163"/>
                </a:cxn>
                <a:cxn ang="0">
                  <a:pos x="48" y="164"/>
                </a:cxn>
                <a:cxn ang="0">
                  <a:pos x="50" y="158"/>
                </a:cxn>
                <a:cxn ang="0">
                  <a:pos x="54" y="149"/>
                </a:cxn>
                <a:cxn ang="0">
                  <a:pos x="54" y="148"/>
                </a:cxn>
                <a:cxn ang="0">
                  <a:pos x="68" y="151"/>
                </a:cxn>
                <a:cxn ang="0">
                  <a:pos x="68" y="154"/>
                </a:cxn>
                <a:cxn ang="0">
                  <a:pos x="68" y="163"/>
                </a:cxn>
                <a:cxn ang="0">
                  <a:pos x="68" y="166"/>
                </a:cxn>
                <a:cxn ang="0">
                  <a:pos x="68" y="176"/>
                </a:cxn>
                <a:cxn ang="0">
                  <a:pos x="68" y="179"/>
                </a:cxn>
                <a:cxn ang="0">
                  <a:pos x="75" y="179"/>
                </a:cxn>
                <a:cxn ang="0">
                  <a:pos x="77" y="170"/>
                </a:cxn>
                <a:cxn ang="0">
                  <a:pos x="80" y="162"/>
                </a:cxn>
                <a:cxn ang="0">
                  <a:pos x="84" y="145"/>
                </a:cxn>
                <a:cxn ang="0">
                  <a:pos x="85" y="135"/>
                </a:cxn>
                <a:cxn ang="0">
                  <a:pos x="87" y="126"/>
                </a:cxn>
                <a:cxn ang="0">
                  <a:pos x="88" y="106"/>
                </a:cxn>
                <a:cxn ang="0">
                  <a:pos x="87" y="83"/>
                </a:cxn>
                <a:cxn ang="0">
                  <a:pos x="84" y="64"/>
                </a:cxn>
                <a:cxn ang="0">
                  <a:pos x="80" y="46"/>
                </a:cxn>
                <a:cxn ang="0">
                  <a:pos x="75" y="31"/>
                </a:cxn>
                <a:cxn ang="0">
                  <a:pos x="71" y="23"/>
                </a:cxn>
                <a:cxn ang="0">
                  <a:pos x="68" y="17"/>
                </a:cxn>
                <a:cxn ang="0">
                  <a:pos x="61" y="8"/>
                </a:cxn>
                <a:cxn ang="0">
                  <a:pos x="53" y="1"/>
                </a:cxn>
                <a:cxn ang="0">
                  <a:pos x="45" y="0"/>
                </a:cxn>
                <a:cxn ang="0">
                  <a:pos x="36" y="1"/>
                </a:cxn>
                <a:cxn ang="0">
                  <a:pos x="28" y="8"/>
                </a:cxn>
                <a:cxn ang="0">
                  <a:pos x="20" y="17"/>
                </a:cxn>
                <a:cxn ang="0">
                  <a:pos x="14" y="31"/>
                </a:cxn>
                <a:cxn ang="0">
                  <a:pos x="7" y="46"/>
                </a:cxn>
                <a:cxn ang="0">
                  <a:pos x="3" y="64"/>
                </a:cxn>
                <a:cxn ang="0">
                  <a:pos x="0" y="83"/>
                </a:cxn>
                <a:cxn ang="0">
                  <a:pos x="0" y="106"/>
                </a:cxn>
                <a:cxn ang="0">
                  <a:pos x="0" y="125"/>
                </a:cxn>
                <a:cxn ang="0">
                  <a:pos x="3" y="144"/>
                </a:cxn>
                <a:cxn ang="0">
                  <a:pos x="7" y="161"/>
                </a:cxn>
                <a:cxn ang="0">
                  <a:pos x="13" y="178"/>
                </a:cxn>
                <a:cxn ang="0">
                  <a:pos x="15" y="178"/>
                </a:cxn>
                <a:cxn ang="0">
                  <a:pos x="32" y="179"/>
                </a:cxn>
                <a:cxn ang="0">
                  <a:pos x="32" y="154"/>
                </a:cxn>
              </a:cxnLst>
              <a:rect l="0" t="0" r="r" b="b"/>
              <a:pathLst>
                <a:path w="88" h="179">
                  <a:moveTo>
                    <a:pt x="32" y="154"/>
                  </a:moveTo>
                  <a:lnTo>
                    <a:pt x="32" y="126"/>
                  </a:lnTo>
                  <a:lnTo>
                    <a:pt x="45" y="128"/>
                  </a:lnTo>
                  <a:lnTo>
                    <a:pt x="45" y="140"/>
                  </a:lnTo>
                  <a:lnTo>
                    <a:pt x="45" y="158"/>
                  </a:lnTo>
                  <a:lnTo>
                    <a:pt x="45" y="160"/>
                  </a:lnTo>
                  <a:lnTo>
                    <a:pt x="46" y="163"/>
                  </a:lnTo>
                  <a:lnTo>
                    <a:pt x="48" y="163"/>
                  </a:lnTo>
                  <a:lnTo>
                    <a:pt x="48" y="164"/>
                  </a:lnTo>
                  <a:lnTo>
                    <a:pt x="50" y="158"/>
                  </a:lnTo>
                  <a:lnTo>
                    <a:pt x="54" y="149"/>
                  </a:lnTo>
                  <a:lnTo>
                    <a:pt x="54" y="148"/>
                  </a:lnTo>
                  <a:lnTo>
                    <a:pt x="68" y="151"/>
                  </a:lnTo>
                  <a:lnTo>
                    <a:pt x="68" y="154"/>
                  </a:lnTo>
                  <a:lnTo>
                    <a:pt x="68" y="163"/>
                  </a:lnTo>
                  <a:lnTo>
                    <a:pt x="68" y="166"/>
                  </a:lnTo>
                  <a:lnTo>
                    <a:pt x="68" y="176"/>
                  </a:lnTo>
                  <a:lnTo>
                    <a:pt x="68" y="179"/>
                  </a:lnTo>
                  <a:lnTo>
                    <a:pt x="75" y="179"/>
                  </a:lnTo>
                  <a:lnTo>
                    <a:pt x="77" y="170"/>
                  </a:lnTo>
                  <a:lnTo>
                    <a:pt x="80" y="162"/>
                  </a:lnTo>
                  <a:lnTo>
                    <a:pt x="84" y="145"/>
                  </a:lnTo>
                  <a:lnTo>
                    <a:pt x="85" y="135"/>
                  </a:lnTo>
                  <a:lnTo>
                    <a:pt x="87" y="126"/>
                  </a:lnTo>
                  <a:lnTo>
                    <a:pt x="88" y="106"/>
                  </a:lnTo>
                  <a:lnTo>
                    <a:pt x="87" y="83"/>
                  </a:lnTo>
                  <a:lnTo>
                    <a:pt x="84" y="64"/>
                  </a:lnTo>
                  <a:lnTo>
                    <a:pt x="80" y="46"/>
                  </a:lnTo>
                  <a:lnTo>
                    <a:pt x="75" y="31"/>
                  </a:lnTo>
                  <a:lnTo>
                    <a:pt x="71" y="23"/>
                  </a:lnTo>
                  <a:lnTo>
                    <a:pt x="68" y="17"/>
                  </a:lnTo>
                  <a:lnTo>
                    <a:pt x="61" y="8"/>
                  </a:lnTo>
                  <a:lnTo>
                    <a:pt x="53" y="1"/>
                  </a:lnTo>
                  <a:lnTo>
                    <a:pt x="45" y="0"/>
                  </a:lnTo>
                  <a:lnTo>
                    <a:pt x="36" y="1"/>
                  </a:lnTo>
                  <a:lnTo>
                    <a:pt x="28" y="8"/>
                  </a:lnTo>
                  <a:lnTo>
                    <a:pt x="20" y="17"/>
                  </a:lnTo>
                  <a:lnTo>
                    <a:pt x="14" y="31"/>
                  </a:lnTo>
                  <a:lnTo>
                    <a:pt x="7" y="46"/>
                  </a:lnTo>
                  <a:lnTo>
                    <a:pt x="3" y="64"/>
                  </a:lnTo>
                  <a:lnTo>
                    <a:pt x="0" y="83"/>
                  </a:lnTo>
                  <a:lnTo>
                    <a:pt x="0" y="106"/>
                  </a:lnTo>
                  <a:lnTo>
                    <a:pt x="0" y="125"/>
                  </a:lnTo>
                  <a:lnTo>
                    <a:pt x="3" y="144"/>
                  </a:lnTo>
                  <a:lnTo>
                    <a:pt x="7" y="161"/>
                  </a:lnTo>
                  <a:lnTo>
                    <a:pt x="13" y="178"/>
                  </a:lnTo>
                  <a:lnTo>
                    <a:pt x="15" y="178"/>
                  </a:lnTo>
                  <a:lnTo>
                    <a:pt x="32" y="179"/>
                  </a:lnTo>
                  <a:lnTo>
                    <a:pt x="32" y="15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8" name="Freeform 93"/>
            <p:cNvSpPr>
              <a:spLocks noChangeArrowheads="1"/>
            </p:cNvSpPr>
            <p:nvPr/>
          </p:nvSpPr>
          <p:spPr bwMode="auto">
            <a:xfrm>
              <a:off x="2037" y="908"/>
              <a:ext cx="1" cy="5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3"/>
                </a:cxn>
                <a:cxn ang="0">
                  <a:pos x="0" y="152"/>
                </a:cxn>
                <a:cxn ang="0">
                  <a:pos x="2" y="87"/>
                </a:cxn>
                <a:cxn ang="0">
                  <a:pos x="2" y="0"/>
                </a:cxn>
                <a:cxn ang="0">
                  <a:pos x="1" y="1"/>
                </a:cxn>
                <a:cxn ang="0">
                  <a:pos x="1" y="3"/>
                </a:cxn>
              </a:cxnLst>
              <a:rect l="0" t="0" r="r" b="b"/>
              <a:pathLst>
                <a:path w="2" h="152">
                  <a:moveTo>
                    <a:pt x="1" y="3"/>
                  </a:moveTo>
                  <a:lnTo>
                    <a:pt x="0" y="3"/>
                  </a:lnTo>
                  <a:lnTo>
                    <a:pt x="0" y="152"/>
                  </a:lnTo>
                  <a:lnTo>
                    <a:pt x="2" y="87"/>
                  </a:lnTo>
                  <a:lnTo>
                    <a:pt x="2" y="0"/>
                  </a:lnTo>
                  <a:lnTo>
                    <a:pt x="1" y="1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29" name="Freeform 94"/>
            <p:cNvSpPr>
              <a:spLocks noChangeArrowheads="1"/>
            </p:cNvSpPr>
            <p:nvPr/>
          </p:nvSpPr>
          <p:spPr bwMode="auto">
            <a:xfrm>
              <a:off x="2035" y="909"/>
              <a:ext cx="2" cy="82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1"/>
                </a:cxn>
                <a:cxn ang="0">
                  <a:pos x="0" y="246"/>
                </a:cxn>
                <a:cxn ang="0">
                  <a:pos x="4" y="246"/>
                </a:cxn>
                <a:cxn ang="0">
                  <a:pos x="6" y="149"/>
                </a:cxn>
                <a:cxn ang="0">
                  <a:pos x="6" y="0"/>
                </a:cxn>
              </a:cxnLst>
              <a:rect l="0" t="0" r="r" b="b"/>
              <a:pathLst>
                <a:path w="6" h="246">
                  <a:moveTo>
                    <a:pt x="6" y="0"/>
                  </a:moveTo>
                  <a:lnTo>
                    <a:pt x="0" y="1"/>
                  </a:lnTo>
                  <a:lnTo>
                    <a:pt x="0" y="246"/>
                  </a:lnTo>
                  <a:lnTo>
                    <a:pt x="4" y="246"/>
                  </a:lnTo>
                  <a:lnTo>
                    <a:pt x="6" y="1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0" name="Freeform 95"/>
            <p:cNvSpPr>
              <a:spLocks noChangeArrowheads="1"/>
            </p:cNvSpPr>
            <p:nvPr/>
          </p:nvSpPr>
          <p:spPr bwMode="auto">
            <a:xfrm>
              <a:off x="2034" y="909"/>
              <a:ext cx="1" cy="82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1"/>
                </a:cxn>
                <a:cxn ang="0">
                  <a:pos x="0" y="217"/>
                </a:cxn>
                <a:cxn ang="0">
                  <a:pos x="0" y="226"/>
                </a:cxn>
                <a:cxn ang="0">
                  <a:pos x="3" y="226"/>
                </a:cxn>
                <a:cxn ang="0">
                  <a:pos x="3" y="230"/>
                </a:cxn>
                <a:cxn ang="0">
                  <a:pos x="3" y="243"/>
                </a:cxn>
                <a:cxn ang="0">
                  <a:pos x="4" y="245"/>
                </a:cxn>
                <a:cxn ang="0">
                  <a:pos x="4" y="0"/>
                </a:cxn>
              </a:cxnLst>
              <a:rect l="0" t="0" r="r" b="b"/>
              <a:pathLst>
                <a:path w="4" h="245">
                  <a:moveTo>
                    <a:pt x="4" y="0"/>
                  </a:moveTo>
                  <a:lnTo>
                    <a:pt x="0" y="1"/>
                  </a:lnTo>
                  <a:lnTo>
                    <a:pt x="0" y="217"/>
                  </a:lnTo>
                  <a:lnTo>
                    <a:pt x="0" y="226"/>
                  </a:lnTo>
                  <a:lnTo>
                    <a:pt x="3" y="226"/>
                  </a:lnTo>
                  <a:lnTo>
                    <a:pt x="3" y="230"/>
                  </a:lnTo>
                  <a:lnTo>
                    <a:pt x="3" y="243"/>
                  </a:lnTo>
                  <a:lnTo>
                    <a:pt x="4" y="2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1" name="Freeform 96"/>
            <p:cNvSpPr>
              <a:spLocks noChangeArrowheads="1"/>
            </p:cNvSpPr>
            <p:nvPr/>
          </p:nvSpPr>
          <p:spPr bwMode="auto">
            <a:xfrm>
              <a:off x="2026" y="904"/>
              <a:ext cx="2" cy="8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239"/>
                </a:cxn>
                <a:cxn ang="0">
                  <a:pos x="4" y="239"/>
                </a:cxn>
                <a:cxn ang="0">
                  <a:pos x="4" y="89"/>
                </a:cxn>
                <a:cxn ang="0">
                  <a:pos x="4" y="68"/>
                </a:cxn>
                <a:cxn ang="0">
                  <a:pos x="4" y="55"/>
                </a:cxn>
                <a:cxn ang="0">
                  <a:pos x="4" y="0"/>
                </a:cxn>
              </a:cxnLst>
              <a:rect l="0" t="0" r="r" b="b"/>
              <a:pathLst>
                <a:path w="4" h="239">
                  <a:moveTo>
                    <a:pt x="4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89"/>
                  </a:lnTo>
                  <a:lnTo>
                    <a:pt x="4" y="68"/>
                  </a:lnTo>
                  <a:lnTo>
                    <a:pt x="4" y="5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2" name="Freeform 97"/>
            <p:cNvSpPr>
              <a:spLocks noChangeArrowheads="1"/>
            </p:cNvSpPr>
            <p:nvPr/>
          </p:nvSpPr>
          <p:spPr bwMode="auto">
            <a:xfrm>
              <a:off x="2025" y="904"/>
              <a:ext cx="1" cy="8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239"/>
                </a:cxn>
                <a:cxn ang="0">
                  <a:pos x="4" y="239"/>
                </a:cxn>
                <a:cxn ang="0">
                  <a:pos x="4" y="238"/>
                </a:cxn>
                <a:cxn ang="0">
                  <a:pos x="5" y="239"/>
                </a:cxn>
                <a:cxn ang="0">
                  <a:pos x="5" y="0"/>
                </a:cxn>
              </a:cxnLst>
              <a:rect l="0" t="0" r="r" b="b"/>
              <a:pathLst>
                <a:path w="5" h="239">
                  <a:moveTo>
                    <a:pt x="5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238"/>
                  </a:lnTo>
                  <a:lnTo>
                    <a:pt x="5" y="23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3" name="Freeform 98"/>
            <p:cNvSpPr>
              <a:spLocks noChangeArrowheads="1"/>
            </p:cNvSpPr>
            <p:nvPr/>
          </p:nvSpPr>
          <p:spPr bwMode="auto">
            <a:xfrm>
              <a:off x="2022" y="904"/>
              <a:ext cx="3" cy="88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0" y="0"/>
                </a:cxn>
                <a:cxn ang="0">
                  <a:pos x="0" y="139"/>
                </a:cxn>
                <a:cxn ang="0">
                  <a:pos x="3" y="263"/>
                </a:cxn>
                <a:cxn ang="0">
                  <a:pos x="3" y="241"/>
                </a:cxn>
                <a:cxn ang="0">
                  <a:pos x="3" y="239"/>
                </a:cxn>
                <a:cxn ang="0">
                  <a:pos x="8" y="240"/>
                </a:cxn>
                <a:cxn ang="0">
                  <a:pos x="8" y="1"/>
                </a:cxn>
              </a:cxnLst>
              <a:rect l="0" t="0" r="r" b="b"/>
              <a:pathLst>
                <a:path w="8" h="263">
                  <a:moveTo>
                    <a:pt x="8" y="1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3" y="263"/>
                  </a:lnTo>
                  <a:lnTo>
                    <a:pt x="3" y="241"/>
                  </a:lnTo>
                  <a:lnTo>
                    <a:pt x="3" y="239"/>
                  </a:lnTo>
                  <a:lnTo>
                    <a:pt x="8" y="24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BFBFB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4" name="Freeform 99"/>
            <p:cNvSpPr>
              <a:spLocks noChangeArrowheads="1"/>
            </p:cNvSpPr>
            <p:nvPr/>
          </p:nvSpPr>
          <p:spPr bwMode="auto">
            <a:xfrm>
              <a:off x="2022" y="937"/>
              <a:ext cx="16" cy="1904"/>
            </a:xfrm>
            <a:custGeom>
              <a:avLst/>
              <a:gdLst/>
              <a:ahLst/>
              <a:cxnLst>
                <a:cxn ang="0">
                  <a:pos x="47" y="162"/>
                </a:cxn>
                <a:cxn ang="0">
                  <a:pos x="47" y="182"/>
                </a:cxn>
                <a:cxn ang="0">
                  <a:pos x="39" y="186"/>
                </a:cxn>
                <a:cxn ang="0">
                  <a:pos x="39" y="191"/>
                </a:cxn>
                <a:cxn ang="0">
                  <a:pos x="39" y="197"/>
                </a:cxn>
                <a:cxn ang="0">
                  <a:pos x="36" y="204"/>
                </a:cxn>
                <a:cxn ang="0">
                  <a:pos x="30" y="258"/>
                </a:cxn>
                <a:cxn ang="0">
                  <a:pos x="30" y="294"/>
                </a:cxn>
                <a:cxn ang="0">
                  <a:pos x="17" y="191"/>
                </a:cxn>
                <a:cxn ang="0">
                  <a:pos x="3" y="188"/>
                </a:cxn>
                <a:cxn ang="0">
                  <a:pos x="3" y="167"/>
                </a:cxn>
                <a:cxn ang="0">
                  <a:pos x="0" y="41"/>
                </a:cxn>
                <a:cxn ang="0">
                  <a:pos x="0" y="5694"/>
                </a:cxn>
                <a:cxn ang="0">
                  <a:pos x="35" y="5713"/>
                </a:cxn>
                <a:cxn ang="0">
                  <a:pos x="19" y="5670"/>
                </a:cxn>
                <a:cxn ang="0">
                  <a:pos x="19" y="5670"/>
                </a:cxn>
                <a:cxn ang="0">
                  <a:pos x="19" y="5670"/>
                </a:cxn>
                <a:cxn ang="0">
                  <a:pos x="15" y="4898"/>
                </a:cxn>
                <a:cxn ang="0">
                  <a:pos x="19" y="4238"/>
                </a:cxn>
                <a:cxn ang="0">
                  <a:pos x="21" y="4940"/>
                </a:cxn>
                <a:cxn ang="0">
                  <a:pos x="26" y="5109"/>
                </a:cxn>
                <a:cxn ang="0">
                  <a:pos x="31" y="5173"/>
                </a:cxn>
                <a:cxn ang="0">
                  <a:pos x="30" y="4957"/>
                </a:cxn>
                <a:cxn ang="0">
                  <a:pos x="29" y="4833"/>
                </a:cxn>
                <a:cxn ang="0">
                  <a:pos x="29" y="4833"/>
                </a:cxn>
                <a:cxn ang="0">
                  <a:pos x="27" y="4244"/>
                </a:cxn>
                <a:cxn ang="0">
                  <a:pos x="33" y="4664"/>
                </a:cxn>
                <a:cxn ang="0">
                  <a:pos x="35" y="4233"/>
                </a:cxn>
                <a:cxn ang="0">
                  <a:pos x="33" y="4664"/>
                </a:cxn>
                <a:cxn ang="0">
                  <a:pos x="30" y="4957"/>
                </a:cxn>
                <a:cxn ang="0">
                  <a:pos x="32" y="5182"/>
                </a:cxn>
                <a:cxn ang="0">
                  <a:pos x="34" y="5296"/>
                </a:cxn>
                <a:cxn ang="0">
                  <a:pos x="35" y="5681"/>
                </a:cxn>
                <a:cxn ang="0">
                  <a:pos x="48" y="0"/>
                </a:cxn>
              </a:cxnLst>
              <a:rect l="0" t="0" r="r" b="b"/>
              <a:pathLst>
                <a:path w="48" h="5713">
                  <a:moveTo>
                    <a:pt x="44" y="162"/>
                  </a:moveTo>
                  <a:lnTo>
                    <a:pt x="47" y="162"/>
                  </a:lnTo>
                  <a:lnTo>
                    <a:pt x="47" y="165"/>
                  </a:lnTo>
                  <a:lnTo>
                    <a:pt x="47" y="182"/>
                  </a:lnTo>
                  <a:lnTo>
                    <a:pt x="47" y="184"/>
                  </a:lnTo>
                  <a:lnTo>
                    <a:pt x="39" y="186"/>
                  </a:lnTo>
                  <a:lnTo>
                    <a:pt x="39" y="188"/>
                  </a:lnTo>
                  <a:lnTo>
                    <a:pt x="39" y="191"/>
                  </a:lnTo>
                  <a:lnTo>
                    <a:pt x="39" y="194"/>
                  </a:lnTo>
                  <a:lnTo>
                    <a:pt x="39" y="197"/>
                  </a:lnTo>
                  <a:lnTo>
                    <a:pt x="36" y="199"/>
                  </a:lnTo>
                  <a:lnTo>
                    <a:pt x="36" y="204"/>
                  </a:lnTo>
                  <a:lnTo>
                    <a:pt x="30" y="205"/>
                  </a:lnTo>
                  <a:lnTo>
                    <a:pt x="30" y="258"/>
                  </a:lnTo>
                  <a:lnTo>
                    <a:pt x="30" y="293"/>
                  </a:lnTo>
                  <a:lnTo>
                    <a:pt x="30" y="294"/>
                  </a:lnTo>
                  <a:lnTo>
                    <a:pt x="17" y="293"/>
                  </a:lnTo>
                  <a:lnTo>
                    <a:pt x="17" y="191"/>
                  </a:lnTo>
                  <a:lnTo>
                    <a:pt x="3" y="193"/>
                  </a:lnTo>
                  <a:lnTo>
                    <a:pt x="3" y="188"/>
                  </a:lnTo>
                  <a:lnTo>
                    <a:pt x="3" y="169"/>
                  </a:lnTo>
                  <a:lnTo>
                    <a:pt x="3" y="167"/>
                  </a:lnTo>
                  <a:lnTo>
                    <a:pt x="3" y="165"/>
                  </a:lnTo>
                  <a:lnTo>
                    <a:pt x="0" y="41"/>
                  </a:lnTo>
                  <a:lnTo>
                    <a:pt x="0" y="5606"/>
                  </a:lnTo>
                  <a:lnTo>
                    <a:pt x="0" y="5694"/>
                  </a:lnTo>
                  <a:lnTo>
                    <a:pt x="0" y="5711"/>
                  </a:lnTo>
                  <a:lnTo>
                    <a:pt x="35" y="5713"/>
                  </a:lnTo>
                  <a:lnTo>
                    <a:pt x="35" y="5681"/>
                  </a:lnTo>
                  <a:lnTo>
                    <a:pt x="19" y="5670"/>
                  </a:lnTo>
                  <a:lnTo>
                    <a:pt x="19" y="5687"/>
                  </a:lnTo>
                  <a:lnTo>
                    <a:pt x="19" y="5670"/>
                  </a:lnTo>
                  <a:lnTo>
                    <a:pt x="8" y="5664"/>
                  </a:lnTo>
                  <a:lnTo>
                    <a:pt x="19" y="5670"/>
                  </a:lnTo>
                  <a:lnTo>
                    <a:pt x="19" y="4914"/>
                  </a:lnTo>
                  <a:lnTo>
                    <a:pt x="15" y="4898"/>
                  </a:lnTo>
                  <a:lnTo>
                    <a:pt x="19" y="4914"/>
                  </a:lnTo>
                  <a:lnTo>
                    <a:pt x="19" y="4238"/>
                  </a:lnTo>
                  <a:lnTo>
                    <a:pt x="19" y="4914"/>
                  </a:lnTo>
                  <a:lnTo>
                    <a:pt x="21" y="4940"/>
                  </a:lnTo>
                  <a:lnTo>
                    <a:pt x="24" y="5054"/>
                  </a:lnTo>
                  <a:lnTo>
                    <a:pt x="26" y="5109"/>
                  </a:lnTo>
                  <a:lnTo>
                    <a:pt x="30" y="5166"/>
                  </a:lnTo>
                  <a:lnTo>
                    <a:pt x="31" y="5173"/>
                  </a:lnTo>
                  <a:lnTo>
                    <a:pt x="31" y="5119"/>
                  </a:lnTo>
                  <a:lnTo>
                    <a:pt x="30" y="4957"/>
                  </a:lnTo>
                  <a:lnTo>
                    <a:pt x="30" y="4815"/>
                  </a:lnTo>
                  <a:lnTo>
                    <a:pt x="29" y="4833"/>
                  </a:lnTo>
                  <a:lnTo>
                    <a:pt x="27" y="4869"/>
                  </a:lnTo>
                  <a:lnTo>
                    <a:pt x="29" y="4833"/>
                  </a:lnTo>
                  <a:lnTo>
                    <a:pt x="30" y="4815"/>
                  </a:lnTo>
                  <a:lnTo>
                    <a:pt x="27" y="4244"/>
                  </a:lnTo>
                  <a:lnTo>
                    <a:pt x="30" y="4815"/>
                  </a:lnTo>
                  <a:lnTo>
                    <a:pt x="33" y="4664"/>
                  </a:lnTo>
                  <a:lnTo>
                    <a:pt x="33" y="4436"/>
                  </a:lnTo>
                  <a:lnTo>
                    <a:pt x="35" y="4233"/>
                  </a:lnTo>
                  <a:lnTo>
                    <a:pt x="33" y="4436"/>
                  </a:lnTo>
                  <a:lnTo>
                    <a:pt x="33" y="4664"/>
                  </a:lnTo>
                  <a:lnTo>
                    <a:pt x="30" y="4815"/>
                  </a:lnTo>
                  <a:lnTo>
                    <a:pt x="30" y="4957"/>
                  </a:lnTo>
                  <a:lnTo>
                    <a:pt x="31" y="5119"/>
                  </a:lnTo>
                  <a:lnTo>
                    <a:pt x="32" y="5182"/>
                  </a:lnTo>
                  <a:lnTo>
                    <a:pt x="33" y="5238"/>
                  </a:lnTo>
                  <a:lnTo>
                    <a:pt x="34" y="5296"/>
                  </a:lnTo>
                  <a:lnTo>
                    <a:pt x="33" y="5345"/>
                  </a:lnTo>
                  <a:lnTo>
                    <a:pt x="35" y="5681"/>
                  </a:lnTo>
                  <a:lnTo>
                    <a:pt x="48" y="5689"/>
                  </a:lnTo>
                  <a:lnTo>
                    <a:pt x="48" y="0"/>
                  </a:lnTo>
                  <a:lnTo>
                    <a:pt x="44" y="1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5" name="Freeform 100"/>
            <p:cNvSpPr>
              <a:spLocks noChangeArrowheads="1"/>
            </p:cNvSpPr>
            <p:nvPr/>
          </p:nvSpPr>
          <p:spPr bwMode="auto">
            <a:xfrm>
              <a:off x="2028" y="2575"/>
              <a:ext cx="6" cy="255"/>
            </a:xfrm>
            <a:custGeom>
              <a:avLst/>
              <a:gdLst/>
              <a:ahLst/>
              <a:cxnLst>
                <a:cxn ang="0">
                  <a:pos x="2" y="26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16" y="767"/>
                </a:cxn>
                <a:cxn ang="0">
                  <a:pos x="14" y="431"/>
                </a:cxn>
                <a:cxn ang="0">
                  <a:pos x="11" y="475"/>
                </a:cxn>
                <a:cxn ang="0">
                  <a:pos x="14" y="431"/>
                </a:cxn>
                <a:cxn ang="0">
                  <a:pos x="12" y="259"/>
                </a:cxn>
                <a:cxn ang="0">
                  <a:pos x="11" y="252"/>
                </a:cxn>
                <a:cxn ang="0">
                  <a:pos x="7" y="195"/>
                </a:cxn>
                <a:cxn ang="0">
                  <a:pos x="5" y="140"/>
                </a:cxn>
                <a:cxn ang="0">
                  <a:pos x="2" y="26"/>
                </a:cxn>
              </a:cxnLst>
              <a:rect l="0" t="0" r="r" b="b"/>
              <a:pathLst>
                <a:path w="16" h="767">
                  <a:moveTo>
                    <a:pt x="2" y="26"/>
                  </a:moveTo>
                  <a:lnTo>
                    <a:pt x="0" y="0"/>
                  </a:lnTo>
                  <a:lnTo>
                    <a:pt x="0" y="756"/>
                  </a:lnTo>
                  <a:lnTo>
                    <a:pt x="16" y="767"/>
                  </a:lnTo>
                  <a:lnTo>
                    <a:pt x="14" y="431"/>
                  </a:lnTo>
                  <a:lnTo>
                    <a:pt x="11" y="475"/>
                  </a:lnTo>
                  <a:lnTo>
                    <a:pt x="14" y="431"/>
                  </a:lnTo>
                  <a:lnTo>
                    <a:pt x="12" y="259"/>
                  </a:lnTo>
                  <a:lnTo>
                    <a:pt x="11" y="252"/>
                  </a:lnTo>
                  <a:lnTo>
                    <a:pt x="7" y="195"/>
                  </a:lnTo>
                  <a:lnTo>
                    <a:pt x="5" y="140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6" name="Freeform 101"/>
            <p:cNvSpPr>
              <a:spLocks noChangeArrowheads="1"/>
            </p:cNvSpPr>
            <p:nvPr/>
          </p:nvSpPr>
          <p:spPr bwMode="auto">
            <a:xfrm>
              <a:off x="2032" y="2643"/>
              <a:ext cx="1" cy="21"/>
            </a:xfrm>
            <a:custGeom>
              <a:avLst/>
              <a:gdLst/>
              <a:ahLst/>
              <a:cxnLst>
                <a:cxn ang="0">
                  <a:pos x="1" y="63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1" y="63"/>
                </a:cxn>
              </a:cxnLst>
              <a:rect l="0" t="0" r="r" b="b"/>
              <a:pathLst>
                <a:path w="1" h="62">
                  <a:moveTo>
                    <a:pt x="1" y="63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1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7" name="Freeform 102"/>
            <p:cNvSpPr>
              <a:spLocks noChangeArrowheads="1"/>
            </p:cNvSpPr>
            <p:nvPr/>
          </p:nvSpPr>
          <p:spPr bwMode="auto">
            <a:xfrm>
              <a:off x="2032" y="2661"/>
              <a:ext cx="1" cy="57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0" y="0"/>
                </a:cxn>
                <a:cxn ang="0">
                  <a:pos x="2" y="172"/>
                </a:cxn>
                <a:cxn ang="0">
                  <a:pos x="3" y="123"/>
                </a:cxn>
                <a:cxn ang="0">
                  <a:pos x="2" y="65"/>
                </a:cxn>
                <a:cxn ang="0">
                  <a:pos x="1" y="9"/>
                </a:cxn>
              </a:cxnLst>
              <a:rect l="0" t="0" r="r" b="b"/>
              <a:pathLst>
                <a:path w="3" h="172">
                  <a:moveTo>
                    <a:pt x="1" y="9"/>
                  </a:moveTo>
                  <a:lnTo>
                    <a:pt x="0" y="0"/>
                  </a:lnTo>
                  <a:lnTo>
                    <a:pt x="2" y="172"/>
                  </a:lnTo>
                  <a:lnTo>
                    <a:pt x="3" y="123"/>
                  </a:lnTo>
                  <a:lnTo>
                    <a:pt x="2" y="65"/>
                  </a:ln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8" name="Freeform 103"/>
            <p:cNvSpPr>
              <a:spLocks noChangeArrowheads="1"/>
            </p:cNvSpPr>
            <p:nvPr/>
          </p:nvSpPr>
          <p:spPr bwMode="auto">
            <a:xfrm>
              <a:off x="2034" y="2830"/>
              <a:ext cx="4" cy="13"/>
            </a:xfrm>
            <a:custGeom>
              <a:avLst/>
              <a:gdLst/>
              <a:ahLst/>
              <a:cxnLst>
                <a:cxn ang="0">
                  <a:pos x="13" y="37"/>
                </a:cxn>
                <a:cxn ang="0">
                  <a:pos x="13" y="8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13" y="37"/>
                </a:cxn>
              </a:cxnLst>
              <a:rect l="0" t="0" r="r" b="b"/>
              <a:pathLst>
                <a:path w="13" h="37">
                  <a:moveTo>
                    <a:pt x="13" y="37"/>
                  </a:moveTo>
                  <a:lnTo>
                    <a:pt x="13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39" name="Freeform 104"/>
            <p:cNvSpPr>
              <a:spLocks noChangeArrowheads="1"/>
            </p:cNvSpPr>
            <p:nvPr/>
          </p:nvSpPr>
          <p:spPr bwMode="auto">
            <a:xfrm>
              <a:off x="2060" y="3003"/>
              <a:ext cx="1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7"/>
                </a:cxn>
                <a:cxn ang="0">
                  <a:pos x="2" y="4"/>
                </a:cxn>
                <a:cxn ang="0">
                  <a:pos x="0" y="0"/>
                </a:cxn>
              </a:cxnLst>
              <a:rect l="0" t="0" r="r" b="b"/>
              <a:pathLst>
                <a:path w="2" h="7">
                  <a:moveTo>
                    <a:pt x="0" y="0"/>
                  </a:moveTo>
                  <a:lnTo>
                    <a:pt x="0" y="7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0" name="Freeform 105"/>
            <p:cNvSpPr>
              <a:spLocks noChangeArrowheads="1"/>
            </p:cNvSpPr>
            <p:nvPr/>
          </p:nvSpPr>
          <p:spPr bwMode="auto">
            <a:xfrm>
              <a:off x="2058" y="3000"/>
              <a:ext cx="2" cy="5"/>
            </a:xfrm>
            <a:custGeom>
              <a:avLst/>
              <a:gdLst/>
              <a:ahLst/>
              <a:cxnLst>
                <a:cxn ang="0">
                  <a:pos x="6" y="17"/>
                </a:cxn>
                <a:cxn ang="0">
                  <a:pos x="6" y="1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3" y="14"/>
                </a:cxn>
                <a:cxn ang="0">
                  <a:pos x="5" y="17"/>
                </a:cxn>
                <a:cxn ang="0">
                  <a:pos x="6" y="17"/>
                </a:cxn>
              </a:cxnLst>
              <a:rect l="0" t="0" r="r" b="b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12"/>
                  </a:lnTo>
                  <a:lnTo>
                    <a:pt x="3" y="14"/>
                  </a:lnTo>
                  <a:lnTo>
                    <a:pt x="5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8D8D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1" name="Freeform 106"/>
            <p:cNvSpPr>
              <a:spLocks noChangeArrowheads="1"/>
            </p:cNvSpPr>
            <p:nvPr/>
          </p:nvSpPr>
          <p:spPr bwMode="auto">
            <a:xfrm>
              <a:off x="2056" y="2997"/>
              <a:ext cx="2" cy="5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2" y="11"/>
                </a:cxn>
                <a:cxn ang="0">
                  <a:pos x="3" y="13"/>
                </a:cxn>
                <a:cxn ang="0">
                  <a:pos x="5" y="16"/>
                </a:cxn>
              </a:cxnLst>
              <a:rect l="0" t="0" r="r" b="b"/>
              <a:pathLst>
                <a:path w="5" h="16">
                  <a:moveTo>
                    <a:pt x="5" y="16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2" name="Freeform 107"/>
            <p:cNvSpPr>
              <a:spLocks noChangeArrowheads="1"/>
            </p:cNvSpPr>
            <p:nvPr/>
          </p:nvSpPr>
          <p:spPr bwMode="auto">
            <a:xfrm>
              <a:off x="2052" y="2991"/>
              <a:ext cx="2" cy="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0"/>
                </a:cxn>
              </a:cxnLst>
              <a:rect l="0" t="0" r="r" b="b"/>
              <a:pathLst>
                <a:path w="6" h="17">
                  <a:moveTo>
                    <a:pt x="0" y="0"/>
                  </a:moveTo>
                  <a:lnTo>
                    <a:pt x="0" y="9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3" name="Freeform 108"/>
            <p:cNvSpPr>
              <a:spLocks noChangeArrowheads="1"/>
            </p:cNvSpPr>
            <p:nvPr/>
          </p:nvSpPr>
          <p:spPr bwMode="auto">
            <a:xfrm>
              <a:off x="2050" y="2988"/>
              <a:ext cx="2" cy="6"/>
            </a:xfrm>
            <a:custGeom>
              <a:avLst/>
              <a:gdLst/>
              <a:ahLst/>
              <a:cxnLst>
                <a:cxn ang="0">
                  <a:pos x="5" y="17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2"/>
                </a:cxn>
                <a:cxn ang="0">
                  <a:pos x="5" y="17"/>
                </a:cxn>
              </a:cxnLst>
              <a:rect l="0" t="0" r="r" b="b"/>
              <a:pathLst>
                <a:path w="5" h="17">
                  <a:moveTo>
                    <a:pt x="5" y="17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2"/>
                  </a:lnTo>
                  <a:lnTo>
                    <a:pt x="5" y="1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4" name="Freeform 109"/>
            <p:cNvSpPr>
              <a:spLocks noChangeArrowheads="1"/>
            </p:cNvSpPr>
            <p:nvPr/>
          </p:nvSpPr>
          <p:spPr bwMode="auto">
            <a:xfrm>
              <a:off x="2054" y="2994"/>
              <a:ext cx="2" cy="5"/>
            </a:xfrm>
            <a:custGeom>
              <a:avLst/>
              <a:gdLst/>
              <a:ahLst/>
              <a:cxnLst>
                <a:cxn ang="0">
                  <a:pos x="6" y="17"/>
                </a:cxn>
                <a:cxn ang="0">
                  <a:pos x="6" y="1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6" y="17"/>
                </a:cxn>
              </a:cxnLst>
              <a:rect l="0" t="0" r="r" b="b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5" name="Freeform 110"/>
            <p:cNvSpPr>
              <a:spLocks noChangeArrowheads="1"/>
            </p:cNvSpPr>
            <p:nvPr/>
          </p:nvSpPr>
          <p:spPr bwMode="auto">
            <a:xfrm>
              <a:off x="1988" y="2985"/>
              <a:ext cx="84" cy="409"/>
            </a:xfrm>
            <a:custGeom>
              <a:avLst/>
              <a:gdLst/>
              <a:ahLst/>
              <a:cxnLst>
                <a:cxn ang="0">
                  <a:pos x="214" y="61"/>
                </a:cxn>
                <a:cxn ang="0">
                  <a:pos x="201" y="39"/>
                </a:cxn>
                <a:cxn ang="0">
                  <a:pos x="187" y="21"/>
                </a:cxn>
                <a:cxn ang="0">
                  <a:pos x="187" y="26"/>
                </a:cxn>
                <a:cxn ang="0">
                  <a:pos x="176" y="30"/>
                </a:cxn>
                <a:cxn ang="0">
                  <a:pos x="176" y="30"/>
                </a:cxn>
                <a:cxn ang="0">
                  <a:pos x="161" y="27"/>
                </a:cxn>
                <a:cxn ang="0">
                  <a:pos x="186" y="59"/>
                </a:cxn>
                <a:cxn ang="0">
                  <a:pos x="161" y="27"/>
                </a:cxn>
                <a:cxn ang="0">
                  <a:pos x="121" y="22"/>
                </a:cxn>
                <a:cxn ang="0">
                  <a:pos x="143" y="18"/>
                </a:cxn>
                <a:cxn ang="0">
                  <a:pos x="130" y="4"/>
                </a:cxn>
                <a:cxn ang="0">
                  <a:pos x="117" y="21"/>
                </a:cxn>
                <a:cxn ang="0">
                  <a:pos x="103" y="26"/>
                </a:cxn>
                <a:cxn ang="0">
                  <a:pos x="85" y="24"/>
                </a:cxn>
                <a:cxn ang="0">
                  <a:pos x="85" y="16"/>
                </a:cxn>
                <a:cxn ang="0">
                  <a:pos x="85" y="0"/>
                </a:cxn>
                <a:cxn ang="0">
                  <a:pos x="62" y="21"/>
                </a:cxn>
                <a:cxn ang="0">
                  <a:pos x="42" y="53"/>
                </a:cxn>
                <a:cxn ang="0">
                  <a:pos x="24" y="99"/>
                </a:cxn>
                <a:cxn ang="0">
                  <a:pos x="6" y="173"/>
                </a:cxn>
                <a:cxn ang="0">
                  <a:pos x="0" y="256"/>
                </a:cxn>
                <a:cxn ang="0">
                  <a:pos x="0" y="983"/>
                </a:cxn>
                <a:cxn ang="0">
                  <a:pos x="4" y="1035"/>
                </a:cxn>
                <a:cxn ang="0">
                  <a:pos x="13" y="1083"/>
                </a:cxn>
                <a:cxn ang="0">
                  <a:pos x="27" y="1126"/>
                </a:cxn>
                <a:cxn ang="0">
                  <a:pos x="46" y="1164"/>
                </a:cxn>
                <a:cxn ang="0">
                  <a:pos x="66" y="1194"/>
                </a:cxn>
                <a:cxn ang="0">
                  <a:pos x="88" y="1214"/>
                </a:cxn>
                <a:cxn ang="0">
                  <a:pos x="113" y="1224"/>
                </a:cxn>
                <a:cxn ang="0">
                  <a:pos x="138" y="1224"/>
                </a:cxn>
                <a:cxn ang="0">
                  <a:pos x="144" y="1221"/>
                </a:cxn>
                <a:cxn ang="0">
                  <a:pos x="147" y="1221"/>
                </a:cxn>
                <a:cxn ang="0">
                  <a:pos x="156" y="1217"/>
                </a:cxn>
                <a:cxn ang="0">
                  <a:pos x="174" y="1206"/>
                </a:cxn>
                <a:cxn ang="0">
                  <a:pos x="186" y="1190"/>
                </a:cxn>
                <a:cxn ang="0">
                  <a:pos x="189" y="1187"/>
                </a:cxn>
                <a:cxn ang="0">
                  <a:pos x="200" y="1173"/>
                </a:cxn>
                <a:cxn ang="0">
                  <a:pos x="215" y="1147"/>
                </a:cxn>
                <a:cxn ang="0">
                  <a:pos x="231" y="1105"/>
                </a:cxn>
                <a:cxn ang="0">
                  <a:pos x="243" y="1060"/>
                </a:cxn>
                <a:cxn ang="0">
                  <a:pos x="247" y="1028"/>
                </a:cxn>
                <a:cxn ang="0">
                  <a:pos x="250" y="1010"/>
                </a:cxn>
                <a:cxn ang="0">
                  <a:pos x="253" y="957"/>
                </a:cxn>
                <a:cxn ang="0">
                  <a:pos x="252" y="228"/>
                </a:cxn>
                <a:cxn ang="0">
                  <a:pos x="247" y="176"/>
                </a:cxn>
                <a:cxn ang="0">
                  <a:pos x="231" y="106"/>
                </a:cxn>
                <a:cxn ang="0">
                  <a:pos x="215" y="65"/>
                </a:cxn>
              </a:cxnLst>
              <a:rect l="0" t="0" r="r" b="b"/>
              <a:pathLst>
                <a:path w="253" h="1226">
                  <a:moveTo>
                    <a:pt x="215" y="65"/>
                  </a:moveTo>
                  <a:lnTo>
                    <a:pt x="214" y="61"/>
                  </a:lnTo>
                  <a:lnTo>
                    <a:pt x="207" y="49"/>
                  </a:lnTo>
                  <a:lnTo>
                    <a:pt x="201" y="39"/>
                  </a:lnTo>
                  <a:lnTo>
                    <a:pt x="194" y="29"/>
                  </a:lnTo>
                  <a:lnTo>
                    <a:pt x="187" y="21"/>
                  </a:lnTo>
                  <a:lnTo>
                    <a:pt x="187" y="24"/>
                  </a:lnTo>
                  <a:lnTo>
                    <a:pt x="187" y="26"/>
                  </a:lnTo>
                  <a:lnTo>
                    <a:pt x="175" y="29"/>
                  </a:lnTo>
                  <a:lnTo>
                    <a:pt x="176" y="30"/>
                  </a:lnTo>
                  <a:lnTo>
                    <a:pt x="180" y="36"/>
                  </a:lnTo>
                  <a:lnTo>
                    <a:pt x="176" y="30"/>
                  </a:lnTo>
                  <a:lnTo>
                    <a:pt x="171" y="29"/>
                  </a:lnTo>
                  <a:lnTo>
                    <a:pt x="161" y="27"/>
                  </a:lnTo>
                  <a:lnTo>
                    <a:pt x="172" y="45"/>
                  </a:lnTo>
                  <a:lnTo>
                    <a:pt x="186" y="59"/>
                  </a:lnTo>
                  <a:lnTo>
                    <a:pt x="172" y="45"/>
                  </a:lnTo>
                  <a:lnTo>
                    <a:pt x="161" y="27"/>
                  </a:lnTo>
                  <a:lnTo>
                    <a:pt x="148" y="22"/>
                  </a:lnTo>
                  <a:lnTo>
                    <a:pt x="121" y="22"/>
                  </a:lnTo>
                  <a:lnTo>
                    <a:pt x="148" y="22"/>
                  </a:lnTo>
                  <a:lnTo>
                    <a:pt x="143" y="18"/>
                  </a:lnTo>
                  <a:lnTo>
                    <a:pt x="141" y="15"/>
                  </a:lnTo>
                  <a:lnTo>
                    <a:pt x="130" y="4"/>
                  </a:lnTo>
                  <a:lnTo>
                    <a:pt x="123" y="10"/>
                  </a:lnTo>
                  <a:lnTo>
                    <a:pt x="117" y="21"/>
                  </a:lnTo>
                  <a:lnTo>
                    <a:pt x="105" y="26"/>
                  </a:lnTo>
                  <a:lnTo>
                    <a:pt x="103" y="26"/>
                  </a:lnTo>
                  <a:lnTo>
                    <a:pt x="85" y="29"/>
                  </a:lnTo>
                  <a:lnTo>
                    <a:pt x="85" y="24"/>
                  </a:lnTo>
                  <a:lnTo>
                    <a:pt x="85" y="17"/>
                  </a:lnTo>
                  <a:lnTo>
                    <a:pt x="85" y="16"/>
                  </a:lnTo>
                  <a:lnTo>
                    <a:pt x="85" y="9"/>
                  </a:lnTo>
                  <a:lnTo>
                    <a:pt x="85" y="0"/>
                  </a:lnTo>
                  <a:lnTo>
                    <a:pt x="73" y="9"/>
                  </a:lnTo>
                  <a:lnTo>
                    <a:pt x="62" y="21"/>
                  </a:lnTo>
                  <a:lnTo>
                    <a:pt x="52" y="35"/>
                  </a:lnTo>
                  <a:lnTo>
                    <a:pt x="42" y="53"/>
                  </a:lnTo>
                  <a:lnTo>
                    <a:pt x="37" y="65"/>
                  </a:lnTo>
                  <a:lnTo>
                    <a:pt x="24" y="99"/>
                  </a:lnTo>
                  <a:lnTo>
                    <a:pt x="13" y="134"/>
                  </a:lnTo>
                  <a:lnTo>
                    <a:pt x="6" y="173"/>
                  </a:lnTo>
                  <a:lnTo>
                    <a:pt x="1" y="213"/>
                  </a:lnTo>
                  <a:lnTo>
                    <a:pt x="0" y="256"/>
                  </a:lnTo>
                  <a:lnTo>
                    <a:pt x="0" y="957"/>
                  </a:lnTo>
                  <a:lnTo>
                    <a:pt x="0" y="983"/>
                  </a:lnTo>
                  <a:lnTo>
                    <a:pt x="2" y="1010"/>
                  </a:lnTo>
                  <a:lnTo>
                    <a:pt x="4" y="1035"/>
                  </a:lnTo>
                  <a:lnTo>
                    <a:pt x="9" y="1060"/>
                  </a:lnTo>
                  <a:lnTo>
                    <a:pt x="13" y="1083"/>
                  </a:lnTo>
                  <a:lnTo>
                    <a:pt x="20" y="1105"/>
                  </a:lnTo>
                  <a:lnTo>
                    <a:pt x="27" y="1126"/>
                  </a:lnTo>
                  <a:lnTo>
                    <a:pt x="37" y="1147"/>
                  </a:lnTo>
                  <a:lnTo>
                    <a:pt x="46" y="1164"/>
                  </a:lnTo>
                  <a:lnTo>
                    <a:pt x="56" y="1181"/>
                  </a:lnTo>
                  <a:lnTo>
                    <a:pt x="66" y="1194"/>
                  </a:lnTo>
                  <a:lnTo>
                    <a:pt x="77" y="1206"/>
                  </a:lnTo>
                  <a:lnTo>
                    <a:pt x="88" y="1214"/>
                  </a:lnTo>
                  <a:lnTo>
                    <a:pt x="101" y="1221"/>
                  </a:lnTo>
                  <a:lnTo>
                    <a:pt x="113" y="1224"/>
                  </a:lnTo>
                  <a:lnTo>
                    <a:pt x="126" y="1226"/>
                  </a:lnTo>
                  <a:lnTo>
                    <a:pt x="138" y="1224"/>
                  </a:lnTo>
                  <a:lnTo>
                    <a:pt x="144" y="1222"/>
                  </a:lnTo>
                  <a:lnTo>
                    <a:pt x="144" y="1221"/>
                  </a:lnTo>
                  <a:lnTo>
                    <a:pt x="145" y="1221"/>
                  </a:lnTo>
                  <a:lnTo>
                    <a:pt x="147" y="1221"/>
                  </a:lnTo>
                  <a:lnTo>
                    <a:pt x="151" y="1221"/>
                  </a:lnTo>
                  <a:lnTo>
                    <a:pt x="156" y="1217"/>
                  </a:lnTo>
                  <a:lnTo>
                    <a:pt x="162" y="1214"/>
                  </a:lnTo>
                  <a:lnTo>
                    <a:pt x="174" y="1206"/>
                  </a:lnTo>
                  <a:lnTo>
                    <a:pt x="184" y="1194"/>
                  </a:lnTo>
                  <a:lnTo>
                    <a:pt x="186" y="1190"/>
                  </a:lnTo>
                  <a:lnTo>
                    <a:pt x="187" y="1188"/>
                  </a:lnTo>
                  <a:lnTo>
                    <a:pt x="189" y="1187"/>
                  </a:lnTo>
                  <a:lnTo>
                    <a:pt x="196" y="1181"/>
                  </a:lnTo>
                  <a:lnTo>
                    <a:pt x="200" y="1173"/>
                  </a:lnTo>
                  <a:lnTo>
                    <a:pt x="205" y="1164"/>
                  </a:lnTo>
                  <a:lnTo>
                    <a:pt x="215" y="1147"/>
                  </a:lnTo>
                  <a:lnTo>
                    <a:pt x="223" y="1126"/>
                  </a:lnTo>
                  <a:lnTo>
                    <a:pt x="231" y="1105"/>
                  </a:lnTo>
                  <a:lnTo>
                    <a:pt x="237" y="1083"/>
                  </a:lnTo>
                  <a:lnTo>
                    <a:pt x="243" y="1060"/>
                  </a:lnTo>
                  <a:lnTo>
                    <a:pt x="247" y="1035"/>
                  </a:lnTo>
                  <a:lnTo>
                    <a:pt x="247" y="1028"/>
                  </a:lnTo>
                  <a:lnTo>
                    <a:pt x="248" y="1022"/>
                  </a:lnTo>
                  <a:lnTo>
                    <a:pt x="250" y="1010"/>
                  </a:lnTo>
                  <a:lnTo>
                    <a:pt x="252" y="983"/>
                  </a:lnTo>
                  <a:lnTo>
                    <a:pt x="253" y="957"/>
                  </a:lnTo>
                  <a:lnTo>
                    <a:pt x="253" y="256"/>
                  </a:lnTo>
                  <a:lnTo>
                    <a:pt x="252" y="228"/>
                  </a:lnTo>
                  <a:lnTo>
                    <a:pt x="250" y="202"/>
                  </a:lnTo>
                  <a:lnTo>
                    <a:pt x="247" y="176"/>
                  </a:lnTo>
                  <a:lnTo>
                    <a:pt x="243" y="151"/>
                  </a:lnTo>
                  <a:lnTo>
                    <a:pt x="231" y="106"/>
                  </a:lnTo>
                  <a:lnTo>
                    <a:pt x="223" y="85"/>
                  </a:lnTo>
                  <a:lnTo>
                    <a:pt x="215" y="6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6" name="Freeform 111"/>
            <p:cNvSpPr>
              <a:spLocks noChangeArrowheads="1"/>
            </p:cNvSpPr>
            <p:nvPr/>
          </p:nvSpPr>
          <p:spPr bwMode="auto">
            <a:xfrm>
              <a:off x="2030" y="2909"/>
              <a:ext cx="5" cy="61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0" y="0"/>
                </a:cxn>
                <a:cxn ang="0">
                  <a:pos x="0" y="181"/>
                </a:cxn>
                <a:cxn ang="0">
                  <a:pos x="9" y="181"/>
                </a:cxn>
                <a:cxn ang="0">
                  <a:pos x="11" y="181"/>
                </a:cxn>
                <a:cxn ang="0">
                  <a:pos x="14" y="2"/>
                </a:cxn>
              </a:cxnLst>
              <a:rect l="0" t="0" r="r" b="b"/>
              <a:pathLst>
                <a:path w="14" h="181">
                  <a:moveTo>
                    <a:pt x="14" y="2"/>
                  </a:moveTo>
                  <a:lnTo>
                    <a:pt x="0" y="0"/>
                  </a:lnTo>
                  <a:lnTo>
                    <a:pt x="0" y="181"/>
                  </a:lnTo>
                  <a:lnTo>
                    <a:pt x="9" y="181"/>
                  </a:lnTo>
                  <a:lnTo>
                    <a:pt x="11" y="181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7" name="Freeform 112"/>
            <p:cNvSpPr>
              <a:spLocks noChangeArrowheads="1"/>
            </p:cNvSpPr>
            <p:nvPr/>
          </p:nvSpPr>
          <p:spPr bwMode="auto">
            <a:xfrm>
              <a:off x="2024" y="2909"/>
              <a:ext cx="6" cy="61"/>
            </a:xfrm>
            <a:custGeom>
              <a:avLst/>
              <a:gdLst/>
              <a:ahLst/>
              <a:cxnLst>
                <a:cxn ang="0">
                  <a:pos x="19" y="2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" y="183"/>
                </a:cxn>
                <a:cxn ang="0">
                  <a:pos x="5" y="183"/>
                </a:cxn>
                <a:cxn ang="0">
                  <a:pos x="7" y="183"/>
                </a:cxn>
                <a:cxn ang="0">
                  <a:pos x="9" y="163"/>
                </a:cxn>
                <a:cxn ang="0">
                  <a:pos x="7" y="183"/>
                </a:cxn>
                <a:cxn ang="0">
                  <a:pos x="13" y="183"/>
                </a:cxn>
                <a:cxn ang="0">
                  <a:pos x="13" y="169"/>
                </a:cxn>
                <a:cxn ang="0">
                  <a:pos x="13" y="183"/>
                </a:cxn>
                <a:cxn ang="0">
                  <a:pos x="19" y="183"/>
                </a:cxn>
                <a:cxn ang="0">
                  <a:pos x="19" y="2"/>
                </a:cxn>
              </a:cxnLst>
              <a:rect l="0" t="0" r="r" b="b"/>
              <a:pathLst>
                <a:path w="19" h="183">
                  <a:moveTo>
                    <a:pt x="19" y="2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3" y="183"/>
                  </a:lnTo>
                  <a:lnTo>
                    <a:pt x="5" y="183"/>
                  </a:lnTo>
                  <a:lnTo>
                    <a:pt x="7" y="183"/>
                  </a:lnTo>
                  <a:lnTo>
                    <a:pt x="9" y="163"/>
                  </a:lnTo>
                  <a:lnTo>
                    <a:pt x="7" y="183"/>
                  </a:lnTo>
                  <a:lnTo>
                    <a:pt x="13" y="183"/>
                  </a:lnTo>
                  <a:lnTo>
                    <a:pt x="13" y="169"/>
                  </a:lnTo>
                  <a:lnTo>
                    <a:pt x="13" y="183"/>
                  </a:lnTo>
                  <a:lnTo>
                    <a:pt x="19" y="183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8" name="Freeform 113"/>
            <p:cNvSpPr>
              <a:spLocks noChangeArrowheads="1"/>
            </p:cNvSpPr>
            <p:nvPr/>
          </p:nvSpPr>
          <p:spPr bwMode="auto">
            <a:xfrm>
              <a:off x="2034" y="2910"/>
              <a:ext cx="6" cy="60"/>
            </a:xfrm>
            <a:custGeom>
              <a:avLst/>
              <a:gdLst/>
              <a:ahLst/>
              <a:cxnLst>
                <a:cxn ang="0">
                  <a:pos x="18" y="4"/>
                </a:cxn>
                <a:cxn ang="0">
                  <a:pos x="3" y="0"/>
                </a:cxn>
                <a:cxn ang="0">
                  <a:pos x="0" y="179"/>
                </a:cxn>
                <a:cxn ang="0">
                  <a:pos x="18" y="180"/>
                </a:cxn>
                <a:cxn ang="0">
                  <a:pos x="18" y="4"/>
                </a:cxn>
              </a:cxnLst>
              <a:rect l="0" t="0" r="r" b="b"/>
              <a:pathLst>
                <a:path w="18" h="180">
                  <a:moveTo>
                    <a:pt x="18" y="4"/>
                  </a:moveTo>
                  <a:lnTo>
                    <a:pt x="3" y="0"/>
                  </a:lnTo>
                  <a:lnTo>
                    <a:pt x="0" y="179"/>
                  </a:lnTo>
                  <a:lnTo>
                    <a:pt x="18" y="180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49" name="Freeform 114"/>
            <p:cNvSpPr>
              <a:spLocks noChangeArrowheads="1"/>
            </p:cNvSpPr>
            <p:nvPr/>
          </p:nvSpPr>
          <p:spPr bwMode="auto">
            <a:xfrm>
              <a:off x="2045" y="2979"/>
              <a:ext cx="2" cy="6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0" y="0"/>
                </a:cxn>
                <a:cxn ang="0">
                  <a:pos x="0" y="16"/>
                </a:cxn>
                <a:cxn ang="0">
                  <a:pos x="3" y="17"/>
                </a:cxn>
                <a:cxn ang="0">
                  <a:pos x="6" y="18"/>
                </a:cxn>
                <a:cxn ang="0">
                  <a:pos x="6" y="10"/>
                </a:cxn>
              </a:cxnLst>
              <a:rect l="0" t="0" r="r" b="b"/>
              <a:pathLst>
                <a:path w="6" h="18">
                  <a:moveTo>
                    <a:pt x="6" y="1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3" y="17"/>
                  </a:lnTo>
                  <a:lnTo>
                    <a:pt x="6" y="18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0" name="Freeform 115"/>
            <p:cNvSpPr>
              <a:spLocks noChangeArrowheads="1"/>
            </p:cNvSpPr>
            <p:nvPr/>
          </p:nvSpPr>
          <p:spPr bwMode="auto">
            <a:xfrm>
              <a:off x="2048" y="2985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1E1E1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1" name="Freeform 116"/>
            <p:cNvSpPr>
              <a:spLocks noChangeArrowheads="1"/>
            </p:cNvSpPr>
            <p:nvPr/>
          </p:nvSpPr>
          <p:spPr bwMode="auto">
            <a:xfrm>
              <a:off x="2047" y="2982"/>
              <a:ext cx="1" cy="4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5" y="11"/>
                </a:cxn>
              </a:cxnLst>
              <a:rect l="0" t="0" r="r" b="b"/>
              <a:pathLst>
                <a:path w="5" h="11">
                  <a:moveTo>
                    <a:pt x="5" y="11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1"/>
                  </a:lnTo>
                  <a:close/>
                </a:path>
              </a:pathLst>
            </a:custGeom>
            <a:solidFill>
              <a:srgbClr val="E3E3E3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2" name="Freeform 117"/>
            <p:cNvSpPr>
              <a:spLocks noChangeArrowheads="1"/>
            </p:cNvSpPr>
            <p:nvPr/>
          </p:nvSpPr>
          <p:spPr bwMode="auto">
            <a:xfrm>
              <a:off x="2043" y="2975"/>
              <a:ext cx="2" cy="9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6" y="10"/>
                </a:cxn>
                <a:cxn ang="0">
                  <a:pos x="0" y="0"/>
                </a:cxn>
                <a:cxn ang="0">
                  <a:pos x="0" y="19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5"/>
                </a:cxn>
                <a:cxn ang="0">
                  <a:pos x="6" y="26"/>
                </a:cxn>
              </a:cxnLst>
              <a:rect l="0" t="0" r="r" b="b"/>
              <a:pathLst>
                <a:path w="6" h="26">
                  <a:moveTo>
                    <a:pt x="6" y="26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5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E7E7E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3" name="Freeform 118"/>
            <p:cNvSpPr>
              <a:spLocks noChangeArrowheads="1"/>
            </p:cNvSpPr>
            <p:nvPr/>
          </p:nvSpPr>
          <p:spPr bwMode="auto">
            <a:xfrm>
              <a:off x="2041" y="2973"/>
              <a:ext cx="2" cy="9"/>
            </a:xfrm>
            <a:custGeom>
              <a:avLst/>
              <a:gdLst/>
              <a:ahLst/>
              <a:cxnLst>
                <a:cxn ang="0">
                  <a:pos x="5" y="8"/>
                </a:cxn>
                <a:cxn ang="0">
                  <a:pos x="0" y="0"/>
                </a:cxn>
                <a:cxn ang="0">
                  <a:pos x="0" y="15"/>
                </a:cxn>
                <a:cxn ang="0">
                  <a:pos x="4" y="16"/>
                </a:cxn>
                <a:cxn ang="0">
                  <a:pos x="4" y="19"/>
                </a:cxn>
                <a:cxn ang="0">
                  <a:pos x="4" y="24"/>
                </a:cxn>
                <a:cxn ang="0">
                  <a:pos x="4" y="26"/>
                </a:cxn>
                <a:cxn ang="0">
                  <a:pos x="5" y="27"/>
                </a:cxn>
                <a:cxn ang="0">
                  <a:pos x="5" y="8"/>
                </a:cxn>
              </a:cxnLst>
              <a:rect l="0" t="0" r="r" b="b"/>
              <a:pathLst>
                <a:path w="5" h="27">
                  <a:moveTo>
                    <a:pt x="5" y="8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4" y="16"/>
                  </a:lnTo>
                  <a:lnTo>
                    <a:pt x="4" y="19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5" y="2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4" name="Freeform 119"/>
            <p:cNvSpPr>
              <a:spLocks noChangeArrowheads="1"/>
            </p:cNvSpPr>
            <p:nvPr/>
          </p:nvSpPr>
          <p:spPr bwMode="auto">
            <a:xfrm>
              <a:off x="2039" y="2970"/>
              <a:ext cx="2" cy="8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1" y="22"/>
                </a:cxn>
                <a:cxn ang="0">
                  <a:pos x="6" y="23"/>
                </a:cxn>
                <a:cxn ang="0">
                  <a:pos x="6" y="8"/>
                </a:cxn>
              </a:cxnLst>
              <a:rect l="0" t="0" r="r" b="b"/>
              <a:pathLst>
                <a:path w="6" h="23">
                  <a:moveTo>
                    <a:pt x="6" y="8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6" y="2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E9E9E9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5" name="Freeform 120"/>
            <p:cNvSpPr>
              <a:spLocks noChangeArrowheads="1"/>
            </p:cNvSpPr>
            <p:nvPr/>
          </p:nvSpPr>
          <p:spPr bwMode="auto">
            <a:xfrm>
              <a:off x="2035" y="2970"/>
              <a:ext cx="2" cy="7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1" y="21"/>
                </a:cxn>
                <a:cxn ang="0">
                  <a:pos x="6" y="22"/>
                </a:cxn>
                <a:cxn ang="0">
                  <a:pos x="6" y="0"/>
                </a:cxn>
              </a:cxnLst>
              <a:rect l="0" t="0" r="r" b="b"/>
              <a:pathLst>
                <a:path w="6" h="22">
                  <a:moveTo>
                    <a:pt x="6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6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6" name="Freeform 121"/>
            <p:cNvSpPr>
              <a:spLocks noChangeArrowheads="1"/>
            </p:cNvSpPr>
            <p:nvPr/>
          </p:nvSpPr>
          <p:spPr bwMode="auto">
            <a:xfrm>
              <a:off x="2034" y="2970"/>
              <a:ext cx="1" cy="7"/>
            </a:xfrm>
            <a:custGeom>
              <a:avLst/>
              <a:gdLst/>
              <a:ahLst/>
              <a:cxnLst>
                <a:cxn ang="0">
                  <a:pos x="5" y="1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2" y="22"/>
                </a:cxn>
                <a:cxn ang="0">
                  <a:pos x="5" y="22"/>
                </a:cxn>
                <a:cxn ang="0">
                  <a:pos x="5" y="1"/>
                </a:cxn>
              </a:cxnLst>
              <a:rect l="0" t="0" r="r" b="b"/>
              <a:pathLst>
                <a:path w="5" h="22">
                  <a:moveTo>
                    <a:pt x="5" y="1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2" y="22"/>
                  </a:lnTo>
                  <a:lnTo>
                    <a:pt x="5" y="22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7" name="Freeform 122"/>
            <p:cNvSpPr>
              <a:spLocks noChangeArrowheads="1"/>
            </p:cNvSpPr>
            <p:nvPr/>
          </p:nvSpPr>
          <p:spPr bwMode="auto">
            <a:xfrm>
              <a:off x="2034" y="2970"/>
              <a:ext cx="1" cy="5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7"/>
                </a:cxn>
              </a:cxnLst>
              <a:rect l="0" t="0" r="r" b="b"/>
              <a:pathLst>
                <a:path w="1" h="17">
                  <a:moveTo>
                    <a:pt x="0" y="17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8" name="Rectangle 123"/>
            <p:cNvSpPr>
              <a:spLocks noChangeArrowheads="1"/>
            </p:cNvSpPr>
            <p:nvPr/>
          </p:nvSpPr>
          <p:spPr bwMode="auto">
            <a:xfrm>
              <a:off x="2037" y="2970"/>
              <a:ext cx="2" cy="7"/>
            </a:xfrm>
            <a:prstGeom prst="rect">
              <a:avLst/>
            </a:prstGeom>
            <a:solidFill>
              <a:srgbClr val="ECECEC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59" name="Freeform 124"/>
            <p:cNvSpPr>
              <a:spLocks noChangeArrowheads="1"/>
            </p:cNvSpPr>
            <p:nvPr/>
          </p:nvSpPr>
          <p:spPr bwMode="auto">
            <a:xfrm>
              <a:off x="2033" y="2970"/>
              <a:ext cx="1" cy="4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2" y="14"/>
                </a:cxn>
              </a:cxnLst>
              <a:rect l="0" t="0" r="r" b="b"/>
              <a:pathLst>
                <a:path w="2" h="14">
                  <a:moveTo>
                    <a:pt x="2" y="1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0" name="Freeform 125"/>
            <p:cNvSpPr>
              <a:spLocks noChangeArrowheads="1"/>
            </p:cNvSpPr>
            <p:nvPr/>
          </p:nvSpPr>
          <p:spPr bwMode="auto">
            <a:xfrm>
              <a:off x="2034" y="2975"/>
              <a:ext cx="1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0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lnTo>
                    <a:pt x="0" y="5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1" name="Freeform 126"/>
            <p:cNvSpPr>
              <a:spLocks noChangeArrowheads="1"/>
            </p:cNvSpPr>
            <p:nvPr/>
          </p:nvSpPr>
          <p:spPr bwMode="auto">
            <a:xfrm>
              <a:off x="2032" y="2970"/>
              <a:ext cx="2" cy="7"/>
            </a:xfrm>
            <a:custGeom>
              <a:avLst/>
              <a:gdLst/>
              <a:ahLst/>
              <a:cxnLst>
                <a:cxn ang="0">
                  <a:pos x="5" y="22"/>
                </a:cxn>
                <a:cxn ang="0">
                  <a:pos x="5" y="17"/>
                </a:cxn>
                <a:cxn ang="0">
                  <a:pos x="5" y="14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5" y="22"/>
                </a:cxn>
              </a:cxnLst>
              <a:rect l="0" t="0" r="r" b="b"/>
              <a:pathLst>
                <a:path w="5" h="22">
                  <a:moveTo>
                    <a:pt x="5" y="22"/>
                  </a:moveTo>
                  <a:lnTo>
                    <a:pt x="5" y="17"/>
                  </a:lnTo>
                  <a:lnTo>
                    <a:pt x="5" y="14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5" y="22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2" name="Rectangle 127"/>
            <p:cNvSpPr>
              <a:spLocks noChangeArrowheads="1"/>
            </p:cNvSpPr>
            <p:nvPr/>
          </p:nvSpPr>
          <p:spPr bwMode="auto">
            <a:xfrm>
              <a:off x="2030" y="2970"/>
              <a:ext cx="2" cy="7"/>
            </a:xfrm>
            <a:prstGeom prst="rect">
              <a:avLst/>
            </a:prstGeom>
            <a:solidFill>
              <a:srgbClr val="F3F3F3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3" name="Freeform 128"/>
            <p:cNvSpPr>
              <a:spLocks noChangeArrowheads="1"/>
            </p:cNvSpPr>
            <p:nvPr/>
          </p:nvSpPr>
          <p:spPr bwMode="auto">
            <a:xfrm>
              <a:off x="2028" y="2970"/>
              <a:ext cx="2" cy="7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" y="0"/>
                </a:cxn>
                <a:cxn ang="0">
                  <a:pos x="0" y="19"/>
                </a:cxn>
                <a:cxn ang="0">
                  <a:pos x="7" y="21"/>
                </a:cxn>
                <a:cxn ang="0">
                  <a:pos x="7" y="0"/>
                </a:cxn>
              </a:cxnLst>
              <a:rect l="0" t="0" r="r" b="b"/>
              <a:pathLst>
                <a:path w="7" h="21">
                  <a:moveTo>
                    <a:pt x="7" y="0"/>
                  </a:moveTo>
                  <a:lnTo>
                    <a:pt x="1" y="0"/>
                  </a:lnTo>
                  <a:lnTo>
                    <a:pt x="0" y="19"/>
                  </a:lnTo>
                  <a:lnTo>
                    <a:pt x="7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F5F5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4" name="Freeform 129"/>
            <p:cNvSpPr>
              <a:spLocks noChangeArrowheads="1"/>
            </p:cNvSpPr>
            <p:nvPr/>
          </p:nvSpPr>
          <p:spPr bwMode="auto">
            <a:xfrm>
              <a:off x="2045" y="2995"/>
              <a:ext cx="2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5" y="1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5" name="Freeform 130"/>
            <p:cNvSpPr>
              <a:spLocks noChangeArrowheads="1"/>
            </p:cNvSpPr>
            <p:nvPr/>
          </p:nvSpPr>
          <p:spPr bwMode="auto">
            <a:xfrm>
              <a:off x="2026" y="2970"/>
              <a:ext cx="2" cy="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19"/>
                </a:cxn>
                <a:cxn ang="0">
                  <a:pos x="4" y="19"/>
                </a:cxn>
                <a:cxn ang="0">
                  <a:pos x="5" y="0"/>
                </a:cxn>
              </a:cxnLst>
              <a:rect l="0" t="0" r="r" b="b"/>
              <a:pathLst>
                <a:path w="5" h="19">
                  <a:moveTo>
                    <a:pt x="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4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6" name="Freeform 131"/>
            <p:cNvSpPr>
              <a:spLocks noChangeArrowheads="1"/>
            </p:cNvSpPr>
            <p:nvPr/>
          </p:nvSpPr>
          <p:spPr bwMode="auto">
            <a:xfrm>
              <a:off x="2025" y="2970"/>
              <a:ext cx="1" cy="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19"/>
                </a:cxn>
                <a:cxn ang="0">
                  <a:pos x="5" y="19"/>
                </a:cxn>
                <a:cxn ang="0">
                  <a:pos x="5" y="0"/>
                </a:cxn>
              </a:cxnLst>
              <a:rect l="0" t="0" r="r" b="b"/>
              <a:pathLst>
                <a:path w="5" h="19">
                  <a:moveTo>
                    <a:pt x="5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7" name="Freeform 132"/>
            <p:cNvSpPr>
              <a:spLocks noChangeArrowheads="1"/>
            </p:cNvSpPr>
            <p:nvPr/>
          </p:nvSpPr>
          <p:spPr bwMode="auto">
            <a:xfrm>
              <a:off x="2021" y="2971"/>
              <a:ext cx="4" cy="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14"/>
                </a:cxn>
                <a:cxn ang="0">
                  <a:pos x="9" y="15"/>
                </a:cxn>
                <a:cxn ang="0">
                  <a:pos x="10" y="15"/>
                </a:cxn>
                <a:cxn ang="0">
                  <a:pos x="10" y="0"/>
                </a:cxn>
              </a:cxnLst>
              <a:rect l="0" t="0" r="r" b="b"/>
              <a:pathLst>
                <a:path w="10" h="15">
                  <a:moveTo>
                    <a:pt x="10" y="0"/>
                  </a:moveTo>
                  <a:lnTo>
                    <a:pt x="0" y="14"/>
                  </a:lnTo>
                  <a:lnTo>
                    <a:pt x="9" y="15"/>
                  </a:lnTo>
                  <a:lnTo>
                    <a:pt x="10" y="1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BFBFB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8" name="Freeform 133"/>
            <p:cNvSpPr>
              <a:spLocks noChangeArrowheads="1"/>
            </p:cNvSpPr>
            <p:nvPr/>
          </p:nvSpPr>
          <p:spPr bwMode="auto">
            <a:xfrm>
              <a:off x="2025" y="2988"/>
              <a:ext cx="1" cy="1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1" y="0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69" name="Freeform 134"/>
            <p:cNvSpPr>
              <a:spLocks noChangeArrowheads="1"/>
            </p:cNvSpPr>
            <p:nvPr/>
          </p:nvSpPr>
          <p:spPr bwMode="auto">
            <a:xfrm>
              <a:off x="2023" y="2986"/>
              <a:ext cx="8" cy="8"/>
            </a:xfrm>
            <a:custGeom>
              <a:avLst/>
              <a:gdLst/>
              <a:ahLst/>
              <a:cxnLst>
                <a:cxn ang="0">
                  <a:pos x="7" y="6"/>
                </a:cxn>
                <a:cxn ang="0">
                  <a:pos x="6" y="9"/>
                </a:cxn>
                <a:cxn ang="0">
                  <a:pos x="6" y="10"/>
                </a:cxn>
                <a:cxn ang="0">
                  <a:pos x="6" y="14"/>
                </a:cxn>
                <a:cxn ang="0">
                  <a:pos x="4" y="19"/>
                </a:cxn>
                <a:cxn ang="0">
                  <a:pos x="4" y="20"/>
                </a:cxn>
                <a:cxn ang="0">
                  <a:pos x="3" y="21"/>
                </a:cxn>
                <a:cxn ang="0">
                  <a:pos x="0" y="23"/>
                </a:cxn>
                <a:cxn ang="0">
                  <a:pos x="12" y="18"/>
                </a:cxn>
                <a:cxn ang="0">
                  <a:pos x="18" y="7"/>
                </a:cxn>
                <a:cxn ang="0">
                  <a:pos x="25" y="1"/>
                </a:cxn>
                <a:cxn ang="0">
                  <a:pos x="15" y="0"/>
                </a:cxn>
                <a:cxn ang="0">
                  <a:pos x="11" y="1"/>
                </a:cxn>
                <a:cxn ang="0">
                  <a:pos x="7" y="6"/>
                </a:cxn>
              </a:cxnLst>
              <a:rect l="0" t="0" r="r" b="b"/>
              <a:pathLst>
                <a:path w="25" h="23">
                  <a:moveTo>
                    <a:pt x="7" y="6"/>
                  </a:moveTo>
                  <a:lnTo>
                    <a:pt x="6" y="9"/>
                  </a:lnTo>
                  <a:lnTo>
                    <a:pt x="6" y="10"/>
                  </a:lnTo>
                  <a:lnTo>
                    <a:pt x="6" y="14"/>
                  </a:lnTo>
                  <a:lnTo>
                    <a:pt x="4" y="19"/>
                  </a:lnTo>
                  <a:lnTo>
                    <a:pt x="4" y="20"/>
                  </a:lnTo>
                  <a:lnTo>
                    <a:pt x="3" y="21"/>
                  </a:lnTo>
                  <a:lnTo>
                    <a:pt x="0" y="23"/>
                  </a:lnTo>
                  <a:lnTo>
                    <a:pt x="12" y="18"/>
                  </a:lnTo>
                  <a:lnTo>
                    <a:pt x="18" y="7"/>
                  </a:lnTo>
                  <a:lnTo>
                    <a:pt x="25" y="1"/>
                  </a:lnTo>
                  <a:lnTo>
                    <a:pt x="15" y="0"/>
                  </a:lnTo>
                  <a:lnTo>
                    <a:pt x="11" y="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0" name="Freeform 135"/>
            <p:cNvSpPr>
              <a:spLocks noChangeArrowheads="1"/>
            </p:cNvSpPr>
            <p:nvPr/>
          </p:nvSpPr>
          <p:spPr bwMode="auto">
            <a:xfrm>
              <a:off x="2024" y="2992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0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1" name="Line 136"/>
            <p:cNvSpPr>
              <a:spLocks noChangeShapeType="1"/>
            </p:cNvSpPr>
            <p:nvPr/>
          </p:nvSpPr>
          <p:spPr bwMode="auto">
            <a:xfrm flipH="1">
              <a:off x="1974" y="224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2" name="Line 137"/>
            <p:cNvSpPr>
              <a:spLocks noChangeShapeType="1"/>
            </p:cNvSpPr>
            <p:nvPr/>
          </p:nvSpPr>
          <p:spPr bwMode="auto">
            <a:xfrm flipH="1">
              <a:off x="1974" y="226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3" name="Line 138"/>
            <p:cNvSpPr>
              <a:spLocks noChangeShapeType="1"/>
            </p:cNvSpPr>
            <p:nvPr/>
          </p:nvSpPr>
          <p:spPr bwMode="auto">
            <a:xfrm flipH="1">
              <a:off x="1974" y="158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4" name="Line 139"/>
            <p:cNvSpPr>
              <a:spLocks noChangeShapeType="1"/>
            </p:cNvSpPr>
            <p:nvPr/>
          </p:nvSpPr>
          <p:spPr bwMode="auto">
            <a:xfrm flipH="1">
              <a:off x="1976" y="247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5" name="Line 140"/>
            <p:cNvSpPr>
              <a:spLocks noChangeShapeType="1"/>
            </p:cNvSpPr>
            <p:nvPr/>
          </p:nvSpPr>
          <p:spPr bwMode="auto">
            <a:xfrm flipH="1">
              <a:off x="1975" y="160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6" name="Line 141"/>
            <p:cNvSpPr>
              <a:spLocks noChangeShapeType="1"/>
            </p:cNvSpPr>
            <p:nvPr/>
          </p:nvSpPr>
          <p:spPr bwMode="auto">
            <a:xfrm flipH="1">
              <a:off x="1975" y="230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7" name="Line 142"/>
            <p:cNvSpPr>
              <a:spLocks noChangeShapeType="1"/>
            </p:cNvSpPr>
            <p:nvPr/>
          </p:nvSpPr>
          <p:spPr bwMode="auto">
            <a:xfrm flipH="1">
              <a:off x="1976" y="239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8" name="Line 143"/>
            <p:cNvSpPr>
              <a:spLocks noChangeShapeType="1"/>
            </p:cNvSpPr>
            <p:nvPr/>
          </p:nvSpPr>
          <p:spPr bwMode="auto">
            <a:xfrm flipH="1">
              <a:off x="1976" y="237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79" name="Line 144"/>
            <p:cNvSpPr>
              <a:spLocks noChangeShapeType="1"/>
            </p:cNvSpPr>
            <p:nvPr/>
          </p:nvSpPr>
          <p:spPr bwMode="auto">
            <a:xfrm flipH="1">
              <a:off x="1974" y="97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0" name="Line 145"/>
            <p:cNvSpPr>
              <a:spLocks noChangeShapeType="1"/>
            </p:cNvSpPr>
            <p:nvPr/>
          </p:nvSpPr>
          <p:spPr bwMode="auto">
            <a:xfrm flipH="1">
              <a:off x="1974" y="95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1" name="Line 146"/>
            <p:cNvSpPr>
              <a:spLocks noChangeShapeType="1"/>
            </p:cNvSpPr>
            <p:nvPr/>
          </p:nvSpPr>
          <p:spPr bwMode="auto">
            <a:xfrm flipH="1">
              <a:off x="1974" y="107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2" name="Line 147"/>
            <p:cNvSpPr>
              <a:spLocks noChangeShapeType="1"/>
            </p:cNvSpPr>
            <p:nvPr/>
          </p:nvSpPr>
          <p:spPr bwMode="auto">
            <a:xfrm flipH="1">
              <a:off x="1975" y="102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3" name="Line 148"/>
            <p:cNvSpPr>
              <a:spLocks noChangeShapeType="1"/>
            </p:cNvSpPr>
            <p:nvPr/>
          </p:nvSpPr>
          <p:spPr bwMode="auto">
            <a:xfrm flipH="1">
              <a:off x="1974" y="100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4" name="Line 149"/>
            <p:cNvSpPr>
              <a:spLocks noChangeShapeType="1"/>
            </p:cNvSpPr>
            <p:nvPr/>
          </p:nvSpPr>
          <p:spPr bwMode="auto">
            <a:xfrm flipH="1">
              <a:off x="1974" y="1048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5" name="Line 150"/>
            <p:cNvSpPr>
              <a:spLocks noChangeShapeType="1"/>
            </p:cNvSpPr>
            <p:nvPr/>
          </p:nvSpPr>
          <p:spPr bwMode="auto">
            <a:xfrm flipH="1">
              <a:off x="1975" y="2450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6" name="Line 151"/>
            <p:cNvSpPr>
              <a:spLocks noChangeShapeType="1"/>
            </p:cNvSpPr>
            <p:nvPr/>
          </p:nvSpPr>
          <p:spPr bwMode="auto">
            <a:xfrm flipH="1">
              <a:off x="1974" y="179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7" name="Line 152"/>
            <p:cNvSpPr>
              <a:spLocks noChangeShapeType="1"/>
            </p:cNvSpPr>
            <p:nvPr/>
          </p:nvSpPr>
          <p:spPr bwMode="auto">
            <a:xfrm flipH="1">
              <a:off x="1974" y="2568"/>
              <a:ext cx="3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8" name="Line 153"/>
            <p:cNvSpPr>
              <a:spLocks noChangeShapeType="1"/>
            </p:cNvSpPr>
            <p:nvPr/>
          </p:nvSpPr>
          <p:spPr bwMode="auto">
            <a:xfrm flipH="1">
              <a:off x="1975" y="113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89" name="Line 154"/>
            <p:cNvSpPr>
              <a:spLocks noChangeShapeType="1"/>
            </p:cNvSpPr>
            <p:nvPr/>
          </p:nvSpPr>
          <p:spPr bwMode="auto">
            <a:xfrm flipH="1">
              <a:off x="1974" y="109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0" name="Line 155"/>
            <p:cNvSpPr>
              <a:spLocks noChangeShapeType="1"/>
            </p:cNvSpPr>
            <p:nvPr/>
          </p:nvSpPr>
          <p:spPr bwMode="auto">
            <a:xfrm flipH="1">
              <a:off x="1974" y="123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1" name="Line 156"/>
            <p:cNvSpPr>
              <a:spLocks noChangeShapeType="1"/>
            </p:cNvSpPr>
            <p:nvPr/>
          </p:nvSpPr>
          <p:spPr bwMode="auto">
            <a:xfrm flipH="1">
              <a:off x="1975" y="125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2" name="Line 157"/>
            <p:cNvSpPr>
              <a:spLocks noChangeShapeType="1"/>
            </p:cNvSpPr>
            <p:nvPr/>
          </p:nvSpPr>
          <p:spPr bwMode="auto">
            <a:xfrm flipH="1">
              <a:off x="1974" y="118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3" name="Line 158"/>
            <p:cNvSpPr>
              <a:spLocks noChangeShapeType="1"/>
            </p:cNvSpPr>
            <p:nvPr/>
          </p:nvSpPr>
          <p:spPr bwMode="auto">
            <a:xfrm flipH="1">
              <a:off x="1974" y="120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4" name="Line 159"/>
            <p:cNvSpPr>
              <a:spLocks noChangeShapeType="1"/>
            </p:cNvSpPr>
            <p:nvPr/>
          </p:nvSpPr>
          <p:spPr bwMode="auto">
            <a:xfrm flipH="1">
              <a:off x="1974" y="111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5" name="Line 160"/>
            <p:cNvSpPr>
              <a:spLocks noChangeShapeType="1"/>
            </p:cNvSpPr>
            <p:nvPr/>
          </p:nvSpPr>
          <p:spPr bwMode="auto">
            <a:xfrm flipH="1">
              <a:off x="1973" y="1281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6" name="Line 161"/>
            <p:cNvSpPr>
              <a:spLocks noChangeShapeType="1"/>
            </p:cNvSpPr>
            <p:nvPr/>
          </p:nvSpPr>
          <p:spPr bwMode="auto">
            <a:xfrm flipH="1">
              <a:off x="1974" y="142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7" name="Line 162"/>
            <p:cNvSpPr>
              <a:spLocks noChangeShapeType="1"/>
            </p:cNvSpPr>
            <p:nvPr/>
          </p:nvSpPr>
          <p:spPr bwMode="auto">
            <a:xfrm flipH="1">
              <a:off x="1974" y="144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8" name="Line 163"/>
            <p:cNvSpPr>
              <a:spLocks noChangeShapeType="1"/>
            </p:cNvSpPr>
            <p:nvPr/>
          </p:nvSpPr>
          <p:spPr bwMode="auto">
            <a:xfrm flipH="1">
              <a:off x="1974" y="130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499" name="Line 164"/>
            <p:cNvSpPr>
              <a:spLocks noChangeShapeType="1"/>
            </p:cNvSpPr>
            <p:nvPr/>
          </p:nvSpPr>
          <p:spPr bwMode="auto">
            <a:xfrm flipH="1">
              <a:off x="1975" y="137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0" name="Line 165"/>
            <p:cNvSpPr>
              <a:spLocks noChangeShapeType="1"/>
            </p:cNvSpPr>
            <p:nvPr/>
          </p:nvSpPr>
          <p:spPr bwMode="auto">
            <a:xfrm flipH="1">
              <a:off x="1974" y="134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1" name="Line 166"/>
            <p:cNvSpPr>
              <a:spLocks noChangeShapeType="1"/>
            </p:cNvSpPr>
            <p:nvPr/>
          </p:nvSpPr>
          <p:spPr bwMode="auto">
            <a:xfrm flipH="1">
              <a:off x="1974" y="132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2" name="Line 167"/>
            <p:cNvSpPr>
              <a:spLocks noChangeShapeType="1"/>
            </p:cNvSpPr>
            <p:nvPr/>
          </p:nvSpPr>
          <p:spPr bwMode="auto">
            <a:xfrm flipH="1">
              <a:off x="1976" y="249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3" name="Line 168"/>
            <p:cNvSpPr>
              <a:spLocks noChangeShapeType="1"/>
            </p:cNvSpPr>
            <p:nvPr/>
          </p:nvSpPr>
          <p:spPr bwMode="auto">
            <a:xfrm flipH="1">
              <a:off x="1973" y="1514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4" name="Line 169"/>
            <p:cNvSpPr>
              <a:spLocks noChangeShapeType="1"/>
            </p:cNvSpPr>
            <p:nvPr/>
          </p:nvSpPr>
          <p:spPr bwMode="auto">
            <a:xfrm flipH="1">
              <a:off x="1974" y="146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5" name="Line 170"/>
            <p:cNvSpPr>
              <a:spLocks noChangeShapeType="1"/>
            </p:cNvSpPr>
            <p:nvPr/>
          </p:nvSpPr>
          <p:spPr bwMode="auto">
            <a:xfrm flipH="1">
              <a:off x="1977" y="254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6" name="Line 171"/>
            <p:cNvSpPr>
              <a:spLocks noChangeShapeType="1"/>
            </p:cNvSpPr>
            <p:nvPr/>
          </p:nvSpPr>
          <p:spPr bwMode="auto">
            <a:xfrm flipH="1">
              <a:off x="1974" y="154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7" name="Line 172"/>
            <p:cNvSpPr>
              <a:spLocks noChangeShapeType="1"/>
            </p:cNvSpPr>
            <p:nvPr/>
          </p:nvSpPr>
          <p:spPr bwMode="auto">
            <a:xfrm flipH="1">
              <a:off x="1974" y="156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8" name="Line 173"/>
            <p:cNvSpPr>
              <a:spLocks noChangeShapeType="1"/>
            </p:cNvSpPr>
            <p:nvPr/>
          </p:nvSpPr>
          <p:spPr bwMode="auto">
            <a:xfrm flipH="1">
              <a:off x="1975" y="195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09" name="Line 174"/>
            <p:cNvSpPr>
              <a:spLocks noChangeShapeType="1"/>
            </p:cNvSpPr>
            <p:nvPr/>
          </p:nvSpPr>
          <p:spPr bwMode="auto">
            <a:xfrm flipH="1">
              <a:off x="1974" y="188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0" name="Line 175"/>
            <p:cNvSpPr>
              <a:spLocks noChangeShapeType="1"/>
            </p:cNvSpPr>
            <p:nvPr/>
          </p:nvSpPr>
          <p:spPr bwMode="auto">
            <a:xfrm flipH="1">
              <a:off x="1975" y="148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1" name="Line 176"/>
            <p:cNvSpPr>
              <a:spLocks noChangeShapeType="1"/>
            </p:cNvSpPr>
            <p:nvPr/>
          </p:nvSpPr>
          <p:spPr bwMode="auto">
            <a:xfrm flipH="1">
              <a:off x="1974" y="165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2" name="Line 177"/>
            <p:cNvSpPr>
              <a:spLocks noChangeShapeType="1"/>
            </p:cNvSpPr>
            <p:nvPr/>
          </p:nvSpPr>
          <p:spPr bwMode="auto">
            <a:xfrm flipH="1">
              <a:off x="1974" y="177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3" name="Line 178"/>
            <p:cNvSpPr>
              <a:spLocks noChangeShapeType="1"/>
            </p:cNvSpPr>
            <p:nvPr/>
          </p:nvSpPr>
          <p:spPr bwMode="auto">
            <a:xfrm flipH="1">
              <a:off x="1974" y="193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4" name="Line 179"/>
            <p:cNvSpPr>
              <a:spLocks noChangeShapeType="1"/>
            </p:cNvSpPr>
            <p:nvPr/>
          </p:nvSpPr>
          <p:spPr bwMode="auto">
            <a:xfrm flipH="1">
              <a:off x="1974" y="181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5" name="Line 180"/>
            <p:cNvSpPr>
              <a:spLocks noChangeShapeType="1"/>
            </p:cNvSpPr>
            <p:nvPr/>
          </p:nvSpPr>
          <p:spPr bwMode="auto">
            <a:xfrm flipH="1">
              <a:off x="1974" y="167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6" name="Line 181"/>
            <p:cNvSpPr>
              <a:spLocks noChangeShapeType="1"/>
            </p:cNvSpPr>
            <p:nvPr/>
          </p:nvSpPr>
          <p:spPr bwMode="auto">
            <a:xfrm flipH="1">
              <a:off x="1973" y="1748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7" name="Line 182"/>
            <p:cNvSpPr>
              <a:spLocks noChangeShapeType="1"/>
            </p:cNvSpPr>
            <p:nvPr/>
          </p:nvSpPr>
          <p:spPr bwMode="auto">
            <a:xfrm flipH="1">
              <a:off x="1975" y="172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8" name="Line 183"/>
            <p:cNvSpPr>
              <a:spLocks noChangeShapeType="1"/>
            </p:cNvSpPr>
            <p:nvPr/>
          </p:nvSpPr>
          <p:spPr bwMode="auto">
            <a:xfrm flipH="1">
              <a:off x="1974" y="169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19" name="Line 184"/>
            <p:cNvSpPr>
              <a:spLocks noChangeShapeType="1"/>
            </p:cNvSpPr>
            <p:nvPr/>
          </p:nvSpPr>
          <p:spPr bwMode="auto">
            <a:xfrm flipH="1">
              <a:off x="1974" y="200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0" name="Line 185"/>
            <p:cNvSpPr>
              <a:spLocks noChangeShapeType="1"/>
            </p:cNvSpPr>
            <p:nvPr/>
          </p:nvSpPr>
          <p:spPr bwMode="auto">
            <a:xfrm flipH="1">
              <a:off x="1975" y="184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1" name="Line 186"/>
            <p:cNvSpPr>
              <a:spLocks noChangeShapeType="1"/>
            </p:cNvSpPr>
            <p:nvPr/>
          </p:nvSpPr>
          <p:spPr bwMode="auto">
            <a:xfrm flipH="1">
              <a:off x="1973" y="1982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2" name="Line 187"/>
            <p:cNvSpPr>
              <a:spLocks noChangeShapeType="1"/>
            </p:cNvSpPr>
            <p:nvPr/>
          </p:nvSpPr>
          <p:spPr bwMode="auto">
            <a:xfrm flipH="1">
              <a:off x="1974" y="191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3" name="Line 188"/>
            <p:cNvSpPr>
              <a:spLocks noChangeShapeType="1"/>
            </p:cNvSpPr>
            <p:nvPr/>
          </p:nvSpPr>
          <p:spPr bwMode="auto">
            <a:xfrm flipH="1">
              <a:off x="1974" y="228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4" name="Line 189"/>
            <p:cNvSpPr>
              <a:spLocks noChangeShapeType="1"/>
            </p:cNvSpPr>
            <p:nvPr/>
          </p:nvSpPr>
          <p:spPr bwMode="auto">
            <a:xfrm flipH="1">
              <a:off x="1976" y="235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5" name="Line 190"/>
            <p:cNvSpPr>
              <a:spLocks noChangeShapeType="1"/>
            </p:cNvSpPr>
            <p:nvPr/>
          </p:nvSpPr>
          <p:spPr bwMode="auto">
            <a:xfrm flipH="1">
              <a:off x="1974" y="212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6" name="Line 191"/>
            <p:cNvSpPr>
              <a:spLocks noChangeShapeType="1"/>
            </p:cNvSpPr>
            <p:nvPr/>
          </p:nvSpPr>
          <p:spPr bwMode="auto">
            <a:xfrm flipH="1">
              <a:off x="1976" y="251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7" name="Line 192"/>
            <p:cNvSpPr>
              <a:spLocks noChangeShapeType="1"/>
            </p:cNvSpPr>
            <p:nvPr/>
          </p:nvSpPr>
          <p:spPr bwMode="auto">
            <a:xfrm flipH="1">
              <a:off x="1974" y="205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8" name="Line 193"/>
            <p:cNvSpPr>
              <a:spLocks noChangeShapeType="1"/>
            </p:cNvSpPr>
            <p:nvPr/>
          </p:nvSpPr>
          <p:spPr bwMode="auto">
            <a:xfrm flipH="1">
              <a:off x="1974" y="202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29" name="Line 194"/>
            <p:cNvSpPr>
              <a:spLocks noChangeShapeType="1"/>
            </p:cNvSpPr>
            <p:nvPr/>
          </p:nvSpPr>
          <p:spPr bwMode="auto">
            <a:xfrm flipH="1">
              <a:off x="1974" y="216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0" name="Line 195"/>
            <p:cNvSpPr>
              <a:spLocks noChangeShapeType="1"/>
            </p:cNvSpPr>
            <p:nvPr/>
          </p:nvSpPr>
          <p:spPr bwMode="auto">
            <a:xfrm flipH="1">
              <a:off x="1975" y="218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1" name="Line 196"/>
            <p:cNvSpPr>
              <a:spLocks noChangeShapeType="1"/>
            </p:cNvSpPr>
            <p:nvPr/>
          </p:nvSpPr>
          <p:spPr bwMode="auto">
            <a:xfrm flipH="1">
              <a:off x="1974" y="214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2" name="Line 197"/>
            <p:cNvSpPr>
              <a:spLocks noChangeShapeType="1"/>
            </p:cNvSpPr>
            <p:nvPr/>
          </p:nvSpPr>
          <p:spPr bwMode="auto">
            <a:xfrm flipH="1">
              <a:off x="1975" y="207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3" name="Line 198"/>
            <p:cNvSpPr>
              <a:spLocks noChangeShapeType="1"/>
            </p:cNvSpPr>
            <p:nvPr/>
          </p:nvSpPr>
          <p:spPr bwMode="auto">
            <a:xfrm flipH="1">
              <a:off x="1977" y="242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4" name="Line 199"/>
            <p:cNvSpPr>
              <a:spLocks noChangeShapeType="1"/>
            </p:cNvSpPr>
            <p:nvPr/>
          </p:nvSpPr>
          <p:spPr bwMode="auto">
            <a:xfrm flipH="1">
              <a:off x="1973" y="2216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5" name="Freeform 200"/>
            <p:cNvSpPr>
              <a:spLocks noChangeArrowheads="1"/>
            </p:cNvSpPr>
            <p:nvPr/>
          </p:nvSpPr>
          <p:spPr bwMode="auto">
            <a:xfrm>
              <a:off x="1973" y="735"/>
              <a:ext cx="118" cy="2300"/>
            </a:xfrm>
            <a:custGeom>
              <a:avLst/>
              <a:gdLst/>
              <a:ahLst/>
              <a:cxnLst>
                <a:cxn ang="0">
                  <a:pos x="33" y="6700"/>
                </a:cxn>
                <a:cxn ang="0">
                  <a:pos x="16" y="6643"/>
                </a:cxn>
                <a:cxn ang="0">
                  <a:pos x="5" y="6580"/>
                </a:cxn>
                <a:cxn ang="0">
                  <a:pos x="0" y="6513"/>
                </a:cxn>
                <a:cxn ang="0">
                  <a:pos x="0" y="4795"/>
                </a:cxn>
                <a:cxn ang="0">
                  <a:pos x="0" y="3741"/>
                </a:cxn>
                <a:cxn ang="0">
                  <a:pos x="0" y="2336"/>
                </a:cxn>
                <a:cxn ang="0">
                  <a:pos x="0" y="1286"/>
                </a:cxn>
                <a:cxn ang="0">
                  <a:pos x="0" y="336"/>
                </a:cxn>
                <a:cxn ang="0">
                  <a:pos x="6" y="264"/>
                </a:cxn>
                <a:cxn ang="0">
                  <a:pos x="20" y="198"/>
                </a:cxn>
                <a:cxn ang="0">
                  <a:pos x="39" y="138"/>
                </a:cxn>
                <a:cxn ang="0">
                  <a:pos x="65" y="84"/>
                </a:cxn>
                <a:cxn ang="0">
                  <a:pos x="93" y="42"/>
                </a:cxn>
                <a:cxn ang="0">
                  <a:pos x="124" y="14"/>
                </a:cxn>
                <a:cxn ang="0">
                  <a:pos x="159" y="1"/>
                </a:cxn>
                <a:cxn ang="0">
                  <a:pos x="194" y="1"/>
                </a:cxn>
                <a:cxn ang="0">
                  <a:pos x="227" y="14"/>
                </a:cxn>
                <a:cxn ang="0">
                  <a:pos x="258" y="42"/>
                </a:cxn>
                <a:cxn ang="0">
                  <a:pos x="287" y="84"/>
                </a:cxn>
                <a:cxn ang="0">
                  <a:pos x="312" y="138"/>
                </a:cxn>
                <a:cxn ang="0">
                  <a:pos x="332" y="198"/>
                </a:cxn>
                <a:cxn ang="0">
                  <a:pos x="345" y="264"/>
                </a:cxn>
                <a:cxn ang="0">
                  <a:pos x="352" y="336"/>
                </a:cxn>
                <a:cxn ang="0">
                  <a:pos x="353" y="6479"/>
                </a:cxn>
                <a:cxn ang="0">
                  <a:pos x="352" y="6484"/>
                </a:cxn>
                <a:cxn ang="0">
                  <a:pos x="352" y="6502"/>
                </a:cxn>
                <a:cxn ang="0">
                  <a:pos x="351" y="6507"/>
                </a:cxn>
                <a:cxn ang="0">
                  <a:pos x="351" y="6525"/>
                </a:cxn>
                <a:cxn ang="0">
                  <a:pos x="348" y="6570"/>
                </a:cxn>
                <a:cxn ang="0">
                  <a:pos x="341" y="6613"/>
                </a:cxn>
                <a:cxn ang="0">
                  <a:pos x="333" y="6655"/>
                </a:cxn>
              </a:cxnLst>
              <a:rect l="0" t="0" r="r" b="b"/>
              <a:pathLst>
                <a:path w="353" h="6900">
                  <a:moveTo>
                    <a:pt x="46" y="6728"/>
                  </a:moveTo>
                  <a:lnTo>
                    <a:pt x="33" y="6700"/>
                  </a:lnTo>
                  <a:lnTo>
                    <a:pt x="24" y="6672"/>
                  </a:lnTo>
                  <a:lnTo>
                    <a:pt x="16" y="6643"/>
                  </a:lnTo>
                  <a:lnTo>
                    <a:pt x="11" y="6612"/>
                  </a:lnTo>
                  <a:lnTo>
                    <a:pt x="5" y="6580"/>
                  </a:lnTo>
                  <a:lnTo>
                    <a:pt x="2" y="6547"/>
                  </a:lnTo>
                  <a:lnTo>
                    <a:pt x="0" y="6513"/>
                  </a:lnTo>
                  <a:lnTo>
                    <a:pt x="0" y="6479"/>
                  </a:lnTo>
                  <a:lnTo>
                    <a:pt x="0" y="4795"/>
                  </a:lnTo>
                  <a:lnTo>
                    <a:pt x="0" y="4442"/>
                  </a:lnTo>
                  <a:lnTo>
                    <a:pt x="0" y="3741"/>
                  </a:lnTo>
                  <a:lnTo>
                    <a:pt x="0" y="3038"/>
                  </a:lnTo>
                  <a:lnTo>
                    <a:pt x="0" y="2336"/>
                  </a:lnTo>
                  <a:lnTo>
                    <a:pt x="0" y="1638"/>
                  </a:lnTo>
                  <a:lnTo>
                    <a:pt x="0" y="1286"/>
                  </a:lnTo>
                  <a:lnTo>
                    <a:pt x="0" y="375"/>
                  </a:lnTo>
                  <a:lnTo>
                    <a:pt x="0" y="336"/>
                  </a:lnTo>
                  <a:lnTo>
                    <a:pt x="3" y="299"/>
                  </a:lnTo>
                  <a:lnTo>
                    <a:pt x="6" y="264"/>
                  </a:lnTo>
                  <a:lnTo>
                    <a:pt x="13" y="231"/>
                  </a:lnTo>
                  <a:lnTo>
                    <a:pt x="20" y="198"/>
                  </a:lnTo>
                  <a:lnTo>
                    <a:pt x="29" y="168"/>
                  </a:lnTo>
                  <a:lnTo>
                    <a:pt x="39" y="138"/>
                  </a:lnTo>
                  <a:lnTo>
                    <a:pt x="53" y="111"/>
                  </a:lnTo>
                  <a:lnTo>
                    <a:pt x="65" y="84"/>
                  </a:lnTo>
                  <a:lnTo>
                    <a:pt x="79" y="62"/>
                  </a:lnTo>
                  <a:lnTo>
                    <a:pt x="93" y="42"/>
                  </a:lnTo>
                  <a:lnTo>
                    <a:pt x="109" y="27"/>
                  </a:lnTo>
                  <a:lnTo>
                    <a:pt x="124" y="14"/>
                  </a:lnTo>
                  <a:lnTo>
                    <a:pt x="142" y="6"/>
                  </a:lnTo>
                  <a:lnTo>
                    <a:pt x="159" y="1"/>
                  </a:lnTo>
                  <a:lnTo>
                    <a:pt x="177" y="0"/>
                  </a:lnTo>
                  <a:lnTo>
                    <a:pt x="194" y="1"/>
                  </a:lnTo>
                  <a:lnTo>
                    <a:pt x="211" y="6"/>
                  </a:lnTo>
                  <a:lnTo>
                    <a:pt x="227" y="14"/>
                  </a:lnTo>
                  <a:lnTo>
                    <a:pt x="244" y="27"/>
                  </a:lnTo>
                  <a:lnTo>
                    <a:pt x="258" y="42"/>
                  </a:lnTo>
                  <a:lnTo>
                    <a:pt x="273" y="62"/>
                  </a:lnTo>
                  <a:lnTo>
                    <a:pt x="287" y="84"/>
                  </a:lnTo>
                  <a:lnTo>
                    <a:pt x="301" y="111"/>
                  </a:lnTo>
                  <a:lnTo>
                    <a:pt x="312" y="138"/>
                  </a:lnTo>
                  <a:lnTo>
                    <a:pt x="322" y="168"/>
                  </a:lnTo>
                  <a:lnTo>
                    <a:pt x="332" y="198"/>
                  </a:lnTo>
                  <a:lnTo>
                    <a:pt x="340" y="231"/>
                  </a:lnTo>
                  <a:lnTo>
                    <a:pt x="345" y="264"/>
                  </a:lnTo>
                  <a:lnTo>
                    <a:pt x="349" y="299"/>
                  </a:lnTo>
                  <a:lnTo>
                    <a:pt x="352" y="336"/>
                  </a:lnTo>
                  <a:lnTo>
                    <a:pt x="353" y="375"/>
                  </a:lnTo>
                  <a:lnTo>
                    <a:pt x="353" y="6479"/>
                  </a:lnTo>
                  <a:lnTo>
                    <a:pt x="352" y="6481"/>
                  </a:lnTo>
                  <a:lnTo>
                    <a:pt x="352" y="6484"/>
                  </a:lnTo>
                  <a:lnTo>
                    <a:pt x="352" y="6490"/>
                  </a:lnTo>
                  <a:lnTo>
                    <a:pt x="352" y="6502"/>
                  </a:lnTo>
                  <a:lnTo>
                    <a:pt x="351" y="6504"/>
                  </a:lnTo>
                  <a:lnTo>
                    <a:pt x="351" y="6507"/>
                  </a:lnTo>
                  <a:lnTo>
                    <a:pt x="351" y="6513"/>
                  </a:lnTo>
                  <a:lnTo>
                    <a:pt x="351" y="6525"/>
                  </a:lnTo>
                  <a:lnTo>
                    <a:pt x="349" y="6547"/>
                  </a:lnTo>
                  <a:lnTo>
                    <a:pt x="348" y="6570"/>
                  </a:lnTo>
                  <a:lnTo>
                    <a:pt x="344" y="6591"/>
                  </a:lnTo>
                  <a:lnTo>
                    <a:pt x="341" y="6613"/>
                  </a:lnTo>
                  <a:lnTo>
                    <a:pt x="337" y="6633"/>
                  </a:lnTo>
                  <a:lnTo>
                    <a:pt x="333" y="6655"/>
                  </a:lnTo>
                  <a:lnTo>
                    <a:pt x="288" y="690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6" name="Freeform 201"/>
            <p:cNvSpPr>
              <a:spLocks noChangeArrowheads="1"/>
            </p:cNvSpPr>
            <p:nvPr/>
          </p:nvSpPr>
          <p:spPr bwMode="auto">
            <a:xfrm>
              <a:off x="2050" y="2992"/>
              <a:ext cx="19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"/>
                </a:cxn>
                <a:cxn ang="0">
                  <a:pos x="14" y="18"/>
                </a:cxn>
                <a:cxn ang="0">
                  <a:pos x="20" y="28"/>
                </a:cxn>
                <a:cxn ang="0">
                  <a:pos x="27" y="40"/>
                </a:cxn>
                <a:cxn ang="0">
                  <a:pos x="28" y="44"/>
                </a:cxn>
                <a:cxn ang="0">
                  <a:pos x="36" y="64"/>
                </a:cxn>
                <a:cxn ang="0">
                  <a:pos x="44" y="85"/>
                </a:cxn>
                <a:cxn ang="0">
                  <a:pos x="56" y="130"/>
                </a:cxn>
              </a:cxnLst>
              <a:rect l="0" t="0" r="r" b="b"/>
              <a:pathLst>
                <a:path w="56" h="130">
                  <a:moveTo>
                    <a:pt x="0" y="0"/>
                  </a:moveTo>
                  <a:lnTo>
                    <a:pt x="7" y="8"/>
                  </a:lnTo>
                  <a:lnTo>
                    <a:pt x="14" y="18"/>
                  </a:lnTo>
                  <a:lnTo>
                    <a:pt x="20" y="28"/>
                  </a:lnTo>
                  <a:lnTo>
                    <a:pt x="27" y="40"/>
                  </a:lnTo>
                  <a:lnTo>
                    <a:pt x="28" y="44"/>
                  </a:lnTo>
                  <a:lnTo>
                    <a:pt x="36" y="64"/>
                  </a:lnTo>
                  <a:lnTo>
                    <a:pt x="44" y="85"/>
                  </a:lnTo>
                  <a:lnTo>
                    <a:pt x="56" y="13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7" name="Line 202"/>
            <p:cNvSpPr>
              <a:spLocks noChangeShapeType="1"/>
            </p:cNvSpPr>
            <p:nvPr/>
          </p:nvSpPr>
          <p:spPr bwMode="auto">
            <a:xfrm flipH="1" flipV="1">
              <a:off x="2022" y="950"/>
              <a:ext cx="1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8" name="Line 203"/>
            <p:cNvSpPr>
              <a:spLocks noChangeShapeType="1"/>
            </p:cNvSpPr>
            <p:nvPr/>
          </p:nvSpPr>
          <p:spPr bwMode="auto">
            <a:xfrm flipV="1">
              <a:off x="2022" y="904"/>
              <a:ext cx="1" cy="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39" name="Line 204"/>
            <p:cNvSpPr>
              <a:spLocks noChangeShapeType="1"/>
            </p:cNvSpPr>
            <p:nvPr/>
          </p:nvSpPr>
          <p:spPr bwMode="auto">
            <a:xfrm flipH="1">
              <a:off x="2037" y="937"/>
              <a:ext cx="1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0" name="Freeform 205"/>
            <p:cNvSpPr>
              <a:spLocks noChangeArrowheads="1"/>
            </p:cNvSpPr>
            <p:nvPr/>
          </p:nvSpPr>
          <p:spPr bwMode="auto">
            <a:xfrm>
              <a:off x="1988" y="3018"/>
              <a:ext cx="84" cy="376"/>
            </a:xfrm>
            <a:custGeom>
              <a:avLst/>
              <a:gdLst/>
              <a:ahLst/>
              <a:cxnLst>
                <a:cxn ang="0">
                  <a:pos x="243" y="52"/>
                </a:cxn>
                <a:cxn ang="0">
                  <a:pos x="247" y="77"/>
                </a:cxn>
                <a:cxn ang="0">
                  <a:pos x="250" y="103"/>
                </a:cxn>
                <a:cxn ang="0">
                  <a:pos x="252" y="129"/>
                </a:cxn>
                <a:cxn ang="0">
                  <a:pos x="253" y="157"/>
                </a:cxn>
                <a:cxn ang="0">
                  <a:pos x="253" y="858"/>
                </a:cxn>
                <a:cxn ang="0">
                  <a:pos x="252" y="884"/>
                </a:cxn>
                <a:cxn ang="0">
                  <a:pos x="250" y="911"/>
                </a:cxn>
                <a:cxn ang="0">
                  <a:pos x="248" y="923"/>
                </a:cxn>
                <a:cxn ang="0">
                  <a:pos x="247" y="929"/>
                </a:cxn>
                <a:cxn ang="0">
                  <a:pos x="247" y="936"/>
                </a:cxn>
                <a:cxn ang="0">
                  <a:pos x="243" y="961"/>
                </a:cxn>
                <a:cxn ang="0">
                  <a:pos x="237" y="984"/>
                </a:cxn>
                <a:cxn ang="0">
                  <a:pos x="231" y="1006"/>
                </a:cxn>
                <a:cxn ang="0">
                  <a:pos x="223" y="1027"/>
                </a:cxn>
                <a:cxn ang="0">
                  <a:pos x="215" y="1048"/>
                </a:cxn>
                <a:cxn ang="0">
                  <a:pos x="205" y="1065"/>
                </a:cxn>
                <a:cxn ang="0">
                  <a:pos x="200" y="1074"/>
                </a:cxn>
                <a:cxn ang="0">
                  <a:pos x="196" y="1082"/>
                </a:cxn>
                <a:cxn ang="0">
                  <a:pos x="189" y="1088"/>
                </a:cxn>
                <a:cxn ang="0">
                  <a:pos x="187" y="1089"/>
                </a:cxn>
                <a:cxn ang="0">
                  <a:pos x="186" y="1091"/>
                </a:cxn>
                <a:cxn ang="0">
                  <a:pos x="184" y="1095"/>
                </a:cxn>
                <a:cxn ang="0">
                  <a:pos x="174" y="1107"/>
                </a:cxn>
                <a:cxn ang="0">
                  <a:pos x="162" y="1115"/>
                </a:cxn>
                <a:cxn ang="0">
                  <a:pos x="156" y="1118"/>
                </a:cxn>
                <a:cxn ang="0">
                  <a:pos x="151" y="1122"/>
                </a:cxn>
                <a:cxn ang="0">
                  <a:pos x="147" y="1122"/>
                </a:cxn>
                <a:cxn ang="0">
                  <a:pos x="145" y="1122"/>
                </a:cxn>
                <a:cxn ang="0">
                  <a:pos x="144" y="1122"/>
                </a:cxn>
                <a:cxn ang="0">
                  <a:pos x="144" y="1123"/>
                </a:cxn>
                <a:cxn ang="0">
                  <a:pos x="138" y="1125"/>
                </a:cxn>
                <a:cxn ang="0">
                  <a:pos x="126" y="1127"/>
                </a:cxn>
                <a:cxn ang="0">
                  <a:pos x="113" y="1125"/>
                </a:cxn>
                <a:cxn ang="0">
                  <a:pos x="101" y="1122"/>
                </a:cxn>
                <a:cxn ang="0">
                  <a:pos x="88" y="1115"/>
                </a:cxn>
                <a:cxn ang="0">
                  <a:pos x="77" y="1107"/>
                </a:cxn>
                <a:cxn ang="0">
                  <a:pos x="66" y="1095"/>
                </a:cxn>
                <a:cxn ang="0">
                  <a:pos x="56" y="1082"/>
                </a:cxn>
                <a:cxn ang="0">
                  <a:pos x="46" y="1065"/>
                </a:cxn>
                <a:cxn ang="0">
                  <a:pos x="37" y="1048"/>
                </a:cxn>
                <a:cxn ang="0">
                  <a:pos x="27" y="1027"/>
                </a:cxn>
                <a:cxn ang="0">
                  <a:pos x="20" y="1006"/>
                </a:cxn>
                <a:cxn ang="0">
                  <a:pos x="13" y="984"/>
                </a:cxn>
                <a:cxn ang="0">
                  <a:pos x="9" y="961"/>
                </a:cxn>
                <a:cxn ang="0">
                  <a:pos x="4" y="936"/>
                </a:cxn>
                <a:cxn ang="0">
                  <a:pos x="2" y="911"/>
                </a:cxn>
                <a:cxn ang="0">
                  <a:pos x="0" y="884"/>
                </a:cxn>
                <a:cxn ang="0">
                  <a:pos x="0" y="858"/>
                </a:cxn>
                <a:cxn ang="0">
                  <a:pos x="0" y="157"/>
                </a:cxn>
                <a:cxn ang="0">
                  <a:pos x="1" y="114"/>
                </a:cxn>
                <a:cxn ang="0">
                  <a:pos x="6" y="74"/>
                </a:cxn>
                <a:cxn ang="0">
                  <a:pos x="13" y="35"/>
                </a:cxn>
                <a:cxn ang="0">
                  <a:pos x="24" y="0"/>
                </a:cxn>
              </a:cxnLst>
              <a:rect l="0" t="0" r="r" b="b"/>
              <a:pathLst>
                <a:path w="253" h="1127">
                  <a:moveTo>
                    <a:pt x="243" y="52"/>
                  </a:moveTo>
                  <a:lnTo>
                    <a:pt x="247" y="77"/>
                  </a:lnTo>
                  <a:lnTo>
                    <a:pt x="250" y="103"/>
                  </a:lnTo>
                  <a:lnTo>
                    <a:pt x="252" y="129"/>
                  </a:lnTo>
                  <a:lnTo>
                    <a:pt x="253" y="157"/>
                  </a:lnTo>
                  <a:lnTo>
                    <a:pt x="253" y="858"/>
                  </a:lnTo>
                  <a:lnTo>
                    <a:pt x="252" y="884"/>
                  </a:lnTo>
                  <a:lnTo>
                    <a:pt x="250" y="911"/>
                  </a:lnTo>
                  <a:lnTo>
                    <a:pt x="248" y="923"/>
                  </a:lnTo>
                  <a:lnTo>
                    <a:pt x="247" y="929"/>
                  </a:lnTo>
                  <a:lnTo>
                    <a:pt x="247" y="936"/>
                  </a:lnTo>
                  <a:lnTo>
                    <a:pt x="243" y="961"/>
                  </a:lnTo>
                  <a:lnTo>
                    <a:pt x="237" y="984"/>
                  </a:lnTo>
                  <a:lnTo>
                    <a:pt x="231" y="1006"/>
                  </a:lnTo>
                  <a:lnTo>
                    <a:pt x="223" y="1027"/>
                  </a:lnTo>
                  <a:lnTo>
                    <a:pt x="215" y="1048"/>
                  </a:lnTo>
                  <a:lnTo>
                    <a:pt x="205" y="1065"/>
                  </a:lnTo>
                  <a:lnTo>
                    <a:pt x="200" y="1074"/>
                  </a:lnTo>
                  <a:lnTo>
                    <a:pt x="196" y="1082"/>
                  </a:lnTo>
                  <a:lnTo>
                    <a:pt x="189" y="1088"/>
                  </a:lnTo>
                  <a:lnTo>
                    <a:pt x="187" y="1089"/>
                  </a:lnTo>
                  <a:lnTo>
                    <a:pt x="186" y="1091"/>
                  </a:lnTo>
                  <a:lnTo>
                    <a:pt x="184" y="1095"/>
                  </a:lnTo>
                  <a:lnTo>
                    <a:pt x="174" y="1107"/>
                  </a:lnTo>
                  <a:lnTo>
                    <a:pt x="162" y="1115"/>
                  </a:lnTo>
                  <a:lnTo>
                    <a:pt x="156" y="1118"/>
                  </a:lnTo>
                  <a:lnTo>
                    <a:pt x="151" y="1122"/>
                  </a:lnTo>
                  <a:lnTo>
                    <a:pt x="147" y="1122"/>
                  </a:lnTo>
                  <a:lnTo>
                    <a:pt x="145" y="1122"/>
                  </a:lnTo>
                  <a:lnTo>
                    <a:pt x="144" y="1122"/>
                  </a:lnTo>
                  <a:lnTo>
                    <a:pt x="144" y="1123"/>
                  </a:lnTo>
                  <a:lnTo>
                    <a:pt x="138" y="1125"/>
                  </a:lnTo>
                  <a:lnTo>
                    <a:pt x="126" y="1127"/>
                  </a:lnTo>
                  <a:lnTo>
                    <a:pt x="113" y="1125"/>
                  </a:lnTo>
                  <a:lnTo>
                    <a:pt x="101" y="1122"/>
                  </a:lnTo>
                  <a:lnTo>
                    <a:pt x="88" y="1115"/>
                  </a:lnTo>
                  <a:lnTo>
                    <a:pt x="77" y="1107"/>
                  </a:lnTo>
                  <a:lnTo>
                    <a:pt x="66" y="1095"/>
                  </a:lnTo>
                  <a:lnTo>
                    <a:pt x="56" y="1082"/>
                  </a:lnTo>
                  <a:lnTo>
                    <a:pt x="46" y="1065"/>
                  </a:lnTo>
                  <a:lnTo>
                    <a:pt x="37" y="1048"/>
                  </a:lnTo>
                  <a:lnTo>
                    <a:pt x="27" y="1027"/>
                  </a:lnTo>
                  <a:lnTo>
                    <a:pt x="20" y="1006"/>
                  </a:lnTo>
                  <a:lnTo>
                    <a:pt x="13" y="984"/>
                  </a:lnTo>
                  <a:lnTo>
                    <a:pt x="9" y="961"/>
                  </a:lnTo>
                  <a:lnTo>
                    <a:pt x="4" y="936"/>
                  </a:lnTo>
                  <a:lnTo>
                    <a:pt x="2" y="911"/>
                  </a:lnTo>
                  <a:lnTo>
                    <a:pt x="0" y="884"/>
                  </a:lnTo>
                  <a:lnTo>
                    <a:pt x="0" y="858"/>
                  </a:lnTo>
                  <a:lnTo>
                    <a:pt x="0" y="157"/>
                  </a:lnTo>
                  <a:lnTo>
                    <a:pt x="1" y="114"/>
                  </a:lnTo>
                  <a:lnTo>
                    <a:pt x="6" y="74"/>
                  </a:lnTo>
                  <a:lnTo>
                    <a:pt x="13" y="35"/>
                  </a:lnTo>
                  <a:lnTo>
                    <a:pt x="2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1" name="Line 206"/>
            <p:cNvSpPr>
              <a:spLocks noChangeShapeType="1"/>
            </p:cNvSpPr>
            <p:nvPr/>
          </p:nvSpPr>
          <p:spPr bwMode="auto">
            <a:xfrm flipV="1">
              <a:off x="2038" y="908"/>
              <a:ext cx="1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2" name="Freeform 207"/>
            <p:cNvSpPr>
              <a:spLocks noChangeArrowheads="1"/>
            </p:cNvSpPr>
            <p:nvPr/>
          </p:nvSpPr>
          <p:spPr bwMode="auto">
            <a:xfrm>
              <a:off x="2017" y="845"/>
              <a:ext cx="29" cy="59"/>
            </a:xfrm>
            <a:custGeom>
              <a:avLst/>
              <a:gdLst/>
              <a:ahLst/>
              <a:cxnLst>
                <a:cxn ang="0">
                  <a:pos x="13" y="178"/>
                </a:cxn>
                <a:cxn ang="0">
                  <a:pos x="7" y="161"/>
                </a:cxn>
                <a:cxn ang="0">
                  <a:pos x="3" y="144"/>
                </a:cxn>
                <a:cxn ang="0">
                  <a:pos x="0" y="125"/>
                </a:cxn>
                <a:cxn ang="0">
                  <a:pos x="0" y="106"/>
                </a:cxn>
                <a:cxn ang="0">
                  <a:pos x="0" y="83"/>
                </a:cxn>
                <a:cxn ang="0">
                  <a:pos x="3" y="64"/>
                </a:cxn>
                <a:cxn ang="0">
                  <a:pos x="7" y="46"/>
                </a:cxn>
                <a:cxn ang="0">
                  <a:pos x="14" y="31"/>
                </a:cxn>
                <a:cxn ang="0">
                  <a:pos x="20" y="17"/>
                </a:cxn>
                <a:cxn ang="0">
                  <a:pos x="28" y="8"/>
                </a:cxn>
                <a:cxn ang="0">
                  <a:pos x="36" y="1"/>
                </a:cxn>
                <a:cxn ang="0">
                  <a:pos x="45" y="0"/>
                </a:cxn>
                <a:cxn ang="0">
                  <a:pos x="53" y="1"/>
                </a:cxn>
                <a:cxn ang="0">
                  <a:pos x="61" y="8"/>
                </a:cxn>
                <a:cxn ang="0">
                  <a:pos x="68" y="17"/>
                </a:cxn>
                <a:cxn ang="0">
                  <a:pos x="71" y="23"/>
                </a:cxn>
                <a:cxn ang="0">
                  <a:pos x="75" y="31"/>
                </a:cxn>
                <a:cxn ang="0">
                  <a:pos x="80" y="46"/>
                </a:cxn>
                <a:cxn ang="0">
                  <a:pos x="84" y="64"/>
                </a:cxn>
                <a:cxn ang="0">
                  <a:pos x="87" y="83"/>
                </a:cxn>
                <a:cxn ang="0">
                  <a:pos x="88" y="106"/>
                </a:cxn>
                <a:cxn ang="0">
                  <a:pos x="87" y="126"/>
                </a:cxn>
                <a:cxn ang="0">
                  <a:pos x="85" y="135"/>
                </a:cxn>
                <a:cxn ang="0">
                  <a:pos x="84" y="145"/>
                </a:cxn>
                <a:cxn ang="0">
                  <a:pos x="80" y="162"/>
                </a:cxn>
                <a:cxn ang="0">
                  <a:pos x="77" y="170"/>
                </a:cxn>
                <a:cxn ang="0">
                  <a:pos x="75" y="179"/>
                </a:cxn>
              </a:cxnLst>
              <a:rect l="0" t="0" r="r" b="b"/>
              <a:pathLst>
                <a:path w="88" h="179">
                  <a:moveTo>
                    <a:pt x="13" y="178"/>
                  </a:moveTo>
                  <a:lnTo>
                    <a:pt x="7" y="161"/>
                  </a:lnTo>
                  <a:lnTo>
                    <a:pt x="3" y="144"/>
                  </a:lnTo>
                  <a:lnTo>
                    <a:pt x="0" y="12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3" y="64"/>
                  </a:lnTo>
                  <a:lnTo>
                    <a:pt x="7" y="46"/>
                  </a:lnTo>
                  <a:lnTo>
                    <a:pt x="14" y="31"/>
                  </a:lnTo>
                  <a:lnTo>
                    <a:pt x="20" y="17"/>
                  </a:lnTo>
                  <a:lnTo>
                    <a:pt x="28" y="8"/>
                  </a:lnTo>
                  <a:lnTo>
                    <a:pt x="36" y="1"/>
                  </a:lnTo>
                  <a:lnTo>
                    <a:pt x="45" y="0"/>
                  </a:lnTo>
                  <a:lnTo>
                    <a:pt x="53" y="1"/>
                  </a:lnTo>
                  <a:lnTo>
                    <a:pt x="61" y="8"/>
                  </a:lnTo>
                  <a:lnTo>
                    <a:pt x="68" y="17"/>
                  </a:lnTo>
                  <a:lnTo>
                    <a:pt x="71" y="23"/>
                  </a:lnTo>
                  <a:lnTo>
                    <a:pt x="75" y="31"/>
                  </a:lnTo>
                  <a:lnTo>
                    <a:pt x="80" y="46"/>
                  </a:lnTo>
                  <a:lnTo>
                    <a:pt x="84" y="64"/>
                  </a:lnTo>
                  <a:lnTo>
                    <a:pt x="87" y="83"/>
                  </a:lnTo>
                  <a:lnTo>
                    <a:pt x="88" y="106"/>
                  </a:lnTo>
                  <a:lnTo>
                    <a:pt x="87" y="126"/>
                  </a:lnTo>
                  <a:lnTo>
                    <a:pt x="85" y="135"/>
                  </a:lnTo>
                  <a:lnTo>
                    <a:pt x="84" y="145"/>
                  </a:lnTo>
                  <a:lnTo>
                    <a:pt x="80" y="162"/>
                  </a:lnTo>
                  <a:lnTo>
                    <a:pt x="77" y="170"/>
                  </a:lnTo>
                  <a:lnTo>
                    <a:pt x="75" y="17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3" name="Freeform 208"/>
            <p:cNvSpPr>
              <a:spLocks noChangeArrowheads="1"/>
            </p:cNvSpPr>
            <p:nvPr/>
          </p:nvSpPr>
          <p:spPr bwMode="auto">
            <a:xfrm>
              <a:off x="2050" y="2988"/>
              <a:ext cx="11" cy="18"/>
            </a:xfrm>
            <a:custGeom>
              <a:avLst/>
              <a:gdLst/>
              <a:ahLst/>
              <a:cxnLst>
                <a:cxn ang="0">
                  <a:pos x="33" y="53"/>
                </a:cxn>
                <a:cxn ang="0">
                  <a:pos x="30" y="49"/>
                </a:cxn>
                <a:cxn ang="0">
                  <a:pos x="0" y="0"/>
                </a:cxn>
              </a:cxnLst>
              <a:rect l="0" t="0" r="r" b="b"/>
              <a:pathLst>
                <a:path w="33" h="52">
                  <a:moveTo>
                    <a:pt x="33" y="53"/>
                  </a:moveTo>
                  <a:lnTo>
                    <a:pt x="30" y="49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4" name="Line 209"/>
            <p:cNvSpPr>
              <a:spLocks noChangeShapeType="1"/>
            </p:cNvSpPr>
            <p:nvPr/>
          </p:nvSpPr>
          <p:spPr bwMode="auto">
            <a:xfrm flipH="1">
              <a:off x="2002" y="2967"/>
              <a:ext cx="19" cy="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5" name="Freeform 210"/>
            <p:cNvSpPr>
              <a:spLocks noChangeArrowheads="1"/>
            </p:cNvSpPr>
            <p:nvPr/>
          </p:nvSpPr>
          <p:spPr bwMode="auto">
            <a:xfrm>
              <a:off x="2002" y="2985"/>
              <a:ext cx="14" cy="18"/>
            </a:xfrm>
            <a:custGeom>
              <a:avLst/>
              <a:gdLst/>
              <a:ahLst/>
              <a:cxnLst>
                <a:cxn ang="0">
                  <a:pos x="0" y="53"/>
                </a:cxn>
                <a:cxn ang="0">
                  <a:pos x="10" y="35"/>
                </a:cxn>
                <a:cxn ang="0">
                  <a:pos x="20" y="21"/>
                </a:cxn>
                <a:cxn ang="0">
                  <a:pos x="31" y="9"/>
                </a:cxn>
                <a:cxn ang="0">
                  <a:pos x="43" y="0"/>
                </a:cxn>
              </a:cxnLst>
              <a:rect l="0" t="0" r="r" b="b"/>
              <a:pathLst>
                <a:path w="43" h="52">
                  <a:moveTo>
                    <a:pt x="0" y="53"/>
                  </a:moveTo>
                  <a:lnTo>
                    <a:pt x="10" y="35"/>
                  </a:lnTo>
                  <a:lnTo>
                    <a:pt x="20" y="21"/>
                  </a:lnTo>
                  <a:lnTo>
                    <a:pt x="31" y="9"/>
                  </a:lnTo>
                  <a:lnTo>
                    <a:pt x="43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6" name="Line 211"/>
            <p:cNvSpPr>
              <a:spLocks noChangeShapeType="1"/>
            </p:cNvSpPr>
            <p:nvPr/>
          </p:nvSpPr>
          <p:spPr bwMode="auto">
            <a:xfrm flipV="1">
              <a:off x="2022" y="950"/>
              <a:ext cx="1" cy="18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7" name="Line 212"/>
            <p:cNvSpPr>
              <a:spLocks noChangeShapeType="1"/>
            </p:cNvSpPr>
            <p:nvPr/>
          </p:nvSpPr>
          <p:spPr bwMode="auto">
            <a:xfrm flipV="1">
              <a:off x="2022" y="2835"/>
              <a:ext cx="1" cy="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8" name="Line 213"/>
            <p:cNvSpPr>
              <a:spLocks noChangeShapeType="1"/>
            </p:cNvSpPr>
            <p:nvPr/>
          </p:nvSpPr>
          <p:spPr bwMode="auto">
            <a:xfrm flipH="1" flipV="1">
              <a:off x="2000" y="3000"/>
              <a:ext cx="2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49" name="Freeform 214"/>
            <p:cNvSpPr>
              <a:spLocks noChangeArrowheads="1"/>
            </p:cNvSpPr>
            <p:nvPr/>
          </p:nvSpPr>
          <p:spPr bwMode="auto">
            <a:xfrm>
              <a:off x="2038" y="937"/>
              <a:ext cx="1" cy="1906"/>
            </a:xfrm>
            <a:custGeom>
              <a:avLst/>
              <a:gdLst/>
              <a:ahLst/>
              <a:cxnLst>
                <a:cxn ang="0">
                  <a:pos x="0" y="5718"/>
                </a:cxn>
                <a:cxn ang="0">
                  <a:pos x="0" y="5689"/>
                </a:cxn>
                <a:cxn ang="0">
                  <a:pos x="0" y="0"/>
                </a:cxn>
              </a:cxnLst>
              <a:rect l="0" t="0" r="r" b="b"/>
              <a:pathLst>
                <a:path w="1" h="5718">
                  <a:moveTo>
                    <a:pt x="0" y="5718"/>
                  </a:moveTo>
                  <a:lnTo>
                    <a:pt x="0" y="5689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0" name="Line 215"/>
            <p:cNvSpPr>
              <a:spLocks noChangeShapeType="1"/>
            </p:cNvSpPr>
            <p:nvPr/>
          </p:nvSpPr>
          <p:spPr bwMode="auto">
            <a:xfrm flipH="1" flipV="1">
              <a:off x="1995" y="3015"/>
              <a:ext cx="1" cy="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1" name="Freeform 216"/>
            <p:cNvSpPr>
              <a:spLocks noChangeArrowheads="1"/>
            </p:cNvSpPr>
            <p:nvPr/>
          </p:nvSpPr>
          <p:spPr bwMode="auto">
            <a:xfrm>
              <a:off x="1996" y="3003"/>
              <a:ext cx="6" cy="1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13" y="12"/>
                </a:cxn>
                <a:cxn ang="0">
                  <a:pos x="18" y="0"/>
                </a:cxn>
              </a:cxnLst>
              <a:rect l="0" t="0" r="r" b="b"/>
              <a:pathLst>
                <a:path w="18" h="46">
                  <a:moveTo>
                    <a:pt x="0" y="46"/>
                  </a:moveTo>
                  <a:lnTo>
                    <a:pt x="13" y="12"/>
                  </a:lnTo>
                  <a:lnTo>
                    <a:pt x="1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2" name="Freeform 217"/>
            <p:cNvSpPr>
              <a:spLocks noChangeArrowheads="1"/>
            </p:cNvSpPr>
            <p:nvPr/>
          </p:nvSpPr>
          <p:spPr bwMode="auto">
            <a:xfrm>
              <a:off x="2040" y="2911"/>
              <a:ext cx="9" cy="75"/>
            </a:xfrm>
            <a:custGeom>
              <a:avLst/>
              <a:gdLst/>
              <a:ahLst/>
              <a:cxnLst>
                <a:cxn ang="0">
                  <a:pos x="27" y="223"/>
                </a:cxn>
                <a:cxn ang="0">
                  <a:pos x="0" y="176"/>
                </a:cxn>
                <a:cxn ang="0">
                  <a:pos x="0" y="0"/>
                </a:cxn>
              </a:cxnLst>
              <a:rect l="0" t="0" r="r" b="b"/>
              <a:pathLst>
                <a:path w="27" h="223">
                  <a:moveTo>
                    <a:pt x="27" y="223"/>
                  </a:moveTo>
                  <a:lnTo>
                    <a:pt x="0" y="176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3" name="Line 218"/>
            <p:cNvSpPr>
              <a:spLocks noChangeShapeType="1"/>
            </p:cNvSpPr>
            <p:nvPr/>
          </p:nvSpPr>
          <p:spPr bwMode="auto">
            <a:xfrm>
              <a:off x="1969" y="2918"/>
              <a:ext cx="26" cy="9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4" name="Line 219"/>
            <p:cNvSpPr>
              <a:spLocks noChangeShapeType="1"/>
            </p:cNvSpPr>
            <p:nvPr/>
          </p:nvSpPr>
          <p:spPr bwMode="auto">
            <a:xfrm>
              <a:off x="2024" y="2909"/>
              <a:ext cx="1" cy="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5" name="Line 220"/>
            <p:cNvSpPr>
              <a:spLocks noChangeShapeType="1"/>
            </p:cNvSpPr>
            <p:nvPr/>
          </p:nvSpPr>
          <p:spPr bwMode="auto">
            <a:xfrm>
              <a:off x="2002" y="3002"/>
              <a:ext cx="1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6" name="Line 221"/>
            <p:cNvSpPr>
              <a:spLocks noChangeShapeType="1"/>
            </p:cNvSpPr>
            <p:nvPr/>
          </p:nvSpPr>
          <p:spPr bwMode="auto">
            <a:xfrm flipV="1">
              <a:off x="1995" y="3002"/>
              <a:ext cx="7" cy="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7" name="Line 222"/>
            <p:cNvSpPr>
              <a:spLocks noChangeShapeType="1"/>
            </p:cNvSpPr>
            <p:nvPr/>
          </p:nvSpPr>
          <p:spPr bwMode="auto">
            <a:xfrm flipH="1">
              <a:off x="1974" y="930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8" name="Line 223"/>
            <p:cNvSpPr>
              <a:spLocks noChangeShapeType="1"/>
            </p:cNvSpPr>
            <p:nvPr/>
          </p:nvSpPr>
          <p:spPr bwMode="auto">
            <a:xfrm flipH="1">
              <a:off x="1973" y="1164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59" name="Line 224"/>
            <p:cNvSpPr>
              <a:spLocks noChangeShapeType="1"/>
            </p:cNvSpPr>
            <p:nvPr/>
          </p:nvSpPr>
          <p:spPr bwMode="auto">
            <a:xfrm flipH="1">
              <a:off x="1974" y="1866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0" name="Line 225"/>
            <p:cNvSpPr>
              <a:spLocks noChangeShapeType="1"/>
            </p:cNvSpPr>
            <p:nvPr/>
          </p:nvSpPr>
          <p:spPr bwMode="auto">
            <a:xfrm flipH="1">
              <a:off x="1974" y="1398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1" name="Line 226"/>
            <p:cNvSpPr>
              <a:spLocks noChangeShapeType="1"/>
            </p:cNvSpPr>
            <p:nvPr/>
          </p:nvSpPr>
          <p:spPr bwMode="auto">
            <a:xfrm flipH="1">
              <a:off x="1974" y="1634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2" name="Line 227"/>
            <p:cNvSpPr>
              <a:spLocks noChangeShapeType="1"/>
            </p:cNvSpPr>
            <p:nvPr/>
          </p:nvSpPr>
          <p:spPr bwMode="auto">
            <a:xfrm flipH="1">
              <a:off x="1973" y="2334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3" name="Line 228"/>
            <p:cNvSpPr>
              <a:spLocks noChangeShapeType="1"/>
            </p:cNvSpPr>
            <p:nvPr/>
          </p:nvSpPr>
          <p:spPr bwMode="auto">
            <a:xfrm flipV="1">
              <a:off x="2022" y="2805"/>
              <a:ext cx="1" cy="30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4" name="Line 229"/>
            <p:cNvSpPr>
              <a:spLocks noChangeShapeType="1"/>
            </p:cNvSpPr>
            <p:nvPr/>
          </p:nvSpPr>
          <p:spPr bwMode="auto">
            <a:xfrm flipH="1">
              <a:off x="1974" y="2102"/>
              <a:ext cx="36" cy="1"/>
            </a:xfrm>
            <a:prstGeom prst="line">
              <a:avLst/>
            </a:prstGeom>
            <a:noFill/>
            <a:ln w="9525">
              <a:solidFill>
                <a:srgbClr val="666666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5" name="Freeform 230"/>
            <p:cNvSpPr>
              <a:spLocks noChangeArrowheads="1"/>
            </p:cNvSpPr>
            <p:nvPr/>
          </p:nvSpPr>
          <p:spPr bwMode="auto">
            <a:xfrm>
              <a:off x="2033" y="2718"/>
              <a:ext cx="1" cy="1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336"/>
                </a:cxn>
                <a:cxn ang="0">
                  <a:pos x="2" y="368"/>
                </a:cxn>
              </a:cxnLst>
              <a:rect l="0" t="0" r="r" b="b"/>
              <a:pathLst>
                <a:path w="2" h="368">
                  <a:moveTo>
                    <a:pt x="0" y="0"/>
                  </a:moveTo>
                  <a:lnTo>
                    <a:pt x="2" y="336"/>
                  </a:lnTo>
                  <a:lnTo>
                    <a:pt x="2" y="368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6" name="Line 231"/>
            <p:cNvSpPr>
              <a:spLocks noChangeShapeType="1"/>
            </p:cNvSpPr>
            <p:nvPr/>
          </p:nvSpPr>
          <p:spPr bwMode="auto">
            <a:xfrm flipH="1">
              <a:off x="2032" y="2718"/>
              <a:ext cx="1" cy="1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7" name="Freeform 232"/>
            <p:cNvSpPr>
              <a:spLocks noChangeArrowheads="1"/>
            </p:cNvSpPr>
            <p:nvPr/>
          </p:nvSpPr>
          <p:spPr bwMode="auto">
            <a:xfrm>
              <a:off x="2034" y="2903"/>
              <a:ext cx="1" cy="7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0" y="201"/>
                </a:cxn>
                <a:cxn ang="0">
                  <a:pos x="0" y="215"/>
                </a:cxn>
              </a:cxnLst>
              <a:rect l="0" t="0" r="r" b="b"/>
              <a:pathLst>
                <a:path w="3" h="215">
                  <a:moveTo>
                    <a:pt x="3" y="0"/>
                  </a:moveTo>
                  <a:lnTo>
                    <a:pt x="3" y="22"/>
                  </a:lnTo>
                  <a:lnTo>
                    <a:pt x="0" y="201"/>
                  </a:lnTo>
                  <a:lnTo>
                    <a:pt x="0" y="215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8" name="Line 233"/>
            <p:cNvSpPr>
              <a:spLocks noChangeShapeType="1"/>
            </p:cNvSpPr>
            <p:nvPr/>
          </p:nvSpPr>
          <p:spPr bwMode="auto">
            <a:xfrm flipH="1" flipV="1">
              <a:off x="2032" y="2661"/>
              <a:ext cx="1" cy="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69" name="Line 234"/>
            <p:cNvSpPr>
              <a:spLocks noChangeShapeType="1"/>
            </p:cNvSpPr>
            <p:nvPr/>
          </p:nvSpPr>
          <p:spPr bwMode="auto">
            <a:xfrm flipV="1">
              <a:off x="2032" y="2643"/>
              <a:ext cx="1" cy="1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0" name="Freeform 235"/>
            <p:cNvSpPr>
              <a:spLocks noChangeArrowheads="1"/>
            </p:cNvSpPr>
            <p:nvPr/>
          </p:nvSpPr>
          <p:spPr bwMode="auto">
            <a:xfrm>
              <a:off x="2033" y="2664"/>
              <a:ext cx="1" cy="54"/>
            </a:xfrm>
            <a:custGeom>
              <a:avLst/>
              <a:gdLst/>
              <a:ahLst/>
              <a:cxnLst>
                <a:cxn ang="0">
                  <a:pos x="1" y="163"/>
                </a:cxn>
                <a:cxn ang="0">
                  <a:pos x="2" y="114"/>
                </a:cxn>
                <a:cxn ang="0">
                  <a:pos x="1" y="56"/>
                </a:cxn>
                <a:cxn ang="0">
                  <a:pos x="0" y="0"/>
                </a:cxn>
              </a:cxnLst>
              <a:rect l="0" t="0" r="r" b="b"/>
              <a:pathLst>
                <a:path w="2" h="163">
                  <a:moveTo>
                    <a:pt x="1" y="163"/>
                  </a:moveTo>
                  <a:lnTo>
                    <a:pt x="2" y="114"/>
                  </a:lnTo>
                  <a:lnTo>
                    <a:pt x="1" y="56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1" name="Freeform 236"/>
            <p:cNvSpPr>
              <a:spLocks noChangeArrowheads="1"/>
            </p:cNvSpPr>
            <p:nvPr/>
          </p:nvSpPr>
          <p:spPr bwMode="auto">
            <a:xfrm>
              <a:off x="2032" y="2542"/>
              <a:ext cx="1" cy="101"/>
            </a:xfrm>
            <a:custGeom>
              <a:avLst/>
              <a:gdLst/>
              <a:ahLst/>
              <a:cxnLst>
                <a:cxn ang="0">
                  <a:pos x="1" y="304"/>
                </a:cxn>
                <a:cxn ang="0">
                  <a:pos x="0" y="142"/>
                </a:cxn>
                <a:cxn ang="0">
                  <a:pos x="0" y="0"/>
                </a:cxn>
              </a:cxnLst>
              <a:rect l="0" t="0" r="r" b="b"/>
              <a:pathLst>
                <a:path w="1" h="304">
                  <a:moveTo>
                    <a:pt x="1" y="304"/>
                  </a:moveTo>
                  <a:lnTo>
                    <a:pt x="0" y="142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2" name="Line 237"/>
            <p:cNvSpPr>
              <a:spLocks noChangeShapeType="1"/>
            </p:cNvSpPr>
            <p:nvPr/>
          </p:nvSpPr>
          <p:spPr bwMode="auto">
            <a:xfrm flipH="1" flipV="1">
              <a:off x="2037" y="2985"/>
              <a:ext cx="1" cy="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3" name="Freeform 238"/>
            <p:cNvSpPr>
              <a:spLocks noChangeArrowheads="1"/>
            </p:cNvSpPr>
            <p:nvPr/>
          </p:nvSpPr>
          <p:spPr bwMode="auto">
            <a:xfrm>
              <a:off x="2032" y="2348"/>
              <a:ext cx="2" cy="194"/>
            </a:xfrm>
            <a:custGeom>
              <a:avLst/>
              <a:gdLst/>
              <a:ahLst/>
              <a:cxnLst>
                <a:cxn ang="0">
                  <a:pos x="0" y="582"/>
                </a:cxn>
                <a:cxn ang="0">
                  <a:pos x="3" y="431"/>
                </a:cxn>
                <a:cxn ang="0">
                  <a:pos x="3" y="203"/>
                </a:cxn>
                <a:cxn ang="0">
                  <a:pos x="5" y="0"/>
                </a:cxn>
              </a:cxnLst>
              <a:rect l="0" t="0" r="r" b="b"/>
              <a:pathLst>
                <a:path w="5" h="582">
                  <a:moveTo>
                    <a:pt x="0" y="582"/>
                  </a:moveTo>
                  <a:lnTo>
                    <a:pt x="3" y="431"/>
                  </a:lnTo>
                  <a:lnTo>
                    <a:pt x="3" y="203"/>
                  </a:lnTo>
                  <a:lnTo>
                    <a:pt x="5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4" name="Freeform 239"/>
            <p:cNvSpPr>
              <a:spLocks noChangeArrowheads="1"/>
            </p:cNvSpPr>
            <p:nvPr/>
          </p:nvSpPr>
          <p:spPr bwMode="auto">
            <a:xfrm>
              <a:off x="2036" y="2977"/>
              <a:ext cx="11" cy="18"/>
            </a:xfrm>
            <a:custGeom>
              <a:avLst/>
              <a:gdLst/>
              <a:ahLst/>
              <a:cxnLst>
                <a:cxn ang="0">
                  <a:pos x="33" y="54"/>
                </a:cxn>
                <a:cxn ang="0">
                  <a:pos x="32" y="53"/>
                </a:cxn>
                <a:cxn ang="0">
                  <a:pos x="0" y="0"/>
                </a:cxn>
              </a:cxnLst>
              <a:rect l="0" t="0" r="r" b="b"/>
              <a:pathLst>
                <a:path w="33" h="54">
                  <a:moveTo>
                    <a:pt x="33" y="54"/>
                  </a:moveTo>
                  <a:lnTo>
                    <a:pt x="32" y="53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5" name="Line 240"/>
            <p:cNvSpPr>
              <a:spLocks noChangeShapeType="1"/>
            </p:cNvSpPr>
            <p:nvPr/>
          </p:nvSpPr>
          <p:spPr bwMode="auto">
            <a:xfrm flipH="1" flipV="1">
              <a:off x="2047" y="2995"/>
              <a:ext cx="1" cy="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6" name="Freeform 241"/>
            <p:cNvSpPr>
              <a:spLocks noChangeArrowheads="1"/>
            </p:cNvSpPr>
            <p:nvPr/>
          </p:nvSpPr>
          <p:spPr bwMode="auto">
            <a:xfrm>
              <a:off x="2038" y="2987"/>
              <a:ext cx="12" cy="18"/>
            </a:xfrm>
            <a:custGeom>
              <a:avLst/>
              <a:gdLst/>
              <a:ahLst/>
              <a:cxnLst>
                <a:cxn ang="0">
                  <a:pos x="36" y="53"/>
                </a:cxn>
                <a:cxn ang="0">
                  <a:pos x="22" y="39"/>
                </a:cxn>
                <a:cxn ang="0">
                  <a:pos x="11" y="21"/>
                </a:cxn>
                <a:cxn ang="0">
                  <a:pos x="0" y="0"/>
                </a:cxn>
              </a:cxnLst>
              <a:rect l="0" t="0" r="r" b="b"/>
              <a:pathLst>
                <a:path w="36" h="52">
                  <a:moveTo>
                    <a:pt x="36" y="53"/>
                  </a:moveTo>
                  <a:lnTo>
                    <a:pt x="22" y="39"/>
                  </a:lnTo>
                  <a:lnTo>
                    <a:pt x="11" y="2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7" name="Line 242"/>
            <p:cNvSpPr>
              <a:spLocks noChangeShapeType="1"/>
            </p:cNvSpPr>
            <p:nvPr/>
          </p:nvSpPr>
          <p:spPr bwMode="auto">
            <a:xfrm>
              <a:off x="2037" y="2985"/>
              <a:ext cx="5" cy="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8" name="Line 243"/>
            <p:cNvSpPr>
              <a:spLocks noChangeShapeType="1"/>
            </p:cNvSpPr>
            <p:nvPr/>
          </p:nvSpPr>
          <p:spPr bwMode="auto">
            <a:xfrm flipH="1" flipV="1">
              <a:off x="2038" y="2987"/>
              <a:ext cx="4" cy="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79" name="Line 244"/>
            <p:cNvSpPr>
              <a:spLocks noChangeShapeType="1"/>
            </p:cNvSpPr>
            <p:nvPr/>
          </p:nvSpPr>
          <p:spPr bwMode="auto">
            <a:xfrm>
              <a:off x="2032" y="2661"/>
              <a:ext cx="1" cy="5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0" name="Freeform 245"/>
            <p:cNvSpPr>
              <a:spLocks noChangeArrowheads="1"/>
            </p:cNvSpPr>
            <p:nvPr/>
          </p:nvSpPr>
          <p:spPr bwMode="auto">
            <a:xfrm>
              <a:off x="2027" y="2965"/>
              <a:ext cx="1" cy="18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14"/>
                </a:cxn>
                <a:cxn ang="0">
                  <a:pos x="2" y="33"/>
                </a:cxn>
                <a:cxn ang="0">
                  <a:pos x="0" y="53"/>
                </a:cxn>
              </a:cxnLst>
              <a:rect l="0" t="0" r="r" b="b"/>
              <a:pathLst>
                <a:path w="3" h="52">
                  <a:moveTo>
                    <a:pt x="3" y="0"/>
                  </a:moveTo>
                  <a:lnTo>
                    <a:pt x="3" y="14"/>
                  </a:lnTo>
                  <a:lnTo>
                    <a:pt x="2" y="33"/>
                  </a:lnTo>
                  <a:lnTo>
                    <a:pt x="0" y="53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1" name="Freeform 246"/>
            <p:cNvSpPr>
              <a:spLocks noChangeArrowheads="1"/>
            </p:cNvSpPr>
            <p:nvPr/>
          </p:nvSpPr>
          <p:spPr bwMode="auto">
            <a:xfrm>
              <a:off x="2016" y="2970"/>
              <a:ext cx="9" cy="20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5" y="18"/>
                </a:cxn>
                <a:cxn ang="0">
                  <a:pos x="5" y="36"/>
                </a:cxn>
                <a:cxn ang="0">
                  <a:pos x="0" y="55"/>
                </a:cxn>
                <a:cxn ang="0">
                  <a:pos x="0" y="62"/>
                </a:cxn>
              </a:cxnLst>
              <a:rect l="0" t="0" r="r" b="b"/>
              <a:pathLst>
                <a:path w="27" h="62">
                  <a:moveTo>
                    <a:pt x="27" y="0"/>
                  </a:moveTo>
                  <a:lnTo>
                    <a:pt x="15" y="18"/>
                  </a:lnTo>
                  <a:lnTo>
                    <a:pt x="5" y="36"/>
                  </a:lnTo>
                  <a:lnTo>
                    <a:pt x="0" y="55"/>
                  </a:lnTo>
                  <a:lnTo>
                    <a:pt x="0" y="62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2" name="Line 247"/>
            <p:cNvSpPr>
              <a:spLocks noChangeShapeType="1"/>
            </p:cNvSpPr>
            <p:nvPr/>
          </p:nvSpPr>
          <p:spPr bwMode="auto">
            <a:xfrm>
              <a:off x="2025" y="2970"/>
              <a:ext cx="1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3" name="Freeform 248"/>
            <p:cNvSpPr>
              <a:spLocks noChangeArrowheads="1"/>
            </p:cNvSpPr>
            <p:nvPr/>
          </p:nvSpPr>
          <p:spPr bwMode="auto">
            <a:xfrm>
              <a:off x="2019" y="2986"/>
              <a:ext cx="3" cy="2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3" y="4"/>
                </a:cxn>
                <a:cxn ang="0">
                  <a:pos x="0" y="6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lnTo>
                    <a:pt x="3" y="4"/>
                  </a:lnTo>
                  <a:lnTo>
                    <a:pt x="0" y="6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4" name="Freeform 249"/>
            <p:cNvSpPr>
              <a:spLocks noChangeArrowheads="1"/>
            </p:cNvSpPr>
            <p:nvPr/>
          </p:nvSpPr>
          <p:spPr bwMode="auto">
            <a:xfrm>
              <a:off x="2022" y="2976"/>
              <a:ext cx="2" cy="1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6" y="9"/>
                </a:cxn>
                <a:cxn ang="0">
                  <a:pos x="5" y="18"/>
                </a:cxn>
                <a:cxn ang="0">
                  <a:pos x="2" y="2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8" y="0"/>
                  </a:moveTo>
                  <a:lnTo>
                    <a:pt x="6" y="9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5" name="Line 250"/>
            <p:cNvSpPr>
              <a:spLocks noChangeShapeType="1"/>
            </p:cNvSpPr>
            <p:nvPr/>
          </p:nvSpPr>
          <p:spPr bwMode="auto">
            <a:xfrm flipH="1">
              <a:off x="2022" y="2983"/>
              <a:ext cx="5" cy="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6" name="Freeform 251"/>
            <p:cNvSpPr>
              <a:spLocks noChangeArrowheads="1"/>
            </p:cNvSpPr>
            <p:nvPr/>
          </p:nvSpPr>
          <p:spPr bwMode="auto">
            <a:xfrm>
              <a:off x="2025" y="2963"/>
              <a:ext cx="2" cy="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2" y="20"/>
                </a:cxn>
                <a:cxn ang="0">
                  <a:pos x="0" y="20"/>
                </a:cxn>
              </a:cxnLst>
              <a:rect l="0" t="0" r="r" b="b"/>
              <a:pathLst>
                <a:path w="4" h="20">
                  <a:moveTo>
                    <a:pt x="4" y="0"/>
                  </a:moveTo>
                  <a:lnTo>
                    <a:pt x="2" y="20"/>
                  </a:lnTo>
                  <a:lnTo>
                    <a:pt x="0" y="2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7" name="Freeform 252"/>
            <p:cNvSpPr>
              <a:spLocks noChangeArrowheads="1"/>
            </p:cNvSpPr>
            <p:nvPr/>
          </p:nvSpPr>
          <p:spPr bwMode="auto">
            <a:xfrm>
              <a:off x="2024" y="2983"/>
              <a:ext cx="3" cy="1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" y="16"/>
                </a:cxn>
                <a:cxn ang="0">
                  <a:pos x="2" y="19"/>
                </a:cxn>
                <a:cxn ang="0">
                  <a:pos x="0" y="29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8" y="0"/>
                  </a:moveTo>
                  <a:lnTo>
                    <a:pt x="3" y="16"/>
                  </a:lnTo>
                  <a:lnTo>
                    <a:pt x="2" y="19"/>
                  </a:lnTo>
                  <a:lnTo>
                    <a:pt x="0" y="29"/>
                  </a:lnTo>
                  <a:lnTo>
                    <a:pt x="0" y="3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8" name="Freeform 253"/>
            <p:cNvSpPr>
              <a:spLocks noChangeArrowheads="1"/>
            </p:cNvSpPr>
            <p:nvPr/>
          </p:nvSpPr>
          <p:spPr bwMode="auto">
            <a:xfrm>
              <a:off x="2016" y="2986"/>
              <a:ext cx="22" cy="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20" y="22"/>
                </a:cxn>
                <a:cxn ang="0">
                  <a:pos x="32" y="17"/>
                </a:cxn>
                <a:cxn ang="0">
                  <a:pos x="38" y="6"/>
                </a:cxn>
                <a:cxn ang="0">
                  <a:pos x="45" y="0"/>
                </a:cxn>
                <a:cxn ang="0">
                  <a:pos x="65" y="2"/>
                </a:cxn>
              </a:cxnLst>
              <a:rect l="0" t="0" r="r" b="b"/>
              <a:pathLst>
                <a:path w="65" h="22">
                  <a:moveTo>
                    <a:pt x="0" y="13"/>
                  </a:moveTo>
                  <a:lnTo>
                    <a:pt x="20" y="22"/>
                  </a:lnTo>
                  <a:lnTo>
                    <a:pt x="32" y="17"/>
                  </a:lnTo>
                  <a:lnTo>
                    <a:pt x="38" y="6"/>
                  </a:lnTo>
                  <a:lnTo>
                    <a:pt x="45" y="0"/>
                  </a:lnTo>
                  <a:lnTo>
                    <a:pt x="65" y="2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89" name="Line 254"/>
            <p:cNvSpPr>
              <a:spLocks noChangeShapeType="1"/>
            </p:cNvSpPr>
            <p:nvPr/>
          </p:nvSpPr>
          <p:spPr bwMode="auto">
            <a:xfrm>
              <a:off x="2028" y="2992"/>
              <a:ext cx="9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0" name="Freeform 255"/>
            <p:cNvSpPr>
              <a:spLocks noChangeArrowheads="1"/>
            </p:cNvSpPr>
            <p:nvPr/>
          </p:nvSpPr>
          <p:spPr bwMode="auto">
            <a:xfrm>
              <a:off x="2027" y="2982"/>
              <a:ext cx="10" cy="3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3" y="3"/>
                </a:cxn>
                <a:cxn ang="0">
                  <a:pos x="15" y="0"/>
                </a:cxn>
                <a:cxn ang="0">
                  <a:pos x="7" y="0"/>
                </a:cxn>
                <a:cxn ang="0">
                  <a:pos x="0" y="3"/>
                </a:cxn>
              </a:cxnLst>
              <a:rect l="0" t="0" r="r" b="b"/>
              <a:pathLst>
                <a:path w="31" h="9">
                  <a:moveTo>
                    <a:pt x="31" y="9"/>
                  </a:moveTo>
                  <a:lnTo>
                    <a:pt x="23" y="3"/>
                  </a:lnTo>
                  <a:lnTo>
                    <a:pt x="15" y="0"/>
                  </a:lnTo>
                  <a:lnTo>
                    <a:pt x="7" y="0"/>
                  </a:lnTo>
                  <a:lnTo>
                    <a:pt x="0" y="3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1" name="Line 256"/>
            <p:cNvSpPr>
              <a:spLocks noChangeShapeType="1"/>
            </p:cNvSpPr>
            <p:nvPr/>
          </p:nvSpPr>
          <p:spPr bwMode="auto">
            <a:xfrm flipH="1" flipV="1">
              <a:off x="2032" y="2643"/>
              <a:ext cx="1" cy="2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2" name="Line 257"/>
            <p:cNvSpPr>
              <a:spLocks noChangeShapeType="1"/>
            </p:cNvSpPr>
            <p:nvPr/>
          </p:nvSpPr>
          <p:spPr bwMode="auto">
            <a:xfrm flipH="1" flipV="1">
              <a:off x="2031" y="2351"/>
              <a:ext cx="1" cy="1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3" name="Freeform 258"/>
            <p:cNvSpPr>
              <a:spLocks noChangeArrowheads="1"/>
            </p:cNvSpPr>
            <p:nvPr/>
          </p:nvSpPr>
          <p:spPr bwMode="auto">
            <a:xfrm>
              <a:off x="2031" y="2542"/>
              <a:ext cx="1" cy="18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2" y="18"/>
                </a:cxn>
                <a:cxn ang="0">
                  <a:pos x="3" y="0"/>
                </a:cxn>
              </a:cxnLst>
              <a:rect l="0" t="0" r="r" b="b"/>
              <a:pathLst>
                <a:path w="3" h="54">
                  <a:moveTo>
                    <a:pt x="0" y="54"/>
                  </a:moveTo>
                  <a:lnTo>
                    <a:pt x="2" y="18"/>
                  </a:lnTo>
                  <a:lnTo>
                    <a:pt x="3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4" name="Freeform 259"/>
            <p:cNvSpPr>
              <a:spLocks noChangeArrowheads="1"/>
            </p:cNvSpPr>
            <p:nvPr/>
          </p:nvSpPr>
          <p:spPr bwMode="auto">
            <a:xfrm>
              <a:off x="2027" y="2569"/>
              <a:ext cx="5" cy="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6"/>
                </a:cxn>
                <a:cxn ang="0">
                  <a:pos x="6" y="42"/>
                </a:cxn>
                <a:cxn ang="0">
                  <a:pos x="9" y="156"/>
                </a:cxn>
                <a:cxn ang="0">
                  <a:pos x="11" y="211"/>
                </a:cxn>
                <a:cxn ang="0">
                  <a:pos x="15" y="268"/>
                </a:cxn>
                <a:cxn ang="0">
                  <a:pos x="16" y="275"/>
                </a:cxn>
              </a:cxnLst>
              <a:rect l="0" t="0" r="r" b="b"/>
              <a:pathLst>
                <a:path w="16" h="275">
                  <a:moveTo>
                    <a:pt x="0" y="0"/>
                  </a:moveTo>
                  <a:lnTo>
                    <a:pt x="4" y="16"/>
                  </a:lnTo>
                  <a:lnTo>
                    <a:pt x="6" y="42"/>
                  </a:lnTo>
                  <a:lnTo>
                    <a:pt x="9" y="156"/>
                  </a:lnTo>
                  <a:lnTo>
                    <a:pt x="11" y="211"/>
                  </a:lnTo>
                  <a:lnTo>
                    <a:pt x="15" y="268"/>
                  </a:lnTo>
                  <a:lnTo>
                    <a:pt x="16" y="275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5" name="Freeform 260"/>
            <p:cNvSpPr>
              <a:spLocks noChangeArrowheads="1"/>
            </p:cNvSpPr>
            <p:nvPr/>
          </p:nvSpPr>
          <p:spPr bwMode="auto">
            <a:xfrm>
              <a:off x="2034" y="2974"/>
              <a:ext cx="3" cy="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8"/>
                </a:cxn>
                <a:cxn ang="0">
                  <a:pos x="11" y="31"/>
                </a:cxn>
              </a:cxnLst>
              <a:rect l="0" t="0" r="r" b="b"/>
              <a:pathLst>
                <a:path w="11" h="31">
                  <a:moveTo>
                    <a:pt x="0" y="0"/>
                  </a:moveTo>
                  <a:lnTo>
                    <a:pt x="2" y="8"/>
                  </a:lnTo>
                  <a:lnTo>
                    <a:pt x="11" y="31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6" name="Line 261"/>
            <p:cNvSpPr>
              <a:spLocks noChangeShapeType="1"/>
            </p:cNvSpPr>
            <p:nvPr/>
          </p:nvSpPr>
          <p:spPr bwMode="auto">
            <a:xfrm flipH="1" flipV="1">
              <a:off x="2033" y="2970"/>
              <a:ext cx="1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7" name="Freeform 262"/>
            <p:cNvSpPr>
              <a:spLocks noChangeArrowheads="1"/>
            </p:cNvSpPr>
            <p:nvPr/>
          </p:nvSpPr>
          <p:spPr bwMode="auto">
            <a:xfrm>
              <a:off x="2042" y="2990"/>
              <a:ext cx="5" cy="5"/>
            </a:xfrm>
            <a:custGeom>
              <a:avLst/>
              <a:gdLst/>
              <a:ahLst/>
              <a:cxnLst>
                <a:cxn ang="0">
                  <a:pos x="14" y="15"/>
                </a:cxn>
                <a:cxn ang="0">
                  <a:pos x="9" y="14"/>
                </a:cxn>
                <a:cxn ang="0">
                  <a:pos x="0" y="0"/>
                </a:cxn>
              </a:cxnLst>
              <a:rect l="0" t="0" r="r" b="b"/>
              <a:pathLst>
                <a:path w="14" h="15">
                  <a:moveTo>
                    <a:pt x="14" y="15"/>
                  </a:moveTo>
                  <a:lnTo>
                    <a:pt x="9" y="1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8" name="Line 263"/>
            <p:cNvSpPr>
              <a:spLocks noChangeShapeType="1"/>
            </p:cNvSpPr>
            <p:nvPr/>
          </p:nvSpPr>
          <p:spPr bwMode="auto">
            <a:xfrm>
              <a:off x="2030" y="2909"/>
              <a:ext cx="1" cy="61"/>
            </a:xfrm>
            <a:prstGeom prst="line">
              <a:avLst/>
            </a:prstGeom>
            <a:noFill/>
            <a:ln w="20638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599" name="Freeform 264"/>
            <p:cNvSpPr>
              <a:spLocks noChangeArrowheads="1"/>
            </p:cNvSpPr>
            <p:nvPr/>
          </p:nvSpPr>
          <p:spPr bwMode="auto">
            <a:xfrm>
              <a:off x="2028" y="2349"/>
              <a:ext cx="1" cy="483"/>
            </a:xfrm>
            <a:custGeom>
              <a:avLst/>
              <a:gdLst/>
              <a:ahLst/>
              <a:cxnLst>
                <a:cxn ang="0">
                  <a:pos x="0" y="1449"/>
                </a:cxn>
                <a:cxn ang="0">
                  <a:pos x="0" y="1432"/>
                </a:cxn>
                <a:cxn ang="0">
                  <a:pos x="0" y="676"/>
                </a:cxn>
                <a:cxn ang="0">
                  <a:pos x="0" y="0"/>
                </a:cxn>
              </a:cxnLst>
              <a:rect l="0" t="0" r="r" b="b"/>
              <a:pathLst>
                <a:path w="1" h="1449">
                  <a:moveTo>
                    <a:pt x="0" y="1449"/>
                  </a:moveTo>
                  <a:lnTo>
                    <a:pt x="0" y="1432"/>
                  </a:lnTo>
                  <a:lnTo>
                    <a:pt x="0" y="676"/>
                  </a:lnTo>
                  <a:lnTo>
                    <a:pt x="0" y="0"/>
                  </a:lnTo>
                </a:path>
              </a:pathLst>
            </a:custGeom>
            <a:noFill/>
            <a:ln w="20638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0" name="Freeform 265"/>
            <p:cNvSpPr>
              <a:spLocks noChangeArrowheads="1"/>
            </p:cNvSpPr>
            <p:nvPr/>
          </p:nvSpPr>
          <p:spPr bwMode="auto">
            <a:xfrm>
              <a:off x="2025" y="2825"/>
              <a:ext cx="48" cy="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6"/>
                </a:cxn>
                <a:cxn ang="0">
                  <a:pos x="27" y="17"/>
                </a:cxn>
                <a:cxn ang="0">
                  <a:pos x="40" y="25"/>
                </a:cxn>
                <a:cxn ang="0">
                  <a:pos x="63" y="43"/>
                </a:cxn>
                <a:cxn ang="0">
                  <a:pos x="87" y="63"/>
                </a:cxn>
                <a:cxn ang="0">
                  <a:pos x="102" y="78"/>
                </a:cxn>
                <a:cxn ang="0">
                  <a:pos x="117" y="96"/>
                </a:cxn>
                <a:cxn ang="0">
                  <a:pos x="131" y="115"/>
                </a:cxn>
                <a:cxn ang="0">
                  <a:pos x="145" y="135"/>
                </a:cxn>
              </a:cxnLst>
              <a:rect l="0" t="0" r="r" b="b"/>
              <a:pathLst>
                <a:path w="145" h="135">
                  <a:moveTo>
                    <a:pt x="0" y="0"/>
                  </a:moveTo>
                  <a:lnTo>
                    <a:pt x="11" y="6"/>
                  </a:lnTo>
                  <a:lnTo>
                    <a:pt x="27" y="17"/>
                  </a:lnTo>
                  <a:lnTo>
                    <a:pt x="40" y="25"/>
                  </a:lnTo>
                  <a:lnTo>
                    <a:pt x="63" y="43"/>
                  </a:lnTo>
                  <a:lnTo>
                    <a:pt x="87" y="63"/>
                  </a:lnTo>
                  <a:lnTo>
                    <a:pt x="102" y="78"/>
                  </a:lnTo>
                  <a:lnTo>
                    <a:pt x="117" y="96"/>
                  </a:lnTo>
                  <a:lnTo>
                    <a:pt x="131" y="115"/>
                  </a:lnTo>
                  <a:lnTo>
                    <a:pt x="145" y="135"/>
                  </a:lnTo>
                </a:path>
              </a:pathLst>
            </a:custGeom>
            <a:noFill/>
            <a:ln w="222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1" name="Freeform 266"/>
            <p:cNvSpPr>
              <a:spLocks noChangeArrowheads="1"/>
            </p:cNvSpPr>
            <p:nvPr/>
          </p:nvSpPr>
          <p:spPr bwMode="auto">
            <a:xfrm>
              <a:off x="2032" y="2871"/>
              <a:ext cx="44" cy="31"/>
            </a:xfrm>
            <a:custGeom>
              <a:avLst/>
              <a:gdLst/>
              <a:ahLst/>
              <a:cxnLst>
                <a:cxn ang="0">
                  <a:pos x="0" y="91"/>
                </a:cxn>
                <a:cxn ang="0">
                  <a:pos x="74" y="39"/>
                </a:cxn>
                <a:cxn ang="0">
                  <a:pos x="132" y="0"/>
                </a:cxn>
              </a:cxnLst>
              <a:rect l="0" t="0" r="r" b="b"/>
              <a:pathLst>
                <a:path w="132" h="91">
                  <a:moveTo>
                    <a:pt x="0" y="91"/>
                  </a:moveTo>
                  <a:lnTo>
                    <a:pt x="74" y="39"/>
                  </a:lnTo>
                  <a:lnTo>
                    <a:pt x="132" y="0"/>
                  </a:lnTo>
                </a:path>
              </a:pathLst>
            </a:custGeom>
            <a:noFill/>
            <a:ln w="222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2" name="Freeform 267"/>
            <p:cNvSpPr>
              <a:spLocks noChangeArrowheads="1"/>
            </p:cNvSpPr>
            <p:nvPr/>
          </p:nvSpPr>
          <p:spPr bwMode="auto">
            <a:xfrm>
              <a:off x="2044" y="2535"/>
              <a:ext cx="36" cy="27"/>
            </a:xfrm>
            <a:custGeom>
              <a:avLst/>
              <a:gdLst/>
              <a:ahLst/>
              <a:cxnLst>
                <a:cxn ang="0">
                  <a:pos x="73" y="15"/>
                </a:cxn>
                <a:cxn ang="0">
                  <a:pos x="95" y="18"/>
                </a:cxn>
                <a:cxn ang="0">
                  <a:pos x="101" y="27"/>
                </a:cxn>
                <a:cxn ang="0">
                  <a:pos x="104" y="40"/>
                </a:cxn>
                <a:cxn ang="0">
                  <a:pos x="102" y="57"/>
                </a:cxn>
                <a:cxn ang="0">
                  <a:pos x="94" y="67"/>
                </a:cxn>
                <a:cxn ang="0">
                  <a:pos x="90" y="64"/>
                </a:cxn>
                <a:cxn ang="0">
                  <a:pos x="84" y="61"/>
                </a:cxn>
                <a:cxn ang="0">
                  <a:pos x="79" y="63"/>
                </a:cxn>
                <a:cxn ang="0">
                  <a:pos x="77" y="64"/>
                </a:cxn>
                <a:cxn ang="0">
                  <a:pos x="77" y="69"/>
                </a:cxn>
                <a:cxn ang="0">
                  <a:pos x="79" y="78"/>
                </a:cxn>
                <a:cxn ang="0">
                  <a:pos x="86" y="80"/>
                </a:cxn>
                <a:cxn ang="0">
                  <a:pos x="90" y="79"/>
                </a:cxn>
                <a:cxn ang="0">
                  <a:pos x="94" y="77"/>
                </a:cxn>
                <a:cxn ang="0">
                  <a:pos x="98" y="73"/>
                </a:cxn>
                <a:cxn ang="0">
                  <a:pos x="102" y="68"/>
                </a:cxn>
                <a:cxn ang="0">
                  <a:pos x="108" y="40"/>
                </a:cxn>
                <a:cxn ang="0">
                  <a:pos x="106" y="29"/>
                </a:cxn>
                <a:cxn ang="0">
                  <a:pos x="104" y="21"/>
                </a:cxn>
                <a:cxn ang="0">
                  <a:pos x="101" y="13"/>
                </a:cxn>
                <a:cxn ang="0">
                  <a:pos x="98" y="8"/>
                </a:cxn>
                <a:cxn ang="0">
                  <a:pos x="71" y="0"/>
                </a:cxn>
                <a:cxn ang="0">
                  <a:pos x="58" y="2"/>
                </a:cxn>
                <a:cxn ang="0">
                  <a:pos x="52" y="5"/>
                </a:cxn>
                <a:cxn ang="0">
                  <a:pos x="48" y="11"/>
                </a:cxn>
                <a:cxn ang="0">
                  <a:pos x="43" y="15"/>
                </a:cxn>
                <a:cxn ang="0">
                  <a:pos x="40" y="21"/>
                </a:cxn>
                <a:cxn ang="0">
                  <a:pos x="39" y="36"/>
                </a:cxn>
                <a:cxn ang="0">
                  <a:pos x="41" y="54"/>
                </a:cxn>
                <a:cxn ang="0">
                  <a:pos x="52" y="71"/>
                </a:cxn>
                <a:cxn ang="0">
                  <a:pos x="10" y="70"/>
                </a:cxn>
                <a:cxn ang="0">
                  <a:pos x="9" y="8"/>
                </a:cxn>
                <a:cxn ang="0">
                  <a:pos x="0" y="6"/>
                </a:cxn>
                <a:cxn ang="0">
                  <a:pos x="1" y="74"/>
                </a:cxn>
                <a:cxn ang="0">
                  <a:pos x="58" y="76"/>
                </a:cxn>
                <a:cxn ang="0">
                  <a:pos x="59" y="69"/>
                </a:cxn>
                <a:cxn ang="0">
                  <a:pos x="48" y="56"/>
                </a:cxn>
                <a:cxn ang="0">
                  <a:pos x="46" y="40"/>
                </a:cxn>
                <a:cxn ang="0">
                  <a:pos x="45" y="33"/>
                </a:cxn>
                <a:cxn ang="0">
                  <a:pos x="47" y="28"/>
                </a:cxn>
                <a:cxn ang="0">
                  <a:pos x="49" y="24"/>
                </a:cxn>
                <a:cxn ang="0">
                  <a:pos x="53" y="22"/>
                </a:cxn>
                <a:cxn ang="0">
                  <a:pos x="56" y="18"/>
                </a:cxn>
                <a:cxn ang="0">
                  <a:pos x="61" y="16"/>
                </a:cxn>
                <a:cxn ang="0">
                  <a:pos x="73" y="15"/>
                </a:cxn>
              </a:cxnLst>
              <a:rect l="0" t="0" r="r" b="b"/>
              <a:pathLst>
                <a:path w="108" h="80">
                  <a:moveTo>
                    <a:pt x="73" y="15"/>
                  </a:moveTo>
                  <a:lnTo>
                    <a:pt x="95" y="18"/>
                  </a:lnTo>
                  <a:lnTo>
                    <a:pt x="101" y="27"/>
                  </a:lnTo>
                  <a:lnTo>
                    <a:pt x="104" y="40"/>
                  </a:lnTo>
                  <a:lnTo>
                    <a:pt x="102" y="57"/>
                  </a:lnTo>
                  <a:lnTo>
                    <a:pt x="94" y="67"/>
                  </a:lnTo>
                  <a:lnTo>
                    <a:pt x="90" y="64"/>
                  </a:lnTo>
                  <a:lnTo>
                    <a:pt x="84" y="61"/>
                  </a:lnTo>
                  <a:lnTo>
                    <a:pt x="79" y="63"/>
                  </a:lnTo>
                  <a:lnTo>
                    <a:pt x="77" y="64"/>
                  </a:lnTo>
                  <a:lnTo>
                    <a:pt x="77" y="69"/>
                  </a:lnTo>
                  <a:lnTo>
                    <a:pt x="79" y="78"/>
                  </a:lnTo>
                  <a:lnTo>
                    <a:pt x="86" y="80"/>
                  </a:lnTo>
                  <a:lnTo>
                    <a:pt x="90" y="79"/>
                  </a:lnTo>
                  <a:lnTo>
                    <a:pt x="94" y="77"/>
                  </a:lnTo>
                  <a:lnTo>
                    <a:pt x="98" y="73"/>
                  </a:lnTo>
                  <a:lnTo>
                    <a:pt x="102" y="68"/>
                  </a:lnTo>
                  <a:lnTo>
                    <a:pt x="108" y="40"/>
                  </a:lnTo>
                  <a:lnTo>
                    <a:pt x="106" y="29"/>
                  </a:lnTo>
                  <a:lnTo>
                    <a:pt x="104" y="21"/>
                  </a:lnTo>
                  <a:lnTo>
                    <a:pt x="101" y="13"/>
                  </a:lnTo>
                  <a:lnTo>
                    <a:pt x="98" y="8"/>
                  </a:lnTo>
                  <a:lnTo>
                    <a:pt x="71" y="0"/>
                  </a:lnTo>
                  <a:lnTo>
                    <a:pt x="58" y="2"/>
                  </a:lnTo>
                  <a:lnTo>
                    <a:pt x="52" y="5"/>
                  </a:lnTo>
                  <a:lnTo>
                    <a:pt x="48" y="11"/>
                  </a:lnTo>
                  <a:lnTo>
                    <a:pt x="43" y="15"/>
                  </a:lnTo>
                  <a:lnTo>
                    <a:pt x="40" y="21"/>
                  </a:lnTo>
                  <a:lnTo>
                    <a:pt x="39" y="36"/>
                  </a:lnTo>
                  <a:lnTo>
                    <a:pt x="41" y="54"/>
                  </a:lnTo>
                  <a:lnTo>
                    <a:pt x="52" y="71"/>
                  </a:lnTo>
                  <a:lnTo>
                    <a:pt x="10" y="70"/>
                  </a:lnTo>
                  <a:lnTo>
                    <a:pt x="9" y="8"/>
                  </a:lnTo>
                  <a:lnTo>
                    <a:pt x="0" y="6"/>
                  </a:lnTo>
                  <a:lnTo>
                    <a:pt x="1" y="74"/>
                  </a:lnTo>
                  <a:lnTo>
                    <a:pt x="58" y="76"/>
                  </a:lnTo>
                  <a:lnTo>
                    <a:pt x="59" y="69"/>
                  </a:lnTo>
                  <a:lnTo>
                    <a:pt x="48" y="56"/>
                  </a:lnTo>
                  <a:lnTo>
                    <a:pt x="46" y="40"/>
                  </a:lnTo>
                  <a:lnTo>
                    <a:pt x="45" y="33"/>
                  </a:lnTo>
                  <a:lnTo>
                    <a:pt x="47" y="28"/>
                  </a:lnTo>
                  <a:lnTo>
                    <a:pt x="49" y="24"/>
                  </a:lnTo>
                  <a:lnTo>
                    <a:pt x="53" y="22"/>
                  </a:lnTo>
                  <a:lnTo>
                    <a:pt x="56" y="18"/>
                  </a:lnTo>
                  <a:lnTo>
                    <a:pt x="61" y="16"/>
                  </a:lnTo>
                  <a:lnTo>
                    <a:pt x="73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3" name="Freeform 268"/>
            <p:cNvSpPr>
              <a:spLocks noChangeArrowheads="1"/>
            </p:cNvSpPr>
            <p:nvPr/>
          </p:nvSpPr>
          <p:spPr bwMode="auto">
            <a:xfrm>
              <a:off x="2045" y="2570"/>
              <a:ext cx="36" cy="28"/>
            </a:xfrm>
            <a:custGeom>
              <a:avLst/>
              <a:gdLst/>
              <a:ahLst/>
              <a:cxnLst>
                <a:cxn ang="0">
                  <a:pos x="58" y="13"/>
                </a:cxn>
                <a:cxn ang="0">
                  <a:pos x="50" y="35"/>
                </a:cxn>
                <a:cxn ang="0">
                  <a:pos x="33" y="11"/>
                </a:cxn>
                <a:cxn ang="0">
                  <a:pos x="15" y="12"/>
                </a:cxn>
                <a:cxn ang="0">
                  <a:pos x="3" y="25"/>
                </a:cxn>
                <a:cxn ang="0">
                  <a:pos x="0" y="48"/>
                </a:cxn>
                <a:cxn ang="0">
                  <a:pos x="8" y="77"/>
                </a:cxn>
                <a:cxn ang="0">
                  <a:pos x="16" y="82"/>
                </a:cxn>
                <a:cxn ang="0">
                  <a:pos x="29" y="80"/>
                </a:cxn>
                <a:cxn ang="0">
                  <a:pos x="29" y="68"/>
                </a:cxn>
                <a:cxn ang="0">
                  <a:pos x="21" y="68"/>
                </a:cxn>
                <a:cxn ang="0">
                  <a:pos x="7" y="64"/>
                </a:cxn>
                <a:cxn ang="0">
                  <a:pos x="4" y="40"/>
                </a:cxn>
                <a:cxn ang="0">
                  <a:pos x="10" y="31"/>
                </a:cxn>
                <a:cxn ang="0">
                  <a:pos x="27" y="23"/>
                </a:cxn>
                <a:cxn ang="0">
                  <a:pos x="35" y="25"/>
                </a:cxn>
                <a:cxn ang="0">
                  <a:pos x="42" y="31"/>
                </a:cxn>
                <a:cxn ang="0">
                  <a:pos x="47" y="41"/>
                </a:cxn>
                <a:cxn ang="0">
                  <a:pos x="50" y="56"/>
                </a:cxn>
                <a:cxn ang="0">
                  <a:pos x="54" y="36"/>
                </a:cxn>
                <a:cxn ang="0">
                  <a:pos x="60" y="25"/>
                </a:cxn>
                <a:cxn ang="0">
                  <a:pos x="71" y="16"/>
                </a:cxn>
                <a:cxn ang="0">
                  <a:pos x="98" y="22"/>
                </a:cxn>
                <a:cxn ang="0">
                  <a:pos x="103" y="37"/>
                </a:cxn>
                <a:cxn ang="0">
                  <a:pos x="102" y="59"/>
                </a:cxn>
                <a:cxn ang="0">
                  <a:pos x="92" y="65"/>
                </a:cxn>
                <a:cxn ang="0">
                  <a:pos x="82" y="65"/>
                </a:cxn>
                <a:cxn ang="0">
                  <a:pos x="82" y="79"/>
                </a:cxn>
                <a:cxn ang="0">
                  <a:pos x="91" y="80"/>
                </a:cxn>
                <a:cxn ang="0">
                  <a:pos x="103" y="70"/>
                </a:cxn>
                <a:cxn ang="0">
                  <a:pos x="107" y="51"/>
                </a:cxn>
                <a:cxn ang="0">
                  <a:pos x="107" y="33"/>
                </a:cxn>
                <a:cxn ang="0">
                  <a:pos x="102" y="16"/>
                </a:cxn>
                <a:cxn ang="0">
                  <a:pos x="94" y="5"/>
                </a:cxn>
                <a:cxn ang="0">
                  <a:pos x="83" y="0"/>
                </a:cxn>
                <a:cxn ang="0">
                  <a:pos x="63" y="9"/>
                </a:cxn>
              </a:cxnLst>
              <a:rect l="0" t="0" r="r" b="b"/>
              <a:pathLst>
                <a:path w="108" h="83">
                  <a:moveTo>
                    <a:pt x="63" y="9"/>
                  </a:moveTo>
                  <a:lnTo>
                    <a:pt x="58" y="13"/>
                  </a:lnTo>
                  <a:lnTo>
                    <a:pt x="55" y="19"/>
                  </a:lnTo>
                  <a:lnTo>
                    <a:pt x="50" y="35"/>
                  </a:lnTo>
                  <a:lnTo>
                    <a:pt x="40" y="16"/>
                  </a:lnTo>
                  <a:lnTo>
                    <a:pt x="33" y="11"/>
                  </a:lnTo>
                  <a:lnTo>
                    <a:pt x="25" y="10"/>
                  </a:lnTo>
                  <a:lnTo>
                    <a:pt x="15" y="12"/>
                  </a:lnTo>
                  <a:lnTo>
                    <a:pt x="7" y="20"/>
                  </a:lnTo>
                  <a:lnTo>
                    <a:pt x="3" y="25"/>
                  </a:lnTo>
                  <a:lnTo>
                    <a:pt x="1" y="32"/>
                  </a:lnTo>
                  <a:lnTo>
                    <a:pt x="0" y="48"/>
                  </a:lnTo>
                  <a:lnTo>
                    <a:pt x="6" y="73"/>
                  </a:lnTo>
                  <a:lnTo>
                    <a:pt x="8" y="77"/>
                  </a:lnTo>
                  <a:lnTo>
                    <a:pt x="12" y="80"/>
                  </a:lnTo>
                  <a:lnTo>
                    <a:pt x="16" y="82"/>
                  </a:lnTo>
                  <a:lnTo>
                    <a:pt x="22" y="83"/>
                  </a:lnTo>
                  <a:lnTo>
                    <a:pt x="29" y="80"/>
                  </a:lnTo>
                  <a:lnTo>
                    <a:pt x="30" y="73"/>
                  </a:lnTo>
                  <a:lnTo>
                    <a:pt x="29" y="68"/>
                  </a:lnTo>
                  <a:lnTo>
                    <a:pt x="25" y="66"/>
                  </a:lnTo>
                  <a:lnTo>
                    <a:pt x="21" y="68"/>
                  </a:lnTo>
                  <a:lnTo>
                    <a:pt x="13" y="71"/>
                  </a:lnTo>
                  <a:lnTo>
                    <a:pt x="7" y="64"/>
                  </a:lnTo>
                  <a:lnTo>
                    <a:pt x="3" y="52"/>
                  </a:lnTo>
                  <a:lnTo>
                    <a:pt x="4" y="40"/>
                  </a:lnTo>
                  <a:lnTo>
                    <a:pt x="6" y="34"/>
                  </a:lnTo>
                  <a:lnTo>
                    <a:pt x="10" y="31"/>
                  </a:lnTo>
                  <a:lnTo>
                    <a:pt x="17" y="26"/>
                  </a:lnTo>
                  <a:lnTo>
                    <a:pt x="27" y="23"/>
                  </a:lnTo>
                  <a:lnTo>
                    <a:pt x="31" y="23"/>
                  </a:lnTo>
                  <a:lnTo>
                    <a:pt x="35" y="25"/>
                  </a:lnTo>
                  <a:lnTo>
                    <a:pt x="38" y="27"/>
                  </a:lnTo>
                  <a:lnTo>
                    <a:pt x="42" y="31"/>
                  </a:lnTo>
                  <a:lnTo>
                    <a:pt x="44" y="34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50" y="56"/>
                  </a:lnTo>
                  <a:lnTo>
                    <a:pt x="53" y="56"/>
                  </a:lnTo>
                  <a:lnTo>
                    <a:pt x="54" y="36"/>
                  </a:lnTo>
                  <a:lnTo>
                    <a:pt x="56" y="29"/>
                  </a:lnTo>
                  <a:lnTo>
                    <a:pt x="60" y="25"/>
                  </a:lnTo>
                  <a:lnTo>
                    <a:pt x="67" y="18"/>
                  </a:lnTo>
                  <a:lnTo>
                    <a:pt x="71" y="16"/>
                  </a:lnTo>
                  <a:lnTo>
                    <a:pt x="77" y="16"/>
                  </a:lnTo>
                  <a:lnTo>
                    <a:pt x="98" y="22"/>
                  </a:lnTo>
                  <a:lnTo>
                    <a:pt x="102" y="31"/>
                  </a:lnTo>
                  <a:lnTo>
                    <a:pt x="103" y="37"/>
                  </a:lnTo>
                  <a:lnTo>
                    <a:pt x="104" y="46"/>
                  </a:lnTo>
                  <a:lnTo>
                    <a:pt x="102" y="59"/>
                  </a:lnTo>
                  <a:lnTo>
                    <a:pt x="96" y="66"/>
                  </a:lnTo>
                  <a:lnTo>
                    <a:pt x="92" y="65"/>
                  </a:lnTo>
                  <a:lnTo>
                    <a:pt x="86" y="63"/>
                  </a:lnTo>
                  <a:lnTo>
                    <a:pt x="82" y="65"/>
                  </a:lnTo>
                  <a:lnTo>
                    <a:pt x="79" y="72"/>
                  </a:lnTo>
                  <a:lnTo>
                    <a:pt x="82" y="79"/>
                  </a:lnTo>
                  <a:lnTo>
                    <a:pt x="88" y="82"/>
                  </a:lnTo>
                  <a:lnTo>
                    <a:pt x="91" y="80"/>
                  </a:lnTo>
                  <a:lnTo>
                    <a:pt x="95" y="78"/>
                  </a:lnTo>
                  <a:lnTo>
                    <a:pt x="103" y="70"/>
                  </a:lnTo>
                  <a:lnTo>
                    <a:pt x="107" y="58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07" y="33"/>
                  </a:lnTo>
                  <a:lnTo>
                    <a:pt x="105" y="24"/>
                  </a:lnTo>
                  <a:lnTo>
                    <a:pt x="102" y="16"/>
                  </a:lnTo>
                  <a:lnTo>
                    <a:pt x="99" y="11"/>
                  </a:lnTo>
                  <a:lnTo>
                    <a:pt x="94" y="5"/>
                  </a:lnTo>
                  <a:lnTo>
                    <a:pt x="89" y="2"/>
                  </a:lnTo>
                  <a:lnTo>
                    <a:pt x="83" y="0"/>
                  </a:lnTo>
                  <a:lnTo>
                    <a:pt x="78" y="0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4" name="Freeform 269"/>
            <p:cNvSpPr>
              <a:spLocks noEditPoints="1" noChangeArrowheads="1"/>
            </p:cNvSpPr>
            <p:nvPr/>
          </p:nvSpPr>
          <p:spPr bwMode="auto">
            <a:xfrm>
              <a:off x="2044" y="2319"/>
              <a:ext cx="37" cy="31"/>
            </a:xfrm>
            <a:custGeom>
              <a:avLst/>
              <a:gdLst/>
              <a:ahLst/>
              <a:cxnLst>
                <a:cxn ang="0">
                  <a:pos x="62" y="1"/>
                </a:cxn>
                <a:cxn ang="0">
                  <a:pos x="47" y="12"/>
                </a:cxn>
                <a:cxn ang="0">
                  <a:pos x="42" y="27"/>
                </a:cxn>
                <a:cxn ang="0">
                  <a:pos x="41" y="42"/>
                </a:cxn>
                <a:cxn ang="0">
                  <a:pos x="45" y="59"/>
                </a:cxn>
                <a:cxn ang="0">
                  <a:pos x="41" y="73"/>
                </a:cxn>
                <a:cxn ang="0">
                  <a:pos x="29" y="70"/>
                </a:cxn>
                <a:cxn ang="0">
                  <a:pos x="13" y="62"/>
                </a:cxn>
                <a:cxn ang="0">
                  <a:pos x="6" y="49"/>
                </a:cxn>
                <a:cxn ang="0">
                  <a:pos x="5" y="35"/>
                </a:cxn>
                <a:cxn ang="0">
                  <a:pos x="10" y="23"/>
                </a:cxn>
                <a:cxn ang="0">
                  <a:pos x="15" y="24"/>
                </a:cxn>
                <a:cxn ang="0">
                  <a:pos x="21" y="15"/>
                </a:cxn>
                <a:cxn ang="0">
                  <a:pos x="14" y="5"/>
                </a:cxn>
                <a:cxn ang="0">
                  <a:pos x="2" y="15"/>
                </a:cxn>
                <a:cxn ang="0">
                  <a:pos x="0" y="32"/>
                </a:cxn>
                <a:cxn ang="0">
                  <a:pos x="3" y="55"/>
                </a:cxn>
                <a:cxn ang="0">
                  <a:pos x="15" y="74"/>
                </a:cxn>
                <a:cxn ang="0">
                  <a:pos x="35" y="86"/>
                </a:cxn>
                <a:cxn ang="0">
                  <a:pos x="60" y="92"/>
                </a:cxn>
                <a:cxn ang="0">
                  <a:pos x="65" y="91"/>
                </a:cxn>
                <a:cxn ang="0">
                  <a:pos x="81" y="89"/>
                </a:cxn>
                <a:cxn ang="0">
                  <a:pos x="97" y="82"/>
                </a:cxn>
                <a:cxn ang="0">
                  <a:pos x="100" y="76"/>
                </a:cxn>
                <a:cxn ang="0">
                  <a:pos x="106" y="66"/>
                </a:cxn>
                <a:cxn ang="0">
                  <a:pos x="111" y="44"/>
                </a:cxn>
                <a:cxn ang="0">
                  <a:pos x="108" y="27"/>
                </a:cxn>
                <a:cxn ang="0">
                  <a:pos x="96" y="7"/>
                </a:cxn>
                <a:cxn ang="0">
                  <a:pos x="82" y="0"/>
                </a:cxn>
                <a:cxn ang="0">
                  <a:pos x="55" y="21"/>
                </a:cxn>
                <a:cxn ang="0">
                  <a:pos x="63" y="15"/>
                </a:cxn>
                <a:cxn ang="0">
                  <a:pos x="82" y="15"/>
                </a:cxn>
                <a:cxn ang="0">
                  <a:pos x="94" y="19"/>
                </a:cxn>
                <a:cxn ang="0">
                  <a:pos x="101" y="27"/>
                </a:cxn>
                <a:cxn ang="0">
                  <a:pos x="105" y="37"/>
                </a:cxn>
                <a:cxn ang="0">
                  <a:pos x="105" y="50"/>
                </a:cxn>
                <a:cxn ang="0">
                  <a:pos x="95" y="69"/>
                </a:cxn>
                <a:cxn ang="0">
                  <a:pos x="52" y="59"/>
                </a:cxn>
                <a:cxn ang="0">
                  <a:pos x="47" y="43"/>
                </a:cxn>
                <a:cxn ang="0">
                  <a:pos x="49" y="28"/>
                </a:cxn>
              </a:cxnLst>
              <a:rect l="0" t="0" r="r" b="b"/>
              <a:pathLst>
                <a:path w="110" h="92">
                  <a:moveTo>
                    <a:pt x="74" y="0"/>
                  </a:moveTo>
                  <a:lnTo>
                    <a:pt x="62" y="1"/>
                  </a:lnTo>
                  <a:lnTo>
                    <a:pt x="52" y="8"/>
                  </a:lnTo>
                  <a:lnTo>
                    <a:pt x="47" y="12"/>
                  </a:lnTo>
                  <a:lnTo>
                    <a:pt x="44" y="19"/>
                  </a:lnTo>
                  <a:lnTo>
                    <a:pt x="42" y="27"/>
                  </a:lnTo>
                  <a:lnTo>
                    <a:pt x="42" y="37"/>
                  </a:lnTo>
                  <a:lnTo>
                    <a:pt x="41" y="42"/>
                  </a:lnTo>
                  <a:lnTo>
                    <a:pt x="42" y="48"/>
                  </a:lnTo>
                  <a:lnTo>
                    <a:pt x="45" y="59"/>
                  </a:lnTo>
                  <a:lnTo>
                    <a:pt x="57" y="75"/>
                  </a:lnTo>
                  <a:lnTo>
                    <a:pt x="41" y="73"/>
                  </a:lnTo>
                  <a:lnTo>
                    <a:pt x="34" y="71"/>
                  </a:lnTo>
                  <a:lnTo>
                    <a:pt x="29" y="70"/>
                  </a:lnTo>
                  <a:lnTo>
                    <a:pt x="19" y="66"/>
                  </a:lnTo>
                  <a:lnTo>
                    <a:pt x="13" y="62"/>
                  </a:lnTo>
                  <a:lnTo>
                    <a:pt x="8" y="55"/>
                  </a:lnTo>
                  <a:lnTo>
                    <a:pt x="6" y="49"/>
                  </a:lnTo>
                  <a:lnTo>
                    <a:pt x="4" y="42"/>
                  </a:lnTo>
                  <a:lnTo>
                    <a:pt x="5" y="35"/>
                  </a:lnTo>
                  <a:lnTo>
                    <a:pt x="6" y="25"/>
                  </a:lnTo>
                  <a:lnTo>
                    <a:pt x="10" y="23"/>
                  </a:lnTo>
                  <a:lnTo>
                    <a:pt x="13" y="23"/>
                  </a:lnTo>
                  <a:lnTo>
                    <a:pt x="15" y="24"/>
                  </a:lnTo>
                  <a:lnTo>
                    <a:pt x="20" y="21"/>
                  </a:lnTo>
                  <a:lnTo>
                    <a:pt x="21" y="15"/>
                  </a:lnTo>
                  <a:lnTo>
                    <a:pt x="20" y="7"/>
                  </a:lnTo>
                  <a:lnTo>
                    <a:pt x="14" y="5"/>
                  </a:lnTo>
                  <a:lnTo>
                    <a:pt x="5" y="12"/>
                  </a:lnTo>
                  <a:lnTo>
                    <a:pt x="2" y="15"/>
                  </a:lnTo>
                  <a:lnTo>
                    <a:pt x="1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3" y="55"/>
                  </a:lnTo>
                  <a:lnTo>
                    <a:pt x="8" y="65"/>
                  </a:lnTo>
                  <a:lnTo>
                    <a:pt x="15" y="74"/>
                  </a:lnTo>
                  <a:lnTo>
                    <a:pt x="24" y="81"/>
                  </a:lnTo>
                  <a:lnTo>
                    <a:pt x="35" y="86"/>
                  </a:lnTo>
                  <a:lnTo>
                    <a:pt x="46" y="89"/>
                  </a:lnTo>
                  <a:lnTo>
                    <a:pt x="60" y="92"/>
                  </a:lnTo>
                  <a:lnTo>
                    <a:pt x="62" y="91"/>
                  </a:lnTo>
                  <a:lnTo>
                    <a:pt x="65" y="91"/>
                  </a:lnTo>
                  <a:lnTo>
                    <a:pt x="71" y="91"/>
                  </a:lnTo>
                  <a:lnTo>
                    <a:pt x="81" y="89"/>
                  </a:lnTo>
                  <a:lnTo>
                    <a:pt x="89" y="86"/>
                  </a:lnTo>
                  <a:lnTo>
                    <a:pt x="97" y="82"/>
                  </a:lnTo>
                  <a:lnTo>
                    <a:pt x="99" y="78"/>
                  </a:lnTo>
                  <a:lnTo>
                    <a:pt x="100" y="76"/>
                  </a:lnTo>
                  <a:lnTo>
                    <a:pt x="102" y="75"/>
                  </a:lnTo>
                  <a:lnTo>
                    <a:pt x="106" y="66"/>
                  </a:lnTo>
                  <a:lnTo>
                    <a:pt x="109" y="55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8" y="27"/>
                  </a:lnTo>
                  <a:lnTo>
                    <a:pt x="102" y="14"/>
                  </a:lnTo>
                  <a:lnTo>
                    <a:pt x="96" y="7"/>
                  </a:lnTo>
                  <a:lnTo>
                    <a:pt x="90" y="3"/>
                  </a:lnTo>
                  <a:lnTo>
                    <a:pt x="82" y="0"/>
                  </a:lnTo>
                  <a:lnTo>
                    <a:pt x="74" y="0"/>
                  </a:lnTo>
                  <a:close/>
                  <a:moveTo>
                    <a:pt x="55" y="21"/>
                  </a:moveTo>
                  <a:lnTo>
                    <a:pt x="58" y="17"/>
                  </a:lnTo>
                  <a:lnTo>
                    <a:pt x="63" y="15"/>
                  </a:lnTo>
                  <a:lnTo>
                    <a:pt x="74" y="15"/>
                  </a:lnTo>
                  <a:lnTo>
                    <a:pt x="82" y="15"/>
                  </a:lnTo>
                  <a:lnTo>
                    <a:pt x="89" y="17"/>
                  </a:lnTo>
                  <a:lnTo>
                    <a:pt x="94" y="19"/>
                  </a:lnTo>
                  <a:lnTo>
                    <a:pt x="99" y="24"/>
                  </a:lnTo>
                  <a:lnTo>
                    <a:pt x="101" y="27"/>
                  </a:lnTo>
                  <a:lnTo>
                    <a:pt x="104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50"/>
                  </a:lnTo>
                  <a:lnTo>
                    <a:pt x="103" y="56"/>
                  </a:lnTo>
                  <a:lnTo>
                    <a:pt x="95" y="69"/>
                  </a:lnTo>
                  <a:lnTo>
                    <a:pt x="67" y="75"/>
                  </a:lnTo>
                  <a:lnTo>
                    <a:pt x="52" y="59"/>
                  </a:lnTo>
                  <a:lnTo>
                    <a:pt x="48" y="49"/>
                  </a:lnTo>
                  <a:lnTo>
                    <a:pt x="47" y="43"/>
                  </a:lnTo>
                  <a:lnTo>
                    <a:pt x="48" y="38"/>
                  </a:lnTo>
                  <a:lnTo>
                    <a:pt x="49" y="28"/>
                  </a:lnTo>
                  <a:lnTo>
                    <a:pt x="55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5" name="Freeform 270"/>
            <p:cNvSpPr>
              <a:spLocks noChangeArrowheads="1"/>
            </p:cNvSpPr>
            <p:nvPr/>
          </p:nvSpPr>
          <p:spPr bwMode="auto">
            <a:xfrm>
              <a:off x="2045" y="2070"/>
              <a:ext cx="36" cy="27"/>
            </a:xfrm>
            <a:custGeom>
              <a:avLst/>
              <a:gdLst/>
              <a:ahLst/>
              <a:cxnLst>
                <a:cxn ang="0">
                  <a:pos x="99" y="52"/>
                </a:cxn>
                <a:cxn ang="0">
                  <a:pos x="107" y="48"/>
                </a:cxn>
                <a:cxn ang="0">
                  <a:pos x="108" y="40"/>
                </a:cxn>
                <a:cxn ang="0">
                  <a:pos x="107" y="35"/>
                </a:cxn>
                <a:cxn ang="0">
                  <a:pos x="100" y="33"/>
                </a:cxn>
                <a:cxn ang="0">
                  <a:pos x="89" y="33"/>
                </a:cxn>
                <a:cxn ang="0">
                  <a:pos x="82" y="35"/>
                </a:cxn>
                <a:cxn ang="0">
                  <a:pos x="46" y="25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74"/>
                </a:cxn>
                <a:cxn ang="0">
                  <a:pos x="27" y="80"/>
                </a:cxn>
                <a:cxn ang="0">
                  <a:pos x="28" y="74"/>
                </a:cxn>
                <a:cxn ang="0">
                  <a:pos x="13" y="66"/>
                </a:cxn>
                <a:cxn ang="0">
                  <a:pos x="9" y="53"/>
                </a:cxn>
                <a:cxn ang="0">
                  <a:pos x="9" y="11"/>
                </a:cxn>
                <a:cxn ang="0">
                  <a:pos x="18" y="17"/>
                </a:cxn>
                <a:cxn ang="0">
                  <a:pos x="29" y="23"/>
                </a:cxn>
                <a:cxn ang="0">
                  <a:pos x="37" y="28"/>
                </a:cxn>
                <a:cxn ang="0">
                  <a:pos x="45" y="33"/>
                </a:cxn>
                <a:cxn ang="0">
                  <a:pos x="51" y="36"/>
                </a:cxn>
                <a:cxn ang="0">
                  <a:pos x="58" y="40"/>
                </a:cxn>
                <a:cxn ang="0">
                  <a:pos x="63" y="42"/>
                </a:cxn>
                <a:cxn ang="0">
                  <a:pos x="69" y="45"/>
                </a:cxn>
                <a:cxn ang="0">
                  <a:pos x="99" y="52"/>
                </a:cxn>
              </a:cxnLst>
              <a:rect l="0" t="0" r="r" b="b"/>
              <a:pathLst>
                <a:path w="108" h="80">
                  <a:moveTo>
                    <a:pt x="99" y="52"/>
                  </a:moveTo>
                  <a:lnTo>
                    <a:pt x="107" y="48"/>
                  </a:lnTo>
                  <a:lnTo>
                    <a:pt x="108" y="40"/>
                  </a:lnTo>
                  <a:lnTo>
                    <a:pt x="107" y="35"/>
                  </a:lnTo>
                  <a:lnTo>
                    <a:pt x="100" y="33"/>
                  </a:lnTo>
                  <a:lnTo>
                    <a:pt x="89" y="33"/>
                  </a:lnTo>
                  <a:lnTo>
                    <a:pt x="82" y="35"/>
                  </a:lnTo>
                  <a:lnTo>
                    <a:pt x="46" y="25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27" y="80"/>
                  </a:lnTo>
                  <a:lnTo>
                    <a:pt x="28" y="74"/>
                  </a:lnTo>
                  <a:lnTo>
                    <a:pt x="13" y="66"/>
                  </a:lnTo>
                  <a:lnTo>
                    <a:pt x="9" y="53"/>
                  </a:lnTo>
                  <a:lnTo>
                    <a:pt x="9" y="11"/>
                  </a:lnTo>
                  <a:lnTo>
                    <a:pt x="18" y="17"/>
                  </a:lnTo>
                  <a:lnTo>
                    <a:pt x="29" y="23"/>
                  </a:lnTo>
                  <a:lnTo>
                    <a:pt x="37" y="28"/>
                  </a:lnTo>
                  <a:lnTo>
                    <a:pt x="45" y="33"/>
                  </a:lnTo>
                  <a:lnTo>
                    <a:pt x="51" y="36"/>
                  </a:lnTo>
                  <a:lnTo>
                    <a:pt x="58" y="40"/>
                  </a:lnTo>
                  <a:lnTo>
                    <a:pt x="63" y="42"/>
                  </a:lnTo>
                  <a:lnTo>
                    <a:pt x="69" y="45"/>
                  </a:lnTo>
                  <a:lnTo>
                    <a:pt x="99" y="5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6" name="Freeform 271"/>
            <p:cNvSpPr>
              <a:spLocks noChangeArrowheads="1"/>
            </p:cNvSpPr>
            <p:nvPr/>
          </p:nvSpPr>
          <p:spPr bwMode="auto">
            <a:xfrm>
              <a:off x="2045" y="2104"/>
              <a:ext cx="37" cy="28"/>
            </a:xfrm>
            <a:custGeom>
              <a:avLst/>
              <a:gdLst/>
              <a:ahLst/>
              <a:cxnLst>
                <a:cxn ang="0">
                  <a:pos x="47" y="28"/>
                </a:cxn>
                <a:cxn ang="0">
                  <a:pos x="40" y="16"/>
                </a:cxn>
                <a:cxn ang="0">
                  <a:pos x="14" y="13"/>
                </a:cxn>
                <a:cxn ang="0">
                  <a:pos x="1" y="33"/>
                </a:cxn>
                <a:cxn ang="0">
                  <a:pos x="1" y="61"/>
                </a:cxn>
                <a:cxn ang="0">
                  <a:pos x="8" y="78"/>
                </a:cxn>
                <a:cxn ang="0">
                  <a:pos x="16" y="83"/>
                </a:cxn>
                <a:cxn ang="0">
                  <a:pos x="29" y="80"/>
                </a:cxn>
                <a:cxn ang="0">
                  <a:pos x="30" y="70"/>
                </a:cxn>
                <a:cxn ang="0">
                  <a:pos x="24" y="67"/>
                </a:cxn>
                <a:cxn ang="0">
                  <a:pos x="13" y="71"/>
                </a:cxn>
                <a:cxn ang="0">
                  <a:pos x="4" y="51"/>
                </a:cxn>
                <a:cxn ang="0">
                  <a:pos x="10" y="32"/>
                </a:cxn>
                <a:cxn ang="0">
                  <a:pos x="26" y="24"/>
                </a:cxn>
                <a:cxn ang="0">
                  <a:pos x="35" y="26"/>
                </a:cxn>
                <a:cxn ang="0">
                  <a:pos x="43" y="32"/>
                </a:cxn>
                <a:cxn ang="0">
                  <a:pos x="47" y="41"/>
                </a:cxn>
                <a:cxn ang="0">
                  <a:pos x="49" y="55"/>
                </a:cxn>
                <a:cxn ang="0">
                  <a:pos x="54" y="44"/>
                </a:cxn>
                <a:cxn ang="0">
                  <a:pos x="57" y="30"/>
                </a:cxn>
                <a:cxn ang="0">
                  <a:pos x="68" y="19"/>
                </a:cxn>
                <a:cxn ang="0">
                  <a:pos x="99" y="24"/>
                </a:cxn>
                <a:cxn ang="0">
                  <a:pos x="105" y="46"/>
                </a:cxn>
                <a:cxn ang="0">
                  <a:pos x="97" y="67"/>
                </a:cxn>
                <a:cxn ang="0">
                  <a:pos x="87" y="62"/>
                </a:cxn>
                <a:cxn ang="0">
                  <a:pos x="80" y="73"/>
                </a:cxn>
                <a:cxn ang="0">
                  <a:pos x="90" y="82"/>
                </a:cxn>
                <a:cxn ang="0">
                  <a:pos x="91" y="81"/>
                </a:cxn>
                <a:cxn ang="0">
                  <a:pos x="97" y="79"/>
                </a:cxn>
                <a:cxn ang="0">
                  <a:pos x="100" y="76"/>
                </a:cxn>
                <a:cxn ang="0">
                  <a:pos x="106" y="64"/>
                </a:cxn>
                <a:cxn ang="0">
                  <a:pos x="108" y="54"/>
                </a:cxn>
                <a:cxn ang="0">
                  <a:pos x="108" y="51"/>
                </a:cxn>
                <a:cxn ang="0">
                  <a:pos x="110" y="45"/>
                </a:cxn>
                <a:cxn ang="0">
                  <a:pos x="107" y="26"/>
                </a:cxn>
                <a:cxn ang="0">
                  <a:pos x="100" y="13"/>
                </a:cxn>
                <a:cxn ang="0">
                  <a:pos x="90" y="3"/>
                </a:cxn>
                <a:cxn ang="0">
                  <a:pos x="80" y="1"/>
                </a:cxn>
                <a:cxn ang="0">
                  <a:pos x="71" y="3"/>
                </a:cxn>
                <a:cxn ang="0">
                  <a:pos x="58" y="12"/>
                </a:cxn>
                <a:cxn ang="0">
                  <a:pos x="50" y="35"/>
                </a:cxn>
              </a:cxnLst>
              <a:rect l="0" t="0" r="r" b="b"/>
              <a:pathLst>
                <a:path w="110" h="84">
                  <a:moveTo>
                    <a:pt x="50" y="35"/>
                  </a:moveTo>
                  <a:lnTo>
                    <a:pt x="47" y="28"/>
                  </a:lnTo>
                  <a:lnTo>
                    <a:pt x="45" y="23"/>
                  </a:lnTo>
                  <a:lnTo>
                    <a:pt x="40" y="16"/>
                  </a:lnTo>
                  <a:lnTo>
                    <a:pt x="24" y="10"/>
                  </a:lnTo>
                  <a:lnTo>
                    <a:pt x="14" y="13"/>
                  </a:lnTo>
                  <a:lnTo>
                    <a:pt x="6" y="21"/>
                  </a:lnTo>
                  <a:lnTo>
                    <a:pt x="1" y="33"/>
                  </a:lnTo>
                  <a:lnTo>
                    <a:pt x="0" y="48"/>
                  </a:lnTo>
                  <a:lnTo>
                    <a:pt x="1" y="61"/>
                  </a:lnTo>
                  <a:lnTo>
                    <a:pt x="5" y="74"/>
                  </a:lnTo>
                  <a:lnTo>
                    <a:pt x="8" y="78"/>
                  </a:lnTo>
                  <a:lnTo>
                    <a:pt x="12" y="81"/>
                  </a:lnTo>
                  <a:lnTo>
                    <a:pt x="16" y="83"/>
                  </a:lnTo>
                  <a:lnTo>
                    <a:pt x="21" y="84"/>
                  </a:lnTo>
                  <a:lnTo>
                    <a:pt x="29" y="80"/>
                  </a:lnTo>
                  <a:lnTo>
                    <a:pt x="31" y="74"/>
                  </a:lnTo>
                  <a:lnTo>
                    <a:pt x="30" y="70"/>
                  </a:lnTo>
                  <a:lnTo>
                    <a:pt x="29" y="69"/>
                  </a:lnTo>
                  <a:lnTo>
                    <a:pt x="24" y="67"/>
                  </a:lnTo>
                  <a:lnTo>
                    <a:pt x="21" y="69"/>
                  </a:lnTo>
                  <a:lnTo>
                    <a:pt x="13" y="71"/>
                  </a:lnTo>
                  <a:lnTo>
                    <a:pt x="6" y="63"/>
                  </a:lnTo>
                  <a:lnTo>
                    <a:pt x="4" y="51"/>
                  </a:lnTo>
                  <a:lnTo>
                    <a:pt x="5" y="39"/>
                  </a:lnTo>
                  <a:lnTo>
                    <a:pt x="10" y="32"/>
                  </a:lnTo>
                  <a:lnTo>
                    <a:pt x="17" y="26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5" y="26"/>
                  </a:lnTo>
                  <a:lnTo>
                    <a:pt x="39" y="28"/>
                  </a:lnTo>
                  <a:lnTo>
                    <a:pt x="43" y="32"/>
                  </a:lnTo>
                  <a:lnTo>
                    <a:pt x="45" y="35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49" y="55"/>
                  </a:lnTo>
                  <a:lnTo>
                    <a:pt x="54" y="55"/>
                  </a:lnTo>
                  <a:lnTo>
                    <a:pt x="54" y="44"/>
                  </a:lnTo>
                  <a:lnTo>
                    <a:pt x="55" y="37"/>
                  </a:lnTo>
                  <a:lnTo>
                    <a:pt x="57" y="30"/>
                  </a:lnTo>
                  <a:lnTo>
                    <a:pt x="61" y="26"/>
                  </a:lnTo>
                  <a:lnTo>
                    <a:pt x="68" y="19"/>
                  </a:lnTo>
                  <a:lnTo>
                    <a:pt x="77" y="17"/>
                  </a:lnTo>
                  <a:lnTo>
                    <a:pt x="99" y="24"/>
                  </a:lnTo>
                  <a:lnTo>
                    <a:pt x="103" y="33"/>
                  </a:lnTo>
                  <a:lnTo>
                    <a:pt x="105" y="46"/>
                  </a:lnTo>
                  <a:lnTo>
                    <a:pt x="103" y="60"/>
                  </a:lnTo>
                  <a:lnTo>
                    <a:pt x="97" y="67"/>
                  </a:lnTo>
                  <a:lnTo>
                    <a:pt x="92" y="64"/>
                  </a:lnTo>
                  <a:lnTo>
                    <a:pt x="87" y="62"/>
                  </a:lnTo>
                  <a:lnTo>
                    <a:pt x="82" y="67"/>
                  </a:lnTo>
                  <a:lnTo>
                    <a:pt x="80" y="73"/>
                  </a:lnTo>
                  <a:lnTo>
                    <a:pt x="82" y="80"/>
                  </a:lnTo>
                  <a:lnTo>
                    <a:pt x="90" y="82"/>
                  </a:lnTo>
                  <a:lnTo>
                    <a:pt x="90" y="81"/>
                  </a:lnTo>
                  <a:lnTo>
                    <a:pt x="91" y="81"/>
                  </a:lnTo>
                  <a:lnTo>
                    <a:pt x="93" y="81"/>
                  </a:lnTo>
                  <a:lnTo>
                    <a:pt x="97" y="79"/>
                  </a:lnTo>
                  <a:lnTo>
                    <a:pt x="98" y="77"/>
                  </a:lnTo>
                  <a:lnTo>
                    <a:pt x="100" y="76"/>
                  </a:lnTo>
                  <a:lnTo>
                    <a:pt x="104" y="72"/>
                  </a:lnTo>
                  <a:lnTo>
                    <a:pt x="106" y="64"/>
                  </a:lnTo>
                  <a:lnTo>
                    <a:pt x="108" y="58"/>
                  </a:lnTo>
                  <a:lnTo>
                    <a:pt x="108" y="54"/>
                  </a:lnTo>
                  <a:lnTo>
                    <a:pt x="108" y="52"/>
                  </a:lnTo>
                  <a:lnTo>
                    <a:pt x="108" y="51"/>
                  </a:lnTo>
                  <a:lnTo>
                    <a:pt x="109" y="51"/>
                  </a:lnTo>
                  <a:lnTo>
                    <a:pt x="110" y="45"/>
                  </a:lnTo>
                  <a:lnTo>
                    <a:pt x="109" y="34"/>
                  </a:lnTo>
                  <a:lnTo>
                    <a:pt x="107" y="26"/>
                  </a:lnTo>
                  <a:lnTo>
                    <a:pt x="104" y="18"/>
                  </a:lnTo>
                  <a:lnTo>
                    <a:pt x="100" y="13"/>
                  </a:lnTo>
                  <a:lnTo>
                    <a:pt x="94" y="6"/>
                  </a:lnTo>
                  <a:lnTo>
                    <a:pt x="90" y="3"/>
                  </a:lnTo>
                  <a:lnTo>
                    <a:pt x="84" y="0"/>
                  </a:lnTo>
                  <a:lnTo>
                    <a:pt x="80" y="1"/>
                  </a:lnTo>
                  <a:lnTo>
                    <a:pt x="75" y="1"/>
                  </a:lnTo>
                  <a:lnTo>
                    <a:pt x="71" y="3"/>
                  </a:lnTo>
                  <a:lnTo>
                    <a:pt x="63" y="9"/>
                  </a:lnTo>
                  <a:lnTo>
                    <a:pt x="58" y="12"/>
                  </a:lnTo>
                  <a:lnTo>
                    <a:pt x="55" y="18"/>
                  </a:lnTo>
                  <a:lnTo>
                    <a:pt x="50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7" name="Freeform 272"/>
            <p:cNvSpPr>
              <a:spLocks noEditPoints="1" noChangeArrowheads="1"/>
            </p:cNvSpPr>
            <p:nvPr/>
          </p:nvSpPr>
          <p:spPr bwMode="auto">
            <a:xfrm>
              <a:off x="2044" y="1405"/>
              <a:ext cx="37" cy="30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73" y="21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71" y="89"/>
                </a:cxn>
                <a:cxn ang="0">
                  <a:pos x="75" y="89"/>
                </a:cxn>
                <a:cxn ang="0">
                  <a:pos x="77" y="35"/>
                </a:cxn>
                <a:cxn ang="0">
                  <a:pos x="97" y="37"/>
                </a:cxn>
                <a:cxn ang="0">
                  <a:pos x="104" y="39"/>
                </a:cxn>
                <a:cxn ang="0">
                  <a:pos x="105" y="48"/>
                </a:cxn>
                <a:cxn ang="0">
                  <a:pos x="105" y="57"/>
                </a:cxn>
                <a:cxn ang="0">
                  <a:pos x="109" y="57"/>
                </a:cxn>
                <a:cxn ang="0">
                  <a:pos x="110" y="4"/>
                </a:cxn>
                <a:cxn ang="0">
                  <a:pos x="105" y="4"/>
                </a:cxn>
                <a:cxn ang="0">
                  <a:pos x="105" y="11"/>
                </a:cxn>
                <a:cxn ang="0">
                  <a:pos x="104" y="20"/>
                </a:cxn>
                <a:cxn ang="0">
                  <a:pos x="97" y="24"/>
                </a:cxn>
                <a:cxn ang="0">
                  <a:pos x="77" y="21"/>
                </a:cxn>
                <a:cxn ang="0">
                  <a:pos x="77" y="0"/>
                </a:cxn>
                <a:cxn ang="0">
                  <a:pos x="73" y="0"/>
                </a:cxn>
                <a:cxn ang="0">
                  <a:pos x="73" y="35"/>
                </a:cxn>
                <a:cxn ang="0">
                  <a:pos x="72" y="82"/>
                </a:cxn>
                <a:cxn ang="0">
                  <a:pos x="15" y="30"/>
                </a:cxn>
                <a:cxn ang="0">
                  <a:pos x="73" y="35"/>
                </a:cxn>
              </a:cxnLst>
              <a:rect l="0" t="0" r="r" b="b"/>
              <a:pathLst>
                <a:path w="110" h="89">
                  <a:moveTo>
                    <a:pt x="73" y="0"/>
                  </a:moveTo>
                  <a:lnTo>
                    <a:pt x="73" y="21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71" y="89"/>
                  </a:lnTo>
                  <a:lnTo>
                    <a:pt x="75" y="89"/>
                  </a:lnTo>
                  <a:lnTo>
                    <a:pt x="77" y="35"/>
                  </a:lnTo>
                  <a:lnTo>
                    <a:pt x="97" y="37"/>
                  </a:lnTo>
                  <a:lnTo>
                    <a:pt x="104" y="39"/>
                  </a:lnTo>
                  <a:lnTo>
                    <a:pt x="105" y="48"/>
                  </a:lnTo>
                  <a:lnTo>
                    <a:pt x="105" y="57"/>
                  </a:lnTo>
                  <a:lnTo>
                    <a:pt x="109" y="57"/>
                  </a:lnTo>
                  <a:lnTo>
                    <a:pt x="110" y="4"/>
                  </a:lnTo>
                  <a:lnTo>
                    <a:pt x="105" y="4"/>
                  </a:lnTo>
                  <a:lnTo>
                    <a:pt x="105" y="11"/>
                  </a:lnTo>
                  <a:lnTo>
                    <a:pt x="104" y="20"/>
                  </a:lnTo>
                  <a:lnTo>
                    <a:pt x="97" y="24"/>
                  </a:lnTo>
                  <a:lnTo>
                    <a:pt x="77" y="21"/>
                  </a:lnTo>
                  <a:lnTo>
                    <a:pt x="77" y="0"/>
                  </a:lnTo>
                  <a:lnTo>
                    <a:pt x="73" y="0"/>
                  </a:lnTo>
                  <a:close/>
                  <a:moveTo>
                    <a:pt x="73" y="35"/>
                  </a:moveTo>
                  <a:lnTo>
                    <a:pt x="72" y="82"/>
                  </a:lnTo>
                  <a:lnTo>
                    <a:pt x="15" y="30"/>
                  </a:lnTo>
                  <a:lnTo>
                    <a:pt x="73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8" name="Freeform 273"/>
            <p:cNvSpPr>
              <a:spLocks noEditPoints="1" noChangeArrowheads="1"/>
            </p:cNvSpPr>
            <p:nvPr/>
          </p:nvSpPr>
          <p:spPr bwMode="auto">
            <a:xfrm>
              <a:off x="2045" y="1371"/>
              <a:ext cx="37" cy="28"/>
            </a:xfrm>
            <a:custGeom>
              <a:avLst/>
              <a:gdLst/>
              <a:ahLst/>
              <a:cxnLst>
                <a:cxn ang="0">
                  <a:pos x="55" y="83"/>
                </a:cxn>
                <a:cxn ang="0">
                  <a:pos x="96" y="74"/>
                </a:cxn>
                <a:cxn ang="0">
                  <a:pos x="98" y="69"/>
                </a:cxn>
                <a:cxn ang="0">
                  <a:pos x="99" y="67"/>
                </a:cxn>
                <a:cxn ang="0">
                  <a:pos x="101" y="66"/>
                </a:cxn>
                <a:cxn ang="0">
                  <a:pos x="106" y="60"/>
                </a:cxn>
                <a:cxn ang="0">
                  <a:pos x="109" y="52"/>
                </a:cxn>
                <a:cxn ang="0">
                  <a:pos x="111" y="44"/>
                </a:cxn>
                <a:cxn ang="0">
                  <a:pos x="110" y="35"/>
                </a:cxn>
                <a:cxn ang="0">
                  <a:pos x="107" y="27"/>
                </a:cxn>
                <a:cxn ang="0">
                  <a:pos x="102" y="20"/>
                </a:cxn>
                <a:cxn ang="0">
                  <a:pos x="97" y="14"/>
                </a:cxn>
                <a:cxn ang="0">
                  <a:pos x="57" y="0"/>
                </a:cxn>
                <a:cxn ang="0">
                  <a:pos x="16" y="7"/>
                </a:cxn>
                <a:cxn ang="0">
                  <a:pos x="9" y="13"/>
                </a:cxn>
                <a:cxn ang="0">
                  <a:pos x="4" y="20"/>
                </a:cxn>
                <a:cxn ang="0">
                  <a:pos x="1" y="27"/>
                </a:cxn>
                <a:cxn ang="0">
                  <a:pos x="1" y="36"/>
                </a:cxn>
                <a:cxn ang="0">
                  <a:pos x="0" y="44"/>
                </a:cxn>
                <a:cxn ang="0">
                  <a:pos x="3" y="52"/>
                </a:cxn>
                <a:cxn ang="0">
                  <a:pos x="7" y="59"/>
                </a:cxn>
                <a:cxn ang="0">
                  <a:pos x="14" y="66"/>
                </a:cxn>
                <a:cxn ang="0">
                  <a:pos x="22" y="73"/>
                </a:cxn>
                <a:cxn ang="0">
                  <a:pos x="32" y="78"/>
                </a:cxn>
                <a:cxn ang="0">
                  <a:pos x="42" y="81"/>
                </a:cxn>
                <a:cxn ang="0">
                  <a:pos x="55" y="83"/>
                </a:cxn>
                <a:cxn ang="0">
                  <a:pos x="93" y="24"/>
                </a:cxn>
                <a:cxn ang="0">
                  <a:pos x="98" y="27"/>
                </a:cxn>
                <a:cxn ang="0">
                  <a:pos x="102" y="32"/>
                </a:cxn>
                <a:cxn ang="0">
                  <a:pos x="105" y="37"/>
                </a:cxn>
                <a:cxn ang="0">
                  <a:pos x="106" y="44"/>
                </a:cxn>
                <a:cxn ang="0">
                  <a:pos x="105" y="48"/>
                </a:cxn>
                <a:cxn ang="0">
                  <a:pos x="103" y="50"/>
                </a:cxn>
                <a:cxn ang="0">
                  <a:pos x="102" y="50"/>
                </a:cxn>
                <a:cxn ang="0">
                  <a:pos x="102" y="51"/>
                </a:cxn>
                <a:cxn ang="0">
                  <a:pos x="102" y="53"/>
                </a:cxn>
                <a:cxn ang="0">
                  <a:pos x="100" y="53"/>
                </a:cxn>
                <a:cxn ang="0">
                  <a:pos x="99" y="53"/>
                </a:cxn>
                <a:cxn ang="0">
                  <a:pos x="99" y="54"/>
                </a:cxn>
                <a:cxn ang="0">
                  <a:pos x="97" y="56"/>
                </a:cxn>
                <a:cxn ang="0">
                  <a:pos x="92" y="60"/>
                </a:cxn>
                <a:cxn ang="0">
                  <a:pos x="55" y="67"/>
                </a:cxn>
                <a:cxn ang="0">
                  <a:pos x="18" y="56"/>
                </a:cxn>
                <a:cxn ang="0">
                  <a:pos x="12" y="51"/>
                </a:cxn>
                <a:cxn ang="0">
                  <a:pos x="9" y="47"/>
                </a:cxn>
                <a:cxn ang="0">
                  <a:pos x="6" y="37"/>
                </a:cxn>
                <a:cxn ang="0">
                  <a:pos x="6" y="30"/>
                </a:cxn>
                <a:cxn ang="0">
                  <a:pos x="9" y="25"/>
                </a:cxn>
                <a:cxn ang="0">
                  <a:pos x="12" y="21"/>
                </a:cxn>
                <a:cxn ang="0">
                  <a:pos x="19" y="19"/>
                </a:cxn>
                <a:cxn ang="0">
                  <a:pos x="56" y="14"/>
                </a:cxn>
                <a:cxn ang="0">
                  <a:pos x="93" y="24"/>
                </a:cxn>
              </a:cxnLst>
              <a:rect l="0" t="0" r="r" b="b"/>
              <a:pathLst>
                <a:path w="110" h="83">
                  <a:moveTo>
                    <a:pt x="55" y="83"/>
                  </a:moveTo>
                  <a:lnTo>
                    <a:pt x="96" y="74"/>
                  </a:lnTo>
                  <a:lnTo>
                    <a:pt x="98" y="69"/>
                  </a:lnTo>
                  <a:lnTo>
                    <a:pt x="99" y="67"/>
                  </a:lnTo>
                  <a:lnTo>
                    <a:pt x="101" y="66"/>
                  </a:lnTo>
                  <a:lnTo>
                    <a:pt x="106" y="60"/>
                  </a:lnTo>
                  <a:lnTo>
                    <a:pt x="109" y="52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7" y="27"/>
                  </a:lnTo>
                  <a:lnTo>
                    <a:pt x="102" y="20"/>
                  </a:lnTo>
                  <a:lnTo>
                    <a:pt x="97" y="14"/>
                  </a:lnTo>
                  <a:lnTo>
                    <a:pt x="57" y="0"/>
                  </a:lnTo>
                  <a:lnTo>
                    <a:pt x="16" y="7"/>
                  </a:lnTo>
                  <a:lnTo>
                    <a:pt x="9" y="13"/>
                  </a:lnTo>
                  <a:lnTo>
                    <a:pt x="4" y="20"/>
                  </a:lnTo>
                  <a:lnTo>
                    <a:pt x="1" y="27"/>
                  </a:lnTo>
                  <a:lnTo>
                    <a:pt x="1" y="36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7" y="59"/>
                  </a:lnTo>
                  <a:lnTo>
                    <a:pt x="14" y="66"/>
                  </a:lnTo>
                  <a:lnTo>
                    <a:pt x="22" y="73"/>
                  </a:lnTo>
                  <a:lnTo>
                    <a:pt x="32" y="78"/>
                  </a:lnTo>
                  <a:lnTo>
                    <a:pt x="42" y="81"/>
                  </a:lnTo>
                  <a:lnTo>
                    <a:pt x="55" y="83"/>
                  </a:lnTo>
                  <a:close/>
                  <a:moveTo>
                    <a:pt x="93" y="24"/>
                  </a:moveTo>
                  <a:lnTo>
                    <a:pt x="98" y="27"/>
                  </a:lnTo>
                  <a:lnTo>
                    <a:pt x="102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48"/>
                  </a:lnTo>
                  <a:lnTo>
                    <a:pt x="103" y="50"/>
                  </a:lnTo>
                  <a:lnTo>
                    <a:pt x="102" y="50"/>
                  </a:lnTo>
                  <a:lnTo>
                    <a:pt x="102" y="51"/>
                  </a:lnTo>
                  <a:lnTo>
                    <a:pt x="102" y="53"/>
                  </a:lnTo>
                  <a:lnTo>
                    <a:pt x="100" y="53"/>
                  </a:lnTo>
                  <a:lnTo>
                    <a:pt x="99" y="53"/>
                  </a:lnTo>
                  <a:lnTo>
                    <a:pt x="99" y="54"/>
                  </a:lnTo>
                  <a:lnTo>
                    <a:pt x="97" y="56"/>
                  </a:lnTo>
                  <a:lnTo>
                    <a:pt x="92" y="60"/>
                  </a:lnTo>
                  <a:lnTo>
                    <a:pt x="55" y="67"/>
                  </a:lnTo>
                  <a:lnTo>
                    <a:pt x="18" y="56"/>
                  </a:lnTo>
                  <a:lnTo>
                    <a:pt x="12" y="51"/>
                  </a:lnTo>
                  <a:lnTo>
                    <a:pt x="9" y="47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9" y="25"/>
                  </a:lnTo>
                  <a:lnTo>
                    <a:pt x="12" y="21"/>
                  </a:lnTo>
                  <a:lnTo>
                    <a:pt x="19" y="19"/>
                  </a:lnTo>
                  <a:lnTo>
                    <a:pt x="56" y="14"/>
                  </a:lnTo>
                  <a:lnTo>
                    <a:pt x="93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09" name="Freeform 274"/>
            <p:cNvSpPr>
              <a:spLocks noEditPoints="1" noChangeArrowheads="1"/>
            </p:cNvSpPr>
            <p:nvPr/>
          </p:nvSpPr>
          <p:spPr bwMode="auto">
            <a:xfrm>
              <a:off x="2044" y="1852"/>
              <a:ext cx="37" cy="33"/>
            </a:xfrm>
            <a:custGeom>
              <a:avLst/>
              <a:gdLst/>
              <a:ahLst/>
              <a:cxnLst>
                <a:cxn ang="0">
                  <a:pos x="98" y="14"/>
                </a:cxn>
                <a:cxn ang="0">
                  <a:pos x="88" y="7"/>
                </a:cxn>
                <a:cxn ang="0">
                  <a:pos x="75" y="6"/>
                </a:cxn>
                <a:cxn ang="0">
                  <a:pos x="59" y="19"/>
                </a:cxn>
                <a:cxn ang="0">
                  <a:pos x="42" y="10"/>
                </a:cxn>
                <a:cxn ang="0">
                  <a:pos x="29" y="0"/>
                </a:cxn>
                <a:cxn ang="0">
                  <a:pos x="8" y="11"/>
                </a:cxn>
                <a:cxn ang="0">
                  <a:pos x="2" y="25"/>
                </a:cxn>
                <a:cxn ang="0">
                  <a:pos x="0" y="43"/>
                </a:cxn>
                <a:cxn ang="0">
                  <a:pos x="3" y="68"/>
                </a:cxn>
                <a:cxn ang="0">
                  <a:pos x="10" y="80"/>
                </a:cxn>
                <a:cxn ang="0">
                  <a:pos x="20" y="87"/>
                </a:cxn>
                <a:cxn ang="0">
                  <a:pos x="41" y="83"/>
                </a:cxn>
                <a:cxn ang="0">
                  <a:pos x="57" y="79"/>
                </a:cxn>
                <a:cxn ang="0">
                  <a:pos x="83" y="99"/>
                </a:cxn>
                <a:cxn ang="0">
                  <a:pos x="92" y="96"/>
                </a:cxn>
                <a:cxn ang="0">
                  <a:pos x="101" y="88"/>
                </a:cxn>
                <a:cxn ang="0">
                  <a:pos x="105" y="76"/>
                </a:cxn>
                <a:cxn ang="0">
                  <a:pos x="109" y="64"/>
                </a:cxn>
                <a:cxn ang="0">
                  <a:pos x="109" y="45"/>
                </a:cxn>
                <a:cxn ang="0">
                  <a:pos x="106" y="28"/>
                </a:cxn>
                <a:cxn ang="0">
                  <a:pos x="51" y="39"/>
                </a:cxn>
                <a:cxn ang="0">
                  <a:pos x="30" y="74"/>
                </a:cxn>
                <a:cxn ang="0">
                  <a:pos x="24" y="77"/>
                </a:cxn>
                <a:cxn ang="0">
                  <a:pos x="6" y="57"/>
                </a:cxn>
                <a:cxn ang="0">
                  <a:pos x="6" y="29"/>
                </a:cxn>
                <a:cxn ang="0">
                  <a:pos x="12" y="20"/>
                </a:cxn>
                <a:cxn ang="0">
                  <a:pos x="42" y="21"/>
                </a:cxn>
                <a:cxn ang="0">
                  <a:pos x="67" y="79"/>
                </a:cxn>
                <a:cxn ang="0">
                  <a:pos x="69" y="29"/>
                </a:cxn>
                <a:cxn ang="0">
                  <a:pos x="85" y="19"/>
                </a:cxn>
                <a:cxn ang="0">
                  <a:pos x="101" y="29"/>
                </a:cxn>
                <a:cxn ang="0">
                  <a:pos x="104" y="39"/>
                </a:cxn>
                <a:cxn ang="0">
                  <a:pos x="106" y="55"/>
                </a:cxn>
                <a:cxn ang="0">
                  <a:pos x="104" y="61"/>
                </a:cxn>
                <a:cxn ang="0">
                  <a:pos x="104" y="64"/>
                </a:cxn>
                <a:cxn ang="0">
                  <a:pos x="102" y="73"/>
                </a:cxn>
                <a:cxn ang="0">
                  <a:pos x="96" y="82"/>
                </a:cxn>
                <a:cxn ang="0">
                  <a:pos x="89" y="84"/>
                </a:cxn>
                <a:cxn ang="0">
                  <a:pos x="83" y="86"/>
                </a:cxn>
              </a:cxnLst>
              <a:rect l="0" t="0" r="r" b="b"/>
              <a:pathLst>
                <a:path w="110" h="99">
                  <a:moveTo>
                    <a:pt x="103" y="21"/>
                  </a:moveTo>
                  <a:lnTo>
                    <a:pt x="98" y="14"/>
                  </a:lnTo>
                  <a:lnTo>
                    <a:pt x="94" y="10"/>
                  </a:lnTo>
                  <a:lnTo>
                    <a:pt x="88" y="7"/>
                  </a:lnTo>
                  <a:lnTo>
                    <a:pt x="83" y="6"/>
                  </a:lnTo>
                  <a:lnTo>
                    <a:pt x="75" y="6"/>
                  </a:lnTo>
                  <a:lnTo>
                    <a:pt x="67" y="12"/>
                  </a:lnTo>
                  <a:lnTo>
                    <a:pt x="59" y="19"/>
                  </a:lnTo>
                  <a:lnTo>
                    <a:pt x="53" y="31"/>
                  </a:lnTo>
                  <a:lnTo>
                    <a:pt x="42" y="10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17" y="2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2" y="25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1" y="61"/>
                  </a:lnTo>
                  <a:lnTo>
                    <a:pt x="3" y="68"/>
                  </a:lnTo>
                  <a:lnTo>
                    <a:pt x="7" y="75"/>
                  </a:lnTo>
                  <a:lnTo>
                    <a:pt x="10" y="80"/>
                  </a:lnTo>
                  <a:lnTo>
                    <a:pt x="15" y="84"/>
                  </a:lnTo>
                  <a:lnTo>
                    <a:pt x="20" y="87"/>
                  </a:lnTo>
                  <a:lnTo>
                    <a:pt x="27" y="89"/>
                  </a:lnTo>
                  <a:lnTo>
                    <a:pt x="41" y="83"/>
                  </a:lnTo>
                  <a:lnTo>
                    <a:pt x="52" y="65"/>
                  </a:lnTo>
                  <a:lnTo>
                    <a:pt x="57" y="79"/>
                  </a:lnTo>
                  <a:lnTo>
                    <a:pt x="65" y="90"/>
                  </a:lnTo>
                  <a:lnTo>
                    <a:pt x="83" y="99"/>
                  </a:lnTo>
                  <a:lnTo>
                    <a:pt x="87" y="98"/>
                  </a:lnTo>
                  <a:lnTo>
                    <a:pt x="92" y="96"/>
                  </a:lnTo>
                  <a:lnTo>
                    <a:pt x="96" y="93"/>
                  </a:lnTo>
                  <a:lnTo>
                    <a:pt x="101" y="88"/>
                  </a:lnTo>
                  <a:lnTo>
                    <a:pt x="104" y="80"/>
                  </a:lnTo>
                  <a:lnTo>
                    <a:pt x="105" y="76"/>
                  </a:lnTo>
                  <a:lnTo>
                    <a:pt x="107" y="73"/>
                  </a:lnTo>
                  <a:lnTo>
                    <a:pt x="109" y="64"/>
                  </a:lnTo>
                  <a:lnTo>
                    <a:pt x="110" y="56"/>
                  </a:lnTo>
                  <a:lnTo>
                    <a:pt x="109" y="45"/>
                  </a:lnTo>
                  <a:lnTo>
                    <a:pt x="108" y="36"/>
                  </a:lnTo>
                  <a:lnTo>
                    <a:pt x="106" y="28"/>
                  </a:lnTo>
                  <a:lnTo>
                    <a:pt x="103" y="21"/>
                  </a:lnTo>
                  <a:close/>
                  <a:moveTo>
                    <a:pt x="51" y="39"/>
                  </a:moveTo>
                  <a:lnTo>
                    <a:pt x="38" y="68"/>
                  </a:lnTo>
                  <a:lnTo>
                    <a:pt x="30" y="74"/>
                  </a:lnTo>
                  <a:lnTo>
                    <a:pt x="26" y="76"/>
                  </a:lnTo>
                  <a:lnTo>
                    <a:pt x="24" y="77"/>
                  </a:lnTo>
                  <a:lnTo>
                    <a:pt x="11" y="69"/>
                  </a:lnTo>
                  <a:lnTo>
                    <a:pt x="6" y="57"/>
                  </a:lnTo>
                  <a:lnTo>
                    <a:pt x="5" y="43"/>
                  </a:lnTo>
                  <a:lnTo>
                    <a:pt x="6" y="29"/>
                  </a:lnTo>
                  <a:lnTo>
                    <a:pt x="8" y="23"/>
                  </a:lnTo>
                  <a:lnTo>
                    <a:pt x="12" y="20"/>
                  </a:lnTo>
                  <a:lnTo>
                    <a:pt x="29" y="15"/>
                  </a:lnTo>
                  <a:lnTo>
                    <a:pt x="42" y="21"/>
                  </a:lnTo>
                  <a:lnTo>
                    <a:pt x="51" y="39"/>
                  </a:lnTo>
                  <a:close/>
                  <a:moveTo>
                    <a:pt x="67" y="79"/>
                  </a:moveTo>
                  <a:lnTo>
                    <a:pt x="55" y="61"/>
                  </a:lnTo>
                  <a:lnTo>
                    <a:pt x="69" y="29"/>
                  </a:lnTo>
                  <a:lnTo>
                    <a:pt x="76" y="20"/>
                  </a:lnTo>
                  <a:lnTo>
                    <a:pt x="85" y="19"/>
                  </a:lnTo>
                  <a:lnTo>
                    <a:pt x="93" y="21"/>
                  </a:lnTo>
                  <a:lnTo>
                    <a:pt x="101" y="29"/>
                  </a:lnTo>
                  <a:lnTo>
                    <a:pt x="102" y="33"/>
                  </a:lnTo>
                  <a:lnTo>
                    <a:pt x="104" y="39"/>
                  </a:lnTo>
                  <a:lnTo>
                    <a:pt x="105" y="46"/>
                  </a:lnTo>
                  <a:lnTo>
                    <a:pt x="106" y="55"/>
                  </a:lnTo>
                  <a:lnTo>
                    <a:pt x="105" y="61"/>
                  </a:lnTo>
                  <a:lnTo>
                    <a:pt x="104" y="61"/>
                  </a:lnTo>
                  <a:lnTo>
                    <a:pt x="104" y="62"/>
                  </a:lnTo>
                  <a:lnTo>
                    <a:pt x="104" y="64"/>
                  </a:lnTo>
                  <a:lnTo>
                    <a:pt x="104" y="68"/>
                  </a:lnTo>
                  <a:lnTo>
                    <a:pt x="102" y="73"/>
                  </a:lnTo>
                  <a:lnTo>
                    <a:pt x="100" y="79"/>
                  </a:lnTo>
                  <a:lnTo>
                    <a:pt x="96" y="82"/>
                  </a:lnTo>
                  <a:lnTo>
                    <a:pt x="92" y="84"/>
                  </a:lnTo>
                  <a:lnTo>
                    <a:pt x="89" y="84"/>
                  </a:lnTo>
                  <a:lnTo>
                    <a:pt x="87" y="85"/>
                  </a:lnTo>
                  <a:lnTo>
                    <a:pt x="83" y="86"/>
                  </a:lnTo>
                  <a:lnTo>
                    <a:pt x="67" y="7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10" name="Freeform 275"/>
            <p:cNvSpPr>
              <a:spLocks noEditPoints="1" noChangeArrowheads="1"/>
            </p:cNvSpPr>
            <p:nvPr/>
          </p:nvSpPr>
          <p:spPr bwMode="auto">
            <a:xfrm>
              <a:off x="2044" y="1618"/>
              <a:ext cx="37" cy="31"/>
            </a:xfrm>
            <a:custGeom>
              <a:avLst/>
              <a:gdLst/>
              <a:ahLst/>
              <a:cxnLst>
                <a:cxn ang="0">
                  <a:pos x="64" y="77"/>
                </a:cxn>
                <a:cxn ang="0">
                  <a:pos x="68" y="62"/>
                </a:cxn>
                <a:cxn ang="0">
                  <a:pos x="67" y="41"/>
                </a:cxn>
                <a:cxn ang="0">
                  <a:pos x="64" y="31"/>
                </a:cxn>
                <a:cxn ang="0">
                  <a:pos x="65" y="18"/>
                </a:cxn>
                <a:cxn ang="0">
                  <a:pos x="86" y="25"/>
                </a:cxn>
                <a:cxn ang="0">
                  <a:pos x="98" y="35"/>
                </a:cxn>
                <a:cxn ang="0">
                  <a:pos x="105" y="48"/>
                </a:cxn>
                <a:cxn ang="0">
                  <a:pos x="106" y="61"/>
                </a:cxn>
                <a:cxn ang="0">
                  <a:pos x="103" y="67"/>
                </a:cxn>
                <a:cxn ang="0">
                  <a:pos x="92" y="71"/>
                </a:cxn>
                <a:cxn ang="0">
                  <a:pos x="89" y="81"/>
                </a:cxn>
                <a:cxn ang="0">
                  <a:pos x="97" y="86"/>
                </a:cxn>
                <a:cxn ang="0">
                  <a:pos x="99" y="84"/>
                </a:cxn>
                <a:cxn ang="0">
                  <a:pos x="102" y="84"/>
                </a:cxn>
                <a:cxn ang="0">
                  <a:pos x="107" y="79"/>
                </a:cxn>
                <a:cxn ang="0">
                  <a:pos x="109" y="43"/>
                </a:cxn>
                <a:cxn ang="0">
                  <a:pos x="101" y="23"/>
                </a:cxn>
                <a:cxn ang="0">
                  <a:pos x="84" y="9"/>
                </a:cxn>
                <a:cxn ang="0">
                  <a:pos x="63" y="1"/>
                </a:cxn>
                <a:cxn ang="0">
                  <a:pos x="39" y="0"/>
                </a:cxn>
                <a:cxn ang="0">
                  <a:pos x="19" y="6"/>
                </a:cxn>
                <a:cxn ang="0">
                  <a:pos x="3" y="27"/>
                </a:cxn>
                <a:cxn ang="0">
                  <a:pos x="0" y="47"/>
                </a:cxn>
                <a:cxn ang="0">
                  <a:pos x="2" y="67"/>
                </a:cxn>
                <a:cxn ang="0">
                  <a:pos x="9" y="82"/>
                </a:cxn>
                <a:cxn ang="0">
                  <a:pos x="28" y="92"/>
                </a:cxn>
                <a:cxn ang="0">
                  <a:pos x="36" y="92"/>
                </a:cxn>
                <a:cxn ang="0">
                  <a:pos x="39" y="92"/>
                </a:cxn>
                <a:cxn ang="0">
                  <a:pos x="50" y="90"/>
                </a:cxn>
                <a:cxn ang="0">
                  <a:pos x="61" y="83"/>
                </a:cxn>
                <a:cxn ang="0">
                  <a:pos x="62" y="38"/>
                </a:cxn>
                <a:cxn ang="0">
                  <a:pos x="63" y="54"/>
                </a:cxn>
                <a:cxn ang="0">
                  <a:pos x="62" y="59"/>
                </a:cxn>
                <a:cxn ang="0">
                  <a:pos x="59" y="67"/>
                </a:cxn>
                <a:cxn ang="0">
                  <a:pos x="54" y="71"/>
                </a:cxn>
                <a:cxn ang="0">
                  <a:pos x="53" y="72"/>
                </a:cxn>
                <a:cxn ang="0">
                  <a:pos x="47" y="77"/>
                </a:cxn>
                <a:cxn ang="0">
                  <a:pos x="38" y="78"/>
                </a:cxn>
                <a:cxn ang="0">
                  <a:pos x="23" y="77"/>
                </a:cxn>
                <a:cxn ang="0">
                  <a:pos x="8" y="67"/>
                </a:cxn>
                <a:cxn ang="0">
                  <a:pos x="4" y="54"/>
                </a:cxn>
                <a:cxn ang="0">
                  <a:pos x="4" y="39"/>
                </a:cxn>
                <a:cxn ang="0">
                  <a:pos x="9" y="28"/>
                </a:cxn>
                <a:cxn ang="0">
                  <a:pos x="39" y="17"/>
                </a:cxn>
              </a:cxnLst>
              <a:rect l="0" t="0" r="r" b="b"/>
              <a:pathLst>
                <a:path w="110" h="93">
                  <a:moveTo>
                    <a:pt x="61" y="83"/>
                  </a:moveTo>
                  <a:lnTo>
                    <a:pt x="64" y="77"/>
                  </a:lnTo>
                  <a:lnTo>
                    <a:pt x="67" y="71"/>
                  </a:lnTo>
                  <a:lnTo>
                    <a:pt x="68" y="62"/>
                  </a:lnTo>
                  <a:lnTo>
                    <a:pt x="69" y="54"/>
                  </a:lnTo>
                  <a:lnTo>
                    <a:pt x="67" y="41"/>
                  </a:lnTo>
                  <a:lnTo>
                    <a:pt x="65" y="35"/>
                  </a:lnTo>
                  <a:lnTo>
                    <a:pt x="64" y="31"/>
                  </a:lnTo>
                  <a:lnTo>
                    <a:pt x="52" y="17"/>
                  </a:lnTo>
                  <a:lnTo>
                    <a:pt x="65" y="18"/>
                  </a:lnTo>
                  <a:lnTo>
                    <a:pt x="77" y="21"/>
                  </a:lnTo>
                  <a:lnTo>
                    <a:pt x="86" y="25"/>
                  </a:lnTo>
                  <a:lnTo>
                    <a:pt x="93" y="30"/>
                  </a:lnTo>
                  <a:lnTo>
                    <a:pt x="98" y="35"/>
                  </a:lnTo>
                  <a:lnTo>
                    <a:pt x="102" y="41"/>
                  </a:lnTo>
                  <a:lnTo>
                    <a:pt x="105" y="48"/>
                  </a:lnTo>
                  <a:lnTo>
                    <a:pt x="106" y="56"/>
                  </a:lnTo>
                  <a:lnTo>
                    <a:pt x="106" y="61"/>
                  </a:lnTo>
                  <a:lnTo>
                    <a:pt x="105" y="66"/>
                  </a:lnTo>
                  <a:lnTo>
                    <a:pt x="103" y="67"/>
                  </a:lnTo>
                  <a:lnTo>
                    <a:pt x="99" y="68"/>
                  </a:lnTo>
                  <a:lnTo>
                    <a:pt x="92" y="71"/>
                  </a:lnTo>
                  <a:lnTo>
                    <a:pt x="89" y="77"/>
                  </a:lnTo>
                  <a:lnTo>
                    <a:pt x="89" y="81"/>
                  </a:lnTo>
                  <a:lnTo>
                    <a:pt x="92" y="84"/>
                  </a:lnTo>
                  <a:lnTo>
                    <a:pt x="97" y="86"/>
                  </a:lnTo>
                  <a:lnTo>
                    <a:pt x="99" y="85"/>
                  </a:lnTo>
                  <a:lnTo>
                    <a:pt x="99" y="84"/>
                  </a:lnTo>
                  <a:lnTo>
                    <a:pt x="100" y="84"/>
                  </a:lnTo>
                  <a:lnTo>
                    <a:pt x="102" y="84"/>
                  </a:lnTo>
                  <a:lnTo>
                    <a:pt x="104" y="81"/>
                  </a:lnTo>
                  <a:lnTo>
                    <a:pt x="107" y="79"/>
                  </a:lnTo>
                  <a:lnTo>
                    <a:pt x="110" y="56"/>
                  </a:lnTo>
                  <a:lnTo>
                    <a:pt x="109" y="43"/>
                  </a:lnTo>
                  <a:lnTo>
                    <a:pt x="106" y="33"/>
                  </a:lnTo>
                  <a:lnTo>
                    <a:pt x="101" y="23"/>
                  </a:lnTo>
                  <a:lnTo>
                    <a:pt x="94" y="16"/>
                  </a:lnTo>
                  <a:lnTo>
                    <a:pt x="84" y="9"/>
                  </a:lnTo>
                  <a:lnTo>
                    <a:pt x="74" y="4"/>
                  </a:lnTo>
                  <a:lnTo>
                    <a:pt x="63" y="1"/>
                  </a:lnTo>
                  <a:lnTo>
                    <a:pt x="51" y="0"/>
                  </a:lnTo>
                  <a:lnTo>
                    <a:pt x="39" y="0"/>
                  </a:lnTo>
                  <a:lnTo>
                    <a:pt x="29" y="3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3" y="27"/>
                  </a:lnTo>
                  <a:lnTo>
                    <a:pt x="0" y="36"/>
                  </a:lnTo>
                  <a:lnTo>
                    <a:pt x="0" y="47"/>
                  </a:lnTo>
                  <a:lnTo>
                    <a:pt x="0" y="57"/>
                  </a:lnTo>
                  <a:lnTo>
                    <a:pt x="2" y="67"/>
                  </a:lnTo>
                  <a:lnTo>
                    <a:pt x="4" y="75"/>
                  </a:lnTo>
                  <a:lnTo>
                    <a:pt x="9" y="82"/>
                  </a:lnTo>
                  <a:lnTo>
                    <a:pt x="20" y="90"/>
                  </a:lnTo>
                  <a:lnTo>
                    <a:pt x="28" y="92"/>
                  </a:lnTo>
                  <a:lnTo>
                    <a:pt x="36" y="93"/>
                  </a:lnTo>
                  <a:lnTo>
                    <a:pt x="36" y="92"/>
                  </a:lnTo>
                  <a:lnTo>
                    <a:pt x="37" y="92"/>
                  </a:lnTo>
                  <a:lnTo>
                    <a:pt x="39" y="92"/>
                  </a:lnTo>
                  <a:lnTo>
                    <a:pt x="43" y="92"/>
                  </a:lnTo>
                  <a:lnTo>
                    <a:pt x="50" y="90"/>
                  </a:lnTo>
                  <a:lnTo>
                    <a:pt x="56" y="87"/>
                  </a:lnTo>
                  <a:lnTo>
                    <a:pt x="61" y="83"/>
                  </a:lnTo>
                  <a:close/>
                  <a:moveTo>
                    <a:pt x="56" y="27"/>
                  </a:moveTo>
                  <a:lnTo>
                    <a:pt x="62" y="38"/>
                  </a:lnTo>
                  <a:lnTo>
                    <a:pt x="64" y="52"/>
                  </a:lnTo>
                  <a:lnTo>
                    <a:pt x="63" y="54"/>
                  </a:lnTo>
                  <a:lnTo>
                    <a:pt x="63" y="57"/>
                  </a:lnTo>
                  <a:lnTo>
                    <a:pt x="62" y="59"/>
                  </a:lnTo>
                  <a:lnTo>
                    <a:pt x="62" y="62"/>
                  </a:lnTo>
                  <a:lnTo>
                    <a:pt x="59" y="67"/>
                  </a:lnTo>
                  <a:lnTo>
                    <a:pt x="56" y="71"/>
                  </a:lnTo>
                  <a:lnTo>
                    <a:pt x="54" y="71"/>
                  </a:lnTo>
                  <a:lnTo>
                    <a:pt x="53" y="71"/>
                  </a:lnTo>
                  <a:lnTo>
                    <a:pt x="53" y="72"/>
                  </a:lnTo>
                  <a:lnTo>
                    <a:pt x="51" y="74"/>
                  </a:lnTo>
                  <a:lnTo>
                    <a:pt x="47" y="77"/>
                  </a:lnTo>
                  <a:lnTo>
                    <a:pt x="41" y="78"/>
                  </a:lnTo>
                  <a:lnTo>
                    <a:pt x="38" y="78"/>
                  </a:lnTo>
                  <a:lnTo>
                    <a:pt x="36" y="79"/>
                  </a:lnTo>
                  <a:lnTo>
                    <a:pt x="23" y="77"/>
                  </a:lnTo>
                  <a:lnTo>
                    <a:pt x="13" y="72"/>
                  </a:lnTo>
                  <a:lnTo>
                    <a:pt x="8" y="67"/>
                  </a:lnTo>
                  <a:lnTo>
                    <a:pt x="6" y="61"/>
                  </a:lnTo>
                  <a:lnTo>
                    <a:pt x="4" y="54"/>
                  </a:lnTo>
                  <a:lnTo>
                    <a:pt x="4" y="47"/>
                  </a:lnTo>
                  <a:lnTo>
                    <a:pt x="4" y="39"/>
                  </a:lnTo>
                  <a:lnTo>
                    <a:pt x="6" y="33"/>
                  </a:lnTo>
                  <a:lnTo>
                    <a:pt x="9" y="28"/>
                  </a:lnTo>
                  <a:lnTo>
                    <a:pt x="14" y="25"/>
                  </a:lnTo>
                  <a:lnTo>
                    <a:pt x="39" y="17"/>
                  </a:lnTo>
                  <a:lnTo>
                    <a:pt x="56" y="2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11" name="Freeform 276"/>
            <p:cNvSpPr>
              <a:spLocks noChangeArrowheads="1"/>
            </p:cNvSpPr>
            <p:nvPr/>
          </p:nvSpPr>
          <p:spPr bwMode="auto">
            <a:xfrm>
              <a:off x="2046" y="1157"/>
              <a:ext cx="37" cy="23"/>
            </a:xfrm>
            <a:custGeom>
              <a:avLst/>
              <a:gdLst/>
              <a:ahLst/>
              <a:cxnLst>
                <a:cxn ang="0">
                  <a:pos x="96" y="41"/>
                </a:cxn>
                <a:cxn ang="0">
                  <a:pos x="100" y="42"/>
                </a:cxn>
                <a:cxn ang="0">
                  <a:pos x="103" y="45"/>
                </a:cxn>
                <a:cxn ang="0">
                  <a:pos x="106" y="59"/>
                </a:cxn>
                <a:cxn ang="0">
                  <a:pos x="106" y="68"/>
                </a:cxn>
                <a:cxn ang="0">
                  <a:pos x="109" y="68"/>
                </a:cxn>
                <a:cxn ang="0">
                  <a:pos x="111" y="0"/>
                </a:cxn>
                <a:cxn ang="0">
                  <a:pos x="107" y="0"/>
                </a:cxn>
                <a:cxn ang="0">
                  <a:pos x="107" y="10"/>
                </a:cxn>
                <a:cxn ang="0">
                  <a:pos x="103" y="22"/>
                </a:cxn>
                <a:cxn ang="0">
                  <a:pos x="101" y="23"/>
                </a:cxn>
                <a:cxn ang="0">
                  <a:pos x="100" y="25"/>
                </a:cxn>
                <a:cxn ang="0">
                  <a:pos x="96" y="26"/>
                </a:cxn>
                <a:cxn ang="0">
                  <a:pos x="0" y="17"/>
                </a:cxn>
                <a:cxn ang="0">
                  <a:pos x="0" y="20"/>
                </a:cxn>
                <a:cxn ang="0">
                  <a:pos x="8" y="32"/>
                </a:cxn>
                <a:cxn ang="0">
                  <a:pos x="9" y="50"/>
                </a:cxn>
                <a:cxn ang="0">
                  <a:pos x="9" y="59"/>
                </a:cxn>
                <a:cxn ang="0">
                  <a:pos x="13" y="59"/>
                </a:cxn>
                <a:cxn ang="0">
                  <a:pos x="14" y="42"/>
                </a:cxn>
                <a:cxn ang="0">
                  <a:pos x="15" y="35"/>
                </a:cxn>
                <a:cxn ang="0">
                  <a:pos x="21" y="34"/>
                </a:cxn>
                <a:cxn ang="0">
                  <a:pos x="96" y="41"/>
                </a:cxn>
              </a:cxnLst>
              <a:rect l="0" t="0" r="r" b="b"/>
              <a:pathLst>
                <a:path w="110" h="68">
                  <a:moveTo>
                    <a:pt x="96" y="41"/>
                  </a:moveTo>
                  <a:lnTo>
                    <a:pt x="100" y="42"/>
                  </a:lnTo>
                  <a:lnTo>
                    <a:pt x="103" y="45"/>
                  </a:lnTo>
                  <a:lnTo>
                    <a:pt x="106" y="59"/>
                  </a:lnTo>
                  <a:lnTo>
                    <a:pt x="106" y="68"/>
                  </a:lnTo>
                  <a:lnTo>
                    <a:pt x="109" y="68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103" y="22"/>
                  </a:lnTo>
                  <a:lnTo>
                    <a:pt x="101" y="23"/>
                  </a:lnTo>
                  <a:lnTo>
                    <a:pt x="100" y="25"/>
                  </a:lnTo>
                  <a:lnTo>
                    <a:pt x="96" y="26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8" y="32"/>
                  </a:lnTo>
                  <a:lnTo>
                    <a:pt x="9" y="50"/>
                  </a:lnTo>
                  <a:lnTo>
                    <a:pt x="9" y="59"/>
                  </a:lnTo>
                  <a:lnTo>
                    <a:pt x="13" y="59"/>
                  </a:lnTo>
                  <a:lnTo>
                    <a:pt x="14" y="42"/>
                  </a:lnTo>
                  <a:lnTo>
                    <a:pt x="15" y="35"/>
                  </a:lnTo>
                  <a:lnTo>
                    <a:pt x="21" y="34"/>
                  </a:lnTo>
                  <a:lnTo>
                    <a:pt x="96" y="4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4612" name="Freeform 277"/>
            <p:cNvSpPr>
              <a:spLocks noChangeArrowheads="1"/>
            </p:cNvSpPr>
            <p:nvPr/>
          </p:nvSpPr>
          <p:spPr bwMode="auto">
            <a:xfrm>
              <a:off x="2044" y="916"/>
              <a:ext cx="37" cy="30"/>
            </a:xfrm>
            <a:custGeom>
              <a:avLst/>
              <a:gdLst/>
              <a:ahLst/>
              <a:cxnLst>
                <a:cxn ang="0">
                  <a:pos x="110" y="5"/>
                </a:cxn>
                <a:cxn ang="0">
                  <a:pos x="83" y="0"/>
                </a:cxn>
                <a:cxn ang="0">
                  <a:pos x="83" y="5"/>
                </a:cxn>
                <a:cxn ang="0">
                  <a:pos x="96" y="12"/>
                </a:cxn>
                <a:cxn ang="0">
                  <a:pos x="101" y="25"/>
                </a:cxn>
                <a:cxn ang="0">
                  <a:pos x="101" y="81"/>
                </a:cxn>
                <a:cxn ang="0">
                  <a:pos x="57" y="22"/>
                </a:cxn>
                <a:cxn ang="0">
                  <a:pos x="42" y="7"/>
                </a:cxn>
                <a:cxn ang="0">
                  <a:pos x="28" y="3"/>
                </a:cxn>
                <a:cxn ang="0">
                  <a:pos x="8" y="13"/>
                </a:cxn>
                <a:cxn ang="0">
                  <a:pos x="4" y="18"/>
                </a:cxn>
                <a:cxn ang="0">
                  <a:pos x="2" y="26"/>
                </a:cxn>
                <a:cxn ang="0">
                  <a:pos x="0" y="35"/>
                </a:cxn>
                <a:cxn ang="0">
                  <a:pos x="0" y="46"/>
                </a:cxn>
                <a:cxn ang="0">
                  <a:pos x="2" y="60"/>
                </a:cxn>
                <a:cxn ang="0">
                  <a:pos x="8" y="75"/>
                </a:cxn>
                <a:cxn ang="0">
                  <a:pos x="11" y="80"/>
                </a:cxn>
                <a:cxn ang="0">
                  <a:pos x="16" y="84"/>
                </a:cxn>
                <a:cxn ang="0">
                  <a:pos x="21" y="87"/>
                </a:cxn>
                <a:cxn ang="0">
                  <a:pos x="29" y="88"/>
                </a:cxn>
                <a:cxn ang="0">
                  <a:pos x="36" y="86"/>
                </a:cxn>
                <a:cxn ang="0">
                  <a:pos x="36" y="83"/>
                </a:cxn>
                <a:cxn ang="0">
                  <a:pos x="37" y="81"/>
                </a:cxn>
                <a:cxn ang="0">
                  <a:pos x="37" y="78"/>
                </a:cxn>
                <a:cxn ang="0">
                  <a:pos x="38" y="76"/>
                </a:cxn>
                <a:cxn ang="0">
                  <a:pos x="37" y="69"/>
                </a:cxn>
                <a:cxn ang="0">
                  <a:pos x="32" y="68"/>
                </a:cxn>
                <a:cxn ang="0">
                  <a:pos x="27" y="70"/>
                </a:cxn>
                <a:cxn ang="0">
                  <a:pos x="23" y="73"/>
                </a:cxn>
                <a:cxn ang="0">
                  <a:pos x="20" y="74"/>
                </a:cxn>
                <a:cxn ang="0">
                  <a:pos x="13" y="72"/>
                </a:cxn>
                <a:cxn ang="0">
                  <a:pos x="9" y="65"/>
                </a:cxn>
                <a:cxn ang="0">
                  <a:pos x="5" y="47"/>
                </a:cxn>
                <a:cxn ang="0">
                  <a:pos x="11" y="25"/>
                </a:cxn>
                <a:cxn ang="0">
                  <a:pos x="13" y="21"/>
                </a:cxn>
                <a:cxn ang="0">
                  <a:pos x="17" y="19"/>
                </a:cxn>
                <a:cxn ang="0">
                  <a:pos x="29" y="18"/>
                </a:cxn>
                <a:cxn ang="0">
                  <a:pos x="47" y="24"/>
                </a:cxn>
                <a:cxn ang="0">
                  <a:pos x="103" y="91"/>
                </a:cxn>
                <a:cxn ang="0">
                  <a:pos x="111" y="91"/>
                </a:cxn>
                <a:cxn ang="0">
                  <a:pos x="110" y="5"/>
                </a:cxn>
              </a:cxnLst>
              <a:rect l="0" t="0" r="r" b="b"/>
              <a:pathLst>
                <a:path w="110" h="91">
                  <a:moveTo>
                    <a:pt x="110" y="5"/>
                  </a:moveTo>
                  <a:lnTo>
                    <a:pt x="83" y="0"/>
                  </a:lnTo>
                  <a:lnTo>
                    <a:pt x="83" y="5"/>
                  </a:lnTo>
                  <a:lnTo>
                    <a:pt x="96" y="12"/>
                  </a:lnTo>
                  <a:lnTo>
                    <a:pt x="101" y="25"/>
                  </a:lnTo>
                  <a:lnTo>
                    <a:pt x="101" y="81"/>
                  </a:lnTo>
                  <a:lnTo>
                    <a:pt x="57" y="22"/>
                  </a:lnTo>
                  <a:lnTo>
                    <a:pt x="42" y="7"/>
                  </a:lnTo>
                  <a:lnTo>
                    <a:pt x="28" y="3"/>
                  </a:lnTo>
                  <a:lnTo>
                    <a:pt x="8" y="13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0" y="35"/>
                  </a:lnTo>
                  <a:lnTo>
                    <a:pt x="0" y="46"/>
                  </a:lnTo>
                  <a:lnTo>
                    <a:pt x="2" y="60"/>
                  </a:lnTo>
                  <a:lnTo>
                    <a:pt x="8" y="75"/>
                  </a:lnTo>
                  <a:lnTo>
                    <a:pt x="11" y="80"/>
                  </a:lnTo>
                  <a:lnTo>
                    <a:pt x="16" y="84"/>
                  </a:lnTo>
                  <a:lnTo>
                    <a:pt x="21" y="87"/>
                  </a:lnTo>
                  <a:lnTo>
                    <a:pt x="29" y="88"/>
                  </a:lnTo>
                  <a:lnTo>
                    <a:pt x="36" y="86"/>
                  </a:lnTo>
                  <a:lnTo>
                    <a:pt x="36" y="83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8" y="76"/>
                  </a:lnTo>
                  <a:lnTo>
                    <a:pt x="37" y="69"/>
                  </a:lnTo>
                  <a:lnTo>
                    <a:pt x="32" y="68"/>
                  </a:lnTo>
                  <a:lnTo>
                    <a:pt x="27" y="70"/>
                  </a:lnTo>
                  <a:lnTo>
                    <a:pt x="23" y="73"/>
                  </a:lnTo>
                  <a:lnTo>
                    <a:pt x="20" y="74"/>
                  </a:lnTo>
                  <a:lnTo>
                    <a:pt x="13" y="72"/>
                  </a:lnTo>
                  <a:lnTo>
                    <a:pt x="9" y="65"/>
                  </a:lnTo>
                  <a:lnTo>
                    <a:pt x="5" y="47"/>
                  </a:lnTo>
                  <a:lnTo>
                    <a:pt x="11" y="25"/>
                  </a:lnTo>
                  <a:lnTo>
                    <a:pt x="13" y="21"/>
                  </a:lnTo>
                  <a:lnTo>
                    <a:pt x="17" y="19"/>
                  </a:lnTo>
                  <a:lnTo>
                    <a:pt x="29" y="18"/>
                  </a:lnTo>
                  <a:lnTo>
                    <a:pt x="47" y="24"/>
                  </a:lnTo>
                  <a:lnTo>
                    <a:pt x="103" y="91"/>
                  </a:lnTo>
                  <a:lnTo>
                    <a:pt x="111" y="91"/>
                  </a:lnTo>
                  <a:lnTo>
                    <a:pt x="110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13590" name="Text Box 279"/>
          <p:cNvSpPr txBox="1">
            <a:spLocks noChangeArrowheads="1"/>
          </p:cNvSpPr>
          <p:nvPr/>
        </p:nvSpPr>
        <p:spPr bwMode="auto">
          <a:xfrm>
            <a:off x="3031278" y="1607883"/>
            <a:ext cx="757555" cy="3416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r>
              <a:rPr lang="zh-CN" altLang="en-US" sz="3735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实验室用温度计</a:t>
            </a:r>
            <a:endParaRPr lang="zh-CN" altLang="en-US" sz="3735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591" name="Text Box 280"/>
          <p:cNvSpPr txBox="1">
            <a:spLocks noChangeArrowheads="1"/>
          </p:cNvSpPr>
          <p:nvPr/>
        </p:nvSpPr>
        <p:spPr bwMode="auto">
          <a:xfrm>
            <a:off x="6362912" y="2317327"/>
            <a:ext cx="757555" cy="15163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r>
              <a:rPr lang="zh-CN" altLang="en-US" sz="3735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体温计</a:t>
            </a:r>
            <a:endParaRPr lang="zh-CN" altLang="en-US" sz="3735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592" name="Text Box 281"/>
          <p:cNvSpPr txBox="1">
            <a:spLocks noChangeArrowheads="1"/>
          </p:cNvSpPr>
          <p:nvPr/>
        </p:nvSpPr>
        <p:spPr bwMode="auto">
          <a:xfrm>
            <a:off x="10543329" y="2317327"/>
            <a:ext cx="757555" cy="15163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r>
              <a:rPr lang="zh-CN" altLang="en-US" sz="3735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寒暑表</a:t>
            </a:r>
            <a:endParaRPr lang="zh-CN" altLang="en-US" sz="3735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616" name="文本框 1"/>
          <p:cNvSpPr txBox="1">
            <a:spLocks noChangeArrowheads="1"/>
          </p:cNvSpPr>
          <p:nvPr/>
        </p:nvSpPr>
        <p:spPr bwMode="auto">
          <a:xfrm>
            <a:off x="4176184" y="5615925"/>
            <a:ext cx="3841749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宋体" panose="02010600030101010101" pitchFamily="2" charset="-122"/>
              </a:rPr>
              <a:t>常用的温度计</a:t>
            </a:r>
            <a:endParaRPr lang="zh-CN" altLang="en-US" sz="4000" b="1">
              <a:latin typeface="宋体" panose="02010600030101010101" pitchFamily="2" charset="-122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50874" t="4111" r="12424"/>
          <a:stretch>
            <a:fillRect/>
          </a:stretch>
        </p:blipFill>
        <p:spPr bwMode="auto">
          <a:xfrm>
            <a:off x="8021051" y="760153"/>
            <a:ext cx="1753727" cy="513347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90" grpId="0"/>
      <p:bldP spid="13591" grpId="0"/>
      <p:bldP spid="135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57767" y="833513"/>
            <a:ext cx="6773333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735" b="1" noProof="1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2.</a:t>
            </a:r>
            <a:r>
              <a:rPr lang="zh-CN" altLang="zh-CN" sz="3735" b="1" noProof="1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温度计的构造</a:t>
            </a:r>
            <a:endParaRPr lang="zh-CN" altLang="zh-CN" sz="3735" b="1" noProof="1">
              <a:solidFill>
                <a:schemeClr val="accent6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grpSp>
        <p:nvGrpSpPr>
          <p:cNvPr id="14" name="Group 4"/>
          <p:cNvGrpSpPr/>
          <p:nvPr/>
        </p:nvGrpSpPr>
        <p:grpSpPr>
          <a:xfrm>
            <a:off x="925127" y="3322467"/>
            <a:ext cx="9950451" cy="603251"/>
            <a:chOff x="0" y="0"/>
            <a:chExt cx="4701" cy="342"/>
          </a:xfrm>
        </p:grpSpPr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0" y="0"/>
              <a:ext cx="4701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6" name="Line 6"/>
            <p:cNvSpPr>
              <a:spLocks noChangeShapeType="1"/>
            </p:cNvSpPr>
            <p:nvPr/>
          </p:nvSpPr>
          <p:spPr bwMode="auto">
            <a:xfrm>
              <a:off x="1952" y="32"/>
              <a:ext cx="1248" cy="280"/>
            </a:xfrm>
            <a:prstGeom prst="line">
              <a:avLst/>
            </a:prstGeom>
            <a:noFill/>
            <a:ln w="38100">
              <a:solidFill>
                <a:srgbClr val="CCFFFF"/>
              </a:solidFill>
              <a:round/>
            </a:ln>
            <a:effectLst/>
          </p:spPr>
          <p:txBody>
            <a:bodyPr lIns="120000" tIns="62400" rIns="120000" bIns="62400" anchor="ctr">
              <a:spAutoFit/>
            </a:bodyPr>
            <a:lstStyle/>
            <a:p>
              <a:endParaRPr lang="zh-CN" altLang="en-US" sz="2400"/>
            </a:p>
          </p:txBody>
        </p:sp>
      </p:grp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649960" y="4183244"/>
            <a:ext cx="1803400" cy="719667"/>
          </a:xfrm>
          <a:prstGeom prst="wedgeRoundRectCallout">
            <a:avLst>
              <a:gd name="adj1" fmla="val -704"/>
              <a:gd name="adj2" fmla="val -127694"/>
              <a:gd name="adj3" fmla="val 16667"/>
            </a:avLst>
          </a:prstGeom>
          <a:solidFill>
            <a:srgbClr val="FF99CC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玻璃泡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3835544" y="2287064"/>
            <a:ext cx="1803400" cy="719667"/>
          </a:xfrm>
          <a:prstGeom prst="wedgeRoundRectCallout">
            <a:avLst>
              <a:gd name="adj1" fmla="val -68310"/>
              <a:gd name="adj2" fmla="val 113481"/>
              <a:gd name="adj3" fmla="val 16667"/>
            </a:avLst>
          </a:prstGeom>
          <a:solidFill>
            <a:srgbClr val="FF99CC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液柱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7249727" y="2380551"/>
            <a:ext cx="2286000" cy="719667"/>
          </a:xfrm>
          <a:prstGeom prst="wedgeRoundRectCallout">
            <a:avLst>
              <a:gd name="adj1" fmla="val -81111"/>
              <a:gd name="adj2" fmla="val 119361"/>
              <a:gd name="adj3" fmla="val 16667"/>
            </a:avLst>
          </a:prstGeom>
          <a:solidFill>
            <a:srgbClr val="FF99CC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玻璃细管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6640127" y="4222051"/>
            <a:ext cx="1803400" cy="719667"/>
          </a:xfrm>
          <a:prstGeom prst="wedgeRoundRectCallout">
            <a:avLst>
              <a:gd name="adj1" fmla="val -35917"/>
              <a:gd name="adj2" fmla="val -98282"/>
              <a:gd name="adj3" fmla="val 16667"/>
            </a:avLst>
          </a:prstGeom>
          <a:solidFill>
            <a:srgbClr val="FF99CC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刻度值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21" name="AutoShape 11"/>
          <p:cNvSpPr>
            <a:spLocks noChangeArrowheads="1"/>
          </p:cNvSpPr>
          <p:nvPr/>
        </p:nvSpPr>
        <p:spPr bwMode="auto">
          <a:xfrm>
            <a:off x="9230927" y="4222051"/>
            <a:ext cx="1803400" cy="719667"/>
          </a:xfrm>
          <a:prstGeom prst="wedgeRoundRectCallout">
            <a:avLst>
              <a:gd name="adj1" fmla="val 20421"/>
              <a:gd name="adj2" fmla="val -101227"/>
              <a:gd name="adj3" fmla="val 16667"/>
            </a:avLst>
          </a:prstGeom>
          <a:solidFill>
            <a:srgbClr val="FF99CC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单位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22" name="AutoShape 12"/>
          <p:cNvSpPr>
            <a:spLocks noChangeArrowheads="1"/>
          </p:cNvSpPr>
          <p:nvPr/>
        </p:nvSpPr>
        <p:spPr bwMode="auto">
          <a:xfrm>
            <a:off x="9747393" y="2253551"/>
            <a:ext cx="1803400" cy="719667"/>
          </a:xfrm>
          <a:prstGeom prst="wedgeRoundRectCallout">
            <a:avLst>
              <a:gd name="adj1" fmla="val -11736"/>
              <a:gd name="adj2" fmla="val 131130"/>
              <a:gd name="adj3" fmla="val 16667"/>
            </a:avLst>
          </a:prstGeom>
          <a:solidFill>
            <a:srgbClr val="FF99CC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封闭的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28507" y="581165"/>
            <a:ext cx="6773333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735" b="1" noProof="1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3.</a:t>
            </a:r>
            <a:r>
              <a:rPr lang="zh-CN" altLang="en-US" sz="3735" b="1" noProof="1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摄氏温度</a:t>
            </a:r>
            <a:endParaRPr lang="zh-CN" altLang="en-US" sz="3735" b="1" noProof="1">
              <a:solidFill>
                <a:schemeClr val="accent6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42435" y="1482781"/>
            <a:ext cx="68982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>
                <a:solidFill>
                  <a:srgbClr val="0000FF"/>
                </a:solidFill>
                <a:latin typeface="宋体" panose="02010600030101010101" pitchFamily="2" charset="-122"/>
              </a:rPr>
              <a:t>摄氏温度的表示</a:t>
            </a:r>
            <a:r>
              <a:rPr lang="en-US" altLang="zh-CN" sz="3735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endParaRPr lang="en-US" altLang="zh-CN" sz="3735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910167" y="2217563"/>
            <a:ext cx="17039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5">
                <a:latin typeface="Times New Roman" panose="02020603050405020304" pitchFamily="18" charset="0"/>
              </a:rPr>
              <a:t>单位：</a:t>
            </a:r>
            <a:endParaRPr lang="zh-CN" altLang="en-US" sz="3735"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288617" y="2217563"/>
            <a:ext cx="3266016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latin typeface="Times New Roman" panose="02020603050405020304" pitchFamily="18" charset="0"/>
              </a:rPr>
              <a:t>符号：</a:t>
            </a:r>
            <a:endParaRPr lang="zh-CN" altLang="en-US" sz="3735">
              <a:latin typeface="Times New Roman" panose="02020603050405020304" pitchFamily="18" charset="0"/>
            </a:endParaRPr>
          </a:p>
        </p:txBody>
      </p:sp>
      <p:sp>
        <p:nvSpPr>
          <p:cNvPr id="63499" name="Rectangle 11"/>
          <p:cNvSpPr>
            <a:spLocks noChangeArrowheads="1"/>
          </p:cNvSpPr>
          <p:nvPr/>
        </p:nvSpPr>
        <p:spPr bwMode="auto">
          <a:xfrm>
            <a:off x="7886701" y="2217563"/>
            <a:ext cx="65786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735" b="1">
                <a:solidFill>
                  <a:srgbClr val="FF0000"/>
                </a:solidFill>
                <a:latin typeface="Times New Roman" panose="02020603050405020304" pitchFamily="18" charset="0"/>
              </a:rPr>
              <a:t>℃</a:t>
            </a:r>
            <a:endParaRPr lang="en-US" altLang="zh-CN" sz="3735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2954868" y="2217563"/>
            <a:ext cx="38396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0000"/>
                </a:solidFill>
                <a:latin typeface="Times New Roman" panose="02020603050405020304" pitchFamily="18" charset="0"/>
              </a:rPr>
              <a:t>摄氏度</a:t>
            </a:r>
            <a:endParaRPr lang="zh-CN" altLang="en-US" sz="3735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Text Box 2"/>
          <p:cNvSpPr txBox="1">
            <a:spLocks noChangeArrowheads="1"/>
          </p:cNvSpPr>
          <p:nvPr/>
        </p:nvSpPr>
        <p:spPr bwMode="auto">
          <a:xfrm>
            <a:off x="842433" y="3134704"/>
            <a:ext cx="61256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0000FF"/>
                </a:solidFill>
                <a:latin typeface="Times New Roman" panose="02020603050405020304" pitchFamily="18" charset="0"/>
              </a:rPr>
              <a:t>人的正常体温是</a:t>
            </a:r>
            <a:r>
              <a:rPr lang="en-US" altLang="zh-CN" sz="3735">
                <a:solidFill>
                  <a:srgbClr val="0000FF"/>
                </a:solidFill>
                <a:latin typeface="Times New Roman" panose="02020603050405020304" pitchFamily="18" charset="0"/>
              </a:rPr>
              <a:t>37℃</a:t>
            </a:r>
            <a:endParaRPr lang="en-US" altLang="zh-CN" sz="3735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968067" y="3140789"/>
            <a:ext cx="39306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latin typeface="Times New Roman" panose="02020603050405020304" pitchFamily="18" charset="0"/>
              </a:rPr>
              <a:t>读作</a:t>
            </a:r>
            <a:r>
              <a:rPr lang="en-US" altLang="zh-CN" sz="3735">
                <a:solidFill>
                  <a:srgbClr val="FF3300"/>
                </a:solidFill>
                <a:latin typeface="Times New Roman" panose="02020603050405020304" pitchFamily="18" charset="0"/>
              </a:rPr>
              <a:t>37</a:t>
            </a:r>
            <a:r>
              <a:rPr lang="zh-CN" altLang="en-US" sz="3735">
                <a:solidFill>
                  <a:srgbClr val="FF3300"/>
                </a:solidFill>
                <a:latin typeface="Times New Roman" panose="02020603050405020304" pitchFamily="18" charset="0"/>
              </a:rPr>
              <a:t>摄氏度</a:t>
            </a:r>
            <a:endParaRPr lang="zh-CN" altLang="en-US" sz="3735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3"/>
          <p:cNvSpPr txBox="1">
            <a:spLocks noChangeArrowheads="1"/>
          </p:cNvSpPr>
          <p:nvPr/>
        </p:nvSpPr>
        <p:spPr bwMode="auto">
          <a:xfrm>
            <a:off x="842433" y="4026435"/>
            <a:ext cx="76898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0000FF"/>
                </a:solidFill>
                <a:latin typeface="Times New Roman" panose="02020603050405020304" pitchFamily="18" charset="0"/>
              </a:rPr>
              <a:t>北京一月的平均气温是－</a:t>
            </a:r>
            <a:r>
              <a:rPr lang="en-US" altLang="zh-CN" sz="3735">
                <a:solidFill>
                  <a:srgbClr val="0000FF"/>
                </a:solidFill>
                <a:latin typeface="Times New Roman" panose="02020603050405020304" pitchFamily="18" charset="0"/>
              </a:rPr>
              <a:t>4.7℃</a:t>
            </a:r>
            <a:endParaRPr lang="en-US" altLang="zh-CN" sz="3735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1" name="Text Box 5"/>
          <p:cNvSpPr txBox="1">
            <a:spLocks noChangeArrowheads="1"/>
          </p:cNvSpPr>
          <p:nvPr/>
        </p:nvSpPr>
        <p:spPr bwMode="auto">
          <a:xfrm>
            <a:off x="4015173" y="5665663"/>
            <a:ext cx="11535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latin typeface="Times New Roman" panose="02020603050405020304" pitchFamily="18" charset="0"/>
              </a:rPr>
              <a:t>或</a:t>
            </a:r>
            <a:endParaRPr lang="zh-CN" altLang="en-US" sz="3735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2" name="Rectangle 6"/>
          <p:cNvSpPr>
            <a:spLocks noChangeArrowheads="1"/>
          </p:cNvSpPr>
          <p:nvPr/>
        </p:nvSpPr>
        <p:spPr bwMode="auto">
          <a:xfrm>
            <a:off x="3775989" y="4943071"/>
            <a:ext cx="27855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latin typeface="Times New Roman" panose="02020603050405020304" pitchFamily="18" charset="0"/>
              </a:rPr>
              <a:t>读作</a:t>
            </a:r>
            <a:endParaRPr lang="zh-CN" altLang="en-US" sz="3735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5366809" y="4918105"/>
            <a:ext cx="35665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3300"/>
                </a:solidFill>
                <a:latin typeface="Times New Roman" panose="02020603050405020304" pitchFamily="18" charset="0"/>
              </a:rPr>
              <a:t>负 </a:t>
            </a:r>
            <a:r>
              <a:rPr lang="en-US" altLang="zh-CN" sz="3735">
                <a:solidFill>
                  <a:srgbClr val="FF3300"/>
                </a:solidFill>
                <a:latin typeface="Times New Roman" panose="02020603050405020304" pitchFamily="18" charset="0"/>
              </a:rPr>
              <a:t>4.7 </a:t>
            </a:r>
            <a:r>
              <a:rPr lang="zh-CN" altLang="en-US" sz="3735">
                <a:solidFill>
                  <a:srgbClr val="FF3300"/>
                </a:solidFill>
                <a:latin typeface="Times New Roman" panose="02020603050405020304" pitchFamily="18" charset="0"/>
              </a:rPr>
              <a:t>摄氏度</a:t>
            </a:r>
            <a:endParaRPr lang="zh-CN" altLang="en-US" sz="3735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4897967" y="5715593"/>
            <a:ext cx="41402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3300"/>
                </a:solidFill>
                <a:latin typeface="Times New Roman" panose="02020603050405020304" pitchFamily="18" charset="0"/>
              </a:rPr>
              <a:t>零下 </a:t>
            </a:r>
            <a:r>
              <a:rPr lang="en-US" altLang="zh-CN" sz="3735">
                <a:solidFill>
                  <a:srgbClr val="FF3300"/>
                </a:solidFill>
                <a:latin typeface="Times New Roman" panose="02020603050405020304" pitchFamily="18" charset="0"/>
              </a:rPr>
              <a:t>4.7 </a:t>
            </a:r>
            <a:r>
              <a:rPr lang="zh-CN" altLang="en-US" sz="3735">
                <a:solidFill>
                  <a:srgbClr val="FF3300"/>
                </a:solidFill>
                <a:latin typeface="Times New Roman" panose="02020603050405020304" pitchFamily="18" charset="0"/>
              </a:rPr>
              <a:t>摄氏度</a:t>
            </a:r>
            <a:endParaRPr lang="zh-CN" altLang="en-US" sz="3735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2"/>
      <p:bldP spid="15365" grpId="0"/>
      <p:bldP spid="63499" grpId="0"/>
      <p:bldP spid="63500" grpId="0"/>
      <p:bldP spid="15368" grpId="0"/>
      <p:bldP spid="64516" grpId="0"/>
      <p:bldP spid="15370" grpId="0"/>
      <p:bldP spid="15371" grpId="0"/>
      <p:bldP spid="15372" grpId="0"/>
      <p:bldP spid="64519" grpId="0"/>
      <p:bldP spid="645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7879" y="3031669"/>
            <a:ext cx="1434516" cy="116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071163" y="2903333"/>
            <a:ext cx="1891665" cy="1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531681" y="870740"/>
            <a:ext cx="11165305" cy="1816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735">
                <a:latin typeface="宋体" panose="02010600030101010101" pitchFamily="2" charset="-122"/>
              </a:rPr>
              <a:t>规定：</a:t>
            </a:r>
            <a:r>
              <a:rPr lang="zh-CN" altLang="en-US" sz="3735">
                <a:solidFill>
                  <a:srgbClr val="0000FF"/>
                </a:solidFill>
                <a:latin typeface="宋体" panose="02010600030101010101" pitchFamily="2" charset="-122"/>
              </a:rPr>
              <a:t>冰水混合物</a:t>
            </a:r>
            <a:r>
              <a:rPr lang="zh-CN" altLang="en-US" sz="3735">
                <a:latin typeface="宋体" panose="02010600030101010101" pitchFamily="2" charset="-122"/>
              </a:rPr>
              <a:t>的温度为</a:t>
            </a:r>
            <a:r>
              <a:rPr lang="en-US" altLang="zh-CN" sz="3735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3735">
                <a:solidFill>
                  <a:srgbClr val="0000FF"/>
                </a:solidFill>
                <a:latin typeface="宋体" panose="02010600030101010101" pitchFamily="2" charset="-122"/>
              </a:rPr>
              <a:t>摄氏度；</a:t>
            </a:r>
            <a:r>
              <a:rPr lang="zh-CN" altLang="en-US" sz="3735">
                <a:solidFill>
                  <a:srgbClr val="FF3300"/>
                </a:solidFill>
                <a:latin typeface="宋体" panose="02010600030101010101" pitchFamily="2" charset="-122"/>
              </a:rPr>
              <a:t>沸水</a:t>
            </a:r>
            <a:r>
              <a:rPr lang="zh-CN" altLang="en-US" sz="3735">
                <a:solidFill>
                  <a:schemeClr val="tx1"/>
                </a:solidFill>
                <a:latin typeface="宋体" panose="02010600030101010101" pitchFamily="2" charset="-122"/>
              </a:rPr>
              <a:t>的温度</a:t>
            </a:r>
            <a:r>
              <a:rPr lang="zh-CN" altLang="en-US" sz="3735">
                <a:latin typeface="宋体" panose="02010600030101010101" pitchFamily="2" charset="-122"/>
              </a:rPr>
              <a:t>为</a:t>
            </a:r>
            <a:r>
              <a:rPr lang="en-US" altLang="zh-CN" sz="3735">
                <a:solidFill>
                  <a:srgbClr val="FF0000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摄氏度；</a:t>
            </a:r>
            <a:r>
              <a:rPr lang="en-US" altLang="zh-CN" sz="3735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3735">
                <a:solidFill>
                  <a:srgbClr val="FF0000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摄氏度之间分成</a:t>
            </a:r>
            <a:r>
              <a:rPr lang="en-US" altLang="zh-CN" sz="3735">
                <a:solidFill>
                  <a:srgbClr val="FF0000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等份，每一份就是</a:t>
            </a:r>
            <a:r>
              <a:rPr lang="en-US" altLang="zh-CN" sz="3735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735">
                <a:solidFill>
                  <a:srgbClr val="FF0000"/>
                </a:solidFill>
                <a:latin typeface="宋体" panose="02010600030101010101" pitchFamily="2" charset="-122"/>
              </a:rPr>
              <a:t>摄氏度。</a:t>
            </a:r>
            <a:endParaRPr lang="zh-CN" altLang="en-US" sz="3735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1036404" y="4610701"/>
            <a:ext cx="9956800" cy="456071"/>
            <a:chOff x="336" y="3197"/>
            <a:chExt cx="4704" cy="288"/>
          </a:xfrm>
        </p:grpSpPr>
        <p:sp>
          <p:nvSpPr>
            <p:cNvPr id="17413" name="Line 6"/>
            <p:cNvSpPr>
              <a:spLocks noChangeShapeType="1"/>
            </p:cNvSpPr>
            <p:nvPr/>
          </p:nvSpPr>
          <p:spPr bwMode="auto">
            <a:xfrm flipH="1">
              <a:off x="33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14" name="Line 7"/>
            <p:cNvSpPr>
              <a:spLocks noChangeShapeType="1"/>
            </p:cNvSpPr>
            <p:nvPr/>
          </p:nvSpPr>
          <p:spPr bwMode="auto">
            <a:xfrm flipH="1">
              <a:off x="528" y="3197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15" name="Line 8"/>
            <p:cNvSpPr>
              <a:spLocks noChangeShapeType="1"/>
            </p:cNvSpPr>
            <p:nvPr/>
          </p:nvSpPr>
          <p:spPr bwMode="auto">
            <a:xfrm flipH="1">
              <a:off x="38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16" name="Line 9"/>
            <p:cNvSpPr>
              <a:spLocks noChangeShapeType="1"/>
            </p:cNvSpPr>
            <p:nvPr/>
          </p:nvSpPr>
          <p:spPr bwMode="auto">
            <a:xfrm flipH="1">
              <a:off x="43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17" name="Line 10"/>
            <p:cNvSpPr>
              <a:spLocks noChangeShapeType="1"/>
            </p:cNvSpPr>
            <p:nvPr/>
          </p:nvSpPr>
          <p:spPr bwMode="auto">
            <a:xfrm flipH="1">
              <a:off x="48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18" name="Line 11"/>
            <p:cNvSpPr>
              <a:spLocks noChangeShapeType="1"/>
            </p:cNvSpPr>
            <p:nvPr/>
          </p:nvSpPr>
          <p:spPr bwMode="auto">
            <a:xfrm flipH="1">
              <a:off x="2928" y="3215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19" name="Line 12"/>
            <p:cNvSpPr>
              <a:spLocks noChangeShapeType="1"/>
            </p:cNvSpPr>
            <p:nvPr/>
          </p:nvSpPr>
          <p:spPr bwMode="auto">
            <a:xfrm flipH="1">
              <a:off x="2448" y="3215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0" name="Line 13"/>
            <p:cNvSpPr>
              <a:spLocks noChangeShapeType="1"/>
            </p:cNvSpPr>
            <p:nvPr/>
          </p:nvSpPr>
          <p:spPr bwMode="auto">
            <a:xfrm flipH="1">
              <a:off x="1968" y="3215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1" name="Line 14"/>
            <p:cNvSpPr>
              <a:spLocks noChangeShapeType="1"/>
            </p:cNvSpPr>
            <p:nvPr/>
          </p:nvSpPr>
          <p:spPr bwMode="auto">
            <a:xfrm flipH="1">
              <a:off x="1488" y="3215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2" name="Line 15"/>
            <p:cNvSpPr>
              <a:spLocks noChangeShapeType="1"/>
            </p:cNvSpPr>
            <p:nvPr/>
          </p:nvSpPr>
          <p:spPr bwMode="auto">
            <a:xfrm flipH="1">
              <a:off x="1008" y="3215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3" name="Line 16"/>
            <p:cNvSpPr>
              <a:spLocks noChangeShapeType="1"/>
            </p:cNvSpPr>
            <p:nvPr/>
          </p:nvSpPr>
          <p:spPr bwMode="auto">
            <a:xfrm flipH="1">
              <a:off x="3408" y="3197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4" name="Line 17"/>
            <p:cNvSpPr>
              <a:spLocks noChangeShapeType="1"/>
            </p:cNvSpPr>
            <p:nvPr/>
          </p:nvSpPr>
          <p:spPr bwMode="auto">
            <a:xfrm flipH="1">
              <a:off x="3888" y="3197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5" name="Line 18"/>
            <p:cNvSpPr>
              <a:spLocks noChangeShapeType="1"/>
            </p:cNvSpPr>
            <p:nvPr/>
          </p:nvSpPr>
          <p:spPr bwMode="auto">
            <a:xfrm flipH="1">
              <a:off x="4368" y="3197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6" name="Line 19"/>
            <p:cNvSpPr>
              <a:spLocks noChangeShapeType="1"/>
            </p:cNvSpPr>
            <p:nvPr/>
          </p:nvSpPr>
          <p:spPr bwMode="auto">
            <a:xfrm flipH="1">
              <a:off x="4848" y="3197"/>
              <a:ext cx="0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7" name="Line 20"/>
            <p:cNvSpPr>
              <a:spLocks noChangeShapeType="1"/>
            </p:cNvSpPr>
            <p:nvPr/>
          </p:nvSpPr>
          <p:spPr bwMode="auto">
            <a:xfrm flipH="1">
              <a:off x="57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8" name="Line 21"/>
            <p:cNvSpPr>
              <a:spLocks noChangeShapeType="1"/>
            </p:cNvSpPr>
            <p:nvPr/>
          </p:nvSpPr>
          <p:spPr bwMode="auto">
            <a:xfrm flipH="1">
              <a:off x="62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29" name="Line 22"/>
            <p:cNvSpPr>
              <a:spLocks noChangeShapeType="1"/>
            </p:cNvSpPr>
            <p:nvPr/>
          </p:nvSpPr>
          <p:spPr bwMode="auto">
            <a:xfrm flipH="1">
              <a:off x="67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0" name="Line 23"/>
            <p:cNvSpPr>
              <a:spLocks noChangeShapeType="1"/>
            </p:cNvSpPr>
            <p:nvPr/>
          </p:nvSpPr>
          <p:spPr bwMode="auto">
            <a:xfrm flipH="1">
              <a:off x="72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1" name="Line 24"/>
            <p:cNvSpPr>
              <a:spLocks noChangeShapeType="1"/>
            </p:cNvSpPr>
            <p:nvPr/>
          </p:nvSpPr>
          <p:spPr bwMode="auto">
            <a:xfrm flipH="1">
              <a:off x="81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2" name="Line 25"/>
            <p:cNvSpPr>
              <a:spLocks noChangeShapeType="1"/>
            </p:cNvSpPr>
            <p:nvPr/>
          </p:nvSpPr>
          <p:spPr bwMode="auto">
            <a:xfrm flipH="1">
              <a:off x="86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3" name="Line 26"/>
            <p:cNvSpPr>
              <a:spLocks noChangeShapeType="1"/>
            </p:cNvSpPr>
            <p:nvPr/>
          </p:nvSpPr>
          <p:spPr bwMode="auto">
            <a:xfrm flipH="1">
              <a:off x="91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4" name="Line 27"/>
            <p:cNvSpPr>
              <a:spLocks noChangeShapeType="1"/>
            </p:cNvSpPr>
            <p:nvPr/>
          </p:nvSpPr>
          <p:spPr bwMode="auto">
            <a:xfrm flipH="1">
              <a:off x="96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5" name="Line 28"/>
            <p:cNvSpPr>
              <a:spLocks noChangeShapeType="1"/>
            </p:cNvSpPr>
            <p:nvPr/>
          </p:nvSpPr>
          <p:spPr bwMode="auto">
            <a:xfrm flipH="1">
              <a:off x="105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6" name="Line 29"/>
            <p:cNvSpPr>
              <a:spLocks noChangeShapeType="1"/>
            </p:cNvSpPr>
            <p:nvPr/>
          </p:nvSpPr>
          <p:spPr bwMode="auto">
            <a:xfrm flipH="1">
              <a:off x="110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7" name="Line 30"/>
            <p:cNvSpPr>
              <a:spLocks noChangeShapeType="1"/>
            </p:cNvSpPr>
            <p:nvPr/>
          </p:nvSpPr>
          <p:spPr bwMode="auto">
            <a:xfrm flipH="1">
              <a:off x="115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8" name="Line 31"/>
            <p:cNvSpPr>
              <a:spLocks noChangeShapeType="1"/>
            </p:cNvSpPr>
            <p:nvPr/>
          </p:nvSpPr>
          <p:spPr bwMode="auto">
            <a:xfrm flipH="1">
              <a:off x="120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39" name="Line 32"/>
            <p:cNvSpPr>
              <a:spLocks noChangeShapeType="1"/>
            </p:cNvSpPr>
            <p:nvPr/>
          </p:nvSpPr>
          <p:spPr bwMode="auto">
            <a:xfrm flipH="1">
              <a:off x="129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0" name="Line 33"/>
            <p:cNvSpPr>
              <a:spLocks noChangeShapeType="1"/>
            </p:cNvSpPr>
            <p:nvPr/>
          </p:nvSpPr>
          <p:spPr bwMode="auto">
            <a:xfrm flipH="1">
              <a:off x="134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1" name="Line 34"/>
            <p:cNvSpPr>
              <a:spLocks noChangeShapeType="1"/>
            </p:cNvSpPr>
            <p:nvPr/>
          </p:nvSpPr>
          <p:spPr bwMode="auto">
            <a:xfrm flipH="1">
              <a:off x="139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2" name="Line 35"/>
            <p:cNvSpPr>
              <a:spLocks noChangeShapeType="1"/>
            </p:cNvSpPr>
            <p:nvPr/>
          </p:nvSpPr>
          <p:spPr bwMode="auto">
            <a:xfrm flipH="1">
              <a:off x="144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3" name="Line 36"/>
            <p:cNvSpPr>
              <a:spLocks noChangeShapeType="1"/>
            </p:cNvSpPr>
            <p:nvPr/>
          </p:nvSpPr>
          <p:spPr bwMode="auto">
            <a:xfrm flipH="1">
              <a:off x="153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4" name="Line 37"/>
            <p:cNvSpPr>
              <a:spLocks noChangeShapeType="1"/>
            </p:cNvSpPr>
            <p:nvPr/>
          </p:nvSpPr>
          <p:spPr bwMode="auto">
            <a:xfrm flipH="1">
              <a:off x="158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5" name="Line 38"/>
            <p:cNvSpPr>
              <a:spLocks noChangeShapeType="1"/>
            </p:cNvSpPr>
            <p:nvPr/>
          </p:nvSpPr>
          <p:spPr bwMode="auto">
            <a:xfrm flipH="1">
              <a:off x="163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6" name="Line 39"/>
            <p:cNvSpPr>
              <a:spLocks noChangeShapeType="1"/>
            </p:cNvSpPr>
            <p:nvPr/>
          </p:nvSpPr>
          <p:spPr bwMode="auto">
            <a:xfrm flipH="1">
              <a:off x="168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7" name="Line 40"/>
            <p:cNvSpPr>
              <a:spLocks noChangeShapeType="1"/>
            </p:cNvSpPr>
            <p:nvPr/>
          </p:nvSpPr>
          <p:spPr bwMode="auto">
            <a:xfrm flipH="1">
              <a:off x="177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8" name="Line 41"/>
            <p:cNvSpPr>
              <a:spLocks noChangeShapeType="1"/>
            </p:cNvSpPr>
            <p:nvPr/>
          </p:nvSpPr>
          <p:spPr bwMode="auto">
            <a:xfrm flipH="1">
              <a:off x="182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49" name="Line 42"/>
            <p:cNvSpPr>
              <a:spLocks noChangeShapeType="1"/>
            </p:cNvSpPr>
            <p:nvPr/>
          </p:nvSpPr>
          <p:spPr bwMode="auto">
            <a:xfrm flipH="1">
              <a:off x="187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0" name="Line 43"/>
            <p:cNvSpPr>
              <a:spLocks noChangeShapeType="1"/>
            </p:cNvSpPr>
            <p:nvPr/>
          </p:nvSpPr>
          <p:spPr bwMode="auto">
            <a:xfrm flipH="1">
              <a:off x="192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1" name="Line 44"/>
            <p:cNvSpPr>
              <a:spLocks noChangeShapeType="1"/>
            </p:cNvSpPr>
            <p:nvPr/>
          </p:nvSpPr>
          <p:spPr bwMode="auto">
            <a:xfrm flipH="1">
              <a:off x="201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2" name="Line 45"/>
            <p:cNvSpPr>
              <a:spLocks noChangeShapeType="1"/>
            </p:cNvSpPr>
            <p:nvPr/>
          </p:nvSpPr>
          <p:spPr bwMode="auto">
            <a:xfrm flipH="1">
              <a:off x="206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3" name="Line 46"/>
            <p:cNvSpPr>
              <a:spLocks noChangeShapeType="1"/>
            </p:cNvSpPr>
            <p:nvPr/>
          </p:nvSpPr>
          <p:spPr bwMode="auto">
            <a:xfrm flipH="1">
              <a:off x="211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4" name="Line 47"/>
            <p:cNvSpPr>
              <a:spLocks noChangeShapeType="1"/>
            </p:cNvSpPr>
            <p:nvPr/>
          </p:nvSpPr>
          <p:spPr bwMode="auto">
            <a:xfrm flipH="1">
              <a:off x="216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5" name="Line 48"/>
            <p:cNvSpPr>
              <a:spLocks noChangeShapeType="1"/>
            </p:cNvSpPr>
            <p:nvPr/>
          </p:nvSpPr>
          <p:spPr bwMode="auto">
            <a:xfrm flipH="1">
              <a:off x="225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6" name="Line 49"/>
            <p:cNvSpPr>
              <a:spLocks noChangeShapeType="1"/>
            </p:cNvSpPr>
            <p:nvPr/>
          </p:nvSpPr>
          <p:spPr bwMode="auto">
            <a:xfrm flipH="1">
              <a:off x="230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7" name="Line 50"/>
            <p:cNvSpPr>
              <a:spLocks noChangeShapeType="1"/>
            </p:cNvSpPr>
            <p:nvPr/>
          </p:nvSpPr>
          <p:spPr bwMode="auto">
            <a:xfrm flipH="1">
              <a:off x="235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8" name="Line 51"/>
            <p:cNvSpPr>
              <a:spLocks noChangeShapeType="1"/>
            </p:cNvSpPr>
            <p:nvPr/>
          </p:nvSpPr>
          <p:spPr bwMode="auto">
            <a:xfrm flipH="1">
              <a:off x="240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59" name="Line 52"/>
            <p:cNvSpPr>
              <a:spLocks noChangeShapeType="1"/>
            </p:cNvSpPr>
            <p:nvPr/>
          </p:nvSpPr>
          <p:spPr bwMode="auto">
            <a:xfrm flipH="1">
              <a:off x="249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0" name="Line 53"/>
            <p:cNvSpPr>
              <a:spLocks noChangeShapeType="1"/>
            </p:cNvSpPr>
            <p:nvPr/>
          </p:nvSpPr>
          <p:spPr bwMode="auto">
            <a:xfrm flipH="1">
              <a:off x="254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1" name="Line 54"/>
            <p:cNvSpPr>
              <a:spLocks noChangeShapeType="1"/>
            </p:cNvSpPr>
            <p:nvPr/>
          </p:nvSpPr>
          <p:spPr bwMode="auto">
            <a:xfrm flipH="1">
              <a:off x="259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2" name="Line 55"/>
            <p:cNvSpPr>
              <a:spLocks noChangeShapeType="1"/>
            </p:cNvSpPr>
            <p:nvPr/>
          </p:nvSpPr>
          <p:spPr bwMode="auto">
            <a:xfrm flipH="1">
              <a:off x="264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3" name="Line 56"/>
            <p:cNvSpPr>
              <a:spLocks noChangeShapeType="1"/>
            </p:cNvSpPr>
            <p:nvPr/>
          </p:nvSpPr>
          <p:spPr bwMode="auto">
            <a:xfrm flipH="1">
              <a:off x="273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4" name="Line 57"/>
            <p:cNvSpPr>
              <a:spLocks noChangeShapeType="1"/>
            </p:cNvSpPr>
            <p:nvPr/>
          </p:nvSpPr>
          <p:spPr bwMode="auto">
            <a:xfrm flipH="1">
              <a:off x="278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5" name="Line 58"/>
            <p:cNvSpPr>
              <a:spLocks noChangeShapeType="1"/>
            </p:cNvSpPr>
            <p:nvPr/>
          </p:nvSpPr>
          <p:spPr bwMode="auto">
            <a:xfrm flipH="1">
              <a:off x="283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6" name="Line 59"/>
            <p:cNvSpPr>
              <a:spLocks noChangeShapeType="1"/>
            </p:cNvSpPr>
            <p:nvPr/>
          </p:nvSpPr>
          <p:spPr bwMode="auto">
            <a:xfrm flipH="1">
              <a:off x="288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7" name="Line 60"/>
            <p:cNvSpPr>
              <a:spLocks noChangeShapeType="1"/>
            </p:cNvSpPr>
            <p:nvPr/>
          </p:nvSpPr>
          <p:spPr bwMode="auto">
            <a:xfrm flipH="1">
              <a:off x="297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8" name="Line 61"/>
            <p:cNvSpPr>
              <a:spLocks noChangeShapeType="1"/>
            </p:cNvSpPr>
            <p:nvPr/>
          </p:nvSpPr>
          <p:spPr bwMode="auto">
            <a:xfrm flipH="1">
              <a:off x="302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69" name="Line 62"/>
            <p:cNvSpPr>
              <a:spLocks noChangeShapeType="1"/>
            </p:cNvSpPr>
            <p:nvPr/>
          </p:nvSpPr>
          <p:spPr bwMode="auto">
            <a:xfrm flipH="1">
              <a:off x="307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0" name="Line 63"/>
            <p:cNvSpPr>
              <a:spLocks noChangeShapeType="1"/>
            </p:cNvSpPr>
            <p:nvPr/>
          </p:nvSpPr>
          <p:spPr bwMode="auto">
            <a:xfrm flipH="1">
              <a:off x="312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1" name="Line 64"/>
            <p:cNvSpPr>
              <a:spLocks noChangeShapeType="1"/>
            </p:cNvSpPr>
            <p:nvPr/>
          </p:nvSpPr>
          <p:spPr bwMode="auto">
            <a:xfrm flipH="1">
              <a:off x="321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2" name="Line 65"/>
            <p:cNvSpPr>
              <a:spLocks noChangeShapeType="1"/>
            </p:cNvSpPr>
            <p:nvPr/>
          </p:nvSpPr>
          <p:spPr bwMode="auto">
            <a:xfrm flipH="1">
              <a:off x="326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3" name="Line 66"/>
            <p:cNvSpPr>
              <a:spLocks noChangeShapeType="1"/>
            </p:cNvSpPr>
            <p:nvPr/>
          </p:nvSpPr>
          <p:spPr bwMode="auto">
            <a:xfrm flipH="1">
              <a:off x="331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4" name="Line 67"/>
            <p:cNvSpPr>
              <a:spLocks noChangeShapeType="1"/>
            </p:cNvSpPr>
            <p:nvPr/>
          </p:nvSpPr>
          <p:spPr bwMode="auto">
            <a:xfrm flipH="1">
              <a:off x="336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5" name="Line 68"/>
            <p:cNvSpPr>
              <a:spLocks noChangeShapeType="1"/>
            </p:cNvSpPr>
            <p:nvPr/>
          </p:nvSpPr>
          <p:spPr bwMode="auto">
            <a:xfrm flipH="1">
              <a:off x="345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6" name="Line 69"/>
            <p:cNvSpPr>
              <a:spLocks noChangeShapeType="1"/>
            </p:cNvSpPr>
            <p:nvPr/>
          </p:nvSpPr>
          <p:spPr bwMode="auto">
            <a:xfrm flipH="1">
              <a:off x="350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7" name="Line 70"/>
            <p:cNvSpPr>
              <a:spLocks noChangeShapeType="1"/>
            </p:cNvSpPr>
            <p:nvPr/>
          </p:nvSpPr>
          <p:spPr bwMode="auto">
            <a:xfrm flipH="1">
              <a:off x="360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8" name="Line 71"/>
            <p:cNvSpPr>
              <a:spLocks noChangeShapeType="1"/>
            </p:cNvSpPr>
            <p:nvPr/>
          </p:nvSpPr>
          <p:spPr bwMode="auto">
            <a:xfrm flipH="1">
              <a:off x="355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79" name="Line 72"/>
            <p:cNvSpPr>
              <a:spLocks noChangeShapeType="1"/>
            </p:cNvSpPr>
            <p:nvPr/>
          </p:nvSpPr>
          <p:spPr bwMode="auto">
            <a:xfrm flipH="1">
              <a:off x="374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0" name="Line 73"/>
            <p:cNvSpPr>
              <a:spLocks noChangeShapeType="1"/>
            </p:cNvSpPr>
            <p:nvPr/>
          </p:nvSpPr>
          <p:spPr bwMode="auto">
            <a:xfrm flipH="1">
              <a:off x="408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1" name="Line 74"/>
            <p:cNvSpPr>
              <a:spLocks noChangeShapeType="1"/>
            </p:cNvSpPr>
            <p:nvPr/>
          </p:nvSpPr>
          <p:spPr bwMode="auto">
            <a:xfrm flipH="1">
              <a:off x="369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2" name="Line 75"/>
            <p:cNvSpPr>
              <a:spLocks noChangeShapeType="1"/>
            </p:cNvSpPr>
            <p:nvPr/>
          </p:nvSpPr>
          <p:spPr bwMode="auto">
            <a:xfrm flipH="1">
              <a:off x="379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3" name="Line 76"/>
            <p:cNvSpPr>
              <a:spLocks noChangeShapeType="1"/>
            </p:cNvSpPr>
            <p:nvPr/>
          </p:nvSpPr>
          <p:spPr bwMode="auto">
            <a:xfrm flipH="1">
              <a:off x="384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4" name="Line 77"/>
            <p:cNvSpPr>
              <a:spLocks noChangeShapeType="1"/>
            </p:cNvSpPr>
            <p:nvPr/>
          </p:nvSpPr>
          <p:spPr bwMode="auto">
            <a:xfrm flipH="1">
              <a:off x="398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5" name="Line 78"/>
            <p:cNvSpPr>
              <a:spLocks noChangeShapeType="1"/>
            </p:cNvSpPr>
            <p:nvPr/>
          </p:nvSpPr>
          <p:spPr bwMode="auto">
            <a:xfrm flipH="1">
              <a:off x="393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6" name="Line 79"/>
            <p:cNvSpPr>
              <a:spLocks noChangeShapeType="1"/>
            </p:cNvSpPr>
            <p:nvPr/>
          </p:nvSpPr>
          <p:spPr bwMode="auto">
            <a:xfrm flipH="1">
              <a:off x="403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7" name="Line 80"/>
            <p:cNvSpPr>
              <a:spLocks noChangeShapeType="1"/>
            </p:cNvSpPr>
            <p:nvPr/>
          </p:nvSpPr>
          <p:spPr bwMode="auto">
            <a:xfrm flipH="1">
              <a:off x="441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8" name="Line 81"/>
            <p:cNvSpPr>
              <a:spLocks noChangeShapeType="1"/>
            </p:cNvSpPr>
            <p:nvPr/>
          </p:nvSpPr>
          <p:spPr bwMode="auto">
            <a:xfrm flipH="1">
              <a:off x="417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89" name="Line 82"/>
            <p:cNvSpPr>
              <a:spLocks noChangeShapeType="1"/>
            </p:cNvSpPr>
            <p:nvPr/>
          </p:nvSpPr>
          <p:spPr bwMode="auto">
            <a:xfrm flipH="1">
              <a:off x="427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0" name="Line 83"/>
            <p:cNvSpPr>
              <a:spLocks noChangeShapeType="1"/>
            </p:cNvSpPr>
            <p:nvPr/>
          </p:nvSpPr>
          <p:spPr bwMode="auto">
            <a:xfrm flipH="1">
              <a:off x="422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1" name="Line 84"/>
            <p:cNvSpPr>
              <a:spLocks noChangeShapeType="1"/>
            </p:cNvSpPr>
            <p:nvPr/>
          </p:nvSpPr>
          <p:spPr bwMode="auto">
            <a:xfrm flipH="1">
              <a:off x="432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2" name="Line 85"/>
            <p:cNvSpPr>
              <a:spLocks noChangeShapeType="1"/>
            </p:cNvSpPr>
            <p:nvPr/>
          </p:nvSpPr>
          <p:spPr bwMode="auto">
            <a:xfrm flipH="1">
              <a:off x="446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3" name="Line 86"/>
            <p:cNvSpPr>
              <a:spLocks noChangeShapeType="1"/>
            </p:cNvSpPr>
            <p:nvPr/>
          </p:nvSpPr>
          <p:spPr bwMode="auto">
            <a:xfrm flipH="1">
              <a:off x="451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4" name="Line 87"/>
            <p:cNvSpPr>
              <a:spLocks noChangeShapeType="1"/>
            </p:cNvSpPr>
            <p:nvPr/>
          </p:nvSpPr>
          <p:spPr bwMode="auto">
            <a:xfrm flipH="1">
              <a:off x="456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5" name="Line 88"/>
            <p:cNvSpPr>
              <a:spLocks noChangeShapeType="1"/>
            </p:cNvSpPr>
            <p:nvPr/>
          </p:nvSpPr>
          <p:spPr bwMode="auto">
            <a:xfrm flipH="1">
              <a:off x="465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6" name="Line 89"/>
            <p:cNvSpPr>
              <a:spLocks noChangeShapeType="1"/>
            </p:cNvSpPr>
            <p:nvPr/>
          </p:nvSpPr>
          <p:spPr bwMode="auto">
            <a:xfrm flipH="1">
              <a:off x="470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7" name="Line 90"/>
            <p:cNvSpPr>
              <a:spLocks noChangeShapeType="1"/>
            </p:cNvSpPr>
            <p:nvPr/>
          </p:nvSpPr>
          <p:spPr bwMode="auto">
            <a:xfrm flipH="1">
              <a:off x="475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8" name="Line 91"/>
            <p:cNvSpPr>
              <a:spLocks noChangeShapeType="1"/>
            </p:cNvSpPr>
            <p:nvPr/>
          </p:nvSpPr>
          <p:spPr bwMode="auto">
            <a:xfrm flipH="1">
              <a:off x="4944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499" name="Line 92"/>
            <p:cNvSpPr>
              <a:spLocks noChangeShapeType="1"/>
            </p:cNvSpPr>
            <p:nvPr/>
          </p:nvSpPr>
          <p:spPr bwMode="auto">
            <a:xfrm flipH="1">
              <a:off x="4896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00" name="Line 93"/>
            <p:cNvSpPr>
              <a:spLocks noChangeShapeType="1"/>
            </p:cNvSpPr>
            <p:nvPr/>
          </p:nvSpPr>
          <p:spPr bwMode="auto">
            <a:xfrm flipH="1">
              <a:off x="480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01" name="Line 94"/>
            <p:cNvSpPr>
              <a:spLocks noChangeShapeType="1"/>
            </p:cNvSpPr>
            <p:nvPr/>
          </p:nvSpPr>
          <p:spPr bwMode="auto">
            <a:xfrm flipH="1">
              <a:off x="4992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02" name="Line 95"/>
            <p:cNvSpPr>
              <a:spLocks noChangeShapeType="1"/>
            </p:cNvSpPr>
            <p:nvPr/>
          </p:nvSpPr>
          <p:spPr bwMode="auto">
            <a:xfrm flipH="1">
              <a:off x="5040" y="3245"/>
              <a:ext cx="0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3" name="Group 96"/>
          <p:cNvGrpSpPr/>
          <p:nvPr/>
        </p:nvGrpSpPr>
        <p:grpSpPr>
          <a:xfrm>
            <a:off x="1544405" y="4103956"/>
            <a:ext cx="658284" cy="1038828"/>
            <a:chOff x="576" y="2877"/>
            <a:chExt cx="311" cy="656"/>
          </a:xfrm>
        </p:grpSpPr>
        <p:sp>
          <p:nvSpPr>
            <p:cNvPr id="17504" name="Line 97"/>
            <p:cNvSpPr>
              <a:spLocks noChangeShapeType="1"/>
            </p:cNvSpPr>
            <p:nvPr/>
          </p:nvSpPr>
          <p:spPr bwMode="auto">
            <a:xfrm flipH="1">
              <a:off x="76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05" name="Text Box 98"/>
            <p:cNvSpPr txBox="1">
              <a:spLocks noChangeArrowheads="1"/>
            </p:cNvSpPr>
            <p:nvPr/>
          </p:nvSpPr>
          <p:spPr bwMode="auto">
            <a:xfrm>
              <a:off x="576" y="2877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10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" name="Group 99"/>
          <p:cNvGrpSpPr/>
          <p:nvPr/>
        </p:nvGrpSpPr>
        <p:grpSpPr>
          <a:xfrm>
            <a:off x="2551939" y="4078619"/>
            <a:ext cx="658284" cy="1064165"/>
            <a:chOff x="1052" y="2861"/>
            <a:chExt cx="311" cy="672"/>
          </a:xfrm>
        </p:grpSpPr>
        <p:sp>
          <p:nvSpPr>
            <p:cNvPr id="17507" name="Line 100"/>
            <p:cNvSpPr>
              <a:spLocks noChangeShapeType="1"/>
            </p:cNvSpPr>
            <p:nvPr/>
          </p:nvSpPr>
          <p:spPr bwMode="auto">
            <a:xfrm flipH="1">
              <a:off x="124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08" name="Text Box 101"/>
            <p:cNvSpPr txBox="1">
              <a:spLocks noChangeArrowheads="1"/>
            </p:cNvSpPr>
            <p:nvPr/>
          </p:nvSpPr>
          <p:spPr bwMode="auto">
            <a:xfrm>
              <a:off x="1052" y="2861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20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" name="Group 102"/>
          <p:cNvGrpSpPr/>
          <p:nvPr/>
        </p:nvGrpSpPr>
        <p:grpSpPr>
          <a:xfrm>
            <a:off x="4592405" y="4092871"/>
            <a:ext cx="658284" cy="1049913"/>
            <a:chOff x="2016" y="2870"/>
            <a:chExt cx="311" cy="663"/>
          </a:xfrm>
        </p:grpSpPr>
        <p:sp>
          <p:nvSpPr>
            <p:cNvPr id="17510" name="Line 103"/>
            <p:cNvSpPr>
              <a:spLocks noChangeShapeType="1"/>
            </p:cNvSpPr>
            <p:nvPr/>
          </p:nvSpPr>
          <p:spPr bwMode="auto">
            <a:xfrm flipH="1">
              <a:off x="220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11" name="Text Box 104"/>
            <p:cNvSpPr txBox="1">
              <a:spLocks noChangeArrowheads="1"/>
            </p:cNvSpPr>
            <p:nvPr/>
          </p:nvSpPr>
          <p:spPr bwMode="auto">
            <a:xfrm>
              <a:off x="2016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40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" name="Group 105"/>
          <p:cNvGrpSpPr/>
          <p:nvPr/>
        </p:nvGrpSpPr>
        <p:grpSpPr>
          <a:xfrm>
            <a:off x="3576405" y="4092871"/>
            <a:ext cx="658284" cy="1049913"/>
            <a:chOff x="1536" y="2870"/>
            <a:chExt cx="311" cy="663"/>
          </a:xfrm>
        </p:grpSpPr>
        <p:sp>
          <p:nvSpPr>
            <p:cNvPr id="17513" name="Line 106"/>
            <p:cNvSpPr>
              <a:spLocks noChangeShapeType="1"/>
            </p:cNvSpPr>
            <p:nvPr/>
          </p:nvSpPr>
          <p:spPr bwMode="auto">
            <a:xfrm flipH="1">
              <a:off x="172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14" name="Text Box 107"/>
            <p:cNvSpPr txBox="1">
              <a:spLocks noChangeArrowheads="1"/>
            </p:cNvSpPr>
            <p:nvPr/>
          </p:nvSpPr>
          <p:spPr bwMode="auto">
            <a:xfrm>
              <a:off x="1536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30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" name="Group 108"/>
          <p:cNvGrpSpPr/>
          <p:nvPr/>
        </p:nvGrpSpPr>
        <p:grpSpPr>
          <a:xfrm>
            <a:off x="5599939" y="4092871"/>
            <a:ext cx="658284" cy="1049913"/>
            <a:chOff x="2492" y="2870"/>
            <a:chExt cx="311" cy="663"/>
          </a:xfrm>
        </p:grpSpPr>
        <p:sp>
          <p:nvSpPr>
            <p:cNvPr id="17516" name="Line 109"/>
            <p:cNvSpPr>
              <a:spLocks noChangeShapeType="1"/>
            </p:cNvSpPr>
            <p:nvPr/>
          </p:nvSpPr>
          <p:spPr bwMode="auto">
            <a:xfrm flipH="1">
              <a:off x="268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17" name="Text Box 110"/>
            <p:cNvSpPr txBox="1">
              <a:spLocks noChangeArrowheads="1"/>
            </p:cNvSpPr>
            <p:nvPr/>
          </p:nvSpPr>
          <p:spPr bwMode="auto">
            <a:xfrm>
              <a:off x="2492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50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8" name="Group 111"/>
          <p:cNvGrpSpPr/>
          <p:nvPr/>
        </p:nvGrpSpPr>
        <p:grpSpPr>
          <a:xfrm>
            <a:off x="6615939" y="4092871"/>
            <a:ext cx="658284" cy="1049913"/>
            <a:chOff x="2972" y="2870"/>
            <a:chExt cx="311" cy="663"/>
          </a:xfrm>
        </p:grpSpPr>
        <p:sp>
          <p:nvSpPr>
            <p:cNvPr id="17519" name="Line 112"/>
            <p:cNvSpPr>
              <a:spLocks noChangeShapeType="1"/>
            </p:cNvSpPr>
            <p:nvPr/>
          </p:nvSpPr>
          <p:spPr bwMode="auto">
            <a:xfrm flipH="1">
              <a:off x="316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20" name="Text Box 113"/>
            <p:cNvSpPr txBox="1">
              <a:spLocks noChangeArrowheads="1"/>
            </p:cNvSpPr>
            <p:nvPr/>
          </p:nvSpPr>
          <p:spPr bwMode="auto">
            <a:xfrm>
              <a:off x="2972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60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" name="Group 114"/>
          <p:cNvGrpSpPr/>
          <p:nvPr/>
        </p:nvGrpSpPr>
        <p:grpSpPr>
          <a:xfrm>
            <a:off x="7640405" y="4092871"/>
            <a:ext cx="658284" cy="1049913"/>
            <a:chOff x="3456" y="2870"/>
            <a:chExt cx="311" cy="663"/>
          </a:xfrm>
        </p:grpSpPr>
        <p:sp>
          <p:nvSpPr>
            <p:cNvPr id="17522" name="Line 115"/>
            <p:cNvSpPr>
              <a:spLocks noChangeShapeType="1"/>
            </p:cNvSpPr>
            <p:nvPr/>
          </p:nvSpPr>
          <p:spPr bwMode="auto">
            <a:xfrm flipH="1">
              <a:off x="364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23" name="Text Box 116"/>
            <p:cNvSpPr txBox="1">
              <a:spLocks noChangeArrowheads="1"/>
            </p:cNvSpPr>
            <p:nvPr/>
          </p:nvSpPr>
          <p:spPr bwMode="auto">
            <a:xfrm>
              <a:off x="3456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70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0" name="Group 117"/>
          <p:cNvGrpSpPr/>
          <p:nvPr/>
        </p:nvGrpSpPr>
        <p:grpSpPr>
          <a:xfrm>
            <a:off x="8647939" y="4092871"/>
            <a:ext cx="658284" cy="1049913"/>
            <a:chOff x="3932" y="2870"/>
            <a:chExt cx="311" cy="663"/>
          </a:xfrm>
        </p:grpSpPr>
        <p:sp>
          <p:nvSpPr>
            <p:cNvPr id="17525" name="Line 118"/>
            <p:cNvSpPr>
              <a:spLocks noChangeShapeType="1"/>
            </p:cNvSpPr>
            <p:nvPr/>
          </p:nvSpPr>
          <p:spPr bwMode="auto">
            <a:xfrm flipH="1">
              <a:off x="412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26" name="Text Box 119"/>
            <p:cNvSpPr txBox="1">
              <a:spLocks noChangeArrowheads="1"/>
            </p:cNvSpPr>
            <p:nvPr/>
          </p:nvSpPr>
          <p:spPr bwMode="auto">
            <a:xfrm>
              <a:off x="3932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80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" name="Group 120"/>
          <p:cNvGrpSpPr/>
          <p:nvPr/>
        </p:nvGrpSpPr>
        <p:grpSpPr>
          <a:xfrm>
            <a:off x="9663939" y="4092871"/>
            <a:ext cx="658284" cy="1049913"/>
            <a:chOff x="4412" y="2870"/>
            <a:chExt cx="311" cy="663"/>
          </a:xfrm>
        </p:grpSpPr>
        <p:sp>
          <p:nvSpPr>
            <p:cNvPr id="17528" name="Line 121"/>
            <p:cNvSpPr>
              <a:spLocks noChangeShapeType="1"/>
            </p:cNvSpPr>
            <p:nvPr/>
          </p:nvSpPr>
          <p:spPr bwMode="auto">
            <a:xfrm flipH="1">
              <a:off x="4608" y="314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29" name="Text Box 122"/>
            <p:cNvSpPr txBox="1">
              <a:spLocks noChangeArrowheads="1"/>
            </p:cNvSpPr>
            <p:nvPr/>
          </p:nvSpPr>
          <p:spPr bwMode="auto">
            <a:xfrm>
              <a:off x="4412" y="2870"/>
              <a:ext cx="311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735">
                  <a:latin typeface="Times New Roman" panose="02020603050405020304" pitchFamily="18" charset="0"/>
                </a:rPr>
                <a:t>90</a:t>
              </a:r>
              <a:endParaRPr lang="en-US" altLang="zh-CN" sz="3735">
                <a:latin typeface="Times New Roman" panose="02020603050405020304" pitchFamily="18" charset="0"/>
              </a:endParaRPr>
            </a:p>
          </p:txBody>
        </p:sp>
      </p:grpSp>
      <p:sp>
        <p:nvSpPr>
          <p:cNvPr id="17553" name="Line 146"/>
          <p:cNvSpPr>
            <a:spLocks noChangeShapeType="1"/>
          </p:cNvSpPr>
          <p:nvPr/>
        </p:nvSpPr>
        <p:spPr bwMode="auto">
          <a:xfrm>
            <a:off x="630004" y="4837153"/>
            <a:ext cx="10871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 sz="2400"/>
          </a:p>
        </p:txBody>
      </p:sp>
      <p:grpSp>
        <p:nvGrpSpPr>
          <p:cNvPr id="17" name="Group 147"/>
          <p:cNvGrpSpPr/>
          <p:nvPr/>
        </p:nvGrpSpPr>
        <p:grpSpPr>
          <a:xfrm>
            <a:off x="630004" y="4001024"/>
            <a:ext cx="533401" cy="1110089"/>
            <a:chOff x="144" y="2688"/>
            <a:chExt cx="252" cy="701"/>
          </a:xfrm>
        </p:grpSpPr>
        <p:grpSp>
          <p:nvGrpSpPr>
            <p:cNvPr id="18" name="Group 148"/>
            <p:cNvGrpSpPr/>
            <p:nvPr/>
          </p:nvGrpSpPr>
          <p:grpSpPr>
            <a:xfrm>
              <a:off x="182" y="2688"/>
              <a:ext cx="214" cy="701"/>
              <a:chOff x="182" y="2947"/>
              <a:chExt cx="214" cy="701"/>
            </a:xfrm>
          </p:grpSpPr>
          <p:sp>
            <p:nvSpPr>
              <p:cNvPr id="17556" name="Line 149"/>
              <p:cNvSpPr>
                <a:spLocks noChangeShapeType="1"/>
              </p:cNvSpPr>
              <p:nvPr/>
            </p:nvSpPr>
            <p:spPr bwMode="auto">
              <a:xfrm flipH="1">
                <a:off x="288" y="3264"/>
                <a:ext cx="0" cy="384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7557" name="Text Box 150"/>
              <p:cNvSpPr txBox="1">
                <a:spLocks noChangeArrowheads="1"/>
              </p:cNvSpPr>
              <p:nvPr/>
            </p:nvSpPr>
            <p:spPr bwMode="auto">
              <a:xfrm>
                <a:off x="182" y="2947"/>
                <a:ext cx="214" cy="47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4265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0</a:t>
                </a:r>
                <a:endParaRPr lang="en-US" altLang="zh-CN" sz="4265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7558" name="Line 151"/>
            <p:cNvSpPr>
              <a:spLocks noChangeShapeType="1"/>
            </p:cNvSpPr>
            <p:nvPr/>
          </p:nvSpPr>
          <p:spPr bwMode="auto">
            <a:xfrm>
              <a:off x="144" y="3216"/>
              <a:ext cx="15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19" name="Group 152"/>
          <p:cNvGrpSpPr/>
          <p:nvPr/>
        </p:nvGrpSpPr>
        <p:grpSpPr>
          <a:xfrm>
            <a:off x="10586812" y="4001024"/>
            <a:ext cx="996951" cy="1110089"/>
            <a:chOff x="4848" y="2947"/>
            <a:chExt cx="471" cy="701"/>
          </a:xfrm>
        </p:grpSpPr>
        <p:sp>
          <p:nvSpPr>
            <p:cNvPr id="17560" name="Line 153"/>
            <p:cNvSpPr>
              <a:spLocks noChangeShapeType="1"/>
            </p:cNvSpPr>
            <p:nvPr/>
          </p:nvSpPr>
          <p:spPr bwMode="auto">
            <a:xfrm flipH="1">
              <a:off x="5088" y="3264"/>
              <a:ext cx="0" cy="384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7561" name="Text Box 154"/>
            <p:cNvSpPr txBox="1">
              <a:spLocks noChangeArrowheads="1"/>
            </p:cNvSpPr>
            <p:nvPr/>
          </p:nvSpPr>
          <p:spPr bwMode="auto">
            <a:xfrm>
              <a:off x="4848" y="2947"/>
              <a:ext cx="471" cy="4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4265">
                  <a:solidFill>
                    <a:srgbClr val="FF3300"/>
                  </a:solidFill>
                  <a:latin typeface="Times New Roman" panose="02020603050405020304" pitchFamily="18" charset="0"/>
                </a:rPr>
                <a:t>100</a:t>
              </a:r>
              <a:endParaRPr lang="en-US" altLang="zh-CN" sz="4265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0" name="Group 155"/>
          <p:cNvGrpSpPr/>
          <p:nvPr/>
        </p:nvGrpSpPr>
        <p:grpSpPr>
          <a:xfrm>
            <a:off x="934804" y="5020851"/>
            <a:ext cx="10160000" cy="1317539"/>
            <a:chOff x="288" y="3072"/>
            <a:chExt cx="4848" cy="832"/>
          </a:xfrm>
        </p:grpSpPr>
        <p:sp>
          <p:nvSpPr>
            <p:cNvPr id="17563" name="AutoShape 156"/>
            <p:cNvSpPr/>
            <p:nvPr/>
          </p:nvSpPr>
          <p:spPr bwMode="auto">
            <a:xfrm rot="-5400000">
              <a:off x="2520" y="840"/>
              <a:ext cx="384" cy="4848"/>
            </a:xfrm>
            <a:prstGeom prst="leftBrace">
              <a:avLst>
                <a:gd name="adj1" fmla="val 103455"/>
                <a:gd name="adj2" fmla="val 51917"/>
              </a:avLst>
            </a:prstGeom>
            <a:noFill/>
            <a:ln w="38100">
              <a:solidFill>
                <a:srgbClr val="003300"/>
              </a:solidFill>
              <a:round/>
            </a:ln>
          </p:spPr>
          <p:txBody>
            <a:bodyPr wrap="none" anchor="ctr"/>
            <a:lstStyle/>
            <a:p>
              <a:endParaRPr lang="zh-CN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564" name="Text Box 157"/>
            <p:cNvSpPr txBox="1">
              <a:spLocks noChangeArrowheads="1"/>
            </p:cNvSpPr>
            <p:nvPr/>
          </p:nvSpPr>
          <p:spPr bwMode="auto">
            <a:xfrm>
              <a:off x="1683" y="3483"/>
              <a:ext cx="2568" cy="4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3735">
                  <a:latin typeface="Times New Roman" panose="02020603050405020304" pitchFamily="18" charset="0"/>
                </a:rPr>
                <a:t>等分</a:t>
              </a:r>
              <a:r>
                <a:rPr lang="en-US" altLang="zh-CN" sz="3735">
                  <a:latin typeface="Times New Roman" panose="02020603050405020304" pitchFamily="18" charset="0"/>
                </a:rPr>
                <a:t>100</a:t>
              </a:r>
              <a:r>
                <a:rPr lang="zh-CN" altLang="en-US" sz="3735">
                  <a:latin typeface="Times New Roman" panose="02020603050405020304" pitchFamily="18" charset="0"/>
                </a:rPr>
                <a:t>份</a:t>
              </a:r>
              <a:r>
                <a:rPr lang="en-US" altLang="zh-CN" sz="3735">
                  <a:latin typeface="Times New Roman" panose="02020603050405020304" pitchFamily="18" charset="0"/>
                </a:rPr>
                <a:t>1</a:t>
              </a:r>
              <a:r>
                <a:rPr lang="zh-CN" altLang="en-US" sz="3735">
                  <a:latin typeface="Times New Roman" panose="02020603050405020304" pitchFamily="18" charset="0"/>
                </a:rPr>
                <a:t>份为</a:t>
              </a:r>
              <a:r>
                <a:rPr lang="en-US" altLang="zh-CN" sz="3735">
                  <a:latin typeface="Times New Roman" panose="02020603050405020304" pitchFamily="18" charset="0"/>
                </a:rPr>
                <a:t>1</a:t>
              </a:r>
              <a:r>
                <a:rPr lang="zh-CN" altLang="en-US" sz="3735">
                  <a:latin typeface="Times New Roman" panose="02020603050405020304" pitchFamily="18" charset="0"/>
                </a:rPr>
                <a:t>摄氏度</a:t>
              </a:r>
              <a:endParaRPr lang="zh-CN" altLang="en-US" sz="3735">
                <a:latin typeface="Times New Roman" panose="02020603050405020304" pitchFamily="18" charset="0"/>
              </a:endParaRPr>
            </a:p>
          </p:txBody>
        </p:sp>
      </p:grpSp>
      <p:sp>
        <p:nvSpPr>
          <p:cNvPr id="65734" name="Line 198"/>
          <p:cNvSpPr>
            <a:spLocks noChangeShapeType="1"/>
          </p:cNvSpPr>
          <p:nvPr/>
        </p:nvSpPr>
        <p:spPr bwMode="auto">
          <a:xfrm>
            <a:off x="710439" y="4837153"/>
            <a:ext cx="10392833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</a:ln>
        </p:spPr>
        <p:txBody>
          <a:bodyPr/>
          <a:lstStyle/>
          <a:p>
            <a:endParaRPr lang="zh-CN" altLang="en-US" sz="240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000"/>
                            </p:stCondLst>
                            <p:childTnLst>
                              <p:par>
                                <p:cTn id="72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57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Rot="1"/>
          </p:cNvSpPr>
          <p:nvPr>
            <p:ph type="title" idx="4294967295"/>
          </p:nvPr>
        </p:nvSpPr>
        <p:spPr>
          <a:xfrm>
            <a:off x="2987675" y="619125"/>
            <a:ext cx="5748338" cy="884238"/>
          </a:xfrm>
        </p:spPr>
        <p:txBody>
          <a:bodyPr vert="horz" wrap="square" lIns="91440" tIns="45720" rIns="91440" bIns="45720" anchor="ctr" anchorCtr="0"/>
          <a:lstStyle/>
          <a:p>
            <a:r>
              <a:rPr lang="en-US" altLang="zh-CN" sz="4000" b="0">
                <a:solidFill>
                  <a:srgbClr val="FF3300"/>
                </a:solidFill>
              </a:rPr>
              <a:t>       </a:t>
            </a:r>
            <a:r>
              <a:rPr lang="zh-CN" altLang="en-US" sz="3200" b="0"/>
              <a:t>自然界的一些温度</a:t>
            </a:r>
            <a:r>
              <a:rPr lang="en-US" altLang="zh-CN" sz="3200" b="0"/>
              <a:t>/ ℃</a:t>
            </a:r>
            <a:endParaRPr lang="en-US" altLang="zh-CN" sz="3200" b="0"/>
          </a:p>
        </p:txBody>
      </p:sp>
      <p:sp>
        <p:nvSpPr>
          <p:cNvPr id="22531" name="Text Box 4"/>
          <p:cNvSpPr txBox="1"/>
          <p:nvPr/>
        </p:nvSpPr>
        <p:spPr>
          <a:xfrm>
            <a:off x="1878013" y="1538288"/>
            <a:ext cx="8713787" cy="51390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楷体_GB2312"/>
                <a:ea typeface="楷体_GB2312"/>
              </a:rPr>
              <a:t>氢弹爆炸中心 达</a:t>
            </a:r>
            <a:r>
              <a:rPr lang="en-US" altLang="zh-CN" sz="2000" b="1">
                <a:latin typeface="楷体_GB2312"/>
                <a:ea typeface="楷体_GB2312"/>
              </a:rPr>
              <a:t>5×10</a:t>
            </a:r>
            <a:r>
              <a:rPr lang="en-US" altLang="zh-CN" sz="2400" b="1" baseline="30000">
                <a:latin typeface="楷体_GB2312"/>
                <a:ea typeface="楷体_GB2312"/>
              </a:rPr>
              <a:t>7</a:t>
            </a:r>
            <a:r>
              <a:rPr lang="en-US" altLang="zh-CN" sz="2000" b="1">
                <a:latin typeface="楷体_GB2312"/>
                <a:ea typeface="楷体_GB2312"/>
              </a:rPr>
              <a:t>  </a:t>
            </a:r>
            <a:r>
              <a:rPr lang="zh-CN" altLang="en-US" sz="2000" b="1">
                <a:latin typeface="楷体_GB2312"/>
                <a:ea typeface="楷体_GB2312"/>
              </a:rPr>
              <a:t>铅的熔点 </a:t>
            </a:r>
            <a:r>
              <a:rPr lang="en-US" altLang="zh-CN" sz="2000" b="1">
                <a:latin typeface="楷体_GB2312"/>
                <a:ea typeface="楷体_GB2312"/>
              </a:rPr>
              <a:t>328          </a:t>
            </a:r>
            <a:r>
              <a:rPr lang="zh-CN" altLang="en-US" sz="2000" b="1">
                <a:latin typeface="楷体_GB2312"/>
                <a:ea typeface="楷体_GB2312"/>
              </a:rPr>
              <a:t>冰箱最低温度</a:t>
            </a:r>
            <a:r>
              <a:rPr lang="en-US" altLang="zh-CN" sz="2000" b="1">
                <a:latin typeface="楷体_GB2312"/>
                <a:ea typeface="楷体_GB2312"/>
              </a:rPr>
              <a:t>-18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latin typeface="楷体_GB2312"/>
                <a:ea typeface="楷体_GB2312"/>
              </a:rPr>
              <a:t>太阳表面    约</a:t>
            </a:r>
            <a:r>
              <a:rPr lang="en-US" altLang="zh-CN" sz="2000" b="1">
                <a:latin typeface="楷体_GB2312"/>
                <a:ea typeface="楷体_GB2312"/>
              </a:rPr>
              <a:t>6000    </a:t>
            </a:r>
            <a:r>
              <a:rPr lang="zh-CN" altLang="en-US" sz="2000" b="1">
                <a:latin typeface="楷体_GB2312"/>
                <a:ea typeface="楷体_GB2312"/>
              </a:rPr>
              <a:t>焊接用烙铁 达</a:t>
            </a:r>
            <a:r>
              <a:rPr lang="en-US" altLang="zh-CN" sz="2000" b="1">
                <a:latin typeface="楷体_GB2312"/>
                <a:ea typeface="楷体_GB2312"/>
              </a:rPr>
              <a:t>250      </a:t>
            </a:r>
            <a:r>
              <a:rPr lang="zh-CN" altLang="en-US" sz="2000" b="1">
                <a:latin typeface="楷体_GB2312"/>
                <a:ea typeface="楷体_GB2312"/>
              </a:rPr>
              <a:t>水银凝固点 </a:t>
            </a:r>
            <a:r>
              <a:rPr lang="en-US" altLang="zh-CN" sz="2000" b="1">
                <a:latin typeface="楷体_GB2312"/>
                <a:ea typeface="楷体_GB2312"/>
              </a:rPr>
              <a:t>-39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latin typeface="楷体_GB2312"/>
                <a:ea typeface="楷体_GB2312"/>
              </a:rPr>
              <a:t>钨的熔点    </a:t>
            </a:r>
            <a:r>
              <a:rPr lang="en-US" altLang="zh-CN" sz="2000" b="1">
                <a:latin typeface="楷体_GB2312"/>
                <a:ea typeface="楷体_GB2312"/>
              </a:rPr>
              <a:t>3410   </a:t>
            </a:r>
            <a:r>
              <a:rPr lang="zh-CN" altLang="en-US" sz="2000" b="1">
                <a:solidFill>
                  <a:srgbClr val="0000FF"/>
                </a:solidFill>
                <a:latin typeface="楷体_GB2312"/>
                <a:ea typeface="楷体_GB2312"/>
              </a:rPr>
              <a:t>压力锅内最高水温（      ）我国最低气温（      ）</a:t>
            </a:r>
            <a:endParaRPr lang="zh-CN" altLang="en-US" sz="2000" b="1">
              <a:solidFill>
                <a:srgbClr val="0000FF"/>
              </a:solidFill>
              <a:latin typeface="楷体_GB2312"/>
              <a:ea typeface="楷体_GB2312"/>
            </a:endParaRPr>
          </a:p>
          <a:p>
            <a:endParaRPr lang="zh-CN" altLang="en-US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latin typeface="楷体_GB2312"/>
                <a:ea typeface="楷体_GB2312"/>
              </a:rPr>
              <a:t>白炽灯泡灯丝 达</a:t>
            </a:r>
            <a:r>
              <a:rPr lang="en-US" altLang="zh-CN" sz="2000" b="1">
                <a:latin typeface="楷体_GB2312"/>
                <a:ea typeface="楷体_GB2312"/>
              </a:rPr>
              <a:t>2500   </a:t>
            </a:r>
            <a:r>
              <a:rPr lang="zh-CN" altLang="en-US" sz="2000" b="1">
                <a:solidFill>
                  <a:srgbClr val="FF0000"/>
                </a:solidFill>
                <a:latin typeface="楷体_GB2312"/>
                <a:ea typeface="楷体_GB2312"/>
              </a:rPr>
              <a:t>沸水的温度</a:t>
            </a:r>
            <a:r>
              <a:rPr lang="en-US" altLang="zh-CN" sz="2000" b="1">
                <a:solidFill>
                  <a:srgbClr val="FF0000"/>
                </a:solidFill>
                <a:latin typeface="楷体_GB2312"/>
                <a:ea typeface="楷体_GB2312"/>
              </a:rPr>
              <a:t>100  </a:t>
            </a:r>
            <a:r>
              <a:rPr lang="en-US" altLang="zh-CN" sz="2000" b="1">
                <a:latin typeface="楷体_GB2312"/>
                <a:ea typeface="楷体_GB2312"/>
              </a:rPr>
              <a:t>       </a:t>
            </a:r>
            <a:r>
              <a:rPr lang="zh-CN" altLang="en-US" sz="2000" b="1">
                <a:latin typeface="楷体_GB2312"/>
                <a:ea typeface="楷体_GB2312"/>
              </a:rPr>
              <a:t>地球表面最低气温</a:t>
            </a:r>
            <a:r>
              <a:rPr lang="en-US" altLang="zh-CN" sz="2000" b="1">
                <a:latin typeface="楷体_GB2312"/>
                <a:ea typeface="楷体_GB2312"/>
              </a:rPr>
              <a:t>-88.3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latin typeface="楷体_GB2312"/>
                <a:ea typeface="楷体_GB2312"/>
              </a:rPr>
              <a:t>铁的熔点 </a:t>
            </a:r>
            <a:r>
              <a:rPr lang="en-US" altLang="zh-CN" sz="2000" b="1">
                <a:latin typeface="楷体_GB2312"/>
                <a:ea typeface="楷体_GB2312"/>
              </a:rPr>
              <a:t>1535         </a:t>
            </a:r>
            <a:r>
              <a:rPr lang="zh-CN" altLang="en-US" sz="2000" b="1">
                <a:latin typeface="楷体_GB2312"/>
                <a:ea typeface="楷体_GB2312"/>
              </a:rPr>
              <a:t>酒精沸点 </a:t>
            </a:r>
            <a:r>
              <a:rPr lang="en-US" altLang="zh-CN" sz="2000" b="1">
                <a:latin typeface="楷体_GB2312"/>
                <a:ea typeface="楷体_GB2312"/>
              </a:rPr>
              <a:t>78           </a:t>
            </a:r>
            <a:r>
              <a:rPr lang="zh-CN" altLang="en-US" sz="2000" b="1">
                <a:latin typeface="楷体_GB2312"/>
                <a:ea typeface="楷体_GB2312"/>
              </a:rPr>
              <a:t>酒精凝固点</a:t>
            </a:r>
            <a:r>
              <a:rPr lang="en-US" altLang="zh-CN" sz="2000" b="1">
                <a:latin typeface="楷体_GB2312"/>
                <a:ea typeface="楷体_GB2312"/>
              </a:rPr>
              <a:t>-117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solidFill>
                  <a:srgbClr val="0000FF"/>
                </a:solidFill>
                <a:latin typeface="楷体_GB2312"/>
                <a:ea typeface="楷体_GB2312"/>
              </a:rPr>
              <a:t>我国最高气温（   ）</a:t>
            </a:r>
            <a:r>
              <a:rPr lang="zh-CN" altLang="en-US" sz="2000" b="1">
                <a:latin typeface="楷体_GB2312"/>
                <a:ea typeface="楷体_GB2312"/>
              </a:rPr>
              <a:t>   地球表面最高气温 </a:t>
            </a:r>
            <a:r>
              <a:rPr lang="en-US" altLang="zh-CN" sz="2000" b="1">
                <a:latin typeface="楷体_GB2312"/>
                <a:ea typeface="楷体_GB2312"/>
              </a:rPr>
              <a:t>63   </a:t>
            </a:r>
            <a:r>
              <a:rPr lang="zh-CN" altLang="en-US" sz="2000" b="1">
                <a:latin typeface="楷体_GB2312"/>
                <a:ea typeface="楷体_GB2312"/>
              </a:rPr>
              <a:t>液态氧沸点 </a:t>
            </a:r>
            <a:r>
              <a:rPr lang="en-US" altLang="zh-CN" sz="2000" b="1">
                <a:latin typeface="楷体_GB2312"/>
                <a:ea typeface="楷体_GB2312"/>
              </a:rPr>
              <a:t>-183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latin typeface="楷体_GB2312"/>
                <a:ea typeface="楷体_GB2312"/>
              </a:rPr>
              <a:t>金的熔点 </a:t>
            </a:r>
            <a:r>
              <a:rPr lang="en-US" altLang="zh-CN" sz="2000" b="1">
                <a:latin typeface="楷体_GB2312"/>
                <a:ea typeface="楷体_GB2312"/>
              </a:rPr>
              <a:t>1064        </a:t>
            </a:r>
            <a:r>
              <a:rPr lang="en-US" altLang="zh-CN" sz="2000" b="1">
                <a:solidFill>
                  <a:srgbClr val="FF0000"/>
                </a:solidFill>
                <a:latin typeface="楷体_GB2312"/>
                <a:ea typeface="楷体_GB2312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楷体_GB2312"/>
                <a:ea typeface="楷体_GB2312"/>
              </a:rPr>
              <a:t>人的正常体温 （   ） </a:t>
            </a:r>
            <a:r>
              <a:rPr lang="zh-CN" altLang="en-US" sz="2000" b="1">
                <a:latin typeface="楷体_GB2312"/>
                <a:ea typeface="楷体_GB2312"/>
              </a:rPr>
              <a:t> 液态氢沸点 </a:t>
            </a:r>
            <a:r>
              <a:rPr lang="en-US" altLang="zh-CN" sz="2000" b="1">
                <a:latin typeface="楷体_GB2312"/>
                <a:ea typeface="楷体_GB2312"/>
              </a:rPr>
              <a:t>-253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000" b="1">
              <a:latin typeface="楷体_GB2312"/>
              <a:ea typeface="楷体_GB2312"/>
            </a:endParaRPr>
          </a:p>
          <a:p>
            <a:r>
              <a:rPr lang="zh-CN" altLang="en-US" sz="2000" b="1">
                <a:latin typeface="楷体_GB2312"/>
                <a:ea typeface="楷体_GB2312"/>
              </a:rPr>
              <a:t>火柴的火焰 约</a:t>
            </a:r>
            <a:r>
              <a:rPr lang="en-US" altLang="zh-CN" sz="2000" b="1">
                <a:latin typeface="楷体_GB2312"/>
                <a:ea typeface="楷体_GB2312"/>
              </a:rPr>
              <a:t>800      </a:t>
            </a:r>
            <a:r>
              <a:rPr lang="zh-CN" altLang="en-US" sz="2000" b="1">
                <a:solidFill>
                  <a:srgbClr val="FF0000"/>
                </a:solidFill>
                <a:latin typeface="楷体_GB2312"/>
                <a:ea typeface="楷体_GB2312"/>
              </a:rPr>
              <a:t>冰水混合物的温度</a:t>
            </a:r>
            <a:r>
              <a:rPr lang="en-US" altLang="zh-CN" sz="2000" b="1">
                <a:solidFill>
                  <a:srgbClr val="FF0000"/>
                </a:solidFill>
                <a:latin typeface="楷体_GB2312"/>
                <a:ea typeface="楷体_GB2312"/>
              </a:rPr>
              <a:t>0     </a:t>
            </a:r>
            <a:r>
              <a:rPr lang="zh-CN" altLang="en-US" sz="2000" b="1">
                <a:latin typeface="楷体_GB2312"/>
                <a:ea typeface="楷体_GB2312"/>
              </a:rPr>
              <a:t>绝对零度  </a:t>
            </a:r>
            <a:r>
              <a:rPr lang="en-US" altLang="zh-CN" sz="2000" b="1">
                <a:latin typeface="楷体_GB2312"/>
                <a:ea typeface="楷体_GB2312"/>
              </a:rPr>
              <a:t>-273.15</a:t>
            </a:r>
            <a:endParaRPr lang="en-US" altLang="zh-CN" sz="2000" b="1">
              <a:latin typeface="楷体_GB2312"/>
              <a:ea typeface="楷体_GB2312"/>
            </a:endParaRPr>
          </a:p>
          <a:p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22532" name="Text Box 5"/>
          <p:cNvSpPr txBox="1"/>
          <p:nvPr/>
        </p:nvSpPr>
        <p:spPr>
          <a:xfrm>
            <a:off x="6232525" y="337502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zh-CN">
              <a:latin typeface="Arial" panose="020B0604020202020204" pitchFamily="34" charset="0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3719830" y="4581525"/>
            <a:ext cx="1061720" cy="398780"/>
          </a:xfrm>
          <a:prstGeom prst="rect">
            <a:avLst/>
          </a:prstGeom>
          <a:noFill/>
          <a:ln w="31750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</a:rPr>
              <a:t>49.7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5062" name="文本框 45061"/>
          <p:cNvSpPr txBox="1"/>
          <p:nvPr/>
        </p:nvSpPr>
        <p:spPr>
          <a:xfrm>
            <a:off x="6591300" y="2708275"/>
            <a:ext cx="1054100" cy="398780"/>
          </a:xfrm>
          <a:prstGeom prst="rect">
            <a:avLst/>
          </a:prstGeom>
          <a:noFill/>
          <a:ln w="3175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</a:rPr>
              <a:t>120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5063" name="文本框 45062"/>
          <p:cNvSpPr txBox="1"/>
          <p:nvPr/>
        </p:nvSpPr>
        <p:spPr>
          <a:xfrm>
            <a:off x="6600825" y="5229225"/>
            <a:ext cx="503238" cy="398780"/>
          </a:xfrm>
          <a:prstGeom prst="rect">
            <a:avLst/>
          </a:prstGeom>
          <a:noFill/>
          <a:ln w="3175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</a:rPr>
              <a:t>37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5064" name="文本框 45063"/>
          <p:cNvSpPr txBox="1"/>
          <p:nvPr/>
        </p:nvSpPr>
        <p:spPr>
          <a:xfrm>
            <a:off x="9380538" y="2754313"/>
            <a:ext cx="1139825" cy="460375"/>
          </a:xfrm>
          <a:prstGeom prst="rect">
            <a:avLst/>
          </a:prstGeom>
          <a:noFill/>
          <a:ln w="3175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</a:rPr>
              <a:t>-52.3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Bar dir="vert"/>
    <p:sndAc>
      <p:stSnd>
        <p:snd r:embed="rId1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114689"/>
          <p:cNvSpPr>
            <a:spLocks noTextEdit="1"/>
          </p:cNvSpPr>
          <p:nvPr/>
        </p:nvSpPr>
        <p:spPr>
          <a:xfrm>
            <a:off x="2133600" y="762000"/>
            <a:ext cx="7772400" cy="3886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6468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如何正确使用温度计？</a:t>
            </a:r>
            <a:endParaRPr lang="zh-CN" altLang="en-US" sz="48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3555" name="图片 1146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53400" y="4191000"/>
            <a:ext cx="2052638" cy="213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/>
          <p:nvPr/>
        </p:nvSpPr>
        <p:spPr>
          <a:xfrm>
            <a:off x="1955800" y="1133475"/>
            <a:ext cx="8245475" cy="3553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测量温度前：（三看清）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endParaRPr lang="zh-CN" altLang="en-US" sz="3600" b="1">
              <a:solidFill>
                <a:srgbClr val="0D0D0D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                </a:t>
            </a:r>
            <a:r>
              <a:rPr lang="en-US" altLang="zh-CN" sz="3600" b="1">
                <a:solidFill>
                  <a:srgbClr val="0D0D0D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．</a:t>
            </a:r>
            <a:r>
              <a:rPr lang="zh-CN" altLang="en-US" sz="3600" b="1">
                <a:solidFill>
                  <a:srgbClr val="0D0D0D"/>
                </a:solidFill>
                <a:latin typeface="宋体" panose="02010600030101010101" pitchFamily="2" charset="-122"/>
              </a:rPr>
              <a:t>看清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量程</a:t>
            </a: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　   </a:t>
            </a:r>
            <a:endParaRPr lang="zh-CN" altLang="en-US" sz="3600" b="1">
              <a:solidFill>
                <a:srgbClr val="0D0D0D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                </a:t>
            </a:r>
            <a:r>
              <a:rPr lang="en-US" altLang="zh-CN" sz="3600" b="1">
                <a:solidFill>
                  <a:srgbClr val="0D0D0D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．看</a:t>
            </a:r>
            <a:r>
              <a:rPr lang="zh-CN" altLang="en-US" sz="3600" b="1">
                <a:solidFill>
                  <a:srgbClr val="0D0D0D"/>
                </a:solidFill>
                <a:latin typeface="宋体" panose="02010600030101010101" pitchFamily="2" charset="-122"/>
              </a:rPr>
              <a:t>清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分度值</a:t>
            </a: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　　</a:t>
            </a:r>
            <a:endParaRPr lang="zh-CN" altLang="en-US" sz="3600" b="1">
              <a:solidFill>
                <a:srgbClr val="0D0D0D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                </a:t>
            </a:r>
            <a:r>
              <a:rPr lang="en-US" altLang="zh-CN" sz="3600" b="1">
                <a:solidFill>
                  <a:srgbClr val="0D0D0D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>
                <a:solidFill>
                  <a:srgbClr val="0D0D0D"/>
                </a:solidFill>
                <a:latin typeface="Times New Roman" panose="02020603050405020304" pitchFamily="18" charset="0"/>
              </a:rPr>
              <a:t>．看清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零刻度线</a:t>
            </a:r>
            <a:endParaRPr lang="zh-CN" altLang="en-US" sz="3600" b="1">
              <a:solidFill>
                <a:srgbClr val="40404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1774825" y="458788"/>
            <a:ext cx="46815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CC"/>
                </a:solidFill>
                <a:latin typeface="黑体" panose="02010609060101010101" pitchFamily="2" charset="-122"/>
              </a:rPr>
              <a:t>五、温度计的使用</a:t>
            </a:r>
            <a:endParaRPr lang="zh-CN" altLang="en-US" sz="3600" b="1">
              <a:solidFill>
                <a:srgbClr val="0066CC"/>
              </a:solidFill>
              <a:latin typeface="黑体" panose="02010609060101010101" pitchFamily="2" charset="-122"/>
            </a:endParaRPr>
          </a:p>
        </p:txBody>
      </p:sp>
      <p:pic>
        <p:nvPicPr>
          <p:cNvPr id="24580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67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1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528300" y="123063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/>
          <p:nvPr/>
        </p:nvGrpSpPr>
        <p:grpSpPr>
          <a:xfrm>
            <a:off x="5834063" y="0"/>
            <a:ext cx="566737" cy="6858000"/>
            <a:chOff x="3606" y="0"/>
            <a:chExt cx="477" cy="4320"/>
          </a:xfrm>
        </p:grpSpPr>
        <p:grpSp>
          <p:nvGrpSpPr>
            <p:cNvPr id="25603" name="Group 3"/>
            <p:cNvGrpSpPr/>
            <p:nvPr/>
          </p:nvGrpSpPr>
          <p:grpSpPr>
            <a:xfrm>
              <a:off x="3606" y="0"/>
              <a:ext cx="477" cy="4320"/>
              <a:chOff x="2400" y="384"/>
              <a:chExt cx="336" cy="3552"/>
            </a:xfrm>
          </p:grpSpPr>
          <p:sp>
            <p:nvSpPr>
              <p:cNvPr id="25604" name="AutoShape 4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25605" name="AutoShape 5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25606" name="AutoShape 6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algn="ctr"/>
                <a:endParaRPr lang="zh-CN" altLang="zh-CN" sz="24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07" name="AutoShape 7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68"/>
                  </a:cxn>
                  <a:cxn ang="0">
                    <a:pos x="168" y="0"/>
                  </a:cxn>
                  <a:cxn ang="0">
                    <a:pos x="336" y="168"/>
                  </a:cxn>
                  <a:cxn ang="0">
                    <a:pos x="168" y="336"/>
                  </a:cxn>
                  <a:cxn ang="0">
                    <a:pos x="0" y="168"/>
                  </a:cxn>
                  <a:cxn ang="0">
                    <a:pos x="84" y="168"/>
                  </a:cxn>
                  <a:cxn ang="0">
                    <a:pos x="168" y="252"/>
                  </a:cxn>
                  <a:cxn ang="0">
                    <a:pos x="252" y="168"/>
                  </a:cxn>
                  <a:cxn ang="0">
                    <a:pos x="168" y="84"/>
                  </a:cxn>
                  <a:cxn ang="0">
                    <a:pos x="84" y="168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08" name="AutoShape 8"/>
              <p:cNvSpPr/>
              <p:nvPr/>
            </p:nvSpPr>
            <p:spPr>
              <a:xfrm>
                <a:off x="2480" y="3600"/>
                <a:ext cx="121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zh-CN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5609" name="Text Box 9"/>
            <p:cNvSpPr txBox="1"/>
            <p:nvPr/>
          </p:nvSpPr>
          <p:spPr>
            <a:xfrm>
              <a:off x="3774" y="436"/>
              <a:ext cx="22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buNone/>
              </a:pPr>
              <a:r>
                <a:rPr lang="en-US" altLang="zh-CN">
                  <a:latin typeface="Arial" panose="020B0604020202020204" pitchFamily="34" charset="0"/>
                </a:rPr>
                <a:t>℃</a:t>
              </a:r>
              <a:endParaRPr lang="en-US" altLang="zh-CN" sz="2400">
                <a:latin typeface="Times New Roman" panose="02020603050405020304" pitchFamily="18" charset="0"/>
                <a:ea typeface="楷体_GB2312"/>
              </a:endParaRPr>
            </a:p>
          </p:txBody>
        </p:sp>
      </p:grpSp>
      <p:sp>
        <p:nvSpPr>
          <p:cNvPr id="25610" name="Text Box 10"/>
          <p:cNvSpPr txBox="1"/>
          <p:nvPr/>
        </p:nvSpPr>
        <p:spPr>
          <a:xfrm>
            <a:off x="6456363" y="1052513"/>
            <a:ext cx="617537" cy="474408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110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100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90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80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70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60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50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40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30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20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10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-10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90000"/>
              </a:spcBef>
            </a:pPr>
            <a:r>
              <a:rPr lang="en-US" altLang="zh-CN" sz="1200">
                <a:solidFill>
                  <a:srgbClr val="000000"/>
                </a:solidFill>
                <a:latin typeface="Times New Roman" panose="02020603050405020304" pitchFamily="18" charset="0"/>
              </a:rPr>
              <a:t>-20</a:t>
            </a:r>
            <a:endParaRPr lang="en-US" altLang="zh-CN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5611" name="Group 11"/>
          <p:cNvGrpSpPr/>
          <p:nvPr/>
        </p:nvGrpSpPr>
        <p:grpSpPr>
          <a:xfrm>
            <a:off x="6096000" y="1125538"/>
            <a:ext cx="292100" cy="4537075"/>
            <a:chOff x="1202" y="164"/>
            <a:chExt cx="227" cy="3674"/>
          </a:xfrm>
        </p:grpSpPr>
        <p:grpSp>
          <p:nvGrpSpPr>
            <p:cNvPr id="25612" name="Group 12"/>
            <p:cNvGrpSpPr/>
            <p:nvPr/>
          </p:nvGrpSpPr>
          <p:grpSpPr>
            <a:xfrm>
              <a:off x="1202" y="3566"/>
              <a:ext cx="227" cy="272"/>
              <a:chOff x="2381" y="1752"/>
              <a:chExt cx="227" cy="408"/>
            </a:xfrm>
          </p:grpSpPr>
          <p:sp>
            <p:nvSpPr>
              <p:cNvPr id="25613" name="Line 13"/>
              <p:cNvSpPr/>
              <p:nvPr/>
            </p:nvSpPr>
            <p:spPr>
              <a:xfrm>
                <a:off x="2381" y="2160"/>
                <a:ext cx="226" cy="0"/>
              </a:xfrm>
              <a:prstGeom prst="line">
                <a:avLst/>
              </a:prstGeom>
              <a:ln w="31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grpSp>
            <p:nvGrpSpPr>
              <p:cNvPr id="25614" name="Group 14"/>
              <p:cNvGrpSpPr/>
              <p:nvPr/>
            </p:nvGrpSpPr>
            <p:grpSpPr>
              <a:xfrm>
                <a:off x="2381" y="1752"/>
                <a:ext cx="227" cy="363"/>
                <a:chOff x="1429" y="1071"/>
                <a:chExt cx="181" cy="753"/>
              </a:xfrm>
            </p:grpSpPr>
            <p:sp>
              <p:nvSpPr>
                <p:cNvPr id="25615" name="Line 15"/>
                <p:cNvSpPr/>
                <p:nvPr/>
              </p:nvSpPr>
              <p:spPr>
                <a:xfrm>
                  <a:off x="1474" y="1162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16" name="Line 16"/>
                <p:cNvSpPr/>
                <p:nvPr/>
              </p:nvSpPr>
              <p:spPr>
                <a:xfrm>
                  <a:off x="1474" y="1242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17" name="Line 17"/>
                <p:cNvSpPr/>
                <p:nvPr/>
              </p:nvSpPr>
              <p:spPr>
                <a:xfrm>
                  <a:off x="1474" y="1325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18" name="Line 18"/>
                <p:cNvSpPr/>
                <p:nvPr/>
              </p:nvSpPr>
              <p:spPr>
                <a:xfrm>
                  <a:off x="1474" y="1404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19" name="Line 19"/>
                <p:cNvSpPr/>
                <p:nvPr/>
              </p:nvSpPr>
              <p:spPr>
                <a:xfrm>
                  <a:off x="1474" y="1487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20" name="Line 20"/>
                <p:cNvSpPr/>
                <p:nvPr/>
              </p:nvSpPr>
              <p:spPr>
                <a:xfrm>
                  <a:off x="1474" y="1570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21" name="Line 21"/>
                <p:cNvSpPr/>
                <p:nvPr/>
              </p:nvSpPr>
              <p:spPr>
                <a:xfrm>
                  <a:off x="1474" y="1661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22" name="Line 22"/>
                <p:cNvSpPr/>
                <p:nvPr/>
              </p:nvSpPr>
              <p:spPr>
                <a:xfrm>
                  <a:off x="1474" y="1741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23" name="Line 23"/>
                <p:cNvSpPr/>
                <p:nvPr/>
              </p:nvSpPr>
              <p:spPr>
                <a:xfrm>
                  <a:off x="1474" y="1824"/>
                  <a:ext cx="9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5624" name="Line 24"/>
                <p:cNvSpPr/>
                <p:nvPr/>
              </p:nvSpPr>
              <p:spPr>
                <a:xfrm>
                  <a:off x="1429" y="1071"/>
                  <a:ext cx="181" cy="0"/>
                </a:xfrm>
                <a:prstGeom prst="line">
                  <a:avLst/>
                </a:prstGeom>
                <a:ln w="31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</p:grpSp>
        <p:grpSp>
          <p:nvGrpSpPr>
            <p:cNvPr id="25625" name="Group 25"/>
            <p:cNvGrpSpPr/>
            <p:nvPr/>
          </p:nvGrpSpPr>
          <p:grpSpPr>
            <a:xfrm>
              <a:off x="1202" y="164"/>
              <a:ext cx="227" cy="3385"/>
              <a:chOff x="1202" y="0"/>
              <a:chExt cx="227" cy="3929"/>
            </a:xfrm>
          </p:grpSpPr>
          <p:grpSp>
            <p:nvGrpSpPr>
              <p:cNvPr id="25626" name="Group 26"/>
              <p:cNvGrpSpPr/>
              <p:nvPr/>
            </p:nvGrpSpPr>
            <p:grpSpPr>
              <a:xfrm>
                <a:off x="1202" y="0"/>
                <a:ext cx="227" cy="1950"/>
                <a:chOff x="1202" y="255"/>
                <a:chExt cx="181" cy="2676"/>
              </a:xfrm>
            </p:grpSpPr>
            <p:grpSp>
              <p:nvGrpSpPr>
                <p:cNvPr id="25627" name="Group 27"/>
                <p:cNvGrpSpPr/>
                <p:nvPr/>
              </p:nvGrpSpPr>
              <p:grpSpPr>
                <a:xfrm>
                  <a:off x="1202" y="255"/>
                  <a:ext cx="181" cy="408"/>
                  <a:chOff x="1429" y="1071"/>
                  <a:chExt cx="181" cy="753"/>
                </a:xfrm>
              </p:grpSpPr>
              <p:sp>
                <p:nvSpPr>
                  <p:cNvPr id="25628" name="Line 28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29" name="Line 29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0" name="Line 30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1" name="Line 31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2" name="Line 32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3" name="Line 33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4" name="Line 34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5" name="Line 35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6" name="Line 36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37" name="Line 37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638" name="Group 38"/>
                <p:cNvGrpSpPr/>
                <p:nvPr/>
              </p:nvGrpSpPr>
              <p:grpSpPr>
                <a:xfrm>
                  <a:off x="1202" y="709"/>
                  <a:ext cx="181" cy="408"/>
                  <a:chOff x="1429" y="1071"/>
                  <a:chExt cx="181" cy="753"/>
                </a:xfrm>
              </p:grpSpPr>
              <p:sp>
                <p:nvSpPr>
                  <p:cNvPr id="25639" name="Line 39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0" name="Line 40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1" name="Line 41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2" name="Line 42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3" name="Line 43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4" name="Line 44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5" name="Line 45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6" name="Line 46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7" name="Line 47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48" name="Line 48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649" name="Group 49"/>
                <p:cNvGrpSpPr/>
                <p:nvPr/>
              </p:nvGrpSpPr>
              <p:grpSpPr>
                <a:xfrm>
                  <a:off x="1202" y="1162"/>
                  <a:ext cx="181" cy="408"/>
                  <a:chOff x="1429" y="1071"/>
                  <a:chExt cx="181" cy="753"/>
                </a:xfrm>
              </p:grpSpPr>
              <p:sp>
                <p:nvSpPr>
                  <p:cNvPr id="25650" name="Line 50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1" name="Line 51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2" name="Line 52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3" name="Line 53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4" name="Line 54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5" name="Line 55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6" name="Line 56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7" name="Line 57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8" name="Line 58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59" name="Line 59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660" name="Group 60"/>
                <p:cNvGrpSpPr/>
                <p:nvPr/>
              </p:nvGrpSpPr>
              <p:grpSpPr>
                <a:xfrm>
                  <a:off x="1202" y="1616"/>
                  <a:ext cx="181" cy="408"/>
                  <a:chOff x="1429" y="1071"/>
                  <a:chExt cx="181" cy="753"/>
                </a:xfrm>
              </p:grpSpPr>
              <p:sp>
                <p:nvSpPr>
                  <p:cNvPr id="25661" name="Line 61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2" name="Line 62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3" name="Line 63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4" name="Line 64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5" name="Line 65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6" name="Line 66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7" name="Line 67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8" name="Line 68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69" name="Line 69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0" name="Line 70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671" name="Group 71"/>
                <p:cNvGrpSpPr/>
                <p:nvPr/>
              </p:nvGrpSpPr>
              <p:grpSpPr>
                <a:xfrm>
                  <a:off x="1202" y="2069"/>
                  <a:ext cx="181" cy="408"/>
                  <a:chOff x="1429" y="1071"/>
                  <a:chExt cx="181" cy="753"/>
                </a:xfrm>
              </p:grpSpPr>
              <p:sp>
                <p:nvSpPr>
                  <p:cNvPr id="25672" name="Line 72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3" name="Line 73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4" name="Line 74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5" name="Line 75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6" name="Line 76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7" name="Line 77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8" name="Line 78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79" name="Line 79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0" name="Line 80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1" name="Line 81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682" name="Group 82"/>
                <p:cNvGrpSpPr/>
                <p:nvPr/>
              </p:nvGrpSpPr>
              <p:grpSpPr>
                <a:xfrm>
                  <a:off x="1202" y="2523"/>
                  <a:ext cx="181" cy="408"/>
                  <a:chOff x="1429" y="1071"/>
                  <a:chExt cx="181" cy="753"/>
                </a:xfrm>
              </p:grpSpPr>
              <p:sp>
                <p:nvSpPr>
                  <p:cNvPr id="25683" name="Line 83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4" name="Line 84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5" name="Line 85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6" name="Line 86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7" name="Line 87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8" name="Line 88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89" name="Line 89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0" name="Line 90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1" name="Line 91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2" name="Line 92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  <p:grpSp>
            <p:nvGrpSpPr>
              <p:cNvPr id="25693" name="Group 93"/>
              <p:cNvGrpSpPr/>
              <p:nvPr/>
            </p:nvGrpSpPr>
            <p:grpSpPr>
              <a:xfrm>
                <a:off x="1202" y="1979"/>
                <a:ext cx="227" cy="1950"/>
                <a:chOff x="1202" y="255"/>
                <a:chExt cx="181" cy="2676"/>
              </a:xfrm>
            </p:grpSpPr>
            <p:grpSp>
              <p:nvGrpSpPr>
                <p:cNvPr id="25694" name="Group 94"/>
                <p:cNvGrpSpPr/>
                <p:nvPr/>
              </p:nvGrpSpPr>
              <p:grpSpPr>
                <a:xfrm>
                  <a:off x="1202" y="255"/>
                  <a:ext cx="181" cy="408"/>
                  <a:chOff x="1429" y="1071"/>
                  <a:chExt cx="181" cy="753"/>
                </a:xfrm>
              </p:grpSpPr>
              <p:sp>
                <p:nvSpPr>
                  <p:cNvPr id="25695" name="Line 95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6" name="Line 96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7" name="Line 97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8" name="Line 98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699" name="Line 99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0" name="Line 100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1" name="Line 101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2" name="Line 102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3" name="Line 103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4" name="Line 104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705" name="Group 105"/>
                <p:cNvGrpSpPr/>
                <p:nvPr/>
              </p:nvGrpSpPr>
              <p:grpSpPr>
                <a:xfrm>
                  <a:off x="1202" y="709"/>
                  <a:ext cx="181" cy="408"/>
                  <a:chOff x="1429" y="1071"/>
                  <a:chExt cx="181" cy="753"/>
                </a:xfrm>
              </p:grpSpPr>
              <p:sp>
                <p:nvSpPr>
                  <p:cNvPr id="25706" name="Line 106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7" name="Line 107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8" name="Line 108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09" name="Line 109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0" name="Line 110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1" name="Line 111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2" name="Line 112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3" name="Line 113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4" name="Line 114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5" name="Line 115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716" name="Group 116"/>
                <p:cNvGrpSpPr/>
                <p:nvPr/>
              </p:nvGrpSpPr>
              <p:grpSpPr>
                <a:xfrm>
                  <a:off x="1202" y="1162"/>
                  <a:ext cx="181" cy="408"/>
                  <a:chOff x="1429" y="1071"/>
                  <a:chExt cx="181" cy="753"/>
                </a:xfrm>
              </p:grpSpPr>
              <p:sp>
                <p:nvSpPr>
                  <p:cNvPr id="25717" name="Line 117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8" name="Line 118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19" name="Line 119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0" name="Line 120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1" name="Line 121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2" name="Line 122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3" name="Line 123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4" name="Line 124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5" name="Line 125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6" name="Line 126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727" name="Group 127"/>
                <p:cNvGrpSpPr/>
                <p:nvPr/>
              </p:nvGrpSpPr>
              <p:grpSpPr>
                <a:xfrm>
                  <a:off x="1202" y="1616"/>
                  <a:ext cx="181" cy="408"/>
                  <a:chOff x="1429" y="1071"/>
                  <a:chExt cx="181" cy="753"/>
                </a:xfrm>
              </p:grpSpPr>
              <p:sp>
                <p:nvSpPr>
                  <p:cNvPr id="25728" name="Line 128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29" name="Line 129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0" name="Line 130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1" name="Line 131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2" name="Line 132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3" name="Line 133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4" name="Line 134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5" name="Line 135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6" name="Line 136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37" name="Line 137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738" name="Group 138"/>
                <p:cNvGrpSpPr/>
                <p:nvPr/>
              </p:nvGrpSpPr>
              <p:grpSpPr>
                <a:xfrm>
                  <a:off x="1202" y="2069"/>
                  <a:ext cx="181" cy="408"/>
                  <a:chOff x="1429" y="1071"/>
                  <a:chExt cx="181" cy="753"/>
                </a:xfrm>
              </p:grpSpPr>
              <p:sp>
                <p:nvSpPr>
                  <p:cNvPr id="25739" name="Line 139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0" name="Line 140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1" name="Line 141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2" name="Line 142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3" name="Line 143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4" name="Line 144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5" name="Line 145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6" name="Line 146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7" name="Line 147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48" name="Line 148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5749" name="Group 149"/>
                <p:cNvGrpSpPr/>
                <p:nvPr/>
              </p:nvGrpSpPr>
              <p:grpSpPr>
                <a:xfrm>
                  <a:off x="1202" y="2523"/>
                  <a:ext cx="181" cy="408"/>
                  <a:chOff x="1429" y="1071"/>
                  <a:chExt cx="181" cy="753"/>
                </a:xfrm>
              </p:grpSpPr>
              <p:sp>
                <p:nvSpPr>
                  <p:cNvPr id="25750" name="Line 150"/>
                  <p:cNvSpPr/>
                  <p:nvPr/>
                </p:nvSpPr>
                <p:spPr>
                  <a:xfrm>
                    <a:off x="1474" y="116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1" name="Line 151"/>
                  <p:cNvSpPr/>
                  <p:nvPr/>
                </p:nvSpPr>
                <p:spPr>
                  <a:xfrm>
                    <a:off x="1474" y="1242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2" name="Line 152"/>
                  <p:cNvSpPr/>
                  <p:nvPr/>
                </p:nvSpPr>
                <p:spPr>
                  <a:xfrm>
                    <a:off x="1474" y="1325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3" name="Line 153"/>
                  <p:cNvSpPr/>
                  <p:nvPr/>
                </p:nvSpPr>
                <p:spPr>
                  <a:xfrm>
                    <a:off x="1474" y="140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4" name="Line 154"/>
                  <p:cNvSpPr/>
                  <p:nvPr/>
                </p:nvSpPr>
                <p:spPr>
                  <a:xfrm>
                    <a:off x="1474" y="1487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5" name="Line 155"/>
                  <p:cNvSpPr/>
                  <p:nvPr/>
                </p:nvSpPr>
                <p:spPr>
                  <a:xfrm>
                    <a:off x="1474" y="1570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6" name="Line 156"/>
                  <p:cNvSpPr/>
                  <p:nvPr/>
                </p:nvSpPr>
                <p:spPr>
                  <a:xfrm>
                    <a:off x="1474" y="166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7" name="Line 157"/>
                  <p:cNvSpPr/>
                  <p:nvPr/>
                </p:nvSpPr>
                <p:spPr>
                  <a:xfrm>
                    <a:off x="1474" y="1741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8" name="Line 158"/>
                  <p:cNvSpPr/>
                  <p:nvPr/>
                </p:nvSpPr>
                <p:spPr>
                  <a:xfrm>
                    <a:off x="1474" y="1824"/>
                    <a:ext cx="9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5759" name="Line 159"/>
                  <p:cNvSpPr/>
                  <p:nvPr/>
                </p:nvSpPr>
                <p:spPr>
                  <a:xfrm>
                    <a:off x="1429" y="1071"/>
                    <a:ext cx="181" cy="0"/>
                  </a:xfrm>
                  <a:prstGeom prst="line">
                    <a:avLst/>
                  </a:prstGeom>
                  <a:ln w="31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</p:grpSp>
      </p:grpSp>
      <p:sp>
        <p:nvSpPr>
          <p:cNvPr id="52385" name="Text Box 161"/>
          <p:cNvSpPr txBox="1"/>
          <p:nvPr/>
        </p:nvSpPr>
        <p:spPr>
          <a:xfrm>
            <a:off x="8832850" y="2997200"/>
            <a:ext cx="14033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FF3300"/>
                </a:solidFill>
                <a:latin typeface="楷体_GB2312"/>
                <a:ea typeface="楷体_GB2312"/>
              </a:rPr>
              <a:t>量程</a:t>
            </a:r>
            <a:endParaRPr lang="zh-CN" altLang="en-US" sz="2800" b="1">
              <a:latin typeface="楷体_GB2312"/>
              <a:ea typeface="楷体_GB2312"/>
            </a:endParaRPr>
          </a:p>
        </p:txBody>
      </p:sp>
      <p:sp>
        <p:nvSpPr>
          <p:cNvPr id="52386" name="AutoShape 162"/>
          <p:cNvSpPr/>
          <p:nvPr/>
        </p:nvSpPr>
        <p:spPr>
          <a:xfrm>
            <a:off x="8040688" y="1052513"/>
            <a:ext cx="433387" cy="4535487"/>
          </a:xfrm>
          <a:prstGeom prst="rightBrace">
            <a:avLst>
              <a:gd name="adj1" fmla="val 87016"/>
              <a:gd name="adj2" fmla="val 50000"/>
            </a:avLst>
          </a:prstGeom>
          <a:noFill/>
          <a:ln w="38100" cap="flat" cmpd="sng">
            <a:solidFill>
              <a:srgbClr val="0066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zh-CN">
              <a:latin typeface="Arial" panose="020B0604020202020204" pitchFamily="34" charset="0"/>
            </a:endParaRPr>
          </a:p>
        </p:txBody>
      </p:sp>
      <p:grpSp>
        <p:nvGrpSpPr>
          <p:cNvPr id="22" name="Group 163"/>
          <p:cNvGrpSpPr/>
          <p:nvPr/>
        </p:nvGrpSpPr>
        <p:grpSpPr>
          <a:xfrm>
            <a:off x="7175500" y="5661025"/>
            <a:ext cx="2016125" cy="720725"/>
            <a:chOff x="3515" y="3521"/>
            <a:chExt cx="1270" cy="454"/>
          </a:xfrm>
        </p:grpSpPr>
        <p:sp>
          <p:nvSpPr>
            <p:cNvPr id="25763" name="AutoShape 164"/>
            <p:cNvSpPr/>
            <p:nvPr/>
          </p:nvSpPr>
          <p:spPr>
            <a:xfrm>
              <a:off x="3515" y="3521"/>
              <a:ext cx="1225" cy="454"/>
            </a:xfrm>
            <a:prstGeom prst="wedgeRoundRectCallout">
              <a:avLst>
                <a:gd name="adj1" fmla="val -80694"/>
                <a:gd name="adj2" fmla="val -38324"/>
                <a:gd name="adj3" fmla="val 16667"/>
              </a:avLst>
            </a:prstGeom>
            <a:solidFill>
              <a:schemeClr val="folHlink"/>
            </a:solidFill>
            <a:ln w="9525">
              <a:noFill/>
            </a:ln>
          </p:spPr>
          <p:txBody>
            <a:bodyPr lIns="0" tIns="0" rIns="0" bIns="0"/>
            <a:lstStyle/>
            <a:p>
              <a:pPr algn="ctr">
                <a:spcBef>
                  <a:spcPct val="50000"/>
                </a:spcBef>
              </a:pPr>
              <a:endParaRPr lang="zh-CN" altLang="zh-CN" sz="2800">
                <a:latin typeface="Times New Roman" panose="02020603050405020304" pitchFamily="18" charset="0"/>
                <a:ea typeface="楷体_GB2312"/>
              </a:endParaRPr>
            </a:p>
          </p:txBody>
        </p:sp>
        <p:sp>
          <p:nvSpPr>
            <p:cNvPr id="25764" name="Rectangle 165"/>
            <p:cNvSpPr/>
            <p:nvPr/>
          </p:nvSpPr>
          <p:spPr>
            <a:xfrm flipH="1">
              <a:off x="3515" y="3566"/>
              <a:ext cx="127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bg1"/>
                  </a:solidFill>
                  <a:latin typeface="Arial" panose="020B0604020202020204" pitchFamily="34" charset="0"/>
                  <a:ea typeface="楷体_GB2312"/>
                </a:rPr>
                <a:t>最低温度？</a:t>
              </a:r>
              <a:endParaRPr lang="zh-CN" altLang="en-US" sz="2800">
                <a:solidFill>
                  <a:schemeClr val="bg1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</p:grpSp>
      <p:grpSp>
        <p:nvGrpSpPr>
          <p:cNvPr id="23" name="Group 166"/>
          <p:cNvGrpSpPr/>
          <p:nvPr/>
        </p:nvGrpSpPr>
        <p:grpSpPr>
          <a:xfrm>
            <a:off x="7175500" y="333375"/>
            <a:ext cx="2087563" cy="719138"/>
            <a:chOff x="3424" y="210"/>
            <a:chExt cx="1315" cy="453"/>
          </a:xfrm>
        </p:grpSpPr>
        <p:sp>
          <p:nvSpPr>
            <p:cNvPr id="25766" name="AutoShape 167"/>
            <p:cNvSpPr/>
            <p:nvPr/>
          </p:nvSpPr>
          <p:spPr>
            <a:xfrm>
              <a:off x="3470" y="210"/>
              <a:ext cx="1135" cy="453"/>
            </a:xfrm>
            <a:prstGeom prst="wedgeRoundRectCallout">
              <a:avLst>
                <a:gd name="adj1" fmla="val -80574"/>
                <a:gd name="adj2" fmla="val 57060"/>
                <a:gd name="adj3" fmla="val 16667"/>
              </a:avLst>
            </a:prstGeom>
            <a:solidFill>
              <a:schemeClr val="folHlink"/>
            </a:solidFill>
            <a:ln w="9525">
              <a:noFill/>
            </a:ln>
          </p:spPr>
          <p:txBody>
            <a:bodyPr lIns="0" tIns="0" rIns="0" bIns="0"/>
            <a:lstStyle/>
            <a:p>
              <a:pPr algn="ctr">
                <a:spcBef>
                  <a:spcPct val="50000"/>
                </a:spcBef>
              </a:pPr>
              <a:endParaRPr lang="zh-CN" altLang="zh-CN" sz="2800">
                <a:latin typeface="Times New Roman" panose="02020603050405020304" pitchFamily="18" charset="0"/>
                <a:ea typeface="楷体_GB2312"/>
              </a:endParaRPr>
            </a:p>
          </p:txBody>
        </p:sp>
        <p:sp>
          <p:nvSpPr>
            <p:cNvPr id="25767" name="Rectangle 168"/>
            <p:cNvSpPr/>
            <p:nvPr/>
          </p:nvSpPr>
          <p:spPr>
            <a:xfrm flipH="1">
              <a:off x="3424" y="255"/>
              <a:ext cx="131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bg1"/>
                  </a:solidFill>
                  <a:latin typeface="Arial" panose="020B0604020202020204" pitchFamily="34" charset="0"/>
                  <a:ea typeface="楷体_GB2312"/>
                </a:rPr>
                <a:t>最高温度？</a:t>
              </a:r>
              <a:endParaRPr lang="zh-CN" altLang="en-US" sz="2800">
                <a:solidFill>
                  <a:schemeClr val="bg1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</p:grpSp>
      <p:sp>
        <p:nvSpPr>
          <p:cNvPr id="52393" name="Line 169"/>
          <p:cNvSpPr/>
          <p:nvPr/>
        </p:nvSpPr>
        <p:spPr>
          <a:xfrm>
            <a:off x="6167438" y="3860800"/>
            <a:ext cx="14605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2394" name="Rectangle 170"/>
          <p:cNvSpPr/>
          <p:nvPr/>
        </p:nvSpPr>
        <p:spPr>
          <a:xfrm>
            <a:off x="6959600" y="3644900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</a:rPr>
              <a:t>1℃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52395" name="Rectangle 171"/>
          <p:cNvSpPr/>
          <p:nvPr/>
        </p:nvSpPr>
        <p:spPr>
          <a:xfrm>
            <a:off x="9857105" y="3058478"/>
            <a:ext cx="57626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33CC"/>
                </a:solidFill>
                <a:latin typeface="楷体_GB2312"/>
                <a:ea typeface="楷体_GB2312"/>
              </a:rPr>
              <a:t>～</a:t>
            </a:r>
            <a:endParaRPr lang="zh-CN" altLang="en-US">
              <a:solidFill>
                <a:srgbClr val="FF33CC"/>
              </a:solidFill>
              <a:latin typeface="楷体_GB2312"/>
              <a:ea typeface="楷体_GB2312"/>
            </a:endParaRPr>
          </a:p>
        </p:txBody>
      </p:sp>
      <p:grpSp>
        <p:nvGrpSpPr>
          <p:cNvPr id="24" name="Group 172"/>
          <p:cNvGrpSpPr/>
          <p:nvPr/>
        </p:nvGrpSpPr>
        <p:grpSpPr>
          <a:xfrm>
            <a:off x="6383338" y="2924175"/>
            <a:ext cx="1963737" cy="720725"/>
            <a:chOff x="2925" y="1842"/>
            <a:chExt cx="1237" cy="454"/>
          </a:xfrm>
        </p:grpSpPr>
        <p:sp>
          <p:nvSpPr>
            <p:cNvPr id="25772" name="AutoShape 173"/>
            <p:cNvSpPr/>
            <p:nvPr/>
          </p:nvSpPr>
          <p:spPr>
            <a:xfrm>
              <a:off x="3061" y="1842"/>
              <a:ext cx="998" cy="454"/>
            </a:xfrm>
            <a:prstGeom prst="wedgeEllipseCallout">
              <a:avLst>
                <a:gd name="adj1" fmla="val -66333"/>
                <a:gd name="adj2" fmla="val 78412"/>
              </a:avLst>
            </a:prstGeom>
            <a:solidFill>
              <a:srgbClr val="CC99FF"/>
            </a:solidFill>
            <a:ln w="9525">
              <a:noFill/>
            </a:ln>
          </p:spPr>
          <p:txBody>
            <a:bodyPr lIns="0" tIns="0" rIns="0" bIns="0"/>
            <a:lstStyle/>
            <a:p>
              <a:pPr algn="ctr">
                <a:spcBef>
                  <a:spcPct val="50000"/>
                </a:spcBef>
              </a:pPr>
              <a:endParaRPr lang="zh-CN" altLang="zh-CN" sz="2800">
                <a:latin typeface="Times New Roman" panose="02020603050405020304" pitchFamily="18" charset="0"/>
                <a:ea typeface="楷体_GB2312"/>
              </a:endParaRPr>
            </a:p>
          </p:txBody>
        </p:sp>
        <p:sp>
          <p:nvSpPr>
            <p:cNvPr id="25773" name="Rectangle 174"/>
            <p:cNvSpPr/>
            <p:nvPr/>
          </p:nvSpPr>
          <p:spPr>
            <a:xfrm>
              <a:off x="2925" y="1933"/>
              <a:ext cx="123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>
                  <a:latin typeface="Arial" panose="020B0604020202020204" pitchFamily="34" charset="0"/>
                  <a:ea typeface="楷体_GB2312"/>
                </a:rPr>
                <a:t>  </a:t>
              </a: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  <a:ea typeface="楷体_GB2312"/>
                </a:rPr>
                <a:t>分度值</a:t>
              </a:r>
              <a:endPara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</p:grpSp>
      <p:sp>
        <p:nvSpPr>
          <p:cNvPr id="52399" name="Rectangle 175"/>
          <p:cNvSpPr/>
          <p:nvPr/>
        </p:nvSpPr>
        <p:spPr>
          <a:xfrm>
            <a:off x="9480550" y="476250"/>
            <a:ext cx="11525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Arial" panose="020B0604020202020204" pitchFamily="34" charset="0"/>
              </a:rPr>
              <a:t>110℃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52400" name="Rectangle 176"/>
          <p:cNvSpPr/>
          <p:nvPr/>
        </p:nvSpPr>
        <p:spPr>
          <a:xfrm>
            <a:off x="9407525" y="5661025"/>
            <a:ext cx="14763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Arial" panose="020B0604020202020204" pitchFamily="34" charset="0"/>
              </a:rPr>
              <a:t>－</a:t>
            </a:r>
            <a:r>
              <a:rPr lang="en-US" altLang="zh-CN" sz="2800">
                <a:latin typeface="Arial" panose="020B0604020202020204" pitchFamily="34" charset="0"/>
              </a:rPr>
              <a:t>20℃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25776" name="矩形 176"/>
          <p:cNvSpPr/>
          <p:nvPr/>
        </p:nvSpPr>
        <p:spPr>
          <a:xfrm>
            <a:off x="1774825" y="1052513"/>
            <a:ext cx="38798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量程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楷体_GB2312"/>
              </a:rPr>
              <a:t>：温度计所能测量的最高温度和最低温度的温度范围。</a:t>
            </a:r>
            <a:endParaRPr lang="zh-CN" altLang="en-US" sz="3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777" name="矩形 177"/>
          <p:cNvSpPr/>
          <p:nvPr/>
        </p:nvSpPr>
        <p:spPr>
          <a:xfrm>
            <a:off x="1847850" y="2852738"/>
            <a:ext cx="39624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分度值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楷体_GB2312"/>
              </a:rPr>
              <a:t>：每一小格代表的温度值</a:t>
            </a:r>
            <a:endParaRPr lang="zh-CN" altLang="en-US" sz="3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778" name="矩形 177"/>
          <p:cNvSpPr/>
          <p:nvPr/>
        </p:nvSpPr>
        <p:spPr>
          <a:xfrm>
            <a:off x="1774825" y="4724400"/>
            <a:ext cx="39624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零刻度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楷体_GB2312"/>
              </a:rPr>
              <a:t>：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是零上还是零下的温度值</a:t>
            </a:r>
            <a:endParaRPr lang="zh-CN" altLang="en-US" sz="3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5" name="Group 163"/>
          <p:cNvGrpSpPr/>
          <p:nvPr/>
        </p:nvGrpSpPr>
        <p:grpSpPr>
          <a:xfrm>
            <a:off x="7032625" y="4868863"/>
            <a:ext cx="2016125" cy="720725"/>
            <a:chOff x="3515" y="3521"/>
            <a:chExt cx="1270" cy="454"/>
          </a:xfrm>
        </p:grpSpPr>
        <p:sp>
          <p:nvSpPr>
            <p:cNvPr id="25780" name="AutoShape 164"/>
            <p:cNvSpPr/>
            <p:nvPr/>
          </p:nvSpPr>
          <p:spPr>
            <a:xfrm>
              <a:off x="3515" y="3521"/>
              <a:ext cx="1225" cy="454"/>
            </a:xfrm>
            <a:prstGeom prst="wedgeRoundRectCallout">
              <a:avLst>
                <a:gd name="adj1" fmla="val -80694"/>
                <a:gd name="adj2" fmla="val -38324"/>
                <a:gd name="adj3" fmla="val 16667"/>
              </a:avLst>
            </a:prstGeom>
            <a:solidFill>
              <a:schemeClr val="folHlink"/>
            </a:solidFill>
            <a:ln w="9525">
              <a:noFill/>
            </a:ln>
          </p:spPr>
          <p:txBody>
            <a:bodyPr lIns="0" tIns="0" rIns="0" bIns="0"/>
            <a:lstStyle/>
            <a:p>
              <a:pPr algn="ctr">
                <a:spcBef>
                  <a:spcPct val="50000"/>
                </a:spcBef>
              </a:pPr>
              <a:endParaRPr lang="zh-CN" altLang="zh-CN" sz="2800">
                <a:latin typeface="Times New Roman" panose="02020603050405020304" pitchFamily="18" charset="0"/>
                <a:ea typeface="楷体_GB2312"/>
              </a:endParaRPr>
            </a:p>
          </p:txBody>
        </p:sp>
        <p:sp>
          <p:nvSpPr>
            <p:cNvPr id="25781" name="Rectangle 165"/>
            <p:cNvSpPr/>
            <p:nvPr/>
          </p:nvSpPr>
          <p:spPr>
            <a:xfrm flipH="1">
              <a:off x="3515" y="3566"/>
              <a:ext cx="127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bg1"/>
                  </a:solidFill>
                  <a:latin typeface="Arial" panose="020B0604020202020204" pitchFamily="34" charset="0"/>
                  <a:ea typeface="楷体_GB2312"/>
                </a:rPr>
                <a:t>零刻度？</a:t>
              </a:r>
              <a:endParaRPr lang="zh-CN" altLang="en-US" sz="2800">
                <a:solidFill>
                  <a:schemeClr val="bg1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</p:grpSp>
    </p:spTree>
  </p:cSld>
  <p:clrMapOvr>
    <a:masterClrMapping/>
  </p:clrMapOvr>
  <p:transition spd="med">
    <p:randomBar dir="vert"/>
    <p:sndAc>
      <p:stSnd>
        <p:snd r:embed="rId1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434 0.05254 L -1.94444E-06 -8.14815E-06" pathEditMode="relative" ptsTypes="AA">
                                      <p:cBhvr>
                                        <p:cTn id="14" dur="2000" fill="hold"/>
                                        <p:tgtEl>
                                          <p:spTgt spid="523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576 -0.04213 L -2.77778E-06 1.85185E-06" pathEditMode="relative" ptsTypes="AA">
                                      <p:cBhvr>
                                        <p:cTn id="26" dur="2000" fill="hold"/>
                                        <p:tgtEl>
                                          <p:spTgt spid="524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3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3 -4.44444E-06 L -0.12795 -0.28958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24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0" y="-1450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07 4.07407E-06 L 0.00868 0.46643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23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23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2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2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23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86" grpId="0"/>
      <p:bldP spid="52394" grpId="0"/>
      <p:bldP spid="52395" grpId="0"/>
      <p:bldP spid="52399" grpId="0"/>
      <p:bldP spid="52399" grpId="1"/>
      <p:bldP spid="52399" grpId="2"/>
      <p:bldP spid="52400" grpId="0"/>
      <p:bldP spid="52400" grpId="1"/>
      <p:bldP spid="52400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/>
          <p:nvPr/>
        </p:nvGrpSpPr>
        <p:grpSpPr>
          <a:xfrm>
            <a:off x="2960688" y="1466850"/>
            <a:ext cx="1116012" cy="4098925"/>
            <a:chOff x="305" y="826"/>
            <a:chExt cx="703" cy="2582"/>
          </a:xfrm>
        </p:grpSpPr>
        <p:grpSp>
          <p:nvGrpSpPr>
            <p:cNvPr id="26627" name="Group 3"/>
            <p:cNvGrpSpPr/>
            <p:nvPr/>
          </p:nvGrpSpPr>
          <p:grpSpPr>
            <a:xfrm>
              <a:off x="305" y="2668"/>
              <a:ext cx="703" cy="740"/>
              <a:chOff x="305" y="2668"/>
              <a:chExt cx="703" cy="740"/>
            </a:xfrm>
          </p:grpSpPr>
          <p:grpSp>
            <p:nvGrpSpPr>
              <p:cNvPr id="26628" name="Group 4"/>
              <p:cNvGrpSpPr/>
              <p:nvPr/>
            </p:nvGrpSpPr>
            <p:grpSpPr>
              <a:xfrm>
                <a:off x="305" y="2668"/>
                <a:ext cx="703" cy="740"/>
                <a:chOff x="305" y="2668"/>
                <a:chExt cx="703" cy="740"/>
              </a:xfrm>
            </p:grpSpPr>
            <p:sp>
              <p:nvSpPr>
                <p:cNvPr id="26629" name="Line 5"/>
                <p:cNvSpPr/>
                <p:nvPr/>
              </p:nvSpPr>
              <p:spPr>
                <a:xfrm flipH="1">
                  <a:off x="305" y="2668"/>
                  <a:ext cx="0" cy="74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30" name="Line 6"/>
                <p:cNvSpPr/>
                <p:nvPr/>
              </p:nvSpPr>
              <p:spPr>
                <a:xfrm>
                  <a:off x="305" y="2668"/>
                  <a:ext cx="672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31" name="Line 7"/>
                <p:cNvSpPr/>
                <p:nvPr/>
              </p:nvSpPr>
              <p:spPr>
                <a:xfrm>
                  <a:off x="977" y="2668"/>
                  <a:ext cx="31" cy="31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32" name="Line 8"/>
                <p:cNvSpPr/>
                <p:nvPr/>
              </p:nvSpPr>
              <p:spPr>
                <a:xfrm flipH="1">
                  <a:off x="977" y="2699"/>
                  <a:ext cx="31" cy="31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33" name="Line 9"/>
                <p:cNvSpPr/>
                <p:nvPr/>
              </p:nvSpPr>
              <p:spPr>
                <a:xfrm>
                  <a:off x="305" y="3408"/>
                  <a:ext cx="672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34" name="Line 10"/>
                <p:cNvSpPr/>
                <p:nvPr/>
              </p:nvSpPr>
              <p:spPr>
                <a:xfrm flipH="1">
                  <a:off x="977" y="2730"/>
                  <a:ext cx="0" cy="678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  <p:sp>
            <p:nvSpPr>
              <p:cNvPr id="26635" name="Rectangle 11"/>
              <p:cNvSpPr/>
              <p:nvPr/>
            </p:nvSpPr>
            <p:spPr>
              <a:xfrm>
                <a:off x="305" y="2976"/>
                <a:ext cx="672" cy="432"/>
              </a:xfrm>
              <a:prstGeom prst="rect">
                <a:avLst/>
              </a:prstGeom>
              <a:solidFill>
                <a:srgbClr val="FFFFCC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636" name="Group 12"/>
            <p:cNvGrpSpPr/>
            <p:nvPr/>
          </p:nvGrpSpPr>
          <p:grpSpPr>
            <a:xfrm>
              <a:off x="596" y="826"/>
              <a:ext cx="171" cy="2520"/>
              <a:chOff x="596" y="826"/>
              <a:chExt cx="171" cy="2520"/>
            </a:xfrm>
          </p:grpSpPr>
          <p:sp>
            <p:nvSpPr>
              <p:cNvPr id="26637" name="Line 13"/>
              <p:cNvSpPr/>
              <p:nvPr/>
            </p:nvSpPr>
            <p:spPr>
              <a:xfrm flipH="1">
                <a:off x="626" y="1081"/>
                <a:ext cx="0" cy="211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6638" name="Line 14"/>
              <p:cNvSpPr/>
              <p:nvPr/>
            </p:nvSpPr>
            <p:spPr>
              <a:xfrm flipH="1">
                <a:off x="741" y="1081"/>
                <a:ext cx="0" cy="211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6639" name="AutoShape 15"/>
              <p:cNvSpPr/>
              <p:nvPr/>
            </p:nvSpPr>
            <p:spPr>
              <a:xfrm>
                <a:off x="601" y="826"/>
                <a:ext cx="140" cy="140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70"/>
                  </a:cxn>
                  <a:cxn ang="0">
                    <a:pos x="70" y="0"/>
                  </a:cxn>
                  <a:cxn ang="0">
                    <a:pos x="140" y="70"/>
                  </a:cxn>
                  <a:cxn ang="0">
                    <a:pos x="70" y="140"/>
                  </a:cxn>
                  <a:cxn ang="0">
                    <a:pos x="0" y="70"/>
                  </a:cxn>
                  <a:cxn ang="0">
                    <a:pos x="35" y="70"/>
                  </a:cxn>
                  <a:cxn ang="0">
                    <a:pos x="70" y="105"/>
                  </a:cxn>
                  <a:cxn ang="0">
                    <a:pos x="105" y="70"/>
                  </a:cxn>
                  <a:cxn ang="0">
                    <a:pos x="70" y="35"/>
                  </a:cxn>
                  <a:cxn ang="0">
                    <a:pos x="35" y="7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000000">
                  <a:alpha val="100000"/>
                </a:srgb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0" name="Line 16"/>
              <p:cNvSpPr/>
              <p:nvPr/>
            </p:nvSpPr>
            <p:spPr>
              <a:xfrm flipV="1">
                <a:off x="626" y="966"/>
                <a:ext cx="38" cy="115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6641" name="Line 17"/>
              <p:cNvSpPr/>
              <p:nvPr/>
            </p:nvSpPr>
            <p:spPr>
              <a:xfrm flipH="1" flipV="1">
                <a:off x="703" y="966"/>
                <a:ext cx="38" cy="115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6642" name="Oval 18"/>
              <p:cNvSpPr/>
              <p:nvPr/>
            </p:nvSpPr>
            <p:spPr>
              <a:xfrm>
                <a:off x="596" y="3039"/>
                <a:ext cx="171" cy="307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26643" name="Rectangle 19"/>
              <p:cNvSpPr/>
              <p:nvPr/>
            </p:nvSpPr>
            <p:spPr>
              <a:xfrm>
                <a:off x="673" y="2131"/>
                <a:ext cx="39" cy="977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wrap="none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grpSp>
            <p:nvGrpSpPr>
              <p:cNvPr id="26644" name="Group 20"/>
              <p:cNvGrpSpPr/>
              <p:nvPr/>
            </p:nvGrpSpPr>
            <p:grpSpPr>
              <a:xfrm>
                <a:off x="664" y="1235"/>
                <a:ext cx="77" cy="1574"/>
                <a:chOff x="664" y="1235"/>
                <a:chExt cx="77" cy="1574"/>
              </a:xfrm>
            </p:grpSpPr>
            <p:sp>
              <p:nvSpPr>
                <p:cNvPr id="26645" name="Line 21"/>
                <p:cNvSpPr/>
                <p:nvPr/>
              </p:nvSpPr>
              <p:spPr>
                <a:xfrm>
                  <a:off x="664" y="1235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46" name="Line 22"/>
                <p:cNvSpPr/>
                <p:nvPr/>
              </p:nvSpPr>
              <p:spPr>
                <a:xfrm>
                  <a:off x="664" y="1312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47" name="Line 23"/>
                <p:cNvSpPr/>
                <p:nvPr/>
              </p:nvSpPr>
              <p:spPr>
                <a:xfrm>
                  <a:off x="664" y="1350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48" name="Line 24"/>
                <p:cNvSpPr/>
                <p:nvPr/>
              </p:nvSpPr>
              <p:spPr>
                <a:xfrm>
                  <a:off x="664" y="1389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49" name="Line 25"/>
                <p:cNvSpPr/>
                <p:nvPr/>
              </p:nvSpPr>
              <p:spPr>
                <a:xfrm>
                  <a:off x="664" y="1427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0" name="Line 26"/>
                <p:cNvSpPr/>
                <p:nvPr/>
              </p:nvSpPr>
              <p:spPr>
                <a:xfrm>
                  <a:off x="664" y="1465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1" name="Line 27"/>
                <p:cNvSpPr/>
                <p:nvPr/>
              </p:nvSpPr>
              <p:spPr>
                <a:xfrm>
                  <a:off x="664" y="1504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2" name="Line 28"/>
                <p:cNvSpPr/>
                <p:nvPr/>
              </p:nvSpPr>
              <p:spPr>
                <a:xfrm>
                  <a:off x="664" y="1542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3" name="Line 29"/>
                <p:cNvSpPr/>
                <p:nvPr/>
              </p:nvSpPr>
              <p:spPr>
                <a:xfrm>
                  <a:off x="664" y="1581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4" name="Line 30"/>
                <p:cNvSpPr/>
                <p:nvPr/>
              </p:nvSpPr>
              <p:spPr>
                <a:xfrm>
                  <a:off x="664" y="1619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5" name="Line 31"/>
                <p:cNvSpPr/>
                <p:nvPr/>
              </p:nvSpPr>
              <p:spPr>
                <a:xfrm>
                  <a:off x="664" y="1657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6" name="Line 32"/>
                <p:cNvSpPr/>
                <p:nvPr/>
              </p:nvSpPr>
              <p:spPr>
                <a:xfrm>
                  <a:off x="664" y="1696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7" name="Line 33"/>
                <p:cNvSpPr/>
                <p:nvPr/>
              </p:nvSpPr>
              <p:spPr>
                <a:xfrm>
                  <a:off x="664" y="1734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8" name="Line 34"/>
                <p:cNvSpPr/>
                <p:nvPr/>
              </p:nvSpPr>
              <p:spPr>
                <a:xfrm>
                  <a:off x="664" y="1772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59" name="Line 35"/>
                <p:cNvSpPr/>
                <p:nvPr/>
              </p:nvSpPr>
              <p:spPr>
                <a:xfrm>
                  <a:off x="664" y="1811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0" name="Line 36"/>
                <p:cNvSpPr/>
                <p:nvPr/>
              </p:nvSpPr>
              <p:spPr>
                <a:xfrm>
                  <a:off x="664" y="1273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1" name="Line 37"/>
                <p:cNvSpPr/>
                <p:nvPr/>
              </p:nvSpPr>
              <p:spPr>
                <a:xfrm>
                  <a:off x="664" y="1849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2" name="Line 38"/>
                <p:cNvSpPr/>
                <p:nvPr/>
              </p:nvSpPr>
              <p:spPr>
                <a:xfrm>
                  <a:off x="664" y="1888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3" name="Line 39"/>
                <p:cNvSpPr/>
                <p:nvPr/>
              </p:nvSpPr>
              <p:spPr>
                <a:xfrm>
                  <a:off x="664" y="1926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4" name="Line 40"/>
                <p:cNvSpPr/>
                <p:nvPr/>
              </p:nvSpPr>
              <p:spPr>
                <a:xfrm>
                  <a:off x="664" y="1964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5" name="Line 41"/>
                <p:cNvSpPr/>
                <p:nvPr/>
              </p:nvSpPr>
              <p:spPr>
                <a:xfrm>
                  <a:off x="664" y="2003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6" name="Line 42"/>
                <p:cNvSpPr/>
                <p:nvPr/>
              </p:nvSpPr>
              <p:spPr>
                <a:xfrm>
                  <a:off x="664" y="2041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7" name="Line 43"/>
                <p:cNvSpPr/>
                <p:nvPr/>
              </p:nvSpPr>
              <p:spPr>
                <a:xfrm>
                  <a:off x="664" y="2080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8" name="Line 44"/>
                <p:cNvSpPr/>
                <p:nvPr/>
              </p:nvSpPr>
              <p:spPr>
                <a:xfrm>
                  <a:off x="664" y="2118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69" name="Line 45"/>
                <p:cNvSpPr/>
                <p:nvPr/>
              </p:nvSpPr>
              <p:spPr>
                <a:xfrm>
                  <a:off x="664" y="2156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0" name="Line 46"/>
                <p:cNvSpPr/>
                <p:nvPr/>
              </p:nvSpPr>
              <p:spPr>
                <a:xfrm>
                  <a:off x="664" y="2195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1" name="Line 47"/>
                <p:cNvSpPr/>
                <p:nvPr/>
              </p:nvSpPr>
              <p:spPr>
                <a:xfrm>
                  <a:off x="664" y="2233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2" name="Line 48"/>
                <p:cNvSpPr/>
                <p:nvPr/>
              </p:nvSpPr>
              <p:spPr>
                <a:xfrm>
                  <a:off x="664" y="2272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3" name="Line 49"/>
                <p:cNvSpPr/>
                <p:nvPr/>
              </p:nvSpPr>
              <p:spPr>
                <a:xfrm>
                  <a:off x="664" y="2310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4" name="Line 50"/>
                <p:cNvSpPr/>
                <p:nvPr/>
              </p:nvSpPr>
              <p:spPr>
                <a:xfrm>
                  <a:off x="664" y="2348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5" name="Line 51"/>
                <p:cNvSpPr/>
                <p:nvPr/>
              </p:nvSpPr>
              <p:spPr>
                <a:xfrm>
                  <a:off x="664" y="2387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6" name="Line 52"/>
                <p:cNvSpPr/>
                <p:nvPr/>
              </p:nvSpPr>
              <p:spPr>
                <a:xfrm>
                  <a:off x="664" y="2425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7" name="Line 53"/>
                <p:cNvSpPr/>
                <p:nvPr/>
              </p:nvSpPr>
              <p:spPr>
                <a:xfrm>
                  <a:off x="664" y="2463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8" name="Line 54"/>
                <p:cNvSpPr/>
                <p:nvPr/>
              </p:nvSpPr>
              <p:spPr>
                <a:xfrm>
                  <a:off x="664" y="2502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79" name="Line 55"/>
                <p:cNvSpPr/>
                <p:nvPr/>
              </p:nvSpPr>
              <p:spPr>
                <a:xfrm>
                  <a:off x="664" y="2540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0" name="Line 56"/>
                <p:cNvSpPr/>
                <p:nvPr/>
              </p:nvSpPr>
              <p:spPr>
                <a:xfrm>
                  <a:off x="664" y="2579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1" name="Line 57"/>
                <p:cNvSpPr/>
                <p:nvPr/>
              </p:nvSpPr>
              <p:spPr>
                <a:xfrm>
                  <a:off x="664" y="2617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2" name="Line 58"/>
                <p:cNvSpPr/>
                <p:nvPr/>
              </p:nvSpPr>
              <p:spPr>
                <a:xfrm>
                  <a:off x="664" y="2655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3" name="Line 59"/>
                <p:cNvSpPr/>
                <p:nvPr/>
              </p:nvSpPr>
              <p:spPr>
                <a:xfrm>
                  <a:off x="664" y="2694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4" name="Line 60"/>
                <p:cNvSpPr/>
                <p:nvPr/>
              </p:nvSpPr>
              <p:spPr>
                <a:xfrm>
                  <a:off x="664" y="2732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5" name="Line 61"/>
                <p:cNvSpPr/>
                <p:nvPr/>
              </p:nvSpPr>
              <p:spPr>
                <a:xfrm>
                  <a:off x="664" y="2771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6686" name="Line 62"/>
                <p:cNvSpPr/>
                <p:nvPr/>
              </p:nvSpPr>
              <p:spPr>
                <a:xfrm>
                  <a:off x="664" y="2809"/>
                  <a:ext cx="77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</p:grpSp>
      </p:grpSp>
      <p:grpSp>
        <p:nvGrpSpPr>
          <p:cNvPr id="26687" name="Group 63"/>
          <p:cNvGrpSpPr/>
          <p:nvPr/>
        </p:nvGrpSpPr>
        <p:grpSpPr>
          <a:xfrm>
            <a:off x="4700588" y="584200"/>
            <a:ext cx="2514600" cy="6096000"/>
            <a:chOff x="1344" y="336"/>
            <a:chExt cx="1584" cy="3840"/>
          </a:xfrm>
        </p:grpSpPr>
        <p:sp>
          <p:nvSpPr>
            <p:cNvPr id="26688" name="Rectangle 64"/>
            <p:cNvSpPr/>
            <p:nvPr/>
          </p:nvSpPr>
          <p:spPr>
            <a:xfrm>
              <a:off x="1728" y="1776"/>
              <a:ext cx="578" cy="2381"/>
            </a:xfrm>
            <a:prstGeom prst="rect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eaLnBrk="0" hangingPunct="0"/>
              <a:endParaRPr>
                <a:latin typeface="Arial" panose="020B0604020202020204" pitchFamily="34" charset="0"/>
              </a:endParaRPr>
            </a:p>
          </p:txBody>
        </p:sp>
        <p:sp>
          <p:nvSpPr>
            <p:cNvPr id="26689" name="AutoShape 65"/>
            <p:cNvSpPr/>
            <p:nvPr/>
          </p:nvSpPr>
          <p:spPr>
            <a:xfrm>
              <a:off x="1344" y="342"/>
              <a:ext cx="1584" cy="3834"/>
            </a:xfrm>
            <a:prstGeom prst="wedgeRoundRectCallout">
              <a:avLst>
                <a:gd name="adj1" fmla="val -86931"/>
                <a:gd name="adj2" fmla="val -3259"/>
                <a:gd name="adj3" fmla="val 16667"/>
              </a:avLst>
            </a:prstGeom>
            <a:noFill/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eaLnBrk="0" hangingPunct="0"/>
              <a:endParaRPr sz="2400">
                <a:latin typeface="Times New Roman" panose="02020603050405020304" pitchFamily="18" charset="0"/>
              </a:endParaRPr>
            </a:p>
          </p:txBody>
        </p:sp>
        <p:sp>
          <p:nvSpPr>
            <p:cNvPr id="26690" name="Line 66"/>
            <p:cNvSpPr/>
            <p:nvPr/>
          </p:nvSpPr>
          <p:spPr>
            <a:xfrm flipH="1">
              <a:off x="1570" y="336"/>
              <a:ext cx="0" cy="38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1" name="Line 67"/>
            <p:cNvSpPr/>
            <p:nvPr/>
          </p:nvSpPr>
          <p:spPr>
            <a:xfrm flipH="1">
              <a:off x="2475" y="336"/>
              <a:ext cx="0" cy="38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2" name="Line 68"/>
            <p:cNvSpPr/>
            <p:nvPr/>
          </p:nvSpPr>
          <p:spPr>
            <a:xfrm>
              <a:off x="2174" y="394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3" name="Line 69"/>
            <p:cNvSpPr/>
            <p:nvPr/>
          </p:nvSpPr>
          <p:spPr>
            <a:xfrm>
              <a:off x="2174" y="56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4" name="Line 70"/>
            <p:cNvSpPr/>
            <p:nvPr/>
          </p:nvSpPr>
          <p:spPr>
            <a:xfrm>
              <a:off x="2174" y="743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5" name="Line 71"/>
            <p:cNvSpPr/>
            <p:nvPr/>
          </p:nvSpPr>
          <p:spPr>
            <a:xfrm>
              <a:off x="2174" y="918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6" name="Line 72"/>
            <p:cNvSpPr/>
            <p:nvPr/>
          </p:nvSpPr>
          <p:spPr>
            <a:xfrm>
              <a:off x="2174" y="144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7" name="Line 73"/>
            <p:cNvSpPr/>
            <p:nvPr/>
          </p:nvSpPr>
          <p:spPr>
            <a:xfrm>
              <a:off x="2174" y="1267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8" name="Line 74"/>
            <p:cNvSpPr/>
            <p:nvPr/>
          </p:nvSpPr>
          <p:spPr>
            <a:xfrm>
              <a:off x="2174" y="1092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699" name="Line 75"/>
            <p:cNvSpPr/>
            <p:nvPr/>
          </p:nvSpPr>
          <p:spPr>
            <a:xfrm>
              <a:off x="2174" y="1616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0" name="Line 76"/>
            <p:cNvSpPr/>
            <p:nvPr/>
          </p:nvSpPr>
          <p:spPr>
            <a:xfrm>
              <a:off x="2174" y="179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1" name="Line 77"/>
            <p:cNvSpPr/>
            <p:nvPr/>
          </p:nvSpPr>
          <p:spPr>
            <a:xfrm>
              <a:off x="2174" y="1965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2" name="Line 78"/>
            <p:cNvSpPr/>
            <p:nvPr/>
          </p:nvSpPr>
          <p:spPr>
            <a:xfrm>
              <a:off x="2174" y="2140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3" name="Line 79"/>
            <p:cNvSpPr/>
            <p:nvPr/>
          </p:nvSpPr>
          <p:spPr>
            <a:xfrm>
              <a:off x="1947" y="394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4" name="Line 80"/>
            <p:cNvSpPr/>
            <p:nvPr/>
          </p:nvSpPr>
          <p:spPr>
            <a:xfrm>
              <a:off x="2098" y="1267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5" name="Line 81"/>
            <p:cNvSpPr/>
            <p:nvPr/>
          </p:nvSpPr>
          <p:spPr>
            <a:xfrm>
              <a:off x="1947" y="2140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06" name="Text Box 82"/>
            <p:cNvSpPr txBox="1"/>
            <p:nvPr/>
          </p:nvSpPr>
          <p:spPr>
            <a:xfrm>
              <a:off x="1776" y="336"/>
              <a:ext cx="384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pitchFamily="18" charset="0"/>
                </a:rPr>
                <a:t>20</a:t>
              </a:r>
              <a:endParaRPr lang="en-US" altLang="zh-CN" sz="3200">
                <a:latin typeface="Times New Roman" panose="02020603050405020304" pitchFamily="18" charset="0"/>
              </a:endParaRPr>
            </a:p>
          </p:txBody>
        </p:sp>
        <p:sp>
          <p:nvSpPr>
            <p:cNvPr id="26707" name="Text Box 83"/>
            <p:cNvSpPr txBox="1"/>
            <p:nvPr/>
          </p:nvSpPr>
          <p:spPr>
            <a:xfrm>
              <a:off x="1776" y="1824"/>
              <a:ext cx="480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pitchFamily="18" charset="0"/>
                </a:rPr>
                <a:t>10</a:t>
              </a:r>
              <a:endParaRPr lang="en-US" altLang="zh-CN" sz="3200">
                <a:latin typeface="Times New Roman" panose="02020603050405020304" pitchFamily="18" charset="0"/>
              </a:endParaRPr>
            </a:p>
          </p:txBody>
        </p:sp>
        <p:sp>
          <p:nvSpPr>
            <p:cNvPr id="26708" name="Rectangle 84"/>
            <p:cNvSpPr/>
            <p:nvPr/>
          </p:nvSpPr>
          <p:spPr>
            <a:xfrm>
              <a:off x="2304" y="336"/>
              <a:ext cx="141" cy="3831"/>
            </a:xfrm>
            <a:prstGeom prst="rect">
              <a:avLst/>
            </a:prstGeom>
            <a:solidFill>
              <a:schemeClr val="tx1">
                <a:alpha val="50195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eaLnBrk="0" hangingPunct="0"/>
              <a:endParaRPr>
                <a:latin typeface="Arial" panose="020B0604020202020204" pitchFamily="34" charset="0"/>
              </a:endParaRPr>
            </a:p>
          </p:txBody>
        </p:sp>
        <p:sp>
          <p:nvSpPr>
            <p:cNvPr id="26709" name="Line 85"/>
            <p:cNvSpPr/>
            <p:nvPr/>
          </p:nvSpPr>
          <p:spPr>
            <a:xfrm>
              <a:off x="2174" y="2297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0" name="Line 86"/>
            <p:cNvSpPr/>
            <p:nvPr/>
          </p:nvSpPr>
          <p:spPr>
            <a:xfrm>
              <a:off x="2174" y="247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1" name="Line 87"/>
            <p:cNvSpPr/>
            <p:nvPr/>
          </p:nvSpPr>
          <p:spPr>
            <a:xfrm>
              <a:off x="2174" y="2646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2" name="Line 88"/>
            <p:cNvSpPr/>
            <p:nvPr/>
          </p:nvSpPr>
          <p:spPr>
            <a:xfrm>
              <a:off x="2174" y="316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3" name="Line 89"/>
            <p:cNvSpPr/>
            <p:nvPr/>
          </p:nvSpPr>
          <p:spPr>
            <a:xfrm>
              <a:off x="2174" y="2995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4" name="Line 90"/>
            <p:cNvSpPr/>
            <p:nvPr/>
          </p:nvSpPr>
          <p:spPr>
            <a:xfrm>
              <a:off x="2174" y="2820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5" name="Line 91"/>
            <p:cNvSpPr/>
            <p:nvPr/>
          </p:nvSpPr>
          <p:spPr>
            <a:xfrm>
              <a:off x="2174" y="3344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6" name="Line 92"/>
            <p:cNvSpPr/>
            <p:nvPr/>
          </p:nvSpPr>
          <p:spPr>
            <a:xfrm>
              <a:off x="2174" y="351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7" name="Line 93"/>
            <p:cNvSpPr/>
            <p:nvPr/>
          </p:nvSpPr>
          <p:spPr>
            <a:xfrm>
              <a:off x="2174" y="3693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8" name="Line 94"/>
            <p:cNvSpPr/>
            <p:nvPr/>
          </p:nvSpPr>
          <p:spPr>
            <a:xfrm>
              <a:off x="2174" y="3868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19" name="Line 95"/>
            <p:cNvSpPr/>
            <p:nvPr/>
          </p:nvSpPr>
          <p:spPr>
            <a:xfrm>
              <a:off x="2098" y="2995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20" name="Line 96"/>
            <p:cNvSpPr/>
            <p:nvPr/>
          </p:nvSpPr>
          <p:spPr>
            <a:xfrm>
              <a:off x="1947" y="3868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21" name="Rectangle 97"/>
            <p:cNvSpPr/>
            <p:nvPr/>
          </p:nvSpPr>
          <p:spPr>
            <a:xfrm>
              <a:off x="1584" y="345"/>
              <a:ext cx="144" cy="3831"/>
            </a:xfrm>
            <a:prstGeom prst="rect">
              <a:avLst/>
            </a:prstGeom>
            <a:solidFill>
              <a:srgbClr val="000000">
                <a:alpha val="50195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eaLnBrk="0" hangingPunct="0"/>
              <a:endParaRPr>
                <a:latin typeface="Arial" panose="020B0604020202020204" pitchFamily="34" charset="0"/>
              </a:endParaRPr>
            </a:p>
          </p:txBody>
        </p:sp>
        <p:sp>
          <p:nvSpPr>
            <p:cNvPr id="26722" name="Line 98"/>
            <p:cNvSpPr/>
            <p:nvPr/>
          </p:nvSpPr>
          <p:spPr>
            <a:xfrm>
              <a:off x="2160" y="4032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6723" name="Text Box 99"/>
            <p:cNvSpPr txBox="1"/>
            <p:nvPr/>
          </p:nvSpPr>
          <p:spPr>
            <a:xfrm>
              <a:off x="1776" y="3571"/>
              <a:ext cx="243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3200">
                  <a:latin typeface="Times New Roman" panose="02020603050405020304" pitchFamily="18" charset="0"/>
                </a:rPr>
                <a:t>0</a:t>
              </a:r>
              <a:endParaRPr lang="en-US" altLang="zh-CN" sz="3200">
                <a:latin typeface="Times New Roman" panose="02020603050405020304" pitchFamily="18" charset="0"/>
              </a:endParaRPr>
            </a:p>
          </p:txBody>
        </p:sp>
      </p:grpSp>
      <p:sp>
        <p:nvSpPr>
          <p:cNvPr id="14340" name="Line 100"/>
          <p:cNvSpPr/>
          <p:nvPr/>
        </p:nvSpPr>
        <p:spPr>
          <a:xfrm>
            <a:off x="5375275" y="2889250"/>
            <a:ext cx="1828800" cy="0"/>
          </a:xfrm>
          <a:prstGeom prst="line">
            <a:avLst/>
          </a:prstGeom>
          <a:ln w="57150" cap="flat" cmpd="sng">
            <a:solidFill>
              <a:srgbClr val="33CCCC"/>
            </a:solidFill>
            <a:prstDash val="dash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4341" name="Text Box 101"/>
          <p:cNvSpPr txBox="1"/>
          <p:nvPr/>
        </p:nvSpPr>
        <p:spPr>
          <a:xfrm>
            <a:off x="7010400" y="2438400"/>
            <a:ext cx="23622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>
                <a:latin typeface="Times New Roman" panose="02020603050405020304" pitchFamily="18" charset="0"/>
              </a:rPr>
              <a:t>记作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</a:rPr>
              <a:t>12℃</a:t>
            </a:r>
            <a:endParaRPr lang="en-US" altLang="zh-CN" sz="4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Text Box 102"/>
          <p:cNvSpPr txBox="1"/>
          <p:nvPr/>
        </p:nvSpPr>
        <p:spPr>
          <a:xfrm>
            <a:off x="7031038" y="2971800"/>
            <a:ext cx="3230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>
                <a:latin typeface="Times New Roman" panose="02020603050405020304" pitchFamily="18" charset="0"/>
              </a:rPr>
              <a:t>读作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</a:rPr>
              <a:t>12</a:t>
            </a:r>
            <a:r>
              <a:rPr lang="zh-CN" altLang="en-US" sz="4000">
                <a:solidFill>
                  <a:srgbClr val="FF3300"/>
                </a:solidFill>
                <a:latin typeface="Times New Roman" panose="02020603050405020304" pitchFamily="18" charset="0"/>
              </a:rPr>
              <a:t>摄氏度</a:t>
            </a:r>
            <a:endParaRPr lang="zh-CN" altLang="en-US" sz="4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/>
          <p:nvPr/>
        </p:nvGrpSpPr>
        <p:grpSpPr>
          <a:xfrm>
            <a:off x="2990850" y="998538"/>
            <a:ext cx="3505200" cy="5181600"/>
            <a:chOff x="1440" y="528"/>
            <a:chExt cx="2208" cy="3264"/>
          </a:xfrm>
        </p:grpSpPr>
        <p:grpSp>
          <p:nvGrpSpPr>
            <p:cNvPr id="27651" name="Group 3"/>
            <p:cNvGrpSpPr/>
            <p:nvPr/>
          </p:nvGrpSpPr>
          <p:grpSpPr>
            <a:xfrm>
              <a:off x="2400" y="1872"/>
              <a:ext cx="1248" cy="1728"/>
              <a:chOff x="2400" y="1872"/>
              <a:chExt cx="1248" cy="1728"/>
            </a:xfrm>
          </p:grpSpPr>
          <p:sp>
            <p:nvSpPr>
              <p:cNvPr id="27652" name="Rectangle 4"/>
              <p:cNvSpPr/>
              <p:nvPr/>
            </p:nvSpPr>
            <p:spPr>
              <a:xfrm>
                <a:off x="2688" y="2640"/>
                <a:ext cx="480" cy="960"/>
              </a:xfrm>
              <a:prstGeom prst="rect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27653" name="AutoShape 5"/>
              <p:cNvSpPr/>
              <p:nvPr/>
            </p:nvSpPr>
            <p:spPr>
              <a:xfrm>
                <a:off x="2400" y="1872"/>
                <a:ext cx="1248" cy="1728"/>
              </a:xfrm>
              <a:prstGeom prst="wedgeRoundRectCallout">
                <a:avLst>
                  <a:gd name="adj1" fmla="val -85417"/>
                  <a:gd name="adj2" fmla="val -32000"/>
                  <a:gd name="adj3" fmla="val 16667"/>
                </a:avLst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eaLnBrk="0" hangingPunct="0"/>
                <a:endParaRPr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54" name="Line 6"/>
              <p:cNvSpPr/>
              <p:nvPr/>
            </p:nvSpPr>
            <p:spPr>
              <a:xfrm flipH="1">
                <a:off x="2578" y="1872"/>
                <a:ext cx="0" cy="172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55" name="Line 7"/>
              <p:cNvSpPr/>
              <p:nvPr/>
            </p:nvSpPr>
            <p:spPr>
              <a:xfrm flipH="1">
                <a:off x="3291" y="1872"/>
                <a:ext cx="0" cy="172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56" name="Line 8"/>
              <p:cNvSpPr/>
              <p:nvPr/>
            </p:nvSpPr>
            <p:spPr>
              <a:xfrm>
                <a:off x="3054" y="2064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57" name="Line 9"/>
              <p:cNvSpPr/>
              <p:nvPr/>
            </p:nvSpPr>
            <p:spPr>
              <a:xfrm>
                <a:off x="3054" y="2208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58" name="Line 10"/>
              <p:cNvSpPr/>
              <p:nvPr/>
            </p:nvSpPr>
            <p:spPr>
              <a:xfrm>
                <a:off x="3054" y="2352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59" name="Line 11"/>
              <p:cNvSpPr/>
              <p:nvPr/>
            </p:nvSpPr>
            <p:spPr>
              <a:xfrm>
                <a:off x="3054" y="2496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0" name="Line 12"/>
              <p:cNvSpPr/>
              <p:nvPr/>
            </p:nvSpPr>
            <p:spPr>
              <a:xfrm>
                <a:off x="3054" y="2928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1" name="Line 13"/>
              <p:cNvSpPr/>
              <p:nvPr/>
            </p:nvSpPr>
            <p:spPr>
              <a:xfrm>
                <a:off x="3054" y="2784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2" name="Line 14"/>
              <p:cNvSpPr/>
              <p:nvPr/>
            </p:nvSpPr>
            <p:spPr>
              <a:xfrm>
                <a:off x="3054" y="2640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3" name="Line 15"/>
              <p:cNvSpPr/>
              <p:nvPr/>
            </p:nvSpPr>
            <p:spPr>
              <a:xfrm>
                <a:off x="3054" y="3072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4" name="Line 16"/>
              <p:cNvSpPr/>
              <p:nvPr/>
            </p:nvSpPr>
            <p:spPr>
              <a:xfrm>
                <a:off x="3054" y="3216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5" name="Line 17"/>
              <p:cNvSpPr/>
              <p:nvPr/>
            </p:nvSpPr>
            <p:spPr>
              <a:xfrm>
                <a:off x="3054" y="3360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6" name="Line 18"/>
              <p:cNvSpPr/>
              <p:nvPr/>
            </p:nvSpPr>
            <p:spPr>
              <a:xfrm>
                <a:off x="3054" y="3504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7" name="Line 19"/>
              <p:cNvSpPr/>
              <p:nvPr/>
            </p:nvSpPr>
            <p:spPr>
              <a:xfrm>
                <a:off x="2875" y="2064"/>
                <a:ext cx="23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8" name="Line 20"/>
              <p:cNvSpPr/>
              <p:nvPr/>
            </p:nvSpPr>
            <p:spPr>
              <a:xfrm>
                <a:off x="2994" y="2784"/>
                <a:ext cx="23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69" name="Line 21"/>
              <p:cNvSpPr/>
              <p:nvPr/>
            </p:nvSpPr>
            <p:spPr>
              <a:xfrm>
                <a:off x="2875" y="3504"/>
                <a:ext cx="23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70" name="Text Box 22"/>
              <p:cNvSpPr txBox="1"/>
              <p:nvPr/>
            </p:nvSpPr>
            <p:spPr>
              <a:xfrm>
                <a:off x="2688" y="1987"/>
                <a:ext cx="432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3200">
                    <a:latin typeface="Times New Roman" panose="02020603050405020304" pitchFamily="18" charset="0"/>
                  </a:rPr>
                  <a:t>0</a:t>
                </a:r>
                <a:endParaRPr lang="en-US" altLang="zh-CN" sz="32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71" name="Text Box 23"/>
              <p:cNvSpPr txBox="1"/>
              <p:nvPr/>
            </p:nvSpPr>
            <p:spPr>
              <a:xfrm>
                <a:off x="2640" y="3187"/>
                <a:ext cx="672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3200">
                    <a:latin typeface="Times New Roman" panose="02020603050405020304" pitchFamily="18" charset="0"/>
                  </a:rPr>
                  <a:t>10</a:t>
                </a:r>
                <a:endParaRPr lang="en-US" altLang="zh-CN" sz="32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672" name="Rectangle 24"/>
              <p:cNvSpPr/>
              <p:nvPr/>
            </p:nvSpPr>
            <p:spPr>
              <a:xfrm>
                <a:off x="2592" y="1872"/>
                <a:ext cx="96" cy="1721"/>
              </a:xfrm>
              <a:prstGeom prst="rect">
                <a:avLst/>
              </a:prstGeom>
              <a:solidFill>
                <a:srgbClr val="000000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27673" name="Rectangle 25"/>
              <p:cNvSpPr/>
              <p:nvPr/>
            </p:nvSpPr>
            <p:spPr>
              <a:xfrm>
                <a:off x="3168" y="1872"/>
                <a:ext cx="96" cy="1721"/>
              </a:xfrm>
              <a:prstGeom prst="rect">
                <a:avLst/>
              </a:prstGeom>
              <a:solidFill>
                <a:srgbClr val="000000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27674" name="Line 26"/>
              <p:cNvSpPr/>
              <p:nvPr/>
            </p:nvSpPr>
            <p:spPr>
              <a:xfrm>
                <a:off x="3072" y="1872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7675" name="Line 27"/>
              <p:cNvSpPr/>
              <p:nvPr/>
            </p:nvSpPr>
            <p:spPr>
              <a:xfrm>
                <a:off x="3072" y="1920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grpSp>
          <p:nvGrpSpPr>
            <p:cNvPr id="27676" name="Group 28"/>
            <p:cNvGrpSpPr/>
            <p:nvPr/>
          </p:nvGrpSpPr>
          <p:grpSpPr>
            <a:xfrm>
              <a:off x="1440" y="528"/>
              <a:ext cx="1008" cy="3264"/>
              <a:chOff x="1440" y="528"/>
              <a:chExt cx="1008" cy="3264"/>
            </a:xfrm>
          </p:grpSpPr>
          <p:grpSp>
            <p:nvGrpSpPr>
              <p:cNvPr id="27677" name="Group 29"/>
              <p:cNvGrpSpPr/>
              <p:nvPr/>
            </p:nvGrpSpPr>
            <p:grpSpPr>
              <a:xfrm>
                <a:off x="1440" y="2736"/>
                <a:ext cx="1008" cy="1056"/>
                <a:chOff x="1440" y="2736"/>
                <a:chExt cx="1008" cy="1056"/>
              </a:xfrm>
            </p:grpSpPr>
            <p:grpSp>
              <p:nvGrpSpPr>
                <p:cNvPr id="27678" name="Group 30"/>
                <p:cNvGrpSpPr/>
                <p:nvPr/>
              </p:nvGrpSpPr>
              <p:grpSpPr>
                <a:xfrm>
                  <a:off x="1440" y="2736"/>
                  <a:ext cx="1008" cy="1056"/>
                  <a:chOff x="1440" y="2736"/>
                  <a:chExt cx="1008" cy="1056"/>
                </a:xfrm>
              </p:grpSpPr>
              <p:sp>
                <p:nvSpPr>
                  <p:cNvPr id="27679" name="Line 31"/>
                  <p:cNvSpPr/>
                  <p:nvPr/>
                </p:nvSpPr>
                <p:spPr>
                  <a:xfrm flipH="1">
                    <a:off x="1440" y="2736"/>
                    <a:ext cx="0" cy="1056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80" name="Line 32"/>
                  <p:cNvSpPr/>
                  <p:nvPr/>
                </p:nvSpPr>
                <p:spPr>
                  <a:xfrm>
                    <a:off x="1440" y="2736"/>
                    <a:ext cx="964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81" name="Line 33"/>
                  <p:cNvSpPr/>
                  <p:nvPr/>
                </p:nvSpPr>
                <p:spPr>
                  <a:xfrm>
                    <a:off x="2404" y="2736"/>
                    <a:ext cx="44" cy="44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82" name="Line 34"/>
                  <p:cNvSpPr/>
                  <p:nvPr/>
                </p:nvSpPr>
                <p:spPr>
                  <a:xfrm flipH="1">
                    <a:off x="2404" y="2780"/>
                    <a:ext cx="44" cy="44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83" name="Line 35"/>
                  <p:cNvSpPr/>
                  <p:nvPr/>
                </p:nvSpPr>
                <p:spPr>
                  <a:xfrm>
                    <a:off x="1440" y="3792"/>
                    <a:ext cx="964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84" name="Line 36"/>
                  <p:cNvSpPr/>
                  <p:nvPr/>
                </p:nvSpPr>
                <p:spPr>
                  <a:xfrm flipH="1">
                    <a:off x="2404" y="2824"/>
                    <a:ext cx="0" cy="968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sp>
              <p:nvSpPr>
                <p:cNvPr id="27685" name="Rectangle 37"/>
                <p:cNvSpPr/>
                <p:nvPr/>
              </p:nvSpPr>
              <p:spPr>
                <a:xfrm>
                  <a:off x="1440" y="3176"/>
                  <a:ext cx="964" cy="616"/>
                </a:xfrm>
                <a:prstGeom prst="rect">
                  <a:avLst/>
                </a:prstGeom>
                <a:solidFill>
                  <a:srgbClr val="FFFFCC">
                    <a:alpha val="50195"/>
                  </a:srgbClr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pPr eaLnBrk="0" hangingPunct="0"/>
                  <a:endParaRPr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27686" name="Group 38"/>
              <p:cNvGrpSpPr/>
              <p:nvPr/>
            </p:nvGrpSpPr>
            <p:grpSpPr>
              <a:xfrm>
                <a:off x="1707" y="528"/>
                <a:ext cx="213" cy="3151"/>
                <a:chOff x="1707" y="528"/>
                <a:chExt cx="213" cy="3151"/>
              </a:xfrm>
            </p:grpSpPr>
            <p:sp>
              <p:nvSpPr>
                <p:cNvPr id="27687" name="Line 39"/>
                <p:cNvSpPr/>
                <p:nvPr/>
              </p:nvSpPr>
              <p:spPr>
                <a:xfrm flipH="1">
                  <a:off x="1744" y="847"/>
                  <a:ext cx="0" cy="264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7688" name="Line 40"/>
                <p:cNvSpPr/>
                <p:nvPr/>
              </p:nvSpPr>
              <p:spPr>
                <a:xfrm flipH="1">
                  <a:off x="1888" y="847"/>
                  <a:ext cx="0" cy="264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7689" name="AutoShape 41"/>
                <p:cNvSpPr/>
                <p:nvPr/>
              </p:nvSpPr>
              <p:spPr>
                <a:xfrm>
                  <a:off x="1713" y="528"/>
                  <a:ext cx="175" cy="175"/>
                </a:xfrm>
                <a:custGeom>
                  <a:avLst/>
                  <a:gdLst>
                    <a:gd name="txL" fmla="*/ 0 w 21600"/>
                    <a:gd name="txT" fmla="*/ 0 h 21600"/>
                    <a:gd name="txR" fmla="*/ 21600 w 21600"/>
                    <a:gd name="txB" fmla="*/ 21600 h 21600"/>
                  </a:gdLst>
                  <a:ahLst/>
                  <a:cxnLst>
                    <a:cxn ang="0">
                      <a:pos x="0" y="88"/>
                    </a:cxn>
                    <a:cxn ang="0">
                      <a:pos x="88" y="0"/>
                    </a:cxn>
                    <a:cxn ang="0">
                      <a:pos x="175" y="88"/>
                    </a:cxn>
                    <a:cxn ang="0">
                      <a:pos x="88" y="175"/>
                    </a:cxn>
                    <a:cxn ang="0">
                      <a:pos x="0" y="88"/>
                    </a:cxn>
                    <a:cxn ang="0">
                      <a:pos x="44" y="88"/>
                    </a:cxn>
                    <a:cxn ang="0">
                      <a:pos x="88" y="131"/>
                    </a:cxn>
                    <a:cxn ang="0">
                      <a:pos x="131" y="88"/>
                    </a:cxn>
                    <a:cxn ang="0">
                      <a:pos x="88" y="44"/>
                    </a:cxn>
                    <a:cxn ang="0">
                      <a:pos x="44" y="88"/>
                    </a:cxn>
                  </a:cxnLst>
                  <a:rect l="txL" t="txT" r="txR" b="txB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000000">
                    <a:alpha val="100000"/>
                  </a:srgbClr>
                </a:solidFill>
                <a:ln w="9525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90" name="Line 42"/>
                <p:cNvSpPr/>
                <p:nvPr/>
              </p:nvSpPr>
              <p:spPr>
                <a:xfrm flipV="1">
                  <a:off x="1744" y="703"/>
                  <a:ext cx="48" cy="1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7691" name="Line 43"/>
                <p:cNvSpPr/>
                <p:nvPr/>
              </p:nvSpPr>
              <p:spPr>
                <a:xfrm flipH="1" flipV="1">
                  <a:off x="1840" y="703"/>
                  <a:ext cx="48" cy="1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7692" name="Oval 44"/>
                <p:cNvSpPr/>
                <p:nvPr/>
              </p:nvSpPr>
              <p:spPr>
                <a:xfrm>
                  <a:off x="1707" y="3295"/>
                  <a:ext cx="213" cy="384"/>
                </a:xfrm>
                <a:prstGeom prst="ellipse">
                  <a:avLst/>
                </a:prstGeom>
                <a:solidFill>
                  <a:srgbClr val="FF6600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pPr eaLnBrk="0" hangingPunct="0"/>
                  <a:endParaRPr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7693" name="Rectangle 45"/>
                <p:cNvSpPr/>
                <p:nvPr/>
              </p:nvSpPr>
              <p:spPr>
                <a:xfrm>
                  <a:off x="1803" y="2160"/>
                  <a:ext cx="48" cy="1222"/>
                </a:xfrm>
                <a:prstGeom prst="rect">
                  <a:avLst/>
                </a:prstGeom>
                <a:solidFill>
                  <a:srgbClr val="FF0000"/>
                </a:solidFill>
                <a:ln w="9525">
                  <a:noFill/>
                </a:ln>
              </p:spPr>
              <p:txBody>
                <a:bodyPr wrap="none" anchor="ctr" anchorCtr="0"/>
                <a:lstStyle/>
                <a:p>
                  <a:pPr eaLnBrk="0" hangingPunct="0"/>
                  <a:endParaRPr>
                    <a:latin typeface="Arial" panose="020B0604020202020204" pitchFamily="34" charset="0"/>
                  </a:endParaRPr>
                </a:p>
              </p:txBody>
            </p:sp>
            <p:grpSp>
              <p:nvGrpSpPr>
                <p:cNvPr id="27694" name="Group 46"/>
                <p:cNvGrpSpPr/>
                <p:nvPr/>
              </p:nvGrpSpPr>
              <p:grpSpPr>
                <a:xfrm>
                  <a:off x="1792" y="1039"/>
                  <a:ext cx="96" cy="1968"/>
                  <a:chOff x="1792" y="1039"/>
                  <a:chExt cx="96" cy="1968"/>
                </a:xfrm>
              </p:grpSpPr>
              <p:sp>
                <p:nvSpPr>
                  <p:cNvPr id="27695" name="Line 47"/>
                  <p:cNvSpPr/>
                  <p:nvPr/>
                </p:nvSpPr>
                <p:spPr>
                  <a:xfrm>
                    <a:off x="1792" y="103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96" name="Line 48"/>
                  <p:cNvSpPr/>
                  <p:nvPr/>
                </p:nvSpPr>
                <p:spPr>
                  <a:xfrm>
                    <a:off x="1792" y="113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97" name="Line 49"/>
                  <p:cNvSpPr/>
                  <p:nvPr/>
                </p:nvSpPr>
                <p:spPr>
                  <a:xfrm>
                    <a:off x="1792" y="118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98" name="Line 50"/>
                  <p:cNvSpPr/>
                  <p:nvPr/>
                </p:nvSpPr>
                <p:spPr>
                  <a:xfrm>
                    <a:off x="1792" y="123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699" name="Line 51"/>
                  <p:cNvSpPr/>
                  <p:nvPr/>
                </p:nvSpPr>
                <p:spPr>
                  <a:xfrm>
                    <a:off x="1792" y="127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0" name="Line 52"/>
                  <p:cNvSpPr/>
                  <p:nvPr/>
                </p:nvSpPr>
                <p:spPr>
                  <a:xfrm>
                    <a:off x="1792" y="132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1" name="Line 53"/>
                  <p:cNvSpPr/>
                  <p:nvPr/>
                </p:nvSpPr>
                <p:spPr>
                  <a:xfrm>
                    <a:off x="1792" y="137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2" name="Line 54"/>
                  <p:cNvSpPr/>
                  <p:nvPr/>
                </p:nvSpPr>
                <p:spPr>
                  <a:xfrm>
                    <a:off x="1792" y="142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3" name="Line 55"/>
                  <p:cNvSpPr/>
                  <p:nvPr/>
                </p:nvSpPr>
                <p:spPr>
                  <a:xfrm>
                    <a:off x="1792" y="147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4" name="Line 56"/>
                  <p:cNvSpPr/>
                  <p:nvPr/>
                </p:nvSpPr>
                <p:spPr>
                  <a:xfrm>
                    <a:off x="1792" y="151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5" name="Line 57"/>
                  <p:cNvSpPr/>
                  <p:nvPr/>
                </p:nvSpPr>
                <p:spPr>
                  <a:xfrm>
                    <a:off x="1792" y="156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6" name="Line 58"/>
                  <p:cNvSpPr/>
                  <p:nvPr/>
                </p:nvSpPr>
                <p:spPr>
                  <a:xfrm>
                    <a:off x="1792" y="16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7" name="Line 59"/>
                  <p:cNvSpPr/>
                  <p:nvPr/>
                </p:nvSpPr>
                <p:spPr>
                  <a:xfrm>
                    <a:off x="1792" y="166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8" name="Line 60"/>
                  <p:cNvSpPr/>
                  <p:nvPr/>
                </p:nvSpPr>
                <p:spPr>
                  <a:xfrm>
                    <a:off x="1792" y="171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09" name="Line 61"/>
                  <p:cNvSpPr/>
                  <p:nvPr/>
                </p:nvSpPr>
                <p:spPr>
                  <a:xfrm>
                    <a:off x="1792" y="175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0" name="Line 62"/>
                  <p:cNvSpPr/>
                  <p:nvPr/>
                </p:nvSpPr>
                <p:spPr>
                  <a:xfrm>
                    <a:off x="1792" y="10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1" name="Line 63"/>
                  <p:cNvSpPr/>
                  <p:nvPr/>
                </p:nvSpPr>
                <p:spPr>
                  <a:xfrm>
                    <a:off x="1792" y="180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2" name="Line 64"/>
                  <p:cNvSpPr/>
                  <p:nvPr/>
                </p:nvSpPr>
                <p:spPr>
                  <a:xfrm>
                    <a:off x="1792" y="185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3" name="Line 65"/>
                  <p:cNvSpPr/>
                  <p:nvPr/>
                </p:nvSpPr>
                <p:spPr>
                  <a:xfrm>
                    <a:off x="1792" y="190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4" name="Line 66"/>
                  <p:cNvSpPr/>
                  <p:nvPr/>
                </p:nvSpPr>
                <p:spPr>
                  <a:xfrm>
                    <a:off x="1792" y="195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5" name="Line 67"/>
                  <p:cNvSpPr/>
                  <p:nvPr/>
                </p:nvSpPr>
                <p:spPr>
                  <a:xfrm>
                    <a:off x="1792" y="199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6" name="Line 68"/>
                  <p:cNvSpPr/>
                  <p:nvPr/>
                </p:nvSpPr>
                <p:spPr>
                  <a:xfrm>
                    <a:off x="1792" y="204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7" name="Line 69"/>
                  <p:cNvSpPr/>
                  <p:nvPr/>
                </p:nvSpPr>
                <p:spPr>
                  <a:xfrm>
                    <a:off x="1792" y="209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8" name="Line 70"/>
                  <p:cNvSpPr/>
                  <p:nvPr/>
                </p:nvSpPr>
                <p:spPr>
                  <a:xfrm>
                    <a:off x="1792" y="214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19" name="Line 71"/>
                  <p:cNvSpPr/>
                  <p:nvPr/>
                </p:nvSpPr>
                <p:spPr>
                  <a:xfrm>
                    <a:off x="1792" y="219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0" name="Line 72"/>
                  <p:cNvSpPr/>
                  <p:nvPr/>
                </p:nvSpPr>
                <p:spPr>
                  <a:xfrm>
                    <a:off x="1792" y="223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1" name="Line 73"/>
                  <p:cNvSpPr/>
                  <p:nvPr/>
                </p:nvSpPr>
                <p:spPr>
                  <a:xfrm>
                    <a:off x="1792" y="22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2" name="Line 74"/>
                  <p:cNvSpPr/>
                  <p:nvPr/>
                </p:nvSpPr>
                <p:spPr>
                  <a:xfrm>
                    <a:off x="1792" y="233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3" name="Line 75"/>
                  <p:cNvSpPr/>
                  <p:nvPr/>
                </p:nvSpPr>
                <p:spPr>
                  <a:xfrm>
                    <a:off x="1792" y="238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4" name="Line 76"/>
                  <p:cNvSpPr/>
                  <p:nvPr/>
                </p:nvSpPr>
                <p:spPr>
                  <a:xfrm>
                    <a:off x="1792" y="243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5" name="Line 77"/>
                  <p:cNvSpPr/>
                  <p:nvPr/>
                </p:nvSpPr>
                <p:spPr>
                  <a:xfrm>
                    <a:off x="1792" y="247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6" name="Line 78"/>
                  <p:cNvSpPr/>
                  <p:nvPr/>
                </p:nvSpPr>
                <p:spPr>
                  <a:xfrm>
                    <a:off x="1792" y="252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7" name="Line 79"/>
                  <p:cNvSpPr/>
                  <p:nvPr/>
                </p:nvSpPr>
                <p:spPr>
                  <a:xfrm>
                    <a:off x="1792" y="257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8" name="Line 80"/>
                  <p:cNvSpPr/>
                  <p:nvPr/>
                </p:nvSpPr>
                <p:spPr>
                  <a:xfrm>
                    <a:off x="1792" y="262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29" name="Line 81"/>
                  <p:cNvSpPr/>
                  <p:nvPr/>
                </p:nvSpPr>
                <p:spPr>
                  <a:xfrm>
                    <a:off x="1792" y="267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0" name="Line 82"/>
                  <p:cNvSpPr/>
                  <p:nvPr/>
                </p:nvSpPr>
                <p:spPr>
                  <a:xfrm>
                    <a:off x="1792" y="271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1" name="Line 83"/>
                  <p:cNvSpPr/>
                  <p:nvPr/>
                </p:nvSpPr>
                <p:spPr>
                  <a:xfrm>
                    <a:off x="1792" y="276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2" name="Line 84"/>
                  <p:cNvSpPr/>
                  <p:nvPr/>
                </p:nvSpPr>
                <p:spPr>
                  <a:xfrm>
                    <a:off x="1792" y="28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3" name="Line 85"/>
                  <p:cNvSpPr/>
                  <p:nvPr/>
                </p:nvSpPr>
                <p:spPr>
                  <a:xfrm>
                    <a:off x="1792" y="286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4" name="Line 86"/>
                  <p:cNvSpPr/>
                  <p:nvPr/>
                </p:nvSpPr>
                <p:spPr>
                  <a:xfrm>
                    <a:off x="1792" y="291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5" name="Line 87"/>
                  <p:cNvSpPr/>
                  <p:nvPr/>
                </p:nvSpPr>
                <p:spPr>
                  <a:xfrm>
                    <a:off x="1792" y="295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27736" name="Line 88"/>
                  <p:cNvSpPr/>
                  <p:nvPr/>
                </p:nvSpPr>
                <p:spPr>
                  <a:xfrm>
                    <a:off x="1792" y="300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</p:grpSp>
      </p:grpSp>
      <p:sp>
        <p:nvSpPr>
          <p:cNvPr id="15363" name="Text Box 89"/>
          <p:cNvSpPr txBox="1"/>
          <p:nvPr/>
        </p:nvSpPr>
        <p:spPr>
          <a:xfrm>
            <a:off x="6816725" y="3968750"/>
            <a:ext cx="2316163" cy="521970"/>
          </a:xfrm>
          <a:prstGeom prst="rect">
            <a:avLst/>
          </a:prstGeom>
          <a:solidFill>
            <a:srgbClr val="666699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Times New Roman" panose="02020603050405020304" pitchFamily="18" charset="0"/>
              </a:rPr>
              <a:t>记作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4 ℃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" name="Group 90"/>
          <p:cNvGrpSpPr/>
          <p:nvPr/>
        </p:nvGrpSpPr>
        <p:grpSpPr>
          <a:xfrm rot="60000">
            <a:off x="5883275" y="1817674"/>
            <a:ext cx="1058863" cy="1524000"/>
            <a:chOff x="2352" y="1440"/>
            <a:chExt cx="667" cy="960"/>
          </a:xfrm>
        </p:grpSpPr>
        <p:sp>
          <p:nvSpPr>
            <p:cNvPr id="27739" name="Line 91"/>
            <p:cNvSpPr/>
            <p:nvPr/>
          </p:nvSpPr>
          <p:spPr>
            <a:xfrm flipH="1" flipV="1">
              <a:off x="2352" y="1440"/>
              <a:ext cx="0" cy="960"/>
            </a:xfrm>
            <a:prstGeom prst="line">
              <a:avLst/>
            </a:prstGeom>
            <a:ln w="57150" cap="flat" cmpd="sng">
              <a:solidFill>
                <a:srgbClr val="33CCCC"/>
              </a:solidFill>
              <a:prstDash val="dash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27740" name="Text Box 92"/>
            <p:cNvSpPr txBox="1"/>
            <p:nvPr/>
          </p:nvSpPr>
          <p:spPr>
            <a:xfrm>
              <a:off x="2392" y="1488"/>
              <a:ext cx="627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2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读作</a:t>
              </a:r>
              <a:endParaRPr lang="zh-CN" altLang="en-US" sz="3200">
                <a:solidFill>
                  <a:schemeClr val="accent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5365" name="Text Box 93"/>
          <p:cNvSpPr txBox="1"/>
          <p:nvPr/>
        </p:nvSpPr>
        <p:spPr>
          <a:xfrm>
            <a:off x="7085013" y="1854200"/>
            <a:ext cx="20116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latin typeface="Times New Roman" panose="02020603050405020304" pitchFamily="18" charset="0"/>
              </a:rPr>
              <a:t>负</a:t>
            </a: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zh-CN" altLang="en-US" sz="3200">
                <a:latin typeface="Times New Roman" panose="02020603050405020304" pitchFamily="18" charset="0"/>
              </a:rPr>
              <a:t>摄氏度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15366" name="Text Box 94"/>
          <p:cNvSpPr txBox="1"/>
          <p:nvPr/>
        </p:nvSpPr>
        <p:spPr>
          <a:xfrm>
            <a:off x="6726238" y="2663825"/>
            <a:ext cx="28244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latin typeface="Times New Roman" panose="02020603050405020304" pitchFamily="18" charset="0"/>
              </a:rPr>
              <a:t>或零下</a:t>
            </a: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zh-CN" altLang="en-US" sz="3200">
                <a:latin typeface="Times New Roman" panose="02020603050405020304" pitchFamily="18" charset="0"/>
              </a:rPr>
              <a:t>摄氏度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5" grpId="0"/>
      <p:bldP spid="153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3"/>
          <p:cNvSpPr txBox="1"/>
          <p:nvPr/>
        </p:nvSpPr>
        <p:spPr>
          <a:xfrm>
            <a:off x="1550988" y="1179513"/>
            <a:ext cx="81041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所示，体温计的示数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______℃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600" b="1">
                <a:latin typeface="Times New Roman" panose="02020603050405020304" pitchFamily="18" charset="0"/>
              </a:rPr>
              <a:t> 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grpSp>
        <p:nvGrpSpPr>
          <p:cNvPr id="28675" name="组合 18715"/>
          <p:cNvGrpSpPr/>
          <p:nvPr/>
        </p:nvGrpSpPr>
        <p:grpSpPr>
          <a:xfrm>
            <a:off x="4816475" y="1944688"/>
            <a:ext cx="5568950" cy="1871662"/>
            <a:chOff x="1927" y="1888"/>
            <a:chExt cx="3508" cy="1179"/>
          </a:xfrm>
        </p:grpSpPr>
        <p:grpSp>
          <p:nvGrpSpPr>
            <p:cNvPr id="28676" name="组合 18714"/>
            <p:cNvGrpSpPr/>
            <p:nvPr/>
          </p:nvGrpSpPr>
          <p:grpSpPr>
            <a:xfrm>
              <a:off x="1927" y="2061"/>
              <a:ext cx="3435" cy="778"/>
              <a:chOff x="1927" y="2061"/>
              <a:chExt cx="3435" cy="778"/>
            </a:xfrm>
          </p:grpSpPr>
          <p:sp>
            <p:nvSpPr>
              <p:cNvPr id="28677" name="圆角矩形 18625"/>
              <p:cNvSpPr/>
              <p:nvPr/>
            </p:nvSpPr>
            <p:spPr>
              <a:xfrm rot="5400000" flipH="1">
                <a:off x="2957" y="1765"/>
                <a:ext cx="136" cy="1198"/>
              </a:xfrm>
              <a:prstGeom prst="roundRect">
                <a:avLst>
                  <a:gd name="adj" fmla="val 50000"/>
                </a:avLst>
              </a:prstGeom>
              <a:solidFill>
                <a:srgbClr val="969696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3600" b="1">
                  <a:latin typeface="Times New Roman" panose="02020603050405020304" pitchFamily="18" charset="0"/>
                  <a:ea typeface="楷体_GB2312"/>
                </a:endParaRPr>
              </a:p>
            </p:txBody>
          </p:sp>
          <p:grpSp>
            <p:nvGrpSpPr>
              <p:cNvPr id="28678" name="组合 18626"/>
              <p:cNvGrpSpPr/>
              <p:nvPr/>
            </p:nvGrpSpPr>
            <p:grpSpPr>
              <a:xfrm rot="5400000" flipH="1">
                <a:off x="3395" y="669"/>
                <a:ext cx="515" cy="3378"/>
                <a:chOff x="3960" y="1440"/>
                <a:chExt cx="888" cy="3600"/>
              </a:xfrm>
            </p:grpSpPr>
            <p:grpSp>
              <p:nvGrpSpPr>
                <p:cNvPr id="28679" name="组合 18627"/>
                <p:cNvGrpSpPr/>
                <p:nvPr/>
              </p:nvGrpSpPr>
              <p:grpSpPr>
                <a:xfrm rot="-5400000">
                  <a:off x="2316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28680" name="组合 18628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28681" name="组合 18629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682" name="直接连接符 18630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83" name="直接连接符 18631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84" name="直接连接符 18632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85" name="直接连接符 18633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86" name="直接连接符 18634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687" name="组合 18635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688" name="直接连接符 18636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89" name="直接连接符 18637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0" name="直接连接符 18638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1" name="直接连接符 18639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2" name="直接连接符 18640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693" name="组合 18641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694" name="直接连接符 18642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5" name="直接连接符 18643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6" name="直接连接符 18644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7" name="直接连接符 18645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698" name="直接连接符 18646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699" name="组合 18647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00" name="直接连接符 18648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1" name="直接连接符 18649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2" name="直接连接符 18650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3" name="直接连接符 18651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4" name="直接连接符 18652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05" name="组合 18653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06" name="直接连接符 18654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7" name="直接连接符 18655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8" name="直接连接符 18656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09" name="直接连接符 18657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10" name="直接连接符 18658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11" name="组合 18659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12" name="直接连接符 18660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13" name="直接连接符 18661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14" name="直接连接符 18662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15" name="直接连接符 18663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16" name="直接连接符 18664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</p:grpSp>
              <p:sp>
                <p:nvSpPr>
                  <p:cNvPr id="28717" name="直接连接符 18665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28718" name="组合 18666"/>
                <p:cNvGrpSpPr/>
                <p:nvPr/>
              </p:nvGrpSpPr>
              <p:grpSpPr>
                <a:xfrm rot="5400000" flipH="1">
                  <a:off x="2892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28719" name="组合 18667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28720" name="组合 18668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21" name="直接连接符 18669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22" name="直接连接符 18670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23" name="直接连接符 18671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24" name="直接连接符 18672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25" name="直接连接符 18673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26" name="组合 18674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27" name="直接连接符 18675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28" name="直接连接符 18676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29" name="直接连接符 18677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30" name="直接连接符 18678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31" name="直接连接符 18679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32" name="组合 18680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33" name="直接连接符 18681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34" name="直接连接符 18682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35" name="直接连接符 18683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36" name="直接连接符 18684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37" name="直接连接符 18685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38" name="组合 18686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39" name="直接连接符 18687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0" name="直接连接符 18688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1" name="直接连接符 18689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2" name="直接连接符 18690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3" name="直接连接符 18691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44" name="组合 18692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45" name="直接连接符 18693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6" name="直接连接符 18694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7" name="直接连接符 18695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8" name="直接连接符 18696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49" name="直接连接符 18697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28750" name="组合 18698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28751" name="直接连接符 18699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52" name="直接连接符 18700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53" name="直接连接符 18701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54" name="直接连接符 18702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28755" name="直接连接符 18703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</p:grpSp>
              <p:sp>
                <p:nvSpPr>
                  <p:cNvPr id="28756" name="直接连接符 18704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  <p:sp>
            <p:nvSpPr>
              <p:cNvPr id="28757" name="矩形 18705"/>
              <p:cNvSpPr>
                <a:spLocks noTextEdit="1"/>
              </p:cNvSpPr>
              <p:nvPr/>
            </p:nvSpPr>
            <p:spPr>
              <a:xfrm>
                <a:off x="2568" y="2638"/>
                <a:ext cx="93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 b="1"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6</a:t>
                </a:r>
                <a:endParaRPr lang="zh-CN" altLang="en-US" sz="800" b="1"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28758" name="矩形 18706"/>
              <p:cNvSpPr>
                <a:spLocks noTextEdit="1"/>
              </p:cNvSpPr>
              <p:nvPr/>
            </p:nvSpPr>
            <p:spPr>
              <a:xfrm>
                <a:off x="3611" y="2650"/>
                <a:ext cx="202" cy="1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1000" b="1"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37</a:t>
                </a:r>
                <a:endParaRPr lang="zh-CN" altLang="en-US" sz="1000" b="1"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28759" name="矩形 18707"/>
              <p:cNvSpPr>
                <a:spLocks noTextEdit="1"/>
              </p:cNvSpPr>
              <p:nvPr/>
            </p:nvSpPr>
            <p:spPr>
              <a:xfrm>
                <a:off x="4748" y="2643"/>
                <a:ext cx="92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 b="1"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8</a:t>
                </a:r>
                <a:endParaRPr lang="zh-CN" altLang="en-US" sz="800" b="1"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28760" name="文本框 18708"/>
              <p:cNvSpPr txBox="1"/>
              <p:nvPr/>
            </p:nvSpPr>
            <p:spPr>
              <a:xfrm>
                <a:off x="1927" y="2061"/>
                <a:ext cx="590" cy="596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just"/>
                <a:endParaRPr sz="3200" b="1">
                  <a:solidFill>
                    <a:schemeClr val="tx2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28761" name="文本框 18709"/>
              <p:cNvSpPr txBox="1"/>
              <p:nvPr/>
            </p:nvSpPr>
            <p:spPr>
              <a:xfrm>
                <a:off x="4874" y="2061"/>
                <a:ext cx="488" cy="596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just"/>
                <a:endParaRPr sz="3200" b="1">
                  <a:solidFill>
                    <a:schemeClr val="tx2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28762" name="矩形 18710"/>
              <p:cNvSpPr>
                <a:spLocks noTextEdit="1"/>
              </p:cNvSpPr>
              <p:nvPr/>
            </p:nvSpPr>
            <p:spPr>
              <a:xfrm>
                <a:off x="4891" y="2623"/>
                <a:ext cx="229" cy="21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 b="1"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800" b="1"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8763" name="椭圆形标注 18711"/>
            <p:cNvSpPr/>
            <p:nvPr/>
          </p:nvSpPr>
          <p:spPr>
            <a:xfrm>
              <a:off x="2109" y="1888"/>
              <a:ext cx="3326" cy="1179"/>
            </a:xfrm>
            <a:prstGeom prst="wedgeEllipseCallout">
              <a:avLst>
                <a:gd name="adj1" fmla="val -43750"/>
                <a:gd name="adj2" fmla="val 70000"/>
              </a:avLst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endParaRPr sz="2800" b="1">
                <a:latin typeface="Times New Roman" panose="02020603050405020304" pitchFamily="18" charset="0"/>
                <a:ea typeface="楷体_GB2312"/>
              </a:endParaRPr>
            </a:p>
          </p:txBody>
        </p:sp>
      </p:grpSp>
      <p:grpSp>
        <p:nvGrpSpPr>
          <p:cNvPr id="28764" name="组合 18751"/>
          <p:cNvGrpSpPr/>
          <p:nvPr/>
        </p:nvGrpSpPr>
        <p:grpSpPr>
          <a:xfrm>
            <a:off x="2179638" y="4149725"/>
            <a:ext cx="7224712" cy="1239838"/>
            <a:chOff x="143" y="3329"/>
            <a:chExt cx="4551" cy="781"/>
          </a:xfrm>
        </p:grpSpPr>
        <p:pic>
          <p:nvPicPr>
            <p:cNvPr id="28765" name="图片 18526"/>
            <p:cNvPicPr>
              <a:picLocks noChangeAspect="1"/>
            </p:cNvPicPr>
            <p:nvPr/>
          </p:nvPicPr>
          <p:blipFill>
            <a:blip r:embed="rId1"/>
            <a:srcRect b="42685"/>
            <a:stretch>
              <a:fillRect/>
            </a:stretch>
          </p:blipFill>
          <p:spPr>
            <a:xfrm>
              <a:off x="143" y="3329"/>
              <a:ext cx="4551" cy="3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66" name="文本框 18717"/>
            <p:cNvSpPr txBox="1"/>
            <p:nvPr/>
          </p:nvSpPr>
          <p:spPr>
            <a:xfrm>
              <a:off x="2568" y="3797"/>
              <a:ext cx="584" cy="313"/>
            </a:xfrm>
            <a:prstGeom prst="rect">
              <a:avLst/>
            </a:prstGeom>
            <a:noFill/>
            <a:ln w="6350">
              <a:noFill/>
            </a:ln>
          </p:spPr>
          <p:txBody>
            <a:bodyPr lIns="18000" tIns="0" rIns="0" bIns="0"/>
            <a:lstStyle/>
            <a:p>
              <a:pPr algn="just"/>
              <a:r>
                <a:rPr lang="zh-CN" altLang="en-US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图 </a:t>
              </a:r>
              <a:r>
                <a:rPr lang="en-US" altLang="zh-CN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  <a:ea typeface="楷体_GB2312"/>
              </a:endParaRPr>
            </a:p>
          </p:txBody>
        </p:sp>
      </p:grpSp>
      <p:sp>
        <p:nvSpPr>
          <p:cNvPr id="4" name="Text Box 23"/>
          <p:cNvSpPr txBox="1"/>
          <p:nvPr/>
        </p:nvSpPr>
        <p:spPr>
          <a:xfrm>
            <a:off x="7131050" y="1133475"/>
            <a:ext cx="1343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楷体_GB2312"/>
              </a:rPr>
              <a:t>36.9 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楷体_GB2312"/>
            </a:endParaRPr>
          </a:p>
        </p:txBody>
      </p:sp>
      <p:pic>
        <p:nvPicPr>
          <p:cNvPr id="28768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26632"/>
          <p:cNvSpPr txBox="1"/>
          <p:nvPr/>
        </p:nvSpPr>
        <p:spPr>
          <a:xfrm>
            <a:off x="1730375" y="368300"/>
            <a:ext cx="49212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ahoma" panose="020B0604030504040204" pitchFamily="34" charset="0"/>
              </a:rPr>
              <a:t>温度计的使用</a:t>
            </a:r>
            <a:endParaRPr lang="zh-CN" altLang="en-US" sz="3600" b="1">
              <a:latin typeface="Tahoma" panose="020B0604030504040204" pitchFamily="34" charset="0"/>
            </a:endParaRPr>
          </a:p>
        </p:txBody>
      </p:sp>
      <p:sp>
        <p:nvSpPr>
          <p:cNvPr id="26634" name="文本框 26633"/>
          <p:cNvSpPr txBox="1"/>
          <p:nvPr/>
        </p:nvSpPr>
        <p:spPr>
          <a:xfrm>
            <a:off x="1049020" y="1167765"/>
            <a:ext cx="1022223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</a:rPr>
              <a:t>1.</a:t>
            </a:r>
            <a:r>
              <a:rPr lang="zh-CN" altLang="en-US" sz="3600" b="1">
                <a:solidFill>
                  <a:srgbClr val="001761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先</a:t>
            </a:r>
            <a:r>
              <a:rPr lang="zh-CN" altLang="en-US" sz="3600" b="1">
                <a:solidFill>
                  <a:srgbClr val="FF0000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估</a:t>
            </a:r>
            <a:r>
              <a:rPr lang="zh-CN" altLang="en-US" sz="3600" b="1">
                <a:solidFill>
                  <a:srgbClr val="001761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计被测液体的温度</a:t>
            </a:r>
            <a:endParaRPr lang="zh-CN" altLang="en-US" sz="3600" b="1">
              <a:solidFill>
                <a:srgbClr val="001761"/>
              </a:solidFill>
              <a:latin typeface="Tahoma" panose="020B0604030504040204" pitchFamily="34" charset="0"/>
              <a:sym typeface="Arial" panose="020B0604020202020204" pitchFamily="34" charset="0"/>
            </a:endParaRPr>
          </a:p>
          <a:p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2.</a:t>
            </a:r>
            <a:r>
              <a:rPr lang="zh-CN" altLang="en-US" sz="3600" b="1">
                <a:solidFill>
                  <a:srgbClr val="001761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再</a:t>
            </a:r>
            <a:r>
              <a:rPr lang="zh-CN" altLang="en-US" sz="3600" b="1">
                <a:solidFill>
                  <a:srgbClr val="FF0000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选</a:t>
            </a:r>
            <a:r>
              <a:rPr lang="zh-CN" altLang="en-US" sz="3600" b="1">
                <a:solidFill>
                  <a:srgbClr val="001761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择合适量程的温度计</a:t>
            </a:r>
            <a:endParaRPr lang="zh-CN" altLang="en-US" sz="3600" b="1">
              <a:solidFill>
                <a:srgbClr val="001761"/>
              </a:solidFill>
              <a:latin typeface="Tahoma" panose="020B0604030504040204" pitchFamily="34" charset="0"/>
              <a:sym typeface="Arial" panose="020B0604020202020204" pitchFamily="34" charset="0"/>
            </a:endParaRPr>
          </a:p>
          <a:p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3.</a:t>
            </a:r>
            <a:r>
              <a:rPr lang="zh-CN" altLang="en-US" sz="3600" b="1">
                <a:solidFill>
                  <a:srgbClr val="FF0000"/>
                </a:solidFill>
                <a:latin typeface="Tahoma" panose="020B0604030504040204" pitchFamily="34" charset="0"/>
                <a:sym typeface="Arial" panose="020B0604020202020204" pitchFamily="34" charset="0"/>
              </a:rPr>
              <a:t>放</a:t>
            </a:r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</a:rPr>
              <a:t>温度计时的玻璃泡要</a:t>
            </a:r>
            <a:r>
              <a:rPr lang="en-US" altLang="zh-CN" sz="3600" b="1">
                <a:solidFill>
                  <a:srgbClr val="FF0000"/>
                </a:solidFill>
                <a:latin typeface="Tahoma" panose="020B0604030504040204" pitchFamily="34" charset="0"/>
              </a:rPr>
              <a:t>完全浸没</a:t>
            </a:r>
            <a:r>
              <a:rPr lang="zh-CN" altLang="en-US" sz="3600" b="1">
                <a:solidFill>
                  <a:srgbClr val="0A0AEA"/>
                </a:solidFill>
                <a:latin typeface="Tahoma" panose="020B0604030504040204" pitchFamily="34" charset="0"/>
              </a:rPr>
              <a:t>在液体中</a:t>
            </a:r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</a:rPr>
              <a:t>,</a:t>
            </a:r>
            <a:endParaRPr lang="en-US" altLang="zh-CN" sz="3600" b="1">
              <a:solidFill>
                <a:srgbClr val="0A0AEA"/>
              </a:solidFill>
              <a:latin typeface="Tahoma" panose="020B0604030504040204" pitchFamily="34" charset="0"/>
            </a:endParaRPr>
          </a:p>
          <a:p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</a:rPr>
              <a:t>      </a:t>
            </a:r>
            <a:r>
              <a:rPr lang="zh-CN" altLang="en-US" sz="3600" b="1">
                <a:solidFill>
                  <a:srgbClr val="0A0AEA"/>
                </a:solidFill>
                <a:latin typeface="Tahoma" panose="020B0604030504040204" pitchFamily="34" charset="0"/>
              </a:rPr>
              <a:t>接触容器的底和壁</a:t>
            </a:r>
            <a:endParaRPr lang="zh-CN" altLang="en-US" sz="3600" b="1">
              <a:solidFill>
                <a:srgbClr val="0A0AEA"/>
              </a:solidFill>
              <a:latin typeface="Tahoma" panose="020B0604030504040204" pitchFamily="34" charset="0"/>
            </a:endParaRPr>
          </a:p>
          <a:p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  <a:sym typeface="宋体" panose="02010600030101010101" pitchFamily="2" charset="-122"/>
              </a:rPr>
              <a:t>4.</a:t>
            </a:r>
            <a:r>
              <a:rPr lang="zh-CN" altLang="en-US" sz="3600" b="1">
                <a:solidFill>
                  <a:srgbClr val="0A0AEA"/>
                </a:solidFill>
                <a:latin typeface="Tahoma" panose="020B0604030504040204" pitchFamily="34" charset="0"/>
              </a:rPr>
              <a:t>待温度计的示数稳定后再</a:t>
            </a:r>
            <a:r>
              <a:rPr lang="zh-CN" altLang="en-US" sz="3600" b="1">
                <a:solidFill>
                  <a:srgbClr val="FF0000"/>
                </a:solidFill>
                <a:latin typeface="Tahoma" panose="020B0604030504040204" pitchFamily="34" charset="0"/>
              </a:rPr>
              <a:t>读</a:t>
            </a:r>
            <a:r>
              <a:rPr lang="zh-CN" altLang="en-US" sz="3600" b="1">
                <a:solidFill>
                  <a:srgbClr val="0A0AEA"/>
                </a:solidFill>
                <a:latin typeface="Tahoma" panose="020B0604030504040204" pitchFamily="34" charset="0"/>
              </a:rPr>
              <a:t>数读数时温度计要留在液体中，读数时</a:t>
            </a:r>
            <a:r>
              <a:rPr lang="zh-CN" altLang="en-US" sz="3600" b="1">
                <a:solidFill>
                  <a:srgbClr val="FF0000"/>
                </a:solidFill>
                <a:latin typeface="Tahoma" panose="020B0604030504040204" pitchFamily="34" charset="0"/>
              </a:rPr>
              <a:t>视线</a:t>
            </a:r>
            <a:r>
              <a:rPr lang="zh-CN" altLang="en-US" sz="3600" b="1">
                <a:solidFill>
                  <a:srgbClr val="0A0AEA"/>
                </a:solidFill>
                <a:latin typeface="Tahoma" panose="020B0604030504040204" pitchFamily="34" charset="0"/>
              </a:rPr>
              <a:t>要与温度计内的液柱上表面相平</a:t>
            </a:r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</a:rPr>
              <a:t>.</a:t>
            </a:r>
            <a:endParaRPr lang="en-US" altLang="zh-CN" sz="3600" b="1">
              <a:solidFill>
                <a:srgbClr val="0A0AEA"/>
              </a:solidFill>
              <a:latin typeface="Tahoma" panose="020B0604030504040204" pitchFamily="34" charset="0"/>
            </a:endParaRPr>
          </a:p>
          <a:p>
            <a:r>
              <a:rPr lang="en-US" altLang="zh-CN" sz="3600" b="1">
                <a:solidFill>
                  <a:srgbClr val="0A0AEA"/>
                </a:solidFill>
                <a:latin typeface="Tahoma" panose="020B0604030504040204" pitchFamily="34" charset="0"/>
              </a:rPr>
              <a:t>5</a:t>
            </a:r>
            <a:r>
              <a:rPr lang="en-US" altLang="zh-CN" sz="3600" b="1">
                <a:solidFill>
                  <a:srgbClr val="001761"/>
                </a:solidFill>
                <a:latin typeface="Tahoma" panose="020B0604030504040204" pitchFamily="34" charset="0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001761"/>
                </a:solidFill>
                <a:latin typeface="Tahoma" panose="020B0604030504040204" pitchFamily="34" charset="0"/>
                <a:sym typeface="宋体" panose="02010600030101010101" pitchFamily="2" charset="-122"/>
              </a:rPr>
              <a:t>读完后</a:t>
            </a:r>
            <a:r>
              <a:rPr lang="zh-CN" altLang="en-US" sz="3600" b="1">
                <a:solidFill>
                  <a:srgbClr val="FF0000"/>
                </a:solidFill>
                <a:latin typeface="Tahoma" panose="020B0604030504040204" pitchFamily="34" charset="0"/>
                <a:sym typeface="宋体" panose="02010600030101010101" pitchFamily="2" charset="-122"/>
              </a:rPr>
              <a:t>取</a:t>
            </a:r>
            <a:r>
              <a:rPr lang="zh-CN" altLang="en-US" sz="3600" b="1">
                <a:solidFill>
                  <a:srgbClr val="001761"/>
                </a:solidFill>
                <a:latin typeface="Tahoma" panose="020B0604030504040204" pitchFamily="34" charset="0"/>
                <a:sym typeface="宋体" panose="02010600030101010101" pitchFamily="2" charset="-122"/>
              </a:rPr>
              <a:t>出温度计放好</a:t>
            </a:r>
            <a:endParaRPr lang="zh-CN" altLang="en-US" sz="3600" b="1">
              <a:solidFill>
                <a:srgbClr val="001761"/>
              </a:solidFill>
              <a:latin typeface="Tahoma" panose="020B0604030504040204" pitchFamily="34" charset="0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6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/>
          <p:nvPr/>
        </p:nvSpPr>
        <p:spPr>
          <a:xfrm flipH="1">
            <a:off x="2159000" y="4830763"/>
            <a:ext cx="0" cy="2403475"/>
          </a:xfrm>
          <a:prstGeom prst="line">
            <a:avLst/>
          </a:prstGeom>
          <a:ln w="9525">
            <a:noFill/>
          </a:ln>
        </p:spPr>
        <p:txBody>
          <a:bodyPr/>
          <a:lstStyle/>
          <a:p/>
        </p:txBody>
      </p:sp>
      <p:sp>
        <p:nvSpPr>
          <p:cNvPr id="1031" name="Text Box 3"/>
          <p:cNvSpPr txBox="1"/>
          <p:nvPr/>
        </p:nvSpPr>
        <p:spPr>
          <a:xfrm>
            <a:off x="4051300" y="5661025"/>
            <a:ext cx="18923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楷体_GB2312"/>
              </a:rPr>
              <a:t>玻璃泡碰到容器壁</a:t>
            </a:r>
            <a:endParaRPr lang="zh-CN" altLang="en-US" sz="2800" b="1">
              <a:solidFill>
                <a:srgbClr val="CC3300"/>
              </a:solidFill>
              <a:latin typeface="Arial" panose="020B0604020202020204" pitchFamily="34" charset="0"/>
              <a:ea typeface="楷体_GB2312"/>
            </a:endParaRPr>
          </a:p>
        </p:txBody>
      </p:sp>
      <p:sp>
        <p:nvSpPr>
          <p:cNvPr id="1032" name="Text Box 4"/>
          <p:cNvSpPr txBox="1"/>
          <p:nvPr/>
        </p:nvSpPr>
        <p:spPr>
          <a:xfrm>
            <a:off x="1993900" y="5549900"/>
            <a:ext cx="18923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楷体_GB2312"/>
              </a:rPr>
              <a:t>玻璃泡碰到容器底</a:t>
            </a:r>
            <a:endParaRPr lang="zh-CN" altLang="en-US" sz="2800" b="1">
              <a:solidFill>
                <a:srgbClr val="CC3300"/>
              </a:solidFill>
              <a:latin typeface="Arial" panose="020B0604020202020204" pitchFamily="34" charset="0"/>
              <a:ea typeface="楷体_GB2312"/>
            </a:endParaRPr>
          </a:p>
        </p:txBody>
      </p:sp>
      <p:sp>
        <p:nvSpPr>
          <p:cNvPr id="1033" name="Text Box 5"/>
          <p:cNvSpPr txBox="1"/>
          <p:nvPr/>
        </p:nvSpPr>
        <p:spPr>
          <a:xfrm>
            <a:off x="5949950" y="5486400"/>
            <a:ext cx="227965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楷体_GB2312"/>
              </a:rPr>
              <a:t>玻璃泡未全浸入液体    </a:t>
            </a:r>
            <a:r>
              <a:rPr lang="zh-CN" altLang="en-US" sz="2800" b="1">
                <a:latin typeface="Arial" panose="020B0604020202020204" pitchFamily="34" charset="0"/>
                <a:ea typeface="楷体_GB2312"/>
              </a:rPr>
              <a:t>温度偏低</a:t>
            </a:r>
            <a:endParaRPr lang="zh-CN" altLang="en-US" sz="2800" b="1">
              <a:latin typeface="Arial" panose="020B0604020202020204" pitchFamily="34" charset="0"/>
              <a:ea typeface="楷体_GB2312"/>
            </a:endParaRPr>
          </a:p>
        </p:txBody>
      </p:sp>
      <p:sp>
        <p:nvSpPr>
          <p:cNvPr id="30726" name="Rectangle 6"/>
          <p:cNvSpPr/>
          <p:nvPr/>
        </p:nvSpPr>
        <p:spPr>
          <a:xfrm>
            <a:off x="2133600" y="333375"/>
            <a:ext cx="73088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下面这些做法是否正确？为什么？</a:t>
            </a:r>
            <a:endParaRPr lang="zh-CN" altLang="en-US" sz="3600" b="1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2268538" y="1066800"/>
            <a:ext cx="7408862" cy="4041775"/>
            <a:chOff x="469" y="672"/>
            <a:chExt cx="4667" cy="2546"/>
          </a:xfrm>
        </p:grpSpPr>
        <p:sp>
          <p:nvSpPr>
            <p:cNvPr id="30728" name="Line 9"/>
            <p:cNvSpPr/>
            <p:nvPr/>
          </p:nvSpPr>
          <p:spPr>
            <a:xfrm>
              <a:off x="1932" y="959"/>
              <a:ext cx="1570" cy="8"/>
            </a:xfrm>
            <a:prstGeom prst="line">
              <a:avLst/>
            </a:prstGeom>
            <a:ln w="9525">
              <a:noFill/>
            </a:ln>
          </p:spPr>
          <p:txBody>
            <a:bodyPr/>
            <a:lstStyle/>
            <a:p/>
          </p:txBody>
        </p:sp>
        <p:sp>
          <p:nvSpPr>
            <p:cNvPr id="30729" name="Line 10"/>
            <p:cNvSpPr/>
            <p:nvPr/>
          </p:nvSpPr>
          <p:spPr>
            <a:xfrm>
              <a:off x="2206" y="672"/>
              <a:ext cx="1211" cy="0"/>
            </a:xfrm>
            <a:prstGeom prst="line">
              <a:avLst/>
            </a:prstGeom>
            <a:ln w="9525">
              <a:noFill/>
            </a:ln>
          </p:spPr>
          <p:txBody>
            <a:bodyPr/>
            <a:lstStyle/>
            <a:p/>
          </p:txBody>
        </p:sp>
        <p:sp>
          <p:nvSpPr>
            <p:cNvPr id="30730" name="Line 11"/>
            <p:cNvSpPr/>
            <p:nvPr/>
          </p:nvSpPr>
          <p:spPr>
            <a:xfrm>
              <a:off x="1766" y="746"/>
              <a:ext cx="1329" cy="0"/>
            </a:xfrm>
            <a:prstGeom prst="line">
              <a:avLst/>
            </a:prstGeom>
            <a:ln w="9525">
              <a:noFill/>
            </a:ln>
          </p:spPr>
          <p:txBody>
            <a:bodyPr/>
            <a:lstStyle/>
            <a:p/>
          </p:txBody>
        </p:sp>
        <p:sp>
          <p:nvSpPr>
            <p:cNvPr id="30731" name="Line 12"/>
            <p:cNvSpPr/>
            <p:nvPr/>
          </p:nvSpPr>
          <p:spPr>
            <a:xfrm>
              <a:off x="1374" y="747"/>
              <a:ext cx="1455" cy="0"/>
            </a:xfrm>
            <a:prstGeom prst="line">
              <a:avLst/>
            </a:prstGeom>
            <a:ln w="9525">
              <a:noFill/>
            </a:ln>
          </p:spPr>
          <p:txBody>
            <a:bodyPr/>
            <a:lstStyle/>
            <a:p/>
          </p:txBody>
        </p:sp>
        <p:sp>
          <p:nvSpPr>
            <p:cNvPr id="30732" name="Line 13"/>
            <p:cNvSpPr/>
            <p:nvPr/>
          </p:nvSpPr>
          <p:spPr>
            <a:xfrm>
              <a:off x="1382" y="1619"/>
              <a:ext cx="1" cy="356"/>
            </a:xfrm>
            <a:prstGeom prst="line">
              <a:avLst/>
            </a:prstGeom>
            <a:ln w="9525">
              <a:noFill/>
            </a:ln>
          </p:spPr>
          <p:txBody>
            <a:bodyPr/>
            <a:lstStyle/>
            <a:p/>
          </p:txBody>
        </p:sp>
        <p:graphicFrame>
          <p:nvGraphicFramePr>
            <p:cNvPr id="30733" name="Object 14"/>
            <p:cNvGraphicFramePr>
              <a:graphicFrameLocks noChangeAspect="1"/>
            </p:cNvGraphicFramePr>
            <p:nvPr/>
          </p:nvGraphicFramePr>
          <p:xfrm>
            <a:off x="1650" y="848"/>
            <a:ext cx="886" cy="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" r:id="rId1" imgW="1826260" imgH="4304665" progId="">
                    <p:embed/>
                  </p:oleObj>
                </mc:Choice>
                <mc:Fallback>
                  <p:oleObj name="" r:id="rId1" imgW="1826260" imgH="4304665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650" y="848"/>
                          <a:ext cx="886" cy="181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734" name="Oval 15"/>
            <p:cNvSpPr/>
            <p:nvPr/>
          </p:nvSpPr>
          <p:spPr>
            <a:xfrm>
              <a:off x="2991" y="1936"/>
              <a:ext cx="857" cy="181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35" name="Oval 16"/>
            <p:cNvSpPr/>
            <p:nvPr/>
          </p:nvSpPr>
          <p:spPr>
            <a:xfrm>
              <a:off x="2991" y="2753"/>
              <a:ext cx="857" cy="136"/>
            </a:xfrm>
            <a:prstGeom prst="ellipse">
              <a:avLst/>
            </a:prstGeom>
            <a:solidFill>
              <a:srgbClr val="FFA7D3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36" name="Oval 17"/>
            <p:cNvSpPr/>
            <p:nvPr/>
          </p:nvSpPr>
          <p:spPr>
            <a:xfrm>
              <a:off x="3109" y="2648"/>
              <a:ext cx="453" cy="211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37" name="Oval 18"/>
            <p:cNvSpPr/>
            <p:nvPr/>
          </p:nvSpPr>
          <p:spPr>
            <a:xfrm>
              <a:off x="2991" y="2254"/>
              <a:ext cx="857" cy="136"/>
            </a:xfrm>
            <a:prstGeom prst="ellipse">
              <a:avLst/>
            </a:prstGeom>
            <a:solidFill>
              <a:srgbClr val="FFA7D3">
                <a:alpha val="50195"/>
              </a:srgbClr>
            </a:solidFill>
            <a:ln w="9525" cap="flat" cmpd="sng">
              <a:solidFill>
                <a:srgbClr val="FFA7D3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38" name="Line 19"/>
            <p:cNvSpPr/>
            <p:nvPr/>
          </p:nvSpPr>
          <p:spPr>
            <a:xfrm>
              <a:off x="2991" y="2027"/>
              <a:ext cx="1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39" name="Line 20"/>
            <p:cNvSpPr/>
            <p:nvPr/>
          </p:nvSpPr>
          <p:spPr>
            <a:xfrm>
              <a:off x="3848" y="2027"/>
              <a:ext cx="2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40" name="Rectangle 21"/>
            <p:cNvSpPr/>
            <p:nvPr/>
          </p:nvSpPr>
          <p:spPr>
            <a:xfrm>
              <a:off x="2991" y="2344"/>
              <a:ext cx="857" cy="499"/>
            </a:xfrm>
            <a:prstGeom prst="rect">
              <a:avLst/>
            </a:prstGeom>
            <a:solidFill>
              <a:srgbClr val="FFA7D3">
                <a:alpha val="50195"/>
              </a:srgbClr>
            </a:solidFill>
            <a:ln w="9525">
              <a:noFill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graphicFrame>
          <p:nvGraphicFramePr>
            <p:cNvPr id="30741" name="Object 22"/>
            <p:cNvGraphicFramePr>
              <a:graphicFrameLocks noChangeAspect="1"/>
            </p:cNvGraphicFramePr>
            <p:nvPr/>
          </p:nvGraphicFramePr>
          <p:xfrm>
            <a:off x="3420" y="802"/>
            <a:ext cx="97" cy="16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3" imgW="224155" imgH="4547870" progId="">
                    <p:embed/>
                  </p:oleObj>
                </mc:Choice>
                <mc:Fallback>
                  <p:oleObj name="" r:id="rId3" imgW="224155" imgH="454787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420" y="802"/>
                          <a:ext cx="97" cy="167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742" name="Rectangle 23"/>
            <p:cNvSpPr/>
            <p:nvPr/>
          </p:nvSpPr>
          <p:spPr>
            <a:xfrm>
              <a:off x="1919" y="2889"/>
              <a:ext cx="40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chemeClr val="accent2"/>
                  </a:solidFill>
                  <a:latin typeface="Arial" panose="020B0604020202020204" pitchFamily="34" charset="0"/>
                  <a:ea typeface="楷体_GB2312"/>
                </a:rPr>
                <a:t>B</a:t>
              </a:r>
              <a:endPara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  <p:sp>
          <p:nvSpPr>
            <p:cNvPr id="30743" name="Rectangle 24"/>
            <p:cNvSpPr/>
            <p:nvPr/>
          </p:nvSpPr>
          <p:spPr>
            <a:xfrm>
              <a:off x="4492" y="2888"/>
              <a:ext cx="40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chemeClr val="accent2"/>
                  </a:solidFill>
                  <a:latin typeface="Arial" panose="020B0604020202020204" pitchFamily="34" charset="0"/>
                  <a:ea typeface="楷体_GB2312"/>
                </a:rPr>
                <a:t>D</a:t>
              </a:r>
              <a:endPara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  <p:sp>
          <p:nvSpPr>
            <p:cNvPr id="30744" name="Rectangle 25"/>
            <p:cNvSpPr/>
            <p:nvPr/>
          </p:nvSpPr>
          <p:spPr>
            <a:xfrm>
              <a:off x="3205" y="2888"/>
              <a:ext cx="40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chemeClr val="accent2"/>
                  </a:solidFill>
                  <a:latin typeface="Arial" panose="020B0604020202020204" pitchFamily="34" charset="0"/>
                  <a:ea typeface="楷体_GB2312"/>
                </a:rPr>
                <a:t>C</a:t>
              </a:r>
              <a:endPara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  <p:sp>
          <p:nvSpPr>
            <p:cNvPr id="30745" name="Rectangle 26"/>
            <p:cNvSpPr/>
            <p:nvPr/>
          </p:nvSpPr>
          <p:spPr>
            <a:xfrm>
              <a:off x="684" y="2889"/>
              <a:ext cx="40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chemeClr val="accent2"/>
                  </a:solidFill>
                  <a:latin typeface="Arial" panose="020B0604020202020204" pitchFamily="34" charset="0"/>
                  <a:ea typeface="楷体_GB2312"/>
                </a:rPr>
                <a:t>A</a:t>
              </a:r>
              <a:endPara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楷体_GB2312"/>
              </a:endParaRPr>
            </a:p>
          </p:txBody>
        </p:sp>
        <p:sp>
          <p:nvSpPr>
            <p:cNvPr id="30746" name="Oval 27"/>
            <p:cNvSpPr/>
            <p:nvPr/>
          </p:nvSpPr>
          <p:spPr>
            <a:xfrm>
              <a:off x="4278" y="1935"/>
              <a:ext cx="857" cy="181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47" name="Oval 28"/>
            <p:cNvSpPr/>
            <p:nvPr/>
          </p:nvSpPr>
          <p:spPr>
            <a:xfrm>
              <a:off x="4278" y="2753"/>
              <a:ext cx="857" cy="136"/>
            </a:xfrm>
            <a:prstGeom prst="ellipse">
              <a:avLst/>
            </a:prstGeom>
            <a:solidFill>
              <a:srgbClr val="FFA7D3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48" name="Oval 29"/>
            <p:cNvSpPr/>
            <p:nvPr/>
          </p:nvSpPr>
          <p:spPr>
            <a:xfrm>
              <a:off x="4396" y="2648"/>
              <a:ext cx="453" cy="211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49" name="Oval 30"/>
            <p:cNvSpPr/>
            <p:nvPr/>
          </p:nvSpPr>
          <p:spPr>
            <a:xfrm>
              <a:off x="4278" y="2254"/>
              <a:ext cx="857" cy="136"/>
            </a:xfrm>
            <a:prstGeom prst="ellipse">
              <a:avLst/>
            </a:prstGeom>
            <a:solidFill>
              <a:srgbClr val="FFA7D3">
                <a:alpha val="50195"/>
              </a:srgbClr>
            </a:solidFill>
            <a:ln w="9525" cap="flat" cmpd="sng">
              <a:solidFill>
                <a:srgbClr val="FFA7D3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50" name="Line 31"/>
            <p:cNvSpPr/>
            <p:nvPr/>
          </p:nvSpPr>
          <p:spPr>
            <a:xfrm>
              <a:off x="4278" y="2026"/>
              <a:ext cx="1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51" name="Line 32"/>
            <p:cNvSpPr/>
            <p:nvPr/>
          </p:nvSpPr>
          <p:spPr>
            <a:xfrm>
              <a:off x="5135" y="2027"/>
              <a:ext cx="1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52" name="Rectangle 33"/>
            <p:cNvSpPr/>
            <p:nvPr/>
          </p:nvSpPr>
          <p:spPr>
            <a:xfrm>
              <a:off x="4278" y="2344"/>
              <a:ext cx="857" cy="499"/>
            </a:xfrm>
            <a:prstGeom prst="rect">
              <a:avLst/>
            </a:prstGeom>
            <a:solidFill>
              <a:srgbClr val="FFA7D3">
                <a:alpha val="50195"/>
              </a:srgbClr>
            </a:solidFill>
            <a:ln w="9525">
              <a:noFill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53" name="Oval 34"/>
            <p:cNvSpPr/>
            <p:nvPr/>
          </p:nvSpPr>
          <p:spPr>
            <a:xfrm>
              <a:off x="1703" y="1936"/>
              <a:ext cx="858" cy="181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54" name="Oval 35"/>
            <p:cNvSpPr/>
            <p:nvPr/>
          </p:nvSpPr>
          <p:spPr>
            <a:xfrm>
              <a:off x="1703" y="2753"/>
              <a:ext cx="858" cy="136"/>
            </a:xfrm>
            <a:prstGeom prst="ellipse">
              <a:avLst/>
            </a:prstGeom>
            <a:solidFill>
              <a:srgbClr val="FFA7D3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55" name="Oval 36"/>
            <p:cNvSpPr/>
            <p:nvPr/>
          </p:nvSpPr>
          <p:spPr>
            <a:xfrm>
              <a:off x="1822" y="2648"/>
              <a:ext cx="453" cy="211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56" name="Oval 37"/>
            <p:cNvSpPr/>
            <p:nvPr/>
          </p:nvSpPr>
          <p:spPr>
            <a:xfrm>
              <a:off x="1703" y="2254"/>
              <a:ext cx="858" cy="136"/>
            </a:xfrm>
            <a:prstGeom prst="ellipse">
              <a:avLst/>
            </a:prstGeom>
            <a:solidFill>
              <a:srgbClr val="FFA7D3">
                <a:alpha val="50195"/>
              </a:srgbClr>
            </a:solidFill>
            <a:ln w="9525" cap="flat" cmpd="sng">
              <a:solidFill>
                <a:srgbClr val="FFA7D3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57" name="Line 38"/>
            <p:cNvSpPr/>
            <p:nvPr/>
          </p:nvSpPr>
          <p:spPr>
            <a:xfrm>
              <a:off x="1703" y="2027"/>
              <a:ext cx="2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58" name="Line 39"/>
            <p:cNvSpPr/>
            <p:nvPr/>
          </p:nvSpPr>
          <p:spPr>
            <a:xfrm>
              <a:off x="2561" y="2027"/>
              <a:ext cx="1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59" name="Rectangle 40"/>
            <p:cNvSpPr/>
            <p:nvPr/>
          </p:nvSpPr>
          <p:spPr>
            <a:xfrm>
              <a:off x="1703" y="2344"/>
              <a:ext cx="858" cy="499"/>
            </a:xfrm>
            <a:prstGeom prst="rect">
              <a:avLst/>
            </a:prstGeom>
            <a:solidFill>
              <a:srgbClr val="FFA7D3">
                <a:alpha val="50195"/>
              </a:srgbClr>
            </a:solidFill>
            <a:ln w="9525">
              <a:noFill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60" name="Oval 41"/>
            <p:cNvSpPr/>
            <p:nvPr/>
          </p:nvSpPr>
          <p:spPr>
            <a:xfrm>
              <a:off x="469" y="1936"/>
              <a:ext cx="857" cy="181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61" name="Oval 42"/>
            <p:cNvSpPr/>
            <p:nvPr/>
          </p:nvSpPr>
          <p:spPr>
            <a:xfrm>
              <a:off x="469" y="2753"/>
              <a:ext cx="857" cy="136"/>
            </a:xfrm>
            <a:prstGeom prst="ellipse">
              <a:avLst/>
            </a:prstGeom>
            <a:solidFill>
              <a:srgbClr val="FFA7D3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62" name="Oval 43"/>
            <p:cNvSpPr/>
            <p:nvPr/>
          </p:nvSpPr>
          <p:spPr>
            <a:xfrm>
              <a:off x="587" y="2648"/>
              <a:ext cx="453" cy="211"/>
            </a:xfrm>
            <a:prstGeom prst="ellipse">
              <a:avLst/>
            </a:prstGeom>
            <a:noFill/>
            <a:ln w="9525">
              <a:noFill/>
            </a:ln>
          </p:spPr>
          <p:txBody>
            <a:bodyPr wrap="none"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63" name="Oval 44"/>
            <p:cNvSpPr/>
            <p:nvPr/>
          </p:nvSpPr>
          <p:spPr>
            <a:xfrm>
              <a:off x="469" y="2254"/>
              <a:ext cx="857" cy="136"/>
            </a:xfrm>
            <a:prstGeom prst="ellipse">
              <a:avLst/>
            </a:prstGeom>
            <a:solidFill>
              <a:srgbClr val="FFA7D3">
                <a:alpha val="50195"/>
              </a:srgbClr>
            </a:solidFill>
            <a:ln w="9525" cap="flat" cmpd="sng">
              <a:solidFill>
                <a:srgbClr val="FFA7D3"/>
              </a:solidFill>
              <a:prstDash val="solid"/>
              <a:headEnd type="none" w="med" len="med"/>
              <a:tailEnd type="none" w="med" len="med"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sp>
          <p:nvSpPr>
            <p:cNvPr id="30764" name="Line 45"/>
            <p:cNvSpPr/>
            <p:nvPr/>
          </p:nvSpPr>
          <p:spPr>
            <a:xfrm>
              <a:off x="469" y="2027"/>
              <a:ext cx="1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65" name="Line 46"/>
            <p:cNvSpPr/>
            <p:nvPr/>
          </p:nvSpPr>
          <p:spPr>
            <a:xfrm>
              <a:off x="1326" y="2027"/>
              <a:ext cx="1" cy="79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0766" name="Rectangle 47"/>
            <p:cNvSpPr/>
            <p:nvPr/>
          </p:nvSpPr>
          <p:spPr>
            <a:xfrm>
              <a:off x="469" y="2344"/>
              <a:ext cx="857" cy="499"/>
            </a:xfrm>
            <a:prstGeom prst="rect">
              <a:avLst/>
            </a:prstGeom>
            <a:solidFill>
              <a:srgbClr val="FFA7D3">
                <a:alpha val="50195"/>
              </a:srgbClr>
            </a:solidFill>
            <a:ln w="9525">
              <a:noFill/>
            </a:ln>
          </p:spPr>
          <p:txBody>
            <a:bodyPr lIns="0" tIns="0" rIns="0" bIns="0" anchor="ctr" anchorCtr="0"/>
            <a:lstStyle/>
            <a:p>
              <a:endParaRPr sz="3600" b="1">
                <a:latin typeface="Arial" panose="020B0604020202020204" pitchFamily="34" charset="0"/>
              </a:endParaRPr>
            </a:p>
          </p:txBody>
        </p:sp>
        <p:graphicFrame>
          <p:nvGraphicFramePr>
            <p:cNvPr id="30767" name="Object 48"/>
            <p:cNvGraphicFramePr>
              <a:graphicFrameLocks noChangeAspect="1"/>
            </p:cNvGraphicFramePr>
            <p:nvPr/>
          </p:nvGraphicFramePr>
          <p:xfrm>
            <a:off x="845" y="802"/>
            <a:ext cx="118" cy="20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5" imgW="224155" imgH="4547870" progId="">
                    <p:embed/>
                  </p:oleObj>
                </mc:Choice>
                <mc:Fallback>
                  <p:oleObj name="" r:id="rId5" imgW="224155" imgH="454787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45" y="802"/>
                          <a:ext cx="118" cy="204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68" name="Object 49"/>
            <p:cNvGraphicFramePr>
              <a:graphicFrameLocks noChangeAspect="1"/>
            </p:cNvGraphicFramePr>
            <p:nvPr/>
          </p:nvGraphicFramePr>
          <p:xfrm>
            <a:off x="4599" y="756"/>
            <a:ext cx="111" cy="19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6" imgW="224155" imgH="4547870" progId="">
                    <p:embed/>
                  </p:oleObj>
                </mc:Choice>
                <mc:Fallback>
                  <p:oleObj name="" r:id="rId6" imgW="224155" imgH="454787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599" y="756"/>
                          <a:ext cx="111" cy="19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036" name="Picture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5086350"/>
            <a:ext cx="609600" cy="592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7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0800" y="5086350"/>
            <a:ext cx="609600" cy="592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3200" y="5084763"/>
            <a:ext cx="609600" cy="592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58200" y="5372100"/>
            <a:ext cx="1143000" cy="914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/>
      <p:bldP spid="1032" grpId="0"/>
      <p:bldP spid="10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08888" y="908050"/>
            <a:ext cx="2163762" cy="594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Line 3"/>
          <p:cNvSpPr/>
          <p:nvPr/>
        </p:nvSpPr>
        <p:spPr>
          <a:xfrm flipV="1">
            <a:off x="4800600" y="4149725"/>
            <a:ext cx="4103688" cy="25400"/>
          </a:xfrm>
          <a:prstGeom prst="line">
            <a:avLst/>
          </a:prstGeom>
          <a:ln w="38100" cap="flat" cmpd="sng">
            <a:solidFill>
              <a:srgbClr val="0066FF"/>
            </a:solidFill>
            <a:prstDash val="dashDot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9460" name="Line 4"/>
          <p:cNvSpPr/>
          <p:nvPr/>
        </p:nvSpPr>
        <p:spPr>
          <a:xfrm flipV="1">
            <a:off x="5303838" y="4149725"/>
            <a:ext cx="3313112" cy="1871663"/>
          </a:xfrm>
          <a:prstGeom prst="line">
            <a:avLst/>
          </a:prstGeom>
          <a:ln w="38100" cap="flat" cmpd="sng">
            <a:solidFill>
              <a:srgbClr val="FF33CC"/>
            </a:solidFill>
            <a:prstDash val="dashDot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9461" name="Line 5"/>
          <p:cNvSpPr/>
          <p:nvPr/>
        </p:nvSpPr>
        <p:spPr>
          <a:xfrm flipH="1" flipV="1">
            <a:off x="5159375" y="2276475"/>
            <a:ext cx="3384550" cy="1846263"/>
          </a:xfrm>
          <a:prstGeom prst="line">
            <a:avLst/>
          </a:prstGeom>
          <a:ln w="38100" cap="flat" cmpd="sng">
            <a:solidFill>
              <a:srgbClr val="FF33CC"/>
            </a:solidFill>
            <a:prstDash val="dashDot"/>
            <a:headEnd type="none" w="med" len="med"/>
            <a:tailEnd type="none" w="med" len="med"/>
          </a:ln>
        </p:spPr>
        <p:txBody>
          <a:bodyPr/>
          <a:lstStyle/>
          <a:p/>
        </p:txBody>
      </p:sp>
      <p:grpSp>
        <p:nvGrpSpPr>
          <p:cNvPr id="2" name="Group 6"/>
          <p:cNvGrpSpPr/>
          <p:nvPr/>
        </p:nvGrpSpPr>
        <p:grpSpPr>
          <a:xfrm rot="2163772" flipH="1">
            <a:off x="4008438" y="1268413"/>
            <a:ext cx="1138237" cy="922337"/>
            <a:chOff x="1565" y="799"/>
            <a:chExt cx="717" cy="581"/>
          </a:xfrm>
        </p:grpSpPr>
        <p:grpSp>
          <p:nvGrpSpPr>
            <p:cNvPr id="33799" name="Group 7"/>
            <p:cNvGrpSpPr/>
            <p:nvPr/>
          </p:nvGrpSpPr>
          <p:grpSpPr>
            <a:xfrm flipH="1">
              <a:off x="1612" y="1118"/>
              <a:ext cx="596" cy="262"/>
              <a:chOff x="1612" y="1118"/>
              <a:chExt cx="596" cy="262"/>
            </a:xfrm>
          </p:grpSpPr>
          <p:sp>
            <p:nvSpPr>
              <p:cNvPr id="33800" name="Oval 8"/>
              <p:cNvSpPr/>
              <p:nvPr/>
            </p:nvSpPr>
            <p:spPr>
              <a:xfrm flipH="1">
                <a:off x="1612" y="1118"/>
                <a:ext cx="596" cy="233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33801" name="Oval 9"/>
              <p:cNvSpPr/>
              <p:nvPr/>
            </p:nvSpPr>
            <p:spPr>
              <a:xfrm flipH="1">
                <a:off x="1850" y="1118"/>
                <a:ext cx="239" cy="262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lIns="0" tIns="0" rIns="0" bIns="0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3802" name="Arc 10"/>
            <p:cNvSpPr/>
            <p:nvPr/>
          </p:nvSpPr>
          <p:spPr>
            <a:xfrm rot="7973509" flipH="1" flipV="1">
              <a:off x="1631" y="724"/>
              <a:ext cx="576" cy="717"/>
            </a:xfrm>
            <a:custGeom>
              <a:avLst/>
              <a:gdLst>
                <a:gd name="txL" fmla="*/ 0 w 21600"/>
                <a:gd name="txT" fmla="*/ 0 h 29132"/>
                <a:gd name="txR" fmla="*/ 21600 w 21600"/>
                <a:gd name="txB" fmla="*/ 29132 h 29132"/>
              </a:gdLst>
              <a:ahLst/>
              <a:cxnLst>
                <a:cxn ang="0">
                  <a:pos x="0" y="0"/>
                </a:cxn>
                <a:cxn ang="0">
                  <a:pos x="576" y="532"/>
                </a:cxn>
                <a:cxn ang="0">
                  <a:pos x="540" y="717"/>
                </a:cxn>
                <a:cxn ang="0">
                  <a:pos x="0" y="0"/>
                </a:cxn>
                <a:cxn ang="0">
                  <a:pos x="576" y="532"/>
                </a:cxn>
                <a:cxn ang="0">
                  <a:pos x="540" y="717"/>
                </a:cxn>
                <a:cxn ang="0">
                  <a:pos x="0" y="532"/>
                </a:cxn>
              </a:cxnLst>
              <a:rect l="txL" t="txT" r="txR" b="txB"/>
              <a:pathLst>
                <a:path w="21600" h="29132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</a:path>
                <a:path w="21600" h="29132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03" name="Line 11"/>
            <p:cNvSpPr/>
            <p:nvPr/>
          </p:nvSpPr>
          <p:spPr>
            <a:xfrm flipH="1">
              <a:off x="1575" y="1001"/>
              <a:ext cx="0" cy="6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04" name="Line 12"/>
            <p:cNvSpPr/>
            <p:nvPr/>
          </p:nvSpPr>
          <p:spPr>
            <a:xfrm flipH="1">
              <a:off x="1731" y="945"/>
              <a:ext cx="0" cy="11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05" name="Line 13"/>
            <p:cNvSpPr/>
            <p:nvPr/>
          </p:nvSpPr>
          <p:spPr>
            <a:xfrm flipH="1">
              <a:off x="1969" y="888"/>
              <a:ext cx="0" cy="17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06" name="Line 14"/>
            <p:cNvSpPr/>
            <p:nvPr/>
          </p:nvSpPr>
          <p:spPr>
            <a:xfrm flipH="1">
              <a:off x="2208" y="945"/>
              <a:ext cx="0" cy="11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4" name="Group 15"/>
          <p:cNvGrpSpPr/>
          <p:nvPr/>
        </p:nvGrpSpPr>
        <p:grpSpPr>
          <a:xfrm flipH="1">
            <a:off x="3071813" y="3573463"/>
            <a:ext cx="1295400" cy="863600"/>
            <a:chOff x="975" y="2251"/>
            <a:chExt cx="816" cy="544"/>
          </a:xfrm>
        </p:grpSpPr>
        <p:grpSp>
          <p:nvGrpSpPr>
            <p:cNvPr id="33808" name="Group 16"/>
            <p:cNvGrpSpPr/>
            <p:nvPr/>
          </p:nvGrpSpPr>
          <p:grpSpPr>
            <a:xfrm flipH="1">
              <a:off x="1029" y="2550"/>
              <a:ext cx="677" cy="245"/>
              <a:chOff x="1029" y="2550"/>
              <a:chExt cx="677" cy="245"/>
            </a:xfrm>
          </p:grpSpPr>
          <p:sp>
            <p:nvSpPr>
              <p:cNvPr id="33809" name="Oval 17"/>
              <p:cNvSpPr/>
              <p:nvPr/>
            </p:nvSpPr>
            <p:spPr>
              <a:xfrm flipH="1">
                <a:off x="1029" y="2550"/>
                <a:ext cx="677" cy="218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33810" name="Oval 18"/>
              <p:cNvSpPr/>
              <p:nvPr/>
            </p:nvSpPr>
            <p:spPr>
              <a:xfrm flipH="1">
                <a:off x="1300" y="2550"/>
                <a:ext cx="271" cy="245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lIns="0" tIns="0" rIns="0" bIns="0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3811" name="Arc 19"/>
            <p:cNvSpPr/>
            <p:nvPr/>
          </p:nvSpPr>
          <p:spPr>
            <a:xfrm rot="7973509" flipH="1" flipV="1">
              <a:off x="1113" y="2113"/>
              <a:ext cx="540" cy="816"/>
            </a:xfrm>
            <a:custGeom>
              <a:avLst/>
              <a:gdLst>
                <a:gd name="txL" fmla="*/ 0 w 21600"/>
                <a:gd name="txT" fmla="*/ 0 h 29132"/>
                <a:gd name="txR" fmla="*/ 21600 w 21600"/>
                <a:gd name="txB" fmla="*/ 29132 h 29132"/>
              </a:gdLst>
              <a:ahLst/>
              <a:cxnLst>
                <a:cxn ang="0">
                  <a:pos x="0" y="0"/>
                </a:cxn>
                <a:cxn ang="0">
                  <a:pos x="540" y="605"/>
                </a:cxn>
                <a:cxn ang="0">
                  <a:pos x="506" y="816"/>
                </a:cxn>
                <a:cxn ang="0">
                  <a:pos x="0" y="0"/>
                </a:cxn>
                <a:cxn ang="0">
                  <a:pos x="540" y="605"/>
                </a:cxn>
                <a:cxn ang="0">
                  <a:pos x="506" y="816"/>
                </a:cxn>
                <a:cxn ang="0">
                  <a:pos x="0" y="605"/>
                </a:cxn>
              </a:cxnLst>
              <a:rect l="txL" t="txT" r="txR" b="txB"/>
              <a:pathLst>
                <a:path w="21600" h="29132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</a:path>
                <a:path w="21600" h="29132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2" name="Line 20"/>
            <p:cNvSpPr/>
            <p:nvPr/>
          </p:nvSpPr>
          <p:spPr>
            <a:xfrm flipH="1">
              <a:off x="986" y="2440"/>
              <a:ext cx="0" cy="5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3" name="Line 21"/>
            <p:cNvSpPr/>
            <p:nvPr/>
          </p:nvSpPr>
          <p:spPr>
            <a:xfrm flipH="1">
              <a:off x="1164" y="2388"/>
              <a:ext cx="0" cy="1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4" name="Line 22"/>
            <p:cNvSpPr/>
            <p:nvPr/>
          </p:nvSpPr>
          <p:spPr>
            <a:xfrm flipH="1">
              <a:off x="1435" y="2334"/>
              <a:ext cx="0" cy="16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5" name="Line 23"/>
            <p:cNvSpPr/>
            <p:nvPr/>
          </p:nvSpPr>
          <p:spPr>
            <a:xfrm flipH="1">
              <a:off x="1706" y="2388"/>
              <a:ext cx="0" cy="1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9464" name="AutoShape 24"/>
          <p:cNvSpPr/>
          <p:nvPr/>
        </p:nvSpPr>
        <p:spPr>
          <a:xfrm>
            <a:off x="5375275" y="1628775"/>
            <a:ext cx="1512888" cy="720725"/>
          </a:xfrm>
          <a:prstGeom prst="cloudCallout">
            <a:avLst>
              <a:gd name="adj1" fmla="val 18940"/>
              <a:gd name="adj2" fmla="val 123347"/>
            </a:avLst>
          </a:prstGeom>
          <a:solidFill>
            <a:srgbClr val="FFFF99"/>
          </a:solidFill>
          <a:ln w="9525">
            <a:noFill/>
          </a:ln>
        </p:spPr>
        <p:txBody>
          <a:bodyPr lIns="0" tIns="0" rIns="0" bIns="0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anose="02020603050405020304" pitchFamily="18" charset="0"/>
                <a:ea typeface="楷体_GB2312"/>
              </a:rPr>
              <a:t>偏大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  <a:ea typeface="楷体_GB2312"/>
            </a:endParaRPr>
          </a:p>
        </p:txBody>
      </p:sp>
      <p:sp>
        <p:nvSpPr>
          <p:cNvPr id="19465" name="AutoShape 25"/>
          <p:cNvSpPr/>
          <p:nvPr/>
        </p:nvSpPr>
        <p:spPr>
          <a:xfrm>
            <a:off x="5945823" y="5763895"/>
            <a:ext cx="1584325" cy="649288"/>
          </a:xfrm>
          <a:prstGeom prst="cloudCallout">
            <a:avLst>
              <a:gd name="adj1" fmla="val 20440"/>
              <a:gd name="adj2" fmla="val -134597"/>
            </a:avLst>
          </a:prstGeom>
          <a:solidFill>
            <a:srgbClr val="FFFF99"/>
          </a:solidFill>
          <a:ln w="9525">
            <a:noFill/>
          </a:ln>
        </p:spPr>
        <p:txBody>
          <a:bodyPr lIns="0" tIns="0" rIns="0" bIns="0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楷体_GB2312"/>
              </a:rPr>
              <a:t>偏小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18" charset="0"/>
              <a:ea typeface="楷体_GB2312"/>
            </a:endParaRPr>
          </a:p>
        </p:txBody>
      </p:sp>
      <p:sp>
        <p:nvSpPr>
          <p:cNvPr id="19466" name="AutoShape 26"/>
          <p:cNvSpPr/>
          <p:nvPr/>
        </p:nvSpPr>
        <p:spPr>
          <a:xfrm>
            <a:off x="4367213" y="3141663"/>
            <a:ext cx="1441450" cy="865187"/>
          </a:xfrm>
          <a:prstGeom prst="cloudCallout">
            <a:avLst>
              <a:gd name="adj1" fmla="val 36125"/>
              <a:gd name="adj2" fmla="val 46148"/>
            </a:avLst>
          </a:prstGeom>
          <a:solidFill>
            <a:srgbClr val="FFCC00"/>
          </a:solidFill>
          <a:ln w="9525">
            <a:noFill/>
          </a:ln>
        </p:spPr>
        <p:txBody>
          <a:bodyPr lIns="0" tIns="0" rIns="0" bIns="0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楷体_GB2312"/>
              </a:rPr>
              <a:t>正确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楷体_GB2312"/>
            </a:endParaRPr>
          </a:p>
        </p:txBody>
      </p:sp>
      <p:grpSp>
        <p:nvGrpSpPr>
          <p:cNvPr id="6" name="Group 27"/>
          <p:cNvGrpSpPr/>
          <p:nvPr/>
        </p:nvGrpSpPr>
        <p:grpSpPr>
          <a:xfrm rot="-2033260" flipH="1">
            <a:off x="3863975" y="5445125"/>
            <a:ext cx="1250950" cy="960438"/>
            <a:chOff x="1474" y="3430"/>
            <a:chExt cx="788" cy="605"/>
          </a:xfrm>
        </p:grpSpPr>
        <p:grpSp>
          <p:nvGrpSpPr>
            <p:cNvPr id="33820" name="Group 28"/>
            <p:cNvGrpSpPr/>
            <p:nvPr/>
          </p:nvGrpSpPr>
          <p:grpSpPr>
            <a:xfrm flipH="1">
              <a:off x="1526" y="3762"/>
              <a:ext cx="654" cy="273"/>
              <a:chOff x="1526" y="3762"/>
              <a:chExt cx="654" cy="273"/>
            </a:xfrm>
          </p:grpSpPr>
          <p:sp>
            <p:nvSpPr>
              <p:cNvPr id="33821" name="Oval 29"/>
              <p:cNvSpPr/>
              <p:nvPr/>
            </p:nvSpPr>
            <p:spPr>
              <a:xfrm flipH="1">
                <a:off x="1526" y="3762"/>
                <a:ext cx="654" cy="243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33822" name="Oval 30"/>
              <p:cNvSpPr/>
              <p:nvPr/>
            </p:nvSpPr>
            <p:spPr>
              <a:xfrm flipH="1">
                <a:off x="1788" y="3762"/>
                <a:ext cx="261" cy="273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lIns="0" tIns="0" rIns="0" bIns="0" anchor="ctr" anchorCtr="0"/>
              <a:lstStyle/>
              <a:p>
                <a:pPr eaLnBrk="0" hangingPunct="0"/>
                <a:endParaRPr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3823" name="Arc 31"/>
            <p:cNvSpPr/>
            <p:nvPr/>
          </p:nvSpPr>
          <p:spPr>
            <a:xfrm rot="7973509" flipH="1" flipV="1">
              <a:off x="1568" y="3336"/>
              <a:ext cx="600" cy="788"/>
            </a:xfrm>
            <a:custGeom>
              <a:avLst/>
              <a:gdLst>
                <a:gd name="txL" fmla="*/ 0 w 21600"/>
                <a:gd name="txT" fmla="*/ 0 h 29132"/>
                <a:gd name="txR" fmla="*/ 21600 w 21600"/>
                <a:gd name="txB" fmla="*/ 29132 h 29132"/>
              </a:gdLst>
              <a:ahLst/>
              <a:cxnLst>
                <a:cxn ang="0">
                  <a:pos x="0" y="0"/>
                </a:cxn>
                <a:cxn ang="0">
                  <a:pos x="600" y="584"/>
                </a:cxn>
                <a:cxn ang="0">
                  <a:pos x="562" y="788"/>
                </a:cxn>
                <a:cxn ang="0">
                  <a:pos x="0" y="0"/>
                </a:cxn>
                <a:cxn ang="0">
                  <a:pos x="600" y="584"/>
                </a:cxn>
                <a:cxn ang="0">
                  <a:pos x="562" y="788"/>
                </a:cxn>
                <a:cxn ang="0">
                  <a:pos x="0" y="584"/>
                </a:cxn>
              </a:cxnLst>
              <a:rect l="txL" t="txT" r="txR" b="txB"/>
              <a:pathLst>
                <a:path w="21600" h="29132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</a:path>
                <a:path w="21600" h="29132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4" name="Line 32"/>
            <p:cNvSpPr/>
            <p:nvPr/>
          </p:nvSpPr>
          <p:spPr>
            <a:xfrm flipH="1">
              <a:off x="1485" y="3640"/>
              <a:ext cx="0" cy="6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5" name="Line 33"/>
            <p:cNvSpPr/>
            <p:nvPr/>
          </p:nvSpPr>
          <p:spPr>
            <a:xfrm flipH="1">
              <a:off x="1657" y="3582"/>
              <a:ext cx="0" cy="1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6" name="Line 34"/>
            <p:cNvSpPr/>
            <p:nvPr/>
          </p:nvSpPr>
          <p:spPr>
            <a:xfrm flipH="1">
              <a:off x="1918" y="3522"/>
              <a:ext cx="0" cy="17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7" name="Line 35"/>
            <p:cNvSpPr/>
            <p:nvPr/>
          </p:nvSpPr>
          <p:spPr>
            <a:xfrm flipH="1">
              <a:off x="2180" y="3582"/>
              <a:ext cx="0" cy="1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33828" name="Line 36"/>
          <p:cNvSpPr/>
          <p:nvPr/>
        </p:nvSpPr>
        <p:spPr>
          <a:xfrm rot="-5400000" flipV="1">
            <a:off x="9834563" y="3917950"/>
            <a:ext cx="1625600" cy="0"/>
          </a:xfrm>
          <a:prstGeom prst="line">
            <a:avLst/>
          </a:prstGeom>
          <a:ln w="9525">
            <a:noFill/>
          </a:ln>
        </p:spPr>
        <p:txBody>
          <a:bodyPr/>
          <a:lstStyle/>
          <a:p/>
        </p:txBody>
      </p:sp>
      <p:sp>
        <p:nvSpPr>
          <p:cNvPr id="33829" name="Line 37"/>
          <p:cNvSpPr/>
          <p:nvPr/>
        </p:nvSpPr>
        <p:spPr>
          <a:xfrm rot="-5400000" flipV="1">
            <a:off x="9675813" y="4035425"/>
            <a:ext cx="1784350" cy="0"/>
          </a:xfrm>
          <a:prstGeom prst="line">
            <a:avLst/>
          </a:prstGeom>
          <a:ln w="9525">
            <a:noFill/>
          </a:ln>
        </p:spPr>
        <p:txBody>
          <a:bodyPr/>
          <a:lstStyle/>
          <a:p/>
        </p:txBody>
      </p:sp>
      <p:sp>
        <p:nvSpPr>
          <p:cNvPr id="33830" name="Line 38"/>
          <p:cNvSpPr/>
          <p:nvPr/>
        </p:nvSpPr>
        <p:spPr>
          <a:xfrm>
            <a:off x="5402263" y="1827213"/>
            <a:ext cx="1625600" cy="0"/>
          </a:xfrm>
          <a:prstGeom prst="line">
            <a:avLst/>
          </a:prstGeom>
          <a:ln w="9525">
            <a:noFill/>
          </a:ln>
        </p:spPr>
        <p:txBody>
          <a:bodyPr/>
          <a:lstStyle/>
          <a:p/>
        </p:txBody>
      </p:sp>
      <p:sp>
        <p:nvSpPr>
          <p:cNvPr id="33831" name="Line 39"/>
          <p:cNvSpPr/>
          <p:nvPr/>
        </p:nvSpPr>
        <p:spPr>
          <a:xfrm>
            <a:off x="5243513" y="1944688"/>
            <a:ext cx="1784350" cy="0"/>
          </a:xfrm>
          <a:prstGeom prst="line">
            <a:avLst/>
          </a:prstGeom>
          <a:ln w="9525">
            <a:noFill/>
          </a:ln>
        </p:spPr>
        <p:txBody>
          <a:bodyPr/>
          <a:lstStyle/>
          <a:p/>
        </p:txBody>
      </p:sp>
      <p:sp>
        <p:nvSpPr>
          <p:cNvPr id="33832" name="Rectangle 40"/>
          <p:cNvSpPr/>
          <p:nvPr/>
        </p:nvSpPr>
        <p:spPr>
          <a:xfrm>
            <a:off x="1752600" y="196850"/>
            <a:ext cx="72358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下面那种读数正确？为什么？</a:t>
            </a:r>
            <a:endParaRPr lang="zh-CN" altLang="en-US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73" name="Text Box 43"/>
          <p:cNvSpPr txBox="1"/>
          <p:nvPr/>
        </p:nvSpPr>
        <p:spPr>
          <a:xfrm>
            <a:off x="3000375" y="1341438"/>
            <a:ext cx="7921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  <a:latin typeface="Arial" panose="020B0604020202020204" pitchFamily="34" charset="0"/>
              </a:rPr>
              <a:t>甲</a:t>
            </a:r>
            <a:endParaRPr lang="zh-CN" altLang="en-US" sz="280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9474" name="Rectangle 44"/>
          <p:cNvSpPr/>
          <p:nvPr/>
        </p:nvSpPr>
        <p:spPr>
          <a:xfrm>
            <a:off x="2279650" y="3860800"/>
            <a:ext cx="538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0000CC"/>
                </a:solidFill>
                <a:latin typeface="Arial" panose="020B0604020202020204" pitchFamily="34" charset="0"/>
              </a:rPr>
              <a:t>乙</a:t>
            </a:r>
            <a:endParaRPr lang="zh-CN" altLang="en-US" sz="280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9475" name="Rectangle 45"/>
          <p:cNvSpPr/>
          <p:nvPr/>
        </p:nvSpPr>
        <p:spPr>
          <a:xfrm>
            <a:off x="3000375" y="5734050"/>
            <a:ext cx="538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0000CC"/>
                </a:solidFill>
                <a:latin typeface="Arial" panose="020B0604020202020204" pitchFamily="34" charset="0"/>
              </a:rPr>
              <a:t>丙</a:t>
            </a:r>
            <a:endParaRPr lang="zh-CN" altLang="en-US" sz="280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9476" name="Rectangle 46"/>
          <p:cNvSpPr/>
          <p:nvPr/>
        </p:nvSpPr>
        <p:spPr>
          <a:xfrm>
            <a:off x="3863975" y="2276475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>
                <a:latin typeface="Arial" panose="020B0604020202020204" pitchFamily="34" charset="0"/>
              </a:rPr>
              <a:t>（俯视）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19477" name="Rectangle 47"/>
          <p:cNvSpPr/>
          <p:nvPr/>
        </p:nvSpPr>
        <p:spPr>
          <a:xfrm>
            <a:off x="4727575" y="6165850"/>
            <a:ext cx="14414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>
                <a:latin typeface="Arial" panose="020B0604020202020204" pitchFamily="34" charset="0"/>
              </a:rPr>
              <a:t>（仰视）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19478" name="Rectangle 48"/>
          <p:cNvSpPr/>
          <p:nvPr/>
        </p:nvSpPr>
        <p:spPr>
          <a:xfrm>
            <a:off x="3863975" y="4365625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>
                <a:latin typeface="Arial" panose="020B0604020202020204" pitchFamily="34" charset="0"/>
              </a:rPr>
              <a:t>（平视）</a:t>
            </a:r>
            <a:endParaRPr lang="zh-CN" altLang="en-US" sz="2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  <p:bldP spid="19465" grpId="0" bldLvl="0" animBg="1"/>
      <p:bldP spid="19466" grpId="0"/>
      <p:bldP spid="19473" grpId="0"/>
      <p:bldP spid="19474" grpId="0"/>
      <p:bldP spid="19475" grpId="0"/>
      <p:bldP spid="19476" grpId="0"/>
      <p:bldP spid="19477" grpId="0"/>
      <p:bldP spid="1947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1" name="组合 68610"/>
          <p:cNvGrpSpPr/>
          <p:nvPr/>
        </p:nvGrpSpPr>
        <p:grpSpPr>
          <a:xfrm>
            <a:off x="4565650" y="2979738"/>
            <a:ext cx="5568950" cy="1871662"/>
            <a:chOff x="1927" y="1888"/>
            <a:chExt cx="3508" cy="1179"/>
          </a:xfrm>
        </p:grpSpPr>
        <p:grpSp>
          <p:nvGrpSpPr>
            <p:cNvPr id="68612" name="组合 68611"/>
            <p:cNvGrpSpPr/>
            <p:nvPr/>
          </p:nvGrpSpPr>
          <p:grpSpPr>
            <a:xfrm>
              <a:off x="1927" y="2061"/>
              <a:ext cx="3435" cy="778"/>
              <a:chOff x="1927" y="2061"/>
              <a:chExt cx="3435" cy="778"/>
            </a:xfrm>
          </p:grpSpPr>
          <p:sp>
            <p:nvSpPr>
              <p:cNvPr id="68613" name="圆角矩形 68612"/>
              <p:cNvSpPr/>
              <p:nvPr/>
            </p:nvSpPr>
            <p:spPr>
              <a:xfrm rot="5400000" flipH="1">
                <a:off x="2957" y="1765"/>
                <a:ext cx="136" cy="1198"/>
              </a:xfrm>
              <a:prstGeom prst="roundRect">
                <a:avLst>
                  <a:gd name="adj" fmla="val 50000"/>
                </a:avLst>
              </a:prstGeom>
              <a:solidFill>
                <a:srgbClr val="969696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8614" name="组合 68613"/>
              <p:cNvGrpSpPr/>
              <p:nvPr/>
            </p:nvGrpSpPr>
            <p:grpSpPr>
              <a:xfrm rot="5400000" flipH="1">
                <a:off x="3401" y="675"/>
                <a:ext cx="515" cy="3378"/>
                <a:chOff x="3960" y="1440"/>
                <a:chExt cx="888" cy="3600"/>
              </a:xfrm>
            </p:grpSpPr>
            <p:grpSp>
              <p:nvGrpSpPr>
                <p:cNvPr id="68615" name="组合 68614"/>
                <p:cNvGrpSpPr/>
                <p:nvPr/>
              </p:nvGrpSpPr>
              <p:grpSpPr>
                <a:xfrm rot="-5400000">
                  <a:off x="2316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68616" name="组合 68615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68617" name="组合 68616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18" name="直接连接符 68617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19" name="直接连接符 68618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0" name="直接连接符 68619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1" name="直接连接符 68620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2" name="直接连接符 68621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23" name="组合 68622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24" name="直接连接符 68623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5" name="直接连接符 68624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6" name="直接连接符 68625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7" name="直接连接符 68626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28" name="直接连接符 68627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29" name="组合 68628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30" name="直接连接符 68629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1" name="直接连接符 68630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2" name="直接连接符 68631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3" name="直接连接符 68632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4" name="直接连接符 68633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35" name="组合 68634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36" name="直接连接符 68635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7" name="直接连接符 68636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8" name="直接连接符 68637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39" name="直接连接符 68638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40" name="直接连接符 68639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41" name="组合 68640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42" name="直接连接符 68641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43" name="直接连接符 68642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44" name="直接连接符 68643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45" name="直接连接符 68644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46" name="直接连接符 68645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47" name="组合 68646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48" name="直接连接符 68647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49" name="直接连接符 68648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50" name="直接连接符 68649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51" name="直接连接符 68650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52" name="直接连接符 68651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</p:grpSp>
              <p:sp>
                <p:nvSpPr>
                  <p:cNvPr id="68653" name="直接连接符 68652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grpSp>
              <p:nvGrpSpPr>
                <p:cNvPr id="68654" name="组合 68653"/>
                <p:cNvGrpSpPr/>
                <p:nvPr/>
              </p:nvGrpSpPr>
              <p:grpSpPr>
                <a:xfrm rot="5400000" flipH="1">
                  <a:off x="2892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68655" name="组合 68654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68656" name="组合 68655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57" name="直接连接符 68656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58" name="直接连接符 68657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59" name="直接连接符 68658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60" name="直接连接符 68659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61" name="直接连接符 68660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62" name="组合 68661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63" name="直接连接符 68662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64" name="直接连接符 68663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65" name="直接连接符 68664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66" name="直接连接符 68665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67" name="直接连接符 68666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68" name="组合 68667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69" name="直接连接符 68668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0" name="直接连接符 68669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1" name="直接连接符 68670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2" name="直接连接符 68671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3" name="直接连接符 68672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74" name="组合 68673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75" name="直接连接符 68674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6" name="直接连接符 68675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7" name="直接连接符 68676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8" name="直接连接符 68677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79" name="直接连接符 68678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80" name="组合 68679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81" name="直接连接符 68680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82" name="直接连接符 68681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83" name="直接连接符 68682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84" name="直接连接符 68683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85" name="直接连接符 68684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grpSp>
                  <p:nvGrpSpPr>
                    <p:cNvPr id="68686" name="组合 68685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68687" name="直接连接符 68686"/>
                      <p:cNvSpPr/>
                      <p:nvPr/>
                    </p:nv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88" name="直接连接符 68687"/>
                      <p:cNvSpPr/>
                      <p:nvPr/>
                    </p:nv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89" name="直接连接符 68688"/>
                      <p:cNvSpPr/>
                      <p:nvPr/>
                    </p:nv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90" name="直接连接符 68689"/>
                      <p:cNvSpPr/>
                      <p:nvPr/>
                    </p:nv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8691" name="直接连接符 68690"/>
                      <p:cNvSpPr/>
                      <p:nvPr/>
                    </p:nv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</p:grpSp>
              <p:sp>
                <p:nvSpPr>
                  <p:cNvPr id="68692" name="直接连接符 68691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  <p:sp>
            <p:nvSpPr>
              <p:cNvPr id="68693" name="矩形 68692"/>
              <p:cNvSpPr/>
              <p:nvPr/>
            </p:nvSpPr>
            <p:spPr>
              <a:xfrm>
                <a:off x="2568" y="2638"/>
                <a:ext cx="93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>
                    <a:ln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6</a:t>
                </a:r>
                <a:endParaRPr lang="zh-CN" altLang="en-US" sz="800">
                  <a:ln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68694" name="矩形 68693"/>
              <p:cNvSpPr/>
              <p:nvPr/>
            </p:nvSpPr>
            <p:spPr>
              <a:xfrm>
                <a:off x="3611" y="2650"/>
                <a:ext cx="202" cy="1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1000">
                    <a:ln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37</a:t>
                </a:r>
                <a:endParaRPr lang="zh-CN" altLang="en-US" sz="1000">
                  <a:ln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68695" name="矩形 68694"/>
              <p:cNvSpPr/>
              <p:nvPr/>
            </p:nvSpPr>
            <p:spPr>
              <a:xfrm>
                <a:off x="4748" y="2643"/>
                <a:ext cx="92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>
                    <a:ln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8</a:t>
                </a:r>
                <a:endParaRPr lang="zh-CN" altLang="en-US" sz="800">
                  <a:ln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68696" name="文本框 68695"/>
              <p:cNvSpPr txBox="1"/>
              <p:nvPr/>
            </p:nvSpPr>
            <p:spPr>
              <a:xfrm>
                <a:off x="1927" y="2061"/>
                <a:ext cx="590" cy="596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just"/>
                <a:endParaRPr lang="zh-CN" altLang="en-US" sz="3200">
                  <a:solidFill>
                    <a:schemeClr val="tx2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68697" name="文本框 68696"/>
              <p:cNvSpPr txBox="1"/>
              <p:nvPr/>
            </p:nvSpPr>
            <p:spPr>
              <a:xfrm>
                <a:off x="4874" y="2061"/>
                <a:ext cx="488" cy="596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just"/>
                <a:endParaRPr lang="zh-CN" altLang="en-US" sz="3200">
                  <a:solidFill>
                    <a:schemeClr val="tx2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68698" name="矩形 68697"/>
              <p:cNvSpPr/>
              <p:nvPr/>
            </p:nvSpPr>
            <p:spPr>
              <a:xfrm>
                <a:off x="4891" y="2623"/>
                <a:ext cx="229" cy="21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>
                    <a:ln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800">
                  <a:ln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8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8699" name="椭圆形标注 68698"/>
            <p:cNvSpPr/>
            <p:nvPr/>
          </p:nvSpPr>
          <p:spPr>
            <a:xfrm>
              <a:off x="2109" y="1888"/>
              <a:ext cx="3326" cy="1179"/>
            </a:xfrm>
            <a:prstGeom prst="wedgeEllipseCallout">
              <a:avLst>
                <a:gd name="adj1" fmla="val -43750"/>
                <a:gd name="adj2" fmla="val 70000"/>
              </a:avLst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endParaRPr lang="zh-CN" altLang="en-US" sz="2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68700" name="组合 68699"/>
          <p:cNvGrpSpPr/>
          <p:nvPr/>
        </p:nvGrpSpPr>
        <p:grpSpPr>
          <a:xfrm>
            <a:off x="1820863" y="5273675"/>
            <a:ext cx="7224712" cy="1239838"/>
            <a:chOff x="143" y="3329"/>
            <a:chExt cx="4551" cy="781"/>
          </a:xfrm>
        </p:grpSpPr>
        <p:pic>
          <p:nvPicPr>
            <p:cNvPr id="68701" name="图片 68700"/>
            <p:cNvPicPr>
              <a:picLocks noChangeAspect="1"/>
            </p:cNvPicPr>
            <p:nvPr/>
          </p:nvPicPr>
          <p:blipFill>
            <a:blip r:embed="rId1"/>
            <a:srcRect b="42685"/>
            <a:stretch>
              <a:fillRect/>
            </a:stretch>
          </p:blipFill>
          <p:spPr>
            <a:xfrm>
              <a:off x="143" y="3329"/>
              <a:ext cx="4551" cy="3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8702" name="文本框 68701"/>
            <p:cNvSpPr txBox="1"/>
            <p:nvPr/>
          </p:nvSpPr>
          <p:spPr>
            <a:xfrm>
              <a:off x="2568" y="3797"/>
              <a:ext cx="584" cy="313"/>
            </a:xfrm>
            <a:prstGeom prst="rect">
              <a:avLst/>
            </a:prstGeom>
            <a:noFill/>
            <a:ln w="6350">
              <a:noFill/>
            </a:ln>
          </p:spPr>
          <p:txBody>
            <a:bodyPr lIns="18000" tIns="0" rIns="0" bIns="0"/>
            <a:lstStyle/>
            <a:p>
              <a:pPr algn="just"/>
              <a:endParaRPr lang="en-US" altLang="zh-CN" sz="24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68705" name="矩形 68704"/>
          <p:cNvSpPr/>
          <p:nvPr/>
        </p:nvSpPr>
        <p:spPr>
          <a:xfrm>
            <a:off x="1820863" y="414338"/>
            <a:ext cx="1325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五、体温计</a:t>
            </a:r>
            <a:endParaRPr lang="zh-CN" altLang="en-US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706" name="Text Box 3"/>
          <p:cNvSpPr txBox="1"/>
          <p:nvPr/>
        </p:nvSpPr>
        <p:spPr>
          <a:xfrm>
            <a:off x="2054225" y="1268413"/>
            <a:ext cx="8613775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4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8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体温计用于测量人体温度。根据人体温度的变化情况，它的量程通常为</a:t>
            </a:r>
            <a:r>
              <a:rPr lang="en-US" altLang="zh-CN" sz="280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35</a:t>
            </a:r>
            <a:r>
              <a:rPr lang="zh-CN" altLang="en-US" sz="280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～</a:t>
            </a:r>
            <a:r>
              <a:rPr lang="en-US" altLang="zh-CN" sz="280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42 ℃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分度值是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0">
                <a:solidFill>
                  <a:srgbClr val="FF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0.1℃</a:t>
            </a:r>
            <a:endParaRPr lang="zh-CN" altLang="en-US" sz="240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7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1685925" y="414338"/>
            <a:ext cx="8461375" cy="1168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思考：为什么体温计可以离开人体后再读数？试着从书中找到答案。</a:t>
            </a:r>
            <a:endParaRPr lang="en-US" altLang="zh-CN" sz="2800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7589" name="图片 675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6288" y="3249613"/>
            <a:ext cx="8226425" cy="1627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90" name="图片 675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0600" y="2573338"/>
            <a:ext cx="4949825" cy="2698750"/>
          </a:xfrm>
          <a:prstGeom prst="rect">
            <a:avLst/>
          </a:prstGeom>
          <a:noFill/>
          <a:ln w="28575" cap="flat" cmpd="sng">
            <a:solidFill>
              <a:srgbClr val="3399FF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/>
          <p:nvPr/>
        </p:nvSpPr>
        <p:spPr>
          <a:xfrm>
            <a:off x="2063750" y="2420938"/>
            <a:ext cx="2879725" cy="1568450"/>
          </a:xfrm>
          <a:prstGeom prst="rect">
            <a:avLst/>
          </a:prstGeom>
          <a:noFill/>
          <a:ln w="9525" cap="flat" cmpd="sng">
            <a:solidFill>
              <a:srgbClr val="FF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    水银膨胀能     缩口升到直管内。</a:t>
            </a:r>
            <a:endParaRPr lang="zh-CN" altLang="en-US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939" name="Rectangle 3"/>
          <p:cNvSpPr/>
          <p:nvPr/>
        </p:nvSpPr>
        <p:spPr>
          <a:xfrm>
            <a:off x="2135188" y="1223963"/>
            <a:ext cx="27368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测体温时</a:t>
            </a:r>
            <a:endParaRPr lang="zh-CN" altLang="en-US" sz="400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940" name="Rectangle 4"/>
          <p:cNvSpPr/>
          <p:nvPr/>
        </p:nvSpPr>
        <p:spPr>
          <a:xfrm>
            <a:off x="6672263" y="1844675"/>
            <a:ext cx="3708400" cy="3046095"/>
          </a:xfrm>
          <a:prstGeom prst="rect">
            <a:avLst/>
          </a:prstGeom>
          <a:noFill/>
          <a:ln w="9525" cap="flat" cmpd="sng">
            <a:solidFill>
              <a:srgbClr val="FF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    体温计离开人体，水银遇冷收缩，直管内水银来不及退回玻璃泡就在缩口处 </a:t>
            </a:r>
            <a:r>
              <a:rPr lang="zh-CN" altLang="en-US" sz="3200" u="sng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，故仍然指示原来的温度。</a:t>
            </a:r>
            <a:endParaRPr lang="zh-CN" altLang="en-US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941" name="Text Box 5"/>
          <p:cNvSpPr txBox="1"/>
          <p:nvPr/>
        </p:nvSpPr>
        <p:spPr>
          <a:xfrm>
            <a:off x="7162800" y="762000"/>
            <a:ext cx="29527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读体温时</a:t>
            </a:r>
            <a:endParaRPr lang="zh-CN" altLang="en-US" sz="400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9942" name="Rectangle 6"/>
          <p:cNvSpPr/>
          <p:nvPr/>
        </p:nvSpPr>
        <p:spPr>
          <a:xfrm>
            <a:off x="3683000" y="5949950"/>
            <a:ext cx="6985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  <a:t>使用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体温计</a:t>
            </a:r>
            <a: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  <a:t>前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要往下用力</a:t>
            </a:r>
            <a:r>
              <a:rPr lang="zh-CN" altLang="en-US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甩几下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943" name="AutoShape 7"/>
          <p:cNvSpPr/>
          <p:nvPr/>
        </p:nvSpPr>
        <p:spPr>
          <a:xfrm>
            <a:off x="1992313" y="5803900"/>
            <a:ext cx="1511300" cy="765175"/>
          </a:xfrm>
          <a:prstGeom prst="cloudCallout">
            <a:avLst>
              <a:gd name="adj1" fmla="val -10713"/>
              <a:gd name="adj2" fmla="val 67014"/>
            </a:avLst>
          </a:prstGeom>
          <a:solidFill>
            <a:srgbClr val="EDFCA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/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4" name="Rectangle 8"/>
          <p:cNvSpPr/>
          <p:nvPr/>
        </p:nvSpPr>
        <p:spPr>
          <a:xfrm>
            <a:off x="2495550" y="5661025"/>
            <a:ext cx="5746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600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！</a:t>
            </a:r>
            <a:endParaRPr lang="zh-CN" altLang="en-US" sz="600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39945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2400" y="476250"/>
            <a:ext cx="1150938" cy="5416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46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200" y="4365625"/>
            <a:ext cx="576263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47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5638" y="1196975"/>
            <a:ext cx="144462" cy="3195638"/>
          </a:xfrm>
          <a:prstGeom prst="rect">
            <a:avLst/>
          </a:prstGeom>
          <a:solidFill>
            <a:schemeClr val="bg2"/>
          </a:solidFill>
          <a:ln w="317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39948" name="Group 12"/>
          <p:cNvGrpSpPr/>
          <p:nvPr/>
        </p:nvGrpSpPr>
        <p:grpSpPr>
          <a:xfrm flipH="1">
            <a:off x="2046288" y="4554538"/>
            <a:ext cx="2744787" cy="649287"/>
            <a:chOff x="0" y="0"/>
            <a:chExt cx="817" cy="453"/>
          </a:xfrm>
        </p:grpSpPr>
        <p:sp>
          <p:nvSpPr>
            <p:cNvPr id="39949" name="AutoShape 14"/>
            <p:cNvSpPr/>
            <p:nvPr/>
          </p:nvSpPr>
          <p:spPr>
            <a:xfrm flipV="1">
              <a:off x="0" y="0"/>
              <a:ext cx="817" cy="453"/>
            </a:xfrm>
            <a:prstGeom prst="wedgeRoundRectCallout">
              <a:avLst>
                <a:gd name="adj1" fmla="val -100185"/>
                <a:gd name="adj2" fmla="val 16444"/>
                <a:gd name="adj3" fmla="val 16667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/>
            <a:lstStyle/>
            <a:p>
              <a:pPr algn="ctr"/>
              <a:endParaRPr lang="zh-CN" altLang="en-US" sz="1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50" name="Rectangle 15"/>
            <p:cNvSpPr/>
            <p:nvPr/>
          </p:nvSpPr>
          <p:spPr>
            <a:xfrm>
              <a:off x="35" y="0"/>
              <a:ext cx="691" cy="2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 弯曲缩口</a:t>
              </a:r>
              <a:endParaRPr lang="zh-CN" altLang="en-US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39951" name="Line 16"/>
          <p:cNvSpPr/>
          <p:nvPr/>
        </p:nvSpPr>
        <p:spPr>
          <a:xfrm>
            <a:off x="2640013" y="3429000"/>
            <a:ext cx="7191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39952" name="Rectangle 18"/>
          <p:cNvSpPr/>
          <p:nvPr/>
        </p:nvSpPr>
        <p:spPr>
          <a:xfrm>
            <a:off x="2540000" y="2933700"/>
            <a:ext cx="1295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通过</a:t>
            </a:r>
            <a:endParaRPr lang="zh-CN" altLang="en-US" sz="320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9953" name="Rectangle 19"/>
          <p:cNvSpPr/>
          <p:nvPr/>
        </p:nvSpPr>
        <p:spPr>
          <a:xfrm>
            <a:off x="8482013" y="3743325"/>
            <a:ext cx="1371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断开</a:t>
            </a:r>
            <a:endParaRPr lang="zh-CN" altLang="en-US" sz="320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9954" name="Text Box 28"/>
          <p:cNvSpPr txBox="1"/>
          <p:nvPr/>
        </p:nvSpPr>
        <p:spPr>
          <a:xfrm>
            <a:off x="1774825" y="323850"/>
            <a:ext cx="27368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体温计：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3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5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/>
      <p:bldP spid="39940" grpId="0"/>
      <p:bldP spid="39941" grpId="0"/>
      <p:bldP spid="39942" grpId="0"/>
      <p:bldP spid="39943" grpId="0"/>
      <p:bldP spid="39944" grpId="0"/>
      <p:bldP spid="39952" grpId="0"/>
      <p:bldP spid="399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文本框 71683"/>
          <p:cNvSpPr txBox="1"/>
          <p:nvPr/>
        </p:nvSpPr>
        <p:spPr>
          <a:xfrm>
            <a:off x="2046288" y="684213"/>
            <a:ext cx="24288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想想看：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685" name="文本框 71684"/>
          <p:cNvSpPr txBox="1"/>
          <p:nvPr/>
        </p:nvSpPr>
        <p:spPr>
          <a:xfrm>
            <a:off x="537210" y="1581150"/>
            <a:ext cx="1111758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两支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没有甩过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的体温计的读数都是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39℃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，经消毒后直接用来测量体温是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36.5 ℃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 ℃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的两个人，这两支体温计的读数分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别是多少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℃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16500" y="365125"/>
            <a:ext cx="109728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92222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水俣公约</a:t>
            </a:r>
            <a:endParaRPr lang="zh-CN" altLang="en-US">
              <a:solidFill>
                <a:srgbClr val="922223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9155" name="Text Box 2"/>
          <p:cNvSpPr txBox="1"/>
          <p:nvPr/>
        </p:nvSpPr>
        <p:spPr>
          <a:xfrm>
            <a:off x="1992313" y="1128713"/>
            <a:ext cx="835183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     2021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10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11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日，世界卫生组织通过了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水俣公约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，力争到淘汰水银温度计以及使用水银的血压计，包括中国在内的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92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个国家和地区的代表签署了该项公约，携手控制和减少全球汞排放。</a:t>
            </a:r>
            <a:endParaRPr lang="zh-CN" altLang="en-US" sz="240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9156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9763" y="2889250"/>
            <a:ext cx="5111750" cy="3408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7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0" y="2843213"/>
            <a:ext cx="3375025" cy="3106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750695" y="1016953"/>
            <a:ext cx="3097213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小结：</a:t>
            </a:r>
            <a:endParaRPr lang="zh-CN" altLang="en-US" sz="4800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2135188" y="2362200"/>
            <a:ext cx="79930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11111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通过这节课的学习，你有什么收获？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MH" val="20160202082519"/>
  <p:tag name="MH_LIBRARY" val="GRAPHIC"/>
  <p:tag name="MH_ORDER" val="4"/>
  <p:tag name="MH_TYPE" val="Other"/>
</p:tagLst>
</file>

<file path=ppt/tags/tag2.xml><?xml version="1.0" encoding="utf-8"?>
<p:tagLst xmlns:p="http://schemas.openxmlformats.org/presentationml/2006/main">
  <p:tag name="MH" val="20160202082519"/>
  <p:tag name="MH_LIBRARY" val="GRAPHIC"/>
  <p:tag name="MH_ORDER" val="4"/>
  <p:tag name="MH_TYPE" val="Other"/>
</p:tagLst>
</file>

<file path=ppt/tags/tag3.xml><?xml version="1.0" encoding="utf-8"?>
<p:tagLst xmlns:p="http://schemas.openxmlformats.org/presentationml/2006/main">
  <p:tag name="MH" val="20160202082519"/>
  <p:tag name="MH_LIBRARY" val="GRAPHIC"/>
  <p:tag name="MH_ORDER" val="4"/>
  <p:tag name="MH_TYPE" val="Other"/>
</p:tagLst>
</file>

<file path=ppt/tags/tag4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NmQ2MTlkYzQxMGVmMmUxNmJhMDY2Mzk0OGE4N2IzNjM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1759</Words>
  <Application>WPS 演示</Application>
  <PresentationFormat/>
  <Paragraphs>326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Arial</vt:lpstr>
      <vt:lpstr>宋体</vt:lpstr>
      <vt:lpstr>Wingdings</vt:lpstr>
      <vt:lpstr>黑体</vt:lpstr>
      <vt:lpstr>微软雅黑</vt:lpstr>
      <vt:lpstr>Times New Roman</vt:lpstr>
      <vt:lpstr>Helvetica</vt:lpstr>
      <vt:lpstr>方正舒体</vt:lpstr>
      <vt:lpstr>Arial</vt:lpstr>
      <vt:lpstr>Calibri</vt:lpstr>
      <vt:lpstr>Arial Unicode MS</vt:lpstr>
      <vt:lpstr>楷体_GB2312</vt:lpstr>
      <vt:lpstr>新宋体</vt:lpstr>
      <vt:lpstr>Tahoma</vt:lpstr>
      <vt:lpstr>楷体_GB2312</vt:lpstr>
      <vt:lpstr>华文中宋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自然界的一些温度/ 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13</cp:revision>
  <cp:lastPrinted>2022-09-28T14:59:00Z</cp:lastPrinted>
  <dcterms:created xsi:type="dcterms:W3CDTF">2022-09-28T14:59:00Z</dcterms:created>
  <dcterms:modified xsi:type="dcterms:W3CDTF">2022-09-30T01:34:04Z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F4B6D9F4872D474282037202F1F2930A</vt:lpwstr>
  </property>
  <property fmtid="{D5CDD505-2E9C-101B-9397-08002B2CF9AE}" pid="7" name="KSOProductBuildVer">
    <vt:lpwstr>2052-11.1.0.12019</vt:lpwstr>
  </property>
</Properties>
</file>