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5"/>
  </p:notesMasterIdLst>
  <p:sldIdLst>
    <p:sldId id="257" r:id="rId3"/>
    <p:sldId id="259" r:id="rId4"/>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9" r:id="rId24"/>
    <p:sldId id="281" r:id="rId25"/>
    <p:sldId id="282" r:id="rId26"/>
    <p:sldId id="285" r:id="rId27"/>
    <p:sldId id="286" r:id="rId28"/>
    <p:sldId id="287" r:id="rId29"/>
    <p:sldId id="288" r:id="rId30"/>
    <p:sldId id="289" r:id="rId31"/>
    <p:sldId id="290" r:id="rId32"/>
    <p:sldId id="308" r:id="rId33"/>
    <p:sldId id="309" r:id="rId34"/>
    <p:sldId id="310" r:id="rId35"/>
    <p:sldId id="311" r:id="rId36"/>
    <p:sldId id="312" r:id="rId37"/>
    <p:sldId id="313" r:id="rId38"/>
  </p:sldIdLst>
  <p:sldSz cx="12192000" cy="6858000"/>
  <p:notesSz cx="7103745" cy="10234295"/>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D41D5"/>
    <a:srgbClr val="401B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notesMaster" Target="notesMasters/notesMaster1.xml"/><Relationship Id="rId41" Type="http://schemas.openxmlformats.org/officeDocument/2006/relationships/tableStyles" Target="tableStyles.xml"/><Relationship Id="rId40" Type="http://schemas.openxmlformats.org/officeDocument/2006/relationships/viewProps" Target="viewProps.xml"/><Relationship Id="rId4" Type="http://schemas.openxmlformats.org/officeDocument/2006/relationships/slide" Target="slides/slide2.xml"/><Relationship Id="rId39" Type="http://schemas.openxmlformats.org/officeDocument/2006/relationships/presProps" Target="presProps.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幻灯片图像占位符 1"/>
          <p:cNvSpPr>
            <a:spLocks noGrp="1" noRot="1" noChangeAspect="1" noChangeArrowheads="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8371" name="备注占位符 2"/>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kumimoji="1" lang="zh-CN" altLang="en-US"/>
          </a:p>
        </p:txBody>
      </p:sp>
      <p:sp>
        <p:nvSpPr>
          <p:cNvPr id="58372" name="灯片编号占位符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087D2520-E9E4-40EB-9CC8-9DC666C84480}" type="slidenum">
              <a:rPr lang="zh-CN" altLang="en-US"/>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59395"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9396"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fld id="{32CC1C59-9101-48D7-BAAC-D20769C129B3}" type="slidenum">
              <a:rPr lang="zh-CN" altLang="en-US"/>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nly" preserve="1">
  <p:cSld name="内容">
    <p:spTree>
      <p:nvGrpSpPr>
        <p:cNvPr id="1" name=""/>
        <p:cNvGrpSpPr/>
        <p:nvPr/>
      </p:nvGrpSpPr>
      <p:grpSpPr>
        <a:xfrm>
          <a:off x="0" y="0"/>
          <a:ext cx="0" cy="0"/>
          <a:chOff x="0" y="0"/>
          <a:ch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1" Type="http://schemas.openxmlformats.org/officeDocument/2006/relationships/theme" Target="../theme/theme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4.png"/><Relationship Id="rId1" Type="http://schemas.openxmlformats.org/officeDocument/2006/relationships/image" Target="../media/image3.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png"/><Relationship Id="rId1" Type="http://schemas.openxmlformats.org/officeDocument/2006/relationships/image" Target="../media/image5.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png"/><Relationship Id="rId1" Type="http://schemas.openxmlformats.org/officeDocument/2006/relationships/image" Target="../media/image5.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png"/><Relationship Id="rId1" Type="http://schemas.openxmlformats.org/officeDocument/2006/relationships/image" Target="../media/image5.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48"/>
          <p:cNvSpPr txBox="1"/>
          <p:nvPr/>
        </p:nvSpPr>
        <p:spPr>
          <a:xfrm>
            <a:off x="6672064" y="1950308"/>
            <a:ext cx="4800533" cy="2183765"/>
          </a:xfrm>
          <a:prstGeom prst="rect">
            <a:avLst/>
          </a:prstGeom>
          <a:noFill/>
          <a:ln w="19050">
            <a:solidFill>
              <a:schemeClr val="tx1"/>
            </a:solidFill>
          </a:ln>
          <a:effectLst>
            <a:softEdge rad="31750"/>
          </a:effectLst>
        </p:spPr>
        <p:txBody>
          <a:bodyPr lIns="91440" tIns="45720" rIns="91440" bIns="45720">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en-US" altLang="zh-CN" sz="6800" b="1" dirty="0">
                <a:solidFill>
                  <a:srgbClr val="FF0000"/>
                </a:solidFill>
                <a:effectLst>
                  <a:outerShdw blurRad="38100" dist="38100" dir="2700000" algn="tl">
                    <a:srgbClr val="C0C0C0"/>
                  </a:outerShdw>
                </a:effectLst>
                <a:latin typeface="宋体" panose="02010600030101010101" pitchFamily="2" charset="-122"/>
                <a:cs typeface="Kaiti SC"/>
              </a:rPr>
              <a:t>2 </a:t>
            </a:r>
            <a:r>
              <a:rPr lang="en-US" altLang="zh-CN" sz="6800" b="1" dirty="0" smtClean="0">
                <a:solidFill>
                  <a:srgbClr val="FF0000"/>
                </a:solidFill>
                <a:effectLst>
                  <a:outerShdw blurRad="38100" dist="38100" dir="2700000" algn="tl">
                    <a:srgbClr val="C0C0C0"/>
                  </a:outerShdw>
                </a:effectLst>
                <a:latin typeface="宋体" panose="02010600030101010101" pitchFamily="2" charset="-122"/>
                <a:cs typeface="Kaiti SC"/>
              </a:rPr>
              <a:t> </a:t>
            </a:r>
            <a:r>
              <a:rPr lang="zh-CN" altLang="en-US" sz="6800" b="1" dirty="0" smtClean="0">
                <a:solidFill>
                  <a:srgbClr val="FF0000"/>
                </a:solidFill>
                <a:effectLst>
                  <a:outerShdw blurRad="38100" dist="38100" dir="2700000" algn="tl">
                    <a:srgbClr val="C0C0C0"/>
                  </a:outerShdw>
                </a:effectLst>
                <a:latin typeface="宋体" panose="02010600030101010101" pitchFamily="2" charset="-122"/>
                <a:cs typeface="Kaiti SC"/>
              </a:rPr>
              <a:t>首届</a:t>
            </a:r>
            <a:r>
              <a:rPr lang="zh-CN" altLang="en-US" sz="6800" b="1" dirty="0">
                <a:solidFill>
                  <a:srgbClr val="FF0000"/>
                </a:solidFill>
                <a:effectLst>
                  <a:outerShdw blurRad="38100" dist="38100" dir="2700000" algn="tl">
                    <a:srgbClr val="C0C0C0"/>
                  </a:outerShdw>
                </a:effectLst>
                <a:latin typeface="宋体" panose="02010600030101010101" pitchFamily="2" charset="-122"/>
                <a:cs typeface="Kaiti SC"/>
              </a:rPr>
              <a:t>诺贝尔奖颁发</a:t>
            </a:r>
            <a:endParaRPr lang="zh-CN" altLang="en-US" sz="6800" b="1" dirty="0">
              <a:solidFill>
                <a:srgbClr val="FF0000"/>
              </a:solidFill>
              <a:effectLst>
                <a:outerShdw blurRad="38100" dist="38100" dir="2700000" algn="tl">
                  <a:srgbClr val="C0C0C0"/>
                </a:outerShdw>
              </a:effectLst>
              <a:latin typeface="宋体" panose="02010600030101010101" pitchFamily="2" charset="-122"/>
              <a:cs typeface="Kaiti SC"/>
            </a:endParaRPr>
          </a:p>
        </p:txBody>
      </p:sp>
      <p:pic>
        <p:nvPicPr>
          <p:cNvPr id="6150" name="Picture 11" descr="http://photo.sohu.com/20041011/Img222430767.jpg"/>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891117" y="1225551"/>
            <a:ext cx="5492749" cy="4028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图片 7" descr="timg.jpg"/>
          <p:cNvPicPr>
            <a:picLocks noChangeAspect="1"/>
          </p:cNvPicPr>
          <p:nvPr/>
        </p:nvPicPr>
        <p:blipFill>
          <a:blip r:embed="rId1" cstate="print">
            <a:extLst>
              <a:ext uri="{28A0092B-C50C-407E-A947-70E740481C1C}">
                <a14:useLocalDpi xmlns:a14="http://schemas.microsoft.com/office/drawing/2010/main" val="0"/>
              </a:ext>
            </a:extLst>
          </a:blip>
          <a:srcRect/>
          <a:stretch>
            <a:fillRect/>
          </a:stretch>
        </p:blipFill>
        <p:spPr bwMode="auto">
          <a:xfrm>
            <a:off x="8724900" y="1411817"/>
            <a:ext cx="2990851" cy="4195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8"/>
          <p:cNvSpPr txBox="1">
            <a:spLocks noChangeArrowheads="1"/>
          </p:cNvSpPr>
          <p:nvPr/>
        </p:nvSpPr>
        <p:spPr bwMode="auto">
          <a:xfrm>
            <a:off x="395687" y="1337609"/>
            <a:ext cx="8407161" cy="4027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4000"/>
              </a:lnSpc>
            </a:pPr>
            <a:r>
              <a:rPr lang="zh-CN" altLang="zh-CN" sz="3735" b="1" dirty="0">
                <a:solidFill>
                  <a:srgbClr val="FF0000"/>
                </a:solidFill>
                <a:latin typeface="楷体" panose="02010609060101010101" pitchFamily="49" charset="-122"/>
                <a:ea typeface="楷体" panose="02010609060101010101" pitchFamily="49" charset="-122"/>
              </a:rPr>
              <a:t>诺贝尔</a:t>
            </a:r>
            <a:r>
              <a:rPr lang="en-US" altLang="zh-CN" sz="3735" b="1" dirty="0">
                <a:latin typeface="楷体" panose="02010609060101010101" pitchFamily="49" charset="-122"/>
                <a:ea typeface="楷体" panose="02010609060101010101" pitchFamily="49" charset="-122"/>
              </a:rPr>
              <a:t>(1833</a:t>
            </a:r>
            <a:r>
              <a:rPr lang="zh-CN" altLang="zh-CN" sz="3735" b="1" dirty="0">
                <a:latin typeface="楷体" panose="02010609060101010101" pitchFamily="49" charset="-122"/>
                <a:ea typeface="楷体" panose="02010609060101010101" pitchFamily="49" charset="-122"/>
              </a:rPr>
              <a:t>－</a:t>
            </a:r>
            <a:r>
              <a:rPr lang="en-US" altLang="zh-CN" sz="3735" b="1" dirty="0">
                <a:latin typeface="楷体" panose="02010609060101010101" pitchFamily="49" charset="-122"/>
                <a:ea typeface="楷体" panose="02010609060101010101" pitchFamily="49" charset="-122"/>
              </a:rPr>
              <a:t>1896)</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瑞典化学家</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工程师。诺贝尔在机械和化学方面</a:t>
            </a:r>
            <a:r>
              <a:rPr lang="zh-CN" altLang="zh-CN" sz="3735" b="1" dirty="0" smtClean="0">
                <a:latin typeface="楷体" panose="02010609060101010101" pitchFamily="49" charset="-122"/>
                <a:ea typeface="楷体" panose="02010609060101010101" pitchFamily="49" charset="-122"/>
              </a:rPr>
              <a:t>有</a:t>
            </a:r>
            <a:r>
              <a:rPr lang="zh-CN" altLang="en-US" sz="3735" b="1" dirty="0" smtClean="0">
                <a:latin typeface="楷体" panose="02010609060101010101" pitchFamily="49" charset="-122"/>
                <a:ea typeface="楷体" panose="02010609060101010101" pitchFamily="49" charset="-122"/>
              </a:rPr>
              <a:t>一百</a:t>
            </a:r>
            <a:r>
              <a:rPr lang="zh-CN" altLang="zh-CN" sz="3735" b="1" dirty="0" smtClean="0">
                <a:latin typeface="楷体" panose="02010609060101010101" pitchFamily="49" charset="-122"/>
                <a:ea typeface="楷体" panose="02010609060101010101" pitchFamily="49" charset="-122"/>
              </a:rPr>
              <a:t>多种</a:t>
            </a:r>
            <a:r>
              <a:rPr lang="zh-CN" altLang="zh-CN" sz="3735" b="1" dirty="0">
                <a:latin typeface="楷体" panose="02010609060101010101" pitchFamily="49" charset="-122"/>
                <a:ea typeface="楷体" panose="02010609060101010101" pitchFamily="49" charset="-122"/>
              </a:rPr>
              <a:t>发明</a:t>
            </a:r>
            <a:r>
              <a:rPr lang="zh-CN" altLang="en-US" sz="3735" b="1" dirty="0" smtClean="0">
                <a:latin typeface="楷体" panose="02010609060101010101" pitchFamily="49" charset="-122"/>
                <a:ea typeface="楷体" panose="02010609060101010101" pitchFamily="49" charset="-122"/>
              </a:rPr>
              <a:t>，其</a:t>
            </a:r>
            <a:r>
              <a:rPr lang="zh-CN" altLang="zh-CN" sz="3735" b="1" dirty="0" smtClean="0">
                <a:latin typeface="楷体" panose="02010609060101010101" pitchFamily="49" charset="-122"/>
                <a:ea typeface="楷体" panose="02010609060101010101" pitchFamily="49" charset="-122"/>
              </a:rPr>
              <a:t>最</a:t>
            </a:r>
            <a:r>
              <a:rPr lang="zh-CN" altLang="zh-CN" sz="3735" b="1" dirty="0">
                <a:latin typeface="楷体" panose="02010609060101010101" pitchFamily="49" charset="-122"/>
                <a:ea typeface="楷体" panose="02010609060101010101" pitchFamily="49" charset="-122"/>
              </a:rPr>
              <a:t>突出的</a:t>
            </a:r>
            <a:r>
              <a:rPr lang="zh-CN" altLang="en-US" sz="3735" b="1" dirty="0">
                <a:latin typeface="楷体" panose="02010609060101010101" pitchFamily="49" charset="-122"/>
                <a:ea typeface="楷体" panose="02010609060101010101" pitchFamily="49" charset="-122"/>
              </a:rPr>
              <a:t>成就</a:t>
            </a:r>
            <a:r>
              <a:rPr lang="zh-CN" altLang="zh-CN" sz="3735" b="1" dirty="0">
                <a:latin typeface="楷体" panose="02010609060101010101" pitchFamily="49" charset="-122"/>
                <a:ea typeface="楷体" panose="02010609060101010101" pitchFamily="49" charset="-122"/>
              </a:rPr>
              <a:t>是发明</a:t>
            </a:r>
            <a:r>
              <a:rPr lang="zh-CN" altLang="en-US" sz="3735" b="1" dirty="0">
                <a:latin typeface="楷体" panose="02010609060101010101" pitchFamily="49" charset="-122"/>
                <a:ea typeface="楷体" panose="02010609060101010101" pitchFamily="49" charset="-122"/>
              </a:rPr>
              <a:t>了</a:t>
            </a:r>
            <a:r>
              <a:rPr lang="zh-CN" altLang="zh-CN" sz="3735" b="1" dirty="0">
                <a:latin typeface="楷体" panose="02010609060101010101" pitchFamily="49" charset="-122"/>
                <a:ea typeface="楷体" panose="02010609060101010101" pitchFamily="49" charset="-122"/>
              </a:rPr>
              <a:t>炸药。他一生致力于炸药的研究</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因发明硝化甘油引爆剂</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硝化甘油固体炸药和胶状炸药等</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被誉为“炸药大王”。</a:t>
            </a:r>
            <a:endParaRPr lang="zh-CN" altLang="zh-CN" sz="3735" b="1" dirty="0">
              <a:latin typeface="楷体" panose="02010609060101010101" pitchFamily="49" charset="-122"/>
              <a:ea typeface="楷体" panose="02010609060101010101" pitchFamily="49" charset="-122"/>
            </a:endParaRPr>
          </a:p>
        </p:txBody>
      </p:sp>
      <p:grpSp>
        <p:nvGrpSpPr>
          <p:cNvPr id="8196" name="组合 8"/>
          <p:cNvGrpSpPr/>
          <p:nvPr/>
        </p:nvGrpSpPr>
        <p:grpSpPr bwMode="auto">
          <a:xfrm>
            <a:off x="2117" y="42333"/>
            <a:ext cx="2675467" cy="666288"/>
            <a:chOff x="70" y="-63"/>
            <a:chExt cx="3161" cy="786"/>
          </a:xfrm>
        </p:grpSpPr>
        <p:sp>
          <p:nvSpPr>
            <p:cNvPr id="8197"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知识备查</a:t>
              </a:r>
              <a:endParaRPr kumimoji="1" lang="zh-CN" altLang="en-US" sz="3735">
                <a:latin typeface="黑体" panose="02010609060101010101" pitchFamily="49" charset="-122"/>
                <a:ea typeface="黑体" panose="02010609060101010101" pitchFamily="49" charset="-122"/>
              </a:endParaRPr>
            </a:p>
          </p:txBody>
        </p:sp>
        <p:cxnSp>
          <p:nvCxnSpPr>
            <p:cNvPr id="13"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4" name="菱形 13"/>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18" name="组合 1"/>
          <p:cNvGrpSpPr/>
          <p:nvPr/>
        </p:nvGrpSpPr>
        <p:grpSpPr bwMode="auto">
          <a:xfrm>
            <a:off x="4933951" y="607907"/>
            <a:ext cx="2324100" cy="642620"/>
            <a:chOff x="3333274" y="680403"/>
            <a:chExt cx="1743075" cy="481964"/>
          </a:xfrm>
        </p:grpSpPr>
        <p:sp>
          <p:nvSpPr>
            <p:cNvPr id="15" name="圆角矩形 14"/>
            <p:cNvSpPr/>
            <p:nvPr/>
          </p:nvSpPr>
          <p:spPr>
            <a:xfrm rot="555800">
              <a:off x="4602162" y="715963"/>
              <a:ext cx="442913" cy="419099"/>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6" name="圆角矩形 15"/>
            <p:cNvSpPr/>
            <p:nvPr/>
          </p:nvSpPr>
          <p:spPr>
            <a:xfrm rot="20470821">
              <a:off x="4197350" y="722313"/>
              <a:ext cx="442912" cy="420687"/>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7" name="圆角矩形 16"/>
            <p:cNvSpPr/>
            <p:nvPr/>
          </p:nvSpPr>
          <p:spPr>
            <a:xfrm rot="319204">
              <a:off x="3778250" y="722313"/>
              <a:ext cx="441325" cy="420687"/>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8" name="圆角矩形 17"/>
            <p:cNvSpPr/>
            <p:nvPr/>
          </p:nvSpPr>
          <p:spPr>
            <a:xfrm rot="21148334">
              <a:off x="3368675" y="730251"/>
              <a:ext cx="441325" cy="420686"/>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9228" name="矩形 1"/>
            <p:cNvSpPr>
              <a:spLocks noChangeArrowheads="1"/>
            </p:cNvSpPr>
            <p:nvPr/>
          </p:nvSpPr>
          <p:spPr bwMode="auto">
            <a:xfrm>
              <a:off x="3333274" y="680403"/>
              <a:ext cx="1743075" cy="48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a:solidFill>
                    <a:schemeClr val="bg1"/>
                  </a:solidFill>
                  <a:latin typeface="楷体" panose="02010609060101010101" pitchFamily="49" charset="-122"/>
                  <a:ea typeface="楷体" panose="02010609060101010101" pitchFamily="49" charset="-122"/>
                </a:rPr>
                <a:t>背景资料</a:t>
              </a:r>
              <a:endParaRPr lang="zh-CN" altLang="en-US" sz="3735" b="1">
                <a:solidFill>
                  <a:schemeClr val="bg1"/>
                </a:solidFill>
                <a:latin typeface="楷体" panose="02010609060101010101" pitchFamily="49" charset="-122"/>
                <a:ea typeface="楷体" panose="02010609060101010101" pitchFamily="49" charset="-122"/>
              </a:endParaRPr>
            </a:p>
          </p:txBody>
        </p:sp>
      </p:grpSp>
      <p:grpSp>
        <p:nvGrpSpPr>
          <p:cNvPr id="9219" name="组合 8"/>
          <p:cNvGrpSpPr/>
          <p:nvPr/>
        </p:nvGrpSpPr>
        <p:grpSpPr bwMode="auto">
          <a:xfrm>
            <a:off x="2117" y="42333"/>
            <a:ext cx="2675467" cy="666288"/>
            <a:chOff x="70" y="-63"/>
            <a:chExt cx="3161" cy="786"/>
          </a:xfrm>
        </p:grpSpPr>
        <p:sp>
          <p:nvSpPr>
            <p:cNvPr id="9221"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知识备查</a:t>
              </a:r>
              <a:endParaRPr kumimoji="1" lang="zh-CN" altLang="en-US" sz="3735">
                <a:latin typeface="黑体" panose="02010609060101010101" pitchFamily="49" charset="-122"/>
                <a:ea typeface="黑体" panose="02010609060101010101" pitchFamily="49" charset="-122"/>
              </a:endParaRPr>
            </a:p>
          </p:txBody>
        </p:sp>
        <p:cxnSp>
          <p:nvCxnSpPr>
            <p:cNvPr id="20"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1" name="菱形 20"/>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9220" name="矩形 1"/>
          <p:cNvSpPr>
            <a:spLocks noChangeArrowheads="1"/>
          </p:cNvSpPr>
          <p:nvPr/>
        </p:nvSpPr>
        <p:spPr bwMode="auto">
          <a:xfrm>
            <a:off x="719667" y="1509184"/>
            <a:ext cx="10991851" cy="45231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3600" b="1" dirty="0">
                <a:latin typeface="楷体" panose="02010609060101010101" pitchFamily="49" charset="-122"/>
                <a:ea typeface="楷体" panose="02010609060101010101" pitchFamily="49" charset="-122"/>
              </a:rPr>
              <a:t>    1867</a:t>
            </a:r>
            <a:r>
              <a:rPr lang="zh-CN" altLang="zh-CN" sz="3600" b="1" dirty="0">
                <a:latin typeface="楷体" panose="02010609060101010101" pitchFamily="49" charset="-122"/>
                <a:ea typeface="楷体" panose="02010609060101010101" pitchFamily="49" charset="-122"/>
              </a:rPr>
              <a:t>年</a:t>
            </a:r>
            <a:r>
              <a:rPr lang="zh-CN" altLang="en-US" sz="3600" b="1" dirty="0">
                <a:latin typeface="楷体" panose="02010609060101010101" pitchFamily="49" charset="-122"/>
                <a:ea typeface="楷体" panose="02010609060101010101" pitchFamily="49" charset="-122"/>
              </a:rPr>
              <a:t>，</a:t>
            </a:r>
            <a:r>
              <a:rPr lang="zh-CN" altLang="zh-CN" sz="3600" b="1" dirty="0">
                <a:latin typeface="楷体" panose="02010609060101010101" pitchFamily="49" charset="-122"/>
                <a:ea typeface="楷体" panose="02010609060101010101" pitchFamily="49" charset="-122"/>
              </a:rPr>
              <a:t>瑞典化学家诺贝尔发明了黄色炸药</a:t>
            </a:r>
            <a:r>
              <a:rPr lang="zh-CN" altLang="en-US" sz="3600" b="1" dirty="0">
                <a:latin typeface="楷体" panose="02010609060101010101" pitchFamily="49" charset="-122"/>
                <a:ea typeface="楷体" panose="02010609060101010101" pitchFamily="49" charset="-122"/>
              </a:rPr>
              <a:t>，</a:t>
            </a:r>
            <a:r>
              <a:rPr lang="zh-CN" altLang="zh-CN" sz="3600" b="1" dirty="0">
                <a:latin typeface="楷体" panose="02010609060101010101" pitchFamily="49" charset="-122"/>
                <a:ea typeface="楷体" panose="02010609060101010101" pitchFamily="49" charset="-122"/>
              </a:rPr>
              <a:t>取得了在许多国家生产黄色炸药的专利</a:t>
            </a:r>
            <a:r>
              <a:rPr lang="zh-CN" altLang="en-US" sz="3600" b="1" dirty="0">
                <a:latin typeface="楷体" panose="02010609060101010101" pitchFamily="49" charset="-122"/>
                <a:ea typeface="楷体" panose="02010609060101010101" pitchFamily="49" charset="-122"/>
              </a:rPr>
              <a:t>，</a:t>
            </a:r>
            <a:r>
              <a:rPr lang="zh-CN" altLang="zh-CN" sz="3600" b="1" dirty="0">
                <a:latin typeface="楷体" panose="02010609060101010101" pitchFamily="49" charset="-122"/>
                <a:ea typeface="楷体" panose="02010609060101010101" pitchFamily="49" charset="-122"/>
              </a:rPr>
              <a:t>发了大财</a:t>
            </a:r>
            <a:r>
              <a:rPr lang="zh-CN" altLang="en-US" sz="3600" b="1" dirty="0">
                <a:latin typeface="楷体" panose="02010609060101010101" pitchFamily="49" charset="-122"/>
                <a:ea typeface="楷体" panose="02010609060101010101" pitchFamily="49" charset="-122"/>
              </a:rPr>
              <a:t>。</a:t>
            </a:r>
            <a:r>
              <a:rPr lang="zh-CN" altLang="zh-CN" sz="3600" b="1" dirty="0">
                <a:latin typeface="楷体" panose="02010609060101010101" pitchFamily="49" charset="-122"/>
                <a:ea typeface="楷体" panose="02010609060101010101" pitchFamily="49" charset="-122"/>
              </a:rPr>
              <a:t>以后又发明了更安全可靠</a:t>
            </a:r>
            <a:r>
              <a:rPr lang="zh-CN" altLang="en-US" sz="3600" b="1" dirty="0">
                <a:latin typeface="楷体" panose="02010609060101010101" pitchFamily="49" charset="-122"/>
                <a:ea typeface="楷体" panose="02010609060101010101" pitchFamily="49" charset="-122"/>
              </a:rPr>
              <a:t>、</a:t>
            </a:r>
            <a:r>
              <a:rPr lang="zh-CN" altLang="zh-CN" sz="3600" b="1" dirty="0">
                <a:latin typeface="楷体" panose="02010609060101010101" pitchFamily="49" charset="-122"/>
                <a:ea typeface="楷体" panose="02010609060101010101" pitchFamily="49" charset="-122"/>
              </a:rPr>
              <a:t>威力更大的胶质炸药</a:t>
            </a:r>
            <a:r>
              <a:rPr lang="zh-CN" altLang="en-US" sz="3600" b="1" dirty="0">
                <a:latin typeface="楷体" panose="02010609060101010101" pitchFamily="49" charset="-122"/>
                <a:ea typeface="楷体" panose="02010609060101010101" pitchFamily="49" charset="-122"/>
              </a:rPr>
              <a:t>，</a:t>
            </a:r>
            <a:r>
              <a:rPr lang="zh-CN" altLang="zh-CN" sz="3600" b="1" dirty="0">
                <a:latin typeface="楷体" panose="02010609060101010101" pitchFamily="49" charset="-122"/>
                <a:ea typeface="楷体" panose="02010609060101010101" pitchFamily="49" charset="-122"/>
              </a:rPr>
              <a:t>接着又研制</a:t>
            </a:r>
            <a:r>
              <a:rPr lang="zh-CN" altLang="en-US" sz="3600" b="1" dirty="0">
                <a:latin typeface="楷体" panose="02010609060101010101" pitchFamily="49" charset="-122"/>
                <a:ea typeface="楷体" panose="02010609060101010101" pitchFamily="49" charset="-122"/>
              </a:rPr>
              <a:t>出</a:t>
            </a:r>
            <a:r>
              <a:rPr lang="zh-CN" altLang="zh-CN" sz="3600" b="1" dirty="0">
                <a:latin typeface="楷体" panose="02010609060101010101" pitchFamily="49" charset="-122"/>
                <a:ea typeface="楷体" panose="02010609060101010101" pitchFamily="49" charset="-122"/>
              </a:rPr>
              <a:t>无烟火药。因毕生从事科研和火药的研制</a:t>
            </a:r>
            <a:r>
              <a:rPr lang="zh-CN" altLang="en-US" sz="3600" b="1" dirty="0">
                <a:latin typeface="楷体" panose="02010609060101010101" pitchFamily="49" charset="-122"/>
                <a:ea typeface="楷体" panose="02010609060101010101" pitchFamily="49" charset="-122"/>
              </a:rPr>
              <a:t>，</a:t>
            </a:r>
            <a:r>
              <a:rPr lang="zh-CN" altLang="zh-CN" sz="3600" b="1" dirty="0">
                <a:latin typeface="楷体" panose="02010609060101010101" pitchFamily="49" charset="-122"/>
                <a:ea typeface="楷体" panose="02010609060101010101" pitchFamily="49" charset="-122"/>
              </a:rPr>
              <a:t>终身未娶</a:t>
            </a:r>
            <a:r>
              <a:rPr lang="zh-CN" altLang="en-US" sz="3600" b="1" dirty="0">
                <a:latin typeface="楷体" panose="02010609060101010101" pitchFamily="49" charset="-122"/>
                <a:ea typeface="楷体" panose="02010609060101010101" pitchFamily="49" charset="-122"/>
              </a:rPr>
              <a:t>，</a:t>
            </a:r>
            <a:r>
              <a:rPr lang="zh-CN" altLang="zh-CN" sz="3600" b="1" dirty="0">
                <a:latin typeface="楷体" panose="02010609060101010101" pitchFamily="49" charset="-122"/>
                <a:ea typeface="楷体" panose="02010609060101010101" pitchFamily="49" charset="-122"/>
              </a:rPr>
              <a:t>无儿无女</a:t>
            </a:r>
            <a:r>
              <a:rPr lang="zh-CN" altLang="en-US" sz="3600" b="1" dirty="0">
                <a:latin typeface="楷体" panose="02010609060101010101" pitchFamily="49" charset="-122"/>
                <a:ea typeface="楷体" panose="02010609060101010101" pitchFamily="49" charset="-122"/>
              </a:rPr>
              <a:t>，</a:t>
            </a:r>
            <a:r>
              <a:rPr lang="zh-CN" altLang="zh-CN" sz="3600" b="1" dirty="0">
                <a:latin typeface="楷体" panose="02010609060101010101" pitchFamily="49" charset="-122"/>
                <a:ea typeface="楷体" panose="02010609060101010101" pitchFamily="49" charset="-122"/>
              </a:rPr>
              <a:t>晚年立下遗嘱</a:t>
            </a:r>
            <a:r>
              <a:rPr lang="zh-CN" altLang="en-US" sz="3600" b="1" dirty="0">
                <a:latin typeface="楷体" panose="02010609060101010101" pitchFamily="49" charset="-122"/>
                <a:ea typeface="楷体" panose="02010609060101010101" pitchFamily="49" charset="-122"/>
              </a:rPr>
              <a:t>，</a:t>
            </a:r>
            <a:r>
              <a:rPr lang="zh-CN" altLang="zh-CN" sz="3600" b="1" dirty="0">
                <a:latin typeface="楷体" panose="02010609060101010101" pitchFamily="49" charset="-122"/>
                <a:ea typeface="楷体" panose="02010609060101010101" pitchFamily="49" charset="-122"/>
              </a:rPr>
              <a:t>将全部不动产进行投资</a:t>
            </a:r>
            <a:r>
              <a:rPr lang="zh-CN" altLang="en-US" sz="3600" b="1" dirty="0">
                <a:latin typeface="楷体" panose="02010609060101010101" pitchFamily="49" charset="-122"/>
                <a:ea typeface="楷体" panose="02010609060101010101" pitchFamily="49" charset="-122"/>
              </a:rPr>
              <a:t>，</a:t>
            </a:r>
            <a:r>
              <a:rPr lang="zh-CN" altLang="zh-CN" sz="3600" b="1" dirty="0">
                <a:latin typeface="楷体" panose="02010609060101010101" pitchFamily="49" charset="-122"/>
                <a:ea typeface="楷体" panose="02010609060101010101" pitchFamily="49" charset="-122"/>
              </a:rPr>
              <a:t>作为基金</a:t>
            </a:r>
            <a:r>
              <a:rPr lang="zh-CN" altLang="en-US" sz="3600" b="1" dirty="0">
                <a:latin typeface="楷体" panose="02010609060101010101" pitchFamily="49" charset="-122"/>
                <a:ea typeface="楷体" panose="02010609060101010101" pitchFamily="49" charset="-122"/>
              </a:rPr>
              <a:t>，</a:t>
            </a:r>
            <a:r>
              <a:rPr lang="zh-CN" altLang="zh-CN" sz="3600" b="1" dirty="0">
                <a:latin typeface="楷体" panose="02010609060101010101" pitchFamily="49" charset="-122"/>
                <a:ea typeface="楷体" panose="02010609060101010101" pitchFamily="49" charset="-122"/>
              </a:rPr>
              <a:t>设立诺贝尔奖金。</a:t>
            </a:r>
            <a:r>
              <a:rPr lang="en-US" altLang="zh-CN" sz="3600" b="1" dirty="0">
                <a:latin typeface="楷体" panose="02010609060101010101" pitchFamily="49" charset="-122"/>
                <a:ea typeface="楷体" panose="02010609060101010101" pitchFamily="49" charset="-122"/>
              </a:rPr>
              <a:t>1901</a:t>
            </a:r>
            <a:r>
              <a:rPr lang="zh-CN" altLang="zh-CN" sz="3600" b="1" dirty="0">
                <a:latin typeface="楷体" panose="02010609060101010101" pitchFamily="49" charset="-122"/>
                <a:ea typeface="楷体" panose="02010609060101010101" pitchFamily="49" charset="-122"/>
              </a:rPr>
              <a:t>年</a:t>
            </a:r>
            <a:r>
              <a:rPr lang="en-US" altLang="zh-CN" sz="3600" b="1" dirty="0">
                <a:latin typeface="楷体" panose="02010609060101010101" pitchFamily="49" charset="-122"/>
                <a:ea typeface="楷体" panose="02010609060101010101" pitchFamily="49" charset="-122"/>
              </a:rPr>
              <a:t>12</a:t>
            </a:r>
            <a:r>
              <a:rPr lang="zh-CN" altLang="zh-CN" sz="3600" b="1" dirty="0">
                <a:latin typeface="楷体" panose="02010609060101010101" pitchFamily="49" charset="-122"/>
                <a:ea typeface="楷体" panose="02010609060101010101" pitchFamily="49" charset="-122"/>
              </a:rPr>
              <a:t>月</a:t>
            </a:r>
            <a:r>
              <a:rPr lang="en-US" altLang="zh-CN" sz="3600" b="1" dirty="0">
                <a:latin typeface="楷体" panose="02010609060101010101" pitchFamily="49" charset="-122"/>
                <a:ea typeface="楷体" panose="02010609060101010101" pitchFamily="49" charset="-122"/>
              </a:rPr>
              <a:t>10</a:t>
            </a:r>
            <a:r>
              <a:rPr lang="zh-CN" altLang="zh-CN" sz="3600" b="1" dirty="0">
                <a:latin typeface="楷体" panose="02010609060101010101" pitchFamily="49" charset="-122"/>
                <a:ea typeface="楷体" panose="02010609060101010101" pitchFamily="49" charset="-122"/>
              </a:rPr>
              <a:t>日</a:t>
            </a:r>
            <a:r>
              <a:rPr lang="zh-CN" altLang="en-US" sz="3600" b="1" dirty="0">
                <a:latin typeface="楷体" panose="02010609060101010101" pitchFamily="49" charset="-122"/>
                <a:ea typeface="楷体" panose="02010609060101010101" pitchFamily="49" charset="-122"/>
              </a:rPr>
              <a:t>，</a:t>
            </a:r>
            <a:r>
              <a:rPr lang="zh-CN" altLang="zh-CN" sz="3600" b="1" dirty="0">
                <a:latin typeface="楷体" panose="02010609060101010101" pitchFamily="49" charset="-122"/>
                <a:ea typeface="楷体" panose="02010609060101010101" pitchFamily="49" charset="-122"/>
              </a:rPr>
              <a:t>瑞典国王和挪威诺贝尔基金会首次颁发了诺贝尔奖。</a:t>
            </a:r>
            <a:endParaRPr lang="zh-CN" altLang="zh-CN" sz="3600" b="1" dirty="0">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矩形 12"/>
          <p:cNvSpPr>
            <a:spLocks noChangeArrowheads="1"/>
          </p:cNvSpPr>
          <p:nvPr/>
        </p:nvSpPr>
        <p:spPr bwMode="auto">
          <a:xfrm>
            <a:off x="455809" y="1509184"/>
            <a:ext cx="11483581" cy="435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3465" b="1" dirty="0">
                <a:latin typeface="楷体" panose="02010609060101010101" pitchFamily="49" charset="-122"/>
                <a:ea typeface="楷体" panose="02010609060101010101" pitchFamily="49" charset="-122"/>
              </a:rPr>
              <a:t>    路透社是世界上最早创办的通讯社之一，也是目前英国最大的通讯社和西方四大通讯社之一。路透社</a:t>
            </a:r>
            <a:r>
              <a:rPr lang="zh-CN" altLang="en-US" sz="3465" b="1" dirty="0" smtClean="0">
                <a:latin typeface="楷体" panose="02010609060101010101" pitchFamily="49" charset="-122"/>
                <a:ea typeface="楷体" panose="02010609060101010101" pitchFamily="49" charset="-122"/>
              </a:rPr>
              <a:t>是排名世界</a:t>
            </a:r>
            <a:r>
              <a:rPr lang="zh-CN" altLang="en-US" sz="3465" b="1" dirty="0">
                <a:latin typeface="楷体" panose="02010609060101010101" pitchFamily="49" charset="-122"/>
                <a:ea typeface="楷体" panose="02010609060101010101" pitchFamily="49" charset="-122"/>
              </a:rPr>
              <a:t>前</a:t>
            </a:r>
            <a:r>
              <a:rPr lang="zh-CN" altLang="en-US" sz="3465" b="1" dirty="0" smtClean="0">
                <a:latin typeface="楷体" panose="02010609060101010101" pitchFamily="49" charset="-122"/>
                <a:ea typeface="楷体" panose="02010609060101010101" pitchFamily="49" charset="-122"/>
              </a:rPr>
              <a:t>三的</a:t>
            </a:r>
            <a:r>
              <a:rPr lang="zh-CN" altLang="en-US" sz="3465" b="1" dirty="0">
                <a:latin typeface="楷体" panose="02010609060101010101" pitchFamily="49" charset="-122"/>
                <a:ea typeface="楷体" panose="02010609060101010101" pitchFamily="49" charset="-122"/>
              </a:rPr>
              <a:t>多媒体新闻通讯社</a:t>
            </a:r>
            <a:r>
              <a:rPr lang="zh-CN" altLang="en-US" sz="3465" b="1" dirty="0" smtClean="0">
                <a:latin typeface="楷体" panose="02010609060101010101" pitchFamily="49" charset="-122"/>
                <a:ea typeface="楷体" panose="02010609060101010101" pitchFamily="49" charset="-122"/>
              </a:rPr>
              <a:t>，主要提供</a:t>
            </a:r>
            <a:r>
              <a:rPr lang="zh-CN" altLang="en-US" sz="3465" b="1" dirty="0">
                <a:latin typeface="楷体" panose="02010609060101010101" pitchFamily="49" charset="-122"/>
                <a:ea typeface="楷体" panose="02010609060101010101" pitchFamily="49" charset="-122"/>
              </a:rPr>
              <a:t>各类新闻和金融数据，在</a:t>
            </a:r>
            <a:r>
              <a:rPr lang="en-US" altLang="zh-CN" sz="3465" b="1" dirty="0">
                <a:latin typeface="楷体" panose="02010609060101010101" pitchFamily="49" charset="-122"/>
                <a:ea typeface="楷体" panose="02010609060101010101" pitchFamily="49" charset="-122"/>
              </a:rPr>
              <a:t>128</a:t>
            </a:r>
            <a:r>
              <a:rPr lang="zh-CN" altLang="en-US" sz="3465" b="1" dirty="0">
                <a:latin typeface="楷体" panose="02010609060101010101" pitchFamily="49" charset="-122"/>
                <a:ea typeface="楷体" panose="02010609060101010101" pitchFamily="49" charset="-122"/>
              </a:rPr>
              <a:t>个国家运行。路透社</a:t>
            </a:r>
            <a:r>
              <a:rPr lang="zh-CN" altLang="en-US" sz="3465" b="1" dirty="0" smtClean="0">
                <a:latin typeface="楷体" panose="02010609060101010101" pitchFamily="49" charset="-122"/>
                <a:ea typeface="楷体" panose="02010609060101010101" pitchFamily="49" charset="-122"/>
              </a:rPr>
              <a:t>由保罗</a:t>
            </a:r>
            <a:r>
              <a:rPr lang="en-US" altLang="zh-CN" sz="3465" b="1" dirty="0">
                <a:latin typeface="楷体" panose="02010609060101010101" pitchFamily="49" charset="-122"/>
                <a:ea typeface="楷体" panose="02010609060101010101" pitchFamily="49" charset="-122"/>
              </a:rPr>
              <a:t>·</a:t>
            </a:r>
            <a:r>
              <a:rPr lang="zh-CN" altLang="en-US" sz="3465" b="1" dirty="0">
                <a:latin typeface="楷体" panose="02010609060101010101" pitchFamily="49" charset="-122"/>
                <a:ea typeface="楷体" panose="02010609060101010101" pitchFamily="49" charset="-122"/>
              </a:rPr>
              <a:t>朱利叶斯</a:t>
            </a:r>
            <a:r>
              <a:rPr lang="en-US" altLang="zh-CN" sz="3465" b="1" dirty="0">
                <a:latin typeface="楷体" panose="02010609060101010101" pitchFamily="49" charset="-122"/>
                <a:ea typeface="楷体" panose="02010609060101010101" pitchFamily="49" charset="-122"/>
              </a:rPr>
              <a:t>·</a:t>
            </a:r>
            <a:r>
              <a:rPr lang="zh-CN" altLang="en-US" sz="3465" b="1" dirty="0">
                <a:latin typeface="楷体" panose="02010609060101010101" pitchFamily="49" charset="-122"/>
                <a:ea typeface="楷体" panose="02010609060101010101" pitchFamily="49" charset="-122"/>
              </a:rPr>
              <a:t>路透于</a:t>
            </a:r>
            <a:r>
              <a:rPr lang="en-US" altLang="zh-CN" sz="3465" b="1" dirty="0">
                <a:latin typeface="楷体" panose="02010609060101010101" pitchFamily="49" charset="-122"/>
                <a:ea typeface="楷体" panose="02010609060101010101" pitchFamily="49" charset="-122"/>
              </a:rPr>
              <a:t>1850</a:t>
            </a:r>
            <a:r>
              <a:rPr lang="zh-CN" altLang="en-US" sz="3465" b="1" dirty="0">
                <a:latin typeface="楷体" panose="02010609060101010101" pitchFamily="49" charset="-122"/>
                <a:ea typeface="楷体" panose="02010609060101010101" pitchFamily="49" charset="-122"/>
              </a:rPr>
              <a:t>年在德国亚琛创办，次年迁往英国伦敦。</a:t>
            </a:r>
            <a:r>
              <a:rPr lang="en-US" altLang="zh-CN" sz="3465" b="1" dirty="0">
                <a:latin typeface="楷体" panose="02010609060101010101" pitchFamily="49" charset="-122"/>
                <a:ea typeface="楷体" panose="02010609060101010101" pitchFamily="49" charset="-122"/>
              </a:rPr>
              <a:t>1865</a:t>
            </a:r>
            <a:r>
              <a:rPr lang="zh-CN" altLang="en-US" sz="3465" b="1" dirty="0">
                <a:latin typeface="楷体" panose="02010609060101010101" pitchFamily="49" charset="-122"/>
                <a:ea typeface="楷体" panose="02010609060101010101" pitchFamily="49" charset="-122"/>
              </a:rPr>
              <a:t>年，路透把他的私人通讯社扩展成为一家大公司。</a:t>
            </a:r>
            <a:r>
              <a:rPr lang="en-US" altLang="zh-CN" sz="3465" b="1" dirty="0">
                <a:latin typeface="楷体" panose="02010609060101010101" pitchFamily="49" charset="-122"/>
                <a:ea typeface="楷体" panose="02010609060101010101" pitchFamily="49" charset="-122"/>
              </a:rPr>
              <a:t>1916</a:t>
            </a:r>
            <a:r>
              <a:rPr lang="zh-CN" altLang="en-US" sz="3465" b="1" dirty="0">
                <a:latin typeface="楷体" panose="02010609060101010101" pitchFamily="49" charset="-122"/>
                <a:ea typeface="楷体" panose="02010609060101010101" pitchFamily="49" charset="-122"/>
              </a:rPr>
              <a:t>年，公司被改组为路透有限公司。它以快速的新闻报道被世界各地报刊广为采用而闻名于世。</a:t>
            </a:r>
            <a:endParaRPr lang="zh-CN" altLang="en-US" sz="3465" b="1" dirty="0">
              <a:latin typeface="楷体" panose="02010609060101010101" pitchFamily="49" charset="-122"/>
              <a:ea typeface="楷体" panose="02010609060101010101" pitchFamily="49" charset="-122"/>
            </a:endParaRPr>
          </a:p>
        </p:txBody>
      </p:sp>
      <p:grpSp>
        <p:nvGrpSpPr>
          <p:cNvPr id="10243" name="组合 8"/>
          <p:cNvGrpSpPr/>
          <p:nvPr/>
        </p:nvGrpSpPr>
        <p:grpSpPr bwMode="auto">
          <a:xfrm>
            <a:off x="2117" y="42333"/>
            <a:ext cx="2675467" cy="666288"/>
            <a:chOff x="70" y="-63"/>
            <a:chExt cx="3161" cy="786"/>
          </a:xfrm>
        </p:grpSpPr>
        <p:sp>
          <p:nvSpPr>
            <p:cNvPr id="10250"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知识备查</a:t>
              </a:r>
              <a:endParaRPr kumimoji="1" lang="zh-CN" altLang="en-US" sz="3735">
                <a:latin typeface="黑体" panose="02010609060101010101" pitchFamily="49" charset="-122"/>
                <a:ea typeface="黑体" panose="02010609060101010101" pitchFamily="49" charset="-122"/>
              </a:endParaRPr>
            </a:p>
          </p:txBody>
        </p:sp>
        <p:cxnSp>
          <p:nvCxnSpPr>
            <p:cNvPr id="19"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0" name="菱形 19"/>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grpSp>
        <p:nvGrpSpPr>
          <p:cNvPr id="10244" name="组合 1"/>
          <p:cNvGrpSpPr/>
          <p:nvPr/>
        </p:nvGrpSpPr>
        <p:grpSpPr bwMode="auto">
          <a:xfrm>
            <a:off x="4933951" y="611081"/>
            <a:ext cx="2324100" cy="642620"/>
            <a:chOff x="3333274" y="702786"/>
            <a:chExt cx="1743075" cy="481964"/>
          </a:xfrm>
        </p:grpSpPr>
        <p:sp>
          <p:nvSpPr>
            <p:cNvPr id="24" name="圆角矩形 23"/>
            <p:cNvSpPr/>
            <p:nvPr/>
          </p:nvSpPr>
          <p:spPr>
            <a:xfrm rot="555800">
              <a:off x="4602162" y="715963"/>
              <a:ext cx="442913" cy="419099"/>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25" name="圆角矩形 24"/>
            <p:cNvSpPr/>
            <p:nvPr/>
          </p:nvSpPr>
          <p:spPr>
            <a:xfrm rot="20470821">
              <a:off x="4197350" y="722313"/>
              <a:ext cx="442912" cy="420687"/>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26" name="圆角矩形 25"/>
            <p:cNvSpPr/>
            <p:nvPr/>
          </p:nvSpPr>
          <p:spPr>
            <a:xfrm rot="319204">
              <a:off x="3778250" y="722313"/>
              <a:ext cx="441325" cy="420687"/>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27" name="圆角矩形 26"/>
            <p:cNvSpPr/>
            <p:nvPr/>
          </p:nvSpPr>
          <p:spPr>
            <a:xfrm rot="21148334">
              <a:off x="3368675" y="730251"/>
              <a:ext cx="441325" cy="420686"/>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0249" name="矩形 1"/>
            <p:cNvSpPr>
              <a:spLocks noChangeArrowheads="1"/>
            </p:cNvSpPr>
            <p:nvPr/>
          </p:nvSpPr>
          <p:spPr bwMode="auto">
            <a:xfrm>
              <a:off x="3333274" y="702786"/>
              <a:ext cx="1743075" cy="48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a:solidFill>
                    <a:schemeClr val="bg1"/>
                  </a:solidFill>
                  <a:latin typeface="楷体" panose="02010609060101010101" pitchFamily="49" charset="-122"/>
                  <a:ea typeface="楷体" panose="02010609060101010101" pitchFamily="49" charset="-122"/>
                </a:rPr>
                <a:t>背景资料</a:t>
              </a:r>
              <a:endParaRPr lang="zh-CN" altLang="en-US" sz="3735" b="1">
                <a:solidFill>
                  <a:schemeClr val="bg1"/>
                </a:solidFill>
                <a:latin typeface="楷体" panose="02010609060101010101" pitchFamily="49" charset="-122"/>
                <a:ea typeface="楷体" panose="02010609060101010101" pitchFamily="49" charset="-122"/>
              </a:endParaRPr>
            </a:p>
          </p:txBody>
        </p:sp>
      </p:gr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2"/>
          <p:cNvGrpSpPr/>
          <p:nvPr/>
        </p:nvGrpSpPr>
        <p:grpSpPr bwMode="auto">
          <a:xfrm>
            <a:off x="632883" y="949326"/>
            <a:ext cx="1996017" cy="655108"/>
            <a:chOff x="731044" y="719138"/>
            <a:chExt cx="1497013" cy="491330"/>
          </a:xfrm>
        </p:grpSpPr>
        <p:sp>
          <p:nvSpPr>
            <p:cNvPr id="57" name="圆角矩形 56"/>
            <p:cNvSpPr/>
            <p:nvPr/>
          </p:nvSpPr>
          <p:spPr>
            <a:xfrm rot="20326116">
              <a:off x="1746250" y="719138"/>
              <a:ext cx="442913" cy="420687"/>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58" name="圆角矩形 57"/>
            <p:cNvSpPr/>
            <p:nvPr/>
          </p:nvSpPr>
          <p:spPr>
            <a:xfrm rot="319204">
              <a:off x="1258888" y="722313"/>
              <a:ext cx="441325" cy="420687"/>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59" name="圆角矩形 58"/>
            <p:cNvSpPr/>
            <p:nvPr/>
          </p:nvSpPr>
          <p:spPr>
            <a:xfrm rot="21148334">
              <a:off x="787400" y="730251"/>
              <a:ext cx="441325" cy="420686"/>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1301" name="矩形 1"/>
            <p:cNvSpPr>
              <a:spLocks noChangeArrowheads="1"/>
            </p:cNvSpPr>
            <p:nvPr/>
          </p:nvSpPr>
          <p:spPr bwMode="auto">
            <a:xfrm>
              <a:off x="731044" y="728504"/>
              <a:ext cx="1497013" cy="48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a:solidFill>
                    <a:schemeClr val="bg1"/>
                  </a:solidFill>
                  <a:latin typeface="楷体" panose="02010609060101010101" pitchFamily="49" charset="-122"/>
                  <a:ea typeface="楷体" panose="02010609060101010101" pitchFamily="49" charset="-122"/>
                </a:rPr>
                <a:t>读一读</a:t>
              </a:r>
              <a:endParaRPr lang="zh-CN" altLang="en-US" sz="3735" b="1">
                <a:solidFill>
                  <a:schemeClr val="bg1"/>
                </a:solidFill>
                <a:latin typeface="楷体" panose="02010609060101010101" pitchFamily="49" charset="-122"/>
                <a:ea typeface="楷体" panose="02010609060101010101" pitchFamily="49" charset="-122"/>
              </a:endParaRPr>
            </a:p>
          </p:txBody>
        </p:sp>
      </p:grpSp>
      <p:sp>
        <p:nvSpPr>
          <p:cNvPr id="9222" name="矩形 42"/>
          <p:cNvSpPr>
            <a:spLocks noChangeArrowheads="1"/>
          </p:cNvSpPr>
          <p:nvPr/>
        </p:nvSpPr>
        <p:spPr bwMode="auto">
          <a:xfrm>
            <a:off x="2408767" y="3619500"/>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5335">
                <a:latin typeface="楷体" panose="02010609060101010101" pitchFamily="49" charset="-122"/>
                <a:ea typeface="楷体" panose="02010609060101010101" pitchFamily="49" charset="-122"/>
              </a:rPr>
              <a:t>威</a:t>
            </a:r>
            <a:endParaRPr lang="zh-CN" altLang="en-US" sz="5335">
              <a:latin typeface="楷体" panose="02010609060101010101" pitchFamily="49" charset="-122"/>
              <a:ea typeface="楷体" panose="02010609060101010101" pitchFamily="49" charset="-122"/>
            </a:endParaRPr>
          </a:p>
        </p:txBody>
      </p:sp>
      <p:sp>
        <p:nvSpPr>
          <p:cNvPr id="9223" name="矩形 43"/>
          <p:cNvSpPr>
            <a:spLocks noChangeArrowheads="1"/>
          </p:cNvSpPr>
          <p:nvPr/>
        </p:nvSpPr>
        <p:spPr bwMode="auto">
          <a:xfrm>
            <a:off x="4358217" y="5156200"/>
            <a:ext cx="1325033"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5335">
                <a:latin typeface="楷体" panose="02010609060101010101" pitchFamily="49" charset="-122"/>
                <a:ea typeface="楷体" panose="02010609060101010101" pitchFamily="49" charset="-122"/>
              </a:rPr>
              <a:t>巨</a:t>
            </a:r>
            <a:endParaRPr lang="zh-CN" altLang="zh-CN" sz="5335">
              <a:latin typeface="楷体" panose="02010609060101010101" pitchFamily="49" charset="-122"/>
              <a:ea typeface="楷体" panose="02010609060101010101" pitchFamily="49" charset="-122"/>
            </a:endParaRPr>
          </a:p>
        </p:txBody>
      </p:sp>
      <p:sp>
        <p:nvSpPr>
          <p:cNvPr id="17" name="矩形 16"/>
          <p:cNvSpPr>
            <a:spLocks noChangeArrowheads="1"/>
          </p:cNvSpPr>
          <p:nvPr/>
        </p:nvSpPr>
        <p:spPr bwMode="auto">
          <a:xfrm>
            <a:off x="2408767" y="2275417"/>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5335">
                <a:solidFill>
                  <a:srgbClr val="000000"/>
                </a:solidFill>
                <a:latin typeface="楷体" panose="02010609060101010101" pitchFamily="49" charset="-122"/>
                <a:ea typeface="楷体" panose="02010609060101010101" pitchFamily="49" charset="-122"/>
              </a:rPr>
              <a:t>嘱</a:t>
            </a:r>
            <a:r>
              <a:rPr lang="en-US" altLang="zh-CN" sz="5335">
                <a:solidFill>
                  <a:srgbClr val="000000"/>
                </a:solidFill>
                <a:latin typeface="楷体" panose="02010609060101010101" pitchFamily="49" charset="-122"/>
                <a:ea typeface="楷体" panose="02010609060101010101" pitchFamily="49" charset="-122"/>
              </a:rPr>
              <a:t> </a:t>
            </a:r>
            <a:endParaRPr lang="zh-CN" altLang="en-US" sz="5335">
              <a:ea typeface="楷体" panose="02010609060101010101" pitchFamily="49" charset="-122"/>
            </a:endParaRPr>
          </a:p>
        </p:txBody>
      </p:sp>
      <p:sp>
        <p:nvSpPr>
          <p:cNvPr id="11270" name="矩形 17"/>
          <p:cNvSpPr>
            <a:spLocks noChangeArrowheads="1"/>
          </p:cNvSpPr>
          <p:nvPr/>
        </p:nvSpPr>
        <p:spPr bwMode="auto">
          <a:xfrm>
            <a:off x="7181851" y="5207000"/>
            <a:ext cx="1325033"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5335" u="sng">
                <a:solidFill>
                  <a:srgbClr val="FF0000"/>
                </a:solidFill>
                <a:latin typeface="楷体" panose="02010609060101010101" pitchFamily="49" charset="-122"/>
                <a:ea typeface="楷体" panose="02010609060101010101" pitchFamily="49" charset="-122"/>
              </a:rPr>
              <a:t>卓</a:t>
            </a:r>
            <a:endParaRPr lang="zh-CN" altLang="en-US" sz="5335" u="sng">
              <a:solidFill>
                <a:srgbClr val="FF0000"/>
              </a:solidFill>
              <a:ea typeface="楷体" panose="02010609060101010101" pitchFamily="49" charset="-122"/>
            </a:endParaRPr>
          </a:p>
        </p:txBody>
      </p:sp>
      <p:sp>
        <p:nvSpPr>
          <p:cNvPr id="11271" name="矩形 18"/>
          <p:cNvSpPr>
            <a:spLocks noChangeArrowheads="1"/>
          </p:cNvSpPr>
          <p:nvPr/>
        </p:nvSpPr>
        <p:spPr bwMode="auto">
          <a:xfrm>
            <a:off x="7181851" y="2275417"/>
            <a:ext cx="920749"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5335" u="sng">
                <a:solidFill>
                  <a:srgbClr val="FF0000"/>
                </a:solidFill>
                <a:latin typeface="楷体" panose="02010609060101010101" pitchFamily="49" charset="-122"/>
                <a:ea typeface="楷体" panose="02010609060101010101" pitchFamily="49" charset="-122"/>
              </a:rPr>
              <a:t>仲</a:t>
            </a:r>
            <a:endParaRPr lang="zh-CN" altLang="en-US" sz="5335" u="sng">
              <a:solidFill>
                <a:srgbClr val="FF0000"/>
              </a:solidFill>
              <a:ea typeface="楷体" panose="02010609060101010101" pitchFamily="49" charset="-122"/>
            </a:endParaRPr>
          </a:p>
        </p:txBody>
      </p:sp>
      <p:sp>
        <p:nvSpPr>
          <p:cNvPr id="20" name="矩形 19"/>
          <p:cNvSpPr>
            <a:spLocks noChangeArrowheads="1"/>
          </p:cNvSpPr>
          <p:nvPr/>
        </p:nvSpPr>
        <p:spPr bwMode="auto">
          <a:xfrm>
            <a:off x="2408767" y="5156200"/>
            <a:ext cx="1813984"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5335">
                <a:solidFill>
                  <a:srgbClr val="000000"/>
                </a:solidFill>
                <a:latin typeface="楷体" panose="02010609060101010101" pitchFamily="49" charset="-122"/>
                <a:ea typeface="楷体" panose="02010609060101010101" pitchFamily="49" charset="-122"/>
              </a:rPr>
              <a:t>款</a:t>
            </a:r>
            <a:r>
              <a:rPr lang="en-US" altLang="zh-CN" sz="5335">
                <a:solidFill>
                  <a:srgbClr val="000000"/>
                </a:solidFill>
                <a:latin typeface="楷体" panose="02010609060101010101" pitchFamily="49" charset="-122"/>
                <a:ea typeface="楷体" panose="02010609060101010101" pitchFamily="49" charset="-122"/>
              </a:rPr>
              <a:t> </a:t>
            </a:r>
            <a:endParaRPr lang="zh-CN" altLang="en-US" sz="5335">
              <a:ea typeface="楷体" panose="02010609060101010101" pitchFamily="49" charset="-122"/>
            </a:endParaRPr>
          </a:p>
        </p:txBody>
      </p:sp>
      <p:sp>
        <p:nvSpPr>
          <p:cNvPr id="21" name="矩形 20"/>
          <p:cNvSpPr>
            <a:spLocks noChangeArrowheads="1"/>
          </p:cNvSpPr>
          <p:nvPr/>
        </p:nvSpPr>
        <p:spPr bwMode="auto">
          <a:xfrm>
            <a:off x="8094133" y="3619500"/>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5335">
                <a:solidFill>
                  <a:srgbClr val="000000"/>
                </a:solidFill>
                <a:latin typeface="楷体" panose="02010609060101010101" pitchFamily="49" charset="-122"/>
                <a:ea typeface="楷体" panose="02010609060101010101" pitchFamily="49" charset="-122"/>
              </a:rPr>
              <a:t>世</a:t>
            </a:r>
            <a:endParaRPr lang="zh-CN" altLang="en-US" sz="5335">
              <a:ea typeface="楷体" panose="02010609060101010101" pitchFamily="49" charset="-122"/>
            </a:endParaRPr>
          </a:p>
        </p:txBody>
      </p:sp>
      <p:sp>
        <p:nvSpPr>
          <p:cNvPr id="22" name="矩形 21"/>
          <p:cNvSpPr>
            <a:spLocks noChangeArrowheads="1"/>
          </p:cNvSpPr>
          <p:nvPr/>
        </p:nvSpPr>
        <p:spPr bwMode="auto">
          <a:xfrm>
            <a:off x="5211233" y="2275417"/>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5335">
                <a:solidFill>
                  <a:srgbClr val="000000"/>
                </a:solidFill>
                <a:latin typeface="楷体" panose="02010609060101010101" pitchFamily="49" charset="-122"/>
                <a:ea typeface="楷体" panose="02010609060101010101" pitchFamily="49" charset="-122"/>
              </a:rPr>
              <a:t>发</a:t>
            </a:r>
            <a:endParaRPr lang="zh-CN" altLang="en-US" sz="5335">
              <a:ea typeface="楷体" panose="02010609060101010101" pitchFamily="49" charset="-122"/>
            </a:endParaRPr>
          </a:p>
        </p:txBody>
      </p:sp>
      <p:sp>
        <p:nvSpPr>
          <p:cNvPr id="23" name="矩形 22"/>
          <p:cNvSpPr>
            <a:spLocks noChangeArrowheads="1"/>
          </p:cNvSpPr>
          <p:nvPr/>
        </p:nvSpPr>
        <p:spPr bwMode="auto">
          <a:xfrm>
            <a:off x="8094133" y="5251451"/>
            <a:ext cx="2592917"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5335">
                <a:solidFill>
                  <a:srgbClr val="000000"/>
                </a:solidFill>
                <a:latin typeface="楷体" panose="02010609060101010101" pitchFamily="49" charset="-122"/>
                <a:ea typeface="楷体" panose="02010609060101010101" pitchFamily="49" charset="-122"/>
              </a:rPr>
              <a:t>有成就</a:t>
            </a:r>
            <a:r>
              <a:rPr lang="en-US" altLang="zh-CN" sz="5335">
                <a:solidFill>
                  <a:srgbClr val="000000"/>
                </a:solidFill>
                <a:latin typeface="楷体" panose="02010609060101010101" pitchFamily="49" charset="-122"/>
                <a:ea typeface="楷体" panose="02010609060101010101" pitchFamily="49" charset="-122"/>
              </a:rPr>
              <a:t> </a:t>
            </a:r>
            <a:endParaRPr lang="zh-CN" altLang="en-US" sz="5335">
              <a:ea typeface="楷体" panose="02010609060101010101" pitchFamily="49" charset="-122"/>
            </a:endParaRPr>
          </a:p>
        </p:txBody>
      </p:sp>
      <p:sp>
        <p:nvSpPr>
          <p:cNvPr id="24" name="矩形 23"/>
          <p:cNvSpPr>
            <a:spLocks noChangeArrowheads="1"/>
          </p:cNvSpPr>
          <p:nvPr/>
        </p:nvSpPr>
        <p:spPr bwMode="auto">
          <a:xfrm>
            <a:off x="1659467" y="1604433"/>
            <a:ext cx="62674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4265">
                <a:solidFill>
                  <a:srgbClr val="000000"/>
                </a:solidFill>
                <a:latin typeface="汉语拼音" panose="000B0604020202020204" pitchFamily="34" charset="0"/>
                <a:ea typeface="黑体" panose="02010609060101010101" pitchFamily="49" charset="-122"/>
              </a:rPr>
              <a:t>yí</a:t>
            </a:r>
            <a:endParaRPr lang="zh-CN" altLang="en-US" sz="4265">
              <a:latin typeface="汉语拼音" panose="000B0604020202020204" pitchFamily="34" charset="0"/>
              <a:ea typeface="黑体" panose="02010609060101010101" pitchFamily="49" charset="-122"/>
            </a:endParaRPr>
          </a:p>
        </p:txBody>
      </p:sp>
      <p:sp>
        <p:nvSpPr>
          <p:cNvPr id="11277" name="矩形 24"/>
          <p:cNvSpPr>
            <a:spLocks noChangeArrowheads="1"/>
          </p:cNvSpPr>
          <p:nvPr/>
        </p:nvSpPr>
        <p:spPr bwMode="auto">
          <a:xfrm>
            <a:off x="1564217" y="2275417"/>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5335" u="sng" dirty="0">
                <a:solidFill>
                  <a:srgbClr val="FF0000"/>
                </a:solidFill>
                <a:latin typeface="楷体" panose="02010609060101010101" pitchFamily="49" charset="-122"/>
                <a:ea typeface="楷体" panose="02010609060101010101" pitchFamily="49" charset="-122"/>
              </a:rPr>
              <a:t>遗</a:t>
            </a:r>
            <a:endParaRPr lang="zh-CN" altLang="en-US" sz="5335" u="sng" dirty="0">
              <a:solidFill>
                <a:srgbClr val="FF0000"/>
              </a:solidFill>
              <a:ea typeface="楷体" panose="02010609060101010101" pitchFamily="49" charset="-122"/>
            </a:endParaRPr>
          </a:p>
        </p:txBody>
      </p:sp>
      <p:sp>
        <p:nvSpPr>
          <p:cNvPr id="26" name="矩形 25"/>
          <p:cNvSpPr>
            <a:spLocks noChangeArrowheads="1"/>
          </p:cNvSpPr>
          <p:nvPr/>
        </p:nvSpPr>
        <p:spPr bwMode="auto">
          <a:xfrm>
            <a:off x="1564217" y="2999317"/>
            <a:ext cx="110998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4265">
                <a:solidFill>
                  <a:srgbClr val="000000"/>
                </a:solidFill>
                <a:latin typeface="汉语拼音" panose="000B0604020202020204" pitchFamily="34" charset="0"/>
                <a:ea typeface="黑体" panose="02010609060101010101" pitchFamily="49" charset="-122"/>
              </a:rPr>
              <a:t>nuó</a:t>
            </a:r>
            <a:endParaRPr lang="zh-CN" altLang="en-US" sz="4265">
              <a:latin typeface="汉语拼音" panose="000B0604020202020204" pitchFamily="34" charset="0"/>
              <a:ea typeface="黑体" panose="02010609060101010101" pitchFamily="49" charset="-122"/>
            </a:endParaRPr>
          </a:p>
        </p:txBody>
      </p:sp>
      <p:sp>
        <p:nvSpPr>
          <p:cNvPr id="11279" name="矩形 26"/>
          <p:cNvSpPr>
            <a:spLocks noChangeArrowheads="1"/>
          </p:cNvSpPr>
          <p:nvPr/>
        </p:nvSpPr>
        <p:spPr bwMode="auto">
          <a:xfrm>
            <a:off x="1564217" y="3619500"/>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5335" u="sng">
                <a:solidFill>
                  <a:srgbClr val="FF0000"/>
                </a:solidFill>
                <a:latin typeface="楷体" panose="02010609060101010101" pitchFamily="49" charset="-122"/>
                <a:ea typeface="楷体" panose="02010609060101010101" pitchFamily="49" charset="-122"/>
              </a:rPr>
              <a:t>挪</a:t>
            </a:r>
            <a:endParaRPr lang="zh-CN" altLang="en-US" sz="5335" u="sng">
              <a:solidFill>
                <a:srgbClr val="FF0000"/>
              </a:solidFill>
            </a:endParaRPr>
          </a:p>
        </p:txBody>
      </p:sp>
      <p:sp>
        <p:nvSpPr>
          <p:cNvPr id="28" name="矩形 27"/>
          <p:cNvSpPr>
            <a:spLocks noChangeArrowheads="1"/>
          </p:cNvSpPr>
          <p:nvPr/>
        </p:nvSpPr>
        <p:spPr bwMode="auto">
          <a:xfrm>
            <a:off x="1659467" y="4485217"/>
            <a:ext cx="79565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4265">
                <a:solidFill>
                  <a:srgbClr val="000000"/>
                </a:solidFill>
                <a:latin typeface="汉语拼音" panose="000B0604020202020204" pitchFamily="34" charset="0"/>
                <a:ea typeface="黑体" panose="02010609060101010101" pitchFamily="49" charset="-122"/>
              </a:rPr>
              <a:t>bō</a:t>
            </a:r>
            <a:endParaRPr lang="zh-CN" altLang="en-US" sz="4265">
              <a:latin typeface="汉语拼音" panose="000B0604020202020204" pitchFamily="34" charset="0"/>
              <a:ea typeface="黑体" panose="02010609060101010101" pitchFamily="49" charset="-122"/>
            </a:endParaRPr>
          </a:p>
        </p:txBody>
      </p:sp>
      <p:sp>
        <p:nvSpPr>
          <p:cNvPr id="11281" name="矩形 28"/>
          <p:cNvSpPr>
            <a:spLocks noChangeArrowheads="1"/>
          </p:cNvSpPr>
          <p:nvPr/>
        </p:nvSpPr>
        <p:spPr bwMode="auto">
          <a:xfrm>
            <a:off x="1562100" y="5207000"/>
            <a:ext cx="1325033"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5335" u="sng">
                <a:solidFill>
                  <a:srgbClr val="FF0000"/>
                </a:solidFill>
                <a:latin typeface="楷体" panose="02010609060101010101" pitchFamily="49" charset="-122"/>
                <a:ea typeface="楷体" panose="02010609060101010101" pitchFamily="49" charset="-122"/>
              </a:rPr>
              <a:t>拨</a:t>
            </a:r>
            <a:endParaRPr lang="zh-CN" altLang="en-US" sz="5335" u="sng">
              <a:solidFill>
                <a:srgbClr val="FF0000"/>
              </a:solidFill>
              <a:ea typeface="楷体" panose="02010609060101010101" pitchFamily="49" charset="-122"/>
            </a:endParaRPr>
          </a:p>
        </p:txBody>
      </p:sp>
      <p:sp>
        <p:nvSpPr>
          <p:cNvPr id="30" name="矩形 29"/>
          <p:cNvSpPr>
            <a:spLocks noChangeArrowheads="1"/>
          </p:cNvSpPr>
          <p:nvPr/>
        </p:nvSpPr>
        <p:spPr bwMode="auto">
          <a:xfrm>
            <a:off x="4347633" y="1604433"/>
            <a:ext cx="113220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4265">
                <a:solidFill>
                  <a:srgbClr val="000000"/>
                </a:solidFill>
                <a:latin typeface="汉语拼音" panose="000B0604020202020204" pitchFamily="34" charset="0"/>
                <a:ea typeface="黑体" panose="02010609060101010101" pitchFamily="49" charset="-122"/>
              </a:rPr>
              <a:t>bān</a:t>
            </a:r>
            <a:endParaRPr lang="zh-CN" altLang="en-US" sz="4265">
              <a:latin typeface="汉语拼音" panose="000B0604020202020204" pitchFamily="34" charset="0"/>
              <a:ea typeface="黑体" panose="02010609060101010101" pitchFamily="49" charset="-122"/>
            </a:endParaRPr>
          </a:p>
        </p:txBody>
      </p:sp>
      <p:sp>
        <p:nvSpPr>
          <p:cNvPr id="11283" name="矩形 30"/>
          <p:cNvSpPr>
            <a:spLocks noChangeArrowheads="1"/>
          </p:cNvSpPr>
          <p:nvPr/>
        </p:nvSpPr>
        <p:spPr bwMode="auto">
          <a:xfrm>
            <a:off x="4349751" y="2275417"/>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5335" u="sng">
                <a:solidFill>
                  <a:srgbClr val="FF0000"/>
                </a:solidFill>
                <a:latin typeface="楷体" panose="02010609060101010101" pitchFamily="49" charset="-122"/>
                <a:ea typeface="楷体" panose="02010609060101010101" pitchFamily="49" charset="-122"/>
              </a:rPr>
              <a:t>颁</a:t>
            </a:r>
            <a:endParaRPr lang="zh-CN" altLang="en-US" sz="5335" u="sng">
              <a:solidFill>
                <a:srgbClr val="FF0000"/>
              </a:solidFill>
              <a:ea typeface="楷体" panose="02010609060101010101" pitchFamily="49" charset="-122"/>
            </a:endParaRPr>
          </a:p>
        </p:txBody>
      </p:sp>
      <p:sp>
        <p:nvSpPr>
          <p:cNvPr id="32" name="矩形 31"/>
          <p:cNvSpPr>
            <a:spLocks noChangeArrowheads="1"/>
          </p:cNvSpPr>
          <p:nvPr/>
        </p:nvSpPr>
        <p:spPr bwMode="auto">
          <a:xfrm>
            <a:off x="4252384" y="2999317"/>
            <a:ext cx="132016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4265" dirty="0" err="1">
                <a:solidFill>
                  <a:srgbClr val="000000"/>
                </a:solidFill>
                <a:latin typeface="汉语拼音" panose="000B0604020202020204" pitchFamily="34" charset="0"/>
                <a:ea typeface="黑体" panose="02010609060101010101" pitchFamily="49" charset="-122"/>
              </a:rPr>
              <a:t>shèn</a:t>
            </a:r>
            <a:endParaRPr lang="zh-CN" altLang="en-US" sz="4265" dirty="0">
              <a:latin typeface="汉语拼音" panose="000B0604020202020204" pitchFamily="34" charset="0"/>
              <a:ea typeface="黑体" panose="02010609060101010101" pitchFamily="49" charset="-122"/>
            </a:endParaRPr>
          </a:p>
        </p:txBody>
      </p:sp>
      <p:sp>
        <p:nvSpPr>
          <p:cNvPr id="11285" name="矩形 32"/>
          <p:cNvSpPr>
            <a:spLocks noChangeArrowheads="1"/>
          </p:cNvSpPr>
          <p:nvPr/>
        </p:nvSpPr>
        <p:spPr bwMode="auto">
          <a:xfrm>
            <a:off x="4347633" y="3619500"/>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5335" u="sng">
                <a:solidFill>
                  <a:srgbClr val="FF0000"/>
                </a:solidFill>
                <a:latin typeface="楷体" panose="02010609060101010101" pitchFamily="49" charset="-122"/>
                <a:ea typeface="楷体" panose="02010609060101010101" pitchFamily="49" charset="-122"/>
              </a:rPr>
              <a:t>渗</a:t>
            </a:r>
            <a:endParaRPr lang="zh-CN" altLang="en-US" sz="5335" u="sng">
              <a:solidFill>
                <a:srgbClr val="FF0000"/>
              </a:solidFill>
              <a:ea typeface="楷体" panose="02010609060101010101" pitchFamily="49" charset="-122"/>
            </a:endParaRPr>
          </a:p>
        </p:txBody>
      </p:sp>
      <p:sp>
        <p:nvSpPr>
          <p:cNvPr id="34" name="矩形 33"/>
          <p:cNvSpPr>
            <a:spLocks noChangeArrowheads="1"/>
          </p:cNvSpPr>
          <p:nvPr/>
        </p:nvSpPr>
        <p:spPr bwMode="auto">
          <a:xfrm>
            <a:off x="5308600" y="4485217"/>
            <a:ext cx="48387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4265">
                <a:solidFill>
                  <a:srgbClr val="000000"/>
                </a:solidFill>
                <a:latin typeface="汉语拼音" panose="000B0604020202020204" pitchFamily="34" charset="0"/>
                <a:ea typeface="黑体" panose="02010609060101010101" pitchFamily="49" charset="-122"/>
              </a:rPr>
              <a:t>é</a:t>
            </a:r>
            <a:endParaRPr lang="zh-CN" altLang="en-US" sz="4265">
              <a:latin typeface="汉语拼音" panose="000B0604020202020204" pitchFamily="34" charset="0"/>
              <a:ea typeface="黑体" panose="02010609060101010101" pitchFamily="49" charset="-122"/>
            </a:endParaRPr>
          </a:p>
        </p:txBody>
      </p:sp>
      <p:sp>
        <p:nvSpPr>
          <p:cNvPr id="11287" name="矩形 34"/>
          <p:cNvSpPr>
            <a:spLocks noChangeArrowheads="1"/>
          </p:cNvSpPr>
          <p:nvPr/>
        </p:nvSpPr>
        <p:spPr bwMode="auto">
          <a:xfrm>
            <a:off x="5115984" y="5207000"/>
            <a:ext cx="1325033"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5335" u="sng">
                <a:solidFill>
                  <a:srgbClr val="FF0000"/>
                </a:solidFill>
                <a:latin typeface="楷体" panose="02010609060101010101" pitchFamily="49" charset="-122"/>
                <a:ea typeface="楷体" panose="02010609060101010101" pitchFamily="49" charset="-122"/>
              </a:rPr>
              <a:t>额</a:t>
            </a:r>
            <a:endParaRPr lang="zh-CN" altLang="en-US" sz="5335" u="sng">
              <a:solidFill>
                <a:srgbClr val="FF0000"/>
              </a:solidFill>
            </a:endParaRPr>
          </a:p>
        </p:txBody>
      </p:sp>
      <p:sp>
        <p:nvSpPr>
          <p:cNvPr id="36" name="矩形 35"/>
          <p:cNvSpPr>
            <a:spLocks noChangeArrowheads="1"/>
          </p:cNvSpPr>
          <p:nvPr/>
        </p:nvSpPr>
        <p:spPr bwMode="auto">
          <a:xfrm>
            <a:off x="6881284" y="1604433"/>
            <a:ext cx="169291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4265">
                <a:solidFill>
                  <a:srgbClr val="000000"/>
                </a:solidFill>
                <a:latin typeface="汉语拼音" panose="000B0604020202020204" pitchFamily="34" charset="0"/>
                <a:ea typeface="黑体" panose="02010609060101010101" pitchFamily="49" charset="-122"/>
              </a:rPr>
              <a:t>zhòng</a:t>
            </a:r>
            <a:endParaRPr lang="zh-CN" altLang="en-US" sz="4265">
              <a:latin typeface="汉语拼音" panose="000B0604020202020204" pitchFamily="34" charset="0"/>
              <a:ea typeface="黑体" panose="02010609060101010101" pitchFamily="49" charset="-122"/>
            </a:endParaRPr>
          </a:p>
        </p:txBody>
      </p:sp>
      <p:sp>
        <p:nvSpPr>
          <p:cNvPr id="37" name="矩形 36"/>
          <p:cNvSpPr>
            <a:spLocks noChangeArrowheads="1"/>
          </p:cNvSpPr>
          <p:nvPr/>
        </p:nvSpPr>
        <p:spPr bwMode="auto">
          <a:xfrm>
            <a:off x="8094133" y="2275417"/>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5335">
                <a:solidFill>
                  <a:srgbClr val="000000"/>
                </a:solidFill>
                <a:latin typeface="楷体" panose="02010609060101010101" pitchFamily="49" charset="-122"/>
                <a:ea typeface="楷体" panose="02010609060101010101" pitchFamily="49" charset="-122"/>
              </a:rPr>
              <a:t>裁</a:t>
            </a:r>
            <a:endParaRPr lang="zh-CN" altLang="en-US" sz="5335">
              <a:ea typeface="楷体" panose="02010609060101010101" pitchFamily="49" charset="-122"/>
            </a:endParaRPr>
          </a:p>
        </p:txBody>
      </p:sp>
      <p:sp>
        <p:nvSpPr>
          <p:cNvPr id="38" name="矩形 37"/>
          <p:cNvSpPr>
            <a:spLocks noChangeArrowheads="1"/>
          </p:cNvSpPr>
          <p:nvPr/>
        </p:nvSpPr>
        <p:spPr bwMode="auto">
          <a:xfrm>
            <a:off x="7133167" y="2999317"/>
            <a:ext cx="86868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4265">
                <a:solidFill>
                  <a:srgbClr val="000000"/>
                </a:solidFill>
                <a:latin typeface="汉语拼音" panose="000B0604020202020204" pitchFamily="34" charset="0"/>
                <a:ea typeface="黑体" panose="02010609060101010101" pitchFamily="49" charset="-122"/>
              </a:rPr>
              <a:t>shì</a:t>
            </a:r>
            <a:endParaRPr lang="zh-CN" altLang="en-US" sz="4265">
              <a:latin typeface="汉语拼音" panose="000B0604020202020204" pitchFamily="34" charset="0"/>
              <a:ea typeface="黑体" panose="02010609060101010101" pitchFamily="49" charset="-122"/>
            </a:endParaRPr>
          </a:p>
        </p:txBody>
      </p:sp>
      <p:sp>
        <p:nvSpPr>
          <p:cNvPr id="11291" name="矩形 38"/>
          <p:cNvSpPr>
            <a:spLocks noChangeArrowheads="1"/>
          </p:cNvSpPr>
          <p:nvPr/>
        </p:nvSpPr>
        <p:spPr bwMode="auto">
          <a:xfrm>
            <a:off x="7181851" y="3619500"/>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5335" u="sng">
                <a:solidFill>
                  <a:srgbClr val="FF0000"/>
                </a:solidFill>
                <a:latin typeface="楷体" panose="02010609060101010101" pitchFamily="49" charset="-122"/>
                <a:ea typeface="楷体" panose="02010609060101010101" pitchFamily="49" charset="-122"/>
              </a:rPr>
              <a:t>逝</a:t>
            </a:r>
            <a:endParaRPr lang="zh-CN" altLang="en-US" sz="5335" u="sng">
              <a:solidFill>
                <a:srgbClr val="FF0000"/>
              </a:solidFill>
              <a:ea typeface="楷体" panose="02010609060101010101" pitchFamily="49" charset="-122"/>
            </a:endParaRPr>
          </a:p>
        </p:txBody>
      </p:sp>
      <p:sp>
        <p:nvSpPr>
          <p:cNvPr id="40" name="矩形 39"/>
          <p:cNvSpPr>
            <a:spLocks noChangeArrowheads="1"/>
          </p:cNvSpPr>
          <p:nvPr/>
        </p:nvSpPr>
        <p:spPr bwMode="auto">
          <a:xfrm>
            <a:off x="7031567" y="4485217"/>
            <a:ext cx="139319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4265" dirty="0" err="1">
                <a:solidFill>
                  <a:srgbClr val="000000"/>
                </a:solidFill>
                <a:latin typeface="汉语拼音" panose="000B0604020202020204" pitchFamily="34" charset="0"/>
                <a:ea typeface="黑体" panose="02010609060101010101" pitchFamily="49" charset="-122"/>
              </a:rPr>
              <a:t>zhuó</a:t>
            </a:r>
            <a:endParaRPr lang="zh-CN" altLang="en-US" sz="4265" dirty="0">
              <a:latin typeface="汉语拼音" panose="000B0604020202020204" pitchFamily="34" charset="0"/>
              <a:ea typeface="黑体" panose="02010609060101010101" pitchFamily="49" charset="-122"/>
            </a:endParaRPr>
          </a:p>
        </p:txBody>
      </p:sp>
      <p:sp>
        <p:nvSpPr>
          <p:cNvPr id="41" name="矩形 40"/>
          <p:cNvSpPr>
            <a:spLocks noChangeArrowheads="1"/>
          </p:cNvSpPr>
          <p:nvPr/>
        </p:nvSpPr>
        <p:spPr bwMode="auto">
          <a:xfrm>
            <a:off x="5211233" y="3619500"/>
            <a:ext cx="861060" cy="912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5335">
                <a:solidFill>
                  <a:srgbClr val="000000"/>
                </a:solidFill>
                <a:latin typeface="楷体" panose="02010609060101010101" pitchFamily="49" charset="-122"/>
                <a:ea typeface="楷体" panose="02010609060101010101" pitchFamily="49" charset="-122"/>
              </a:rPr>
              <a:t>透</a:t>
            </a:r>
            <a:endParaRPr lang="zh-CN" altLang="en-US" sz="5335">
              <a:ea typeface="楷体" panose="02010609060101010101" pitchFamily="49" charset="-122"/>
            </a:endParaRPr>
          </a:p>
        </p:txBody>
      </p:sp>
      <p:grpSp>
        <p:nvGrpSpPr>
          <p:cNvPr id="11294" name="组合 55"/>
          <p:cNvGrpSpPr/>
          <p:nvPr/>
        </p:nvGrpSpPr>
        <p:grpSpPr bwMode="auto">
          <a:xfrm>
            <a:off x="-4233" y="-27517"/>
            <a:ext cx="2675467" cy="666289"/>
            <a:chOff x="70" y="-63"/>
            <a:chExt cx="3161" cy="786"/>
          </a:xfrm>
        </p:grpSpPr>
        <p:sp>
          <p:nvSpPr>
            <p:cNvPr id="11295"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预习检查</a:t>
              </a:r>
              <a:endParaRPr kumimoji="1" lang="zh-CN" altLang="en-US" sz="3735">
                <a:latin typeface="黑体" panose="02010609060101010101" pitchFamily="49" charset="-122"/>
                <a:ea typeface="黑体" panose="02010609060101010101" pitchFamily="49" charset="-122"/>
              </a:endParaRPr>
            </a:p>
          </p:txBody>
        </p:sp>
        <p:cxnSp>
          <p:nvCxnSpPr>
            <p:cNvPr id="43"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44" name="菱形 43"/>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blinds(horizontal)">
                                      <p:cBhvr>
                                        <p:cTn id="7" dur="500"/>
                                        <p:tgtEl>
                                          <p:spTgt spid="2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blinds(horizontal)">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22"/>
                                        </p:tgtEl>
                                        <p:attrNameLst>
                                          <p:attrName>style.visibility</p:attrName>
                                        </p:attrNameLst>
                                      </p:cBhvr>
                                      <p:to>
                                        <p:strVal val="visible"/>
                                      </p:to>
                                    </p:set>
                                    <p:animEffect transition="in" filter="blinds(horizontal)">
                                      <p:cBhvr>
                                        <p:cTn id="21" dur="500"/>
                                        <p:tgtEl>
                                          <p:spTgt spid="22"/>
                                        </p:tgtEl>
                                      </p:cBhvr>
                                    </p:animEffec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36"/>
                                        </p:tgtEl>
                                        <p:attrNameLst>
                                          <p:attrName>style.visibility</p:attrName>
                                        </p:attrNameLst>
                                      </p:cBhvr>
                                      <p:to>
                                        <p:strVal val="visible"/>
                                      </p:to>
                                    </p:se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37"/>
                                        </p:tgtEl>
                                        <p:attrNameLst>
                                          <p:attrName>style.visibility</p:attrName>
                                        </p:attrNameLst>
                                      </p:cBhvr>
                                      <p:to>
                                        <p:strVal val="visible"/>
                                      </p:to>
                                    </p:set>
                                    <p:animEffect transition="in" filter="blinds(horizontal)">
                                      <p:cBhvr>
                                        <p:cTn id="30" dur="500"/>
                                        <p:tgtEl>
                                          <p:spTgt spid="37"/>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blinds(horizontal)">
                                      <p:cBhvr>
                                        <p:cTn id="35" dur="500"/>
                                        <p:tgtEl>
                                          <p:spTgt spid="26"/>
                                        </p:tgtEl>
                                      </p:cBhvr>
                                    </p:animEffec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grpId="0" nodeType="clickEffect">
                                  <p:stCondLst>
                                    <p:cond delay="0"/>
                                  </p:stCondLst>
                                  <p:childTnLst>
                                    <p:set>
                                      <p:cBhvr>
                                        <p:cTn id="39" dur="1" fill="hold">
                                          <p:stCondLst>
                                            <p:cond delay="0"/>
                                          </p:stCondLst>
                                        </p:cTn>
                                        <p:tgtEl>
                                          <p:spTgt spid="9222"/>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blinds(horizontal)">
                                      <p:cBhvr>
                                        <p:cTn id="44" dur="500"/>
                                        <p:tgtEl>
                                          <p:spTgt spid="32"/>
                                        </p:tgtEl>
                                      </p:cBhvr>
                                    </p:animEffec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0"/>
                                          </p:stCondLst>
                                        </p:cTn>
                                        <p:tgtEl>
                                          <p:spTgt spid="41"/>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0"/>
                                          </p:stCondLst>
                                        </p:cTn>
                                        <p:tgtEl>
                                          <p:spTgt spid="38"/>
                                        </p:tgtEl>
                                        <p:attrNameLst>
                                          <p:attrName>style.visibility</p:attrName>
                                        </p:attrNameLst>
                                      </p:cBhvr>
                                      <p:to>
                                        <p:strVal val="visible"/>
                                      </p:to>
                                    </p:se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blinds(horizontal)">
                                      <p:cBhvr>
                                        <p:cTn id="57" dur="500"/>
                                        <p:tgtEl>
                                          <p:spTgt spid="21"/>
                                        </p:tgtEl>
                                      </p:cBhvr>
                                    </p:animEffect>
                                  </p:childTnLst>
                                </p:cTn>
                              </p:par>
                            </p:childTnLst>
                          </p:cTn>
                        </p:par>
                      </p:childTnLst>
                    </p:cTn>
                  </p:par>
                  <p:par>
                    <p:cTn id="58" fill="hold">
                      <p:stCondLst>
                        <p:cond delay="indefinite"/>
                      </p:stCondLst>
                      <p:childTnLst>
                        <p:par>
                          <p:cTn id="59" fill="hold">
                            <p:stCondLst>
                              <p:cond delay="0"/>
                            </p:stCondLst>
                            <p:childTnLst>
                              <p:par>
                                <p:cTn id="60" presetID="1" presetClass="entr" presetSubtype="0" fill="hold" grpId="0" nodeType="clickEffect">
                                  <p:stCondLst>
                                    <p:cond delay="0"/>
                                  </p:stCondLst>
                                  <p:childTnLst>
                                    <p:set>
                                      <p:cBhvr>
                                        <p:cTn id="61" dur="1" fill="hold">
                                          <p:stCondLst>
                                            <p:cond delay="0"/>
                                          </p:stCondLst>
                                        </p:cTn>
                                        <p:tgtEl>
                                          <p:spTgt spid="28"/>
                                        </p:tgtEl>
                                        <p:attrNameLst>
                                          <p:attrName>style.visibility</p:attrName>
                                        </p:attrNameLst>
                                      </p:cBhvr>
                                      <p:to>
                                        <p:strVal val="visible"/>
                                      </p:to>
                                    </p:set>
                                  </p:childTnLst>
                                </p:cTn>
                              </p:par>
                            </p:childTnLst>
                          </p:cTn>
                        </p:par>
                      </p:childTnLst>
                    </p:cTn>
                  </p:par>
                  <p:par>
                    <p:cTn id="62" fill="hold">
                      <p:stCondLst>
                        <p:cond delay="indefinite"/>
                      </p:stCondLst>
                      <p:childTnLst>
                        <p:par>
                          <p:cTn id="63" fill="hold">
                            <p:stCondLst>
                              <p:cond delay="0"/>
                            </p:stCondLst>
                            <p:childTnLst>
                              <p:par>
                                <p:cTn id="64" presetID="3" presetClass="entr" presetSubtype="10" fill="hold" grpId="0" nodeType="click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blinds(horizontal)">
                                      <p:cBhvr>
                                        <p:cTn id="66" dur="500"/>
                                        <p:tgtEl>
                                          <p:spTgt spid="20"/>
                                        </p:tgtEl>
                                      </p:cBhvr>
                                    </p:animEffect>
                                  </p:childTnLst>
                                </p:cTn>
                              </p:par>
                            </p:childTnLst>
                          </p:cTn>
                        </p:par>
                      </p:childTnLst>
                    </p:cTn>
                  </p:par>
                  <p:par>
                    <p:cTn id="67" fill="hold">
                      <p:stCondLst>
                        <p:cond delay="indefinite"/>
                      </p:stCondLst>
                      <p:childTnLst>
                        <p:par>
                          <p:cTn id="68" fill="hold">
                            <p:stCondLst>
                              <p:cond delay="0"/>
                            </p:stCondLst>
                            <p:childTnLst>
                              <p:par>
                                <p:cTn id="69" presetID="3" presetClass="entr" presetSubtype="10" fill="hold" grpId="0" nodeType="clickEffect">
                                  <p:stCondLst>
                                    <p:cond delay="0"/>
                                  </p:stCondLst>
                                  <p:childTnLst>
                                    <p:set>
                                      <p:cBhvr>
                                        <p:cTn id="70" dur="1" fill="hold">
                                          <p:stCondLst>
                                            <p:cond delay="0"/>
                                          </p:stCondLst>
                                        </p:cTn>
                                        <p:tgtEl>
                                          <p:spTgt spid="34"/>
                                        </p:tgtEl>
                                        <p:attrNameLst>
                                          <p:attrName>style.visibility</p:attrName>
                                        </p:attrNameLst>
                                      </p:cBhvr>
                                      <p:to>
                                        <p:strVal val="visible"/>
                                      </p:to>
                                    </p:set>
                                    <p:animEffect transition="in" filter="blinds(horizontal)">
                                      <p:cBhvr>
                                        <p:cTn id="71" dur="500"/>
                                        <p:tgtEl>
                                          <p:spTgt spid="34"/>
                                        </p:tgtEl>
                                      </p:cBhvr>
                                    </p:animEffect>
                                  </p:childTnLst>
                                </p:cTn>
                              </p:par>
                            </p:childTnLst>
                          </p:cTn>
                        </p:par>
                      </p:childTnLst>
                    </p:cTn>
                  </p:par>
                  <p:par>
                    <p:cTn id="72" fill="hold">
                      <p:stCondLst>
                        <p:cond delay="indefinite"/>
                      </p:stCondLst>
                      <p:childTnLst>
                        <p:par>
                          <p:cTn id="73" fill="hold">
                            <p:stCondLst>
                              <p:cond delay="0"/>
                            </p:stCondLst>
                            <p:childTnLst>
                              <p:par>
                                <p:cTn id="74" presetID="1" presetClass="entr" presetSubtype="0" fill="hold" grpId="0" nodeType="clickEffect">
                                  <p:stCondLst>
                                    <p:cond delay="0"/>
                                  </p:stCondLst>
                                  <p:childTnLst>
                                    <p:set>
                                      <p:cBhvr>
                                        <p:cTn id="75" dur="1" fill="hold">
                                          <p:stCondLst>
                                            <p:cond delay="0"/>
                                          </p:stCondLst>
                                        </p:cTn>
                                        <p:tgtEl>
                                          <p:spTgt spid="9223"/>
                                        </p:tgtEl>
                                        <p:attrNameLst>
                                          <p:attrName>style.visibility</p:attrName>
                                        </p:attrNameLst>
                                      </p:cBhvr>
                                      <p:to>
                                        <p:strVal val="visible"/>
                                      </p:to>
                                    </p:set>
                                  </p:childTnLst>
                                </p:cTn>
                              </p:par>
                            </p:childTnLst>
                          </p:cTn>
                        </p:par>
                      </p:childTnLst>
                    </p:cTn>
                  </p:par>
                  <p:par>
                    <p:cTn id="76" fill="hold">
                      <p:stCondLst>
                        <p:cond delay="indefinite"/>
                      </p:stCondLst>
                      <p:childTnLst>
                        <p:par>
                          <p:cTn id="77" fill="hold">
                            <p:stCondLst>
                              <p:cond delay="0"/>
                            </p:stCondLst>
                            <p:childTnLst>
                              <p:par>
                                <p:cTn id="78" presetID="3" presetClass="entr" presetSubtype="10" fill="hold" grpId="0" nodeType="clickEffect">
                                  <p:stCondLst>
                                    <p:cond delay="0"/>
                                  </p:stCondLst>
                                  <p:childTnLst>
                                    <p:set>
                                      <p:cBhvr>
                                        <p:cTn id="79" dur="1" fill="hold">
                                          <p:stCondLst>
                                            <p:cond delay="0"/>
                                          </p:stCondLst>
                                        </p:cTn>
                                        <p:tgtEl>
                                          <p:spTgt spid="40"/>
                                        </p:tgtEl>
                                        <p:attrNameLst>
                                          <p:attrName>style.visibility</p:attrName>
                                        </p:attrNameLst>
                                      </p:cBhvr>
                                      <p:to>
                                        <p:strVal val="visible"/>
                                      </p:to>
                                    </p:set>
                                    <p:animEffect transition="in" filter="blinds(horizontal)">
                                      <p:cBhvr>
                                        <p:cTn id="80" dur="500"/>
                                        <p:tgtEl>
                                          <p:spTgt spid="40"/>
                                        </p:tgtEl>
                                      </p:cBhvr>
                                    </p:animEffect>
                                  </p:childTnLst>
                                </p:cTn>
                              </p:par>
                            </p:childTnLst>
                          </p:cTn>
                        </p:par>
                      </p:childTnLst>
                    </p:cTn>
                  </p:par>
                  <p:par>
                    <p:cTn id="81" fill="hold">
                      <p:stCondLst>
                        <p:cond delay="indefinite"/>
                      </p:stCondLst>
                      <p:childTnLst>
                        <p:par>
                          <p:cTn id="82" fill="hold">
                            <p:stCondLst>
                              <p:cond delay="0"/>
                            </p:stCondLst>
                            <p:childTnLst>
                              <p:par>
                                <p:cTn id="83" presetID="3" presetClass="entr" presetSubtype="10" fill="hold" grpId="0" nodeType="click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blinds(horizontal)">
                                      <p:cBhvr>
                                        <p:cTn id="8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2" grpId="0"/>
      <p:bldP spid="9223" grpId="0"/>
      <p:bldP spid="17" grpId="0"/>
      <p:bldP spid="20" grpId="0"/>
      <p:bldP spid="21" grpId="0"/>
      <p:bldP spid="22" grpId="0"/>
      <p:bldP spid="23" grpId="0"/>
      <p:bldP spid="24" grpId="0"/>
      <p:bldP spid="26" grpId="0"/>
      <p:bldP spid="28" grpId="0"/>
      <p:bldP spid="30" grpId="0"/>
      <p:bldP spid="32" grpId="0"/>
      <p:bldP spid="34" grpId="0"/>
      <p:bldP spid="36" grpId="0"/>
      <p:bldP spid="37" grpId="0"/>
      <p:bldP spid="38" grpId="0"/>
      <p:bldP spid="40" grpId="0"/>
      <p:bldP spid="41"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27" name="TextBox 8"/>
          <p:cNvSpPr txBox="1">
            <a:spLocks noChangeArrowheads="1"/>
          </p:cNvSpPr>
          <p:nvPr/>
        </p:nvSpPr>
        <p:spPr bwMode="auto">
          <a:xfrm>
            <a:off x="1517651" y="3287184"/>
            <a:ext cx="236728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4265" b="1">
                <a:solidFill>
                  <a:srgbClr val="000000"/>
                </a:solidFill>
                <a:latin typeface="黑体" panose="02010609060101010101" pitchFamily="49" charset="-122"/>
                <a:ea typeface="黑体" panose="02010609060101010101" pitchFamily="49" charset="-122"/>
              </a:rPr>
              <a:t>（    ）</a:t>
            </a:r>
            <a:endParaRPr lang="zh-CN" altLang="en-US" sz="4265" b="1">
              <a:solidFill>
                <a:srgbClr val="000000"/>
              </a:solidFill>
              <a:latin typeface="黑体" panose="02010609060101010101" pitchFamily="49" charset="-122"/>
              <a:ea typeface="黑体" panose="02010609060101010101" pitchFamily="49" charset="-122"/>
            </a:endParaRPr>
          </a:p>
        </p:txBody>
      </p:sp>
      <p:grpSp>
        <p:nvGrpSpPr>
          <p:cNvPr id="12291" name="组合 1"/>
          <p:cNvGrpSpPr/>
          <p:nvPr/>
        </p:nvGrpSpPr>
        <p:grpSpPr bwMode="auto">
          <a:xfrm>
            <a:off x="787612" y="937049"/>
            <a:ext cx="1998133" cy="642620"/>
            <a:chOff x="590709" y="702787"/>
            <a:chExt cx="1498600" cy="481965"/>
          </a:xfrm>
        </p:grpSpPr>
        <p:sp>
          <p:nvSpPr>
            <p:cNvPr id="5" name="圆角矩形 4"/>
            <p:cNvSpPr/>
            <p:nvPr/>
          </p:nvSpPr>
          <p:spPr>
            <a:xfrm rot="20326116">
              <a:off x="1604963" y="719138"/>
              <a:ext cx="442912" cy="420687"/>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6" name="圆角矩形 5"/>
            <p:cNvSpPr/>
            <p:nvPr/>
          </p:nvSpPr>
          <p:spPr>
            <a:xfrm rot="319204">
              <a:off x="1119188" y="722313"/>
              <a:ext cx="441325" cy="420687"/>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7" name="圆角矩形 6"/>
            <p:cNvSpPr/>
            <p:nvPr/>
          </p:nvSpPr>
          <p:spPr>
            <a:xfrm rot="21148334">
              <a:off x="646113" y="730250"/>
              <a:ext cx="441325" cy="420688"/>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2315" name="矩形 1"/>
            <p:cNvSpPr>
              <a:spLocks noChangeArrowheads="1"/>
            </p:cNvSpPr>
            <p:nvPr/>
          </p:nvSpPr>
          <p:spPr bwMode="auto">
            <a:xfrm>
              <a:off x="590709" y="702787"/>
              <a:ext cx="1498600" cy="481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a:solidFill>
                    <a:schemeClr val="bg1"/>
                  </a:solidFill>
                  <a:latin typeface="楷体" panose="02010609060101010101" pitchFamily="49" charset="-122"/>
                  <a:ea typeface="楷体" panose="02010609060101010101" pitchFamily="49" charset="-122"/>
                </a:rPr>
                <a:t>多音字</a:t>
              </a:r>
              <a:endParaRPr lang="zh-CN" altLang="en-US" sz="3735" b="1">
                <a:solidFill>
                  <a:schemeClr val="bg1"/>
                </a:solidFill>
                <a:latin typeface="楷体" panose="02010609060101010101" pitchFamily="49" charset="-122"/>
                <a:ea typeface="楷体" panose="02010609060101010101" pitchFamily="49" charset="-122"/>
              </a:endParaRPr>
            </a:p>
          </p:txBody>
        </p:sp>
      </p:grpSp>
      <p:sp>
        <p:nvSpPr>
          <p:cNvPr id="12292" name="TextBox 8"/>
          <p:cNvSpPr txBox="1">
            <a:spLocks noChangeArrowheads="1"/>
          </p:cNvSpPr>
          <p:nvPr/>
        </p:nvSpPr>
        <p:spPr bwMode="auto">
          <a:xfrm>
            <a:off x="1517651" y="2535767"/>
            <a:ext cx="236728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4265" b="1">
                <a:solidFill>
                  <a:srgbClr val="000000"/>
                </a:solidFill>
                <a:latin typeface="楷体" panose="02010609060101010101" pitchFamily="49" charset="-122"/>
                <a:ea typeface="楷体" panose="02010609060101010101" pitchFamily="49" charset="-122"/>
              </a:rPr>
              <a:t>（    ）</a:t>
            </a:r>
            <a:endParaRPr lang="zh-CN" altLang="en-US" sz="4265" b="1">
              <a:latin typeface="楷体" panose="02010609060101010101" pitchFamily="49" charset="-122"/>
              <a:ea typeface="楷体" panose="02010609060101010101" pitchFamily="49" charset="-122"/>
            </a:endParaRPr>
          </a:p>
        </p:txBody>
      </p:sp>
      <p:sp>
        <p:nvSpPr>
          <p:cNvPr id="16" name="TextBox 15"/>
          <p:cNvSpPr txBox="1">
            <a:spLocks noChangeArrowheads="1"/>
          </p:cNvSpPr>
          <p:nvPr/>
        </p:nvSpPr>
        <p:spPr bwMode="auto">
          <a:xfrm>
            <a:off x="2243667" y="2417233"/>
            <a:ext cx="62674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sz="4265" dirty="0" err="1">
                <a:solidFill>
                  <a:srgbClr val="FF0000"/>
                </a:solidFill>
                <a:latin typeface="汉语拼音" panose="000B0604020202020204" pitchFamily="34" charset="0"/>
                <a:ea typeface="黑体" panose="02010609060101010101" pitchFamily="49" charset="-122"/>
              </a:rPr>
              <a:t>yí</a:t>
            </a:r>
            <a:endParaRPr lang="en-US" altLang="zh-CN" sz="4265" dirty="0">
              <a:solidFill>
                <a:srgbClr val="FF0000"/>
              </a:solidFill>
              <a:latin typeface="汉语拼音" panose="000B0604020202020204" pitchFamily="34" charset="0"/>
              <a:ea typeface="黑体" panose="02010609060101010101" pitchFamily="49" charset="-122"/>
            </a:endParaRPr>
          </a:p>
        </p:txBody>
      </p:sp>
      <p:sp>
        <p:nvSpPr>
          <p:cNvPr id="12294" name="TextBox 23"/>
          <p:cNvSpPr txBox="1">
            <a:spLocks noChangeArrowheads="1"/>
          </p:cNvSpPr>
          <p:nvPr/>
        </p:nvSpPr>
        <p:spPr bwMode="auto">
          <a:xfrm>
            <a:off x="726017" y="2904067"/>
            <a:ext cx="76200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4265" b="1">
                <a:solidFill>
                  <a:srgbClr val="000000"/>
                </a:solidFill>
                <a:latin typeface="楷体" panose="02010609060101010101" pitchFamily="49" charset="-122"/>
                <a:ea typeface="楷体" panose="02010609060101010101" pitchFamily="49" charset="-122"/>
              </a:rPr>
              <a:t>遗</a:t>
            </a:r>
            <a:endParaRPr lang="zh-CN" altLang="en-US" sz="4265" b="1">
              <a:solidFill>
                <a:srgbClr val="000000"/>
              </a:solidFill>
              <a:latin typeface="楷体" panose="02010609060101010101" pitchFamily="49" charset="-122"/>
              <a:ea typeface="楷体" panose="02010609060101010101" pitchFamily="49" charset="-122"/>
            </a:endParaRPr>
          </a:p>
        </p:txBody>
      </p:sp>
      <p:sp>
        <p:nvSpPr>
          <p:cNvPr id="12295" name="Rectangle 32"/>
          <p:cNvSpPr>
            <a:spLocks noChangeArrowheads="1"/>
          </p:cNvSpPr>
          <p:nvPr/>
        </p:nvSpPr>
        <p:spPr bwMode="auto">
          <a:xfrm>
            <a:off x="0" y="74613"/>
            <a:ext cx="30988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endParaRPr lang="zh-CN" altLang="zh-CN" sz="2400"/>
          </a:p>
        </p:txBody>
      </p:sp>
      <p:sp>
        <p:nvSpPr>
          <p:cNvPr id="37" name="TextBox 36"/>
          <p:cNvSpPr txBox="1">
            <a:spLocks noChangeArrowheads="1"/>
          </p:cNvSpPr>
          <p:nvPr/>
        </p:nvSpPr>
        <p:spPr bwMode="auto">
          <a:xfrm>
            <a:off x="7018867" y="2518833"/>
            <a:ext cx="2495551"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a:latin typeface="黑体" panose="02010609060101010101" pitchFamily="49" charset="-122"/>
                <a:ea typeface="黑体" panose="02010609060101010101" pitchFamily="49" charset="-122"/>
              </a:rPr>
              <a:t>（    ）</a:t>
            </a:r>
            <a:endParaRPr lang="zh-CN" altLang="en-US" sz="4265" b="1">
              <a:latin typeface="黑体" panose="02010609060101010101" pitchFamily="49" charset="-122"/>
              <a:ea typeface="黑体" panose="02010609060101010101" pitchFamily="49" charset="-122"/>
            </a:endParaRPr>
          </a:p>
        </p:txBody>
      </p:sp>
      <p:sp>
        <p:nvSpPr>
          <p:cNvPr id="38" name="TextBox 37"/>
          <p:cNvSpPr txBox="1">
            <a:spLocks noChangeArrowheads="1"/>
          </p:cNvSpPr>
          <p:nvPr/>
        </p:nvSpPr>
        <p:spPr bwMode="auto">
          <a:xfrm>
            <a:off x="7044267" y="3321051"/>
            <a:ext cx="2305051"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a:latin typeface="黑体" panose="02010609060101010101" pitchFamily="49" charset="-122"/>
                <a:ea typeface="黑体" panose="02010609060101010101" pitchFamily="49" charset="-122"/>
              </a:rPr>
              <a:t>（    ）</a:t>
            </a:r>
            <a:endParaRPr lang="zh-CN" altLang="en-US" sz="4265" b="1">
              <a:latin typeface="黑体" panose="02010609060101010101" pitchFamily="49" charset="-122"/>
              <a:ea typeface="黑体" panose="02010609060101010101" pitchFamily="49" charset="-122"/>
            </a:endParaRPr>
          </a:p>
        </p:txBody>
      </p:sp>
      <p:sp>
        <p:nvSpPr>
          <p:cNvPr id="12298" name="TextBox 38"/>
          <p:cNvSpPr txBox="1">
            <a:spLocks noChangeArrowheads="1"/>
          </p:cNvSpPr>
          <p:nvPr/>
        </p:nvSpPr>
        <p:spPr bwMode="auto">
          <a:xfrm>
            <a:off x="6191251" y="2904067"/>
            <a:ext cx="575733"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r>
              <a:rPr lang="zh-CN" altLang="en-US" sz="4265" b="1">
                <a:solidFill>
                  <a:srgbClr val="000000"/>
                </a:solidFill>
                <a:latin typeface="楷体" panose="02010609060101010101" pitchFamily="49" charset="-122"/>
                <a:ea typeface="楷体" panose="02010609060101010101" pitchFamily="49" charset="-122"/>
              </a:rPr>
              <a:t>当</a:t>
            </a:r>
            <a:endParaRPr lang="zh-CN" altLang="en-US" sz="4265" b="1">
              <a:solidFill>
                <a:srgbClr val="000000"/>
              </a:solidFill>
              <a:latin typeface="楷体" panose="02010609060101010101" pitchFamily="49" charset="-122"/>
              <a:ea typeface="楷体" panose="02010609060101010101" pitchFamily="49" charset="-122"/>
            </a:endParaRPr>
          </a:p>
        </p:txBody>
      </p:sp>
      <p:sp>
        <p:nvSpPr>
          <p:cNvPr id="40" name="左大括号 39"/>
          <p:cNvSpPr/>
          <p:nvPr/>
        </p:nvSpPr>
        <p:spPr>
          <a:xfrm>
            <a:off x="6959600" y="2698751"/>
            <a:ext cx="287867" cy="1248833"/>
          </a:xfrm>
          <a:prstGeom prst="leftBrace">
            <a:avLst>
              <a:gd name="adj1" fmla="val 31792"/>
              <a:gd name="adj2" fmla="val 50000"/>
            </a:avLst>
          </a:prstGeom>
          <a:noFill/>
          <a:ln w="15875" cap="flat" cmpd="sng" algn="ctr">
            <a:solidFill>
              <a:sysClr val="windowText" lastClr="000000"/>
            </a:solidFill>
            <a:prstDash val="solid"/>
          </a:ln>
          <a:effectLst/>
        </p:spPr>
        <p:txBody>
          <a:bodyPr anchor="ctr"/>
          <a:lstStyle/>
          <a:p>
            <a:pPr algn="ctr" eaLnBrk="1" fontAlgn="auto" hangingPunct="1">
              <a:spcBef>
                <a:spcPts val="0"/>
              </a:spcBef>
              <a:spcAft>
                <a:spcPts val="0"/>
              </a:spcAft>
              <a:buFont typeface="Arial" panose="020B0604020202020204" pitchFamily="34" charset="0"/>
              <a:buNone/>
              <a:defRPr/>
            </a:pPr>
            <a:endParaRPr lang="zh-CN" altLang="en-US" sz="4265" kern="0">
              <a:solidFill>
                <a:prstClr val="black"/>
              </a:solidFill>
              <a:latin typeface="楷体" panose="02010609060101010101" pitchFamily="49" charset="-122"/>
              <a:ea typeface="楷体" panose="02010609060101010101" pitchFamily="49" charset="-122"/>
            </a:endParaRPr>
          </a:p>
        </p:txBody>
      </p:sp>
      <p:sp>
        <p:nvSpPr>
          <p:cNvPr id="48" name="矩形 47"/>
          <p:cNvSpPr>
            <a:spLocks noChangeArrowheads="1"/>
          </p:cNvSpPr>
          <p:nvPr/>
        </p:nvSpPr>
        <p:spPr bwMode="auto">
          <a:xfrm>
            <a:off x="3598333" y="2487084"/>
            <a:ext cx="127254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4265" b="1">
                <a:solidFill>
                  <a:srgbClr val="000000"/>
                </a:solidFill>
                <a:latin typeface="楷体" panose="02010609060101010101" pitchFamily="49" charset="-122"/>
                <a:ea typeface="楷体" panose="02010609060101010101" pitchFamily="49" charset="-122"/>
              </a:rPr>
              <a:t>遗嘱</a:t>
            </a:r>
            <a:endParaRPr lang="zh-CN" altLang="en-US" sz="2400"/>
          </a:p>
        </p:txBody>
      </p:sp>
      <p:sp>
        <p:nvSpPr>
          <p:cNvPr id="49" name="矩形 48"/>
          <p:cNvSpPr>
            <a:spLocks noChangeArrowheads="1"/>
          </p:cNvSpPr>
          <p:nvPr/>
        </p:nvSpPr>
        <p:spPr bwMode="auto">
          <a:xfrm>
            <a:off x="3591984" y="3318933"/>
            <a:ext cx="236220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4265" b="1">
                <a:solidFill>
                  <a:srgbClr val="000000"/>
                </a:solidFill>
                <a:latin typeface="楷体" panose="02010609060101010101" pitchFamily="49" charset="-122"/>
                <a:ea typeface="楷体" panose="02010609060101010101" pitchFamily="49" charset="-122"/>
              </a:rPr>
              <a:t>遗之千金</a:t>
            </a:r>
            <a:endParaRPr lang="zh-CN" altLang="en-US" sz="4265" b="1">
              <a:solidFill>
                <a:srgbClr val="000000"/>
              </a:solidFill>
              <a:latin typeface="楷体" panose="02010609060101010101" pitchFamily="49" charset="-122"/>
              <a:ea typeface="楷体" panose="02010609060101010101" pitchFamily="49" charset="-122"/>
            </a:endParaRPr>
          </a:p>
        </p:txBody>
      </p:sp>
      <p:sp>
        <p:nvSpPr>
          <p:cNvPr id="50" name="TextBox 49"/>
          <p:cNvSpPr txBox="1">
            <a:spLocks noChangeArrowheads="1"/>
          </p:cNvSpPr>
          <p:nvPr/>
        </p:nvSpPr>
        <p:spPr bwMode="auto">
          <a:xfrm>
            <a:off x="9086851" y="2487084"/>
            <a:ext cx="1439333"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4265" b="1">
                <a:solidFill>
                  <a:srgbClr val="000000"/>
                </a:solidFill>
                <a:latin typeface="楷体" panose="02010609060101010101" pitchFamily="49" charset="-122"/>
                <a:ea typeface="楷体" panose="02010609060101010101" pitchFamily="49" charset="-122"/>
              </a:rPr>
              <a:t>当然</a:t>
            </a:r>
            <a:endParaRPr lang="zh-CN" altLang="en-US" sz="4265" b="1">
              <a:solidFill>
                <a:srgbClr val="000000"/>
              </a:solidFill>
              <a:latin typeface="楷体" panose="02010609060101010101" pitchFamily="49" charset="-122"/>
              <a:ea typeface="楷体" panose="02010609060101010101" pitchFamily="49" charset="-122"/>
            </a:endParaRPr>
          </a:p>
        </p:txBody>
      </p:sp>
      <p:sp>
        <p:nvSpPr>
          <p:cNvPr id="51" name="TextBox 50"/>
          <p:cNvSpPr txBox="1">
            <a:spLocks noChangeArrowheads="1"/>
          </p:cNvSpPr>
          <p:nvPr/>
        </p:nvSpPr>
        <p:spPr bwMode="auto">
          <a:xfrm>
            <a:off x="9086851" y="3318933"/>
            <a:ext cx="2015067"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4265" b="1">
                <a:solidFill>
                  <a:srgbClr val="000000"/>
                </a:solidFill>
                <a:latin typeface="楷体" panose="02010609060101010101" pitchFamily="49" charset="-122"/>
                <a:ea typeface="楷体" panose="02010609060101010101" pitchFamily="49" charset="-122"/>
              </a:rPr>
              <a:t>当铺</a:t>
            </a:r>
            <a:endParaRPr lang="zh-CN" altLang="en-US" sz="4265" b="1">
              <a:solidFill>
                <a:srgbClr val="000000"/>
              </a:solidFill>
              <a:latin typeface="楷体" panose="02010609060101010101" pitchFamily="49" charset="-122"/>
              <a:ea typeface="楷体" panose="02010609060101010101" pitchFamily="49" charset="-122"/>
            </a:endParaRPr>
          </a:p>
        </p:txBody>
      </p:sp>
      <p:grpSp>
        <p:nvGrpSpPr>
          <p:cNvPr id="12304" name="组合 55"/>
          <p:cNvGrpSpPr/>
          <p:nvPr/>
        </p:nvGrpSpPr>
        <p:grpSpPr bwMode="auto">
          <a:xfrm>
            <a:off x="-4233" y="-27517"/>
            <a:ext cx="2675467" cy="666289"/>
            <a:chOff x="70" y="-63"/>
            <a:chExt cx="3161" cy="786"/>
          </a:xfrm>
        </p:grpSpPr>
        <p:sp>
          <p:nvSpPr>
            <p:cNvPr id="12309"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预习检查</a:t>
              </a:r>
              <a:endParaRPr kumimoji="1" lang="zh-CN" altLang="en-US" sz="3735">
                <a:latin typeface="黑体" panose="02010609060101010101" pitchFamily="49" charset="-122"/>
                <a:ea typeface="黑体" panose="02010609060101010101" pitchFamily="49" charset="-122"/>
              </a:endParaRPr>
            </a:p>
          </p:txBody>
        </p:sp>
        <p:cxnSp>
          <p:nvCxnSpPr>
            <p:cNvPr id="27"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8" name="菱形 27"/>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30" name="左大括号 29"/>
          <p:cNvSpPr/>
          <p:nvPr/>
        </p:nvSpPr>
        <p:spPr>
          <a:xfrm>
            <a:off x="1488017" y="2698751"/>
            <a:ext cx="287867" cy="1248833"/>
          </a:xfrm>
          <a:prstGeom prst="leftBrace">
            <a:avLst>
              <a:gd name="adj1" fmla="val 31792"/>
              <a:gd name="adj2" fmla="val 50000"/>
            </a:avLst>
          </a:prstGeom>
          <a:noFill/>
          <a:ln w="15875" cap="flat" cmpd="sng" algn="ctr">
            <a:solidFill>
              <a:sysClr val="windowText" lastClr="000000"/>
            </a:solidFill>
            <a:prstDash val="solid"/>
          </a:ln>
          <a:effectLst/>
        </p:spPr>
        <p:txBody>
          <a:bodyPr anchor="ctr"/>
          <a:lstStyle/>
          <a:p>
            <a:pPr algn="ctr" eaLnBrk="1" fontAlgn="auto" hangingPunct="1">
              <a:spcBef>
                <a:spcPts val="0"/>
              </a:spcBef>
              <a:spcAft>
                <a:spcPts val="0"/>
              </a:spcAft>
              <a:buFont typeface="Arial" panose="020B0604020202020204" pitchFamily="34" charset="0"/>
              <a:buNone/>
              <a:defRPr/>
            </a:pPr>
            <a:endParaRPr lang="zh-CN" altLang="en-US" sz="4265" kern="0">
              <a:solidFill>
                <a:prstClr val="black"/>
              </a:solidFill>
              <a:latin typeface="楷体" panose="02010609060101010101" pitchFamily="49" charset="-122"/>
              <a:ea typeface="楷体" panose="02010609060101010101" pitchFamily="49" charset="-122"/>
            </a:endParaRPr>
          </a:p>
        </p:txBody>
      </p:sp>
      <p:sp>
        <p:nvSpPr>
          <p:cNvPr id="31" name="TextBox 30"/>
          <p:cNvSpPr txBox="1">
            <a:spLocks noChangeArrowheads="1"/>
          </p:cNvSpPr>
          <p:nvPr/>
        </p:nvSpPr>
        <p:spPr bwMode="auto">
          <a:xfrm>
            <a:off x="2142067" y="3289300"/>
            <a:ext cx="102870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sz="4265" dirty="0" err="1">
                <a:solidFill>
                  <a:srgbClr val="FF0000"/>
                </a:solidFill>
                <a:latin typeface="汉语拼音" panose="000B0604020202020204" pitchFamily="34" charset="0"/>
                <a:ea typeface="黑体" panose="02010609060101010101" pitchFamily="49" charset="-122"/>
              </a:rPr>
              <a:t>wèi</a:t>
            </a:r>
            <a:endParaRPr lang="en-US" altLang="zh-CN" sz="4265" dirty="0">
              <a:solidFill>
                <a:srgbClr val="FF0000"/>
              </a:solidFill>
              <a:latin typeface="汉语拼音" panose="000B0604020202020204" pitchFamily="34" charset="0"/>
              <a:ea typeface="黑体" panose="02010609060101010101" pitchFamily="49" charset="-122"/>
            </a:endParaRPr>
          </a:p>
        </p:txBody>
      </p:sp>
      <p:sp>
        <p:nvSpPr>
          <p:cNvPr id="32" name="TextBox 31"/>
          <p:cNvSpPr txBox="1">
            <a:spLocks noChangeArrowheads="1"/>
          </p:cNvSpPr>
          <p:nvPr/>
        </p:nvSpPr>
        <p:spPr bwMode="auto">
          <a:xfrm>
            <a:off x="7480300" y="2476500"/>
            <a:ext cx="143192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sz="4265" dirty="0" err="1">
                <a:solidFill>
                  <a:srgbClr val="FF0000"/>
                </a:solidFill>
                <a:latin typeface="汉语拼音" panose="000B0604020202020204" pitchFamily="34" charset="0"/>
                <a:ea typeface="黑体" panose="02010609060101010101" pitchFamily="49" charset="-122"/>
              </a:rPr>
              <a:t>dānɡ</a:t>
            </a:r>
            <a:endParaRPr lang="en-US" altLang="zh-CN" sz="4265" dirty="0">
              <a:solidFill>
                <a:srgbClr val="FF0000"/>
              </a:solidFill>
              <a:latin typeface="汉语拼音" panose="000B0604020202020204" pitchFamily="34" charset="0"/>
              <a:ea typeface="黑体" panose="02010609060101010101" pitchFamily="49" charset="-122"/>
            </a:endParaRPr>
          </a:p>
        </p:txBody>
      </p:sp>
      <p:sp>
        <p:nvSpPr>
          <p:cNvPr id="33" name="TextBox 32"/>
          <p:cNvSpPr txBox="1">
            <a:spLocks noChangeArrowheads="1"/>
          </p:cNvSpPr>
          <p:nvPr/>
        </p:nvSpPr>
        <p:spPr bwMode="auto">
          <a:xfrm>
            <a:off x="7522633" y="3312584"/>
            <a:ext cx="143129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en-US" altLang="zh-CN" sz="4265" dirty="0" err="1">
                <a:solidFill>
                  <a:srgbClr val="FF0000"/>
                </a:solidFill>
                <a:latin typeface="汉语拼音" panose="000B0604020202020204" pitchFamily="34" charset="0"/>
                <a:ea typeface="黑体" panose="02010609060101010101" pitchFamily="49" charset="-122"/>
              </a:rPr>
              <a:t>dànɡ</a:t>
            </a:r>
            <a:endParaRPr lang="en-US" altLang="zh-CN" sz="4265" dirty="0">
              <a:solidFill>
                <a:srgbClr val="FF0000"/>
              </a:solidFill>
              <a:latin typeface="汉语拼音" panose="000B0604020202020204" pitchFamily="34" charset="0"/>
              <a:ea typeface="黑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5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randombar(horizontal)">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32"/>
                                        </p:tgtEl>
                                        <p:attrNameLst>
                                          <p:attrName>style.visibility</p:attrName>
                                        </p:attrNameLst>
                                      </p:cBhvr>
                                      <p:to>
                                        <p:strVal val="visible"/>
                                      </p:to>
                                    </p:set>
                                    <p:animEffect transition="in" filter="randombar(horizontal)">
                                      <p:cBhvr>
                                        <p:cTn id="17" dur="500"/>
                                        <p:tgtEl>
                                          <p:spTgt spid="3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3"/>
                                        </p:tgtEl>
                                        <p:attrNameLst>
                                          <p:attrName>style.visibility</p:attrName>
                                        </p:attrNameLst>
                                      </p:cBhvr>
                                      <p:to>
                                        <p:strVal val="visible"/>
                                      </p:to>
                                    </p:set>
                                    <p:animEffect transition="in" filter="randombar(horizontal)">
                                      <p:cBhvr>
                                        <p:cTn id="2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31" grpId="0"/>
      <p:bldP spid="32" grpId="0"/>
      <p:bldP spid="3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组合 1"/>
          <p:cNvGrpSpPr/>
          <p:nvPr/>
        </p:nvGrpSpPr>
        <p:grpSpPr bwMode="auto">
          <a:xfrm>
            <a:off x="814283" y="958851"/>
            <a:ext cx="1998133" cy="648759"/>
            <a:chOff x="610712" y="719138"/>
            <a:chExt cx="1498600" cy="486569"/>
          </a:xfrm>
        </p:grpSpPr>
        <p:sp>
          <p:nvSpPr>
            <p:cNvPr id="3" name="圆角矩形 2"/>
            <p:cNvSpPr/>
            <p:nvPr/>
          </p:nvSpPr>
          <p:spPr>
            <a:xfrm rot="20326116">
              <a:off x="1604963" y="719138"/>
              <a:ext cx="442912" cy="420687"/>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4" name="圆角矩形 3"/>
            <p:cNvSpPr/>
            <p:nvPr/>
          </p:nvSpPr>
          <p:spPr>
            <a:xfrm rot="319204">
              <a:off x="1119188" y="722313"/>
              <a:ext cx="441325" cy="420687"/>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5" name="圆角矩形 4"/>
            <p:cNvSpPr/>
            <p:nvPr/>
          </p:nvSpPr>
          <p:spPr>
            <a:xfrm rot="21148334">
              <a:off x="646113" y="730250"/>
              <a:ext cx="441325" cy="420688"/>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3336" name="矩形 1"/>
            <p:cNvSpPr>
              <a:spLocks noChangeArrowheads="1"/>
            </p:cNvSpPr>
            <p:nvPr/>
          </p:nvSpPr>
          <p:spPr bwMode="auto">
            <a:xfrm>
              <a:off x="610712" y="723742"/>
              <a:ext cx="1498600" cy="481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a:solidFill>
                    <a:schemeClr val="bg1"/>
                  </a:solidFill>
                  <a:latin typeface="楷体" panose="02010609060101010101" pitchFamily="49" charset="-122"/>
                  <a:ea typeface="楷体" panose="02010609060101010101" pitchFamily="49" charset="-122"/>
                </a:rPr>
                <a:t>形近字</a:t>
              </a:r>
              <a:endParaRPr lang="zh-CN" altLang="en-US" sz="3735" b="1">
                <a:solidFill>
                  <a:schemeClr val="bg1"/>
                </a:solidFill>
                <a:latin typeface="楷体" panose="02010609060101010101" pitchFamily="49" charset="-122"/>
                <a:ea typeface="楷体" panose="02010609060101010101" pitchFamily="49" charset="-122"/>
              </a:endParaRPr>
            </a:p>
          </p:txBody>
        </p:sp>
      </p:grpSp>
      <p:sp>
        <p:nvSpPr>
          <p:cNvPr id="13315" name="TextBox 1"/>
          <p:cNvSpPr txBox="1">
            <a:spLocks noChangeArrowheads="1"/>
          </p:cNvSpPr>
          <p:nvPr/>
        </p:nvSpPr>
        <p:spPr bwMode="auto">
          <a:xfrm>
            <a:off x="2747433" y="2040467"/>
            <a:ext cx="865717"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4265" b="1">
                <a:solidFill>
                  <a:srgbClr val="FF0000"/>
                </a:solidFill>
                <a:latin typeface="楷体" panose="02010609060101010101" pitchFamily="49" charset="-122"/>
                <a:ea typeface="楷体" panose="02010609060101010101" pitchFamily="49" charset="-122"/>
              </a:rPr>
              <a:t>摩</a:t>
            </a:r>
            <a:endParaRPr lang="zh-CN" altLang="en-US" sz="4265" b="1">
              <a:solidFill>
                <a:srgbClr val="000000"/>
              </a:solidFill>
              <a:latin typeface="楷体" panose="02010609060101010101" pitchFamily="49" charset="-122"/>
              <a:ea typeface="楷体" panose="02010609060101010101" pitchFamily="49" charset="-122"/>
            </a:endParaRPr>
          </a:p>
        </p:txBody>
      </p:sp>
      <p:sp>
        <p:nvSpPr>
          <p:cNvPr id="13316" name="TextBox 3"/>
          <p:cNvSpPr txBox="1">
            <a:spLocks noChangeArrowheads="1"/>
          </p:cNvSpPr>
          <p:nvPr/>
        </p:nvSpPr>
        <p:spPr bwMode="auto">
          <a:xfrm>
            <a:off x="8362951" y="2093384"/>
            <a:ext cx="72771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4265" b="1">
                <a:solidFill>
                  <a:srgbClr val="FF0000"/>
                </a:solidFill>
                <a:latin typeface="楷体" panose="02010609060101010101" pitchFamily="49" charset="-122"/>
                <a:ea typeface="楷体" panose="02010609060101010101" pitchFamily="49" charset="-122"/>
              </a:rPr>
              <a:t>裁</a:t>
            </a:r>
            <a:endParaRPr lang="zh-CN" altLang="en-US" sz="4265" b="1">
              <a:solidFill>
                <a:srgbClr val="000000"/>
              </a:solidFill>
              <a:latin typeface="楷体" panose="02010609060101010101" pitchFamily="49" charset="-122"/>
              <a:ea typeface="楷体" panose="02010609060101010101" pitchFamily="49" charset="-122"/>
            </a:endParaRPr>
          </a:p>
        </p:txBody>
      </p:sp>
      <p:sp>
        <p:nvSpPr>
          <p:cNvPr id="13317" name="TextBox 4"/>
          <p:cNvSpPr txBox="1">
            <a:spLocks noChangeArrowheads="1"/>
          </p:cNvSpPr>
          <p:nvPr/>
        </p:nvSpPr>
        <p:spPr bwMode="auto">
          <a:xfrm>
            <a:off x="8356600" y="2937933"/>
            <a:ext cx="72771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4265" b="1">
                <a:solidFill>
                  <a:srgbClr val="FF0000"/>
                </a:solidFill>
                <a:latin typeface="楷体" panose="02010609060101010101" pitchFamily="49" charset="-122"/>
                <a:ea typeface="楷体" panose="02010609060101010101" pitchFamily="49" charset="-122"/>
              </a:rPr>
              <a:t>载</a:t>
            </a:r>
            <a:endParaRPr lang="zh-CN" altLang="en-US" sz="4265" b="1">
              <a:solidFill>
                <a:srgbClr val="000000"/>
              </a:solidFill>
              <a:latin typeface="楷体" panose="02010609060101010101" pitchFamily="49" charset="-122"/>
              <a:ea typeface="楷体" panose="02010609060101010101" pitchFamily="49" charset="-122"/>
            </a:endParaRPr>
          </a:p>
        </p:txBody>
      </p:sp>
      <p:sp>
        <p:nvSpPr>
          <p:cNvPr id="13318" name="TextBox 9"/>
          <p:cNvSpPr txBox="1">
            <a:spLocks noChangeArrowheads="1"/>
          </p:cNvSpPr>
          <p:nvPr/>
        </p:nvSpPr>
        <p:spPr bwMode="auto">
          <a:xfrm>
            <a:off x="2747433" y="2933700"/>
            <a:ext cx="74930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4265" b="1">
                <a:solidFill>
                  <a:srgbClr val="FF0000"/>
                </a:solidFill>
                <a:latin typeface="楷体" panose="02010609060101010101" pitchFamily="49" charset="-122"/>
                <a:ea typeface="楷体" panose="02010609060101010101" pitchFamily="49" charset="-122"/>
              </a:rPr>
              <a:t>魔</a:t>
            </a:r>
            <a:endParaRPr lang="zh-CN" altLang="en-US" sz="4265" b="1">
              <a:solidFill>
                <a:srgbClr val="000000"/>
              </a:solidFill>
              <a:latin typeface="楷体" panose="02010609060101010101" pitchFamily="49" charset="-122"/>
              <a:ea typeface="楷体" panose="02010609060101010101" pitchFamily="49" charset="-122"/>
            </a:endParaRPr>
          </a:p>
        </p:txBody>
      </p:sp>
      <p:sp>
        <p:nvSpPr>
          <p:cNvPr id="25" name="矩形 24"/>
          <p:cNvSpPr>
            <a:spLocks noChangeArrowheads="1"/>
          </p:cNvSpPr>
          <p:nvPr/>
        </p:nvSpPr>
        <p:spPr bwMode="auto">
          <a:xfrm>
            <a:off x="1303867" y="2074333"/>
            <a:ext cx="344233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4265" dirty="0" err="1">
                <a:latin typeface="汉语拼音" panose="000B0604020202020204" pitchFamily="34" charset="0"/>
                <a:ea typeface="黑体" panose="02010609060101010101" pitchFamily="49" charset="-122"/>
              </a:rPr>
              <a:t>mó</a:t>
            </a:r>
            <a:r>
              <a:rPr lang="zh-CN" altLang="en-US" sz="4265" b="1" dirty="0">
                <a:latin typeface="楷体" panose="02010609060101010101" pitchFamily="49" charset="-122"/>
                <a:ea typeface="楷体" panose="02010609060101010101" pitchFamily="49" charset="-122"/>
              </a:rPr>
              <a:t>（   ）托</a:t>
            </a:r>
            <a:endParaRPr lang="zh-CN" altLang="en-US" sz="4265" b="1" dirty="0">
              <a:latin typeface="楷体" panose="02010609060101010101" pitchFamily="49" charset="-122"/>
              <a:ea typeface="楷体" panose="02010609060101010101" pitchFamily="49" charset="-122"/>
            </a:endParaRPr>
          </a:p>
        </p:txBody>
      </p:sp>
      <p:sp>
        <p:nvSpPr>
          <p:cNvPr id="26" name="矩形 25"/>
          <p:cNvSpPr>
            <a:spLocks noChangeArrowheads="1"/>
          </p:cNvSpPr>
          <p:nvPr/>
        </p:nvSpPr>
        <p:spPr bwMode="auto">
          <a:xfrm>
            <a:off x="1325033" y="2965451"/>
            <a:ext cx="344233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4265">
                <a:latin typeface="汉语拼音" panose="000B0604020202020204" pitchFamily="34" charset="0"/>
                <a:ea typeface="黑体" panose="02010609060101010101" pitchFamily="49" charset="-122"/>
              </a:rPr>
              <a:t>mó</a:t>
            </a:r>
            <a:r>
              <a:rPr lang="zh-CN" altLang="en-US" sz="4265" b="1">
                <a:latin typeface="楷体" panose="02010609060101010101" pitchFamily="49" charset="-122"/>
                <a:ea typeface="楷体" panose="02010609060101010101" pitchFamily="49" charset="-122"/>
              </a:rPr>
              <a:t>（   ）鬼</a:t>
            </a:r>
            <a:endParaRPr lang="zh-CN" altLang="en-US" sz="4265" b="1">
              <a:latin typeface="楷体" panose="02010609060101010101" pitchFamily="49" charset="-122"/>
              <a:ea typeface="楷体" panose="02010609060101010101" pitchFamily="49" charset="-122"/>
            </a:endParaRPr>
          </a:p>
        </p:txBody>
      </p:sp>
      <p:sp>
        <p:nvSpPr>
          <p:cNvPr id="27" name="矩形 26"/>
          <p:cNvSpPr>
            <a:spLocks noChangeArrowheads="1"/>
          </p:cNvSpPr>
          <p:nvPr/>
        </p:nvSpPr>
        <p:spPr bwMode="auto">
          <a:xfrm>
            <a:off x="1344084" y="3854451"/>
            <a:ext cx="344233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4265">
                <a:latin typeface="汉语拼音" panose="000B0604020202020204" pitchFamily="34" charset="0"/>
                <a:ea typeface="黑体" panose="02010609060101010101" pitchFamily="49" charset="-122"/>
              </a:rPr>
              <a:t>mò</a:t>
            </a:r>
            <a:r>
              <a:rPr lang="zh-CN" altLang="en-US" sz="4265" b="1">
                <a:latin typeface="楷体" panose="02010609060101010101" pitchFamily="49" charset="-122"/>
                <a:ea typeface="楷体" panose="02010609060101010101" pitchFamily="49" charset="-122"/>
              </a:rPr>
              <a:t>（   ）房</a:t>
            </a:r>
            <a:endParaRPr lang="zh-CN" altLang="en-US" sz="4265" b="1">
              <a:latin typeface="楷体" panose="02010609060101010101" pitchFamily="49" charset="-122"/>
              <a:ea typeface="楷体" panose="02010609060101010101" pitchFamily="49" charset="-122"/>
            </a:endParaRPr>
          </a:p>
        </p:txBody>
      </p:sp>
      <p:sp>
        <p:nvSpPr>
          <p:cNvPr id="13322" name="TextBox 1"/>
          <p:cNvSpPr txBox="1">
            <a:spLocks noChangeArrowheads="1"/>
          </p:cNvSpPr>
          <p:nvPr/>
        </p:nvSpPr>
        <p:spPr bwMode="auto">
          <a:xfrm>
            <a:off x="2747433" y="3826933"/>
            <a:ext cx="783167"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4265" b="1">
                <a:solidFill>
                  <a:srgbClr val="FF0000"/>
                </a:solidFill>
                <a:latin typeface="楷体" panose="02010609060101010101" pitchFamily="49" charset="-122"/>
                <a:ea typeface="楷体" panose="02010609060101010101" pitchFamily="49" charset="-122"/>
              </a:rPr>
              <a:t>磨</a:t>
            </a:r>
            <a:endParaRPr lang="zh-CN" altLang="en-US" sz="4265" b="1">
              <a:solidFill>
                <a:srgbClr val="000000"/>
              </a:solidFill>
              <a:latin typeface="楷体" panose="02010609060101010101" pitchFamily="49" charset="-122"/>
              <a:ea typeface="楷体" panose="02010609060101010101" pitchFamily="49" charset="-122"/>
            </a:endParaRPr>
          </a:p>
        </p:txBody>
      </p:sp>
      <p:sp>
        <p:nvSpPr>
          <p:cNvPr id="13323" name="TextBox 4"/>
          <p:cNvSpPr txBox="1">
            <a:spLocks noChangeArrowheads="1"/>
          </p:cNvSpPr>
          <p:nvPr/>
        </p:nvSpPr>
        <p:spPr bwMode="auto">
          <a:xfrm>
            <a:off x="8331200" y="3769784"/>
            <a:ext cx="727710"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hangingPunct="1">
              <a:buFont typeface="Arial" panose="020B0604020202020204" pitchFamily="34" charset="0"/>
              <a:buNone/>
            </a:pPr>
            <a:r>
              <a:rPr lang="zh-CN" altLang="en-US" sz="4265" b="1">
                <a:solidFill>
                  <a:srgbClr val="FF0000"/>
                </a:solidFill>
                <a:latin typeface="楷体" panose="02010609060101010101" pitchFamily="49" charset="-122"/>
                <a:ea typeface="楷体" panose="02010609060101010101" pitchFamily="49" charset="-122"/>
              </a:rPr>
              <a:t>栽</a:t>
            </a:r>
            <a:endParaRPr lang="zh-CN" altLang="en-US" sz="4265" b="1">
              <a:solidFill>
                <a:srgbClr val="000000"/>
              </a:solidFill>
              <a:latin typeface="楷体" panose="02010609060101010101" pitchFamily="49" charset="-122"/>
              <a:ea typeface="楷体" panose="02010609060101010101" pitchFamily="49" charset="-122"/>
            </a:endParaRPr>
          </a:p>
        </p:txBody>
      </p:sp>
      <p:sp>
        <p:nvSpPr>
          <p:cNvPr id="38" name="TextBox 37"/>
          <p:cNvSpPr txBox="1">
            <a:spLocks noChangeArrowheads="1"/>
          </p:cNvSpPr>
          <p:nvPr/>
        </p:nvSpPr>
        <p:spPr bwMode="auto">
          <a:xfrm>
            <a:off x="6862233" y="3780367"/>
            <a:ext cx="3553884"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4265" dirty="0" err="1">
                <a:latin typeface="汉语拼音" panose="000B0604020202020204" pitchFamily="34" charset="0"/>
                <a:ea typeface="黑体" panose="02010609060101010101" pitchFamily="49" charset="-122"/>
              </a:rPr>
              <a:t>zāi</a:t>
            </a:r>
            <a:r>
              <a:rPr lang="zh-CN" altLang="en-US" sz="4265" b="1" dirty="0">
                <a:latin typeface="楷体" panose="02010609060101010101" pitchFamily="49" charset="-122"/>
                <a:ea typeface="楷体" panose="02010609060101010101" pitchFamily="49" charset="-122"/>
              </a:rPr>
              <a:t>（   ）树</a:t>
            </a:r>
            <a:endParaRPr lang="zh-CN" altLang="en-US" sz="4265" b="1" dirty="0">
              <a:latin typeface="楷体" panose="02010609060101010101" pitchFamily="49" charset="-122"/>
              <a:ea typeface="楷体" panose="02010609060101010101" pitchFamily="49" charset="-122"/>
            </a:endParaRPr>
          </a:p>
        </p:txBody>
      </p:sp>
      <p:sp>
        <p:nvSpPr>
          <p:cNvPr id="39" name="TextBox 38"/>
          <p:cNvSpPr txBox="1">
            <a:spLocks noChangeArrowheads="1"/>
          </p:cNvSpPr>
          <p:nvPr/>
        </p:nvSpPr>
        <p:spPr bwMode="auto">
          <a:xfrm>
            <a:off x="6862233" y="2948517"/>
            <a:ext cx="3651251"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4265" dirty="0" err="1">
                <a:latin typeface="汉语拼音" panose="000B0604020202020204" pitchFamily="34" charset="0"/>
                <a:ea typeface="黑体" panose="02010609060101010101" pitchFamily="49" charset="-122"/>
              </a:rPr>
              <a:t>zài</a:t>
            </a:r>
            <a:r>
              <a:rPr lang="zh-CN" altLang="en-US" sz="4265" b="1" dirty="0">
                <a:latin typeface="楷体" panose="02010609060101010101" pitchFamily="49" charset="-122"/>
                <a:ea typeface="楷体" panose="02010609060101010101" pitchFamily="49" charset="-122"/>
              </a:rPr>
              <a:t>（   ）物</a:t>
            </a:r>
            <a:endParaRPr lang="zh-CN" altLang="en-US" sz="4265" b="1" dirty="0">
              <a:latin typeface="楷体" panose="02010609060101010101" pitchFamily="49" charset="-122"/>
              <a:ea typeface="楷体" panose="02010609060101010101" pitchFamily="49" charset="-122"/>
            </a:endParaRPr>
          </a:p>
        </p:txBody>
      </p:sp>
      <p:grpSp>
        <p:nvGrpSpPr>
          <p:cNvPr id="13326" name="组合 55"/>
          <p:cNvGrpSpPr/>
          <p:nvPr/>
        </p:nvGrpSpPr>
        <p:grpSpPr bwMode="auto">
          <a:xfrm>
            <a:off x="-4233" y="-27517"/>
            <a:ext cx="2675467" cy="666289"/>
            <a:chOff x="70" y="-63"/>
            <a:chExt cx="3161" cy="786"/>
          </a:xfrm>
        </p:grpSpPr>
        <p:sp>
          <p:nvSpPr>
            <p:cNvPr id="13330"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预习检查</a:t>
              </a:r>
              <a:endParaRPr kumimoji="1" lang="zh-CN" altLang="en-US" sz="3735">
                <a:latin typeface="黑体" panose="02010609060101010101" pitchFamily="49" charset="-122"/>
                <a:ea typeface="黑体" panose="02010609060101010101" pitchFamily="49" charset="-122"/>
              </a:endParaRPr>
            </a:p>
          </p:txBody>
        </p:sp>
        <p:cxnSp>
          <p:nvCxnSpPr>
            <p:cNvPr id="33"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34" name="菱形 33"/>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35" name="左大括号 34"/>
          <p:cNvSpPr/>
          <p:nvPr/>
        </p:nvSpPr>
        <p:spPr>
          <a:xfrm>
            <a:off x="967317" y="2468033"/>
            <a:ext cx="366183" cy="2004484"/>
          </a:xfrm>
          <a:prstGeom prst="leftBrace">
            <a:avLst>
              <a:gd name="adj1" fmla="val 31792"/>
              <a:gd name="adj2" fmla="val 50000"/>
            </a:avLst>
          </a:prstGeom>
          <a:noFill/>
          <a:ln w="15875" cap="flat" cmpd="sng" algn="ctr">
            <a:solidFill>
              <a:sysClr val="windowText" lastClr="000000"/>
            </a:solidFill>
            <a:prstDash val="solid"/>
          </a:ln>
          <a:effectLst/>
        </p:spPr>
        <p:txBody>
          <a:bodyPr anchor="ctr"/>
          <a:lstStyle/>
          <a:p>
            <a:pPr algn="ctr" eaLnBrk="1" fontAlgn="auto" hangingPunct="1">
              <a:spcBef>
                <a:spcPts val="0"/>
              </a:spcBef>
              <a:spcAft>
                <a:spcPts val="0"/>
              </a:spcAft>
              <a:buFont typeface="Arial" panose="020B0604020202020204" pitchFamily="34" charset="0"/>
              <a:buNone/>
              <a:defRPr/>
            </a:pPr>
            <a:endParaRPr lang="zh-CN" altLang="en-US" sz="4265" kern="0">
              <a:solidFill>
                <a:prstClr val="black"/>
              </a:solidFill>
              <a:latin typeface="楷体" panose="02010609060101010101" pitchFamily="49" charset="-122"/>
              <a:ea typeface="楷体" panose="02010609060101010101" pitchFamily="49" charset="-122"/>
            </a:endParaRPr>
          </a:p>
        </p:txBody>
      </p:sp>
      <p:sp>
        <p:nvSpPr>
          <p:cNvPr id="36" name="左大括号 35"/>
          <p:cNvSpPr/>
          <p:nvPr/>
        </p:nvSpPr>
        <p:spPr>
          <a:xfrm>
            <a:off x="6462184" y="2484967"/>
            <a:ext cx="366183" cy="2004484"/>
          </a:xfrm>
          <a:prstGeom prst="leftBrace">
            <a:avLst>
              <a:gd name="adj1" fmla="val 31792"/>
              <a:gd name="adj2" fmla="val 50000"/>
            </a:avLst>
          </a:prstGeom>
          <a:noFill/>
          <a:ln w="15875" cap="flat" cmpd="sng" algn="ctr">
            <a:solidFill>
              <a:sysClr val="windowText" lastClr="000000"/>
            </a:solidFill>
            <a:prstDash val="solid"/>
          </a:ln>
          <a:effectLst/>
        </p:spPr>
        <p:txBody>
          <a:bodyPr anchor="ctr"/>
          <a:lstStyle/>
          <a:p>
            <a:pPr algn="ctr" eaLnBrk="1" fontAlgn="auto" hangingPunct="1">
              <a:spcBef>
                <a:spcPts val="0"/>
              </a:spcBef>
              <a:spcAft>
                <a:spcPts val="0"/>
              </a:spcAft>
              <a:buFont typeface="Arial" panose="020B0604020202020204" pitchFamily="34" charset="0"/>
              <a:buNone/>
              <a:defRPr/>
            </a:pPr>
            <a:endParaRPr lang="zh-CN" altLang="en-US" sz="4265" kern="0">
              <a:solidFill>
                <a:prstClr val="black"/>
              </a:solidFill>
              <a:latin typeface="楷体" panose="02010609060101010101" pitchFamily="49" charset="-122"/>
              <a:ea typeface="楷体" panose="02010609060101010101" pitchFamily="49" charset="-122"/>
            </a:endParaRPr>
          </a:p>
        </p:txBody>
      </p:sp>
      <p:sp>
        <p:nvSpPr>
          <p:cNvPr id="40" name="矩形 39"/>
          <p:cNvSpPr>
            <a:spLocks noChangeArrowheads="1"/>
          </p:cNvSpPr>
          <p:nvPr/>
        </p:nvSpPr>
        <p:spPr bwMode="auto">
          <a:xfrm>
            <a:off x="6862233" y="2116667"/>
            <a:ext cx="3399155" cy="7480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4265" dirty="0" err="1">
                <a:latin typeface="汉语拼音" panose="000B0604020202020204" pitchFamily="34" charset="0"/>
                <a:ea typeface="黑体" panose="02010609060101010101" pitchFamily="49" charset="-122"/>
              </a:rPr>
              <a:t>cái</a:t>
            </a:r>
            <a:r>
              <a:rPr lang="zh-CN" altLang="en-US" sz="4265" b="1" dirty="0">
                <a:latin typeface="楷体" panose="02010609060101010101" pitchFamily="49" charset="-122"/>
                <a:ea typeface="楷体" panose="02010609060101010101" pitchFamily="49" charset="-122"/>
              </a:rPr>
              <a:t>（   ）剪</a:t>
            </a:r>
            <a:endParaRPr lang="zh-CN" altLang="en-US" sz="4265" b="1" dirty="0">
              <a:latin typeface="楷体" panose="02010609060101010101" pitchFamily="49" charset="-122"/>
              <a:ea typeface="楷体" panose="02010609060101010101" pitchFamily="49"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animEffect transition="in" filter="randombar(horizontal)">
                                      <p:cBhvr>
                                        <p:cTn id="7" dur="500"/>
                                        <p:tgtEl>
                                          <p:spTgt spid="13315"/>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3318"/>
                                        </p:tgtEl>
                                        <p:attrNameLst>
                                          <p:attrName>style.visibility</p:attrName>
                                        </p:attrNameLst>
                                      </p:cBhvr>
                                      <p:to>
                                        <p:strVal val="visible"/>
                                      </p:to>
                                    </p:set>
                                    <p:animEffect transition="in" filter="randombar(horizontal)">
                                      <p:cBhvr>
                                        <p:cTn id="12" dur="500"/>
                                        <p:tgtEl>
                                          <p:spTgt spid="1331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3322"/>
                                        </p:tgtEl>
                                        <p:attrNameLst>
                                          <p:attrName>style.visibility</p:attrName>
                                        </p:attrNameLst>
                                      </p:cBhvr>
                                      <p:to>
                                        <p:strVal val="visible"/>
                                      </p:to>
                                    </p:set>
                                    <p:animEffect transition="in" filter="randombar(horizontal)">
                                      <p:cBhvr>
                                        <p:cTn id="17" dur="500"/>
                                        <p:tgtEl>
                                          <p:spTgt spid="1332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3316"/>
                                        </p:tgtEl>
                                        <p:attrNameLst>
                                          <p:attrName>style.visibility</p:attrName>
                                        </p:attrNameLst>
                                      </p:cBhvr>
                                      <p:to>
                                        <p:strVal val="visible"/>
                                      </p:to>
                                    </p:set>
                                    <p:animEffect transition="in" filter="randombar(horizontal)">
                                      <p:cBhvr>
                                        <p:cTn id="22" dur="500"/>
                                        <p:tgtEl>
                                          <p:spTgt spid="1331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3317"/>
                                        </p:tgtEl>
                                        <p:attrNameLst>
                                          <p:attrName>style.visibility</p:attrName>
                                        </p:attrNameLst>
                                      </p:cBhvr>
                                      <p:to>
                                        <p:strVal val="visible"/>
                                      </p:to>
                                    </p:set>
                                    <p:animEffect transition="in" filter="randombar(horizontal)">
                                      <p:cBhvr>
                                        <p:cTn id="27" dur="500"/>
                                        <p:tgtEl>
                                          <p:spTgt spid="1331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323"/>
                                        </p:tgtEl>
                                        <p:attrNameLst>
                                          <p:attrName>style.visibility</p:attrName>
                                        </p:attrNameLst>
                                      </p:cBhvr>
                                      <p:to>
                                        <p:strVal val="visible"/>
                                      </p:to>
                                    </p:set>
                                    <p:animEffect transition="in" filter="randombar(horizontal)">
                                      <p:cBhvr>
                                        <p:cTn id="32" dur="500"/>
                                        <p:tgtEl>
                                          <p:spTgt spid="13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P spid="13316" grpId="0"/>
      <p:bldP spid="13317" grpId="0"/>
      <p:bldP spid="13318" grpId="0"/>
      <p:bldP spid="13322" grpId="0"/>
      <p:bldP spid="1332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338" name="组合 1"/>
          <p:cNvGrpSpPr/>
          <p:nvPr/>
        </p:nvGrpSpPr>
        <p:grpSpPr bwMode="auto">
          <a:xfrm>
            <a:off x="4933316" y="811954"/>
            <a:ext cx="2324100" cy="642620"/>
            <a:chOff x="3406299" y="680403"/>
            <a:chExt cx="1743075" cy="481964"/>
          </a:xfrm>
        </p:grpSpPr>
        <p:sp>
          <p:nvSpPr>
            <p:cNvPr id="15" name="圆角矩形 14"/>
            <p:cNvSpPr/>
            <p:nvPr/>
          </p:nvSpPr>
          <p:spPr>
            <a:xfrm rot="555800">
              <a:off x="4675187" y="715963"/>
              <a:ext cx="442913" cy="419099"/>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9" name="圆角矩形 18"/>
            <p:cNvSpPr/>
            <p:nvPr/>
          </p:nvSpPr>
          <p:spPr>
            <a:xfrm rot="20470821">
              <a:off x="4270375" y="722313"/>
              <a:ext cx="442912" cy="420687"/>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20" name="圆角矩形 19"/>
            <p:cNvSpPr/>
            <p:nvPr/>
          </p:nvSpPr>
          <p:spPr>
            <a:xfrm rot="319204">
              <a:off x="3851275" y="722313"/>
              <a:ext cx="441325" cy="420687"/>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21" name="圆角矩形 20"/>
            <p:cNvSpPr/>
            <p:nvPr/>
          </p:nvSpPr>
          <p:spPr>
            <a:xfrm rot="21148334">
              <a:off x="3441700" y="730251"/>
              <a:ext cx="441325" cy="420686"/>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14357" name="矩形 1"/>
            <p:cNvSpPr>
              <a:spLocks noChangeArrowheads="1"/>
            </p:cNvSpPr>
            <p:nvPr/>
          </p:nvSpPr>
          <p:spPr bwMode="auto">
            <a:xfrm>
              <a:off x="3406299" y="680403"/>
              <a:ext cx="1743075" cy="48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a:solidFill>
                    <a:schemeClr val="bg1"/>
                  </a:solidFill>
                  <a:latin typeface="楷体" panose="02010609060101010101" pitchFamily="49" charset="-122"/>
                  <a:ea typeface="楷体" panose="02010609060101010101" pitchFamily="49" charset="-122"/>
                </a:rPr>
                <a:t>词语解释</a:t>
              </a:r>
              <a:endParaRPr lang="zh-CN" altLang="en-US" sz="3735" b="1">
                <a:solidFill>
                  <a:schemeClr val="bg1"/>
                </a:solidFill>
                <a:latin typeface="楷体" panose="02010609060101010101" pitchFamily="49" charset="-122"/>
                <a:ea typeface="楷体" panose="02010609060101010101" pitchFamily="49" charset="-122"/>
              </a:endParaRPr>
            </a:p>
          </p:txBody>
        </p:sp>
      </p:grpSp>
      <p:sp>
        <p:nvSpPr>
          <p:cNvPr id="14339" name="矩形 12"/>
          <p:cNvSpPr>
            <a:spLocks noChangeArrowheads="1"/>
          </p:cNvSpPr>
          <p:nvPr/>
        </p:nvSpPr>
        <p:spPr bwMode="auto">
          <a:xfrm>
            <a:off x="912284" y="1490133"/>
            <a:ext cx="161353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3735" b="1" dirty="0">
                <a:solidFill>
                  <a:srgbClr val="FF0000"/>
                </a:solidFill>
                <a:latin typeface="楷体" panose="02010609060101010101" pitchFamily="49" charset="-122"/>
                <a:ea typeface="楷体" panose="02010609060101010101" pitchFamily="49" charset="-122"/>
              </a:rPr>
              <a:t>颁发</a:t>
            </a:r>
            <a:r>
              <a:rPr lang="zh-CN" altLang="en-US" sz="3735" b="1" dirty="0">
                <a:solidFill>
                  <a:srgbClr val="FF0000"/>
                </a:solidFill>
                <a:latin typeface="楷体" panose="02010609060101010101" pitchFamily="49" charset="-122"/>
                <a:ea typeface="楷体" panose="02010609060101010101" pitchFamily="49" charset="-122"/>
              </a:rPr>
              <a:t>：</a:t>
            </a:r>
            <a:endParaRPr lang="zh-CN" altLang="en-US" sz="2400" dirty="0"/>
          </a:p>
        </p:txBody>
      </p:sp>
      <p:sp>
        <p:nvSpPr>
          <p:cNvPr id="14" name="矩形 13"/>
          <p:cNvSpPr>
            <a:spLocks noChangeArrowheads="1"/>
          </p:cNvSpPr>
          <p:nvPr/>
        </p:nvSpPr>
        <p:spPr bwMode="auto">
          <a:xfrm>
            <a:off x="2351617" y="1490133"/>
            <a:ext cx="8257116"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3735" b="1">
                <a:solidFill>
                  <a:srgbClr val="000000"/>
                </a:solidFill>
                <a:latin typeface="楷体" panose="02010609060101010101" pitchFamily="49" charset="-122"/>
                <a:ea typeface="楷体" panose="02010609060101010101" pitchFamily="49" charset="-122"/>
              </a:rPr>
              <a:t>发布</a:t>
            </a:r>
            <a:r>
              <a:rPr lang="en-US" altLang="zh-CN" sz="3735" b="1">
                <a:solidFill>
                  <a:srgbClr val="000000"/>
                </a:solidFill>
                <a:latin typeface="楷体" panose="02010609060101010101" pitchFamily="49" charset="-122"/>
                <a:ea typeface="楷体" panose="02010609060101010101" pitchFamily="49" charset="-122"/>
              </a:rPr>
              <a:t>(</a:t>
            </a:r>
            <a:r>
              <a:rPr lang="zh-CN" altLang="zh-CN" sz="3735" b="1">
                <a:solidFill>
                  <a:srgbClr val="000000"/>
                </a:solidFill>
                <a:latin typeface="楷体" panose="02010609060101010101" pitchFamily="49" charset="-122"/>
                <a:ea typeface="楷体" panose="02010609060101010101" pitchFamily="49" charset="-122"/>
              </a:rPr>
              <a:t>命令、指示、政策等</a:t>
            </a:r>
            <a:r>
              <a:rPr lang="en-US" altLang="zh-CN" sz="3735" b="1">
                <a:solidFill>
                  <a:srgbClr val="000000"/>
                </a:solidFill>
                <a:latin typeface="楷体" panose="02010609060101010101" pitchFamily="49" charset="-122"/>
                <a:ea typeface="楷体" panose="02010609060101010101" pitchFamily="49" charset="-122"/>
              </a:rPr>
              <a:t>)</a:t>
            </a:r>
            <a:r>
              <a:rPr lang="zh-CN" altLang="zh-CN" sz="3735" b="1">
                <a:solidFill>
                  <a:srgbClr val="000000"/>
                </a:solidFill>
                <a:latin typeface="楷体" panose="02010609060101010101" pitchFamily="49" charset="-122"/>
                <a:ea typeface="楷体" panose="02010609060101010101" pitchFamily="49" charset="-122"/>
              </a:rPr>
              <a:t>。</a:t>
            </a:r>
            <a:endParaRPr lang="zh-CN" altLang="en-US" sz="2400"/>
          </a:p>
        </p:txBody>
      </p:sp>
      <p:sp>
        <p:nvSpPr>
          <p:cNvPr id="14341" name="矩形 15"/>
          <p:cNvSpPr>
            <a:spLocks noChangeArrowheads="1"/>
          </p:cNvSpPr>
          <p:nvPr/>
        </p:nvSpPr>
        <p:spPr bwMode="auto">
          <a:xfrm>
            <a:off x="912284" y="2220384"/>
            <a:ext cx="161353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3735" b="1" dirty="0">
                <a:solidFill>
                  <a:srgbClr val="FF0000"/>
                </a:solidFill>
                <a:latin typeface="楷体" panose="02010609060101010101" pitchFamily="49" charset="-122"/>
                <a:ea typeface="楷体" panose="02010609060101010101" pitchFamily="49" charset="-122"/>
              </a:rPr>
              <a:t>建树</a:t>
            </a:r>
            <a:r>
              <a:rPr lang="zh-CN" altLang="en-US" sz="3735" b="1" dirty="0">
                <a:solidFill>
                  <a:srgbClr val="FF0000"/>
                </a:solidFill>
                <a:latin typeface="楷体" panose="02010609060101010101" pitchFamily="49" charset="-122"/>
                <a:ea typeface="楷体" panose="02010609060101010101" pitchFamily="49" charset="-122"/>
              </a:rPr>
              <a:t>：</a:t>
            </a:r>
            <a:endParaRPr lang="zh-CN" altLang="en-US" sz="2400" dirty="0"/>
          </a:p>
        </p:txBody>
      </p:sp>
      <p:sp>
        <p:nvSpPr>
          <p:cNvPr id="17" name="矩形 16"/>
          <p:cNvSpPr>
            <a:spLocks noChangeArrowheads="1"/>
          </p:cNvSpPr>
          <p:nvPr/>
        </p:nvSpPr>
        <p:spPr bwMode="auto">
          <a:xfrm>
            <a:off x="2351617" y="2220384"/>
            <a:ext cx="4599516"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3735" b="1">
                <a:solidFill>
                  <a:srgbClr val="000000"/>
                </a:solidFill>
                <a:latin typeface="楷体" panose="02010609060101010101" pitchFamily="49" charset="-122"/>
                <a:ea typeface="楷体" panose="02010609060101010101" pitchFamily="49" charset="-122"/>
              </a:rPr>
              <a:t>建立的功绩。</a:t>
            </a:r>
            <a:endParaRPr lang="zh-CN" altLang="en-US" sz="2400"/>
          </a:p>
        </p:txBody>
      </p:sp>
      <p:sp>
        <p:nvSpPr>
          <p:cNvPr id="14343" name="矩形 17"/>
          <p:cNvSpPr>
            <a:spLocks noChangeArrowheads="1"/>
          </p:cNvSpPr>
          <p:nvPr/>
        </p:nvSpPr>
        <p:spPr bwMode="auto">
          <a:xfrm>
            <a:off x="912284" y="2976033"/>
            <a:ext cx="161353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3735" b="1" dirty="0">
                <a:solidFill>
                  <a:srgbClr val="FF0000"/>
                </a:solidFill>
                <a:latin typeface="楷体" panose="02010609060101010101" pitchFamily="49" charset="-122"/>
                <a:ea typeface="楷体" panose="02010609060101010101" pitchFamily="49" charset="-122"/>
              </a:rPr>
              <a:t>仲裁</a:t>
            </a:r>
            <a:r>
              <a:rPr lang="zh-CN" altLang="en-US" sz="3735" b="1" dirty="0">
                <a:solidFill>
                  <a:srgbClr val="FF0000"/>
                </a:solidFill>
                <a:latin typeface="楷体" panose="02010609060101010101" pitchFamily="49" charset="-122"/>
                <a:ea typeface="楷体" panose="02010609060101010101" pitchFamily="49" charset="-122"/>
              </a:rPr>
              <a:t>：</a:t>
            </a:r>
            <a:endParaRPr lang="zh-CN" altLang="en-US" sz="2400" dirty="0"/>
          </a:p>
        </p:txBody>
      </p:sp>
      <p:sp>
        <p:nvSpPr>
          <p:cNvPr id="14344" name="矩形 21"/>
          <p:cNvSpPr>
            <a:spLocks noChangeArrowheads="1"/>
          </p:cNvSpPr>
          <p:nvPr/>
        </p:nvSpPr>
        <p:spPr bwMode="auto">
          <a:xfrm>
            <a:off x="912284" y="4370917"/>
            <a:ext cx="161353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3735" b="1" dirty="0">
                <a:solidFill>
                  <a:srgbClr val="FF0000"/>
                </a:solidFill>
                <a:latin typeface="楷体" panose="02010609060101010101" pitchFamily="49" charset="-122"/>
                <a:ea typeface="楷体" panose="02010609060101010101" pitchFamily="49" charset="-122"/>
              </a:rPr>
              <a:t>遗嘱</a:t>
            </a:r>
            <a:r>
              <a:rPr lang="zh-CN" altLang="en-US" sz="3735" b="1" dirty="0">
                <a:solidFill>
                  <a:srgbClr val="FF0000"/>
                </a:solidFill>
                <a:latin typeface="楷体" panose="02010609060101010101" pitchFamily="49" charset="-122"/>
                <a:ea typeface="楷体" panose="02010609060101010101" pitchFamily="49" charset="-122"/>
              </a:rPr>
              <a:t>：</a:t>
            </a:r>
            <a:endParaRPr lang="zh-CN" altLang="en-US" sz="2400" dirty="0"/>
          </a:p>
        </p:txBody>
      </p:sp>
      <p:sp>
        <p:nvSpPr>
          <p:cNvPr id="23" name="矩形 22"/>
          <p:cNvSpPr>
            <a:spLocks noChangeArrowheads="1"/>
          </p:cNvSpPr>
          <p:nvPr/>
        </p:nvSpPr>
        <p:spPr bwMode="auto">
          <a:xfrm>
            <a:off x="2351617" y="2948947"/>
            <a:ext cx="9793055" cy="124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3735" b="1" dirty="0">
                <a:solidFill>
                  <a:srgbClr val="000000"/>
                </a:solidFill>
                <a:latin typeface="楷体" panose="02010609060101010101" pitchFamily="49" charset="-122"/>
                <a:ea typeface="楷体" panose="02010609060101010101" pitchFamily="49" charset="-122"/>
              </a:rPr>
              <a:t>争执双方同意的第三者对争执事项做出决定</a:t>
            </a:r>
            <a:r>
              <a:rPr lang="zh-CN" altLang="en-US"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如国际仲裁、海事仲裁、劳动仲裁等。</a:t>
            </a:r>
            <a:endParaRPr lang="zh-CN" altLang="en-US" sz="2400" dirty="0"/>
          </a:p>
        </p:txBody>
      </p:sp>
      <p:sp>
        <p:nvSpPr>
          <p:cNvPr id="24" name="矩形 23"/>
          <p:cNvSpPr>
            <a:spLocks noChangeArrowheads="1"/>
          </p:cNvSpPr>
          <p:nvPr/>
        </p:nvSpPr>
        <p:spPr bwMode="auto">
          <a:xfrm>
            <a:off x="2351617" y="4293096"/>
            <a:ext cx="9313001" cy="124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3735" b="1" dirty="0">
                <a:solidFill>
                  <a:srgbClr val="000000"/>
                </a:solidFill>
                <a:latin typeface="楷体" panose="02010609060101010101" pitchFamily="49" charset="-122"/>
                <a:ea typeface="楷体" panose="02010609060101010101" pitchFamily="49" charset="-122"/>
              </a:rPr>
              <a:t>人在生前或临死时对自己身后事如何处理用口头或书面形式所做的嘱咐。</a:t>
            </a:r>
            <a:endParaRPr lang="zh-CN" altLang="en-US" sz="2400" dirty="0"/>
          </a:p>
        </p:txBody>
      </p:sp>
      <p:grpSp>
        <p:nvGrpSpPr>
          <p:cNvPr id="14347" name="组合 55"/>
          <p:cNvGrpSpPr/>
          <p:nvPr/>
        </p:nvGrpSpPr>
        <p:grpSpPr bwMode="auto">
          <a:xfrm>
            <a:off x="-4233" y="-27517"/>
            <a:ext cx="2675467" cy="666289"/>
            <a:chOff x="70" y="-63"/>
            <a:chExt cx="3161" cy="786"/>
          </a:xfrm>
        </p:grpSpPr>
        <p:sp>
          <p:nvSpPr>
            <p:cNvPr id="14350"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预习检查</a:t>
              </a:r>
              <a:endParaRPr kumimoji="1" lang="zh-CN" altLang="en-US" sz="3735">
                <a:latin typeface="黑体" panose="02010609060101010101" pitchFamily="49" charset="-122"/>
                <a:ea typeface="黑体" panose="02010609060101010101" pitchFamily="49" charset="-122"/>
              </a:endParaRPr>
            </a:p>
          </p:txBody>
        </p:sp>
        <p:cxnSp>
          <p:nvCxnSpPr>
            <p:cNvPr id="26"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7" name="菱形 26"/>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4348" name="矩形 10"/>
          <p:cNvSpPr>
            <a:spLocks noChangeArrowheads="1"/>
          </p:cNvSpPr>
          <p:nvPr/>
        </p:nvSpPr>
        <p:spPr bwMode="auto">
          <a:xfrm>
            <a:off x="861484" y="5630333"/>
            <a:ext cx="3359149"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3735" b="1" dirty="0">
                <a:solidFill>
                  <a:srgbClr val="FF0000"/>
                </a:solidFill>
                <a:latin typeface="楷体" panose="02010609060101010101" pitchFamily="49" charset="-122"/>
                <a:ea typeface="楷体" panose="02010609060101010101" pitchFamily="49" charset="-122"/>
              </a:rPr>
              <a:t>卓有成就：</a:t>
            </a:r>
            <a:endParaRPr lang="zh-CN" altLang="en-US" sz="3735" b="1" dirty="0">
              <a:solidFill>
                <a:srgbClr val="FF0000"/>
              </a:solidFill>
              <a:latin typeface="楷体" panose="02010609060101010101" pitchFamily="49" charset="-122"/>
              <a:ea typeface="楷体" panose="02010609060101010101" pitchFamily="49" charset="-122"/>
            </a:endParaRPr>
          </a:p>
        </p:txBody>
      </p:sp>
      <p:sp>
        <p:nvSpPr>
          <p:cNvPr id="29" name="矩形 28"/>
          <p:cNvSpPr>
            <a:spLocks noChangeArrowheads="1"/>
          </p:cNvSpPr>
          <p:nvPr/>
        </p:nvSpPr>
        <p:spPr bwMode="auto">
          <a:xfrm>
            <a:off x="3240617" y="5630333"/>
            <a:ext cx="6242049"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3735" b="1">
                <a:solidFill>
                  <a:srgbClr val="000000"/>
                </a:solidFill>
                <a:latin typeface="楷体" panose="02010609060101010101" pitchFamily="49" charset="-122"/>
                <a:ea typeface="楷体" panose="02010609060101010101" pitchFamily="49" charset="-122"/>
              </a:rPr>
              <a:t>有突出的成绩</a:t>
            </a:r>
            <a:r>
              <a:rPr lang="zh-CN" altLang="en-US" sz="3735" b="1">
                <a:solidFill>
                  <a:srgbClr val="000000"/>
                </a:solidFill>
                <a:latin typeface="楷体" panose="02010609060101010101" pitchFamily="49" charset="-122"/>
                <a:ea typeface="楷体" panose="02010609060101010101" pitchFamily="49" charset="-122"/>
              </a:rPr>
              <a:t>、</a:t>
            </a:r>
            <a:r>
              <a:rPr lang="zh-CN" altLang="zh-CN" sz="3735" b="1">
                <a:solidFill>
                  <a:srgbClr val="000000"/>
                </a:solidFill>
                <a:latin typeface="楷体" panose="02010609060101010101" pitchFamily="49" charset="-122"/>
                <a:ea typeface="楷体" panose="02010609060101010101" pitchFamily="49" charset="-122"/>
              </a:rPr>
              <a:t>成就。</a:t>
            </a:r>
            <a:endParaRPr lang="zh-CN" altLang="en-US" sz="3735"/>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randombar(horizontal)">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Effect transition="in" filter="randombar(horizontal)">
                                      <p:cBhvr>
                                        <p:cTn id="17" dur="500"/>
                                        <p:tgtEl>
                                          <p:spTgt spid="2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4"/>
                                        </p:tgtEl>
                                        <p:attrNameLst>
                                          <p:attrName>style.visibility</p:attrName>
                                        </p:attrNameLst>
                                      </p:cBhvr>
                                      <p:to>
                                        <p:strVal val="visible"/>
                                      </p:to>
                                    </p:set>
                                    <p:animEffect transition="in" filter="randombar(horizontal)">
                                      <p:cBhvr>
                                        <p:cTn id="22" dur="500"/>
                                        <p:tgtEl>
                                          <p:spTgt spid="24"/>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randombar(horizontal)">
                                      <p:cBhvr>
                                        <p:cTn id="2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7" grpId="0"/>
      <p:bldP spid="23" grpId="0"/>
      <p:bldP spid="24" grpId="0"/>
      <p:bldP spid="2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Box 1"/>
          <p:cNvSpPr txBox="1">
            <a:spLocks noChangeArrowheads="1"/>
          </p:cNvSpPr>
          <p:nvPr/>
        </p:nvSpPr>
        <p:spPr bwMode="auto">
          <a:xfrm>
            <a:off x="1439333" y="1316567"/>
            <a:ext cx="9313333"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3735" b="1" dirty="0">
                <a:latin typeface="宋体" panose="02010600030101010101" pitchFamily="2" charset="-122"/>
              </a:rPr>
              <a:t>朗读课文，找出消息的导语、主体、背景。</a:t>
            </a:r>
            <a:endParaRPr lang="en-US" altLang="zh-CN" sz="3735" b="1" dirty="0">
              <a:latin typeface="宋体" panose="02010600030101010101" pitchFamily="2" charset="-122"/>
            </a:endParaRPr>
          </a:p>
        </p:txBody>
      </p:sp>
      <p:sp>
        <p:nvSpPr>
          <p:cNvPr id="15363" name="TextBox 1"/>
          <p:cNvSpPr txBox="1">
            <a:spLocks noChangeArrowheads="1"/>
          </p:cNvSpPr>
          <p:nvPr/>
        </p:nvSpPr>
        <p:spPr bwMode="auto">
          <a:xfrm>
            <a:off x="5268384" y="4485217"/>
            <a:ext cx="3803947"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3735" b="1" dirty="0">
                <a:latin typeface="楷体" panose="02010609060101010101" pitchFamily="49" charset="-122"/>
                <a:ea typeface="楷体" panose="02010609060101010101" pitchFamily="49" charset="-122"/>
              </a:rPr>
              <a:t>最后一段。</a:t>
            </a:r>
            <a:endParaRPr lang="en-US" altLang="zh-CN" sz="3735" b="1" dirty="0">
              <a:latin typeface="楷体" panose="02010609060101010101" pitchFamily="49" charset="-122"/>
              <a:ea typeface="楷体" panose="02010609060101010101" pitchFamily="49" charset="-122"/>
            </a:endParaRPr>
          </a:p>
        </p:txBody>
      </p:sp>
      <p:grpSp>
        <p:nvGrpSpPr>
          <p:cNvPr id="15364" name="组合 8"/>
          <p:cNvGrpSpPr/>
          <p:nvPr/>
        </p:nvGrpSpPr>
        <p:grpSpPr bwMode="auto">
          <a:xfrm>
            <a:off x="0" y="-27517"/>
            <a:ext cx="2675467" cy="666289"/>
            <a:chOff x="70" y="-63"/>
            <a:chExt cx="3161" cy="786"/>
          </a:xfrm>
        </p:grpSpPr>
        <p:sp>
          <p:nvSpPr>
            <p:cNvPr id="15370"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整体感知</a:t>
              </a:r>
              <a:endParaRPr kumimoji="1" lang="zh-CN" altLang="en-US" sz="3735">
                <a:latin typeface="黑体" panose="02010609060101010101" pitchFamily="49" charset="-122"/>
                <a:ea typeface="黑体" panose="02010609060101010101" pitchFamily="49" charset="-122"/>
              </a:endParaRPr>
            </a:p>
          </p:txBody>
        </p:sp>
        <p:cxnSp>
          <p:nvCxnSpPr>
            <p:cNvPr id="9"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0" name="菱形 9"/>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latin typeface="黑体" panose="02010609060101010101" pitchFamily="49" charset="-122"/>
                <a:ea typeface="黑体" panose="02010609060101010101" pitchFamily="49" charset="-122"/>
              </a:endParaRPr>
            </a:p>
          </p:txBody>
        </p:sp>
      </p:grpSp>
      <p:sp>
        <p:nvSpPr>
          <p:cNvPr id="15365" name="矩形 1"/>
          <p:cNvSpPr>
            <a:spLocks noChangeArrowheads="1"/>
          </p:cNvSpPr>
          <p:nvPr/>
        </p:nvSpPr>
        <p:spPr bwMode="auto">
          <a:xfrm>
            <a:off x="3657600" y="2565400"/>
            <a:ext cx="161353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3735" b="1" dirty="0">
                <a:solidFill>
                  <a:srgbClr val="FF0000"/>
                </a:solidFill>
                <a:latin typeface="楷体" panose="02010609060101010101" pitchFamily="49" charset="-122"/>
                <a:ea typeface="楷体" panose="02010609060101010101" pitchFamily="49" charset="-122"/>
              </a:rPr>
              <a:t>导语：</a:t>
            </a:r>
            <a:endParaRPr lang="zh-CN" altLang="en-US" sz="2400" dirty="0"/>
          </a:p>
        </p:txBody>
      </p:sp>
      <p:sp>
        <p:nvSpPr>
          <p:cNvPr id="15366" name="矩形 5"/>
          <p:cNvSpPr>
            <a:spLocks noChangeArrowheads="1"/>
          </p:cNvSpPr>
          <p:nvPr/>
        </p:nvSpPr>
        <p:spPr bwMode="auto">
          <a:xfrm>
            <a:off x="5268384" y="2565400"/>
            <a:ext cx="2090420"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3735" b="1" dirty="0">
                <a:solidFill>
                  <a:srgbClr val="000000"/>
                </a:solidFill>
                <a:latin typeface="楷体" panose="02010609060101010101" pitchFamily="49" charset="-122"/>
                <a:ea typeface="楷体" panose="02010609060101010101" pitchFamily="49" charset="-122"/>
              </a:rPr>
              <a:t>第一段。</a:t>
            </a:r>
            <a:endParaRPr lang="en-US" altLang="zh-CN" sz="3735" b="1" dirty="0">
              <a:solidFill>
                <a:srgbClr val="000000"/>
              </a:solidFill>
              <a:latin typeface="楷体" panose="02010609060101010101" pitchFamily="49" charset="-122"/>
              <a:ea typeface="楷体" panose="02010609060101010101" pitchFamily="49" charset="-122"/>
            </a:endParaRPr>
          </a:p>
        </p:txBody>
      </p:sp>
      <p:sp>
        <p:nvSpPr>
          <p:cNvPr id="15367" name="矩形 10"/>
          <p:cNvSpPr>
            <a:spLocks noChangeArrowheads="1"/>
          </p:cNvSpPr>
          <p:nvPr/>
        </p:nvSpPr>
        <p:spPr bwMode="auto">
          <a:xfrm>
            <a:off x="3657600" y="3454400"/>
            <a:ext cx="161353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3735" b="1" dirty="0">
                <a:solidFill>
                  <a:srgbClr val="FF0000"/>
                </a:solidFill>
                <a:latin typeface="楷体" panose="02010609060101010101" pitchFamily="49" charset="-122"/>
                <a:ea typeface="楷体" panose="02010609060101010101" pitchFamily="49" charset="-122"/>
              </a:rPr>
              <a:t>主体：</a:t>
            </a:r>
            <a:endParaRPr lang="zh-CN" altLang="en-US" sz="2400" dirty="0"/>
          </a:p>
        </p:txBody>
      </p:sp>
      <p:sp>
        <p:nvSpPr>
          <p:cNvPr id="15368" name="矩形 11"/>
          <p:cNvSpPr>
            <a:spLocks noChangeArrowheads="1"/>
          </p:cNvSpPr>
          <p:nvPr/>
        </p:nvSpPr>
        <p:spPr bwMode="auto">
          <a:xfrm>
            <a:off x="5268384" y="3454400"/>
            <a:ext cx="3044190"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3735" b="1" dirty="0">
                <a:solidFill>
                  <a:srgbClr val="000000"/>
                </a:solidFill>
                <a:latin typeface="楷体" panose="02010609060101010101" pitchFamily="49" charset="-122"/>
                <a:ea typeface="楷体" panose="02010609060101010101" pitchFamily="49" charset="-122"/>
              </a:rPr>
              <a:t>第二、三段。</a:t>
            </a:r>
            <a:endParaRPr lang="en-US" altLang="zh-CN" sz="3735" b="1" dirty="0">
              <a:solidFill>
                <a:srgbClr val="000000"/>
              </a:solidFill>
              <a:latin typeface="楷体" panose="02010609060101010101" pitchFamily="49" charset="-122"/>
              <a:ea typeface="楷体" panose="02010609060101010101" pitchFamily="49" charset="-122"/>
            </a:endParaRPr>
          </a:p>
        </p:txBody>
      </p:sp>
      <p:sp>
        <p:nvSpPr>
          <p:cNvPr id="15369" name="矩形 12"/>
          <p:cNvSpPr>
            <a:spLocks noChangeArrowheads="1"/>
          </p:cNvSpPr>
          <p:nvPr/>
        </p:nvSpPr>
        <p:spPr bwMode="auto">
          <a:xfrm>
            <a:off x="3657600" y="4485217"/>
            <a:ext cx="161353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3735" b="1" dirty="0">
                <a:solidFill>
                  <a:srgbClr val="FF0000"/>
                </a:solidFill>
                <a:latin typeface="楷体" panose="02010609060101010101" pitchFamily="49" charset="-122"/>
                <a:ea typeface="楷体" panose="02010609060101010101" pitchFamily="49" charset="-122"/>
              </a:rPr>
              <a:t>背景：</a:t>
            </a:r>
            <a:endParaRPr lang="zh-CN" altLang="en-US" sz="2400"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5366"/>
                                        </p:tgtEl>
                                        <p:attrNameLst>
                                          <p:attrName>style.visibility</p:attrName>
                                        </p:attrNameLst>
                                      </p:cBhvr>
                                      <p:to>
                                        <p:strVal val="visible"/>
                                      </p:to>
                                    </p:set>
                                    <p:animEffect transition="in" filter="randombar(horizontal)">
                                      <p:cBhvr>
                                        <p:cTn id="7" dur="500"/>
                                        <p:tgtEl>
                                          <p:spTgt spid="1536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5368"/>
                                        </p:tgtEl>
                                        <p:attrNameLst>
                                          <p:attrName>style.visibility</p:attrName>
                                        </p:attrNameLst>
                                      </p:cBhvr>
                                      <p:to>
                                        <p:strVal val="visible"/>
                                      </p:to>
                                    </p:set>
                                    <p:animEffect transition="in" filter="randombar(horizontal)">
                                      <p:cBhvr>
                                        <p:cTn id="12" dur="500"/>
                                        <p:tgtEl>
                                          <p:spTgt spid="15368"/>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5363"/>
                                        </p:tgtEl>
                                        <p:attrNameLst>
                                          <p:attrName>style.visibility</p:attrName>
                                        </p:attrNameLst>
                                      </p:cBhvr>
                                      <p:to>
                                        <p:strVal val="visible"/>
                                      </p:to>
                                    </p:set>
                                    <p:animEffect transition="in" filter="randombar(horizontal)">
                                      <p:cBhvr>
                                        <p:cTn id="17" dur="500"/>
                                        <p:tgtEl>
                                          <p:spTgt spid="153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3" grpId="0"/>
      <p:bldP spid="15366" grpId="0"/>
      <p:bldP spid="1536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a:spLocks noChangeArrowheads="1"/>
          </p:cNvSpPr>
          <p:nvPr/>
        </p:nvSpPr>
        <p:spPr bwMode="auto">
          <a:xfrm>
            <a:off x="1200151" y="3213100"/>
            <a:ext cx="10367433" cy="124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3735" b="1">
                <a:solidFill>
                  <a:srgbClr val="FF0000"/>
                </a:solidFill>
                <a:latin typeface="楷体" panose="02010609060101010101" pitchFamily="49" charset="-122"/>
                <a:ea typeface="楷体" panose="02010609060101010101" pitchFamily="49" charset="-122"/>
              </a:rPr>
              <a:t>    这是</a:t>
            </a:r>
            <a:r>
              <a:rPr lang="zh-CN" altLang="zh-CN" sz="3735" b="1">
                <a:solidFill>
                  <a:srgbClr val="FF0000"/>
                </a:solidFill>
                <a:latin typeface="楷体" panose="02010609060101010101" pitchFamily="49" charset="-122"/>
                <a:ea typeface="楷体" panose="02010609060101010101" pitchFamily="49" charset="-122"/>
              </a:rPr>
              <a:t>消息的</a:t>
            </a:r>
            <a:r>
              <a:rPr lang="zh-CN" altLang="zh-CN" sz="3735" b="1">
                <a:solidFill>
                  <a:srgbClr val="1D41D5"/>
                </a:solidFill>
                <a:latin typeface="楷体" panose="02010609060101010101" pitchFamily="49" charset="-122"/>
                <a:ea typeface="楷体" panose="02010609060101010101" pitchFamily="49" charset="-122"/>
              </a:rPr>
              <a:t>电头</a:t>
            </a:r>
            <a:r>
              <a:rPr lang="zh-CN" altLang="en-US" sz="3735" b="1">
                <a:solidFill>
                  <a:srgbClr val="FF0000"/>
                </a:solidFill>
                <a:latin typeface="楷体" panose="02010609060101010101" pitchFamily="49" charset="-122"/>
                <a:ea typeface="楷体" panose="02010609060101010101" pitchFamily="49" charset="-122"/>
              </a:rPr>
              <a:t>，主要用来</a:t>
            </a:r>
            <a:r>
              <a:rPr lang="zh-CN" altLang="zh-CN" sz="3735" b="1">
                <a:solidFill>
                  <a:srgbClr val="FF0000"/>
                </a:solidFill>
                <a:latin typeface="楷体" panose="02010609060101010101" pitchFamily="49" charset="-122"/>
                <a:ea typeface="楷体" panose="02010609060101010101" pitchFamily="49" charset="-122"/>
              </a:rPr>
              <a:t>介绍发电单位和发电时间。</a:t>
            </a:r>
            <a:endParaRPr lang="zh-CN" altLang="en-US" sz="3735" b="1">
              <a:solidFill>
                <a:srgbClr val="FF0000"/>
              </a:solidFill>
              <a:latin typeface="楷体" panose="02010609060101010101" pitchFamily="49" charset="-122"/>
              <a:ea typeface="楷体" panose="02010609060101010101" pitchFamily="49" charset="-122"/>
            </a:endParaRPr>
          </a:p>
        </p:txBody>
      </p:sp>
      <p:grpSp>
        <p:nvGrpSpPr>
          <p:cNvPr id="16387" name="组合 15"/>
          <p:cNvGrpSpPr/>
          <p:nvPr/>
        </p:nvGrpSpPr>
        <p:grpSpPr bwMode="auto">
          <a:xfrm>
            <a:off x="59267" y="-52917"/>
            <a:ext cx="2675467" cy="665959"/>
            <a:chOff x="70" y="-63"/>
            <a:chExt cx="3160" cy="788"/>
          </a:xfrm>
        </p:grpSpPr>
        <p:sp>
          <p:nvSpPr>
            <p:cNvPr id="16389"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3"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4" name="菱形 13"/>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6388" name="矩形 1"/>
          <p:cNvSpPr>
            <a:spLocks noChangeArrowheads="1"/>
          </p:cNvSpPr>
          <p:nvPr/>
        </p:nvSpPr>
        <p:spPr bwMode="auto">
          <a:xfrm>
            <a:off x="1007533" y="1123951"/>
            <a:ext cx="10369551" cy="140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4000"/>
              </a:lnSpc>
            </a:pPr>
            <a:r>
              <a:rPr lang="zh-CN" altLang="en-US" sz="3735" b="1" dirty="0">
                <a:latin typeface="宋体" panose="02010600030101010101" pitchFamily="2" charset="-122"/>
              </a:rPr>
              <a:t>    “路透社斯德哥尔摩</a:t>
            </a:r>
            <a:r>
              <a:rPr lang="en-US" altLang="zh-CN" sz="3735" b="1" dirty="0">
                <a:latin typeface="宋体" panose="02010600030101010101" pitchFamily="2" charset="-122"/>
              </a:rPr>
              <a:t>1901</a:t>
            </a:r>
            <a:r>
              <a:rPr lang="zh-CN" altLang="en-US" sz="3735" b="1" dirty="0">
                <a:latin typeface="宋体" panose="02010600030101010101" pitchFamily="2" charset="-122"/>
              </a:rPr>
              <a:t>年</a:t>
            </a:r>
            <a:r>
              <a:rPr lang="en-US" altLang="zh-CN" sz="3735" b="1" dirty="0">
                <a:latin typeface="宋体" panose="02010600030101010101" pitchFamily="2" charset="-122"/>
              </a:rPr>
              <a:t>12</a:t>
            </a:r>
            <a:r>
              <a:rPr lang="zh-CN" altLang="en-US" sz="3735" b="1" dirty="0">
                <a:latin typeface="宋体" panose="02010600030101010101" pitchFamily="2" charset="-122"/>
              </a:rPr>
              <a:t>月</a:t>
            </a:r>
            <a:r>
              <a:rPr lang="en-US" altLang="zh-CN" sz="3735" b="1" dirty="0">
                <a:latin typeface="宋体" panose="02010600030101010101" pitchFamily="2" charset="-122"/>
              </a:rPr>
              <a:t>10</a:t>
            </a:r>
            <a:r>
              <a:rPr lang="zh-CN" altLang="en-US" sz="3735" b="1" dirty="0">
                <a:latin typeface="宋体" panose="02010600030101010101" pitchFamily="2" charset="-122"/>
              </a:rPr>
              <a:t>日电”这一句话在文中有什么作用？</a:t>
            </a:r>
            <a:endParaRPr lang="zh-CN" altLang="en-US" sz="3735" b="1" dirty="0">
              <a:latin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4"/>
          <p:cNvSpPr>
            <a:spLocks noChangeArrowheads="1"/>
          </p:cNvSpPr>
          <p:nvPr/>
        </p:nvSpPr>
        <p:spPr bwMode="auto">
          <a:xfrm>
            <a:off x="1968500" y="4887384"/>
            <a:ext cx="9791700" cy="1158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3465" b="1" dirty="0">
                <a:latin typeface="楷体" panose="02010609060101010101" pitchFamily="49" charset="-122"/>
                <a:ea typeface="楷体" panose="02010609060101010101" pitchFamily="49" charset="-122"/>
              </a:rPr>
              <a:t>导语交代了颁奖的</a:t>
            </a:r>
            <a:r>
              <a:rPr lang="zh-CN" altLang="zh-CN" sz="3465" b="1" dirty="0">
                <a:solidFill>
                  <a:srgbClr val="0000FF"/>
                </a:solidFill>
                <a:latin typeface="楷体" panose="02010609060101010101" pitchFamily="49" charset="-122"/>
                <a:ea typeface="楷体" panose="02010609060101010101" pitchFamily="49" charset="-122"/>
              </a:rPr>
              <a:t>时间</a:t>
            </a:r>
            <a:r>
              <a:rPr lang="zh-CN" altLang="en-US" sz="3465" b="1" dirty="0">
                <a:latin typeface="楷体" panose="02010609060101010101" pitchFamily="49" charset="-122"/>
                <a:ea typeface="楷体" panose="02010609060101010101" pitchFamily="49" charset="-122"/>
              </a:rPr>
              <a:t>，</a:t>
            </a:r>
            <a:r>
              <a:rPr lang="zh-CN" altLang="zh-CN" sz="3465" b="1" dirty="0">
                <a:solidFill>
                  <a:srgbClr val="0000FF"/>
                </a:solidFill>
                <a:latin typeface="楷体" panose="02010609060101010101" pitchFamily="49" charset="-122"/>
                <a:ea typeface="楷体" panose="02010609060101010101" pitchFamily="49" charset="-122"/>
              </a:rPr>
              <a:t>颁发者</a:t>
            </a:r>
            <a:r>
              <a:rPr lang="zh-CN" altLang="zh-CN" sz="3465" b="1" dirty="0">
                <a:latin typeface="楷体" panose="02010609060101010101" pitchFamily="49" charset="-122"/>
                <a:ea typeface="楷体" panose="02010609060101010101" pitchFamily="49" charset="-122"/>
              </a:rPr>
              <a:t>和颁奖</a:t>
            </a:r>
            <a:r>
              <a:rPr lang="zh-CN" altLang="zh-CN" sz="3465" b="1" dirty="0">
                <a:solidFill>
                  <a:srgbClr val="0000FF"/>
                </a:solidFill>
                <a:latin typeface="楷体" panose="02010609060101010101" pitchFamily="49" charset="-122"/>
                <a:ea typeface="楷体" panose="02010609060101010101" pitchFamily="49" charset="-122"/>
              </a:rPr>
              <a:t>机构</a:t>
            </a:r>
            <a:r>
              <a:rPr lang="zh-CN" altLang="zh-CN" sz="3465" b="1" dirty="0">
                <a:latin typeface="楷体" panose="02010609060101010101" pitchFamily="49" charset="-122"/>
                <a:ea typeface="楷体" panose="02010609060101010101" pitchFamily="49" charset="-122"/>
              </a:rPr>
              <a:t>以及诺贝尔奖</a:t>
            </a:r>
            <a:r>
              <a:rPr lang="zh-CN" altLang="zh-CN" sz="3465" b="1" dirty="0">
                <a:solidFill>
                  <a:srgbClr val="0000FF"/>
                </a:solidFill>
                <a:latin typeface="楷体" panose="02010609060101010101" pitchFamily="49" charset="-122"/>
                <a:ea typeface="楷体" panose="02010609060101010101" pitchFamily="49" charset="-122"/>
              </a:rPr>
              <a:t>设立的奖项</a:t>
            </a:r>
            <a:r>
              <a:rPr lang="zh-CN" altLang="zh-CN" sz="3465" b="1" dirty="0">
                <a:latin typeface="楷体" panose="02010609060101010101" pitchFamily="49" charset="-122"/>
                <a:ea typeface="楷体" panose="02010609060101010101" pitchFamily="49" charset="-122"/>
              </a:rPr>
              <a:t>。</a:t>
            </a:r>
            <a:endParaRPr lang="zh-CN" altLang="en-US" sz="3465" b="1" dirty="0">
              <a:latin typeface="楷体" panose="02010609060101010101" pitchFamily="49" charset="-122"/>
              <a:ea typeface="楷体" panose="02010609060101010101" pitchFamily="49" charset="-122"/>
            </a:endParaRPr>
          </a:p>
        </p:txBody>
      </p:sp>
      <p:sp>
        <p:nvSpPr>
          <p:cNvPr id="6" name="矩形 5"/>
          <p:cNvSpPr>
            <a:spLocks noChangeArrowheads="1"/>
          </p:cNvSpPr>
          <p:nvPr/>
        </p:nvSpPr>
        <p:spPr bwMode="auto">
          <a:xfrm>
            <a:off x="1968500" y="1892300"/>
            <a:ext cx="9791700" cy="2758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3465" b="1" dirty="0">
                <a:latin typeface="楷体" panose="02010609060101010101" pitchFamily="49" charset="-122"/>
                <a:ea typeface="楷体" panose="02010609060101010101" pitchFamily="49" charset="-122"/>
              </a:rPr>
              <a:t>瑞典国王和挪威诺贝尔基金会今天首次颁发了诺贝尔奖。根据诺贝尔的遗嘱</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“诺贝尔奖每年发给那些在过去的一年里</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在物理学、化学、生理学或医学、文学及和平事业方面为人类做出最大贡献的人”。</a:t>
            </a:r>
            <a:endParaRPr lang="zh-CN" altLang="en-US" sz="3465" b="1" dirty="0">
              <a:latin typeface="楷体" panose="02010609060101010101" pitchFamily="49" charset="-122"/>
              <a:ea typeface="楷体" panose="02010609060101010101" pitchFamily="49" charset="-122"/>
            </a:endParaRPr>
          </a:p>
        </p:txBody>
      </p:sp>
      <p:sp>
        <p:nvSpPr>
          <p:cNvPr id="17412" name="TextBox 6"/>
          <p:cNvSpPr txBox="1">
            <a:spLocks noChangeArrowheads="1"/>
          </p:cNvSpPr>
          <p:nvPr/>
        </p:nvSpPr>
        <p:spPr bwMode="auto">
          <a:xfrm>
            <a:off x="624417" y="1892300"/>
            <a:ext cx="1822449" cy="624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3465" b="1" dirty="0">
                <a:solidFill>
                  <a:srgbClr val="FF0000"/>
                </a:solidFill>
                <a:latin typeface="楷体" panose="02010609060101010101" pitchFamily="49" charset="-122"/>
                <a:ea typeface="楷体" panose="02010609060101010101" pitchFamily="49" charset="-122"/>
              </a:rPr>
              <a:t>导语：</a:t>
            </a:r>
            <a:endParaRPr lang="zh-CN" altLang="en-US" sz="3465" b="1" dirty="0">
              <a:solidFill>
                <a:srgbClr val="FF0000"/>
              </a:solidFill>
              <a:latin typeface="楷体" panose="02010609060101010101" pitchFamily="49" charset="-122"/>
              <a:ea typeface="楷体" panose="02010609060101010101" pitchFamily="49" charset="-122"/>
            </a:endParaRPr>
          </a:p>
        </p:txBody>
      </p:sp>
      <p:sp>
        <p:nvSpPr>
          <p:cNvPr id="17413" name="TextBox 7"/>
          <p:cNvSpPr txBox="1">
            <a:spLocks noChangeArrowheads="1"/>
          </p:cNvSpPr>
          <p:nvPr/>
        </p:nvSpPr>
        <p:spPr bwMode="auto">
          <a:xfrm>
            <a:off x="624417" y="4887384"/>
            <a:ext cx="1631949" cy="6248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3465" b="1" dirty="0">
                <a:solidFill>
                  <a:srgbClr val="FF0000"/>
                </a:solidFill>
                <a:latin typeface="楷体" panose="02010609060101010101" pitchFamily="49" charset="-122"/>
                <a:ea typeface="楷体" panose="02010609060101010101" pitchFamily="49" charset="-122"/>
              </a:rPr>
              <a:t>内容：</a:t>
            </a:r>
            <a:endParaRPr lang="zh-CN" altLang="en-US" sz="3465" b="1" dirty="0">
              <a:solidFill>
                <a:srgbClr val="FF0000"/>
              </a:solidFill>
              <a:latin typeface="楷体" panose="02010609060101010101" pitchFamily="49" charset="-122"/>
              <a:ea typeface="楷体" panose="02010609060101010101" pitchFamily="49" charset="-122"/>
            </a:endParaRPr>
          </a:p>
        </p:txBody>
      </p:sp>
      <p:grpSp>
        <p:nvGrpSpPr>
          <p:cNvPr id="17414" name="组合 15"/>
          <p:cNvGrpSpPr/>
          <p:nvPr/>
        </p:nvGrpSpPr>
        <p:grpSpPr bwMode="auto">
          <a:xfrm>
            <a:off x="59267" y="-52917"/>
            <a:ext cx="2675467" cy="665959"/>
            <a:chOff x="70" y="-63"/>
            <a:chExt cx="3160" cy="788"/>
          </a:xfrm>
        </p:grpSpPr>
        <p:sp>
          <p:nvSpPr>
            <p:cNvPr id="17416"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4"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5" name="菱形 14"/>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7415" name="矩形 1"/>
          <p:cNvSpPr>
            <a:spLocks noChangeArrowheads="1"/>
          </p:cNvSpPr>
          <p:nvPr/>
        </p:nvSpPr>
        <p:spPr bwMode="auto">
          <a:xfrm>
            <a:off x="719667" y="759884"/>
            <a:ext cx="10945284" cy="1158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3465" b="1" dirty="0">
                <a:latin typeface="宋体" panose="02010600030101010101" pitchFamily="2" charset="-122"/>
              </a:rPr>
              <a:t>    </a:t>
            </a:r>
            <a:r>
              <a:rPr lang="zh-CN" altLang="zh-CN" sz="3465" b="1" dirty="0">
                <a:latin typeface="宋体" panose="02010600030101010101" pitchFamily="2" charset="-122"/>
              </a:rPr>
              <a:t>大声朗读课文</a:t>
            </a:r>
            <a:r>
              <a:rPr lang="zh-CN" altLang="en-US" sz="3465" b="1" dirty="0">
                <a:latin typeface="宋体" panose="02010600030101010101" pitchFamily="2" charset="-122"/>
              </a:rPr>
              <a:t>，</a:t>
            </a:r>
            <a:r>
              <a:rPr lang="zh-CN" altLang="zh-CN" sz="3465" b="1" dirty="0">
                <a:latin typeface="宋体" panose="02010600030101010101" pitchFamily="2" charset="-122"/>
              </a:rPr>
              <a:t>勾画出导语部分。思考</a:t>
            </a:r>
            <a:r>
              <a:rPr lang="en-US" altLang="zh-CN" sz="3465" b="1" dirty="0">
                <a:latin typeface="宋体" panose="02010600030101010101" pitchFamily="2" charset="-122"/>
              </a:rPr>
              <a:t>:</a:t>
            </a:r>
            <a:r>
              <a:rPr lang="zh-CN" altLang="zh-CN" sz="3465" b="1" dirty="0">
                <a:latin typeface="宋体" panose="02010600030101010101" pitchFamily="2" charset="-122"/>
              </a:rPr>
              <a:t>导语交代了哪些内容</a:t>
            </a:r>
            <a:r>
              <a:rPr lang="zh-CN" altLang="en-US" sz="3465" b="1" dirty="0">
                <a:latin typeface="宋体" panose="02010600030101010101" pitchFamily="2" charset="-122"/>
              </a:rPr>
              <a:t>？</a:t>
            </a:r>
            <a:endParaRPr lang="zh-CN" altLang="en-US" sz="3465" b="1" dirty="0">
              <a:latin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linds(horizont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p:cNvSpPr>
            <a:spLocks noChangeArrowheads="1"/>
          </p:cNvSpPr>
          <p:nvPr/>
        </p:nvSpPr>
        <p:spPr bwMode="auto">
          <a:xfrm>
            <a:off x="745067" y="2372784"/>
            <a:ext cx="10727267" cy="2680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3735" b="1" dirty="0">
                <a:latin typeface="楷体" panose="02010609060101010101" pitchFamily="49" charset="-122"/>
                <a:ea typeface="楷体" panose="02010609060101010101" pitchFamily="49" charset="-122"/>
              </a:rPr>
              <a:t>    主体部分是</a:t>
            </a:r>
            <a:r>
              <a:rPr lang="zh-CN" altLang="en-US" sz="3735" b="1" dirty="0">
                <a:solidFill>
                  <a:srgbClr val="FF0000"/>
                </a:solidFill>
                <a:latin typeface="楷体" panose="02010609060101010101" pitchFamily="49" charset="-122"/>
                <a:ea typeface="楷体" panose="02010609060101010101" pitchFamily="49" charset="-122"/>
              </a:rPr>
              <a:t>第</a:t>
            </a:r>
            <a:r>
              <a:rPr lang="en-US" altLang="zh-CN" sz="3735" b="1" dirty="0">
                <a:solidFill>
                  <a:srgbClr val="FF0000"/>
                </a:solidFill>
                <a:latin typeface="楷体" panose="02010609060101010101" pitchFamily="49" charset="-122"/>
                <a:ea typeface="楷体" panose="02010609060101010101" pitchFamily="49" charset="-122"/>
              </a:rPr>
              <a:t>2</a:t>
            </a:r>
            <a:r>
              <a:rPr lang="zh-CN" altLang="en-US" sz="3735" b="1" dirty="0">
                <a:solidFill>
                  <a:srgbClr val="FF0000"/>
                </a:solidFill>
                <a:latin typeface="楷体" panose="02010609060101010101" pitchFamily="49" charset="-122"/>
                <a:ea typeface="楷体" panose="02010609060101010101" pitchFamily="49" charset="-122"/>
              </a:rPr>
              <a:t>、</a:t>
            </a:r>
            <a:r>
              <a:rPr lang="en-US" altLang="zh-CN" sz="3735" b="1" dirty="0">
                <a:solidFill>
                  <a:srgbClr val="FF0000"/>
                </a:solidFill>
                <a:latin typeface="楷体" panose="02010609060101010101" pitchFamily="49" charset="-122"/>
                <a:ea typeface="楷体" panose="02010609060101010101" pitchFamily="49" charset="-122"/>
              </a:rPr>
              <a:t>3</a:t>
            </a:r>
            <a:r>
              <a:rPr lang="zh-CN" altLang="en-US" sz="3735" b="1" dirty="0">
                <a:solidFill>
                  <a:srgbClr val="FF0000"/>
                </a:solidFill>
                <a:latin typeface="楷体" panose="02010609060101010101" pitchFamily="49" charset="-122"/>
                <a:ea typeface="楷体" panose="02010609060101010101" pitchFamily="49" charset="-122"/>
              </a:rPr>
              <a:t>段</a:t>
            </a:r>
            <a:r>
              <a:rPr lang="zh-CN" altLang="en-US" sz="3735" b="1" dirty="0">
                <a:latin typeface="楷体" panose="02010609060101010101" pitchFamily="49" charset="-122"/>
                <a:ea typeface="楷体" panose="02010609060101010101" pitchFamily="49" charset="-122"/>
              </a:rPr>
              <a:t>，主要内容为</a:t>
            </a:r>
            <a:r>
              <a:rPr lang="zh-CN" altLang="zh-CN" sz="3735" b="1" dirty="0">
                <a:latin typeface="楷体" panose="02010609060101010101" pitchFamily="49" charset="-122"/>
                <a:ea typeface="楷体" panose="02010609060101010101" pitchFamily="49" charset="-122"/>
              </a:rPr>
              <a:t>首届诺贝尔奖的</a:t>
            </a:r>
            <a:r>
              <a:rPr lang="zh-CN" altLang="zh-CN" sz="3735" b="1" dirty="0">
                <a:solidFill>
                  <a:srgbClr val="FF0000"/>
                </a:solidFill>
                <a:latin typeface="楷体" panose="02010609060101010101" pitchFamily="49" charset="-122"/>
                <a:ea typeface="楷体" panose="02010609060101010101" pitchFamily="49" charset="-122"/>
              </a:rPr>
              <a:t>获得者及所获奖项</a:t>
            </a:r>
            <a:r>
              <a:rPr lang="zh-CN" altLang="zh-CN" sz="3735" b="1" dirty="0">
                <a:latin typeface="楷体" panose="02010609060101010101" pitchFamily="49" charset="-122"/>
                <a:ea typeface="楷体" panose="02010609060101010101" pitchFamily="49" charset="-122"/>
              </a:rPr>
              <a:t>；诺贝尔奖的</a:t>
            </a:r>
            <a:r>
              <a:rPr lang="zh-CN" altLang="zh-CN" sz="3735" b="1" dirty="0">
                <a:solidFill>
                  <a:srgbClr val="FF0000"/>
                </a:solidFill>
                <a:latin typeface="楷体" panose="02010609060101010101" pitchFamily="49" charset="-122"/>
                <a:ea typeface="楷体" panose="02010609060101010101" pitchFamily="49" charset="-122"/>
              </a:rPr>
              <a:t>颁奖机构</a:t>
            </a:r>
            <a:r>
              <a:rPr lang="zh-CN" altLang="en-US" sz="3735" b="1" dirty="0">
                <a:solidFill>
                  <a:srgbClr val="FF0000"/>
                </a:solidFill>
                <a:latin typeface="楷体" panose="02010609060101010101" pitchFamily="49" charset="-122"/>
                <a:ea typeface="楷体" panose="02010609060101010101" pitchFamily="49" charset="-122"/>
              </a:rPr>
              <a:t>、</a:t>
            </a:r>
            <a:r>
              <a:rPr lang="zh-CN" altLang="zh-CN" sz="3735" b="1" dirty="0">
                <a:solidFill>
                  <a:srgbClr val="FF0000"/>
                </a:solidFill>
                <a:latin typeface="楷体" panose="02010609060101010101" pitchFamily="49" charset="-122"/>
                <a:ea typeface="楷体" panose="02010609060101010101" pitchFamily="49" charset="-122"/>
              </a:rPr>
              <a:t>时间和地点。</a:t>
            </a:r>
            <a:endParaRPr lang="zh-CN" altLang="en-US" sz="3735" b="1" dirty="0">
              <a:solidFill>
                <a:srgbClr val="FF0000"/>
              </a:solidFill>
              <a:latin typeface="楷体" panose="02010609060101010101" pitchFamily="49" charset="-122"/>
              <a:ea typeface="楷体" panose="02010609060101010101" pitchFamily="49" charset="-122"/>
            </a:endParaRPr>
          </a:p>
        </p:txBody>
      </p:sp>
      <p:grpSp>
        <p:nvGrpSpPr>
          <p:cNvPr id="18435" name="组合 15"/>
          <p:cNvGrpSpPr/>
          <p:nvPr/>
        </p:nvGrpSpPr>
        <p:grpSpPr bwMode="auto">
          <a:xfrm>
            <a:off x="59267" y="-52917"/>
            <a:ext cx="2675467" cy="665959"/>
            <a:chOff x="70" y="-63"/>
            <a:chExt cx="3160" cy="788"/>
          </a:xfrm>
        </p:grpSpPr>
        <p:sp>
          <p:nvSpPr>
            <p:cNvPr id="18437"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2"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3" name="菱形 12"/>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8436" name="矩形 1"/>
          <p:cNvSpPr>
            <a:spLocks noChangeArrowheads="1"/>
          </p:cNvSpPr>
          <p:nvPr/>
        </p:nvSpPr>
        <p:spPr bwMode="auto">
          <a:xfrm>
            <a:off x="1775884" y="1221317"/>
            <a:ext cx="8928100"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3735" b="1" dirty="0">
                <a:latin typeface="宋体" panose="02010600030101010101" pitchFamily="2" charset="-122"/>
              </a:rPr>
              <a:t>速读主体部分</a:t>
            </a:r>
            <a:r>
              <a:rPr lang="zh-CN" altLang="en-US" sz="3735" b="1" dirty="0">
                <a:latin typeface="宋体" panose="02010600030101010101" pitchFamily="2" charset="-122"/>
              </a:rPr>
              <a:t>，</a:t>
            </a:r>
            <a:r>
              <a:rPr lang="zh-CN" altLang="zh-CN" sz="3735" b="1" dirty="0">
                <a:latin typeface="宋体" panose="02010600030101010101" pitchFamily="2" charset="-122"/>
              </a:rPr>
              <a:t>从中你获取了哪些信息</a:t>
            </a:r>
            <a:r>
              <a:rPr lang="zh-CN" altLang="en-US" sz="3735" b="1" dirty="0">
                <a:latin typeface="宋体" panose="02010600030101010101" pitchFamily="2" charset="-122"/>
              </a:rPr>
              <a:t>？</a:t>
            </a:r>
            <a:endParaRPr lang="zh-CN" altLang="en-US" sz="3735" b="1" dirty="0">
              <a:latin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2"/>
          <p:cNvSpPr>
            <a:spLocks noChangeArrowheads="1"/>
          </p:cNvSpPr>
          <p:nvPr/>
        </p:nvSpPr>
        <p:spPr bwMode="auto">
          <a:xfrm>
            <a:off x="1263651" y="2911899"/>
            <a:ext cx="9889067" cy="1817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3735" b="1">
                <a:latin typeface="楷体" panose="02010609060101010101" pitchFamily="49" charset="-122"/>
                <a:ea typeface="楷体" panose="02010609060101010101" pitchFamily="49" charset="-122"/>
              </a:rPr>
              <a:t>    属于</a:t>
            </a:r>
            <a:r>
              <a:rPr lang="zh-CN" altLang="zh-CN" sz="3735" b="1">
                <a:solidFill>
                  <a:srgbClr val="FF0000"/>
                </a:solidFill>
                <a:latin typeface="楷体" panose="02010609060101010101" pitchFamily="49" charset="-122"/>
                <a:ea typeface="楷体" panose="02010609060101010101" pitchFamily="49" charset="-122"/>
              </a:rPr>
              <a:t>背景</a:t>
            </a:r>
            <a:r>
              <a:rPr lang="zh-CN" altLang="zh-CN" sz="3735" b="1">
                <a:latin typeface="楷体" panose="02010609060101010101" pitchFamily="49" charset="-122"/>
                <a:ea typeface="楷体" panose="02010609060101010101" pitchFamily="49" charset="-122"/>
              </a:rPr>
              <a:t>部分</a:t>
            </a:r>
            <a:r>
              <a:rPr lang="zh-CN" altLang="en-US" sz="3735" b="1">
                <a:latin typeface="楷体" panose="02010609060101010101" pitchFamily="49" charset="-122"/>
                <a:ea typeface="楷体" panose="02010609060101010101" pitchFamily="49" charset="-122"/>
              </a:rPr>
              <a:t>，主要内容为介绍诺贝尔奖奖金的</a:t>
            </a:r>
            <a:r>
              <a:rPr lang="zh-CN" altLang="en-US" sz="3735" b="1">
                <a:solidFill>
                  <a:srgbClr val="FF0000"/>
                </a:solidFill>
                <a:latin typeface="楷体" panose="02010609060101010101" pitchFamily="49" charset="-122"/>
                <a:ea typeface="楷体" panose="02010609060101010101" pitchFamily="49" charset="-122"/>
              </a:rPr>
              <a:t>来源</a:t>
            </a:r>
            <a:r>
              <a:rPr lang="zh-CN" altLang="en-US" sz="3735" b="1">
                <a:latin typeface="楷体" panose="02010609060101010101" pitchFamily="49" charset="-122"/>
                <a:ea typeface="楷体" panose="02010609060101010101" pitchFamily="49" charset="-122"/>
              </a:rPr>
              <a:t>和</a:t>
            </a:r>
            <a:r>
              <a:rPr lang="zh-CN" altLang="en-US" sz="3735" b="1">
                <a:solidFill>
                  <a:srgbClr val="FF0000"/>
                </a:solidFill>
                <a:latin typeface="楷体" panose="02010609060101010101" pitchFamily="49" charset="-122"/>
                <a:ea typeface="楷体" panose="02010609060101010101" pitchFamily="49" charset="-122"/>
              </a:rPr>
              <a:t>资金管理权与评议权的分离</a:t>
            </a:r>
            <a:r>
              <a:rPr lang="zh-CN" altLang="en-US" sz="3735" b="1">
                <a:latin typeface="楷体" panose="02010609060101010101" pitchFamily="49" charset="-122"/>
                <a:ea typeface="楷体" panose="02010609060101010101" pitchFamily="49" charset="-122"/>
              </a:rPr>
              <a:t>。</a:t>
            </a:r>
            <a:endParaRPr lang="zh-CN" altLang="en-US" sz="3735" b="1">
              <a:latin typeface="楷体" panose="02010609060101010101" pitchFamily="49" charset="-122"/>
              <a:ea typeface="楷体" panose="02010609060101010101" pitchFamily="49" charset="-122"/>
            </a:endParaRPr>
          </a:p>
        </p:txBody>
      </p:sp>
      <p:grpSp>
        <p:nvGrpSpPr>
          <p:cNvPr id="19459" name="组合 15"/>
          <p:cNvGrpSpPr/>
          <p:nvPr/>
        </p:nvGrpSpPr>
        <p:grpSpPr bwMode="auto">
          <a:xfrm>
            <a:off x="59267" y="-52917"/>
            <a:ext cx="2675467" cy="665959"/>
            <a:chOff x="70" y="-63"/>
            <a:chExt cx="3160" cy="788"/>
          </a:xfrm>
        </p:grpSpPr>
        <p:sp>
          <p:nvSpPr>
            <p:cNvPr id="19461" name="文本框 6"/>
            <p:cNvSpPr txBox="1">
              <a:spLocks noChangeArrowheads="1"/>
            </p:cNvSpPr>
            <p:nvPr/>
          </p:nvSpPr>
          <p:spPr bwMode="auto">
            <a:xfrm>
              <a:off x="678" y="-63"/>
              <a:ext cx="2460" cy="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精读细研</a:t>
              </a:r>
              <a:endParaRPr kumimoji="1" lang="zh-CN" altLang="en-US" sz="3735">
                <a:latin typeface="黑体" panose="02010609060101010101" pitchFamily="49" charset="-122"/>
                <a:ea typeface="黑体" panose="02010609060101010101" pitchFamily="49" charset="-122"/>
              </a:endParaRPr>
            </a:p>
          </p:txBody>
        </p:sp>
        <p:cxnSp>
          <p:nvCxnSpPr>
            <p:cNvPr id="13" name="直线连接符 9"/>
            <p:cNvCxnSpPr/>
            <p:nvPr/>
          </p:nvCxnSpPr>
          <p:spPr>
            <a:xfrm>
              <a:off x="70" y="701"/>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4" name="菱形 13"/>
            <p:cNvSpPr/>
            <p:nvPr/>
          </p:nvSpPr>
          <p:spPr>
            <a:xfrm>
              <a:off x="125" y="147"/>
              <a:ext cx="553" cy="554"/>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19460" name="矩形 1"/>
          <p:cNvSpPr>
            <a:spLocks noChangeArrowheads="1"/>
          </p:cNvSpPr>
          <p:nvPr/>
        </p:nvSpPr>
        <p:spPr bwMode="auto">
          <a:xfrm>
            <a:off x="1263651" y="920751"/>
            <a:ext cx="9889067" cy="1817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3735" b="1" dirty="0">
                <a:latin typeface="宋体" panose="02010600030101010101" pitchFamily="2" charset="-122"/>
              </a:rPr>
              <a:t>    第四段属于消息的哪一部分？它有什么样的作用呢？</a:t>
            </a:r>
            <a:endParaRPr lang="zh-CN" altLang="en-US" sz="3735" b="1" dirty="0">
              <a:latin typeface="宋体" panose="02010600030101010101"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878417" y="1107017"/>
            <a:ext cx="10638367" cy="3090333"/>
            <a:chOff x="658813" y="830263"/>
            <a:chExt cx="7978775" cy="2317750"/>
          </a:xfrm>
        </p:grpSpPr>
        <p:pic>
          <p:nvPicPr>
            <p:cNvPr id="20487" name="图片 1"/>
            <p:cNvPicPr>
              <a:picLocks noChangeAspect="1"/>
            </p:cNvPicPr>
            <p:nvPr/>
          </p:nvPicPr>
          <p:blipFill>
            <a:blip r:embed="rId1">
              <a:extLst>
                <a:ext uri="{28A0092B-C50C-407E-A947-70E740481C1C}">
                  <a14:useLocalDpi xmlns:a14="http://schemas.microsoft.com/office/drawing/2010/main" val="0"/>
                </a:ext>
              </a:extLst>
            </a:blip>
            <a:srcRect/>
            <a:stretch>
              <a:fillRect/>
            </a:stretch>
          </p:blipFill>
          <p:spPr bwMode="auto">
            <a:xfrm>
              <a:off x="658813" y="1565275"/>
              <a:ext cx="1104900" cy="158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8" name="圆角矩形 14"/>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8888" y="830263"/>
              <a:ext cx="7378700" cy="210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1" name="矩形 7"/>
            <p:cNvSpPr>
              <a:spLocks noChangeArrowheads="1"/>
            </p:cNvSpPr>
            <p:nvPr/>
          </p:nvSpPr>
          <p:spPr bwMode="auto">
            <a:xfrm>
              <a:off x="2124075" y="1258888"/>
              <a:ext cx="6408738" cy="1104424"/>
            </a:xfrm>
            <a:prstGeom prst="rect">
              <a:avLst/>
            </a:prstGeom>
            <a:noFill/>
            <a:ln w="9525">
              <a:noFill/>
              <a:miter lim="800000"/>
            </a:ln>
          </p:spPr>
          <p:txBody>
            <a:bodyPr>
              <a:spAutoFit/>
            </a:bodyPr>
            <a:lstStyle/>
            <a:p>
              <a:pPr>
                <a:lnSpc>
                  <a:spcPct val="120000"/>
                </a:lnSpc>
                <a:defRPr/>
              </a:pPr>
              <a:r>
                <a:rPr lang="en-US" altLang="zh-CN" sz="3735" dirty="0">
                  <a:solidFill>
                    <a:schemeClr val="accent3">
                      <a:lumMod val="50000"/>
                    </a:schemeClr>
                  </a:solidFill>
                  <a:latin typeface="黑体" panose="02010609060101010101" pitchFamily="49" charset="-122"/>
                  <a:ea typeface="黑体" panose="02010609060101010101" pitchFamily="49" charset="-122"/>
                </a:rPr>
                <a:t>    </a:t>
              </a:r>
              <a:r>
                <a:rPr lang="zh-CN" altLang="zh-CN" sz="3735" dirty="0">
                  <a:solidFill>
                    <a:schemeClr val="accent3">
                      <a:lumMod val="50000"/>
                    </a:schemeClr>
                  </a:solidFill>
                  <a:latin typeface="黑体" panose="02010609060101010101" pitchFamily="49" charset="-122"/>
                  <a:ea typeface="黑体" panose="02010609060101010101" pitchFamily="49" charset="-122"/>
                </a:rPr>
                <a:t>课文的主体部分详写了什么内容</a:t>
              </a:r>
              <a:r>
                <a:rPr lang="zh-CN" altLang="en-US" sz="3735" dirty="0">
                  <a:solidFill>
                    <a:schemeClr val="accent3">
                      <a:lumMod val="50000"/>
                    </a:schemeClr>
                  </a:solidFill>
                  <a:latin typeface="黑体" panose="02010609060101010101" pitchFamily="49" charset="-122"/>
                  <a:ea typeface="黑体" panose="02010609060101010101" pitchFamily="49" charset="-122"/>
                </a:rPr>
                <a:t>？</a:t>
              </a:r>
              <a:r>
                <a:rPr lang="zh-CN" altLang="zh-CN" sz="3735" dirty="0">
                  <a:solidFill>
                    <a:schemeClr val="accent3">
                      <a:lumMod val="50000"/>
                    </a:schemeClr>
                  </a:solidFill>
                  <a:latin typeface="黑体" panose="02010609060101010101" pitchFamily="49" charset="-122"/>
                  <a:ea typeface="黑体" panose="02010609060101010101" pitchFamily="49" charset="-122"/>
                </a:rPr>
                <a:t>略写了什么内容</a:t>
              </a:r>
              <a:r>
                <a:rPr lang="zh-CN" altLang="en-US" sz="3735" dirty="0">
                  <a:solidFill>
                    <a:schemeClr val="accent3">
                      <a:lumMod val="50000"/>
                    </a:schemeClr>
                  </a:solidFill>
                  <a:latin typeface="黑体" panose="02010609060101010101" pitchFamily="49" charset="-122"/>
                  <a:ea typeface="黑体" panose="02010609060101010101" pitchFamily="49" charset="-122"/>
                </a:rPr>
                <a:t>？</a:t>
              </a:r>
              <a:r>
                <a:rPr lang="zh-CN" altLang="zh-CN" sz="3735" dirty="0">
                  <a:solidFill>
                    <a:schemeClr val="accent3">
                      <a:lumMod val="50000"/>
                    </a:schemeClr>
                  </a:solidFill>
                  <a:latin typeface="黑体" panose="02010609060101010101" pitchFamily="49" charset="-122"/>
                  <a:ea typeface="黑体" panose="02010609060101010101" pitchFamily="49" charset="-122"/>
                </a:rPr>
                <a:t>为什么要这样安排</a:t>
              </a:r>
              <a:r>
                <a:rPr lang="zh-CN" altLang="en-US" sz="3735" dirty="0">
                  <a:solidFill>
                    <a:schemeClr val="accent3">
                      <a:lumMod val="50000"/>
                    </a:schemeClr>
                  </a:solidFill>
                  <a:latin typeface="黑体" panose="02010609060101010101" pitchFamily="49" charset="-122"/>
                  <a:ea typeface="黑体" panose="02010609060101010101" pitchFamily="49" charset="-122"/>
                </a:rPr>
                <a:t>？</a:t>
              </a:r>
              <a:endParaRPr lang="zh-CN" altLang="en-US" sz="3735" dirty="0">
                <a:solidFill>
                  <a:schemeClr val="accent3">
                    <a:lumMod val="50000"/>
                  </a:schemeClr>
                </a:solidFill>
                <a:latin typeface="黑体" panose="02010609060101010101" pitchFamily="49" charset="-122"/>
                <a:ea typeface="黑体" panose="02010609060101010101" pitchFamily="49" charset="-122"/>
              </a:endParaRPr>
            </a:p>
          </p:txBody>
        </p:sp>
      </p:grpSp>
      <p:grpSp>
        <p:nvGrpSpPr>
          <p:cNvPr id="20483" name="组合 7"/>
          <p:cNvGrpSpPr/>
          <p:nvPr/>
        </p:nvGrpSpPr>
        <p:grpSpPr bwMode="auto">
          <a:xfrm>
            <a:off x="38100" y="-4233"/>
            <a:ext cx="2675467" cy="665885"/>
            <a:chOff x="70" y="-63"/>
            <a:chExt cx="3160" cy="786"/>
          </a:xfrm>
        </p:grpSpPr>
        <p:sp>
          <p:nvSpPr>
            <p:cNvPr id="20484"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11"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4" name="菱形 13"/>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矩形 1"/>
          <p:cNvSpPr>
            <a:spLocks noChangeArrowheads="1"/>
          </p:cNvSpPr>
          <p:nvPr/>
        </p:nvSpPr>
        <p:spPr bwMode="auto">
          <a:xfrm>
            <a:off x="1200151" y="1096433"/>
            <a:ext cx="10944521" cy="489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3465" b="1" dirty="0">
                <a:solidFill>
                  <a:srgbClr val="FF0000"/>
                </a:solidFill>
                <a:latin typeface="楷体" panose="02010609060101010101" pitchFamily="49" charset="-122"/>
                <a:ea typeface="楷体" panose="02010609060101010101" pitchFamily="49" charset="-122"/>
              </a:rPr>
              <a:t>详写：</a:t>
            </a:r>
            <a:r>
              <a:rPr lang="zh-CN" altLang="zh-CN" sz="3465" b="1" dirty="0">
                <a:latin typeface="楷体" panose="02010609060101010101" pitchFamily="49" charset="-122"/>
                <a:ea typeface="楷体" panose="02010609060101010101" pitchFamily="49" charset="-122"/>
              </a:rPr>
              <a:t>首届诺贝尔奖获得者的情况</a:t>
            </a:r>
            <a:r>
              <a:rPr lang="zh-CN" altLang="en-US" sz="3465" b="1" dirty="0">
                <a:latin typeface="楷体" panose="02010609060101010101" pitchFamily="49" charset="-122"/>
                <a:ea typeface="楷体" panose="02010609060101010101" pitchFamily="49" charset="-122"/>
              </a:rPr>
              <a:t>。</a:t>
            </a:r>
            <a:endParaRPr lang="en-US" altLang="zh-CN" sz="3465" b="1" dirty="0">
              <a:latin typeface="楷体" panose="02010609060101010101" pitchFamily="49" charset="-122"/>
              <a:ea typeface="楷体" panose="02010609060101010101" pitchFamily="49" charset="-122"/>
            </a:endParaRPr>
          </a:p>
          <a:p>
            <a:r>
              <a:rPr lang="zh-CN" altLang="zh-CN" sz="3465" b="1" dirty="0">
                <a:solidFill>
                  <a:srgbClr val="FF0000"/>
                </a:solidFill>
                <a:latin typeface="楷体" panose="02010609060101010101" pitchFamily="49" charset="-122"/>
                <a:ea typeface="楷体" panose="02010609060101010101" pitchFamily="49" charset="-122"/>
              </a:rPr>
              <a:t>略写</a:t>
            </a:r>
            <a:r>
              <a:rPr lang="zh-CN" altLang="en-US" sz="3465" b="1" dirty="0">
                <a:solidFill>
                  <a:srgbClr val="FF0000"/>
                </a:solidFill>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颁奖机构</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时间和地点</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资金来源和两权分</a:t>
            </a:r>
            <a:r>
              <a:rPr lang="en-US" altLang="zh-CN" sz="3465" b="1" dirty="0">
                <a:latin typeface="楷体" panose="02010609060101010101" pitchFamily="49" charset="-122"/>
                <a:ea typeface="楷体" panose="02010609060101010101" pitchFamily="49" charset="-122"/>
              </a:rPr>
              <a:t>      </a:t>
            </a:r>
            <a:endParaRPr lang="en-US" altLang="zh-CN" sz="3465" b="1" dirty="0">
              <a:latin typeface="楷体" panose="02010609060101010101" pitchFamily="49" charset="-122"/>
              <a:ea typeface="楷体" panose="02010609060101010101" pitchFamily="49" charset="-122"/>
            </a:endParaRPr>
          </a:p>
          <a:p>
            <a:r>
              <a:rPr lang="en-US" altLang="zh-CN" sz="3465" b="1" dirty="0">
                <a:latin typeface="楷体" panose="02010609060101010101" pitchFamily="49" charset="-122"/>
                <a:ea typeface="楷体" panose="02010609060101010101" pitchFamily="49" charset="-122"/>
              </a:rPr>
              <a:t>      </a:t>
            </a:r>
            <a:r>
              <a:rPr lang="zh-CN" altLang="zh-CN" sz="3465" b="1" dirty="0">
                <a:latin typeface="楷体" panose="02010609060101010101" pitchFamily="49" charset="-122"/>
                <a:ea typeface="楷体" panose="02010609060101010101" pitchFamily="49" charset="-122"/>
              </a:rPr>
              <a:t>离。</a:t>
            </a:r>
            <a:endParaRPr lang="zh-CN" altLang="zh-CN" sz="3465" b="1" dirty="0">
              <a:latin typeface="楷体" panose="02010609060101010101" pitchFamily="49" charset="-122"/>
              <a:ea typeface="楷体" panose="02010609060101010101" pitchFamily="49" charset="-122"/>
            </a:endParaRPr>
          </a:p>
          <a:p>
            <a:r>
              <a:rPr lang="zh-CN" altLang="en-US" sz="3465" b="1" dirty="0">
                <a:solidFill>
                  <a:srgbClr val="FF0000"/>
                </a:solidFill>
                <a:latin typeface="楷体" panose="02010609060101010101" pitchFamily="49" charset="-122"/>
                <a:ea typeface="楷体" panose="02010609060101010101" pitchFamily="49" charset="-122"/>
              </a:rPr>
              <a:t>原因：</a:t>
            </a:r>
            <a:r>
              <a:rPr lang="zh-CN" altLang="en-US" sz="3465" b="1" dirty="0">
                <a:latin typeface="楷体" panose="02010609060101010101" pitchFamily="49" charset="-122"/>
                <a:ea typeface="楷体" panose="02010609060101010101" pitchFamily="49" charset="-122"/>
              </a:rPr>
              <a:t>首届诺贝尔奖获得者的国籍、姓名、所获奖</a:t>
            </a:r>
            <a:endParaRPr lang="en-US" altLang="zh-CN" sz="3465" b="1" dirty="0">
              <a:latin typeface="楷体" panose="02010609060101010101" pitchFamily="49" charset="-122"/>
              <a:ea typeface="楷体" panose="02010609060101010101" pitchFamily="49" charset="-122"/>
            </a:endParaRPr>
          </a:p>
          <a:p>
            <a:r>
              <a:rPr lang="en-US" altLang="zh-CN" sz="3465" b="1" dirty="0">
                <a:latin typeface="楷体" panose="02010609060101010101" pitchFamily="49" charset="-122"/>
                <a:ea typeface="楷体" panose="02010609060101010101" pitchFamily="49" charset="-122"/>
              </a:rPr>
              <a:t>      </a:t>
            </a:r>
            <a:r>
              <a:rPr lang="zh-CN" altLang="en-US" sz="3465" b="1" dirty="0">
                <a:latin typeface="楷体" panose="02010609060101010101" pitchFamily="49" charset="-122"/>
                <a:ea typeface="楷体" panose="02010609060101010101" pitchFamily="49" charset="-122"/>
              </a:rPr>
              <a:t>项和所做贡献这些情况是整篇</a:t>
            </a:r>
            <a:r>
              <a:rPr lang="zh-CN" altLang="en-US" sz="3465" b="1" dirty="0">
                <a:solidFill>
                  <a:srgbClr val="0000FF"/>
                </a:solidFill>
                <a:latin typeface="楷体" panose="02010609060101010101" pitchFamily="49" charset="-122"/>
                <a:ea typeface="楷体" panose="02010609060101010101" pitchFamily="49" charset="-122"/>
              </a:rPr>
              <a:t>新闻要报道的</a:t>
            </a:r>
            <a:endParaRPr lang="en-US" altLang="zh-CN" sz="3465" b="1" dirty="0">
              <a:solidFill>
                <a:srgbClr val="0000FF"/>
              </a:solidFill>
              <a:latin typeface="楷体" panose="02010609060101010101" pitchFamily="49" charset="-122"/>
              <a:ea typeface="楷体" panose="02010609060101010101" pitchFamily="49" charset="-122"/>
            </a:endParaRPr>
          </a:p>
          <a:p>
            <a:r>
              <a:rPr lang="en-US" altLang="zh-CN" sz="3465" b="1" dirty="0">
                <a:solidFill>
                  <a:srgbClr val="0000FF"/>
                </a:solidFill>
                <a:latin typeface="楷体" panose="02010609060101010101" pitchFamily="49" charset="-122"/>
                <a:ea typeface="楷体" panose="02010609060101010101" pitchFamily="49" charset="-122"/>
              </a:rPr>
              <a:t>      </a:t>
            </a:r>
            <a:r>
              <a:rPr lang="zh-CN" altLang="en-US" sz="3465" b="1" dirty="0">
                <a:solidFill>
                  <a:srgbClr val="0000FF"/>
                </a:solidFill>
                <a:latin typeface="楷体" panose="02010609060101010101" pitchFamily="49" charset="-122"/>
                <a:ea typeface="楷体" panose="02010609060101010101" pitchFamily="49" charset="-122"/>
              </a:rPr>
              <a:t>重点</a:t>
            </a:r>
            <a:r>
              <a:rPr lang="zh-CN" altLang="en-US" sz="3465" b="1" dirty="0">
                <a:latin typeface="楷体" panose="02010609060101010101" pitchFamily="49" charset="-122"/>
                <a:ea typeface="楷体" panose="02010609060101010101" pitchFamily="49" charset="-122"/>
              </a:rPr>
              <a:t>，能更好地突出中心，所以详写；而其</a:t>
            </a:r>
            <a:endParaRPr lang="en-US" altLang="zh-CN" sz="3465" b="1" dirty="0">
              <a:latin typeface="楷体" panose="02010609060101010101" pitchFamily="49" charset="-122"/>
              <a:ea typeface="楷体" panose="02010609060101010101" pitchFamily="49" charset="-122"/>
            </a:endParaRPr>
          </a:p>
          <a:p>
            <a:r>
              <a:rPr lang="en-US" altLang="zh-CN" sz="3465" b="1" dirty="0">
                <a:latin typeface="楷体" panose="02010609060101010101" pitchFamily="49" charset="-122"/>
                <a:ea typeface="楷体" panose="02010609060101010101" pitchFamily="49" charset="-122"/>
              </a:rPr>
              <a:t>      </a:t>
            </a:r>
            <a:r>
              <a:rPr lang="zh-CN" altLang="en-US" sz="3465" b="1" dirty="0">
                <a:latin typeface="楷体" panose="02010609060101010101" pitchFamily="49" charset="-122"/>
                <a:ea typeface="楷体" panose="02010609060101010101" pitchFamily="49" charset="-122"/>
              </a:rPr>
              <a:t>他方面，如颁奖机构、时间、地点和资金来</a:t>
            </a:r>
            <a:endParaRPr lang="en-US" altLang="zh-CN" sz="3465" b="1" dirty="0">
              <a:latin typeface="楷体" panose="02010609060101010101" pitchFamily="49" charset="-122"/>
              <a:ea typeface="楷体" panose="02010609060101010101" pitchFamily="49" charset="-122"/>
            </a:endParaRPr>
          </a:p>
          <a:p>
            <a:r>
              <a:rPr lang="en-US" altLang="zh-CN" sz="3465" b="1" dirty="0">
                <a:latin typeface="楷体" panose="02010609060101010101" pitchFamily="49" charset="-122"/>
                <a:ea typeface="楷体" panose="02010609060101010101" pitchFamily="49" charset="-122"/>
              </a:rPr>
              <a:t>      </a:t>
            </a:r>
            <a:r>
              <a:rPr lang="zh-CN" altLang="en-US" sz="3465" b="1" dirty="0">
                <a:latin typeface="楷体" panose="02010609060101010101" pitchFamily="49" charset="-122"/>
                <a:ea typeface="楷体" panose="02010609060101010101" pitchFamily="49" charset="-122"/>
              </a:rPr>
              <a:t>源</a:t>
            </a:r>
            <a:r>
              <a:rPr lang="zh-CN" altLang="en-US" sz="3465" b="1" dirty="0">
                <a:solidFill>
                  <a:srgbClr val="0000FF"/>
                </a:solidFill>
                <a:latin typeface="楷体" panose="02010609060101010101" pitchFamily="49" charset="-122"/>
                <a:ea typeface="楷体" panose="02010609060101010101" pitchFamily="49" charset="-122"/>
              </a:rPr>
              <a:t>不是新闻的重点</a:t>
            </a:r>
            <a:r>
              <a:rPr lang="zh-CN" altLang="en-US" sz="3465" b="1" dirty="0">
                <a:latin typeface="楷体" panose="02010609060101010101" pitchFamily="49" charset="-122"/>
                <a:ea typeface="楷体" panose="02010609060101010101" pitchFamily="49" charset="-122"/>
              </a:rPr>
              <a:t>，</a:t>
            </a:r>
            <a:r>
              <a:rPr lang="zh-CN" altLang="en-US" sz="3465" b="1" dirty="0">
                <a:solidFill>
                  <a:srgbClr val="0000FF"/>
                </a:solidFill>
                <a:latin typeface="楷体" panose="02010609060101010101" pitchFamily="49" charset="-122"/>
                <a:ea typeface="楷体" panose="02010609060101010101" pitchFamily="49" charset="-122"/>
              </a:rPr>
              <a:t>只需交代</a:t>
            </a:r>
            <a:r>
              <a:rPr lang="zh-CN" altLang="en-US" sz="3465" b="1" dirty="0" smtClean="0">
                <a:solidFill>
                  <a:srgbClr val="0000FF"/>
                </a:solidFill>
                <a:latin typeface="楷体" panose="02010609060101010101" pitchFamily="49" charset="-122"/>
                <a:ea typeface="楷体" panose="02010609060101010101" pitchFamily="49" charset="-122"/>
              </a:rPr>
              <a:t>清楚，</a:t>
            </a:r>
            <a:r>
              <a:rPr lang="zh-CN" altLang="en-US" sz="3465" b="1" dirty="0" smtClean="0">
                <a:latin typeface="楷体" panose="02010609060101010101" pitchFamily="49" charset="-122"/>
                <a:ea typeface="楷体" panose="02010609060101010101" pitchFamily="49" charset="-122"/>
              </a:rPr>
              <a:t>无需详</a:t>
            </a:r>
            <a:endParaRPr lang="en-US" altLang="zh-CN" sz="3465" b="1" dirty="0" smtClean="0">
              <a:latin typeface="楷体" panose="02010609060101010101" pitchFamily="49" charset="-122"/>
              <a:ea typeface="楷体" panose="02010609060101010101" pitchFamily="49" charset="-122"/>
            </a:endParaRPr>
          </a:p>
          <a:p>
            <a:r>
              <a:rPr lang="en-US" altLang="zh-CN" sz="3465" b="1" dirty="0">
                <a:latin typeface="楷体" panose="02010609060101010101" pitchFamily="49" charset="-122"/>
                <a:ea typeface="楷体" panose="02010609060101010101" pitchFamily="49" charset="-122"/>
              </a:rPr>
              <a:t> </a:t>
            </a:r>
            <a:r>
              <a:rPr lang="en-US" altLang="zh-CN" sz="3465" b="1" dirty="0" smtClean="0">
                <a:latin typeface="楷体" panose="02010609060101010101" pitchFamily="49" charset="-122"/>
                <a:ea typeface="楷体" panose="02010609060101010101" pitchFamily="49" charset="-122"/>
              </a:rPr>
              <a:t>     </a:t>
            </a:r>
            <a:r>
              <a:rPr lang="zh-CN" altLang="en-US" sz="3465" b="1" dirty="0" smtClean="0">
                <a:latin typeface="楷体" panose="02010609060101010101" pitchFamily="49" charset="-122"/>
                <a:ea typeface="楷体" panose="02010609060101010101" pitchFamily="49" charset="-122"/>
              </a:rPr>
              <a:t>写，这样</a:t>
            </a:r>
            <a:r>
              <a:rPr lang="zh-CN" altLang="en-US" sz="3465" b="1" dirty="0">
                <a:latin typeface="楷体" panose="02010609060101010101" pitchFamily="49" charset="-122"/>
                <a:ea typeface="楷体" panose="02010609060101010101" pitchFamily="49" charset="-122"/>
              </a:rPr>
              <a:t>安排详略能</a:t>
            </a:r>
            <a:r>
              <a:rPr lang="zh-CN" altLang="en-US" sz="3465" b="1" dirty="0">
                <a:solidFill>
                  <a:srgbClr val="0000FF"/>
                </a:solidFill>
                <a:latin typeface="楷体" panose="02010609060101010101" pitchFamily="49" charset="-122"/>
                <a:ea typeface="楷体" panose="02010609060101010101" pitchFamily="49" charset="-122"/>
              </a:rPr>
              <a:t>更好地突出中心</a:t>
            </a:r>
            <a:r>
              <a:rPr lang="zh-CN" altLang="en-US" sz="3465" b="1" dirty="0">
                <a:latin typeface="楷体" panose="02010609060101010101" pitchFamily="49" charset="-122"/>
                <a:ea typeface="楷体" panose="02010609060101010101" pitchFamily="49" charset="-122"/>
              </a:rPr>
              <a:t>。</a:t>
            </a:r>
            <a:endParaRPr lang="zh-CN" altLang="en-US" sz="3465" b="1" dirty="0">
              <a:latin typeface="楷体" panose="02010609060101010101" pitchFamily="49" charset="-122"/>
              <a:ea typeface="楷体" panose="02010609060101010101" pitchFamily="49" charset="-122"/>
            </a:endParaRPr>
          </a:p>
        </p:txBody>
      </p:sp>
      <p:grpSp>
        <p:nvGrpSpPr>
          <p:cNvPr id="21507" name="组合 7"/>
          <p:cNvGrpSpPr/>
          <p:nvPr/>
        </p:nvGrpSpPr>
        <p:grpSpPr bwMode="auto">
          <a:xfrm>
            <a:off x="38100" y="-4233"/>
            <a:ext cx="2675467" cy="665885"/>
            <a:chOff x="70" y="-63"/>
            <a:chExt cx="3160" cy="786"/>
          </a:xfrm>
        </p:grpSpPr>
        <p:sp>
          <p:nvSpPr>
            <p:cNvPr id="21508"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9"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2" name="菱形 11"/>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1583267" y="1117600"/>
            <a:ext cx="9880600" cy="4519084"/>
            <a:chOff x="1187450" y="838200"/>
            <a:chExt cx="7410450" cy="3389313"/>
          </a:xfrm>
        </p:grpSpPr>
        <p:pic>
          <p:nvPicPr>
            <p:cNvPr id="22535" name="圆角矩形 13"/>
            <p:cNvPicPr>
              <a:picLocks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90700" y="838200"/>
              <a:ext cx="6807200" cy="338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6" name="图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1851025"/>
              <a:ext cx="1104900" cy="158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7" name="矩形 2"/>
            <p:cNvSpPr>
              <a:spLocks noChangeArrowheads="1"/>
            </p:cNvSpPr>
            <p:nvPr/>
          </p:nvSpPr>
          <p:spPr bwMode="auto">
            <a:xfrm>
              <a:off x="2627313" y="1347788"/>
              <a:ext cx="5761037" cy="1794034"/>
            </a:xfrm>
            <a:prstGeom prst="rect">
              <a:avLst/>
            </a:prstGeom>
            <a:noFill/>
            <a:ln w="9525">
              <a:noFill/>
              <a:miter lim="800000"/>
            </a:ln>
          </p:spPr>
          <p:txBody>
            <a:bodyPr>
              <a:spAutoFit/>
            </a:bodyPr>
            <a:lstStyle/>
            <a:p>
              <a:pPr>
                <a:defRPr/>
              </a:pPr>
              <a:r>
                <a:rPr lang="en-US" altLang="zh-CN" sz="3735" dirty="0">
                  <a:solidFill>
                    <a:schemeClr val="accent3">
                      <a:lumMod val="50000"/>
                    </a:schemeClr>
                  </a:solidFill>
                  <a:latin typeface="黑体" panose="02010609060101010101" pitchFamily="49" charset="-122"/>
                  <a:ea typeface="黑体" panose="02010609060101010101" pitchFamily="49" charset="-122"/>
                </a:rPr>
                <a:t>    </a:t>
              </a:r>
              <a:r>
                <a:rPr lang="zh-CN" altLang="zh-CN" sz="3735" dirty="0">
                  <a:solidFill>
                    <a:schemeClr val="accent3">
                      <a:lumMod val="50000"/>
                    </a:schemeClr>
                  </a:solidFill>
                  <a:latin typeface="黑体" panose="02010609060101010101" pitchFamily="49" charset="-122"/>
                  <a:ea typeface="黑体" panose="02010609060101010101" pitchFamily="49" charset="-122"/>
                </a:rPr>
                <a:t>最后一段交代新闻背景</a:t>
              </a:r>
              <a:r>
                <a:rPr lang="zh-CN" altLang="en-US" sz="3735" dirty="0">
                  <a:solidFill>
                    <a:schemeClr val="accent3">
                      <a:lumMod val="50000"/>
                    </a:schemeClr>
                  </a:solidFill>
                  <a:latin typeface="黑体" panose="02010609060101010101" pitchFamily="49" charset="-122"/>
                  <a:ea typeface="黑体" panose="02010609060101010101" pitchFamily="49" charset="-122"/>
                </a:rPr>
                <a:t>，</a:t>
              </a:r>
              <a:r>
                <a:rPr lang="zh-CN" altLang="zh-CN" sz="3735" dirty="0">
                  <a:solidFill>
                    <a:schemeClr val="accent3">
                      <a:lumMod val="50000"/>
                    </a:schemeClr>
                  </a:solidFill>
                  <a:latin typeface="黑体" panose="02010609060101010101" pitchFamily="49" charset="-122"/>
                  <a:ea typeface="黑体" panose="02010609060101010101" pitchFamily="49" charset="-122"/>
                </a:rPr>
                <a:t>进一步介绍颁奖资金的来源</a:t>
              </a:r>
              <a:r>
                <a:rPr lang="zh-CN" altLang="en-US" sz="3735" dirty="0">
                  <a:solidFill>
                    <a:schemeClr val="accent3">
                      <a:lumMod val="50000"/>
                    </a:schemeClr>
                  </a:solidFill>
                  <a:latin typeface="黑体" panose="02010609060101010101" pitchFamily="49" charset="-122"/>
                  <a:ea typeface="黑体" panose="02010609060101010101" pitchFamily="49" charset="-122"/>
                </a:rPr>
                <a:t>，</a:t>
              </a:r>
              <a:r>
                <a:rPr lang="zh-CN" altLang="zh-CN" sz="3735" dirty="0">
                  <a:solidFill>
                    <a:schemeClr val="accent3">
                      <a:lumMod val="50000"/>
                    </a:schemeClr>
                  </a:solidFill>
                  <a:latin typeface="黑体" panose="02010609060101010101" pitchFamily="49" charset="-122"/>
                  <a:ea typeface="黑体" panose="02010609060101010101" pitchFamily="49" charset="-122"/>
                </a:rPr>
                <a:t>补充说明资金管理权和评奖的分离。</a:t>
              </a:r>
              <a:r>
                <a:rPr lang="zh-CN" altLang="en-US" sz="3735" dirty="0">
                  <a:solidFill>
                    <a:schemeClr val="accent3">
                      <a:lumMod val="50000"/>
                    </a:schemeClr>
                  </a:solidFill>
                  <a:latin typeface="黑体" panose="02010609060101010101" pitchFamily="49" charset="-122"/>
                  <a:ea typeface="黑体" panose="02010609060101010101" pitchFamily="49" charset="-122"/>
                </a:rPr>
                <a:t>作者写这些有什么用意？</a:t>
              </a:r>
              <a:endParaRPr lang="zh-CN" altLang="en-US" sz="3735" dirty="0">
                <a:solidFill>
                  <a:schemeClr val="accent3">
                    <a:lumMod val="50000"/>
                  </a:schemeClr>
                </a:solidFill>
                <a:latin typeface="黑体" panose="02010609060101010101" pitchFamily="49" charset="-122"/>
                <a:ea typeface="黑体" panose="02010609060101010101" pitchFamily="49" charset="-122"/>
              </a:endParaRPr>
            </a:p>
          </p:txBody>
        </p:sp>
      </p:grpSp>
      <p:grpSp>
        <p:nvGrpSpPr>
          <p:cNvPr id="22531" name="组合 7"/>
          <p:cNvGrpSpPr/>
          <p:nvPr/>
        </p:nvGrpSpPr>
        <p:grpSpPr bwMode="auto">
          <a:xfrm>
            <a:off x="38100" y="-4233"/>
            <a:ext cx="2675467" cy="665885"/>
            <a:chOff x="70" y="-63"/>
            <a:chExt cx="3160" cy="786"/>
          </a:xfrm>
        </p:grpSpPr>
        <p:sp>
          <p:nvSpPr>
            <p:cNvPr id="22532"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13"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4" name="菱形 13"/>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矩形 7"/>
          <p:cNvSpPr>
            <a:spLocks noChangeArrowheads="1"/>
          </p:cNvSpPr>
          <p:nvPr/>
        </p:nvSpPr>
        <p:spPr bwMode="auto">
          <a:xfrm>
            <a:off x="814917" y="1109133"/>
            <a:ext cx="11042649" cy="44062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3735" b="1" dirty="0">
                <a:latin typeface="楷体" panose="02010609060101010101" pitchFamily="49" charset="-122"/>
                <a:ea typeface="楷体" panose="02010609060101010101" pitchFamily="49" charset="-122"/>
              </a:rPr>
              <a:t>    </a:t>
            </a:r>
            <a:r>
              <a:rPr lang="zh-CN" altLang="zh-CN" sz="3735" b="1" dirty="0">
                <a:latin typeface="楷体" panose="02010609060101010101" pitchFamily="49" charset="-122"/>
                <a:ea typeface="楷体" panose="02010609060101010101" pitchFamily="49" charset="-122"/>
              </a:rPr>
              <a:t>进一步介绍颁奖资金来源</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目的是让我们读者</a:t>
            </a:r>
            <a:r>
              <a:rPr lang="zh-CN" altLang="zh-CN" sz="3735" b="1" dirty="0">
                <a:solidFill>
                  <a:srgbClr val="FF0000"/>
                </a:solidFill>
                <a:latin typeface="楷体" panose="02010609060101010101" pitchFamily="49" charset="-122"/>
                <a:ea typeface="楷体" panose="02010609060101010101" pitchFamily="49" charset="-122"/>
              </a:rPr>
              <a:t>更清楚明白地了解</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诺贝尔奖的巨额资金来源于诺贝尔发明的多种炸药所获得的巨额收入</a:t>
            </a:r>
            <a:r>
              <a:rPr lang="zh-CN" altLang="en-US" sz="3735" b="1" dirty="0">
                <a:latin typeface="楷体" panose="02010609060101010101" pitchFamily="49" charset="-122"/>
                <a:ea typeface="楷体" panose="02010609060101010101" pitchFamily="49" charset="-122"/>
              </a:rPr>
              <a:t>，</a:t>
            </a:r>
            <a:r>
              <a:rPr lang="zh-CN" altLang="zh-CN" sz="3735" b="1" dirty="0">
                <a:solidFill>
                  <a:srgbClr val="FF0000"/>
                </a:solidFill>
                <a:latin typeface="楷体" panose="02010609060101010101" pitchFamily="49" charset="-122"/>
                <a:ea typeface="楷体" panose="02010609060101010101" pitchFamily="49" charset="-122"/>
              </a:rPr>
              <a:t>消除了读者心中的疑问</a:t>
            </a:r>
            <a:r>
              <a:rPr lang="zh-CN" altLang="zh-CN" sz="3735" b="1" dirty="0">
                <a:latin typeface="楷体" panose="02010609060101010101" pitchFamily="49" charset="-122"/>
                <a:ea typeface="楷体" panose="02010609060101010101" pitchFamily="49" charset="-122"/>
              </a:rPr>
              <a:t>；补充说明两权分离</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是为了表明诺贝尔奖的</a:t>
            </a:r>
            <a:r>
              <a:rPr lang="zh-CN" altLang="zh-CN" sz="3735" b="1" dirty="0">
                <a:solidFill>
                  <a:srgbClr val="FF0000"/>
                </a:solidFill>
                <a:latin typeface="楷体" panose="02010609060101010101" pitchFamily="49" charset="-122"/>
                <a:ea typeface="楷体" panose="02010609060101010101" pitchFamily="49" charset="-122"/>
              </a:rPr>
              <a:t>公正、公平性</a:t>
            </a:r>
            <a:r>
              <a:rPr lang="zh-CN" altLang="zh-CN" sz="3735" b="1" dirty="0">
                <a:latin typeface="楷体" panose="02010609060101010101" pitchFamily="49" charset="-122"/>
                <a:ea typeface="楷体" panose="02010609060101010101" pitchFamily="49" charset="-122"/>
              </a:rPr>
              <a:t>。</a:t>
            </a:r>
            <a:endParaRPr lang="zh-CN" altLang="en-US" sz="3735" b="1" dirty="0">
              <a:latin typeface="楷体" panose="02010609060101010101" pitchFamily="49" charset="-122"/>
              <a:ea typeface="楷体" panose="02010609060101010101" pitchFamily="49" charset="-122"/>
            </a:endParaRPr>
          </a:p>
        </p:txBody>
      </p:sp>
      <p:grpSp>
        <p:nvGrpSpPr>
          <p:cNvPr id="23555" name="组合 7"/>
          <p:cNvGrpSpPr/>
          <p:nvPr/>
        </p:nvGrpSpPr>
        <p:grpSpPr bwMode="auto">
          <a:xfrm>
            <a:off x="38100" y="-4233"/>
            <a:ext cx="2675467" cy="665885"/>
            <a:chOff x="70" y="-63"/>
            <a:chExt cx="3160" cy="786"/>
          </a:xfrm>
        </p:grpSpPr>
        <p:sp>
          <p:nvSpPr>
            <p:cNvPr id="23556"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9"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0" name="菱形 9"/>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1583267" y="1117600"/>
            <a:ext cx="9880600" cy="3655484"/>
            <a:chOff x="1187450" y="838200"/>
            <a:chExt cx="7410450" cy="2741613"/>
          </a:xfrm>
        </p:grpSpPr>
        <p:pic>
          <p:nvPicPr>
            <p:cNvPr id="24583" name="圆角矩形 13"/>
            <p:cNvPicPr>
              <a:picLocks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90700" y="838200"/>
              <a:ext cx="6807200" cy="2741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4" name="图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1851025"/>
              <a:ext cx="1104900" cy="158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矩形 2"/>
            <p:cNvSpPr>
              <a:spLocks noChangeArrowheads="1"/>
            </p:cNvSpPr>
            <p:nvPr/>
          </p:nvSpPr>
          <p:spPr bwMode="auto">
            <a:xfrm>
              <a:off x="2627313" y="1347788"/>
              <a:ext cx="5545137" cy="1362551"/>
            </a:xfrm>
            <a:prstGeom prst="rect">
              <a:avLst/>
            </a:prstGeom>
            <a:noFill/>
            <a:ln w="9525">
              <a:noFill/>
              <a:miter lim="800000"/>
            </a:ln>
          </p:spPr>
          <p:txBody>
            <a:bodyPr>
              <a:spAutoFit/>
            </a:bodyPr>
            <a:lstStyle/>
            <a:p>
              <a:pPr>
                <a:defRPr/>
              </a:pPr>
              <a:r>
                <a:rPr lang="zh-CN" altLang="en-US" sz="3735" dirty="0">
                  <a:solidFill>
                    <a:schemeClr val="accent3">
                      <a:lumMod val="50000"/>
                    </a:schemeClr>
                  </a:solidFill>
                  <a:latin typeface="黑体" panose="02010609060101010101" pitchFamily="49" charset="-122"/>
                  <a:ea typeface="黑体" panose="02010609060101010101" pitchFamily="49" charset="-122"/>
                </a:rPr>
                <a:t>    本消息堪称“倒金字塔结构”的样板，速读课文，体会“倒金字塔结构”的结构安排。</a:t>
              </a:r>
              <a:endParaRPr lang="zh-CN" altLang="en-US" sz="3735" dirty="0">
                <a:solidFill>
                  <a:schemeClr val="accent3">
                    <a:lumMod val="50000"/>
                  </a:schemeClr>
                </a:solidFill>
                <a:latin typeface="黑体" panose="02010609060101010101" pitchFamily="49" charset="-122"/>
                <a:ea typeface="黑体" panose="02010609060101010101" pitchFamily="49" charset="-122"/>
              </a:endParaRPr>
            </a:p>
          </p:txBody>
        </p:sp>
      </p:grpSp>
      <p:grpSp>
        <p:nvGrpSpPr>
          <p:cNvPr id="24579" name="组合 7"/>
          <p:cNvGrpSpPr/>
          <p:nvPr/>
        </p:nvGrpSpPr>
        <p:grpSpPr bwMode="auto">
          <a:xfrm>
            <a:off x="38100" y="-4233"/>
            <a:ext cx="2675467" cy="665885"/>
            <a:chOff x="70" y="-63"/>
            <a:chExt cx="3160" cy="786"/>
          </a:xfrm>
        </p:grpSpPr>
        <p:sp>
          <p:nvSpPr>
            <p:cNvPr id="24580"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12"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3" name="菱形 12"/>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梯形 7"/>
          <p:cNvSpPr/>
          <p:nvPr/>
        </p:nvSpPr>
        <p:spPr bwMode="auto">
          <a:xfrm rot="10800000">
            <a:off x="239184" y="1576635"/>
            <a:ext cx="4906433" cy="1343865"/>
          </a:xfrm>
          <a:prstGeom prst="trapezoid">
            <a:avLst>
              <a:gd name="adj" fmla="val 60684"/>
            </a:avLst>
          </a:prstGeom>
          <a:grpFill/>
          <a:ln>
            <a:solidFill>
              <a:schemeClr val="tx1"/>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dirty="0">
              <a:solidFill>
                <a:schemeClr val="tx1"/>
              </a:solidFill>
            </a:endParaRPr>
          </a:p>
        </p:txBody>
      </p:sp>
      <p:sp>
        <p:nvSpPr>
          <p:cNvPr id="6" name="梯形 5"/>
          <p:cNvSpPr/>
          <p:nvPr/>
        </p:nvSpPr>
        <p:spPr bwMode="auto">
          <a:xfrm rot="10800000">
            <a:off x="1017240" y="3205243"/>
            <a:ext cx="3264299" cy="1151884"/>
          </a:xfrm>
          <a:prstGeom prst="trapezoid">
            <a:avLst>
              <a:gd name="adj" fmla="val 60684"/>
            </a:avLst>
          </a:prstGeom>
          <a:grpFill/>
          <a:ln>
            <a:solidFill>
              <a:schemeClr val="tx1"/>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7" name="梯形 6"/>
          <p:cNvSpPr/>
          <p:nvPr/>
        </p:nvSpPr>
        <p:spPr bwMode="auto">
          <a:xfrm rot="10800000">
            <a:off x="1785312" y="4632901"/>
            <a:ext cx="1728157" cy="1291649"/>
          </a:xfrm>
          <a:prstGeom prst="trapezoid">
            <a:avLst>
              <a:gd name="adj" fmla="val 73325"/>
            </a:avLst>
          </a:prstGeom>
          <a:grpFill/>
          <a:ln>
            <a:solidFill>
              <a:schemeClr val="tx1"/>
            </a:solid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25616" name="TextBox 8"/>
          <p:cNvSpPr txBox="1">
            <a:spLocks noChangeArrowheads="1"/>
          </p:cNvSpPr>
          <p:nvPr/>
        </p:nvSpPr>
        <p:spPr bwMode="auto">
          <a:xfrm>
            <a:off x="459317" y="1551517"/>
            <a:ext cx="4521200"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3200" b="1" dirty="0">
                <a:solidFill>
                  <a:srgbClr val="FF0000"/>
                </a:solidFill>
                <a:latin typeface="楷体" panose="02010609060101010101" pitchFamily="49" charset="-122"/>
                <a:ea typeface="楷体" panose="02010609060101010101" pitchFamily="49" charset="-122"/>
              </a:rPr>
              <a:t>时间、地点、事件</a:t>
            </a:r>
            <a:endParaRPr lang="en-US" altLang="zh-CN" sz="3200" b="1" dirty="0">
              <a:solidFill>
                <a:srgbClr val="FF0000"/>
              </a:solidFill>
              <a:latin typeface="楷体" panose="02010609060101010101" pitchFamily="49" charset="-122"/>
              <a:ea typeface="楷体" panose="02010609060101010101" pitchFamily="49" charset="-122"/>
            </a:endParaRPr>
          </a:p>
          <a:p>
            <a:pPr algn="ctr"/>
            <a:r>
              <a:rPr lang="zh-CN" altLang="en-US" sz="3200" b="1" dirty="0">
                <a:solidFill>
                  <a:srgbClr val="FF0000"/>
                </a:solidFill>
                <a:latin typeface="楷体" panose="02010609060101010101" pitchFamily="49" charset="-122"/>
                <a:ea typeface="楷体" panose="02010609060101010101" pitchFamily="49" charset="-122"/>
              </a:rPr>
              <a:t>颁奖对象应具备的条件</a:t>
            </a:r>
            <a:endParaRPr lang="zh-CN" altLang="en-US" sz="3200" b="1" dirty="0">
              <a:solidFill>
                <a:srgbClr val="FF0000"/>
              </a:solidFill>
              <a:latin typeface="楷体" panose="02010609060101010101" pitchFamily="49" charset="-122"/>
              <a:ea typeface="楷体" panose="02010609060101010101" pitchFamily="49" charset="-122"/>
            </a:endParaRPr>
          </a:p>
        </p:txBody>
      </p:sp>
      <p:sp>
        <p:nvSpPr>
          <p:cNvPr id="25617" name="TextBox 9"/>
          <p:cNvSpPr txBox="1">
            <a:spLocks noChangeArrowheads="1"/>
          </p:cNvSpPr>
          <p:nvPr/>
        </p:nvSpPr>
        <p:spPr bwMode="auto">
          <a:xfrm>
            <a:off x="632884" y="3194051"/>
            <a:ext cx="4417483"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r>
              <a:rPr lang="zh-CN" altLang="en-US" sz="3200" b="1" dirty="0">
                <a:solidFill>
                  <a:srgbClr val="FF0000"/>
                </a:solidFill>
                <a:latin typeface="楷体" panose="02010609060101010101" pitchFamily="49" charset="-122"/>
                <a:ea typeface="楷体" panose="02010609060101010101" pitchFamily="49" charset="-122"/>
              </a:rPr>
              <a:t>获奖者情况</a:t>
            </a:r>
            <a:endParaRPr lang="en-US" altLang="zh-CN" sz="3200" b="1" dirty="0">
              <a:solidFill>
                <a:srgbClr val="FF0000"/>
              </a:solidFill>
              <a:latin typeface="楷体" panose="02010609060101010101" pitchFamily="49" charset="-122"/>
              <a:ea typeface="楷体" panose="02010609060101010101" pitchFamily="49" charset="-122"/>
            </a:endParaRPr>
          </a:p>
          <a:p>
            <a:pPr algn="ctr"/>
            <a:r>
              <a:rPr lang="zh-CN" altLang="en-US" sz="3200" b="1" dirty="0">
                <a:solidFill>
                  <a:srgbClr val="FF0000"/>
                </a:solidFill>
                <a:latin typeface="楷体" panose="02010609060101010101" pitchFamily="49" charset="-122"/>
                <a:ea typeface="楷体" panose="02010609060101010101" pitchFamily="49" charset="-122"/>
              </a:rPr>
              <a:t>颁奖机构、时间、地点</a:t>
            </a:r>
            <a:endParaRPr lang="zh-CN" altLang="en-US" sz="3200" b="1" dirty="0">
              <a:solidFill>
                <a:srgbClr val="FF0000"/>
              </a:solidFill>
              <a:latin typeface="楷体" panose="02010609060101010101" pitchFamily="49" charset="-122"/>
              <a:ea typeface="楷体" panose="02010609060101010101" pitchFamily="49" charset="-122"/>
            </a:endParaRPr>
          </a:p>
        </p:txBody>
      </p:sp>
      <p:sp>
        <p:nvSpPr>
          <p:cNvPr id="25618" name="TextBox 10"/>
          <p:cNvSpPr txBox="1">
            <a:spLocks noChangeArrowheads="1"/>
          </p:cNvSpPr>
          <p:nvPr/>
        </p:nvSpPr>
        <p:spPr bwMode="auto">
          <a:xfrm>
            <a:off x="1784351" y="4669367"/>
            <a:ext cx="2167467" cy="583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3200" b="1" dirty="0">
                <a:solidFill>
                  <a:srgbClr val="FF0000"/>
                </a:solidFill>
                <a:latin typeface="楷体" panose="02010609060101010101" pitchFamily="49" charset="-122"/>
                <a:ea typeface="楷体" panose="02010609060101010101" pitchFamily="49" charset="-122"/>
              </a:rPr>
              <a:t>新闻背景</a:t>
            </a:r>
            <a:endParaRPr lang="zh-CN" altLang="en-US" sz="3200" b="1" dirty="0">
              <a:solidFill>
                <a:srgbClr val="FF0000"/>
              </a:solidFill>
              <a:latin typeface="楷体" panose="02010609060101010101" pitchFamily="49" charset="-122"/>
              <a:ea typeface="楷体" panose="02010609060101010101" pitchFamily="49" charset="-122"/>
            </a:endParaRPr>
          </a:p>
        </p:txBody>
      </p:sp>
      <p:sp>
        <p:nvSpPr>
          <p:cNvPr id="25603" name="TextBox 14"/>
          <p:cNvSpPr txBox="1">
            <a:spLocks noChangeArrowheads="1"/>
          </p:cNvSpPr>
          <p:nvPr/>
        </p:nvSpPr>
        <p:spPr bwMode="auto">
          <a:xfrm>
            <a:off x="6330951" y="1081617"/>
            <a:ext cx="5403849" cy="1322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665" b="1" dirty="0">
                <a:latin typeface="楷体" panose="02010609060101010101" pitchFamily="49" charset="-122"/>
                <a:ea typeface="楷体" panose="02010609060101010101" pitchFamily="49" charset="-122"/>
              </a:rPr>
              <a:t>交代时间、地点、事件，采用引述资料的方法介绍颁奖对象应具备的条件，既准确，又具有权威性。</a:t>
            </a:r>
            <a:endParaRPr lang="zh-CN" altLang="en-US" sz="2665" b="1" dirty="0">
              <a:latin typeface="楷体" panose="02010609060101010101" pitchFamily="49" charset="-122"/>
              <a:ea typeface="楷体" panose="02010609060101010101" pitchFamily="49" charset="-122"/>
            </a:endParaRPr>
          </a:p>
        </p:txBody>
      </p:sp>
      <p:sp>
        <p:nvSpPr>
          <p:cNvPr id="25604" name="TextBox 15"/>
          <p:cNvSpPr txBox="1">
            <a:spLocks noChangeArrowheads="1"/>
          </p:cNvSpPr>
          <p:nvPr/>
        </p:nvSpPr>
        <p:spPr bwMode="auto">
          <a:xfrm>
            <a:off x="6426200" y="2480733"/>
            <a:ext cx="5454651" cy="2553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665" b="1" dirty="0">
                <a:latin typeface="楷体" panose="02010609060101010101" pitchFamily="49" charset="-122"/>
                <a:ea typeface="楷体" panose="02010609060101010101" pitchFamily="49" charset="-122"/>
              </a:rPr>
              <a:t>获奖者信息是消息</a:t>
            </a:r>
            <a:r>
              <a:rPr lang="zh-CN" altLang="en-US" sz="2665" b="1" dirty="0">
                <a:solidFill>
                  <a:srgbClr val="FF0000"/>
                </a:solidFill>
                <a:latin typeface="楷体" panose="02010609060101010101" pitchFamily="49" charset="-122"/>
                <a:ea typeface="楷体" panose="02010609060101010101" pitchFamily="49" charset="-122"/>
              </a:rPr>
              <a:t>最主要的内容</a:t>
            </a:r>
            <a:r>
              <a:rPr lang="zh-CN" altLang="en-US" sz="2665" b="1" dirty="0">
                <a:latin typeface="楷体" panose="02010609060101010101" pitchFamily="49" charset="-122"/>
                <a:ea typeface="楷体" panose="02010609060101010101" pitchFamily="49" charset="-122"/>
              </a:rPr>
              <a:t>，放在</a:t>
            </a:r>
            <a:r>
              <a:rPr lang="zh-CN" altLang="en-US" sz="2665" b="1" dirty="0">
                <a:solidFill>
                  <a:srgbClr val="FF0000"/>
                </a:solidFill>
                <a:latin typeface="楷体" panose="02010609060101010101" pitchFamily="49" charset="-122"/>
                <a:ea typeface="楷体" panose="02010609060101010101" pitchFamily="49" charset="-122"/>
              </a:rPr>
              <a:t>主体优先</a:t>
            </a:r>
            <a:r>
              <a:rPr lang="zh-CN" altLang="en-US" sz="2665" b="1" dirty="0">
                <a:latin typeface="楷体" panose="02010609060101010101" pitchFamily="49" charset="-122"/>
                <a:ea typeface="楷体" panose="02010609060101010101" pitchFamily="49" charset="-122"/>
              </a:rPr>
              <a:t>位置。颁奖机构、时间、地点在重要性上不如获奖者信息，但又是报道颁奖活动中不可缺少的部分，因此放在主体的第二部分。</a:t>
            </a:r>
            <a:endParaRPr lang="zh-CN" altLang="en-US" sz="2665" b="1" dirty="0">
              <a:latin typeface="楷体" panose="02010609060101010101" pitchFamily="49" charset="-122"/>
              <a:ea typeface="楷体" panose="02010609060101010101" pitchFamily="49" charset="-122"/>
            </a:endParaRPr>
          </a:p>
        </p:txBody>
      </p:sp>
      <p:sp>
        <p:nvSpPr>
          <p:cNvPr id="25605" name="TextBox 16"/>
          <p:cNvSpPr txBox="1">
            <a:spLocks noChangeArrowheads="1"/>
          </p:cNvSpPr>
          <p:nvPr/>
        </p:nvSpPr>
        <p:spPr bwMode="auto">
          <a:xfrm>
            <a:off x="6426200" y="4978400"/>
            <a:ext cx="5454651" cy="9118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en-US" sz="2665" b="1" dirty="0">
                <a:latin typeface="楷体" panose="02010609060101010101" pitchFamily="49" charset="-122"/>
                <a:ea typeface="楷体" panose="02010609060101010101" pitchFamily="49" charset="-122"/>
              </a:rPr>
              <a:t>介绍诺贝尔奖金的来源和资金管理权与评奖权的分离。</a:t>
            </a:r>
            <a:endParaRPr lang="zh-CN" altLang="en-US" sz="2665" b="1" dirty="0">
              <a:latin typeface="楷体" panose="02010609060101010101" pitchFamily="49" charset="-122"/>
              <a:ea typeface="楷体" panose="02010609060101010101" pitchFamily="49" charset="-122"/>
            </a:endParaRPr>
          </a:p>
        </p:txBody>
      </p:sp>
      <p:sp>
        <p:nvSpPr>
          <p:cNvPr id="20" name="左右箭头 19"/>
          <p:cNvSpPr/>
          <p:nvPr/>
        </p:nvSpPr>
        <p:spPr>
          <a:xfrm>
            <a:off x="4980517" y="1754717"/>
            <a:ext cx="1439332" cy="726016"/>
          </a:xfrm>
          <a:prstGeom prst="leftRightArrow">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3200" b="1" dirty="0">
                <a:solidFill>
                  <a:schemeClr val="bg1"/>
                </a:solidFill>
                <a:latin typeface="黑体" panose="02010609060101010101" pitchFamily="49" charset="-122"/>
                <a:ea typeface="黑体" panose="02010609060101010101" pitchFamily="49" charset="-122"/>
              </a:rPr>
              <a:t>导语</a:t>
            </a:r>
            <a:endParaRPr lang="zh-CN" altLang="en-US" sz="3200" b="1" dirty="0">
              <a:solidFill>
                <a:schemeClr val="bg1"/>
              </a:solidFill>
              <a:latin typeface="黑体" panose="02010609060101010101" pitchFamily="49" charset="-122"/>
              <a:ea typeface="黑体" panose="02010609060101010101" pitchFamily="49" charset="-122"/>
            </a:endParaRPr>
          </a:p>
        </p:txBody>
      </p:sp>
      <p:sp>
        <p:nvSpPr>
          <p:cNvPr id="21" name="左右箭头 20"/>
          <p:cNvSpPr/>
          <p:nvPr/>
        </p:nvSpPr>
        <p:spPr>
          <a:xfrm>
            <a:off x="4986867" y="3371597"/>
            <a:ext cx="1439333" cy="732620"/>
          </a:xfrm>
          <a:prstGeom prst="leftRightArrow">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3200" b="1" dirty="0">
                <a:solidFill>
                  <a:schemeClr val="bg1"/>
                </a:solidFill>
                <a:latin typeface="黑体" panose="02010609060101010101" pitchFamily="49" charset="-122"/>
                <a:ea typeface="黑体" panose="02010609060101010101" pitchFamily="49" charset="-122"/>
              </a:rPr>
              <a:t>主体</a:t>
            </a:r>
            <a:endParaRPr lang="zh-CN" altLang="en-US" sz="3200" b="1" dirty="0">
              <a:solidFill>
                <a:schemeClr val="bg1"/>
              </a:solidFill>
              <a:latin typeface="黑体" panose="02010609060101010101" pitchFamily="49" charset="-122"/>
              <a:ea typeface="黑体" panose="02010609060101010101" pitchFamily="49" charset="-122"/>
            </a:endParaRPr>
          </a:p>
        </p:txBody>
      </p:sp>
      <p:sp>
        <p:nvSpPr>
          <p:cNvPr id="22" name="左右箭头 21"/>
          <p:cNvSpPr/>
          <p:nvPr/>
        </p:nvSpPr>
        <p:spPr>
          <a:xfrm>
            <a:off x="4986867" y="4933952"/>
            <a:ext cx="1439333" cy="692149"/>
          </a:xfrm>
          <a:prstGeom prst="leftRightArrow">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3200" b="1" dirty="0">
                <a:solidFill>
                  <a:schemeClr val="bg1"/>
                </a:solidFill>
                <a:latin typeface="黑体" panose="02010609060101010101" pitchFamily="49" charset="-122"/>
                <a:ea typeface="黑体" panose="02010609060101010101" pitchFamily="49" charset="-122"/>
              </a:rPr>
              <a:t>背景</a:t>
            </a:r>
            <a:endParaRPr lang="zh-CN" altLang="en-US" sz="3200" b="1" dirty="0">
              <a:solidFill>
                <a:schemeClr val="bg1"/>
              </a:solidFill>
              <a:latin typeface="黑体" panose="02010609060101010101" pitchFamily="49" charset="-122"/>
              <a:ea typeface="黑体" panose="02010609060101010101" pitchFamily="49" charset="-122"/>
            </a:endParaRPr>
          </a:p>
        </p:txBody>
      </p:sp>
      <p:grpSp>
        <p:nvGrpSpPr>
          <p:cNvPr id="25614" name="组合 7"/>
          <p:cNvGrpSpPr/>
          <p:nvPr/>
        </p:nvGrpSpPr>
        <p:grpSpPr bwMode="auto">
          <a:xfrm>
            <a:off x="38100" y="-4233"/>
            <a:ext cx="2675467" cy="665885"/>
            <a:chOff x="70" y="-63"/>
            <a:chExt cx="3160" cy="786"/>
          </a:xfrm>
        </p:grpSpPr>
        <p:sp>
          <p:nvSpPr>
            <p:cNvPr id="25615"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24"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5" name="菱形 24"/>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randombar(horizontal)">
                                      <p:cBhvr>
                                        <p:cTn id="7" dur="500"/>
                                        <p:tgtEl>
                                          <p:spTgt spid="20"/>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25616"/>
                                        </p:tgtEl>
                                        <p:attrNameLst>
                                          <p:attrName>style.visibility</p:attrName>
                                        </p:attrNameLst>
                                      </p:cBhvr>
                                      <p:to>
                                        <p:strVal val="visible"/>
                                      </p:to>
                                    </p:set>
                                    <p:animEffect transition="in" filter="randombar(horizontal)">
                                      <p:cBhvr>
                                        <p:cTn id="12" dur="500"/>
                                        <p:tgtEl>
                                          <p:spTgt spid="25616"/>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25603"/>
                                        </p:tgtEl>
                                        <p:attrNameLst>
                                          <p:attrName>style.visibility</p:attrName>
                                        </p:attrNameLst>
                                      </p:cBhvr>
                                      <p:to>
                                        <p:strVal val="visible"/>
                                      </p:to>
                                    </p:set>
                                    <p:animEffect transition="in" filter="randombar(horizontal)">
                                      <p:cBhvr>
                                        <p:cTn id="17" dur="500"/>
                                        <p:tgtEl>
                                          <p:spTgt spid="25603"/>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21"/>
                                        </p:tgtEl>
                                        <p:attrNameLst>
                                          <p:attrName>style.visibility</p:attrName>
                                        </p:attrNameLst>
                                      </p:cBhvr>
                                      <p:to>
                                        <p:strVal val="visible"/>
                                      </p:to>
                                    </p:set>
                                    <p:animEffect transition="in" filter="randombar(horizontal)">
                                      <p:cBhvr>
                                        <p:cTn id="22" dur="500"/>
                                        <p:tgtEl>
                                          <p:spTgt spid="21"/>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25617"/>
                                        </p:tgtEl>
                                        <p:attrNameLst>
                                          <p:attrName>style.visibility</p:attrName>
                                        </p:attrNameLst>
                                      </p:cBhvr>
                                      <p:to>
                                        <p:strVal val="visible"/>
                                      </p:to>
                                    </p:set>
                                    <p:animEffect transition="in" filter="randombar(horizontal)">
                                      <p:cBhvr>
                                        <p:cTn id="27" dur="500"/>
                                        <p:tgtEl>
                                          <p:spTgt spid="2561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25604"/>
                                        </p:tgtEl>
                                        <p:attrNameLst>
                                          <p:attrName>style.visibility</p:attrName>
                                        </p:attrNameLst>
                                      </p:cBhvr>
                                      <p:to>
                                        <p:strVal val="visible"/>
                                      </p:to>
                                    </p:set>
                                    <p:animEffect transition="in" filter="randombar(horizontal)">
                                      <p:cBhvr>
                                        <p:cTn id="32" dur="500"/>
                                        <p:tgtEl>
                                          <p:spTgt spid="25604"/>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22"/>
                                        </p:tgtEl>
                                        <p:attrNameLst>
                                          <p:attrName>style.visibility</p:attrName>
                                        </p:attrNameLst>
                                      </p:cBhvr>
                                      <p:to>
                                        <p:strVal val="visible"/>
                                      </p:to>
                                    </p:set>
                                    <p:animEffect transition="in" filter="randombar(horizontal)">
                                      <p:cBhvr>
                                        <p:cTn id="37" dur="500"/>
                                        <p:tgtEl>
                                          <p:spTgt spid="22"/>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25618"/>
                                        </p:tgtEl>
                                        <p:attrNameLst>
                                          <p:attrName>style.visibility</p:attrName>
                                        </p:attrNameLst>
                                      </p:cBhvr>
                                      <p:to>
                                        <p:strVal val="visible"/>
                                      </p:to>
                                    </p:set>
                                    <p:animEffect transition="in" filter="randombar(horizontal)">
                                      <p:cBhvr>
                                        <p:cTn id="42" dur="500"/>
                                        <p:tgtEl>
                                          <p:spTgt spid="25618"/>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25605"/>
                                        </p:tgtEl>
                                        <p:attrNameLst>
                                          <p:attrName>style.visibility</p:attrName>
                                        </p:attrNameLst>
                                      </p:cBhvr>
                                      <p:to>
                                        <p:strVal val="visible"/>
                                      </p:to>
                                    </p:set>
                                    <p:animEffect transition="in" filter="randombar(horizontal)">
                                      <p:cBhvr>
                                        <p:cTn id="47" dur="500"/>
                                        <p:tgtEl>
                                          <p:spTgt spid="256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16" grpId="0"/>
      <p:bldP spid="25617" grpId="0"/>
      <p:bldP spid="25618" grpId="0"/>
      <p:bldP spid="25603" grpId="0"/>
      <p:bldP spid="25604" grpId="0"/>
      <p:bldP spid="25605" grpId="0"/>
      <p:bldP spid="20" grpId="0" bldLvl="0" animBg="1"/>
      <p:bldP spid="21" grpId="0" bldLvl="0" animBg="1"/>
      <p:bldP spid="22"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bwMode="auto">
          <a:xfrm>
            <a:off x="1583267" y="1280584"/>
            <a:ext cx="9880600" cy="3297767"/>
            <a:chOff x="1187450" y="960438"/>
            <a:chExt cx="7410450" cy="2473325"/>
          </a:xfrm>
        </p:grpSpPr>
        <p:pic>
          <p:nvPicPr>
            <p:cNvPr id="26631" name="圆角矩形 13"/>
            <p:cNvPicPr>
              <a:picLocks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1790700" y="960438"/>
              <a:ext cx="6807200" cy="2382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2" name="图片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187450" y="1851025"/>
              <a:ext cx="1104900" cy="1582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3" name="矩形 2"/>
            <p:cNvSpPr>
              <a:spLocks noChangeArrowheads="1"/>
            </p:cNvSpPr>
            <p:nvPr/>
          </p:nvSpPr>
          <p:spPr bwMode="auto">
            <a:xfrm>
              <a:off x="2513013" y="1252538"/>
              <a:ext cx="5761037" cy="15444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14000"/>
                </a:lnSpc>
              </a:pPr>
              <a:r>
                <a:rPr lang="zh-CN" altLang="en-US" sz="3735">
                  <a:solidFill>
                    <a:srgbClr val="A96A00"/>
                  </a:solidFill>
                  <a:latin typeface="黑体" panose="02010609060101010101" pitchFamily="49" charset="-122"/>
                  <a:ea typeface="黑体" panose="02010609060101010101" pitchFamily="49" charset="-122"/>
                </a:rPr>
                <a:t>    认真</a:t>
              </a:r>
              <a:r>
                <a:rPr lang="zh-CN" altLang="zh-CN" sz="3735">
                  <a:solidFill>
                    <a:srgbClr val="A96A00"/>
                  </a:solidFill>
                  <a:latin typeface="黑体" panose="02010609060101010101" pitchFamily="49" charset="-122"/>
                  <a:ea typeface="黑体" panose="02010609060101010101" pitchFamily="49" charset="-122"/>
                </a:rPr>
                <a:t>阅读</a:t>
              </a:r>
              <a:r>
                <a:rPr lang="zh-CN" altLang="en-US" sz="3735">
                  <a:solidFill>
                    <a:srgbClr val="A96A00"/>
                  </a:solidFill>
                  <a:latin typeface="黑体" panose="02010609060101010101" pitchFamily="49" charset="-122"/>
                  <a:ea typeface="黑体" panose="02010609060101010101" pitchFamily="49" charset="-122"/>
                </a:rPr>
                <a:t>消息，体会这则消息的语言，说一说它们有什么样的表达</a:t>
              </a:r>
              <a:r>
                <a:rPr lang="zh-CN" altLang="zh-CN" sz="3735">
                  <a:solidFill>
                    <a:srgbClr val="A96A00"/>
                  </a:solidFill>
                  <a:latin typeface="黑体" panose="02010609060101010101" pitchFamily="49" charset="-122"/>
                  <a:ea typeface="黑体" panose="02010609060101010101" pitchFamily="49" charset="-122"/>
                </a:rPr>
                <a:t>效果。</a:t>
              </a:r>
              <a:endParaRPr lang="zh-CN" altLang="en-US" sz="3735">
                <a:solidFill>
                  <a:srgbClr val="A96A00"/>
                </a:solidFill>
                <a:latin typeface="黑体" panose="02010609060101010101" pitchFamily="49" charset="-122"/>
                <a:ea typeface="黑体" panose="02010609060101010101" pitchFamily="49" charset="-122"/>
              </a:endParaRPr>
            </a:p>
          </p:txBody>
        </p:sp>
      </p:grpSp>
      <p:grpSp>
        <p:nvGrpSpPr>
          <p:cNvPr id="26627" name="组合 7"/>
          <p:cNvGrpSpPr/>
          <p:nvPr/>
        </p:nvGrpSpPr>
        <p:grpSpPr bwMode="auto">
          <a:xfrm>
            <a:off x="38100" y="-4233"/>
            <a:ext cx="2675467" cy="665885"/>
            <a:chOff x="70" y="-63"/>
            <a:chExt cx="3160" cy="786"/>
          </a:xfrm>
        </p:grpSpPr>
        <p:sp>
          <p:nvSpPr>
            <p:cNvPr id="26628"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12"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3" name="菱形 12"/>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矩形 5"/>
          <p:cNvSpPr>
            <a:spLocks noChangeArrowheads="1"/>
          </p:cNvSpPr>
          <p:nvPr/>
        </p:nvSpPr>
        <p:spPr bwMode="auto">
          <a:xfrm>
            <a:off x="1297517" y="1509184"/>
            <a:ext cx="9791700"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zh-CN" altLang="zh-CN" sz="3735" b="1" dirty="0">
                <a:solidFill>
                  <a:srgbClr val="000000"/>
                </a:solidFill>
                <a:latin typeface="楷体" panose="02010609060101010101" pitchFamily="49" charset="-122"/>
                <a:ea typeface="楷体" panose="02010609060101010101" pitchFamily="49" charset="-122"/>
              </a:rPr>
              <a:t>德国的伦琴</a:t>
            </a:r>
            <a:r>
              <a:rPr lang="en-US" altLang="zh-CN"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物理学奖</a:t>
            </a:r>
            <a:r>
              <a:rPr lang="en-US" altLang="zh-CN" sz="3735" b="1" dirty="0">
                <a:solidFill>
                  <a:srgbClr val="000000"/>
                </a:solidFill>
                <a:latin typeface="楷体" panose="02010609060101010101" pitchFamily="49" charset="-122"/>
                <a:ea typeface="楷体" panose="02010609060101010101" pitchFamily="49" charset="-122"/>
              </a:rPr>
              <a:t>) </a:t>
            </a:r>
            <a:r>
              <a:rPr lang="zh-CN" altLang="en-US"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他</a:t>
            </a:r>
            <a:r>
              <a:rPr lang="zh-CN" altLang="zh-CN" sz="3735" b="1" dirty="0">
                <a:solidFill>
                  <a:srgbClr val="FF0000"/>
                </a:solidFill>
                <a:latin typeface="楷体" panose="02010609060101010101" pitchFamily="49" charset="-122"/>
                <a:ea typeface="楷体" panose="02010609060101010101" pitchFamily="49" charset="-122"/>
              </a:rPr>
              <a:t>发现</a:t>
            </a:r>
            <a:r>
              <a:rPr lang="zh-CN" altLang="zh-CN" sz="3735" b="1" dirty="0">
                <a:solidFill>
                  <a:srgbClr val="000000"/>
                </a:solidFill>
                <a:latin typeface="楷体" panose="02010609060101010101" pitchFamily="49" charset="-122"/>
                <a:ea typeface="楷体" panose="02010609060101010101" pitchFamily="49" charset="-122"/>
              </a:rPr>
              <a:t>了</a:t>
            </a:r>
            <a:r>
              <a:rPr lang="en-US" altLang="zh-CN" sz="3735" b="1" dirty="0">
                <a:solidFill>
                  <a:srgbClr val="000000"/>
                </a:solidFill>
                <a:latin typeface="楷体" panose="02010609060101010101" pitchFamily="49" charset="-122"/>
                <a:ea typeface="楷体" panose="02010609060101010101" pitchFamily="49" charset="-122"/>
              </a:rPr>
              <a:t>X</a:t>
            </a:r>
            <a:r>
              <a:rPr lang="zh-CN" altLang="zh-CN" sz="3735" b="1" dirty="0">
                <a:solidFill>
                  <a:srgbClr val="000000"/>
                </a:solidFill>
                <a:latin typeface="楷体" panose="02010609060101010101" pitchFamily="49" charset="-122"/>
                <a:ea typeface="楷体" panose="02010609060101010101" pitchFamily="49" charset="-122"/>
              </a:rPr>
              <a:t>射线。</a:t>
            </a:r>
            <a:endParaRPr lang="zh-CN" altLang="en-US" sz="3735" b="1" dirty="0">
              <a:solidFill>
                <a:srgbClr val="000000"/>
              </a:solidFill>
              <a:latin typeface="楷体" panose="02010609060101010101" pitchFamily="49" charset="-122"/>
              <a:ea typeface="楷体" panose="02010609060101010101" pitchFamily="49" charset="-122"/>
            </a:endParaRPr>
          </a:p>
        </p:txBody>
      </p:sp>
      <p:sp>
        <p:nvSpPr>
          <p:cNvPr id="9" name="圆角矩形标注 8"/>
          <p:cNvSpPr/>
          <p:nvPr/>
        </p:nvSpPr>
        <p:spPr>
          <a:xfrm>
            <a:off x="814917" y="2853267"/>
            <a:ext cx="10657416" cy="2592917"/>
          </a:xfrm>
          <a:prstGeom prst="wedgeRoundRectCallout">
            <a:avLst>
              <a:gd name="adj1" fmla="val 13532"/>
              <a:gd name="adj2" fmla="val -80709"/>
              <a:gd name="adj3" fmla="val 16667"/>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r>
              <a:rPr lang="zh-CN" altLang="en-US" sz="3200" dirty="0" smtClean="0">
                <a:solidFill>
                  <a:srgbClr val="0000FF"/>
                </a:solidFill>
                <a:latin typeface="黑体" panose="02010609060101010101" pitchFamily="49" charset="-122"/>
                <a:ea typeface="黑体" panose="02010609060101010101" pitchFamily="49" charset="-122"/>
              </a:rPr>
              <a:t>    发现</a:t>
            </a:r>
            <a:r>
              <a:rPr lang="zh-CN" altLang="en-US" sz="3200" dirty="0">
                <a:solidFill>
                  <a:srgbClr val="0000FF"/>
                </a:solidFill>
                <a:latin typeface="黑体" panose="02010609060101010101" pitchFamily="49" charset="-122"/>
                <a:ea typeface="黑体" panose="02010609060101010101" pitchFamily="49" charset="-122"/>
              </a:rPr>
              <a:t>是已有的事物、现象从隐藏不为人知的状态到为众人所知的状态的过程。</a:t>
            </a:r>
            <a:endParaRPr lang="zh-CN" altLang="en-US" sz="3200" dirty="0">
              <a:solidFill>
                <a:srgbClr val="0000FF"/>
              </a:solidFill>
              <a:latin typeface="黑体" panose="02010609060101010101" pitchFamily="49" charset="-122"/>
              <a:ea typeface="黑体" panose="02010609060101010101" pitchFamily="49" charset="-122"/>
            </a:endParaRPr>
          </a:p>
          <a:p>
            <a:pPr eaLnBrk="1" hangingPunct="1">
              <a:defRPr/>
            </a:pPr>
            <a:r>
              <a:rPr lang="en-US" altLang="zh-CN" sz="3200" dirty="0" smtClean="0">
                <a:solidFill>
                  <a:srgbClr val="0000FF"/>
                </a:solidFill>
                <a:latin typeface="黑体" panose="02010609060101010101" pitchFamily="49" charset="-122"/>
                <a:ea typeface="黑体" panose="02010609060101010101" pitchFamily="49" charset="-122"/>
              </a:rPr>
              <a:t>    X</a:t>
            </a:r>
            <a:r>
              <a:rPr lang="zh-CN" altLang="en-US" sz="3200" dirty="0">
                <a:solidFill>
                  <a:srgbClr val="0000FF"/>
                </a:solidFill>
                <a:latin typeface="黑体" panose="02010609060101010101" pitchFamily="49" charset="-122"/>
                <a:ea typeface="黑体" panose="02010609060101010101" pitchFamily="49" charset="-122"/>
              </a:rPr>
              <a:t>射</a:t>
            </a:r>
            <a:r>
              <a:rPr lang="zh-CN" altLang="zh-CN" sz="3200" dirty="0">
                <a:solidFill>
                  <a:srgbClr val="0000FF"/>
                </a:solidFill>
                <a:latin typeface="黑体" panose="02010609060101010101" pitchFamily="49" charset="-122"/>
                <a:ea typeface="黑体" panose="02010609060101010101" pitchFamily="49" charset="-122"/>
              </a:rPr>
              <a:t>线波长是介于紫外线和</a:t>
            </a:r>
            <a:r>
              <a:rPr lang="en-US" altLang="zh-CN" sz="3200" dirty="0">
                <a:solidFill>
                  <a:srgbClr val="0000FF"/>
                </a:solidFill>
                <a:latin typeface="黑体" panose="02010609060101010101" pitchFamily="49" charset="-122"/>
                <a:ea typeface="黑体" panose="02010609060101010101" pitchFamily="49" charset="-122"/>
              </a:rPr>
              <a:t>Y</a:t>
            </a:r>
            <a:r>
              <a:rPr lang="zh-CN" altLang="en-US" sz="3200" dirty="0">
                <a:solidFill>
                  <a:srgbClr val="0000FF"/>
                </a:solidFill>
                <a:latin typeface="黑体" panose="02010609060101010101" pitchFamily="49" charset="-122"/>
                <a:ea typeface="黑体" panose="02010609060101010101" pitchFamily="49" charset="-122"/>
              </a:rPr>
              <a:t>射</a:t>
            </a:r>
            <a:r>
              <a:rPr lang="zh-CN" altLang="zh-CN" sz="3200" dirty="0">
                <a:solidFill>
                  <a:srgbClr val="0000FF"/>
                </a:solidFill>
                <a:latin typeface="黑体" panose="02010609060101010101" pitchFamily="49" charset="-122"/>
                <a:ea typeface="黑体" panose="02010609060101010101" pitchFamily="49" charset="-122"/>
              </a:rPr>
              <a:t>线之间的一种电磁辐射</a:t>
            </a:r>
            <a:r>
              <a:rPr lang="zh-CN" altLang="en-US" sz="3200" dirty="0">
                <a:solidFill>
                  <a:srgbClr val="0000FF"/>
                </a:solidFill>
                <a:latin typeface="黑体" panose="02010609060101010101" pitchFamily="49" charset="-122"/>
                <a:ea typeface="黑体" panose="02010609060101010101" pitchFamily="49" charset="-122"/>
              </a:rPr>
              <a:t>，</a:t>
            </a:r>
            <a:r>
              <a:rPr lang="zh-CN" altLang="zh-CN" sz="3200" dirty="0">
                <a:solidFill>
                  <a:srgbClr val="0000FF"/>
                </a:solidFill>
                <a:latin typeface="黑体" panose="02010609060101010101" pitchFamily="49" charset="-122"/>
                <a:ea typeface="黑体" panose="02010609060101010101" pitchFamily="49" charset="-122"/>
              </a:rPr>
              <a:t>它是本来就存在的。所以此处用“发现”</a:t>
            </a:r>
            <a:r>
              <a:rPr lang="zh-CN" altLang="en-US" sz="3200" dirty="0">
                <a:solidFill>
                  <a:srgbClr val="0000FF"/>
                </a:solidFill>
                <a:latin typeface="黑体" panose="02010609060101010101" pitchFamily="49" charset="-122"/>
                <a:ea typeface="黑体" panose="02010609060101010101" pitchFamily="49" charset="-122"/>
              </a:rPr>
              <a:t>，</a:t>
            </a:r>
            <a:r>
              <a:rPr lang="zh-CN" altLang="zh-CN" sz="3200" dirty="0">
                <a:solidFill>
                  <a:srgbClr val="0000FF"/>
                </a:solidFill>
                <a:latin typeface="黑体" panose="02010609060101010101" pitchFamily="49" charset="-122"/>
                <a:ea typeface="黑体" panose="02010609060101010101" pitchFamily="49" charset="-122"/>
              </a:rPr>
              <a:t>体现了新闻语言的准确性。</a:t>
            </a:r>
            <a:endParaRPr lang="zh-CN" altLang="en-US" sz="3200" b="1" dirty="0">
              <a:solidFill>
                <a:srgbClr val="0000FF"/>
              </a:solidFill>
              <a:latin typeface="黑体" panose="02010609060101010101" pitchFamily="49" charset="-122"/>
              <a:ea typeface="黑体" panose="02010609060101010101" pitchFamily="49" charset="-122"/>
            </a:endParaRPr>
          </a:p>
        </p:txBody>
      </p:sp>
      <p:grpSp>
        <p:nvGrpSpPr>
          <p:cNvPr id="28676" name="组合 7"/>
          <p:cNvGrpSpPr/>
          <p:nvPr/>
        </p:nvGrpSpPr>
        <p:grpSpPr bwMode="auto">
          <a:xfrm>
            <a:off x="38100" y="-4233"/>
            <a:ext cx="2675467" cy="665885"/>
            <a:chOff x="70" y="-63"/>
            <a:chExt cx="3160" cy="786"/>
          </a:xfrm>
        </p:grpSpPr>
        <p:sp>
          <p:nvSpPr>
            <p:cNvPr id="28677"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12"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3" name="菱形 12"/>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ldLvl="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矩形 4"/>
          <p:cNvSpPr>
            <a:spLocks noChangeArrowheads="1"/>
          </p:cNvSpPr>
          <p:nvPr/>
        </p:nvSpPr>
        <p:spPr bwMode="auto">
          <a:xfrm>
            <a:off x="814917" y="1411817"/>
            <a:ext cx="10369549" cy="1241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3735" b="1" dirty="0">
                <a:solidFill>
                  <a:srgbClr val="000000"/>
                </a:solidFill>
                <a:latin typeface="楷体" panose="02010609060101010101" pitchFamily="49" charset="-122"/>
                <a:ea typeface="楷体" panose="02010609060101010101" pitchFamily="49" charset="-122"/>
              </a:rPr>
              <a:t>    </a:t>
            </a:r>
            <a:r>
              <a:rPr lang="zh-CN" altLang="zh-CN" sz="3735" b="1" dirty="0">
                <a:solidFill>
                  <a:srgbClr val="000000"/>
                </a:solidFill>
                <a:latin typeface="楷体" panose="02010609060101010101" pitchFamily="49" charset="-122"/>
                <a:ea typeface="楷体" panose="02010609060101010101" pitchFamily="49" charset="-122"/>
              </a:rPr>
              <a:t>法国的普吕多姆</a:t>
            </a:r>
            <a:r>
              <a:rPr lang="en-US" altLang="zh-CN"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文学奖</a:t>
            </a:r>
            <a:r>
              <a:rPr lang="en-US" altLang="zh-CN" sz="3735" b="1" dirty="0">
                <a:solidFill>
                  <a:srgbClr val="000000"/>
                </a:solidFill>
                <a:latin typeface="楷体" panose="02010609060101010101" pitchFamily="49" charset="-122"/>
                <a:ea typeface="楷体" panose="02010609060101010101" pitchFamily="49" charset="-122"/>
              </a:rPr>
              <a:t>) </a:t>
            </a:r>
            <a:r>
              <a:rPr lang="zh-CN" altLang="en-US"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他在诗歌创作方面</a:t>
            </a:r>
            <a:r>
              <a:rPr lang="zh-CN" altLang="zh-CN" sz="3735" b="1" dirty="0">
                <a:solidFill>
                  <a:srgbClr val="FF0000"/>
                </a:solidFill>
                <a:latin typeface="楷体" panose="02010609060101010101" pitchFamily="49" charset="-122"/>
                <a:ea typeface="楷体" panose="02010609060101010101" pitchFamily="49" charset="-122"/>
              </a:rPr>
              <a:t>颇</a:t>
            </a:r>
            <a:r>
              <a:rPr lang="zh-CN" altLang="zh-CN" sz="3735" b="1" dirty="0">
                <a:solidFill>
                  <a:srgbClr val="000000"/>
                </a:solidFill>
                <a:latin typeface="楷体" panose="02010609060101010101" pitchFamily="49" charset="-122"/>
                <a:ea typeface="楷体" panose="02010609060101010101" pitchFamily="49" charset="-122"/>
              </a:rPr>
              <a:t>有建树。</a:t>
            </a:r>
            <a:endParaRPr lang="zh-CN" altLang="en-US" sz="3735" b="1" dirty="0">
              <a:solidFill>
                <a:srgbClr val="000000"/>
              </a:solidFill>
              <a:latin typeface="楷体" panose="02010609060101010101" pitchFamily="49" charset="-122"/>
              <a:ea typeface="楷体" panose="02010609060101010101" pitchFamily="49" charset="-122"/>
            </a:endParaRPr>
          </a:p>
        </p:txBody>
      </p:sp>
      <p:sp>
        <p:nvSpPr>
          <p:cNvPr id="7" name="圆角矩形标注 6"/>
          <p:cNvSpPr/>
          <p:nvPr/>
        </p:nvSpPr>
        <p:spPr>
          <a:xfrm>
            <a:off x="1968500" y="3238500"/>
            <a:ext cx="7679267" cy="2495551"/>
          </a:xfrm>
          <a:prstGeom prst="wedgeRoundRectCallout">
            <a:avLst>
              <a:gd name="adj1" fmla="val -46686"/>
              <a:gd name="adj2" fmla="val -76740"/>
              <a:gd name="adj3" fmla="val 16667"/>
            </a:avLst>
          </a:prstGeom>
          <a:solidFill>
            <a:srgbClr val="CC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eaLnBrk="1" hangingPunct="1">
              <a:defRPr/>
            </a:pPr>
            <a:endParaRPr lang="en-US" altLang="zh-CN" sz="3200" b="1" dirty="0">
              <a:solidFill>
                <a:srgbClr val="0000FF"/>
              </a:solidFill>
              <a:latin typeface="黑体" panose="02010609060101010101" pitchFamily="49" charset="-122"/>
              <a:ea typeface="黑体" panose="02010609060101010101" pitchFamily="49" charset="-122"/>
            </a:endParaRPr>
          </a:p>
          <a:p>
            <a:pPr eaLnBrk="1" hangingPunct="1">
              <a:defRPr/>
            </a:pPr>
            <a:endParaRPr lang="en-US" altLang="zh-CN" sz="3200" dirty="0">
              <a:solidFill>
                <a:srgbClr val="0000FF"/>
              </a:solidFill>
              <a:latin typeface="黑体" panose="02010609060101010101" pitchFamily="49" charset="-122"/>
              <a:ea typeface="黑体" panose="02010609060101010101" pitchFamily="49" charset="-122"/>
            </a:endParaRPr>
          </a:p>
          <a:p>
            <a:pPr eaLnBrk="1" hangingPunct="1">
              <a:defRPr/>
            </a:pPr>
            <a:r>
              <a:rPr lang="zh-CN" altLang="zh-CN" sz="3200" dirty="0">
                <a:solidFill>
                  <a:srgbClr val="0000FF"/>
                </a:solidFill>
                <a:latin typeface="黑体" panose="02010609060101010101" pitchFamily="49" charset="-122"/>
                <a:ea typeface="黑体" panose="02010609060101010101" pitchFamily="49" charset="-122"/>
              </a:rPr>
              <a:t>颇有建树的“颇”在这里</a:t>
            </a:r>
            <a:r>
              <a:rPr lang="zh-CN" altLang="en-US" sz="3200" dirty="0">
                <a:solidFill>
                  <a:srgbClr val="0000FF"/>
                </a:solidFill>
                <a:latin typeface="黑体" panose="02010609060101010101" pitchFamily="49" charset="-122"/>
                <a:ea typeface="黑体" panose="02010609060101010101" pitchFamily="49" charset="-122"/>
              </a:rPr>
              <a:t>是</a:t>
            </a:r>
            <a:r>
              <a:rPr lang="zh-CN" altLang="zh-CN" sz="3200" dirty="0">
                <a:solidFill>
                  <a:srgbClr val="0000FF"/>
                </a:solidFill>
                <a:latin typeface="黑体" panose="02010609060101010101" pitchFamily="49" charset="-122"/>
                <a:ea typeface="黑体" panose="02010609060101010101" pitchFamily="49" charset="-122"/>
              </a:rPr>
              <a:t>“很</a:t>
            </a:r>
            <a:r>
              <a:rPr lang="zh-CN" altLang="en-US" sz="3200" dirty="0">
                <a:solidFill>
                  <a:srgbClr val="0000FF"/>
                </a:solidFill>
                <a:latin typeface="黑体" panose="02010609060101010101" pitchFamily="49" charset="-122"/>
                <a:ea typeface="黑体" panose="02010609060101010101" pitchFamily="49" charset="-122"/>
              </a:rPr>
              <a:t>，</a:t>
            </a:r>
            <a:r>
              <a:rPr lang="zh-CN" altLang="zh-CN" sz="3200" dirty="0">
                <a:solidFill>
                  <a:srgbClr val="0000FF"/>
                </a:solidFill>
                <a:latin typeface="黑体" panose="02010609060101010101" pitchFamily="49" charset="-122"/>
                <a:ea typeface="黑体" panose="02010609060101010101" pitchFamily="49" charset="-122"/>
              </a:rPr>
              <a:t>相当”的意思</a:t>
            </a:r>
            <a:r>
              <a:rPr lang="zh-CN" altLang="en-US" sz="3200" dirty="0">
                <a:solidFill>
                  <a:srgbClr val="0000FF"/>
                </a:solidFill>
                <a:latin typeface="黑体" panose="02010609060101010101" pitchFamily="49" charset="-122"/>
                <a:ea typeface="黑体" panose="02010609060101010101" pitchFamily="49" charset="-122"/>
              </a:rPr>
              <a:t>，</a:t>
            </a:r>
            <a:r>
              <a:rPr lang="zh-CN" altLang="zh-CN" sz="3200" dirty="0">
                <a:solidFill>
                  <a:srgbClr val="0000FF"/>
                </a:solidFill>
                <a:latin typeface="黑体" panose="02010609060101010101" pitchFamily="49" charset="-122"/>
                <a:ea typeface="黑体" panose="02010609060101010101" pitchFamily="49" charset="-122"/>
              </a:rPr>
              <a:t>在文中指普吕多姆在诗歌创作方面造诣很深</a:t>
            </a:r>
            <a:r>
              <a:rPr lang="zh-CN" altLang="en-US" sz="3200" dirty="0">
                <a:solidFill>
                  <a:srgbClr val="0000FF"/>
                </a:solidFill>
                <a:latin typeface="黑体" panose="02010609060101010101" pitchFamily="49" charset="-122"/>
                <a:ea typeface="黑体" panose="02010609060101010101" pitchFamily="49" charset="-122"/>
              </a:rPr>
              <a:t>，</a:t>
            </a:r>
            <a:r>
              <a:rPr lang="zh-CN" altLang="zh-CN" sz="3200" dirty="0">
                <a:solidFill>
                  <a:srgbClr val="0000FF"/>
                </a:solidFill>
                <a:latin typeface="黑体" panose="02010609060101010101" pitchFamily="49" charset="-122"/>
                <a:ea typeface="黑体" panose="02010609060101010101" pitchFamily="49" charset="-122"/>
              </a:rPr>
              <a:t>成果丰硕</a:t>
            </a:r>
            <a:r>
              <a:rPr lang="zh-CN" altLang="en-US" sz="3200" dirty="0">
                <a:solidFill>
                  <a:srgbClr val="0000FF"/>
                </a:solidFill>
                <a:latin typeface="黑体" panose="02010609060101010101" pitchFamily="49" charset="-122"/>
                <a:ea typeface="黑体" panose="02010609060101010101" pitchFamily="49" charset="-122"/>
              </a:rPr>
              <a:t>，</a:t>
            </a:r>
            <a:r>
              <a:rPr lang="zh-CN" altLang="zh-CN" sz="3200" dirty="0">
                <a:solidFill>
                  <a:srgbClr val="0000FF"/>
                </a:solidFill>
                <a:latin typeface="黑体" panose="02010609060101010101" pitchFamily="49" charset="-122"/>
                <a:ea typeface="黑体" panose="02010609060101010101" pitchFamily="49" charset="-122"/>
              </a:rPr>
              <a:t>获得诺贝尔文学奖是理所应当的。</a:t>
            </a:r>
            <a:endParaRPr lang="zh-CN" altLang="en-US" sz="3200" dirty="0">
              <a:solidFill>
                <a:srgbClr val="0000FF"/>
              </a:solidFill>
              <a:latin typeface="黑体" panose="02010609060101010101" pitchFamily="49" charset="-122"/>
              <a:ea typeface="黑体" panose="02010609060101010101" pitchFamily="49" charset="-122"/>
            </a:endParaRPr>
          </a:p>
          <a:p>
            <a:pPr eaLnBrk="1" hangingPunct="1">
              <a:defRPr/>
            </a:pPr>
            <a:endParaRPr lang="zh-CN" altLang="en-US" sz="3200" b="1" dirty="0">
              <a:solidFill>
                <a:srgbClr val="0000FF"/>
              </a:solidFill>
              <a:latin typeface="黑体" panose="02010609060101010101" pitchFamily="49" charset="-122"/>
              <a:ea typeface="黑体" panose="02010609060101010101" pitchFamily="49" charset="-122"/>
            </a:endParaRPr>
          </a:p>
          <a:p>
            <a:pPr eaLnBrk="1" hangingPunct="1">
              <a:defRPr/>
            </a:pPr>
            <a:endParaRPr lang="zh-CN" altLang="en-US" sz="3200" b="1" dirty="0">
              <a:solidFill>
                <a:srgbClr val="0000FF"/>
              </a:solidFill>
              <a:latin typeface="黑体" panose="02010609060101010101" pitchFamily="49" charset="-122"/>
              <a:ea typeface="黑体" panose="02010609060101010101" pitchFamily="49" charset="-122"/>
            </a:endParaRPr>
          </a:p>
        </p:txBody>
      </p:sp>
      <p:grpSp>
        <p:nvGrpSpPr>
          <p:cNvPr id="30724" name="组合 7"/>
          <p:cNvGrpSpPr/>
          <p:nvPr/>
        </p:nvGrpSpPr>
        <p:grpSpPr bwMode="auto">
          <a:xfrm>
            <a:off x="38100" y="-4233"/>
            <a:ext cx="2675467" cy="665885"/>
            <a:chOff x="70" y="-63"/>
            <a:chExt cx="3160" cy="786"/>
          </a:xfrm>
        </p:grpSpPr>
        <p:sp>
          <p:nvSpPr>
            <p:cNvPr id="30725"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合作探究</a:t>
              </a:r>
              <a:endParaRPr kumimoji="1" lang="zh-CN" altLang="en-US" sz="3735">
                <a:latin typeface="黑体" panose="02010609060101010101" pitchFamily="49" charset="-122"/>
                <a:ea typeface="黑体" panose="02010609060101010101" pitchFamily="49" charset="-122"/>
              </a:endParaRPr>
            </a:p>
          </p:txBody>
        </p:sp>
        <p:cxnSp>
          <p:nvCxnSpPr>
            <p:cNvPr id="10"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1" name="菱形 10"/>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ldLvl="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5"/>
          <p:cNvSpPr txBox="1">
            <a:spLocks noChangeArrowheads="1"/>
          </p:cNvSpPr>
          <p:nvPr/>
        </p:nvSpPr>
        <p:spPr bwMode="auto">
          <a:xfrm>
            <a:off x="1006939" y="1701800"/>
            <a:ext cx="10561669" cy="3543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zh-CN" altLang="en-US" sz="3735" b="1" dirty="0">
                <a:latin typeface="楷体" panose="02010609060101010101" pitchFamily="49" charset="-122"/>
                <a:ea typeface="楷体" panose="02010609060101010101" pitchFamily="49" charset="-122"/>
              </a:rPr>
              <a:t>    </a:t>
            </a:r>
            <a:r>
              <a:rPr lang="zh-CN" altLang="zh-CN" sz="3735" b="1" dirty="0">
                <a:latin typeface="楷体" panose="02010609060101010101" pitchFamily="49" charset="-122"/>
                <a:ea typeface="楷体" panose="02010609060101010101" pitchFamily="49" charset="-122"/>
              </a:rPr>
              <a:t>《首届诺贝尔奖颁发》介绍了</a:t>
            </a:r>
            <a:r>
              <a:rPr lang="en-US" altLang="zh-CN" sz="3735" b="1" dirty="0">
                <a:latin typeface="楷体" panose="02010609060101010101" pitchFamily="49" charset="-122"/>
                <a:ea typeface="楷体" panose="02010609060101010101" pitchFamily="49" charset="-122"/>
              </a:rPr>
              <a:t>1901</a:t>
            </a:r>
            <a:r>
              <a:rPr lang="zh-CN" altLang="zh-CN" sz="3735" b="1" dirty="0">
                <a:latin typeface="楷体" panose="02010609060101010101" pitchFamily="49" charset="-122"/>
                <a:ea typeface="楷体" panose="02010609060101010101" pitchFamily="49" charset="-122"/>
              </a:rPr>
              <a:t>年</a:t>
            </a:r>
            <a:r>
              <a:rPr lang="en-US" altLang="zh-CN" sz="3735" b="1" dirty="0">
                <a:latin typeface="楷体" panose="02010609060101010101" pitchFamily="49" charset="-122"/>
                <a:ea typeface="楷体" panose="02010609060101010101" pitchFamily="49" charset="-122"/>
              </a:rPr>
              <a:t>12</a:t>
            </a:r>
            <a:r>
              <a:rPr lang="zh-CN" altLang="zh-CN" sz="3735" b="1" dirty="0">
                <a:latin typeface="楷体" panose="02010609060101010101" pitchFamily="49" charset="-122"/>
                <a:ea typeface="楷体" panose="02010609060101010101" pitchFamily="49" charset="-122"/>
              </a:rPr>
              <a:t>月</a:t>
            </a:r>
            <a:r>
              <a:rPr lang="en-US" altLang="zh-CN" sz="3735" b="1" dirty="0">
                <a:latin typeface="楷体" panose="02010609060101010101" pitchFamily="49" charset="-122"/>
                <a:ea typeface="楷体" panose="02010609060101010101" pitchFamily="49" charset="-122"/>
              </a:rPr>
              <a:t>10</a:t>
            </a:r>
            <a:r>
              <a:rPr lang="zh-CN" altLang="zh-CN" sz="3735" b="1" dirty="0">
                <a:latin typeface="楷体" panose="02010609060101010101" pitchFamily="49" charset="-122"/>
                <a:ea typeface="楷体" panose="02010609060101010101" pitchFamily="49" charset="-122"/>
              </a:rPr>
              <a:t>日瑞典国王和挪威诺贝尔基金会首次颁发诺贝尔奖的情况</a:t>
            </a:r>
            <a:r>
              <a:rPr lang="zh-CN" altLang="en-US" sz="3735" b="1" dirty="0">
                <a:latin typeface="楷体" panose="02010609060101010101" pitchFamily="49" charset="-122"/>
                <a:ea typeface="楷体" panose="02010609060101010101" pitchFamily="49" charset="-122"/>
              </a:rPr>
              <a:t>，</a:t>
            </a:r>
            <a:r>
              <a:rPr lang="zh-CN" altLang="zh-CN" sz="3735" b="1" dirty="0">
                <a:latin typeface="楷体" panose="02010609060101010101" pitchFamily="49" charset="-122"/>
                <a:ea typeface="楷体" panose="02010609060101010101" pitchFamily="49" charset="-122"/>
              </a:rPr>
              <a:t>客观详细地介绍了诺贝尔奖的由来及相关知识。</a:t>
            </a:r>
            <a:endParaRPr lang="zh-CN" altLang="en-US" sz="3735" b="1" dirty="0">
              <a:latin typeface="楷体" panose="02010609060101010101" pitchFamily="49" charset="-122"/>
              <a:ea typeface="楷体" panose="02010609060101010101" pitchFamily="49" charset="-122"/>
            </a:endParaRPr>
          </a:p>
        </p:txBody>
      </p:sp>
      <p:grpSp>
        <p:nvGrpSpPr>
          <p:cNvPr id="31747" name="组合 1"/>
          <p:cNvGrpSpPr/>
          <p:nvPr/>
        </p:nvGrpSpPr>
        <p:grpSpPr bwMode="auto">
          <a:xfrm>
            <a:off x="5125723" y="1089347"/>
            <a:ext cx="2324100" cy="649181"/>
            <a:chOff x="3333750" y="715963"/>
            <a:chExt cx="1743075" cy="486886"/>
          </a:xfrm>
        </p:grpSpPr>
        <p:sp>
          <p:nvSpPr>
            <p:cNvPr id="20" name="圆角矩形 19"/>
            <p:cNvSpPr/>
            <p:nvPr/>
          </p:nvSpPr>
          <p:spPr>
            <a:xfrm rot="555800">
              <a:off x="4602163" y="715963"/>
              <a:ext cx="442912" cy="419100"/>
            </a:xfrm>
            <a:prstGeom prst="roundRect">
              <a:avLst/>
            </a:prstGeom>
            <a:solidFill>
              <a:schemeClr val="accent6">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21" name="圆角矩形 20"/>
            <p:cNvSpPr/>
            <p:nvPr/>
          </p:nvSpPr>
          <p:spPr>
            <a:xfrm rot="20470821">
              <a:off x="4197350" y="722313"/>
              <a:ext cx="442913" cy="420687"/>
            </a:xfrm>
            <a:prstGeom prst="roundRect">
              <a:avLst/>
            </a:prstGeom>
            <a:solidFill>
              <a:schemeClr val="accent3">
                <a:lumMod val="50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22" name="圆角矩形 21"/>
            <p:cNvSpPr/>
            <p:nvPr/>
          </p:nvSpPr>
          <p:spPr>
            <a:xfrm rot="319204">
              <a:off x="3778250" y="722313"/>
              <a:ext cx="441325" cy="420687"/>
            </a:xfrm>
            <a:prstGeom prst="roundRect">
              <a:avLst/>
            </a:prstGeom>
            <a:solidFill>
              <a:schemeClr val="accent1">
                <a:lumMod val="75000"/>
              </a:schemeClr>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23" name="圆角矩形 22"/>
            <p:cNvSpPr/>
            <p:nvPr/>
          </p:nvSpPr>
          <p:spPr>
            <a:xfrm rot="21148334">
              <a:off x="3368675" y="730250"/>
              <a:ext cx="441325" cy="420688"/>
            </a:xfrm>
            <a:prstGeom prst="roundRect">
              <a:avLst/>
            </a:prstGeom>
            <a:solidFill>
              <a:schemeClr val="accent2"/>
            </a:solidFill>
            <a:ln>
              <a:noFill/>
            </a:ln>
          </p:spPr>
          <p:style>
            <a:lnRef idx="2">
              <a:schemeClr val="dk1"/>
            </a:lnRef>
            <a:fillRef idx="1">
              <a:schemeClr val="lt1"/>
            </a:fillRef>
            <a:effectRef idx="0">
              <a:schemeClr val="dk1"/>
            </a:effectRef>
            <a:fontRef idx="minor">
              <a:schemeClr val="dk1"/>
            </a:fontRef>
          </p:style>
          <p:txBody>
            <a:bodyPr anchor="ctr"/>
            <a:lstStyle/>
            <a:p>
              <a:pPr algn="ctr">
                <a:defRPr/>
              </a:pPr>
              <a:endParaRPr kumimoji="1" lang="zh-CN" altLang="en-US" sz="2400"/>
            </a:p>
          </p:txBody>
        </p:sp>
        <p:sp>
          <p:nvSpPr>
            <p:cNvPr id="31756" name="矩形 1"/>
            <p:cNvSpPr>
              <a:spLocks noChangeArrowheads="1"/>
            </p:cNvSpPr>
            <p:nvPr/>
          </p:nvSpPr>
          <p:spPr bwMode="auto">
            <a:xfrm>
              <a:off x="3333750" y="720884"/>
              <a:ext cx="1743075" cy="4819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dist">
                <a:lnSpc>
                  <a:spcPts val="4300"/>
                </a:lnSpc>
              </a:pPr>
              <a:r>
                <a:rPr lang="zh-CN" altLang="en-US" sz="3735" b="1" dirty="0">
                  <a:solidFill>
                    <a:schemeClr val="bg1"/>
                  </a:solidFill>
                  <a:latin typeface="楷体" panose="02010609060101010101" pitchFamily="49" charset="-122"/>
                  <a:ea typeface="楷体" panose="02010609060101010101" pitchFamily="49" charset="-122"/>
                </a:rPr>
                <a:t>概括主题</a:t>
              </a:r>
              <a:endParaRPr lang="zh-CN" altLang="en-US" sz="3735" b="1" dirty="0">
                <a:solidFill>
                  <a:schemeClr val="bg1"/>
                </a:solidFill>
                <a:latin typeface="楷体" panose="02010609060101010101" pitchFamily="49" charset="-122"/>
                <a:ea typeface="楷体" panose="02010609060101010101" pitchFamily="49" charset="-122"/>
              </a:endParaRPr>
            </a:p>
          </p:txBody>
        </p:sp>
      </p:grpSp>
      <p:grpSp>
        <p:nvGrpSpPr>
          <p:cNvPr id="31748" name="组合 13"/>
          <p:cNvGrpSpPr/>
          <p:nvPr/>
        </p:nvGrpSpPr>
        <p:grpSpPr bwMode="auto">
          <a:xfrm>
            <a:off x="38100" y="-27517"/>
            <a:ext cx="2675467" cy="665885"/>
            <a:chOff x="70" y="-63"/>
            <a:chExt cx="3160" cy="786"/>
          </a:xfrm>
        </p:grpSpPr>
        <p:sp>
          <p:nvSpPr>
            <p:cNvPr id="31749" name="文本框 6"/>
            <p:cNvSpPr txBox="1">
              <a:spLocks noChangeArrowheads="1"/>
            </p:cNvSpPr>
            <p:nvPr/>
          </p:nvSpPr>
          <p:spPr bwMode="auto">
            <a:xfrm>
              <a:off x="678" y="-63"/>
              <a:ext cx="2460"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课堂小结</a:t>
              </a:r>
              <a:endParaRPr kumimoji="1" lang="zh-CN" altLang="en-US" sz="3735">
                <a:latin typeface="黑体" panose="02010609060101010101" pitchFamily="49" charset="-122"/>
                <a:ea typeface="黑体" panose="02010609060101010101" pitchFamily="49" charset="-122"/>
              </a:endParaRPr>
            </a:p>
          </p:txBody>
        </p:sp>
        <p:cxnSp>
          <p:nvCxnSpPr>
            <p:cNvPr id="15" name="直线连接符 9"/>
            <p:cNvCxnSpPr/>
            <p:nvPr/>
          </p:nvCxnSpPr>
          <p:spPr>
            <a:xfrm>
              <a:off x="70" y="699"/>
              <a:ext cx="3160"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6" name="菱形 15"/>
            <p:cNvSpPr/>
            <p:nvPr/>
          </p:nvSpPr>
          <p:spPr>
            <a:xfrm>
              <a:off x="125" y="147"/>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TextBox 4"/>
          <p:cNvSpPr txBox="1">
            <a:spLocks noChangeArrowheads="1"/>
          </p:cNvSpPr>
          <p:nvPr/>
        </p:nvSpPr>
        <p:spPr bwMode="auto">
          <a:xfrm>
            <a:off x="1081829" y="1604433"/>
            <a:ext cx="757555" cy="403225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vert="eaVert">
            <a:spAutoFit/>
          </a:bodyPr>
          <a:lstStyle/>
          <a:p>
            <a:pPr eaLnBrk="1" hangingPunct="1">
              <a:defRPr/>
            </a:pPr>
            <a:r>
              <a:rPr lang="zh-CN" altLang="en-US" sz="3735" b="1" dirty="0">
                <a:solidFill>
                  <a:srgbClr val="FF0000"/>
                </a:solidFill>
                <a:latin typeface="黑体" panose="02010609060101010101" pitchFamily="49" charset="-122"/>
                <a:ea typeface="黑体" panose="02010609060101010101" pitchFamily="49" charset="-122"/>
              </a:rPr>
              <a:t>首届诺贝尔奖颁发</a:t>
            </a:r>
            <a:endParaRPr lang="zh-CN" altLang="en-US" sz="3735" b="1" dirty="0">
              <a:solidFill>
                <a:srgbClr val="FF0000"/>
              </a:solidFill>
              <a:latin typeface="黑体" panose="02010609060101010101" pitchFamily="49" charset="-122"/>
              <a:ea typeface="黑体" panose="02010609060101010101" pitchFamily="49" charset="-122"/>
            </a:endParaRPr>
          </a:p>
        </p:txBody>
      </p:sp>
      <p:sp>
        <p:nvSpPr>
          <p:cNvPr id="14" name="左大括号 13"/>
          <p:cNvSpPr/>
          <p:nvPr/>
        </p:nvSpPr>
        <p:spPr>
          <a:xfrm>
            <a:off x="2029884" y="1797051"/>
            <a:ext cx="455083" cy="3530600"/>
          </a:xfrm>
          <a:prstGeom prst="leftBrace">
            <a:avLst>
              <a:gd name="adj1" fmla="val 37848"/>
              <a:gd name="adj2" fmla="val 50000"/>
            </a:avLst>
          </a:prstGeom>
          <a:ln w="28575">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eaLnBrk="1" hangingPunct="1">
              <a:defRPr/>
            </a:pPr>
            <a:endParaRPr lang="zh-CN" altLang="en-US" sz="2400"/>
          </a:p>
        </p:txBody>
      </p:sp>
      <p:sp>
        <p:nvSpPr>
          <p:cNvPr id="52233" name="TextBox 15"/>
          <p:cNvSpPr txBox="1">
            <a:spLocks noChangeArrowheads="1"/>
          </p:cNvSpPr>
          <p:nvPr/>
        </p:nvSpPr>
        <p:spPr bwMode="auto">
          <a:xfrm>
            <a:off x="2607733" y="1483784"/>
            <a:ext cx="1236133" cy="6661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spAutoFit/>
          </a:bodyPr>
          <a:lstStyle/>
          <a:p>
            <a:pPr eaLnBrk="1" hangingPunct="1">
              <a:defRPr/>
            </a:pPr>
            <a:r>
              <a:rPr lang="zh-CN" altLang="en-US" sz="3735" b="1" dirty="0">
                <a:solidFill>
                  <a:srgbClr val="0000FF"/>
                </a:solidFill>
                <a:latin typeface="楷体" panose="02010609060101010101" pitchFamily="49" charset="-122"/>
                <a:ea typeface="楷体" panose="02010609060101010101" pitchFamily="49" charset="-122"/>
              </a:rPr>
              <a:t>导语</a:t>
            </a:r>
            <a:endParaRPr lang="zh-CN" altLang="en-US" sz="3735" b="1" dirty="0">
              <a:solidFill>
                <a:srgbClr val="0000FF"/>
              </a:solidFill>
              <a:latin typeface="楷体" panose="02010609060101010101" pitchFamily="49" charset="-122"/>
              <a:ea typeface="楷体" panose="02010609060101010101" pitchFamily="49" charset="-122"/>
            </a:endParaRPr>
          </a:p>
        </p:txBody>
      </p:sp>
      <p:sp>
        <p:nvSpPr>
          <p:cNvPr id="52238" name="TextBox 21"/>
          <p:cNvSpPr txBox="1">
            <a:spLocks noChangeArrowheads="1"/>
          </p:cNvSpPr>
          <p:nvPr/>
        </p:nvSpPr>
        <p:spPr bwMode="auto">
          <a:xfrm>
            <a:off x="8942917" y="1481667"/>
            <a:ext cx="2209800" cy="666115"/>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a:spAutoFit/>
          </a:bodyPr>
          <a:lstStyle/>
          <a:p>
            <a:pPr eaLnBrk="1" hangingPunct="1">
              <a:defRPr/>
            </a:pPr>
            <a:r>
              <a:rPr lang="zh-CN" altLang="en-US" sz="3735" b="1" dirty="0">
                <a:solidFill>
                  <a:schemeClr val="tx1"/>
                </a:solidFill>
                <a:latin typeface="楷体" panose="02010609060101010101" pitchFamily="49" charset="-122"/>
                <a:ea typeface="楷体" panose="02010609060101010101" pitchFamily="49" charset="-122"/>
              </a:rPr>
              <a:t>总括全文</a:t>
            </a:r>
            <a:endParaRPr lang="zh-CN" altLang="en-US" sz="3735" b="1" dirty="0">
              <a:solidFill>
                <a:schemeClr val="tx1"/>
              </a:solidFill>
              <a:latin typeface="楷体" panose="02010609060101010101" pitchFamily="49" charset="-122"/>
              <a:ea typeface="楷体" panose="02010609060101010101" pitchFamily="49" charset="-122"/>
            </a:endParaRPr>
          </a:p>
        </p:txBody>
      </p:sp>
      <p:sp>
        <p:nvSpPr>
          <p:cNvPr id="23" name="TextBox 15"/>
          <p:cNvSpPr txBox="1">
            <a:spLocks noChangeArrowheads="1"/>
          </p:cNvSpPr>
          <p:nvPr/>
        </p:nvSpPr>
        <p:spPr bwMode="auto">
          <a:xfrm>
            <a:off x="2607733" y="3238500"/>
            <a:ext cx="1236133" cy="6661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spAutoFit/>
          </a:bodyPr>
          <a:lstStyle/>
          <a:p>
            <a:pPr eaLnBrk="1" hangingPunct="1">
              <a:defRPr/>
            </a:pPr>
            <a:r>
              <a:rPr lang="zh-CN" altLang="en-US" sz="3735" b="1" dirty="0">
                <a:solidFill>
                  <a:srgbClr val="0000FF"/>
                </a:solidFill>
                <a:latin typeface="楷体" panose="02010609060101010101" pitchFamily="49" charset="-122"/>
                <a:ea typeface="楷体" panose="02010609060101010101" pitchFamily="49" charset="-122"/>
              </a:rPr>
              <a:t>主体</a:t>
            </a:r>
            <a:endParaRPr lang="zh-CN" altLang="en-US" sz="3735" b="1" dirty="0">
              <a:solidFill>
                <a:srgbClr val="0000FF"/>
              </a:solidFill>
              <a:latin typeface="楷体" panose="02010609060101010101" pitchFamily="49" charset="-122"/>
              <a:ea typeface="楷体" panose="02010609060101010101" pitchFamily="49" charset="-122"/>
            </a:endParaRPr>
          </a:p>
        </p:txBody>
      </p:sp>
      <p:sp>
        <p:nvSpPr>
          <p:cNvPr id="24" name="TextBox 15"/>
          <p:cNvSpPr txBox="1">
            <a:spLocks noChangeArrowheads="1"/>
          </p:cNvSpPr>
          <p:nvPr/>
        </p:nvSpPr>
        <p:spPr bwMode="auto">
          <a:xfrm>
            <a:off x="2607733" y="4940300"/>
            <a:ext cx="1236133" cy="66611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spAutoFit/>
          </a:bodyPr>
          <a:lstStyle/>
          <a:p>
            <a:pPr eaLnBrk="1" hangingPunct="1">
              <a:defRPr/>
            </a:pPr>
            <a:r>
              <a:rPr lang="zh-CN" altLang="en-US" sz="3735" b="1" dirty="0">
                <a:solidFill>
                  <a:srgbClr val="0000FF"/>
                </a:solidFill>
                <a:latin typeface="楷体" panose="02010609060101010101" pitchFamily="49" charset="-122"/>
                <a:ea typeface="楷体" panose="02010609060101010101" pitchFamily="49" charset="-122"/>
              </a:rPr>
              <a:t>背景</a:t>
            </a:r>
            <a:endParaRPr lang="zh-CN" altLang="en-US" sz="3735" b="1" dirty="0">
              <a:solidFill>
                <a:srgbClr val="0000FF"/>
              </a:solidFill>
              <a:latin typeface="楷体" panose="02010609060101010101" pitchFamily="49" charset="-122"/>
              <a:ea typeface="楷体" panose="02010609060101010101" pitchFamily="49" charset="-122"/>
            </a:endParaRPr>
          </a:p>
        </p:txBody>
      </p:sp>
      <p:sp>
        <p:nvSpPr>
          <p:cNvPr id="38" name="TextBox 21"/>
          <p:cNvSpPr txBox="1">
            <a:spLocks noChangeArrowheads="1"/>
          </p:cNvSpPr>
          <p:nvPr/>
        </p:nvSpPr>
        <p:spPr bwMode="auto">
          <a:xfrm>
            <a:off x="8942917" y="3236384"/>
            <a:ext cx="2209800" cy="666115"/>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a:spAutoFit/>
          </a:bodyPr>
          <a:lstStyle/>
          <a:p>
            <a:pPr eaLnBrk="1" hangingPunct="1">
              <a:defRPr/>
            </a:pPr>
            <a:r>
              <a:rPr lang="zh-CN" altLang="en-US" sz="3735" b="1" dirty="0">
                <a:solidFill>
                  <a:schemeClr val="tx1"/>
                </a:solidFill>
                <a:latin typeface="楷体" panose="02010609060101010101" pitchFamily="49" charset="-122"/>
                <a:ea typeface="楷体" panose="02010609060101010101" pitchFamily="49" charset="-122"/>
              </a:rPr>
              <a:t>准确翔实</a:t>
            </a:r>
            <a:endParaRPr lang="zh-CN" altLang="en-US" sz="3735" b="1" dirty="0">
              <a:solidFill>
                <a:schemeClr val="tx1"/>
              </a:solidFill>
              <a:latin typeface="楷体" panose="02010609060101010101" pitchFamily="49" charset="-122"/>
              <a:ea typeface="楷体" panose="02010609060101010101" pitchFamily="49" charset="-122"/>
            </a:endParaRPr>
          </a:p>
        </p:txBody>
      </p:sp>
      <p:sp>
        <p:nvSpPr>
          <p:cNvPr id="39" name="TextBox 21"/>
          <p:cNvSpPr txBox="1">
            <a:spLocks noChangeArrowheads="1"/>
          </p:cNvSpPr>
          <p:nvPr/>
        </p:nvSpPr>
        <p:spPr bwMode="auto">
          <a:xfrm>
            <a:off x="8943809" y="4938745"/>
            <a:ext cx="2304256" cy="666115"/>
          </a:xfrm>
          <a:prstGeom prst="rect">
            <a:avLst/>
          </a:prstGeom>
          <a:noFill/>
          <a:ln>
            <a:noFill/>
          </a:ln>
          <a:effectLst/>
        </p:spPr>
        <p:style>
          <a:lnRef idx="0">
            <a:schemeClr val="accent1"/>
          </a:lnRef>
          <a:fillRef idx="3">
            <a:schemeClr val="accent1"/>
          </a:fillRef>
          <a:effectRef idx="3">
            <a:schemeClr val="accent1"/>
          </a:effectRef>
          <a:fontRef idx="minor">
            <a:schemeClr val="lt1"/>
          </a:fontRef>
        </p:style>
        <p:txBody>
          <a:bodyPr>
            <a:spAutoFit/>
          </a:bodyPr>
          <a:lstStyle/>
          <a:p>
            <a:pPr eaLnBrk="1" hangingPunct="1">
              <a:defRPr/>
            </a:pPr>
            <a:r>
              <a:rPr lang="zh-CN" altLang="en-US" sz="3735" b="1" dirty="0">
                <a:solidFill>
                  <a:schemeClr val="tx1"/>
                </a:solidFill>
                <a:latin typeface="楷体" panose="02010609060101010101" pitchFamily="49" charset="-122"/>
                <a:ea typeface="楷体" panose="02010609060101010101" pitchFamily="49" charset="-122"/>
              </a:rPr>
              <a:t>背景介绍</a:t>
            </a:r>
            <a:endParaRPr lang="zh-CN" altLang="en-US" sz="3735" b="1" dirty="0">
              <a:solidFill>
                <a:schemeClr val="tx1"/>
              </a:solidFill>
              <a:latin typeface="楷体" panose="02010609060101010101" pitchFamily="49" charset="-122"/>
              <a:ea typeface="楷体" panose="02010609060101010101" pitchFamily="49" charset="-122"/>
            </a:endParaRPr>
          </a:p>
        </p:txBody>
      </p:sp>
      <p:sp>
        <p:nvSpPr>
          <p:cNvPr id="41" name="TextBox 21"/>
          <p:cNvSpPr txBox="1">
            <a:spLocks noChangeArrowheads="1"/>
          </p:cNvSpPr>
          <p:nvPr/>
        </p:nvSpPr>
        <p:spPr bwMode="auto">
          <a:xfrm>
            <a:off x="4527551" y="1481667"/>
            <a:ext cx="3744383" cy="666115"/>
          </a:xfrm>
          <a:prstGeom prst="rect">
            <a:avLst/>
          </a:prstGeom>
          <a:noFill/>
          <a:ln>
            <a:noFill/>
          </a:ln>
        </p:spPr>
        <p:style>
          <a:lnRef idx="2">
            <a:schemeClr val="accent2">
              <a:shade val="50000"/>
            </a:schemeClr>
          </a:lnRef>
          <a:fillRef idx="1">
            <a:schemeClr val="accent2"/>
          </a:fillRef>
          <a:effectRef idx="0">
            <a:schemeClr val="accent2"/>
          </a:effectRef>
          <a:fontRef idx="minor">
            <a:schemeClr val="lt1"/>
          </a:fontRef>
        </p:style>
        <p:txBody>
          <a:bodyPr>
            <a:spAutoFit/>
          </a:bodyPr>
          <a:lstStyle/>
          <a:p>
            <a:pPr eaLnBrk="1" hangingPunct="1">
              <a:defRPr/>
            </a:pPr>
            <a:r>
              <a:rPr lang="zh-CN" altLang="en-US" sz="3735" b="1" dirty="0">
                <a:solidFill>
                  <a:schemeClr val="tx1"/>
                </a:solidFill>
                <a:latin typeface="楷体" panose="02010609060101010101" pitchFamily="49" charset="-122"/>
                <a:ea typeface="楷体" panose="02010609060101010101" pitchFamily="49" charset="-122"/>
              </a:rPr>
              <a:t>颁奖部门和奖项</a:t>
            </a:r>
            <a:endParaRPr lang="zh-CN" altLang="en-US" sz="3735" b="1" dirty="0">
              <a:solidFill>
                <a:schemeClr val="tx1"/>
              </a:solidFill>
              <a:latin typeface="楷体" panose="02010609060101010101" pitchFamily="49" charset="-122"/>
              <a:ea typeface="楷体" panose="02010609060101010101" pitchFamily="49" charset="-122"/>
            </a:endParaRPr>
          </a:p>
        </p:txBody>
      </p:sp>
      <p:sp>
        <p:nvSpPr>
          <p:cNvPr id="42" name="TextBox 21"/>
          <p:cNvSpPr txBox="1">
            <a:spLocks noChangeArrowheads="1"/>
          </p:cNvSpPr>
          <p:nvPr/>
        </p:nvSpPr>
        <p:spPr bwMode="auto">
          <a:xfrm>
            <a:off x="4430184" y="3236384"/>
            <a:ext cx="3744383" cy="666115"/>
          </a:xfrm>
          <a:prstGeom prst="rect">
            <a:avLst/>
          </a:prstGeom>
          <a:noFill/>
          <a:ln>
            <a:noFill/>
          </a:ln>
        </p:spPr>
        <p:style>
          <a:lnRef idx="2">
            <a:schemeClr val="accent2">
              <a:shade val="50000"/>
            </a:schemeClr>
          </a:lnRef>
          <a:fillRef idx="1">
            <a:schemeClr val="accent2"/>
          </a:fillRef>
          <a:effectRef idx="0">
            <a:schemeClr val="accent2"/>
          </a:effectRef>
          <a:fontRef idx="minor">
            <a:schemeClr val="lt1"/>
          </a:fontRef>
        </p:style>
        <p:txBody>
          <a:bodyPr>
            <a:spAutoFit/>
          </a:bodyPr>
          <a:lstStyle/>
          <a:p>
            <a:pPr eaLnBrk="1" hangingPunct="1">
              <a:defRPr/>
            </a:pPr>
            <a:r>
              <a:rPr lang="zh-CN" altLang="en-US" sz="3735" b="1" dirty="0">
                <a:solidFill>
                  <a:schemeClr val="tx1"/>
                </a:solidFill>
                <a:latin typeface="楷体" panose="02010609060101010101" pitchFamily="49" charset="-122"/>
                <a:ea typeface="楷体" panose="02010609060101010101" pitchFamily="49" charset="-122"/>
              </a:rPr>
              <a:t>获奖者及其贡献</a:t>
            </a:r>
            <a:endParaRPr lang="zh-CN" altLang="en-US" sz="3735" b="1" dirty="0">
              <a:solidFill>
                <a:schemeClr val="tx1"/>
              </a:solidFill>
              <a:latin typeface="楷体" panose="02010609060101010101" pitchFamily="49" charset="-122"/>
              <a:ea typeface="楷体" panose="02010609060101010101" pitchFamily="49" charset="-122"/>
            </a:endParaRPr>
          </a:p>
        </p:txBody>
      </p:sp>
      <p:sp>
        <p:nvSpPr>
          <p:cNvPr id="43" name="TextBox 21"/>
          <p:cNvSpPr txBox="1">
            <a:spLocks noChangeArrowheads="1"/>
          </p:cNvSpPr>
          <p:nvPr/>
        </p:nvSpPr>
        <p:spPr bwMode="auto">
          <a:xfrm>
            <a:off x="4622800" y="4940300"/>
            <a:ext cx="2880784" cy="666115"/>
          </a:xfrm>
          <a:prstGeom prst="rect">
            <a:avLst/>
          </a:prstGeom>
          <a:noFill/>
          <a:ln>
            <a:noFill/>
          </a:ln>
        </p:spPr>
        <p:style>
          <a:lnRef idx="2">
            <a:schemeClr val="accent2">
              <a:shade val="50000"/>
            </a:schemeClr>
          </a:lnRef>
          <a:fillRef idx="1">
            <a:schemeClr val="accent2"/>
          </a:fillRef>
          <a:effectRef idx="0">
            <a:schemeClr val="accent2"/>
          </a:effectRef>
          <a:fontRef idx="minor">
            <a:schemeClr val="lt1"/>
          </a:fontRef>
        </p:style>
        <p:txBody>
          <a:bodyPr>
            <a:spAutoFit/>
          </a:bodyPr>
          <a:lstStyle/>
          <a:p>
            <a:pPr eaLnBrk="1" hangingPunct="1">
              <a:defRPr/>
            </a:pPr>
            <a:r>
              <a:rPr lang="zh-CN" altLang="en-US" sz="3735" b="1" dirty="0">
                <a:solidFill>
                  <a:schemeClr val="tx1"/>
                </a:solidFill>
                <a:latin typeface="楷体" panose="02010609060101010101" pitchFamily="49" charset="-122"/>
                <a:ea typeface="楷体" panose="02010609060101010101" pitchFamily="49" charset="-122"/>
              </a:rPr>
              <a:t>资金及来源</a:t>
            </a:r>
            <a:endParaRPr lang="zh-CN" altLang="en-US" sz="3735" b="1" dirty="0">
              <a:solidFill>
                <a:schemeClr val="tx1"/>
              </a:solidFill>
              <a:latin typeface="楷体" panose="02010609060101010101" pitchFamily="49" charset="-122"/>
              <a:ea typeface="楷体" panose="02010609060101010101" pitchFamily="49" charset="-122"/>
            </a:endParaRPr>
          </a:p>
        </p:txBody>
      </p:sp>
      <p:grpSp>
        <p:nvGrpSpPr>
          <p:cNvPr id="34831" name="组合 35"/>
          <p:cNvGrpSpPr/>
          <p:nvPr/>
        </p:nvGrpSpPr>
        <p:grpSpPr bwMode="auto">
          <a:xfrm>
            <a:off x="59267" y="-27517"/>
            <a:ext cx="2675467" cy="666289"/>
            <a:chOff x="70" y="-63"/>
            <a:chExt cx="3161" cy="786"/>
          </a:xfrm>
        </p:grpSpPr>
        <p:sp>
          <p:nvSpPr>
            <p:cNvPr id="34838" name="文本框 6"/>
            <p:cNvSpPr txBox="1">
              <a:spLocks noChangeArrowheads="1"/>
            </p:cNvSpPr>
            <p:nvPr/>
          </p:nvSpPr>
          <p:spPr bwMode="auto">
            <a:xfrm>
              <a:off x="678" y="-63"/>
              <a:ext cx="2461"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板书设计</a:t>
              </a:r>
              <a:endParaRPr kumimoji="1" lang="zh-CN" altLang="en-US" sz="3735">
                <a:latin typeface="黑体" panose="02010609060101010101" pitchFamily="49" charset="-122"/>
                <a:ea typeface="黑体" panose="02010609060101010101" pitchFamily="49" charset="-122"/>
              </a:endParaRPr>
            </a:p>
          </p:txBody>
        </p:sp>
        <p:cxnSp>
          <p:nvCxnSpPr>
            <p:cNvPr id="19"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20" name="菱形 19"/>
            <p:cNvSpPr/>
            <p:nvPr/>
          </p:nvSpPr>
          <p:spPr>
            <a:xfrm>
              <a:off x="125" y="149"/>
              <a:ext cx="553"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
        <p:nvSpPr>
          <p:cNvPr id="2" name="右箭头 1"/>
          <p:cNvSpPr/>
          <p:nvPr/>
        </p:nvSpPr>
        <p:spPr>
          <a:xfrm>
            <a:off x="3894667" y="1701800"/>
            <a:ext cx="586317" cy="285751"/>
          </a:xfrm>
          <a:prstGeom prst="rightArrow">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22" name="右箭头 21"/>
          <p:cNvSpPr/>
          <p:nvPr/>
        </p:nvSpPr>
        <p:spPr>
          <a:xfrm>
            <a:off x="3894667" y="3477684"/>
            <a:ext cx="586317" cy="287867"/>
          </a:xfrm>
          <a:prstGeom prst="rightArrow">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25" name="右箭头 24"/>
          <p:cNvSpPr/>
          <p:nvPr/>
        </p:nvSpPr>
        <p:spPr>
          <a:xfrm>
            <a:off x="3894667" y="5183717"/>
            <a:ext cx="586317" cy="287867"/>
          </a:xfrm>
          <a:prstGeom prst="rightArrow">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26" name="右箭头 25"/>
          <p:cNvSpPr/>
          <p:nvPr/>
        </p:nvSpPr>
        <p:spPr>
          <a:xfrm>
            <a:off x="8267700" y="1701800"/>
            <a:ext cx="586317" cy="285751"/>
          </a:xfrm>
          <a:prstGeom prst="rightArrow">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27" name="右箭头 26"/>
          <p:cNvSpPr/>
          <p:nvPr/>
        </p:nvSpPr>
        <p:spPr>
          <a:xfrm>
            <a:off x="8267700" y="3477684"/>
            <a:ext cx="586317" cy="287867"/>
          </a:xfrm>
          <a:prstGeom prst="rightArrow">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
        <p:nvSpPr>
          <p:cNvPr id="28" name="右箭头 27"/>
          <p:cNvSpPr/>
          <p:nvPr/>
        </p:nvSpPr>
        <p:spPr>
          <a:xfrm>
            <a:off x="8267700" y="5183717"/>
            <a:ext cx="586317" cy="287867"/>
          </a:xfrm>
          <a:prstGeom prst="rightArrow">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400"/>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矩形 10"/>
          <p:cNvSpPr>
            <a:spLocks noChangeArrowheads="1"/>
          </p:cNvSpPr>
          <p:nvPr/>
        </p:nvSpPr>
        <p:spPr bwMode="auto">
          <a:xfrm>
            <a:off x="990600" y="1030817"/>
            <a:ext cx="8945033" cy="18173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3735" b="1" dirty="0">
                <a:solidFill>
                  <a:srgbClr val="000000"/>
                </a:solidFill>
                <a:latin typeface="宋体" panose="02010600030101010101" pitchFamily="2" charset="-122"/>
              </a:rPr>
              <a:t>1.</a:t>
            </a:r>
            <a:r>
              <a:rPr lang="zh-CN" altLang="zh-CN" sz="3735" b="1" dirty="0">
                <a:solidFill>
                  <a:srgbClr val="000000"/>
                </a:solidFill>
                <a:latin typeface="宋体" panose="02010600030101010101" pitchFamily="2" charset="-122"/>
              </a:rPr>
              <a:t>给下列</a:t>
            </a:r>
            <a:r>
              <a:rPr lang="zh-CN" altLang="en-US" sz="3735" b="1" dirty="0">
                <a:solidFill>
                  <a:srgbClr val="000000"/>
                </a:solidFill>
                <a:latin typeface="宋体" panose="02010600030101010101" pitchFamily="2" charset="-122"/>
              </a:rPr>
              <a:t>标红</a:t>
            </a:r>
            <a:r>
              <a:rPr lang="zh-CN" altLang="zh-CN" sz="3735" b="1" dirty="0">
                <a:solidFill>
                  <a:srgbClr val="000000"/>
                </a:solidFill>
                <a:latin typeface="宋体" panose="02010600030101010101" pitchFamily="2" charset="-122"/>
              </a:rPr>
              <a:t>的字注音。</a:t>
            </a:r>
            <a:endParaRPr lang="zh-CN" altLang="zh-CN" sz="3735" b="1" dirty="0">
              <a:solidFill>
                <a:srgbClr val="000000"/>
              </a:solidFill>
              <a:latin typeface="宋体" panose="02010600030101010101" pitchFamily="2" charset="-122"/>
            </a:endParaRPr>
          </a:p>
          <a:p>
            <a:pPr>
              <a:lnSpc>
                <a:spcPct val="150000"/>
              </a:lnSpc>
            </a:pPr>
            <a:r>
              <a:rPr lang="zh-CN" altLang="zh-CN" sz="3735" b="1" dirty="0">
                <a:solidFill>
                  <a:srgbClr val="FF0000"/>
                </a:solidFill>
                <a:latin typeface="楷体" panose="02010609060101010101" pitchFamily="49" charset="-122"/>
                <a:ea typeface="楷体" panose="02010609060101010101" pitchFamily="49" charset="-122"/>
              </a:rPr>
              <a:t>颁</a:t>
            </a:r>
            <a:r>
              <a:rPr lang="zh-CN" altLang="zh-CN" sz="3735" b="1" dirty="0">
                <a:solidFill>
                  <a:srgbClr val="000000"/>
                </a:solidFill>
                <a:latin typeface="楷体" panose="02010609060101010101" pitchFamily="49" charset="-122"/>
                <a:ea typeface="楷体" panose="02010609060101010101" pitchFamily="49" charset="-122"/>
              </a:rPr>
              <a:t>发</a:t>
            </a:r>
            <a:r>
              <a:rPr lang="en-US" altLang="zh-CN"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　　</a:t>
            </a:r>
            <a:r>
              <a:rPr lang="en-US" altLang="zh-CN"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　</a:t>
            </a:r>
            <a:r>
              <a:rPr lang="zh-CN" altLang="zh-CN" sz="3735" b="1" dirty="0">
                <a:solidFill>
                  <a:srgbClr val="FF0000"/>
                </a:solidFill>
                <a:latin typeface="楷体" panose="02010609060101010101" pitchFamily="49" charset="-122"/>
                <a:ea typeface="楷体" panose="02010609060101010101" pitchFamily="49" charset="-122"/>
              </a:rPr>
              <a:t>挪</a:t>
            </a:r>
            <a:r>
              <a:rPr lang="zh-CN" altLang="zh-CN" sz="3735" b="1" dirty="0">
                <a:solidFill>
                  <a:srgbClr val="000000"/>
                </a:solidFill>
                <a:latin typeface="楷体" panose="02010609060101010101" pitchFamily="49" charset="-122"/>
                <a:ea typeface="楷体" panose="02010609060101010101" pitchFamily="49" charset="-122"/>
              </a:rPr>
              <a:t>威</a:t>
            </a:r>
            <a:r>
              <a:rPr lang="en-US" altLang="zh-CN"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　　</a:t>
            </a:r>
            <a:r>
              <a:rPr lang="en-US" altLang="zh-CN"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　巨</a:t>
            </a:r>
            <a:r>
              <a:rPr lang="zh-CN" altLang="zh-CN" sz="3735" b="1" dirty="0">
                <a:solidFill>
                  <a:srgbClr val="FF0000"/>
                </a:solidFill>
                <a:latin typeface="楷体" panose="02010609060101010101" pitchFamily="49" charset="-122"/>
                <a:ea typeface="楷体" panose="02010609060101010101" pitchFamily="49" charset="-122"/>
              </a:rPr>
              <a:t>额</a:t>
            </a:r>
            <a:r>
              <a:rPr lang="en-US" altLang="zh-CN" sz="3735" b="1" dirty="0">
                <a:solidFill>
                  <a:srgbClr val="000000"/>
                </a:solidFill>
                <a:latin typeface="楷体" panose="02010609060101010101" pitchFamily="49" charset="-122"/>
                <a:ea typeface="楷体" panose="02010609060101010101" pitchFamily="49" charset="-122"/>
              </a:rPr>
              <a:t>(</a:t>
            </a:r>
            <a:r>
              <a:rPr lang="zh-CN" altLang="zh-CN" sz="3735" b="1" dirty="0">
                <a:solidFill>
                  <a:srgbClr val="000000"/>
                </a:solidFill>
                <a:latin typeface="楷体" panose="02010609060101010101" pitchFamily="49" charset="-122"/>
                <a:ea typeface="楷体" panose="02010609060101010101" pitchFamily="49" charset="-122"/>
              </a:rPr>
              <a:t>　　</a:t>
            </a:r>
            <a:r>
              <a:rPr lang="en-US" altLang="zh-CN" sz="3735" b="1" dirty="0">
                <a:solidFill>
                  <a:srgbClr val="000000"/>
                </a:solidFill>
                <a:latin typeface="楷体" panose="02010609060101010101" pitchFamily="49" charset="-122"/>
                <a:ea typeface="楷体" panose="02010609060101010101" pitchFamily="49" charset="-122"/>
              </a:rPr>
              <a:t>)</a:t>
            </a:r>
            <a:endParaRPr lang="zh-CN" altLang="zh-CN" sz="3735" b="1" dirty="0">
              <a:solidFill>
                <a:srgbClr val="000000"/>
              </a:solidFill>
              <a:latin typeface="楷体" panose="02010609060101010101" pitchFamily="49" charset="-122"/>
              <a:ea typeface="楷体" panose="02010609060101010101" pitchFamily="49" charset="-122"/>
            </a:endParaRPr>
          </a:p>
        </p:txBody>
      </p:sp>
      <p:sp>
        <p:nvSpPr>
          <p:cNvPr id="35843" name="矩形 11"/>
          <p:cNvSpPr>
            <a:spLocks noChangeArrowheads="1"/>
          </p:cNvSpPr>
          <p:nvPr/>
        </p:nvSpPr>
        <p:spPr bwMode="auto">
          <a:xfrm>
            <a:off x="1039284" y="2929467"/>
            <a:ext cx="8832849" cy="32550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3735" b="1" dirty="0">
                <a:solidFill>
                  <a:srgbClr val="000000"/>
                </a:solidFill>
                <a:latin typeface="宋体" panose="02010600030101010101" pitchFamily="2" charset="-122"/>
              </a:rPr>
              <a:t>2.</a:t>
            </a:r>
            <a:r>
              <a:rPr lang="zh-CN" altLang="zh-CN" sz="3735" b="1" dirty="0">
                <a:solidFill>
                  <a:srgbClr val="000000"/>
                </a:solidFill>
                <a:latin typeface="宋体" panose="02010600030101010101" pitchFamily="2" charset="-122"/>
              </a:rPr>
              <a:t>下列选项中有错别字的一项是</a:t>
            </a:r>
            <a:r>
              <a:rPr lang="en-US" altLang="zh-CN" sz="3735" b="1" dirty="0">
                <a:solidFill>
                  <a:srgbClr val="000000"/>
                </a:solidFill>
                <a:latin typeface="宋体" panose="02010600030101010101" pitchFamily="2" charset="-122"/>
              </a:rPr>
              <a:t>(</a:t>
            </a:r>
            <a:r>
              <a:rPr lang="zh-CN" altLang="zh-CN" sz="3735" b="1" dirty="0">
                <a:solidFill>
                  <a:srgbClr val="000000"/>
                </a:solidFill>
                <a:latin typeface="宋体" panose="02010600030101010101" pitchFamily="2" charset="-122"/>
              </a:rPr>
              <a:t>　　</a:t>
            </a:r>
            <a:r>
              <a:rPr lang="en-US" altLang="zh-CN" sz="3735" b="1" dirty="0">
                <a:solidFill>
                  <a:srgbClr val="000000"/>
                </a:solidFill>
                <a:latin typeface="宋体" panose="02010600030101010101" pitchFamily="2" charset="-122"/>
              </a:rPr>
              <a:t>)</a:t>
            </a:r>
            <a:r>
              <a:rPr lang="zh-CN" altLang="en-US" sz="3735" b="1" dirty="0">
                <a:solidFill>
                  <a:srgbClr val="000000"/>
                </a:solidFill>
                <a:latin typeface="宋体" panose="02010600030101010101" pitchFamily="2" charset="-122"/>
              </a:rPr>
              <a:t>。</a:t>
            </a:r>
            <a:endParaRPr lang="zh-CN" altLang="zh-CN" sz="3735" b="1" dirty="0">
              <a:solidFill>
                <a:srgbClr val="000000"/>
              </a:solidFill>
              <a:latin typeface="宋体" panose="02010600030101010101" pitchFamily="2" charset="-122"/>
            </a:endParaRPr>
          </a:p>
          <a:p>
            <a:r>
              <a:rPr lang="en-US" altLang="zh-CN" sz="3735" b="1" dirty="0">
                <a:solidFill>
                  <a:srgbClr val="000000"/>
                </a:solidFill>
                <a:latin typeface="楷体" panose="02010609060101010101" pitchFamily="49" charset="-122"/>
                <a:ea typeface="楷体" panose="02010609060101010101" pitchFamily="49" charset="-122"/>
              </a:rPr>
              <a:t>A.</a:t>
            </a:r>
            <a:r>
              <a:rPr lang="zh-CN" altLang="zh-CN" sz="3735" b="1" dirty="0">
                <a:solidFill>
                  <a:srgbClr val="000000"/>
                </a:solidFill>
                <a:latin typeface="楷体" panose="02010609060101010101" pitchFamily="49" charset="-122"/>
                <a:ea typeface="楷体" panose="02010609060101010101" pitchFamily="49" charset="-122"/>
              </a:rPr>
              <a:t>遗嘱　瑞典　仲裁　基金</a:t>
            </a:r>
            <a:endParaRPr lang="zh-CN" altLang="zh-CN" sz="3735" b="1" dirty="0">
              <a:solidFill>
                <a:srgbClr val="000000"/>
              </a:solidFill>
              <a:latin typeface="楷体" panose="02010609060101010101" pitchFamily="49" charset="-122"/>
              <a:ea typeface="楷体" panose="02010609060101010101" pitchFamily="49" charset="-122"/>
            </a:endParaRPr>
          </a:p>
          <a:p>
            <a:r>
              <a:rPr lang="en-US" altLang="zh-CN" sz="3735" b="1" dirty="0">
                <a:solidFill>
                  <a:srgbClr val="000000"/>
                </a:solidFill>
                <a:latin typeface="楷体" panose="02010609060101010101" pitchFamily="49" charset="-122"/>
                <a:ea typeface="楷体" panose="02010609060101010101" pitchFamily="49" charset="-122"/>
              </a:rPr>
              <a:t>B.</a:t>
            </a:r>
            <a:r>
              <a:rPr lang="zh-CN" altLang="zh-CN" sz="3735" b="1" dirty="0">
                <a:solidFill>
                  <a:srgbClr val="000000"/>
                </a:solidFill>
                <a:latin typeface="楷体" panose="02010609060101010101" pitchFamily="49" charset="-122"/>
                <a:ea typeface="楷体" panose="02010609060101010101" pitchFamily="49" charset="-122"/>
              </a:rPr>
              <a:t>射线　卓越　贡献　协会</a:t>
            </a:r>
            <a:endParaRPr lang="zh-CN" altLang="zh-CN" sz="3735" b="1" dirty="0">
              <a:solidFill>
                <a:srgbClr val="000000"/>
              </a:solidFill>
              <a:latin typeface="楷体" panose="02010609060101010101" pitchFamily="49" charset="-122"/>
              <a:ea typeface="楷体" panose="02010609060101010101" pitchFamily="49" charset="-122"/>
            </a:endParaRPr>
          </a:p>
          <a:p>
            <a:r>
              <a:rPr lang="en-US" altLang="zh-CN" sz="3735" b="1" dirty="0">
                <a:solidFill>
                  <a:srgbClr val="000000"/>
                </a:solidFill>
                <a:latin typeface="楷体" panose="02010609060101010101" pitchFamily="49" charset="-122"/>
                <a:ea typeface="楷体" panose="02010609060101010101" pitchFamily="49" charset="-122"/>
              </a:rPr>
              <a:t>C.</a:t>
            </a:r>
            <a:r>
              <a:rPr lang="zh-CN" altLang="zh-CN" sz="3735" b="1" dirty="0">
                <a:solidFill>
                  <a:srgbClr val="000000"/>
                </a:solidFill>
                <a:latin typeface="楷体" panose="02010609060101010101" pitchFamily="49" charset="-122"/>
                <a:ea typeface="楷体" panose="02010609060101010101" pitchFamily="49" charset="-122"/>
              </a:rPr>
              <a:t>机构　拔款　授奖　逝世</a:t>
            </a:r>
            <a:endParaRPr lang="zh-CN" altLang="zh-CN" sz="3735" b="1" dirty="0">
              <a:solidFill>
                <a:srgbClr val="000000"/>
              </a:solidFill>
              <a:latin typeface="楷体" panose="02010609060101010101" pitchFamily="49" charset="-122"/>
              <a:ea typeface="楷体" panose="02010609060101010101" pitchFamily="49" charset="-122"/>
            </a:endParaRPr>
          </a:p>
          <a:p>
            <a:r>
              <a:rPr lang="en-US" altLang="zh-CN" sz="3735" b="1" dirty="0">
                <a:solidFill>
                  <a:srgbClr val="000000"/>
                </a:solidFill>
                <a:latin typeface="楷体" panose="02010609060101010101" pitchFamily="49" charset="-122"/>
                <a:ea typeface="楷体" panose="02010609060101010101" pitchFamily="49" charset="-122"/>
              </a:rPr>
              <a:t>D.</a:t>
            </a:r>
            <a:r>
              <a:rPr lang="zh-CN" altLang="zh-CN" sz="3735" b="1" dirty="0">
                <a:solidFill>
                  <a:srgbClr val="000000"/>
                </a:solidFill>
                <a:latin typeface="楷体" panose="02010609060101010101" pitchFamily="49" charset="-122"/>
                <a:ea typeface="楷体" panose="02010609060101010101" pitchFamily="49" charset="-122"/>
              </a:rPr>
              <a:t>图案　评定　粉碎　安慰</a:t>
            </a:r>
            <a:endParaRPr lang="zh-CN" altLang="zh-CN" sz="3735" b="1" dirty="0">
              <a:solidFill>
                <a:srgbClr val="000000"/>
              </a:solidFill>
              <a:latin typeface="楷体" panose="02010609060101010101" pitchFamily="49" charset="-122"/>
              <a:ea typeface="楷体" panose="02010609060101010101" pitchFamily="49" charset="-122"/>
            </a:endParaRPr>
          </a:p>
        </p:txBody>
      </p:sp>
      <p:sp>
        <p:nvSpPr>
          <p:cNvPr id="13" name="TextBox 12"/>
          <p:cNvSpPr txBox="1">
            <a:spLocks noChangeArrowheads="1"/>
          </p:cNvSpPr>
          <p:nvPr/>
        </p:nvSpPr>
        <p:spPr bwMode="auto">
          <a:xfrm>
            <a:off x="2300817" y="2025651"/>
            <a:ext cx="101409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3735" dirty="0" err="1">
                <a:solidFill>
                  <a:srgbClr val="FF0000"/>
                </a:solidFill>
                <a:latin typeface="汉语拼音" panose="000B0604020202020204" pitchFamily="34" charset="0"/>
                <a:ea typeface="黑体" panose="02010609060101010101" pitchFamily="49" charset="-122"/>
              </a:rPr>
              <a:t>bān</a:t>
            </a:r>
            <a:endParaRPr lang="zh-CN" altLang="en-US" sz="3735" dirty="0">
              <a:solidFill>
                <a:srgbClr val="FF0000"/>
              </a:solidFill>
              <a:latin typeface="汉语拼音" panose="000B0604020202020204" pitchFamily="34" charset="0"/>
              <a:ea typeface="黑体" panose="02010609060101010101" pitchFamily="49" charset="-122"/>
            </a:endParaRPr>
          </a:p>
        </p:txBody>
      </p:sp>
      <p:sp>
        <p:nvSpPr>
          <p:cNvPr id="14" name="TextBox 13"/>
          <p:cNvSpPr txBox="1">
            <a:spLocks noChangeArrowheads="1"/>
          </p:cNvSpPr>
          <p:nvPr/>
        </p:nvSpPr>
        <p:spPr bwMode="auto">
          <a:xfrm>
            <a:off x="8280400" y="3040748"/>
            <a:ext cx="43624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3735" dirty="0">
                <a:solidFill>
                  <a:srgbClr val="FF0000"/>
                </a:solidFill>
                <a:latin typeface="+mn-lt"/>
                <a:ea typeface="黑体" panose="02010609060101010101" pitchFamily="49" charset="-122"/>
              </a:rPr>
              <a:t>C</a:t>
            </a:r>
            <a:endParaRPr lang="zh-CN" altLang="en-US" sz="3735" dirty="0">
              <a:solidFill>
                <a:srgbClr val="FF0000"/>
              </a:solidFill>
              <a:latin typeface="+mn-lt"/>
              <a:ea typeface="黑体" panose="02010609060101010101" pitchFamily="49" charset="-122"/>
            </a:endParaRPr>
          </a:p>
        </p:txBody>
      </p:sp>
      <p:sp>
        <p:nvSpPr>
          <p:cNvPr id="15" name="TextBox 14"/>
          <p:cNvSpPr txBox="1">
            <a:spLocks noChangeArrowheads="1"/>
          </p:cNvSpPr>
          <p:nvPr/>
        </p:nvSpPr>
        <p:spPr bwMode="auto">
          <a:xfrm>
            <a:off x="8252884" y="2025651"/>
            <a:ext cx="446405"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3735">
                <a:solidFill>
                  <a:srgbClr val="FF0000"/>
                </a:solidFill>
                <a:latin typeface="汉语拼音" panose="000B0604020202020204" pitchFamily="34" charset="0"/>
                <a:ea typeface="黑体" panose="02010609060101010101" pitchFamily="49" charset="-122"/>
              </a:rPr>
              <a:t>é</a:t>
            </a:r>
            <a:endParaRPr lang="zh-CN" altLang="en-US" sz="3735">
              <a:solidFill>
                <a:srgbClr val="FF0000"/>
              </a:solidFill>
              <a:latin typeface="汉语拼音" panose="000B0604020202020204" pitchFamily="34" charset="0"/>
              <a:ea typeface="黑体" panose="02010609060101010101" pitchFamily="49" charset="-122"/>
            </a:endParaRPr>
          </a:p>
        </p:txBody>
      </p:sp>
      <p:sp>
        <p:nvSpPr>
          <p:cNvPr id="16" name="TextBox 15"/>
          <p:cNvSpPr txBox="1">
            <a:spLocks noChangeArrowheads="1"/>
          </p:cNvSpPr>
          <p:nvPr/>
        </p:nvSpPr>
        <p:spPr bwMode="auto">
          <a:xfrm>
            <a:off x="5181600" y="2025651"/>
            <a:ext cx="994410"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3735" dirty="0" err="1">
                <a:solidFill>
                  <a:srgbClr val="FF0000"/>
                </a:solidFill>
                <a:latin typeface="汉语拼音" panose="000B0604020202020204" pitchFamily="34" charset="0"/>
                <a:ea typeface="黑体" panose="02010609060101010101" pitchFamily="49" charset="-122"/>
              </a:rPr>
              <a:t>nuó</a:t>
            </a:r>
            <a:endParaRPr lang="zh-CN" altLang="en-US" sz="3735" dirty="0">
              <a:solidFill>
                <a:srgbClr val="FF0000"/>
              </a:solidFill>
              <a:latin typeface="汉语拼音" panose="000B0604020202020204" pitchFamily="34" charset="0"/>
              <a:ea typeface="黑体" panose="02010609060101010101" pitchFamily="49" charset="-122"/>
            </a:endParaRPr>
          </a:p>
        </p:txBody>
      </p:sp>
      <p:grpSp>
        <p:nvGrpSpPr>
          <p:cNvPr id="35848" name="组合 15"/>
          <p:cNvGrpSpPr/>
          <p:nvPr/>
        </p:nvGrpSpPr>
        <p:grpSpPr bwMode="auto">
          <a:xfrm>
            <a:off x="46567" y="-27517"/>
            <a:ext cx="2677584" cy="666289"/>
            <a:chOff x="70" y="-63"/>
            <a:chExt cx="3161" cy="786"/>
          </a:xfrm>
        </p:grpSpPr>
        <p:sp>
          <p:nvSpPr>
            <p:cNvPr id="35849" name="文本框 6"/>
            <p:cNvSpPr txBox="1">
              <a:spLocks noChangeArrowheads="1"/>
            </p:cNvSpPr>
            <p:nvPr/>
          </p:nvSpPr>
          <p:spPr bwMode="auto">
            <a:xfrm>
              <a:off x="678" y="-63"/>
              <a:ext cx="2459"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课堂检测</a:t>
              </a:r>
              <a:endParaRPr kumimoji="1" lang="zh-CN" altLang="en-US" sz="3735">
                <a:latin typeface="黑体" panose="02010609060101010101" pitchFamily="49" charset="-122"/>
                <a:ea typeface="黑体" panose="02010609060101010101" pitchFamily="49" charset="-122"/>
              </a:endParaRPr>
            </a:p>
          </p:txBody>
        </p:sp>
        <p:cxnSp>
          <p:nvCxnSpPr>
            <p:cNvPr id="18"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9" name="菱形 18"/>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blinds(horizontal)">
                                      <p:cBhvr>
                                        <p:cTn id="12" dur="5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blinds(horizontal)">
                                      <p:cBhvr>
                                        <p:cTn id="17" dur="500"/>
                                        <p:tgtEl>
                                          <p:spTgt spid="1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wipe(down)">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P spid="15" grpId="0"/>
      <p:bldP spid="16"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矩形 9"/>
          <p:cNvSpPr>
            <a:spLocks noChangeArrowheads="1"/>
          </p:cNvSpPr>
          <p:nvPr/>
        </p:nvSpPr>
        <p:spPr bwMode="auto">
          <a:xfrm>
            <a:off x="814917" y="645584"/>
            <a:ext cx="11042649" cy="57556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nSpc>
                <a:spcPct val="150000"/>
              </a:lnSpc>
            </a:pPr>
            <a:r>
              <a:rPr lang="en-US" altLang="zh-CN" sz="3735" b="1" dirty="0">
                <a:latin typeface="宋体" panose="02010600030101010101" pitchFamily="2" charset="-122"/>
              </a:rPr>
              <a:t>3.</a:t>
            </a:r>
            <a:r>
              <a:rPr lang="zh-CN" altLang="zh-CN" sz="3735" b="1" dirty="0">
                <a:latin typeface="宋体" panose="02010600030101010101" pitchFamily="2" charset="-122"/>
              </a:rPr>
              <a:t>下列句子中没有语病的一项是</a:t>
            </a:r>
            <a:r>
              <a:rPr lang="en-US" altLang="zh-CN" sz="3735" b="1" dirty="0">
                <a:latin typeface="宋体" panose="02010600030101010101" pitchFamily="2" charset="-122"/>
              </a:rPr>
              <a:t>(</a:t>
            </a:r>
            <a:r>
              <a:rPr lang="zh-CN" altLang="zh-CN" sz="3735" b="1" dirty="0">
                <a:latin typeface="宋体" panose="02010600030101010101" pitchFamily="2" charset="-122"/>
              </a:rPr>
              <a:t>　　</a:t>
            </a:r>
            <a:r>
              <a:rPr lang="en-US" altLang="zh-CN" sz="3735" b="1" dirty="0">
                <a:latin typeface="宋体" panose="02010600030101010101" pitchFamily="2" charset="-122"/>
              </a:rPr>
              <a:t>)</a:t>
            </a:r>
            <a:r>
              <a:rPr lang="zh-CN" altLang="en-US" sz="3735" b="1" dirty="0">
                <a:latin typeface="宋体" panose="02010600030101010101" pitchFamily="2" charset="-122"/>
              </a:rPr>
              <a:t>。</a:t>
            </a:r>
            <a:endParaRPr lang="zh-CN" altLang="zh-CN" sz="3735" b="1" dirty="0">
              <a:latin typeface="宋体" panose="02010600030101010101" pitchFamily="2" charset="-122"/>
            </a:endParaRPr>
          </a:p>
          <a:p>
            <a:r>
              <a:rPr lang="en-US" altLang="zh-CN" sz="3465" b="1" dirty="0">
                <a:latin typeface="楷体" panose="02010609060101010101" pitchFamily="49" charset="-122"/>
                <a:ea typeface="楷体" panose="02010609060101010101" pitchFamily="49" charset="-122"/>
              </a:rPr>
              <a:t>A.</a:t>
            </a:r>
            <a:r>
              <a:rPr lang="zh-CN" altLang="zh-CN" sz="3465" b="1" dirty="0">
                <a:latin typeface="楷体" panose="02010609060101010101" pitchFamily="49" charset="-122"/>
                <a:ea typeface="楷体" panose="02010609060101010101" pitchFamily="49" charset="-122"/>
              </a:rPr>
              <a:t>当美联社的这则消息发出后</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在社会上引起了强烈的反响。</a:t>
            </a:r>
            <a:endParaRPr lang="zh-CN" altLang="zh-CN" sz="3465" b="1" dirty="0">
              <a:latin typeface="楷体" panose="02010609060101010101" pitchFamily="49" charset="-122"/>
              <a:ea typeface="楷体" panose="02010609060101010101" pitchFamily="49" charset="-122"/>
            </a:endParaRPr>
          </a:p>
          <a:p>
            <a:r>
              <a:rPr lang="en-US" altLang="zh-CN" sz="3465" b="1" dirty="0">
                <a:latin typeface="楷体" panose="02010609060101010101" pitchFamily="49" charset="-122"/>
                <a:ea typeface="楷体" panose="02010609060101010101" pitchFamily="49" charset="-122"/>
              </a:rPr>
              <a:t>B.</a:t>
            </a:r>
            <a:r>
              <a:rPr lang="zh-CN" altLang="zh-CN" sz="3465" b="1" dirty="0">
                <a:latin typeface="楷体" panose="02010609060101010101" pitchFamily="49" charset="-122"/>
                <a:ea typeface="楷体" panose="02010609060101010101" pitchFamily="49" charset="-122"/>
              </a:rPr>
              <a:t>科学家应该用专业的知识去传播科学性的精髓</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让科学获得最广泛公众的支持和理解</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这是科学家的责任</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也是一种担当。</a:t>
            </a:r>
            <a:endParaRPr lang="zh-CN" altLang="zh-CN" sz="3465" b="1" dirty="0">
              <a:latin typeface="楷体" panose="02010609060101010101" pitchFamily="49" charset="-122"/>
              <a:ea typeface="楷体" panose="02010609060101010101" pitchFamily="49" charset="-122"/>
            </a:endParaRPr>
          </a:p>
          <a:p>
            <a:r>
              <a:rPr lang="en-US" altLang="zh-CN" sz="3465" b="1" dirty="0">
                <a:latin typeface="楷体" panose="02010609060101010101" pitchFamily="49" charset="-122"/>
                <a:ea typeface="楷体" panose="02010609060101010101" pitchFamily="49" charset="-122"/>
              </a:rPr>
              <a:t>C.</a:t>
            </a:r>
            <a:r>
              <a:rPr lang="zh-CN" altLang="zh-CN" sz="3465" b="1" dirty="0">
                <a:latin typeface="楷体" panose="02010609060101010101" pitchFamily="49" charset="-122"/>
                <a:ea typeface="楷体" panose="02010609060101010101" pitchFamily="49" charset="-122"/>
              </a:rPr>
              <a:t>授奖仪式每年于</a:t>
            </a:r>
            <a:r>
              <a:rPr lang="en-US" altLang="zh-CN" sz="3465" b="1" dirty="0">
                <a:latin typeface="楷体" panose="02010609060101010101" pitchFamily="49" charset="-122"/>
                <a:ea typeface="楷体" panose="02010609060101010101" pitchFamily="49" charset="-122"/>
              </a:rPr>
              <a:t>12</a:t>
            </a:r>
            <a:r>
              <a:rPr lang="zh-CN" altLang="zh-CN" sz="3465" b="1" dirty="0">
                <a:latin typeface="楷体" panose="02010609060101010101" pitchFamily="49" charset="-122"/>
                <a:ea typeface="楷体" panose="02010609060101010101" pitchFamily="49" charset="-122"/>
              </a:rPr>
              <a:t>月</a:t>
            </a:r>
            <a:r>
              <a:rPr lang="en-US" altLang="zh-CN" sz="3465" b="1" dirty="0">
                <a:latin typeface="楷体" panose="02010609060101010101" pitchFamily="49" charset="-122"/>
                <a:ea typeface="楷体" panose="02010609060101010101" pitchFamily="49" charset="-122"/>
              </a:rPr>
              <a:t>10</a:t>
            </a:r>
            <a:r>
              <a:rPr lang="zh-CN" altLang="zh-CN" sz="3465" b="1" dirty="0">
                <a:latin typeface="楷体" panose="02010609060101010101" pitchFamily="49" charset="-122"/>
                <a:ea typeface="楷体" panose="02010609060101010101" pitchFamily="49" charset="-122"/>
              </a:rPr>
              <a:t>日诺贝尔逝世周年纪念日在瑞典的斯德哥尔摩和挪威的奥斯陆举行。</a:t>
            </a:r>
            <a:endParaRPr lang="zh-CN" altLang="zh-CN" sz="3465" b="1" dirty="0">
              <a:latin typeface="楷体" panose="02010609060101010101" pitchFamily="49" charset="-122"/>
              <a:ea typeface="楷体" panose="02010609060101010101" pitchFamily="49" charset="-122"/>
            </a:endParaRPr>
          </a:p>
          <a:p>
            <a:r>
              <a:rPr lang="en-US" altLang="zh-CN" sz="3465" b="1" dirty="0">
                <a:latin typeface="楷体" panose="02010609060101010101" pitchFamily="49" charset="-122"/>
                <a:ea typeface="楷体" panose="02010609060101010101" pitchFamily="49" charset="-122"/>
              </a:rPr>
              <a:t>D.</a:t>
            </a:r>
            <a:r>
              <a:rPr lang="zh-CN" altLang="zh-CN" sz="3465" b="1" dirty="0">
                <a:latin typeface="楷体" panose="02010609060101010101" pitchFamily="49" charset="-122"/>
                <a:ea typeface="楷体" panose="02010609060101010101" pitchFamily="49" charset="-122"/>
              </a:rPr>
              <a:t>看到初夏临港新城的壮美景色</a:t>
            </a:r>
            <a:r>
              <a:rPr lang="zh-CN" altLang="en-US" sz="3465" b="1" dirty="0">
                <a:latin typeface="楷体" panose="02010609060101010101" pitchFamily="49" charset="-122"/>
                <a:ea typeface="楷体" panose="02010609060101010101" pitchFamily="49" charset="-122"/>
              </a:rPr>
              <a:t>，</a:t>
            </a:r>
            <a:r>
              <a:rPr lang="zh-CN" altLang="zh-CN" sz="3465" b="1" dirty="0">
                <a:latin typeface="楷体" panose="02010609060101010101" pitchFamily="49" charset="-122"/>
                <a:ea typeface="楷体" panose="02010609060101010101" pitchFamily="49" charset="-122"/>
              </a:rPr>
              <a:t>让游客们深深地喜欢上了这里。</a:t>
            </a:r>
            <a:endParaRPr lang="zh-CN" altLang="en-US" sz="3465" b="1" dirty="0">
              <a:latin typeface="楷体" panose="02010609060101010101" pitchFamily="49" charset="-122"/>
              <a:ea typeface="楷体" panose="02010609060101010101" pitchFamily="49" charset="-122"/>
            </a:endParaRPr>
          </a:p>
        </p:txBody>
      </p:sp>
      <p:sp>
        <p:nvSpPr>
          <p:cNvPr id="9" name="TextBox 8"/>
          <p:cNvSpPr txBox="1">
            <a:spLocks noChangeArrowheads="1"/>
          </p:cNvSpPr>
          <p:nvPr/>
        </p:nvSpPr>
        <p:spPr bwMode="auto">
          <a:xfrm>
            <a:off x="8079317" y="759884"/>
            <a:ext cx="480483" cy="666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lang="en-US" altLang="zh-CN" sz="3735" b="1" dirty="0">
                <a:solidFill>
                  <a:srgbClr val="FF0000"/>
                </a:solidFill>
                <a:latin typeface="+mn-lt"/>
                <a:ea typeface="黑体" panose="02010609060101010101" pitchFamily="49" charset="-122"/>
              </a:rPr>
              <a:t>C</a:t>
            </a:r>
            <a:endParaRPr lang="zh-CN" altLang="en-US" sz="3735" b="1" dirty="0">
              <a:solidFill>
                <a:srgbClr val="FF0000"/>
              </a:solidFill>
              <a:latin typeface="+mn-lt"/>
              <a:ea typeface="黑体" panose="02010609060101010101" pitchFamily="49" charset="-122"/>
            </a:endParaRPr>
          </a:p>
        </p:txBody>
      </p:sp>
      <p:grpSp>
        <p:nvGrpSpPr>
          <p:cNvPr id="36868" name="组合 15"/>
          <p:cNvGrpSpPr/>
          <p:nvPr/>
        </p:nvGrpSpPr>
        <p:grpSpPr bwMode="auto">
          <a:xfrm>
            <a:off x="46567" y="-27517"/>
            <a:ext cx="2677584" cy="666289"/>
            <a:chOff x="70" y="-63"/>
            <a:chExt cx="3161" cy="786"/>
          </a:xfrm>
        </p:grpSpPr>
        <p:sp>
          <p:nvSpPr>
            <p:cNvPr id="36869" name="文本框 6"/>
            <p:cNvSpPr txBox="1">
              <a:spLocks noChangeArrowheads="1"/>
            </p:cNvSpPr>
            <p:nvPr/>
          </p:nvSpPr>
          <p:spPr bwMode="auto">
            <a:xfrm>
              <a:off x="678" y="-63"/>
              <a:ext cx="2459"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课堂检测</a:t>
              </a:r>
              <a:endParaRPr kumimoji="1" lang="zh-CN" altLang="en-US" sz="3735">
                <a:latin typeface="黑体" panose="02010609060101010101" pitchFamily="49" charset="-122"/>
                <a:ea typeface="黑体" panose="02010609060101010101" pitchFamily="49" charset="-122"/>
              </a:endParaRPr>
            </a:p>
          </p:txBody>
        </p:sp>
        <p:cxnSp>
          <p:nvCxnSpPr>
            <p:cNvPr id="11"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12" name="菱形 11"/>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7"/>
          <p:cNvSpPr>
            <a:spLocks noChangeArrowheads="1"/>
          </p:cNvSpPr>
          <p:nvPr/>
        </p:nvSpPr>
        <p:spPr bwMode="auto">
          <a:xfrm>
            <a:off x="719667" y="824336"/>
            <a:ext cx="11040533" cy="52622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indent="361950">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lnSpc>
                <a:spcPct val="150000"/>
              </a:lnSpc>
            </a:pPr>
            <a:r>
              <a:rPr lang="zh-CN" altLang="zh-CN" sz="3200" b="1" dirty="0">
                <a:latin typeface="黑体" panose="02010609060101010101" pitchFamily="49" charset="-122"/>
                <a:ea typeface="黑体" panose="02010609060101010101" pitchFamily="49" charset="-122"/>
              </a:rPr>
              <a:t>错过诺贝尔文学奖的中国作家</a:t>
            </a:r>
            <a:endParaRPr lang="zh-CN" altLang="zh-CN" sz="3200" b="1" dirty="0">
              <a:latin typeface="黑体" panose="02010609060101010101" pitchFamily="49" charset="-122"/>
              <a:ea typeface="黑体" panose="02010609060101010101" pitchFamily="49" charset="-122"/>
            </a:endParaRPr>
          </a:p>
          <a:p>
            <a:r>
              <a:rPr lang="en-US" altLang="zh-CN" sz="3200" b="1" dirty="0">
                <a:latin typeface="楷体" panose="02010609060101010101" pitchFamily="49" charset="-122"/>
                <a:ea typeface="楷体" panose="02010609060101010101" pitchFamily="49" charset="-122"/>
              </a:rPr>
              <a:t>  2001</a:t>
            </a:r>
            <a:r>
              <a:rPr lang="zh-CN" altLang="en-US" sz="3200" b="1" dirty="0">
                <a:latin typeface="楷体" panose="02010609060101010101" pitchFamily="49" charset="-122"/>
                <a:ea typeface="楷体" panose="02010609060101010101" pitchFamily="49" charset="-122"/>
              </a:rPr>
              <a:t>年，老舍先生的儿子、中国现代文学馆副馆长舒乙向外界披露了“</a:t>
            </a:r>
            <a:r>
              <a:rPr lang="en-US" altLang="zh-CN" sz="3200" b="1" dirty="0">
                <a:latin typeface="楷体" panose="02010609060101010101" pitchFamily="49" charset="-122"/>
                <a:ea typeface="楷体" panose="02010609060101010101" pitchFamily="49" charset="-122"/>
              </a:rPr>
              <a:t>1968</a:t>
            </a:r>
            <a:r>
              <a:rPr lang="zh-CN" altLang="en-US" sz="3200" b="1" dirty="0">
                <a:latin typeface="楷体" panose="02010609060101010101" pitchFamily="49" charset="-122"/>
                <a:ea typeface="楷体" panose="02010609060101010101" pitchFamily="49" charset="-122"/>
              </a:rPr>
              <a:t>年诺贝尔文学奖几乎被老舍得到”的内幕。舒乙透露，在入围者到了最后</a:t>
            </a:r>
            <a:r>
              <a:rPr lang="en-US" altLang="zh-CN" sz="3200" b="1" dirty="0">
                <a:latin typeface="楷体" panose="02010609060101010101" pitchFamily="49" charset="-122"/>
                <a:ea typeface="楷体" panose="02010609060101010101" pitchFamily="49" charset="-122"/>
              </a:rPr>
              <a:t>5</a:t>
            </a:r>
            <a:r>
              <a:rPr lang="zh-CN" altLang="en-US" sz="3200" b="1" dirty="0">
                <a:latin typeface="楷体" panose="02010609060101010101" pitchFamily="49" charset="-122"/>
                <a:ea typeface="楷体" panose="02010609060101010101" pitchFamily="49" charset="-122"/>
              </a:rPr>
              <a:t>名时还有老舍，最终秘密投票结果的第一名就是老舍。那年，瑞典方面通过调查得知老舍已经去世，于是日本的川端康成获奖。</a:t>
            </a:r>
            <a:endParaRPr lang="zh-CN" altLang="en-US" sz="3200" b="1" dirty="0">
              <a:latin typeface="楷体" panose="02010609060101010101" pitchFamily="49" charset="-122"/>
              <a:ea typeface="楷体" panose="02010609060101010101" pitchFamily="49" charset="-122"/>
            </a:endParaRPr>
          </a:p>
          <a:p>
            <a:r>
              <a:rPr lang="en-US" altLang="zh-CN" sz="3200" b="1" dirty="0">
                <a:latin typeface="楷体" panose="02010609060101010101" pitchFamily="49" charset="-122"/>
                <a:ea typeface="楷体" panose="02010609060101010101" pitchFamily="49" charset="-122"/>
              </a:rPr>
              <a:t>  1987</a:t>
            </a:r>
            <a:r>
              <a:rPr lang="zh-CN" altLang="en-US" sz="3200" b="1" dirty="0">
                <a:latin typeface="楷体" panose="02010609060101010101" pitchFamily="49" charset="-122"/>
                <a:ea typeface="楷体" panose="02010609060101010101" pitchFamily="49" charset="-122"/>
              </a:rPr>
              <a:t>、</a:t>
            </a:r>
            <a:r>
              <a:rPr lang="en-US" altLang="zh-CN" sz="3200" b="1" dirty="0">
                <a:latin typeface="楷体" panose="02010609060101010101" pitchFamily="49" charset="-122"/>
                <a:ea typeface="楷体" panose="02010609060101010101" pitchFamily="49" charset="-122"/>
              </a:rPr>
              <a:t>1988</a:t>
            </a:r>
            <a:r>
              <a:rPr lang="zh-CN" altLang="en-US" sz="3200" b="1" dirty="0">
                <a:latin typeface="楷体" panose="02010609060101010101" pitchFamily="49" charset="-122"/>
                <a:ea typeface="楷体" panose="02010609060101010101" pitchFamily="49" charset="-122"/>
              </a:rPr>
              <a:t>年诺贝尔文学奖终审名单之中，沈从文均入选，而且沈从文是</a:t>
            </a:r>
            <a:r>
              <a:rPr lang="en-US" altLang="zh-CN" sz="3200" b="1" dirty="0">
                <a:latin typeface="楷体" panose="02010609060101010101" pitchFamily="49" charset="-122"/>
                <a:ea typeface="楷体" panose="02010609060101010101" pitchFamily="49" charset="-122"/>
              </a:rPr>
              <a:t>1988</a:t>
            </a:r>
            <a:r>
              <a:rPr lang="zh-CN" altLang="en-US" sz="3200" b="1" dirty="0">
                <a:latin typeface="楷体" panose="02010609060101010101" pitchFamily="49" charset="-122"/>
                <a:ea typeface="楷体" panose="02010609060101010101" pitchFamily="49" charset="-122"/>
              </a:rPr>
              <a:t>年中最有机会获奖的候选人。当时学院中有强大力量支持沈从文的候选人资格。但可惜的是，沈从文于</a:t>
            </a:r>
            <a:r>
              <a:rPr lang="en-US" altLang="zh-CN" sz="3200" b="1" dirty="0">
                <a:latin typeface="楷体" panose="02010609060101010101" pitchFamily="49" charset="-122"/>
                <a:ea typeface="楷体" panose="02010609060101010101" pitchFamily="49" charset="-122"/>
              </a:rPr>
              <a:t>1988</a:t>
            </a:r>
            <a:r>
              <a:rPr lang="zh-CN" altLang="en-US" sz="3200" b="1" dirty="0">
                <a:latin typeface="楷体" panose="02010609060101010101" pitchFamily="49" charset="-122"/>
                <a:ea typeface="楷体" panose="02010609060101010101" pitchFamily="49" charset="-122"/>
              </a:rPr>
              <a:t>年</a:t>
            </a:r>
            <a:r>
              <a:rPr lang="en-US" altLang="zh-CN" sz="3200" b="1" dirty="0">
                <a:latin typeface="楷体" panose="02010609060101010101" pitchFamily="49" charset="-122"/>
                <a:ea typeface="楷体" panose="02010609060101010101" pitchFamily="49" charset="-122"/>
              </a:rPr>
              <a:t>5</a:t>
            </a:r>
            <a:r>
              <a:rPr lang="zh-CN" altLang="en-US" sz="3200" b="1" dirty="0">
                <a:latin typeface="楷体" panose="02010609060101010101" pitchFamily="49" charset="-122"/>
                <a:ea typeface="楷体" panose="02010609060101010101" pitchFamily="49" charset="-122"/>
              </a:rPr>
              <a:t>月</a:t>
            </a:r>
            <a:r>
              <a:rPr lang="en-US" altLang="zh-CN" sz="3200" b="1" dirty="0">
                <a:latin typeface="楷体" panose="02010609060101010101" pitchFamily="49" charset="-122"/>
                <a:ea typeface="楷体" panose="02010609060101010101" pitchFamily="49" charset="-122"/>
              </a:rPr>
              <a:t>10</a:t>
            </a:r>
            <a:r>
              <a:rPr lang="zh-CN" altLang="en-US" sz="3200" b="1" dirty="0">
                <a:latin typeface="楷体" panose="02010609060101010101" pitchFamily="49" charset="-122"/>
                <a:ea typeface="楷体" panose="02010609060101010101" pitchFamily="49" charset="-122"/>
              </a:rPr>
              <a:t>日去世，与诺贝尔文学奖失之交臂。 </a:t>
            </a:r>
            <a:endParaRPr lang="zh-CN" altLang="en-US" sz="3200" b="1" dirty="0">
              <a:latin typeface="楷体" panose="02010609060101010101" pitchFamily="49" charset="-122"/>
              <a:ea typeface="楷体" panose="02010609060101010101" pitchFamily="49" charset="-122"/>
            </a:endParaRPr>
          </a:p>
        </p:txBody>
      </p:sp>
      <p:grpSp>
        <p:nvGrpSpPr>
          <p:cNvPr id="38915" name="组合 12"/>
          <p:cNvGrpSpPr/>
          <p:nvPr/>
        </p:nvGrpSpPr>
        <p:grpSpPr bwMode="auto">
          <a:xfrm>
            <a:off x="46567" y="-27517"/>
            <a:ext cx="2677584" cy="666289"/>
            <a:chOff x="70" y="-63"/>
            <a:chExt cx="3161" cy="786"/>
          </a:xfrm>
        </p:grpSpPr>
        <p:sp>
          <p:nvSpPr>
            <p:cNvPr id="38916" name="文本框 6"/>
            <p:cNvSpPr txBox="1">
              <a:spLocks noChangeArrowheads="1"/>
            </p:cNvSpPr>
            <p:nvPr/>
          </p:nvSpPr>
          <p:spPr bwMode="auto">
            <a:xfrm>
              <a:off x="678" y="-63"/>
              <a:ext cx="2459"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拓展探究</a:t>
              </a:r>
              <a:endParaRPr kumimoji="1" lang="zh-CN" altLang="en-US" sz="3735">
                <a:latin typeface="黑体" panose="02010609060101010101" pitchFamily="49" charset="-122"/>
                <a:ea typeface="黑体" panose="02010609060101010101" pitchFamily="49" charset="-122"/>
              </a:endParaRPr>
            </a:p>
          </p:txBody>
        </p:sp>
        <p:cxnSp>
          <p:nvCxnSpPr>
            <p:cNvPr id="8"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9" name="菱形 8"/>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5" name="Rectangle 1"/>
          <p:cNvSpPr>
            <a:spLocks noChangeArrowheads="1"/>
          </p:cNvSpPr>
          <p:nvPr/>
        </p:nvSpPr>
        <p:spPr bwMode="auto">
          <a:xfrm>
            <a:off x="623392" y="464628"/>
            <a:ext cx="11233149" cy="55556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p>
            <a:pPr indent="361950" algn="ctr">
              <a:lnSpc>
                <a:spcPct val="150000"/>
              </a:lnSpc>
              <a:defRPr/>
            </a:pPr>
            <a:r>
              <a:rPr lang="zh-CN" sz="3735" b="1" dirty="0">
                <a:latin typeface="黑体" panose="02010609060101010101" pitchFamily="49" charset="-122"/>
                <a:ea typeface="黑体" panose="02010609060101010101" pitchFamily="49" charset="-122"/>
                <a:cs typeface="Times New Roman" panose="02020603050405020304" pitchFamily="18" charset="0"/>
              </a:rPr>
              <a:t>最“省事儿”的诺奖得主</a:t>
            </a:r>
            <a:endParaRPr lang="zh-CN" sz="3735" b="1" dirty="0">
              <a:latin typeface="黑体" panose="02010609060101010101" pitchFamily="49" charset="-122"/>
              <a:ea typeface="黑体" panose="02010609060101010101" pitchFamily="49" charset="-122"/>
              <a:cs typeface="Times New Roman" panose="02020603050405020304" pitchFamily="18" charset="0"/>
            </a:endParaRPr>
          </a:p>
          <a:p>
            <a:pPr>
              <a:defRPr/>
            </a:pPr>
            <a:r>
              <a:rPr lang="en-US" altLang="zh-CN" sz="3735" b="1" dirty="0">
                <a:latin typeface="楷体" panose="02010609060101010101" pitchFamily="49" charset="-122"/>
                <a:ea typeface="楷体" panose="02010609060101010101" pitchFamily="49" charset="-122"/>
                <a:cs typeface="Times New Roman" panose="02020603050405020304" pitchFamily="18" charset="0"/>
              </a:rPr>
              <a:t>    1901</a:t>
            </a:r>
            <a:r>
              <a:rPr lang="zh-CN" altLang="en-US" sz="3735" b="1" dirty="0">
                <a:latin typeface="楷体" panose="02010609060101010101" pitchFamily="49" charset="-122"/>
                <a:ea typeface="楷体" panose="02010609060101010101" pitchFamily="49" charset="-122"/>
                <a:cs typeface="Times New Roman" panose="02020603050405020304" pitchFamily="18" charset="0"/>
              </a:rPr>
              <a:t>年，</a:t>
            </a:r>
            <a:r>
              <a:rPr lang="en-US" altLang="zh-CN" sz="3735" b="1" dirty="0">
                <a:latin typeface="楷体" panose="02010609060101010101" pitchFamily="49" charset="-122"/>
                <a:ea typeface="楷体" panose="02010609060101010101" pitchFamily="49" charset="-122"/>
                <a:cs typeface="Times New Roman" panose="02020603050405020304" pitchFamily="18" charset="0"/>
              </a:rPr>
              <a:t>X</a:t>
            </a:r>
            <a:r>
              <a:rPr lang="zh-CN" altLang="en-US" sz="3735" b="1" dirty="0">
                <a:latin typeface="楷体" panose="02010609060101010101" pitchFamily="49" charset="-122"/>
                <a:ea typeface="楷体" panose="02010609060101010101" pitchFamily="49" charset="-122"/>
                <a:cs typeface="Times New Roman" panose="02020603050405020304" pitchFamily="18" charset="0"/>
              </a:rPr>
              <a:t>射线发明人德国科学家伦琴收到一封来信，信中邀请他前往斯德哥尔摩领取诺贝尔物理学奖。而这位教授随即写了一封出人意料的回信，信上说：“斯德哥尔摩路途遥远，需向校长请假才行，麻烦得很，将奖牌与奖金寄过来行不行？”瑞典的答复是：“奖牌不能寄，还是跑一趟吧。”伦琴无奈来到斯德哥尔摩，但他领到奖金与奖牌后就即刻打道回府了，连获奖后例行的讲座也取消了。</a:t>
            </a:r>
            <a:endParaRPr lang="zh-CN" altLang="en-US" sz="3735" b="1" dirty="0">
              <a:latin typeface="楷体" panose="02010609060101010101" pitchFamily="49" charset="-122"/>
              <a:ea typeface="楷体" panose="02010609060101010101" pitchFamily="49" charset="-122"/>
            </a:endParaRPr>
          </a:p>
        </p:txBody>
      </p:sp>
      <p:grpSp>
        <p:nvGrpSpPr>
          <p:cNvPr id="39939" name="组合 12"/>
          <p:cNvGrpSpPr/>
          <p:nvPr/>
        </p:nvGrpSpPr>
        <p:grpSpPr bwMode="auto">
          <a:xfrm>
            <a:off x="46567" y="-27517"/>
            <a:ext cx="2677584" cy="666289"/>
            <a:chOff x="70" y="-63"/>
            <a:chExt cx="3161" cy="786"/>
          </a:xfrm>
        </p:grpSpPr>
        <p:sp>
          <p:nvSpPr>
            <p:cNvPr id="39940" name="文本框 6"/>
            <p:cNvSpPr txBox="1">
              <a:spLocks noChangeArrowheads="1"/>
            </p:cNvSpPr>
            <p:nvPr/>
          </p:nvSpPr>
          <p:spPr bwMode="auto">
            <a:xfrm>
              <a:off x="678" y="-63"/>
              <a:ext cx="2459"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拓展探究</a:t>
              </a:r>
              <a:endParaRPr kumimoji="1" lang="zh-CN" altLang="en-US" sz="3735">
                <a:latin typeface="黑体" panose="02010609060101010101" pitchFamily="49" charset="-122"/>
                <a:ea typeface="黑体" panose="02010609060101010101" pitchFamily="49" charset="-122"/>
              </a:endParaRPr>
            </a:p>
          </p:txBody>
        </p:sp>
        <p:cxnSp>
          <p:nvCxnSpPr>
            <p:cNvPr id="8"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9" name="菱形 8"/>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7" name="Rectangle 1"/>
          <p:cNvSpPr>
            <a:spLocks noChangeArrowheads="1"/>
          </p:cNvSpPr>
          <p:nvPr/>
        </p:nvSpPr>
        <p:spPr bwMode="auto">
          <a:xfrm>
            <a:off x="719667" y="1026902"/>
            <a:ext cx="11040533" cy="4406265"/>
          </a:xfrm>
          <a:prstGeom prst="rect">
            <a:avLst/>
          </a:prstGeom>
          <a:noFill/>
          <a:ln w="9525">
            <a:noFill/>
            <a:miter lim="800000"/>
          </a:ln>
          <a:effectLst/>
        </p:spPr>
        <p:txBody>
          <a:bodyPr anchor="ctr">
            <a:spAutoFit/>
          </a:bodyPr>
          <a:lstStyle/>
          <a:p>
            <a:pPr indent="361950" algn="ctr">
              <a:lnSpc>
                <a:spcPct val="150000"/>
              </a:lnSpc>
              <a:defRPr/>
            </a:pPr>
            <a:r>
              <a:rPr lang="zh-CN" sz="3735" b="1" dirty="0">
                <a:latin typeface="黑体" panose="02010609060101010101" pitchFamily="49" charset="-122"/>
                <a:ea typeface="黑体" panose="02010609060101010101" pitchFamily="49" charset="-122"/>
                <a:cs typeface="Times New Roman" panose="02020603050405020304" pitchFamily="18" charset="0"/>
              </a:rPr>
              <a:t>最“奇葩”的诺奖得主</a:t>
            </a:r>
            <a:endParaRPr lang="en-US" altLang="zh-CN" sz="3735" b="1" dirty="0">
              <a:latin typeface="黑体" panose="02010609060101010101" pitchFamily="49" charset="-122"/>
              <a:ea typeface="黑体" panose="02010609060101010101" pitchFamily="49" charset="-122"/>
            </a:endParaRPr>
          </a:p>
          <a:p>
            <a:pPr>
              <a:lnSpc>
                <a:spcPct val="150000"/>
              </a:lnSpc>
              <a:defRPr/>
            </a:pPr>
            <a:r>
              <a:rPr lang="en-US" altLang="zh-CN" sz="3735" b="1" dirty="0">
                <a:latin typeface="楷体" panose="02010609060101010101" pitchFamily="49" charset="-122"/>
                <a:ea typeface="楷体" panose="02010609060101010101" pitchFamily="49" charset="-122"/>
                <a:cs typeface="Times New Roman" panose="02020603050405020304" pitchFamily="18" charset="0"/>
              </a:rPr>
              <a:t>    2013</a:t>
            </a:r>
            <a:r>
              <a:rPr lang="zh-CN" altLang="en-US" sz="3735" b="1" dirty="0">
                <a:latin typeface="楷体" panose="02010609060101010101" pitchFamily="49" charset="-122"/>
                <a:ea typeface="楷体" panose="02010609060101010101" pitchFamily="49" charset="-122"/>
                <a:cs typeface="Times New Roman" panose="02020603050405020304" pitchFamily="18" charset="0"/>
              </a:rPr>
              <a:t>年度诺贝尔物理学奖获得者彼得</a:t>
            </a:r>
            <a:r>
              <a:rPr lang="en-US" altLang="zh-CN" sz="3735" b="1" dirty="0">
                <a:latin typeface="楷体" panose="02010609060101010101" pitchFamily="49" charset="-122"/>
                <a:ea typeface="楷体" panose="02010609060101010101" pitchFamily="49" charset="-122"/>
                <a:cs typeface="Times New Roman" panose="02020603050405020304" pitchFamily="18" charset="0"/>
              </a:rPr>
              <a:t>·</a:t>
            </a:r>
            <a:r>
              <a:rPr lang="zh-CN" altLang="en-US" sz="3735" b="1" dirty="0">
                <a:latin typeface="楷体" panose="02010609060101010101" pitchFamily="49" charset="-122"/>
                <a:ea typeface="楷体" panose="02010609060101010101" pitchFamily="49" charset="-122"/>
                <a:cs typeface="Times New Roman" panose="02020603050405020304" pitchFamily="18" charset="0"/>
              </a:rPr>
              <a:t>希格斯教授是一个奇葩人物，他至今都不用手机，以至于他未能在第一时间获悉自己获奖的消息，而是从邻居的祝贺中得知自己获奖的事情。</a:t>
            </a:r>
            <a:endParaRPr lang="zh-CN" altLang="en-US" sz="3735" b="1" dirty="0">
              <a:latin typeface="楷体" panose="02010609060101010101" pitchFamily="49" charset="-122"/>
              <a:ea typeface="楷体" panose="02010609060101010101" pitchFamily="49" charset="-122"/>
            </a:endParaRPr>
          </a:p>
        </p:txBody>
      </p:sp>
      <p:grpSp>
        <p:nvGrpSpPr>
          <p:cNvPr id="40963" name="组合 12"/>
          <p:cNvGrpSpPr/>
          <p:nvPr/>
        </p:nvGrpSpPr>
        <p:grpSpPr bwMode="auto">
          <a:xfrm>
            <a:off x="46567" y="-27517"/>
            <a:ext cx="2677584" cy="666289"/>
            <a:chOff x="70" y="-63"/>
            <a:chExt cx="3161" cy="786"/>
          </a:xfrm>
        </p:grpSpPr>
        <p:sp>
          <p:nvSpPr>
            <p:cNvPr id="40964" name="文本框 6"/>
            <p:cNvSpPr txBox="1">
              <a:spLocks noChangeArrowheads="1"/>
            </p:cNvSpPr>
            <p:nvPr/>
          </p:nvSpPr>
          <p:spPr bwMode="auto">
            <a:xfrm>
              <a:off x="678" y="-63"/>
              <a:ext cx="2459" cy="7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r>
                <a:rPr kumimoji="1" lang="zh-CN" altLang="en-US" sz="3735">
                  <a:latin typeface="黑体" panose="02010609060101010101" pitchFamily="49" charset="-122"/>
                  <a:ea typeface="黑体" panose="02010609060101010101" pitchFamily="49" charset="-122"/>
                </a:rPr>
                <a:t>拓展探究</a:t>
              </a:r>
              <a:endParaRPr kumimoji="1" lang="zh-CN" altLang="en-US" sz="3735">
                <a:latin typeface="黑体" panose="02010609060101010101" pitchFamily="49" charset="-122"/>
                <a:ea typeface="黑体" panose="02010609060101010101" pitchFamily="49" charset="-122"/>
              </a:endParaRPr>
            </a:p>
          </p:txBody>
        </p:sp>
        <p:cxnSp>
          <p:nvCxnSpPr>
            <p:cNvPr id="8" name="直线连接符 9"/>
            <p:cNvCxnSpPr/>
            <p:nvPr/>
          </p:nvCxnSpPr>
          <p:spPr>
            <a:xfrm>
              <a:off x="70" y="701"/>
              <a:ext cx="3161" cy="0"/>
            </a:xfrm>
            <a:prstGeom prst="line">
              <a:avLst/>
            </a:prstGeom>
            <a:ln>
              <a:solidFill>
                <a:srgbClr val="0FB746"/>
              </a:solidFill>
            </a:ln>
            <a:effectLst/>
          </p:spPr>
          <p:style>
            <a:lnRef idx="2">
              <a:schemeClr val="accent1"/>
            </a:lnRef>
            <a:fillRef idx="0">
              <a:schemeClr val="accent1"/>
            </a:fillRef>
            <a:effectRef idx="1">
              <a:schemeClr val="accent1"/>
            </a:effectRef>
            <a:fontRef idx="minor">
              <a:schemeClr val="tx1"/>
            </a:fontRef>
          </p:style>
        </p:cxnSp>
        <p:sp>
          <p:nvSpPr>
            <p:cNvPr id="9" name="菱形 8"/>
            <p:cNvSpPr/>
            <p:nvPr/>
          </p:nvSpPr>
          <p:spPr>
            <a:xfrm>
              <a:off x="125" y="149"/>
              <a:ext cx="552" cy="552"/>
            </a:xfrm>
            <a:prstGeom prst="diamond">
              <a:avLst/>
            </a:prstGeom>
            <a:solidFill>
              <a:srgbClr val="0FB746"/>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zh-CN" altLang="en-US" sz="2400"/>
            </a:p>
          </p:txBody>
        </p:sp>
      </p:gr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pPr algn="ctr"/>
            <a:r>
              <a:rPr lang="zh-CN" altLang="en-US" b="1">
                <a:solidFill>
                  <a:schemeClr val="tx1"/>
                </a:solidFill>
                <a:effectLst/>
                <a:latin typeface="黑体" panose="02010609060101010101" pitchFamily="49" charset="-122"/>
                <a:ea typeface="黑体" panose="02010609060101010101" pitchFamily="49" charset="-122"/>
              </a:rPr>
              <a:t>消 息 语 言 的 特 点</a:t>
            </a:r>
            <a:endParaRPr lang="zh-CN" altLang="en-US" b="1">
              <a:solidFill>
                <a:schemeClr val="tx1"/>
              </a:solidFill>
              <a:effectLst/>
              <a:latin typeface="黑体" panose="02010609060101010101" pitchFamily="49" charset="-122"/>
              <a:ea typeface="黑体" panose="02010609060101010101" pitchFamily="49" charset="-122"/>
            </a:endParaRPr>
          </a:p>
        </p:txBody>
      </p:sp>
      <p:sp>
        <p:nvSpPr>
          <p:cNvPr id="3" name="内容占位符 2"/>
          <p:cNvSpPr>
            <a:spLocks noGrp="1"/>
          </p:cNvSpPr>
          <p:nvPr>
            <p:ph idx="1"/>
          </p:nvPr>
        </p:nvSpPr>
        <p:spPr>
          <a:xfrm>
            <a:off x="838200" y="1459865"/>
            <a:ext cx="10515600" cy="5159375"/>
          </a:xfrm>
        </p:spPr>
        <p:txBody>
          <a:bodyPr>
            <a:normAutofit fontScale="90000" lnSpcReduction="20000"/>
          </a:bodyPr>
          <a:p>
            <a:pPr fontAlgn="auto">
              <a:lnSpc>
                <a:spcPct val="120000"/>
              </a:lnSpc>
            </a:pPr>
            <a:r>
              <a:rPr lang="zh-CN" altLang="en-US" b="1">
                <a:solidFill>
                  <a:srgbClr val="FF0000"/>
                </a:solidFill>
              </a:rPr>
              <a:t>一、客观</a:t>
            </a:r>
            <a:endParaRPr lang="zh-CN" altLang="en-US" b="1">
              <a:solidFill>
                <a:srgbClr val="FF0000"/>
              </a:solidFill>
            </a:endParaRPr>
          </a:p>
          <a:p>
            <a:pPr fontAlgn="auto">
              <a:lnSpc>
                <a:spcPct val="120000"/>
              </a:lnSpc>
            </a:pPr>
            <a:r>
              <a:rPr lang="en-US" altLang="zh-CN" b="1">
                <a:solidFill>
                  <a:srgbClr val="FF0000"/>
                </a:solidFill>
              </a:rPr>
              <a:t>1.</a:t>
            </a:r>
            <a:r>
              <a:rPr lang="zh-CN" altLang="en-US" b="1">
                <a:solidFill>
                  <a:srgbClr val="FF0000"/>
                </a:solidFill>
              </a:rPr>
              <a:t>中性词多于褒贬词：</a:t>
            </a:r>
            <a:r>
              <a:rPr lang="zh-CN" altLang="en-US" b="1"/>
              <a:t>以求客观地叙述事实，并通过事实的报道去影响受众。</a:t>
            </a:r>
            <a:endParaRPr lang="zh-CN" altLang="en-US" b="1"/>
          </a:p>
          <a:p>
            <a:pPr fontAlgn="auto">
              <a:lnSpc>
                <a:spcPct val="120000"/>
              </a:lnSpc>
            </a:pPr>
            <a:r>
              <a:rPr lang="zh-CN" altLang="en-US" b="1"/>
              <a:t>如：</a:t>
            </a:r>
            <a:r>
              <a:rPr lang="en-US" altLang="zh-CN" b="1"/>
              <a:t>“</a:t>
            </a:r>
            <a:r>
              <a:rPr lang="zh-CN" altLang="en-US" b="1"/>
              <a:t>死</a:t>
            </a:r>
            <a:r>
              <a:rPr lang="en-US" altLang="zh-CN" b="1"/>
              <a:t>”</a:t>
            </a:r>
            <a:r>
              <a:rPr lang="zh-CN" altLang="en-US" b="1"/>
              <a:t>是一个中性词，</a:t>
            </a:r>
            <a:r>
              <a:rPr lang="en-US" altLang="zh-CN" b="1"/>
              <a:t>“</a:t>
            </a:r>
            <a:r>
              <a:rPr lang="zh-CN" altLang="en-US" b="1"/>
              <a:t>牺牲</a:t>
            </a:r>
            <a:r>
              <a:rPr lang="en-US" altLang="zh-CN" b="1"/>
              <a:t>”</a:t>
            </a:r>
            <a:r>
              <a:rPr lang="zh-CN" altLang="en-US" b="1"/>
              <a:t>、</a:t>
            </a:r>
            <a:r>
              <a:rPr lang="en-US" altLang="zh-CN" b="1"/>
              <a:t>“</a:t>
            </a:r>
            <a:r>
              <a:rPr lang="zh-CN" altLang="en-US" b="1"/>
              <a:t>就义</a:t>
            </a:r>
            <a:r>
              <a:rPr lang="en-US" altLang="zh-CN" b="1"/>
              <a:t>”</a:t>
            </a:r>
            <a:r>
              <a:rPr lang="zh-CN" altLang="en-US" b="1"/>
              <a:t>、</a:t>
            </a:r>
            <a:r>
              <a:rPr lang="en-US" altLang="zh-CN" b="1"/>
              <a:t>“</a:t>
            </a:r>
            <a:r>
              <a:rPr lang="zh-CN" altLang="en-US" b="1"/>
              <a:t>逝世</a:t>
            </a:r>
            <a:r>
              <a:rPr lang="en-US" altLang="zh-CN" b="1"/>
              <a:t>”</a:t>
            </a:r>
            <a:r>
              <a:rPr lang="zh-CN" altLang="en-US" b="1"/>
              <a:t>、</a:t>
            </a:r>
            <a:r>
              <a:rPr lang="en-US" altLang="zh-CN" b="1"/>
              <a:t>“</a:t>
            </a:r>
            <a:r>
              <a:rPr lang="zh-CN" altLang="en-US" b="1"/>
              <a:t>仙逝</a:t>
            </a:r>
            <a:r>
              <a:rPr lang="en-US" altLang="zh-CN" b="1"/>
              <a:t>”</a:t>
            </a:r>
            <a:r>
              <a:rPr lang="zh-CN" altLang="en-US" b="1"/>
              <a:t>、</a:t>
            </a:r>
            <a:r>
              <a:rPr lang="en-US" altLang="zh-CN" b="1"/>
              <a:t>“</a:t>
            </a:r>
            <a:r>
              <a:rPr lang="zh-CN" altLang="en-US" b="1"/>
              <a:t>毙命</a:t>
            </a:r>
            <a:r>
              <a:rPr lang="en-US" altLang="zh-CN" b="1"/>
              <a:t>”</a:t>
            </a:r>
            <a:r>
              <a:rPr lang="zh-CN" altLang="en-US" b="1"/>
              <a:t>、</a:t>
            </a:r>
            <a:r>
              <a:rPr lang="en-US" altLang="zh-CN" b="1"/>
              <a:t>“</a:t>
            </a:r>
            <a:r>
              <a:rPr lang="zh-CN" altLang="en-US" b="1"/>
              <a:t>见阎王</a:t>
            </a:r>
            <a:r>
              <a:rPr lang="en-US" altLang="zh-CN" b="1"/>
              <a:t>”</a:t>
            </a:r>
            <a:r>
              <a:rPr lang="zh-CN" altLang="en-US" b="1"/>
              <a:t>等则是情感色彩强烈的褒贬词。</a:t>
            </a:r>
            <a:endParaRPr lang="zh-CN" altLang="en-US" b="1"/>
          </a:p>
          <a:p>
            <a:pPr fontAlgn="auto">
              <a:lnSpc>
                <a:spcPct val="120000"/>
              </a:lnSpc>
            </a:pPr>
            <a:r>
              <a:rPr lang="en-US" altLang="zh-CN" b="1">
                <a:solidFill>
                  <a:srgbClr val="FF0000"/>
                </a:solidFill>
              </a:rPr>
              <a:t>2.</a:t>
            </a:r>
            <a:r>
              <a:rPr lang="zh-CN" altLang="en-US" b="1">
                <a:solidFill>
                  <a:srgbClr val="FF0000"/>
                </a:solidFill>
              </a:rPr>
              <a:t>修饰语的限制性多于形容性。</a:t>
            </a:r>
            <a:endParaRPr lang="zh-CN" altLang="en-US" b="1"/>
          </a:p>
          <a:p>
            <a:pPr fontAlgn="auto">
              <a:lnSpc>
                <a:spcPct val="120000"/>
              </a:lnSpc>
            </a:pPr>
            <a:r>
              <a:rPr lang="zh-CN" altLang="en-US" b="1"/>
              <a:t>为了客观地表述新闻事实，必须直接、连贯地陈述事实的要素，诸如事实状态的指称、时间、处所、方位、范围、程度、过程、数量以及事实相互关系的领属、因果等。这些要素主要由限制性定语、状语来表示，而尽可能减少由主要起描写、表情作用的形容词或形容词性词组来做定语、状语。</a:t>
            </a:r>
            <a:endParaRPr lang="zh-CN" altLang="en-US"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838200" y="470535"/>
            <a:ext cx="10515600" cy="6041390"/>
          </a:xfrm>
        </p:spPr>
        <p:txBody>
          <a:bodyPr>
            <a:normAutofit fontScale="90000" lnSpcReduction="20000"/>
          </a:bodyPr>
          <a:p>
            <a:pPr fontAlgn="auto">
              <a:lnSpc>
                <a:spcPct val="130000"/>
              </a:lnSpc>
            </a:pPr>
            <a:r>
              <a:rPr lang="en-US" altLang="zh-CN"/>
              <a:t>       </a:t>
            </a:r>
            <a:r>
              <a:rPr lang="zh-CN" altLang="en-US" b="1"/>
              <a:t>北京电台于近日凌晨当地时间</a:t>
            </a:r>
            <a:r>
              <a:rPr lang="en-US" altLang="zh-CN" b="1"/>
              <a:t>5</a:t>
            </a:r>
            <a:r>
              <a:rPr lang="zh-CN" altLang="en-US" b="1"/>
              <a:t>时宣布，周恩来总理逝世的消息，但是，大部分中国人还不知道他们的总理已经逝世。</a:t>
            </a:r>
            <a:endParaRPr lang="zh-CN" altLang="en-US" b="1"/>
          </a:p>
          <a:p>
            <a:pPr fontAlgn="auto">
              <a:lnSpc>
                <a:spcPct val="130000"/>
              </a:lnSpc>
            </a:pPr>
            <a:r>
              <a:rPr lang="zh-CN" altLang="en-US" b="1"/>
              <a:t>        当新华社的电传打字机于当地时间4时过一点发出这条消息时，中国几乎所有街道上都没有行人。</a:t>
            </a:r>
            <a:endParaRPr lang="zh-CN" altLang="en-US" b="1"/>
          </a:p>
          <a:p>
            <a:pPr fontAlgn="auto">
              <a:lnSpc>
                <a:spcPct val="130000"/>
              </a:lnSpc>
            </a:pPr>
            <a:r>
              <a:rPr lang="zh-CN" altLang="en-US" b="1"/>
              <a:t>         在法新社所在的那座大楼里。当记者把消息告诉开电梯的姑娘时，她顿时放声痛哭。</a:t>
            </a:r>
            <a:endParaRPr lang="zh-CN" altLang="en-US" b="1"/>
          </a:p>
          <a:p>
            <a:pPr fontAlgn="auto">
              <a:lnSpc>
                <a:spcPct val="130000"/>
              </a:lnSpc>
            </a:pPr>
            <a:r>
              <a:rPr lang="zh-CN" altLang="en-US" b="1"/>
              <a:t>         在对一位中国口译人员表示慰问时，他眼中含着眼泪，嘴唇颤抖地说：</a:t>
            </a:r>
            <a:r>
              <a:rPr lang="en-US" altLang="zh-CN" b="1"/>
              <a:t>“</a:t>
            </a:r>
            <a:r>
              <a:rPr lang="zh-CN" altLang="en-US" b="1"/>
              <a:t>我们没有料到。我们非常爱戴他。他是一位杰出的革命家。</a:t>
            </a:r>
            <a:r>
              <a:rPr lang="en-US" altLang="zh-CN" b="1"/>
              <a:t>”</a:t>
            </a:r>
            <a:endParaRPr lang="en-US" altLang="zh-CN" b="1"/>
          </a:p>
          <a:p>
            <a:pPr fontAlgn="auto">
              <a:lnSpc>
                <a:spcPct val="130000"/>
              </a:lnSpc>
            </a:pPr>
            <a:r>
              <a:rPr lang="en-US" altLang="zh-CN" b="1"/>
              <a:t>         中国人民对周恩来极其爱戴，这样说并不夸张</a:t>
            </a:r>
            <a:r>
              <a:rPr lang="zh-CN" altLang="en-US" b="1"/>
              <a:t>，</a:t>
            </a:r>
            <a:r>
              <a:rPr lang="en-US" altLang="zh-CN" b="1"/>
              <a:t>他们感到与周恩来非常亲近</a:t>
            </a:r>
            <a:r>
              <a:rPr lang="zh-CN" altLang="en-US" b="1"/>
              <a:t>。</a:t>
            </a:r>
            <a:r>
              <a:rPr lang="en-US" altLang="zh-CN" b="1"/>
              <a:t>预料全中国都将表现出巨大的悲痛，就像今天清晨听到这个悲伤消息的那位中国少女所表现出的那样</a:t>
            </a:r>
            <a:r>
              <a:rPr lang="zh-CN" altLang="en-US" b="1"/>
              <a:t>。</a:t>
            </a:r>
            <a:endParaRPr lang="zh-CN" altLang="en-US" b="1"/>
          </a:p>
          <a:p>
            <a:pPr fontAlgn="auto">
              <a:lnSpc>
                <a:spcPct val="130000"/>
              </a:lnSpc>
            </a:pPr>
            <a:r>
              <a:rPr lang="zh-CN" altLang="en-US" b="1"/>
              <a:t>                                                              </a:t>
            </a:r>
            <a:r>
              <a:rPr lang="en-US" altLang="zh-CN" b="1"/>
              <a:t>——</a:t>
            </a:r>
            <a:r>
              <a:rPr lang="zh-CN" altLang="en-US" b="1"/>
              <a:t>法新社记者比昂尼克</a:t>
            </a:r>
            <a:endParaRPr lang="zh-CN" altLang="en-US"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838200" y="332105"/>
            <a:ext cx="10515600" cy="5845175"/>
          </a:xfrm>
        </p:spPr>
        <p:txBody>
          <a:bodyPr/>
          <a:p>
            <a:r>
              <a:rPr lang="en-US" altLang="zh-CN" b="1">
                <a:solidFill>
                  <a:srgbClr val="FF0000"/>
                </a:solidFill>
              </a:rPr>
              <a:t>3.</a:t>
            </a:r>
            <a:r>
              <a:rPr lang="zh-CN" altLang="en-US" b="1">
                <a:solidFill>
                  <a:srgbClr val="FF0000"/>
                </a:solidFill>
              </a:rPr>
              <a:t>句子的陈述语调多于感叹语调。</a:t>
            </a:r>
            <a:endParaRPr lang="zh-CN" altLang="en-US" b="1">
              <a:solidFill>
                <a:srgbClr val="FF0000"/>
              </a:solidFill>
            </a:endParaRPr>
          </a:p>
          <a:p>
            <a:r>
              <a:rPr lang="zh-CN" altLang="en-US" b="1"/>
              <a:t>在叙述事实或运用人物谈话、对话时，在语气上要尽可能地掌握感情分寸，慎重使用感情色彩浓烈的感叹语气，以免干扰新闻的客观性。</a:t>
            </a:r>
            <a:endParaRPr lang="zh-CN" altLang="en-US" b="1"/>
          </a:p>
          <a:p>
            <a:r>
              <a:rPr lang="zh-CN" altLang="en-US" b="1">
                <a:solidFill>
                  <a:srgbClr val="FF0000"/>
                </a:solidFill>
              </a:rPr>
              <a:t>二、确切（准确、贴切、具体）</a:t>
            </a:r>
            <a:endParaRPr lang="zh-CN" altLang="en-US" b="1">
              <a:solidFill>
                <a:srgbClr val="FF0000"/>
              </a:solidFill>
            </a:endParaRPr>
          </a:p>
          <a:p>
            <a:r>
              <a:rPr lang="en-US" altLang="zh-CN" b="1">
                <a:solidFill>
                  <a:srgbClr val="FF0000"/>
                </a:solidFill>
              </a:rPr>
              <a:t>1.</a:t>
            </a:r>
            <a:r>
              <a:rPr lang="zh-CN" altLang="en-US" b="1">
                <a:solidFill>
                  <a:srgbClr val="FF0000"/>
                </a:solidFill>
              </a:rPr>
              <a:t>在时间、空间、数量、程度等方面，语言要与事实高度吻合。</a:t>
            </a:r>
            <a:endParaRPr lang="zh-CN" altLang="en-US" b="1">
              <a:solidFill>
                <a:srgbClr val="FF0000"/>
              </a:solidFill>
            </a:endParaRPr>
          </a:p>
          <a:p>
            <a:r>
              <a:rPr lang="en-US" altLang="zh-CN" b="1">
                <a:solidFill>
                  <a:srgbClr val="FF0000"/>
                </a:solidFill>
              </a:rPr>
              <a:t>2.</a:t>
            </a:r>
            <a:r>
              <a:rPr lang="zh-CN" altLang="en-US" b="1">
                <a:solidFill>
                  <a:srgbClr val="FF0000"/>
                </a:solidFill>
              </a:rPr>
              <a:t>概念明确、判断准确，防止夸张和</a:t>
            </a:r>
            <a:r>
              <a:rPr lang="en-US" altLang="zh-CN" b="1">
                <a:solidFill>
                  <a:srgbClr val="FF0000"/>
                </a:solidFill>
              </a:rPr>
              <a:t>“</a:t>
            </a:r>
            <a:r>
              <a:rPr lang="zh-CN" altLang="en-US" b="1">
                <a:solidFill>
                  <a:srgbClr val="FF0000"/>
                </a:solidFill>
              </a:rPr>
              <a:t>陌生化</a:t>
            </a:r>
            <a:r>
              <a:rPr lang="en-US" altLang="zh-CN" b="1">
                <a:solidFill>
                  <a:srgbClr val="FF0000"/>
                </a:solidFill>
              </a:rPr>
              <a:t>”</a:t>
            </a:r>
            <a:r>
              <a:rPr lang="zh-CN" altLang="en-US" b="1">
                <a:solidFill>
                  <a:srgbClr val="FF0000"/>
                </a:solidFill>
              </a:rPr>
              <a:t>的语言。</a:t>
            </a:r>
            <a:endParaRPr lang="zh-CN" altLang="en-US" b="1">
              <a:solidFill>
                <a:srgbClr val="FF0000"/>
              </a:solidFill>
            </a:endParaRPr>
          </a:p>
          <a:p>
            <a:r>
              <a:rPr lang="zh-CN" altLang="en-US" b="1"/>
              <a:t>如：写</a:t>
            </a:r>
            <a:r>
              <a:rPr lang="en-US" altLang="zh-CN" b="1"/>
              <a:t>“</a:t>
            </a:r>
            <a:r>
              <a:rPr lang="zh-CN" altLang="en-US" b="1"/>
              <a:t>教室里进来一个人</a:t>
            </a:r>
            <a:r>
              <a:rPr lang="en-US" altLang="zh-CN" b="1"/>
              <a:t>”</a:t>
            </a:r>
            <a:r>
              <a:rPr lang="zh-CN" altLang="en-US" b="1"/>
              <a:t>，不如写</a:t>
            </a:r>
            <a:r>
              <a:rPr lang="en-US" altLang="zh-CN" b="1"/>
              <a:t>“</a:t>
            </a:r>
            <a:r>
              <a:rPr lang="zh-CN" altLang="en-US" b="1"/>
              <a:t>教室里进来一个</a:t>
            </a:r>
            <a:r>
              <a:rPr lang="en-US" altLang="zh-CN" b="1"/>
              <a:t>20</a:t>
            </a:r>
            <a:r>
              <a:rPr lang="zh-CN" altLang="en-US" b="1"/>
              <a:t>多岁大约</a:t>
            </a:r>
            <a:r>
              <a:rPr lang="en-US" altLang="zh-CN" b="1"/>
              <a:t>1.8</a:t>
            </a:r>
            <a:r>
              <a:rPr lang="zh-CN" altLang="en-US" b="1"/>
              <a:t>米的男人</a:t>
            </a:r>
            <a:r>
              <a:rPr lang="en-US" altLang="zh-CN" b="1"/>
              <a:t>”</a:t>
            </a:r>
            <a:r>
              <a:rPr lang="zh-CN" altLang="en-US" b="1"/>
              <a:t>。</a:t>
            </a:r>
            <a:endParaRPr lang="zh-CN" altLang="en-US" b="1"/>
          </a:p>
          <a:p>
            <a:r>
              <a:rPr lang="en-US" altLang="zh-CN" b="1">
                <a:solidFill>
                  <a:srgbClr val="FF0000"/>
                </a:solidFill>
              </a:rPr>
              <a:t>3.</a:t>
            </a:r>
            <a:r>
              <a:rPr lang="zh-CN" altLang="en-US" b="1">
                <a:solidFill>
                  <a:srgbClr val="FF0000"/>
                </a:solidFill>
              </a:rPr>
              <a:t>慎用可能产生歧义的语言：</a:t>
            </a:r>
            <a:endParaRPr lang="zh-CN" altLang="en-US" b="1">
              <a:solidFill>
                <a:srgbClr val="FF0000"/>
              </a:solidFill>
            </a:endParaRPr>
          </a:p>
          <a:p>
            <a:r>
              <a:rPr lang="zh-CN" altLang="en-US" b="1"/>
              <a:t>如：原文：一位青年今天在一次爆炸事故中受伤。</a:t>
            </a:r>
            <a:endParaRPr lang="zh-CN" altLang="en-US" b="1"/>
          </a:p>
          <a:p>
            <a:r>
              <a:rPr lang="zh-CN" altLang="en-US" b="1"/>
              <a:t>改为：今天一名高中学生在一次爆炸事故中失去右眼和右手。</a:t>
            </a:r>
            <a:endParaRPr lang="zh-CN" altLang="en-US"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838200" y="500380"/>
            <a:ext cx="10515600" cy="5676900"/>
          </a:xfrm>
        </p:spPr>
        <p:txBody>
          <a:bodyPr/>
          <a:p>
            <a:pPr fontAlgn="auto">
              <a:lnSpc>
                <a:spcPct val="120000"/>
              </a:lnSpc>
            </a:pPr>
            <a:r>
              <a:rPr lang="zh-CN" altLang="en-US" b="1">
                <a:solidFill>
                  <a:srgbClr val="FF0000"/>
                </a:solidFill>
              </a:rPr>
              <a:t>三、简练</a:t>
            </a:r>
            <a:endParaRPr lang="zh-CN" altLang="en-US" b="1">
              <a:solidFill>
                <a:srgbClr val="FF0000"/>
              </a:solidFill>
            </a:endParaRPr>
          </a:p>
          <a:p>
            <a:pPr fontAlgn="auto">
              <a:lnSpc>
                <a:spcPct val="120000"/>
              </a:lnSpc>
            </a:pPr>
            <a:r>
              <a:rPr lang="zh-CN" altLang="en-US" b="1">
                <a:latin typeface="黑体" panose="02010609060101010101" pitchFamily="49" charset="-122"/>
                <a:ea typeface="黑体" panose="02010609060101010101" pitchFamily="49" charset="-122"/>
                <a:cs typeface="黑体" panose="02010609060101010101" pitchFamily="49" charset="-122"/>
              </a:rPr>
              <a:t>新华社曼谷</a:t>
            </a:r>
            <a:r>
              <a:rPr lang="en-US" altLang="zh-CN" b="1">
                <a:latin typeface="黑体" panose="02010609060101010101" pitchFamily="49" charset="-122"/>
                <a:ea typeface="黑体" panose="02010609060101010101" pitchFamily="49" charset="-122"/>
                <a:cs typeface="黑体" panose="02010609060101010101" pitchFamily="49" charset="-122"/>
              </a:rPr>
              <a:t>11</a:t>
            </a:r>
            <a:r>
              <a:rPr lang="zh-CN" altLang="en-US" b="1">
                <a:latin typeface="黑体" panose="02010609060101010101" pitchFamily="49" charset="-122"/>
                <a:ea typeface="黑体" panose="02010609060101010101" pitchFamily="49" charset="-122"/>
                <a:cs typeface="黑体" panose="02010609060101010101" pitchFamily="49" charset="-122"/>
              </a:rPr>
              <a:t>月</a:t>
            </a:r>
            <a:r>
              <a:rPr lang="en-US" altLang="zh-CN" b="1">
                <a:latin typeface="黑体" panose="02010609060101010101" pitchFamily="49" charset="-122"/>
                <a:ea typeface="黑体" panose="02010609060101010101" pitchFamily="49" charset="-122"/>
                <a:cs typeface="黑体" panose="02010609060101010101" pitchFamily="49" charset="-122"/>
              </a:rPr>
              <a:t>29</a:t>
            </a:r>
            <a:r>
              <a:rPr lang="zh-CN" altLang="en-US" b="1">
                <a:latin typeface="黑体" panose="02010609060101010101" pitchFamily="49" charset="-122"/>
                <a:ea typeface="黑体" panose="02010609060101010101" pitchFamily="49" charset="-122"/>
                <a:cs typeface="黑体" panose="02010609060101010101" pitchFamily="49" charset="-122"/>
              </a:rPr>
              <a:t>日电</a:t>
            </a:r>
            <a:r>
              <a:rPr lang="zh-CN" altLang="en-US" b="1">
                <a:latin typeface="+mn-ea"/>
                <a:cs typeface="黑体" panose="02010609060101010101" pitchFamily="49" charset="-122"/>
              </a:rPr>
              <a:t>  中国红十字会捐赠的一批日常必需品于今日抵达泰国，协助解除柬埔寨难民之困苦。中国远洋轮</a:t>
            </a:r>
            <a:r>
              <a:rPr lang="en-US" altLang="zh-CN" b="1">
                <a:latin typeface="+mn-ea"/>
                <a:cs typeface="黑体" panose="02010609060101010101" pitchFamily="49" charset="-122"/>
              </a:rPr>
              <a:t>“</a:t>
            </a:r>
            <a:r>
              <a:rPr lang="zh-CN" altLang="en-US" b="1">
                <a:latin typeface="+mn-ea"/>
                <a:cs typeface="黑体" panose="02010609060101010101" pitchFamily="49" charset="-122"/>
              </a:rPr>
              <a:t>华阴号</a:t>
            </a:r>
            <a:r>
              <a:rPr lang="en-US" altLang="zh-CN" b="1">
                <a:latin typeface="+mn-ea"/>
                <a:cs typeface="黑体" panose="02010609060101010101" pitchFamily="49" charset="-122"/>
              </a:rPr>
              <a:t>”</a:t>
            </a:r>
            <a:r>
              <a:rPr lang="zh-CN" altLang="en-US" b="1">
                <a:latin typeface="+mn-ea"/>
                <a:cs typeface="黑体" panose="02010609060101010101" pitchFamily="49" charset="-122"/>
              </a:rPr>
              <a:t>于当日下午在曼谷港口卸下药品、罐头食品和布匹。这批物资将由泰国红十字会分配给越过边界进入泰国的柬埔寨难民。</a:t>
            </a:r>
            <a:endParaRPr lang="zh-CN" altLang="en-US" b="1">
              <a:latin typeface="+mn-ea"/>
              <a:cs typeface="黑体" panose="02010609060101010101" pitchFamily="49" charset="-122"/>
            </a:endParaRPr>
          </a:p>
          <a:p>
            <a:pPr fontAlgn="auto">
              <a:lnSpc>
                <a:spcPct val="120000"/>
              </a:lnSpc>
            </a:pPr>
            <a:endParaRPr lang="zh-CN" altLang="en-US" b="1">
              <a:latin typeface="+mn-ea"/>
              <a:cs typeface="黑体" panose="02010609060101010101" pitchFamily="49" charset="-122"/>
            </a:endParaRPr>
          </a:p>
          <a:p>
            <a:pPr fontAlgn="auto">
              <a:lnSpc>
                <a:spcPct val="120000"/>
              </a:lnSpc>
            </a:pPr>
            <a:r>
              <a:rPr lang="zh-CN" altLang="en-US" b="1">
                <a:latin typeface="黑体" panose="02010609060101010101" pitchFamily="49" charset="-122"/>
                <a:ea typeface="黑体" panose="02010609060101010101" pitchFamily="49" charset="-122"/>
                <a:cs typeface="黑体" panose="02010609060101010101" pitchFamily="49" charset="-122"/>
              </a:rPr>
              <a:t>法新社曼谷</a:t>
            </a:r>
            <a:r>
              <a:rPr lang="en-US" altLang="zh-CN" b="1">
                <a:latin typeface="黑体" panose="02010609060101010101" pitchFamily="49" charset="-122"/>
                <a:ea typeface="黑体" panose="02010609060101010101" pitchFamily="49" charset="-122"/>
                <a:cs typeface="黑体" panose="02010609060101010101" pitchFamily="49" charset="-122"/>
              </a:rPr>
              <a:t>12</a:t>
            </a:r>
            <a:r>
              <a:rPr lang="zh-CN" altLang="en-US" b="1">
                <a:latin typeface="黑体" panose="02010609060101010101" pitchFamily="49" charset="-122"/>
                <a:ea typeface="黑体" panose="02010609060101010101" pitchFamily="49" charset="-122"/>
                <a:cs typeface="黑体" panose="02010609060101010101" pitchFamily="49" charset="-122"/>
              </a:rPr>
              <a:t>月</a:t>
            </a:r>
            <a:r>
              <a:rPr lang="en-US" altLang="zh-CN" b="1">
                <a:latin typeface="黑体" panose="02010609060101010101" pitchFamily="49" charset="-122"/>
                <a:ea typeface="黑体" panose="02010609060101010101" pitchFamily="49" charset="-122"/>
                <a:cs typeface="黑体" panose="02010609060101010101" pitchFamily="49" charset="-122"/>
              </a:rPr>
              <a:t>2</a:t>
            </a:r>
            <a:r>
              <a:rPr lang="zh-CN" altLang="en-US" b="1">
                <a:latin typeface="黑体" panose="02010609060101010101" pitchFamily="49" charset="-122"/>
                <a:ea typeface="黑体" panose="02010609060101010101" pitchFamily="49" charset="-122"/>
                <a:cs typeface="黑体" panose="02010609060101010101" pitchFamily="49" charset="-122"/>
              </a:rPr>
              <a:t>日电  </a:t>
            </a:r>
            <a:r>
              <a:rPr lang="zh-CN" altLang="en-US" b="1">
                <a:latin typeface="+mn-ea"/>
                <a:cs typeface="黑体" panose="02010609060101010101" pitchFamily="49" charset="-122"/>
              </a:rPr>
              <a:t>中国第一批由货轮</a:t>
            </a:r>
            <a:r>
              <a:rPr lang="en-US" altLang="zh-CN" b="1">
                <a:latin typeface="+mn-ea"/>
                <a:cs typeface="黑体" panose="02010609060101010101" pitchFamily="49" charset="-122"/>
              </a:rPr>
              <a:t>“</a:t>
            </a:r>
            <a:r>
              <a:rPr lang="zh-CN" altLang="en-US" b="1">
                <a:latin typeface="+mn-ea"/>
                <a:cs typeface="黑体" panose="02010609060101010101" pitchFamily="49" charset="-122"/>
              </a:rPr>
              <a:t>华阴号</a:t>
            </a:r>
            <a:r>
              <a:rPr lang="en-US" altLang="zh-CN" b="1">
                <a:latin typeface="+mn-ea"/>
                <a:cs typeface="黑体" panose="02010609060101010101" pitchFamily="49" charset="-122"/>
              </a:rPr>
              <a:t>”</a:t>
            </a:r>
            <a:r>
              <a:rPr lang="zh-CN" altLang="en-US" b="1">
                <a:latin typeface="+mn-ea"/>
                <a:cs typeface="黑体" panose="02010609060101010101" pitchFamily="49" charset="-122"/>
              </a:rPr>
              <a:t>运给泰国红十字会的援助于星期五</a:t>
            </a:r>
            <a:r>
              <a:rPr lang="zh-CN" altLang="en-US" b="1">
                <a:solidFill>
                  <a:srgbClr val="FF0000"/>
                </a:solidFill>
                <a:latin typeface="+mn-ea"/>
                <a:cs typeface="黑体" panose="02010609060101010101" pitchFamily="49" charset="-122"/>
              </a:rPr>
              <a:t>抵达曼谷</a:t>
            </a:r>
            <a:r>
              <a:rPr lang="zh-CN" altLang="en-US" b="1">
                <a:latin typeface="+mn-ea"/>
                <a:cs typeface="黑体" panose="02010609060101010101" pitchFamily="49" charset="-122"/>
              </a:rPr>
              <a:t>。船上运载了</a:t>
            </a:r>
            <a:r>
              <a:rPr lang="zh-CN" altLang="en-US" b="1">
                <a:solidFill>
                  <a:srgbClr val="FF0000"/>
                </a:solidFill>
                <a:latin typeface="+mn-ea"/>
                <a:cs typeface="黑体" panose="02010609060101010101" pitchFamily="49" charset="-122"/>
              </a:rPr>
              <a:t>价值七万美元</a:t>
            </a:r>
            <a:r>
              <a:rPr lang="zh-CN" altLang="en-US" b="1">
                <a:latin typeface="+mn-ea"/>
                <a:cs typeface="黑体" panose="02010609060101010101" pitchFamily="49" charset="-122"/>
              </a:rPr>
              <a:t>的罐头食品和药品，</a:t>
            </a:r>
            <a:r>
              <a:rPr lang="zh-CN" altLang="en-US" b="1">
                <a:solidFill>
                  <a:srgbClr val="FF0000"/>
                </a:solidFill>
                <a:latin typeface="+mn-ea"/>
                <a:cs typeface="黑体" panose="02010609060101010101" pitchFamily="49" charset="-122"/>
              </a:rPr>
              <a:t>运往泰柬边境的难民营</a:t>
            </a:r>
            <a:r>
              <a:rPr lang="zh-CN" altLang="en-US" b="1">
                <a:latin typeface="+mn-ea"/>
                <a:cs typeface="黑体" panose="02010609060101010101" pitchFamily="49" charset="-122"/>
              </a:rPr>
              <a:t>。</a:t>
            </a:r>
            <a:r>
              <a:rPr lang="en-US" altLang="zh-CN" b="1">
                <a:latin typeface="+mn-ea"/>
                <a:cs typeface="黑体" panose="02010609060101010101" pitchFamily="49" charset="-122"/>
              </a:rPr>
              <a:t>“</a:t>
            </a:r>
            <a:r>
              <a:rPr lang="zh-CN" altLang="en-US" b="1">
                <a:latin typeface="+mn-ea"/>
                <a:cs typeface="黑体" panose="02010609060101010101" pitchFamily="49" charset="-122"/>
              </a:rPr>
              <a:t>华阴号</a:t>
            </a:r>
            <a:r>
              <a:rPr lang="en-US" altLang="zh-CN" b="1">
                <a:latin typeface="+mn-ea"/>
                <a:cs typeface="黑体" panose="02010609060101010101" pitchFamily="49" charset="-122"/>
              </a:rPr>
              <a:t>”</a:t>
            </a:r>
            <a:r>
              <a:rPr lang="zh-CN" altLang="en-US" b="1">
                <a:latin typeface="+mn-ea"/>
                <a:cs typeface="黑体" panose="02010609060101010101" pitchFamily="49" charset="-122"/>
              </a:rPr>
              <a:t>停泊在曼谷空堤港。</a:t>
            </a:r>
            <a:r>
              <a:rPr lang="zh-CN" altLang="en-US" b="1">
                <a:latin typeface="+mn-ea"/>
              </a:rPr>
              <a:t>  </a:t>
            </a:r>
            <a:endParaRPr lang="zh-CN" altLang="en-US" b="1">
              <a:latin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838200" y="484505"/>
            <a:ext cx="10515600" cy="5692775"/>
          </a:xfrm>
        </p:spPr>
        <p:txBody>
          <a:bodyPr>
            <a:normAutofit lnSpcReduction="10000"/>
          </a:bodyPr>
          <a:p>
            <a:r>
              <a:rPr lang="zh-CN" altLang="en-US" b="1">
                <a:solidFill>
                  <a:srgbClr val="FF0000"/>
                </a:solidFill>
              </a:rPr>
              <a:t>四、朴实</a:t>
            </a:r>
            <a:endParaRPr lang="zh-CN" altLang="en-US" b="1">
              <a:solidFill>
                <a:srgbClr val="FF0000"/>
              </a:solidFill>
            </a:endParaRPr>
          </a:p>
          <a:p>
            <a:r>
              <a:rPr lang="zh-CN" altLang="en-US" b="1"/>
              <a:t>朴实不是不要描绘，只是这种描绘多为白描。</a:t>
            </a:r>
            <a:endParaRPr lang="zh-CN" altLang="en-US" b="1"/>
          </a:p>
          <a:p>
            <a:r>
              <a:rPr lang="zh-CN" altLang="en-US" b="1"/>
              <a:t>如：</a:t>
            </a:r>
            <a:endParaRPr lang="zh-CN" altLang="en-US" b="1"/>
          </a:p>
          <a:p>
            <a:r>
              <a:rPr lang="zh-CN" altLang="en-US" b="1"/>
              <a:t>                                               </a:t>
            </a:r>
            <a:r>
              <a:rPr lang="zh-CN" altLang="en-US"/>
              <a:t>肯尼迪总统被刺身亡</a:t>
            </a:r>
            <a:endParaRPr lang="zh-CN" altLang="en-US"/>
          </a:p>
          <a:p>
            <a:r>
              <a:rPr lang="zh-CN" altLang="en-US" b="1">
                <a:latin typeface="黑体" panose="02010609060101010101" pitchFamily="49" charset="-122"/>
                <a:ea typeface="黑体" panose="02010609060101010101" pitchFamily="49" charset="-122"/>
                <a:cs typeface="黑体" panose="02010609060101010101" pitchFamily="49" charset="-122"/>
              </a:rPr>
              <a:t>路透社达拉斯1963年11月22日电</a:t>
            </a:r>
            <a:endParaRPr lang="zh-CN" altLang="en-US" b="1">
              <a:latin typeface="黑体" panose="02010609060101010101" pitchFamily="49" charset="-122"/>
              <a:ea typeface="黑体" panose="02010609060101010101" pitchFamily="49" charset="-122"/>
              <a:cs typeface="黑体" panose="02010609060101010101" pitchFamily="49" charset="-122"/>
            </a:endParaRPr>
          </a:p>
          <a:p>
            <a:r>
              <a:rPr lang="zh-CN" altLang="en-US">
                <a:latin typeface="+mn-ea"/>
                <a:cs typeface="黑体" panose="02010609060101010101" pitchFamily="49" charset="-122"/>
              </a:rPr>
              <a:t>肯尼迪总统今天在这里遭到刺客枪击身亡。</a:t>
            </a:r>
            <a:endParaRPr lang="zh-CN" altLang="en-US">
              <a:latin typeface="+mn-ea"/>
              <a:cs typeface="黑体" panose="02010609060101010101" pitchFamily="49" charset="-122"/>
            </a:endParaRPr>
          </a:p>
          <a:p>
            <a:r>
              <a:rPr lang="zh-CN" altLang="en-US">
                <a:latin typeface="+mn-ea"/>
                <a:cs typeface="黑体" panose="02010609060101010101" pitchFamily="49" charset="-122"/>
              </a:rPr>
              <a:t>总统与夫人同乘一辆车，刺客连发三弹，命中总统头部。</a:t>
            </a:r>
            <a:endParaRPr lang="zh-CN" altLang="en-US">
              <a:latin typeface="+mn-ea"/>
              <a:cs typeface="黑体" panose="02010609060101010101" pitchFamily="49" charset="-122"/>
            </a:endParaRPr>
          </a:p>
          <a:p>
            <a:r>
              <a:rPr lang="zh-CN" altLang="en-US">
                <a:latin typeface="+mn-ea"/>
                <a:cs typeface="黑体" panose="02010609060101010101" pitchFamily="49" charset="-122"/>
              </a:rPr>
              <a:t>总统被紧急送入医院，并经输血，但不久身亡。</a:t>
            </a:r>
            <a:endParaRPr lang="zh-CN" altLang="en-US">
              <a:latin typeface="+mn-ea"/>
              <a:cs typeface="黑体" panose="02010609060101010101" pitchFamily="49" charset="-122"/>
            </a:endParaRPr>
          </a:p>
          <a:p>
            <a:r>
              <a:rPr lang="zh-CN" altLang="en-US">
                <a:latin typeface="+mn-ea"/>
                <a:cs typeface="黑体" panose="02010609060101010101" pitchFamily="49" charset="-122"/>
              </a:rPr>
              <a:t>官方消息说，总统下午</a:t>
            </a:r>
            <a:r>
              <a:rPr lang="en-US" altLang="zh-CN">
                <a:latin typeface="+mn-ea"/>
                <a:cs typeface="黑体" panose="02010609060101010101" pitchFamily="49" charset="-122"/>
              </a:rPr>
              <a:t>1</a:t>
            </a:r>
            <a:r>
              <a:rPr lang="zh-CN" altLang="en-US">
                <a:latin typeface="+mn-ea"/>
                <a:cs typeface="黑体" panose="02010609060101010101" pitchFamily="49" charset="-122"/>
              </a:rPr>
              <a:t>时逝世。</a:t>
            </a:r>
            <a:endParaRPr lang="zh-CN" altLang="en-US">
              <a:latin typeface="+mn-ea"/>
              <a:cs typeface="黑体" panose="02010609060101010101" pitchFamily="49" charset="-122"/>
            </a:endParaRPr>
          </a:p>
          <a:p>
            <a:r>
              <a:rPr lang="zh-CN" altLang="en-US">
                <a:latin typeface="+mn-ea"/>
                <a:cs typeface="黑体" panose="02010609060101010101" pitchFamily="49" charset="-122"/>
              </a:rPr>
              <a:t>副总统约翰逊将继任总统。</a:t>
            </a:r>
            <a:endParaRPr lang="zh-CN" altLang="en-US">
              <a:latin typeface="+mn-ea"/>
              <a:cs typeface="黑体" panose="02010609060101010101" pitchFamily="49" charset="-122"/>
            </a:endParaRPr>
          </a:p>
          <a:p>
            <a:endParaRPr lang="zh-CN" altLang="en-US">
              <a:latin typeface="+mn-ea"/>
              <a:cs typeface="黑体" panose="02010609060101010101" pitchFamily="49" charset="-122"/>
            </a:endParaRPr>
          </a:p>
          <a:p>
            <a:r>
              <a:rPr lang="zh-CN" altLang="en-US" b="1">
                <a:solidFill>
                  <a:srgbClr val="401BC0"/>
                </a:solidFill>
                <a:latin typeface="+mn-ea"/>
                <a:cs typeface="黑体" panose="02010609060101010101" pitchFamily="49" charset="-122"/>
              </a:rPr>
              <a:t>这则消息语言极其朴实、明快，找不到一个多余的字。</a:t>
            </a:r>
            <a:endParaRPr lang="zh-CN" altLang="en-US" b="1">
              <a:solidFill>
                <a:srgbClr val="401BC0"/>
              </a:solidFill>
              <a:latin typeface="+mn-ea"/>
              <a:cs typeface="黑体" panose="02010609060101010101"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3">
                                            <p:txEl>
                                              <p:pRg st="6" end="6"/>
                                            </p:txEl>
                                          </p:spTgt>
                                        </p:tgtEl>
                                        <p:attrNameLst>
                                          <p:attrName>style.visibility</p:attrName>
                                        </p:attrNameLst>
                                      </p:cBhvr>
                                      <p:to>
                                        <p:strVal val="visible"/>
                                      </p:to>
                                    </p:set>
                                    <p:anim calcmode="lin" valueType="num">
                                      <p:cBhvr additive="base">
                                        <p:cTn id="43"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 calcmode="lin" valueType="num">
                                      <p:cBhvr additive="base">
                                        <p:cTn id="4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3">
                                            <p:txEl>
                                              <p:pRg st="8" end="8"/>
                                            </p:txEl>
                                          </p:spTgt>
                                        </p:tgtEl>
                                        <p:attrNameLst>
                                          <p:attrName>style.visibility</p:attrName>
                                        </p:attrNameLst>
                                      </p:cBhvr>
                                      <p:to>
                                        <p:strVal val="visible"/>
                                      </p:to>
                                    </p:set>
                                    <p:anim calcmode="lin" valueType="num">
                                      <p:cBhvr additive="base">
                                        <p:cTn id="55"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3">
                                            <p:txEl>
                                              <p:pRg st="9" end="9"/>
                                            </p:txEl>
                                          </p:spTgt>
                                        </p:tgtEl>
                                        <p:attrNameLst>
                                          <p:attrName>style.visibility</p:attrName>
                                        </p:attrNameLst>
                                      </p:cBhvr>
                                      <p:to>
                                        <p:strVal val="visible"/>
                                      </p:to>
                                    </p:set>
                                    <p:anim calcmode="lin" valueType="num">
                                      <p:cBhvr additive="base">
                                        <p:cTn id="61"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3">
                                            <p:txEl>
                                              <p:pRg st="11" end="11"/>
                                            </p:txEl>
                                          </p:spTgt>
                                        </p:tgtEl>
                                        <p:attrNameLst>
                                          <p:attrName>style.visibility</p:attrName>
                                        </p:attrNameLst>
                                      </p:cBhvr>
                                      <p:to>
                                        <p:strVal val="visible"/>
                                      </p:to>
                                    </p:set>
                                    <p:anim calcmode="lin" valueType="num">
                                      <p:cBhvr additive="base">
                                        <p:cTn id="67"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3" name="内容占位符 2"/>
          <p:cNvSpPr>
            <a:spLocks noGrp="1"/>
          </p:cNvSpPr>
          <p:nvPr>
            <p:ph idx="1"/>
          </p:nvPr>
        </p:nvSpPr>
        <p:spPr>
          <a:xfrm>
            <a:off x="838200" y="423545"/>
            <a:ext cx="10515600" cy="5753735"/>
          </a:xfrm>
        </p:spPr>
        <p:txBody>
          <a:bodyPr/>
          <a:p>
            <a:r>
              <a:rPr lang="zh-CN" altLang="en-US" b="1">
                <a:solidFill>
                  <a:srgbClr val="FF0000"/>
                </a:solidFill>
              </a:rPr>
              <a:t>五、通俗</a:t>
            </a:r>
            <a:endParaRPr lang="zh-CN" altLang="en-US" b="1"/>
          </a:p>
          <a:p>
            <a:r>
              <a:rPr lang="zh-CN" altLang="en-US" b="1"/>
              <a:t>通俗包括</a:t>
            </a:r>
            <a:r>
              <a:rPr lang="zh-CN" altLang="en-US" b="1">
                <a:solidFill>
                  <a:srgbClr val="1D41D5"/>
                </a:solidFill>
              </a:rPr>
              <a:t>采用大众化语言，少用专业性术语；；句子、段落易短不易长；不用生僻的字和词；对专业性强的词要解释说明；尽量采用群众口语中新鲜活泼的语言。</a:t>
            </a:r>
            <a:endParaRPr lang="zh-CN" altLang="en-US" b="1">
              <a:solidFill>
                <a:srgbClr val="1D41D5"/>
              </a:solidFill>
            </a:endParaRPr>
          </a:p>
          <a:p>
            <a:r>
              <a:rPr lang="zh-CN" altLang="en-US" b="1"/>
              <a:t>例如：</a:t>
            </a:r>
            <a:endParaRPr lang="zh-CN" altLang="en-US" b="1"/>
          </a:p>
          <a:p>
            <a:r>
              <a:rPr lang="zh-CN" altLang="en-US" b="1"/>
              <a:t>原文：中国辽宁省东沟县气象站不仅能够基本上准确地作出短期、中期和长期预报，而且还能做出超长期天气预报。</a:t>
            </a:r>
            <a:endParaRPr lang="zh-CN" altLang="en-US" b="1"/>
          </a:p>
          <a:p>
            <a:endParaRPr lang="zh-CN" altLang="en-US" b="1"/>
          </a:p>
          <a:p>
            <a:r>
              <a:rPr lang="zh-CN" altLang="en-US" b="1"/>
              <a:t>法新社改为：绝大多数气象站可以告诉你今天、明天甚至两个星期内是否下雨。然而中国一个县的气象站不仅可以做到这一切，还能相当有把握地的对今后十年内的气象变化做出预报。</a:t>
            </a:r>
            <a:endParaRPr lang="zh-CN" altLang="en-US" b="1"/>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anim calcmode="lin" valueType="num">
                                      <p:cBhvr additive="base">
                                        <p:cTn id="3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4643</Words>
  <Application>WPS 演示</Application>
  <PresentationFormat>宽屏</PresentationFormat>
  <Paragraphs>399</Paragraphs>
  <Slides>35</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35</vt:i4>
      </vt:variant>
    </vt:vector>
  </HeadingPairs>
  <TitlesOfParts>
    <vt:vector size="49" baseType="lpstr">
      <vt:lpstr>Arial</vt:lpstr>
      <vt:lpstr>宋体</vt:lpstr>
      <vt:lpstr>Wingdings</vt:lpstr>
      <vt:lpstr>Kaiti SC</vt:lpstr>
      <vt:lpstr>楷体</vt:lpstr>
      <vt:lpstr>黑体</vt:lpstr>
      <vt:lpstr>汉语拼音</vt:lpstr>
      <vt:lpstr>微软雅黑</vt:lpstr>
      <vt:lpstr>Arial Unicode MS</vt:lpstr>
      <vt:lpstr>Calibri Light</vt:lpstr>
      <vt:lpstr>Calibri</vt:lpstr>
      <vt:lpstr>Times New Roman</vt:lpstr>
      <vt:lpstr>Segoe Print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消 息 语 言 的 特 点</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lastModifiedBy>Administrator</cp:lastModifiedBy>
  <cp:revision>13</cp:revision>
  <dcterms:created xsi:type="dcterms:W3CDTF">2021-10-19T02:46:00Z</dcterms:created>
  <dcterms:modified xsi:type="dcterms:W3CDTF">2021-10-20T03:28:25Z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2052-10.8.2.7027</vt:lpwstr>
  </property>
</Properties>
</file>