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56" r:id="rId2"/>
    <p:sldId id="286" r:id="rId3"/>
    <p:sldId id="289" r:id="rId4"/>
    <p:sldId id="290" r:id="rId5"/>
    <p:sldId id="291" r:id="rId6"/>
    <p:sldId id="292" r:id="rId7"/>
    <p:sldId id="260" r:id="rId8"/>
    <p:sldId id="293" r:id="rId9"/>
    <p:sldId id="267" r:id="rId10"/>
    <p:sldId id="298" r:id="rId11"/>
    <p:sldId id="297" r:id="rId12"/>
    <p:sldId id="299" r:id="rId13"/>
    <p:sldId id="301" r:id="rId14"/>
    <p:sldId id="300" r:id="rId15"/>
    <p:sldId id="305" r:id="rId16"/>
    <p:sldId id="302" r:id="rId17"/>
    <p:sldId id="303" r:id="rId18"/>
    <p:sldId id="304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000000"/>
    <a:srgbClr val="000066"/>
    <a:srgbClr val="FF6600"/>
    <a:srgbClr val="1F7703"/>
    <a:srgbClr val="0000CC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512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AC08081B-68DD-473C-B8F7-F74C05E1996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7521E-E58D-417B-B881-31A23208F9F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4EF48-E58A-4405-A5FD-D2831AB80F4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5F3F2-51E3-4883-847C-E8B14F70261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C68DDC-9D36-42D5-B35D-0789613FAA9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C4C60-2DC5-414D-AF3C-CA2FC61027A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6BFF4-FF9B-4813-9874-E5554428C77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BEB0B-6547-4E42-94DF-517384C434A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B41335-DA7C-47AB-A30D-313B59928A8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7531B-3CDC-4B6B-9299-4A588D2E624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940EA-C5F3-455C-8B6C-870D2239BA0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sz="2400" b="0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sz="2400" b="0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sz="2400" b="0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sz="2400" b="0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sz="2400" b="0"/>
          </a:p>
        </p:txBody>
      </p:sp>
      <p:sp>
        <p:nvSpPr>
          <p:cNvPr id="5018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sz="2400" b="0"/>
          </a:p>
        </p:txBody>
      </p:sp>
      <p:sp>
        <p:nvSpPr>
          <p:cNvPr id="5018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sz="2400" b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01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01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01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AF2ECE70-DAF8-4300-B0C0-4E2026D515C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第十一单元 主题图（图）"/>
          <p:cNvPicPr>
            <a:picLocks noChangeAspect="1" noChangeArrowheads="1"/>
          </p:cNvPicPr>
          <p:nvPr/>
        </p:nvPicPr>
        <p:blipFill>
          <a:blip r:embed="rId2"/>
          <a:srcRect b="216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7" descr="第十一单元 主题图（图）"/>
          <p:cNvPicPr>
            <a:picLocks noChangeAspect="1" noChangeArrowheads="1"/>
          </p:cNvPicPr>
          <p:nvPr/>
        </p:nvPicPr>
        <p:blipFill>
          <a:blip r:embed="rId2"/>
          <a:srcRect l="25099" t="79520" r="45767" b="12630"/>
          <a:stretch>
            <a:fillRect/>
          </a:stretch>
        </p:blipFill>
        <p:spPr bwMode="auto">
          <a:xfrm>
            <a:off x="1187450" y="1125538"/>
            <a:ext cx="266382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8" descr="第十一单元 主题图（图）"/>
          <p:cNvPicPr>
            <a:picLocks noChangeAspect="1" noChangeArrowheads="1"/>
          </p:cNvPicPr>
          <p:nvPr/>
        </p:nvPicPr>
        <p:blipFill>
          <a:blip r:embed="rId2"/>
          <a:srcRect l="58264" t="79398" r="34653" b="13242"/>
          <a:stretch>
            <a:fillRect/>
          </a:stretch>
        </p:blipFill>
        <p:spPr bwMode="auto">
          <a:xfrm>
            <a:off x="3492500" y="2179638"/>
            <a:ext cx="6477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0" descr="图11-10 缺氮的棉花（图）"/>
          <p:cNvPicPr>
            <a:picLocks noChangeAspect="1" noChangeArrowheads="1"/>
          </p:cNvPicPr>
          <p:nvPr/>
        </p:nvPicPr>
        <p:blipFill>
          <a:blip r:embed="rId3"/>
          <a:srcRect r="8342" b="2612"/>
          <a:stretch>
            <a:fillRect/>
          </a:stretch>
        </p:blipFill>
        <p:spPr bwMode="auto">
          <a:xfrm>
            <a:off x="5040313" y="188913"/>
            <a:ext cx="392430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9" descr="第十一单元 主题图（图）"/>
          <p:cNvPicPr>
            <a:picLocks noChangeAspect="1" noChangeArrowheads="1"/>
          </p:cNvPicPr>
          <p:nvPr/>
        </p:nvPicPr>
        <p:blipFill>
          <a:blip r:embed="rId2"/>
          <a:srcRect l="69289" t="79398" r="18091" b="12593"/>
          <a:stretch>
            <a:fillRect/>
          </a:stretch>
        </p:blipFill>
        <p:spPr bwMode="auto">
          <a:xfrm>
            <a:off x="5003800" y="2133600"/>
            <a:ext cx="11541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1763713" y="3068638"/>
            <a:ext cx="59039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3300"/>
                </a:solidFill>
                <a:latin typeface="Arial" charset="0"/>
              </a:rPr>
              <a:t>课题 </a:t>
            </a:r>
            <a:r>
              <a:rPr lang="en-US" altLang="zh-CN" sz="3600">
                <a:solidFill>
                  <a:srgbClr val="FF3300"/>
                </a:solidFill>
                <a:latin typeface="Arial" charset="0"/>
              </a:rPr>
              <a:t>1  </a:t>
            </a:r>
            <a:r>
              <a:rPr lang="zh-CN" altLang="en-US" sz="3600">
                <a:solidFill>
                  <a:srgbClr val="FF3300"/>
                </a:solidFill>
                <a:latin typeface="Arial" charset="0"/>
              </a:rPr>
              <a:t>生活中常见的盐</a:t>
            </a:r>
          </a:p>
        </p:txBody>
      </p:sp>
      <p:pic>
        <p:nvPicPr>
          <p:cNvPr id="3080" name="Picture 13" descr="图11-5 大理石是重要的建筑材料（图）"/>
          <p:cNvPicPr>
            <a:picLocks noChangeAspect="1" noChangeArrowheads="1"/>
          </p:cNvPicPr>
          <p:nvPr/>
        </p:nvPicPr>
        <p:blipFill>
          <a:blip r:embed="rId4"/>
          <a:srcRect l="-1707" b="3523"/>
          <a:stretch>
            <a:fillRect/>
          </a:stretch>
        </p:blipFill>
        <p:spPr bwMode="auto">
          <a:xfrm>
            <a:off x="1403350" y="4797425"/>
            <a:ext cx="55086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4"/>
          <p:cNvSpPr txBox="1">
            <a:spLocks noChangeArrowheads="1"/>
          </p:cNvSpPr>
          <p:nvPr/>
        </p:nvSpPr>
        <p:spPr bwMode="auto">
          <a:xfrm>
            <a:off x="2268538" y="3933825"/>
            <a:ext cx="4035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0000FF"/>
                </a:solidFill>
              </a:rPr>
              <a:t>（第</a:t>
            </a:r>
            <a:r>
              <a:rPr lang="en-US" altLang="zh-CN" sz="2400">
                <a:solidFill>
                  <a:srgbClr val="0000FF"/>
                </a:solidFill>
              </a:rPr>
              <a:t>2</a:t>
            </a:r>
            <a:r>
              <a:rPr lang="zh-CN" altLang="en-US" sz="2400">
                <a:solidFill>
                  <a:srgbClr val="0000FF"/>
                </a:solidFill>
              </a:rPr>
              <a:t>课时：盐的化学通性）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10" name="Text Box 2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68313" y="3860800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Times New Roman" pitchFamily="18" charset="0"/>
              </a:rPr>
              <a:t>、发生复分解反应的条件是什么？</a:t>
            </a:r>
          </a:p>
        </p:txBody>
      </p:sp>
      <p:sp>
        <p:nvSpPr>
          <p:cNvPr id="63511" name="Text Box 23"/>
          <p:cNvSpPr txBox="1">
            <a:spLocks noChangeArrowheads="1"/>
          </p:cNvSpPr>
          <p:nvPr/>
        </p:nvSpPr>
        <p:spPr bwMode="auto">
          <a:xfrm>
            <a:off x="1042988" y="4437063"/>
            <a:ext cx="7848600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</a:rPr>
              <a:t>两种化合物在溶液中</a:t>
            </a:r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交换成分</a:t>
            </a:r>
            <a:r>
              <a:rPr lang="zh-CN" altLang="en-US">
                <a:latin typeface="Times New Roman" pitchFamily="18" charset="0"/>
              </a:rPr>
              <a:t>时，有</a:t>
            </a:r>
            <a:r>
              <a:rPr lang="en-US" altLang="zh-CN">
                <a:latin typeface="Times New Roman" pitchFamily="18" charset="0"/>
              </a:rPr>
              <a:t>_______</a:t>
            </a:r>
            <a:r>
              <a:rPr lang="zh-CN" altLang="en-US">
                <a:latin typeface="Times New Roman" pitchFamily="18" charset="0"/>
              </a:rPr>
              <a:t>或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Times New Roman" pitchFamily="18" charset="0"/>
              </a:rPr>
              <a:t>_______</a:t>
            </a:r>
            <a:r>
              <a:rPr lang="zh-CN" altLang="en-US">
                <a:latin typeface="Times New Roman" pitchFamily="18" charset="0"/>
              </a:rPr>
              <a:t>或</a:t>
            </a:r>
            <a:r>
              <a:rPr lang="en-US" altLang="zh-CN">
                <a:latin typeface="Times New Roman" pitchFamily="18" charset="0"/>
              </a:rPr>
              <a:t>_______</a:t>
            </a:r>
            <a:r>
              <a:rPr lang="zh-CN" altLang="en-US">
                <a:latin typeface="Times New Roman" pitchFamily="18" charset="0"/>
              </a:rPr>
              <a:t>产生。</a:t>
            </a:r>
          </a:p>
        </p:txBody>
      </p:sp>
      <p:sp>
        <p:nvSpPr>
          <p:cNvPr id="63516" name="Rectangle 28"/>
          <p:cNvSpPr>
            <a:spLocks noChangeArrowheads="1"/>
          </p:cNvSpPr>
          <p:nvPr/>
        </p:nvSpPr>
        <p:spPr bwMode="auto">
          <a:xfrm>
            <a:off x="971550" y="2822575"/>
            <a:ext cx="79930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两种化合物</a:t>
            </a:r>
            <a:r>
              <a:rPr lang="zh-CN" altLang="en-US">
                <a:latin typeface="Times New Roman" pitchFamily="18" charset="0"/>
              </a:rPr>
              <a:t>在</a:t>
            </a:r>
            <a:r>
              <a:rPr lang="en-US" altLang="zh-CN">
                <a:latin typeface="Times New Roman" pitchFamily="18" charset="0"/>
              </a:rPr>
              <a:t>_______</a:t>
            </a:r>
            <a:r>
              <a:rPr lang="zh-CN" altLang="en-US">
                <a:latin typeface="Times New Roman" pitchFamily="18" charset="0"/>
              </a:rPr>
              <a:t>中互相</a:t>
            </a:r>
            <a:r>
              <a:rPr lang="en-US" altLang="zh-CN">
                <a:latin typeface="Times New Roman" pitchFamily="18" charset="0"/>
              </a:rPr>
              <a:t>___________</a:t>
            </a:r>
            <a:r>
              <a:rPr lang="zh-CN" altLang="en-US">
                <a:latin typeface="Times New Roman" pitchFamily="18" charset="0"/>
              </a:rPr>
              <a:t>，生成</a:t>
            </a:r>
          </a:p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另外两种化合物</a:t>
            </a:r>
            <a:r>
              <a:rPr lang="zh-CN" altLang="en-US">
                <a:latin typeface="Times New Roman" pitchFamily="18" charset="0"/>
              </a:rPr>
              <a:t>的反应。</a:t>
            </a:r>
          </a:p>
        </p:txBody>
      </p:sp>
      <p:sp>
        <p:nvSpPr>
          <p:cNvPr id="4101" name="Rectangle 32"/>
          <p:cNvSpPr>
            <a:spLocks noChangeArrowheads="1"/>
          </p:cNvSpPr>
          <p:nvPr/>
        </p:nvSpPr>
        <p:spPr bwMode="auto">
          <a:xfrm>
            <a:off x="457200" y="2185988"/>
            <a:ext cx="4546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、</a:t>
            </a:r>
            <a:r>
              <a:rPr lang="zh-CN" altLang="en-US"/>
              <a:t>什么是复分解反应？</a:t>
            </a:r>
          </a:p>
        </p:txBody>
      </p:sp>
      <p:sp>
        <p:nvSpPr>
          <p:cNvPr id="63521" name="Text Box 33"/>
          <p:cNvSpPr txBox="1">
            <a:spLocks noChangeArrowheads="1"/>
          </p:cNvSpPr>
          <p:nvPr/>
        </p:nvSpPr>
        <p:spPr bwMode="auto">
          <a:xfrm>
            <a:off x="468313" y="5695950"/>
            <a:ext cx="61198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3</a:t>
            </a:r>
            <a:r>
              <a:rPr lang="zh-CN" altLang="en-US">
                <a:latin typeface="宋体" pitchFamily="2" charset="-122"/>
              </a:rPr>
              <a:t>、背诵</a:t>
            </a:r>
            <a:r>
              <a:rPr lang="en-US" altLang="zh-CN">
                <a:latin typeface="宋体" pitchFamily="2" charset="-122"/>
              </a:rPr>
              <a:t>P</a:t>
            </a:r>
            <a:r>
              <a:rPr lang="en-US" altLang="zh-CN" baseline="-25000">
                <a:latin typeface="宋体" pitchFamily="2" charset="-122"/>
              </a:rPr>
              <a:t>114</a:t>
            </a:r>
            <a:r>
              <a:rPr lang="en-US" altLang="zh-CN">
                <a:latin typeface="宋体" pitchFamily="2" charset="-122"/>
              </a:rPr>
              <a:t> </a:t>
            </a:r>
            <a:r>
              <a:rPr lang="zh-CN" altLang="en-US">
                <a:latin typeface="宋体" pitchFamily="2" charset="-122"/>
              </a:rPr>
              <a:t>溶解性表“顺口溜”。</a:t>
            </a:r>
          </a:p>
        </p:txBody>
      </p:sp>
      <p:sp>
        <p:nvSpPr>
          <p:cNvPr id="4103" name="Rectangle 35"/>
          <p:cNvSpPr>
            <a:spLocks noChangeArrowheads="1"/>
          </p:cNvSpPr>
          <p:nvPr/>
        </p:nvSpPr>
        <p:spPr bwMode="auto">
          <a:xfrm>
            <a:off x="1042988" y="116840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课前回顾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</a:p>
        </p:txBody>
      </p:sp>
      <p:sp>
        <p:nvSpPr>
          <p:cNvPr id="63524" name="Rectangle 36"/>
          <p:cNvSpPr>
            <a:spLocks noChangeArrowheads="1"/>
          </p:cNvSpPr>
          <p:nvPr/>
        </p:nvSpPr>
        <p:spPr bwMode="auto">
          <a:xfrm>
            <a:off x="3348038" y="2781300"/>
            <a:ext cx="1095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溶液</a:t>
            </a:r>
          </a:p>
        </p:txBody>
      </p:sp>
      <p:sp>
        <p:nvSpPr>
          <p:cNvPr id="63525" name="Rectangle 37"/>
          <p:cNvSpPr>
            <a:spLocks noChangeArrowheads="1"/>
          </p:cNvSpPr>
          <p:nvPr/>
        </p:nvSpPr>
        <p:spPr bwMode="auto">
          <a:xfrm>
            <a:off x="5702300" y="2708275"/>
            <a:ext cx="1965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交换成分</a:t>
            </a:r>
          </a:p>
        </p:txBody>
      </p:sp>
      <p:sp>
        <p:nvSpPr>
          <p:cNvPr id="63526" name="Rectangle 38"/>
          <p:cNvSpPr>
            <a:spLocks noChangeArrowheads="1"/>
          </p:cNvSpPr>
          <p:nvPr/>
        </p:nvSpPr>
        <p:spPr bwMode="auto">
          <a:xfrm>
            <a:off x="7019925" y="4365625"/>
            <a:ext cx="12239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沉淀</a:t>
            </a:r>
          </a:p>
        </p:txBody>
      </p:sp>
      <p:sp>
        <p:nvSpPr>
          <p:cNvPr id="63527" name="Rectangle 39"/>
          <p:cNvSpPr>
            <a:spLocks noChangeArrowheads="1"/>
          </p:cNvSpPr>
          <p:nvPr/>
        </p:nvSpPr>
        <p:spPr bwMode="auto">
          <a:xfrm>
            <a:off x="1258888" y="4997450"/>
            <a:ext cx="12239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气体</a:t>
            </a:r>
          </a:p>
        </p:txBody>
      </p:sp>
      <p:sp>
        <p:nvSpPr>
          <p:cNvPr id="63528" name="Rectangle 40"/>
          <p:cNvSpPr>
            <a:spLocks noChangeArrowheads="1"/>
          </p:cNvSpPr>
          <p:nvPr/>
        </p:nvSpPr>
        <p:spPr bwMode="auto">
          <a:xfrm>
            <a:off x="3132138" y="4997450"/>
            <a:ext cx="762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3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3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3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63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63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63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10" grpId="0"/>
      <p:bldP spid="63511" grpId="0"/>
      <p:bldP spid="63516" grpId="0"/>
      <p:bldP spid="63521" grpId="0"/>
      <p:bldP spid="63524" grpId="0"/>
      <p:bldP spid="63525" grpId="0"/>
      <p:bldP spid="63526" grpId="0"/>
      <p:bldP spid="63527" grpId="0"/>
      <p:bldP spid="635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1006475" y="2301875"/>
            <a:ext cx="719138" cy="2160588"/>
          </a:xfrm>
          <a:prstGeom prst="rect">
            <a:avLst/>
          </a:prstGeom>
          <a:noFill/>
          <a:ln w="22225"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3" name="Rectangle 8"/>
          <p:cNvSpPr>
            <a:spLocks noChangeArrowheads="1"/>
          </p:cNvSpPr>
          <p:nvPr/>
        </p:nvSpPr>
        <p:spPr bwMode="auto">
          <a:xfrm>
            <a:off x="-180975" y="2792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5124" name="Rectangle 10"/>
          <p:cNvSpPr>
            <a:spLocks noChangeArrowheads="1"/>
          </p:cNvSpPr>
          <p:nvPr/>
        </p:nvSpPr>
        <p:spPr bwMode="auto">
          <a:xfrm>
            <a:off x="1238250" y="1127125"/>
            <a:ext cx="18399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00"/>
                </a:solidFill>
              </a:rPr>
              <a:t>【</a:t>
            </a:r>
            <a:r>
              <a:rPr lang="zh-CN" altLang="en-US">
                <a:solidFill>
                  <a:srgbClr val="000000"/>
                </a:solidFill>
              </a:rPr>
              <a:t>讨论</a:t>
            </a:r>
            <a:r>
              <a:rPr lang="en-US" altLang="zh-CN">
                <a:solidFill>
                  <a:srgbClr val="000000"/>
                </a:solidFill>
              </a:rPr>
              <a:t>1】</a:t>
            </a:r>
          </a:p>
        </p:txBody>
      </p:sp>
      <p:sp>
        <p:nvSpPr>
          <p:cNvPr id="5125" name="Rectangle 11"/>
          <p:cNvSpPr>
            <a:spLocks noChangeArrowheads="1"/>
          </p:cNvSpPr>
          <p:nvPr/>
        </p:nvSpPr>
        <p:spPr bwMode="auto">
          <a:xfrm>
            <a:off x="1020763" y="2276475"/>
            <a:ext cx="705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000000"/>
                </a:solidFill>
                <a:latin typeface="宋体" pitchFamily="2" charset="-122"/>
              </a:rPr>
              <a:t>Fe    +   CuSO</a:t>
            </a:r>
            <a:r>
              <a:rPr lang="en-US" altLang="zh-CN" sz="2400" baseline="-25000">
                <a:solidFill>
                  <a:srgbClr val="000000"/>
                </a:solidFill>
                <a:latin typeface="宋体" pitchFamily="2" charset="-122"/>
              </a:rPr>
              <a:t>4</a:t>
            </a:r>
            <a:r>
              <a:rPr lang="en-US" altLang="zh-CN" sz="2400">
                <a:solidFill>
                  <a:srgbClr val="000000"/>
                </a:solidFill>
                <a:latin typeface="宋体" pitchFamily="2" charset="-122"/>
              </a:rPr>
              <a:t>    ==     Cu     +   FeSO</a:t>
            </a:r>
            <a:r>
              <a:rPr lang="en-US" altLang="zh-CN" sz="2400" baseline="-25000">
                <a:solidFill>
                  <a:srgbClr val="000000"/>
                </a:solidFill>
                <a:latin typeface="宋体" pitchFamily="2" charset="-122"/>
              </a:rPr>
              <a:t>4</a:t>
            </a:r>
          </a:p>
        </p:txBody>
      </p:sp>
      <p:sp>
        <p:nvSpPr>
          <p:cNvPr id="5126" name="Rectangle 12"/>
          <p:cNvSpPr>
            <a:spLocks noChangeArrowheads="1"/>
          </p:cNvSpPr>
          <p:nvPr/>
        </p:nvSpPr>
        <p:spPr bwMode="auto">
          <a:xfrm>
            <a:off x="1006475" y="3094038"/>
            <a:ext cx="7064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000000"/>
                </a:solidFill>
                <a:latin typeface="宋体" pitchFamily="2" charset="-122"/>
              </a:rPr>
              <a:t>2Al   +   3CuSO</a:t>
            </a:r>
            <a:r>
              <a:rPr lang="en-US" altLang="zh-CN" sz="2400" baseline="-25000">
                <a:solidFill>
                  <a:srgbClr val="000000"/>
                </a:solidFill>
                <a:latin typeface="宋体" pitchFamily="2" charset="-122"/>
              </a:rPr>
              <a:t>4</a:t>
            </a:r>
            <a:r>
              <a:rPr lang="en-US" altLang="zh-CN" sz="2400">
                <a:solidFill>
                  <a:srgbClr val="000000"/>
                </a:solidFill>
                <a:latin typeface="宋体" pitchFamily="2" charset="-122"/>
              </a:rPr>
              <a:t>    ==    3Cu    +   Al</a:t>
            </a:r>
            <a:r>
              <a:rPr lang="en-US" altLang="zh-CN" sz="2400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en-US" altLang="zh-CN" sz="2400">
                <a:solidFill>
                  <a:srgbClr val="000000"/>
                </a:solidFill>
                <a:latin typeface="宋体" pitchFamily="2" charset="-122"/>
              </a:rPr>
              <a:t>(SO</a:t>
            </a:r>
            <a:r>
              <a:rPr lang="en-US" altLang="zh-CN" sz="2400" baseline="-25000">
                <a:solidFill>
                  <a:srgbClr val="000000"/>
                </a:solidFill>
                <a:latin typeface="宋体" pitchFamily="2" charset="-122"/>
              </a:rPr>
              <a:t>4</a:t>
            </a:r>
            <a:r>
              <a:rPr lang="en-US" altLang="zh-CN" sz="2400">
                <a:solidFill>
                  <a:srgbClr val="000000"/>
                </a:solidFill>
                <a:latin typeface="宋体" pitchFamily="2" charset="-122"/>
              </a:rPr>
              <a:t>)</a:t>
            </a:r>
            <a:r>
              <a:rPr lang="en-US" altLang="zh-CN" sz="2400" baseline="-25000">
                <a:solidFill>
                  <a:srgbClr val="000000"/>
                </a:solidFill>
                <a:latin typeface="宋体" pitchFamily="2" charset="-122"/>
              </a:rPr>
              <a:t>3</a:t>
            </a:r>
          </a:p>
        </p:txBody>
      </p:sp>
      <p:sp>
        <p:nvSpPr>
          <p:cNvPr id="5127" name="Rectangle 13"/>
          <p:cNvSpPr>
            <a:spLocks noChangeArrowheads="1"/>
          </p:cNvSpPr>
          <p:nvPr/>
        </p:nvSpPr>
        <p:spPr bwMode="auto">
          <a:xfrm>
            <a:off x="1020763" y="3921125"/>
            <a:ext cx="7129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000000"/>
                </a:solidFill>
                <a:latin typeface="宋体" pitchFamily="2" charset="-122"/>
              </a:rPr>
              <a:t>Cu    +   2AgNO</a:t>
            </a:r>
            <a:r>
              <a:rPr lang="en-US" altLang="zh-CN" sz="2400" baseline="-25000">
                <a:solidFill>
                  <a:srgbClr val="000000"/>
                </a:solidFill>
                <a:latin typeface="宋体" pitchFamily="2" charset="-122"/>
              </a:rPr>
              <a:t>3</a:t>
            </a:r>
            <a:r>
              <a:rPr lang="en-US" altLang="zh-CN" sz="2400">
                <a:solidFill>
                  <a:srgbClr val="000000"/>
                </a:solidFill>
                <a:latin typeface="宋体" pitchFamily="2" charset="-122"/>
              </a:rPr>
              <a:t>    ==    2Ag    +   Cu(NO</a:t>
            </a:r>
            <a:r>
              <a:rPr lang="en-US" altLang="zh-CN" sz="2400" baseline="-25000">
                <a:solidFill>
                  <a:srgbClr val="000000"/>
                </a:solidFill>
                <a:latin typeface="宋体" pitchFamily="2" charset="-122"/>
              </a:rPr>
              <a:t>3</a:t>
            </a:r>
            <a:r>
              <a:rPr lang="en-US" altLang="zh-CN" sz="2400">
                <a:solidFill>
                  <a:srgbClr val="000000"/>
                </a:solidFill>
                <a:latin typeface="宋体" pitchFamily="2" charset="-122"/>
              </a:rPr>
              <a:t>)</a:t>
            </a:r>
            <a:r>
              <a:rPr lang="en-US" altLang="zh-CN" sz="2400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</a:p>
        </p:txBody>
      </p:sp>
      <p:sp>
        <p:nvSpPr>
          <p:cNvPr id="5128" name="Rectangle 14"/>
          <p:cNvSpPr>
            <a:spLocks noChangeArrowheads="1"/>
          </p:cNvSpPr>
          <p:nvPr/>
        </p:nvSpPr>
        <p:spPr bwMode="auto">
          <a:xfrm>
            <a:off x="898525" y="4843463"/>
            <a:ext cx="7777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400"/>
              <a:t>（     ）      （     ）             （      ）          （     ）</a:t>
            </a:r>
          </a:p>
        </p:txBody>
      </p:sp>
      <p:sp>
        <p:nvSpPr>
          <p:cNvPr id="5129" name="Rectangle 15"/>
          <p:cNvSpPr>
            <a:spLocks noChangeArrowheads="1"/>
          </p:cNvSpPr>
          <p:nvPr/>
        </p:nvSpPr>
        <p:spPr bwMode="auto">
          <a:xfrm>
            <a:off x="2533650" y="2301875"/>
            <a:ext cx="1222375" cy="2160588"/>
          </a:xfrm>
          <a:prstGeom prst="rect">
            <a:avLst/>
          </a:prstGeom>
          <a:noFill/>
          <a:ln w="22225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0" name="Rectangle 16"/>
          <p:cNvSpPr>
            <a:spLocks noChangeArrowheads="1"/>
          </p:cNvSpPr>
          <p:nvPr/>
        </p:nvSpPr>
        <p:spPr bwMode="auto">
          <a:xfrm>
            <a:off x="6594475" y="2301875"/>
            <a:ext cx="1512888" cy="2160588"/>
          </a:xfrm>
          <a:prstGeom prst="rect">
            <a:avLst/>
          </a:prstGeom>
          <a:noFill/>
          <a:ln w="22225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1" name="Rectangle 17"/>
          <p:cNvSpPr>
            <a:spLocks noChangeArrowheads="1"/>
          </p:cNvSpPr>
          <p:nvPr/>
        </p:nvSpPr>
        <p:spPr bwMode="auto">
          <a:xfrm>
            <a:off x="4967288" y="2301875"/>
            <a:ext cx="719137" cy="2160588"/>
          </a:xfrm>
          <a:prstGeom prst="rect">
            <a:avLst/>
          </a:prstGeom>
          <a:noFill/>
          <a:ln w="22225"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zh-CN" sz="2400">
              <a:solidFill>
                <a:srgbClr val="0000FF"/>
              </a:solidFill>
            </a:endParaRP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1152525" y="5300663"/>
            <a:ext cx="6515100" cy="1155700"/>
            <a:chOff x="726" y="3339"/>
            <a:chExt cx="4104" cy="728"/>
          </a:xfrm>
        </p:grpSpPr>
        <p:sp>
          <p:nvSpPr>
            <p:cNvPr id="5138" name="AutoShape 19"/>
            <p:cNvSpPr>
              <a:spLocks/>
            </p:cNvSpPr>
            <p:nvPr/>
          </p:nvSpPr>
          <p:spPr bwMode="auto">
            <a:xfrm rot="-5400000">
              <a:off x="2630" y="1435"/>
              <a:ext cx="295" cy="4104"/>
            </a:xfrm>
            <a:prstGeom prst="leftBrace">
              <a:avLst>
                <a:gd name="adj1" fmla="val 115932"/>
                <a:gd name="adj2" fmla="val 50000"/>
              </a:avLst>
            </a:prstGeom>
            <a:noFill/>
            <a:ln w="22225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9" name="Text Box 20"/>
            <p:cNvSpPr txBox="1">
              <a:spLocks noChangeArrowheads="1"/>
            </p:cNvSpPr>
            <p:nvPr/>
          </p:nvSpPr>
          <p:spPr bwMode="auto">
            <a:xfrm>
              <a:off x="2187" y="3702"/>
              <a:ext cx="1283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3200">
                  <a:solidFill>
                    <a:srgbClr val="0000FF"/>
                  </a:solidFill>
                </a:rPr>
                <a:t>置换反应</a:t>
              </a:r>
            </a:p>
          </p:txBody>
        </p:sp>
      </p:grpSp>
      <p:sp>
        <p:nvSpPr>
          <p:cNvPr id="67606" name="Text Box 22"/>
          <p:cNvSpPr txBox="1">
            <a:spLocks noChangeArrowheads="1"/>
          </p:cNvSpPr>
          <p:nvPr/>
        </p:nvSpPr>
        <p:spPr bwMode="auto">
          <a:xfrm>
            <a:off x="1239838" y="4797425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单</a:t>
            </a:r>
          </a:p>
        </p:txBody>
      </p:sp>
      <p:sp>
        <p:nvSpPr>
          <p:cNvPr id="67607" name="Text Box 23"/>
          <p:cNvSpPr txBox="1">
            <a:spLocks noChangeArrowheads="1"/>
          </p:cNvSpPr>
          <p:nvPr/>
        </p:nvSpPr>
        <p:spPr bwMode="auto">
          <a:xfrm>
            <a:off x="2857500" y="4843463"/>
            <a:ext cx="49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化</a:t>
            </a:r>
          </a:p>
        </p:txBody>
      </p:sp>
      <p:sp>
        <p:nvSpPr>
          <p:cNvPr id="67608" name="Text Box 24"/>
          <p:cNvSpPr txBox="1">
            <a:spLocks noChangeArrowheads="1"/>
          </p:cNvSpPr>
          <p:nvPr/>
        </p:nvSpPr>
        <p:spPr bwMode="auto">
          <a:xfrm>
            <a:off x="5056188" y="4843463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单</a:t>
            </a:r>
          </a:p>
        </p:txBody>
      </p:sp>
      <p:sp>
        <p:nvSpPr>
          <p:cNvPr id="67609" name="Text Box 25"/>
          <p:cNvSpPr txBox="1">
            <a:spLocks noChangeArrowheads="1"/>
          </p:cNvSpPr>
          <p:nvPr/>
        </p:nvSpPr>
        <p:spPr bwMode="auto">
          <a:xfrm>
            <a:off x="7105650" y="4843463"/>
            <a:ext cx="49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化</a:t>
            </a:r>
          </a:p>
        </p:txBody>
      </p:sp>
      <p:sp>
        <p:nvSpPr>
          <p:cNvPr id="5137" name="Text Box 26"/>
          <p:cNvSpPr txBox="1">
            <a:spLocks noChangeArrowheads="1"/>
          </p:cNvSpPr>
          <p:nvPr/>
        </p:nvSpPr>
        <p:spPr bwMode="auto">
          <a:xfrm>
            <a:off x="2771775" y="1125538"/>
            <a:ext cx="22526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（</a:t>
            </a:r>
            <a:r>
              <a:rPr lang="en-US" altLang="zh-CN">
                <a:solidFill>
                  <a:schemeClr val="hlink"/>
                </a:solidFill>
              </a:rPr>
              <a:t>1min</a:t>
            </a:r>
            <a:r>
              <a:rPr lang="zh-CN" altLang="en-US">
                <a:solidFill>
                  <a:schemeClr val="hlink"/>
                </a:solidFill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7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7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7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7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06" grpId="0"/>
      <p:bldP spid="67607" grpId="0"/>
      <p:bldP spid="67608" grpId="0"/>
      <p:bldP spid="676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2124075" y="1125538"/>
            <a:ext cx="49561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hlink"/>
                </a:solidFill>
              </a:rPr>
              <a:t>第</a:t>
            </a:r>
            <a:r>
              <a:rPr lang="en-US" altLang="zh-CN" sz="3200">
                <a:solidFill>
                  <a:schemeClr val="hlink"/>
                </a:solidFill>
              </a:rPr>
              <a:t>2</a:t>
            </a:r>
            <a:r>
              <a:rPr lang="zh-CN" altLang="en-US" sz="3200">
                <a:solidFill>
                  <a:schemeClr val="hlink"/>
                </a:solidFill>
              </a:rPr>
              <a:t>课时：盐的化学通性</a:t>
            </a:r>
          </a:p>
        </p:txBody>
      </p:sp>
      <p:grpSp>
        <p:nvGrpSpPr>
          <p:cNvPr id="6147" name="Group 7"/>
          <p:cNvGrpSpPr>
            <a:grpSpLocks/>
          </p:cNvGrpSpPr>
          <p:nvPr/>
        </p:nvGrpSpPr>
        <p:grpSpPr bwMode="auto">
          <a:xfrm>
            <a:off x="611188" y="2103438"/>
            <a:ext cx="7056437" cy="519112"/>
            <a:chOff x="476" y="1325"/>
            <a:chExt cx="4445" cy="327"/>
          </a:xfrm>
        </p:grpSpPr>
        <p:sp>
          <p:nvSpPr>
            <p:cNvPr id="6155" name="Rectangle 5"/>
            <p:cNvSpPr>
              <a:spLocks noChangeArrowheads="1"/>
            </p:cNvSpPr>
            <p:nvPr/>
          </p:nvSpPr>
          <p:spPr bwMode="auto">
            <a:xfrm>
              <a:off x="476" y="1325"/>
              <a:ext cx="444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1</a:t>
              </a:r>
              <a:r>
                <a:rPr lang="zh-CN" altLang="en-US">
                  <a:solidFill>
                    <a:srgbClr val="0000FF"/>
                  </a:solidFill>
                </a:rPr>
                <a:t>、盐</a:t>
              </a:r>
              <a:r>
                <a:rPr lang="en-US" altLang="zh-CN">
                  <a:solidFill>
                    <a:srgbClr val="0000FF"/>
                  </a:solidFill>
                </a:rPr>
                <a:t>1 + </a:t>
              </a:r>
              <a:r>
                <a:rPr lang="zh-CN" altLang="en-US">
                  <a:solidFill>
                    <a:srgbClr val="0000FF"/>
                  </a:solidFill>
                </a:rPr>
                <a:t>金属</a:t>
              </a:r>
              <a:r>
                <a:rPr lang="en-US" altLang="zh-CN">
                  <a:solidFill>
                    <a:srgbClr val="0000FF"/>
                  </a:solidFill>
                </a:rPr>
                <a:t>1      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+   </a:t>
              </a:r>
              <a:r>
                <a:rPr lang="en-US" altLang="zh-CN" u="sng">
                  <a:solidFill>
                    <a:srgbClr val="0000FF"/>
                  </a:solidFill>
                </a:rPr>
                <a:t>_____</a:t>
              </a:r>
              <a:r>
                <a:rPr lang="en-US" altLang="zh-CN">
                  <a:solidFill>
                    <a:srgbClr val="0000FF"/>
                  </a:solidFill>
                </a:rPr>
                <a:t>          </a:t>
              </a:r>
            </a:p>
          </p:txBody>
        </p:sp>
        <p:sp>
          <p:nvSpPr>
            <p:cNvPr id="6156" name="Line 6"/>
            <p:cNvSpPr>
              <a:spLocks noChangeShapeType="1"/>
            </p:cNvSpPr>
            <p:nvPr/>
          </p:nvSpPr>
          <p:spPr bwMode="auto">
            <a:xfrm>
              <a:off x="2245" y="1480"/>
              <a:ext cx="454" cy="0"/>
            </a:xfrm>
            <a:prstGeom prst="line">
              <a:avLst/>
            </a:prstGeom>
            <a:noFill/>
            <a:ln w="22225">
              <a:solidFill>
                <a:schemeClr val="hlink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4264025" y="2020888"/>
            <a:ext cx="1028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8617" name="Text Box 9"/>
          <p:cNvSpPr txBox="1">
            <a:spLocks noChangeArrowheads="1"/>
          </p:cNvSpPr>
          <p:nvPr/>
        </p:nvSpPr>
        <p:spPr bwMode="auto">
          <a:xfrm>
            <a:off x="5991225" y="2017713"/>
            <a:ext cx="1676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金属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6150" name="Rectangle 10"/>
          <p:cNvSpPr>
            <a:spLocks noChangeArrowheads="1"/>
          </p:cNvSpPr>
          <p:nvPr/>
        </p:nvSpPr>
        <p:spPr bwMode="auto">
          <a:xfrm>
            <a:off x="539750" y="2865438"/>
            <a:ext cx="7956550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/>
              <a:t>条件是：</a:t>
            </a:r>
          </a:p>
          <a:p>
            <a:endParaRPr lang="zh-CN" altLang="en-US"/>
          </a:p>
          <a:p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______________________________</a:t>
            </a:r>
          </a:p>
          <a:p>
            <a:endParaRPr lang="en-US" altLang="zh-CN"/>
          </a:p>
          <a:p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______________________________</a:t>
            </a:r>
          </a:p>
          <a:p>
            <a:endParaRPr lang="en-US" altLang="zh-CN"/>
          </a:p>
          <a:p>
            <a:r>
              <a:rPr lang="en-US" altLang="zh-CN"/>
              <a:t>c</a:t>
            </a:r>
            <a:r>
              <a:rPr lang="zh-CN" altLang="en-US"/>
              <a:t>、</a:t>
            </a:r>
            <a:r>
              <a:rPr lang="en-US" altLang="zh-CN"/>
              <a:t>______________________________</a:t>
            </a:r>
          </a:p>
        </p:txBody>
      </p:sp>
      <p:sp>
        <p:nvSpPr>
          <p:cNvPr id="68619" name="Text Box 11"/>
          <p:cNvSpPr txBox="1">
            <a:spLocks noChangeArrowheads="1"/>
          </p:cNvSpPr>
          <p:nvPr/>
        </p:nvSpPr>
        <p:spPr bwMode="auto">
          <a:xfrm>
            <a:off x="1187450" y="3573463"/>
            <a:ext cx="2771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金属</a:t>
            </a:r>
            <a:r>
              <a:rPr lang="en-US" altLang="zh-CN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强于金属</a:t>
            </a:r>
            <a:r>
              <a:rPr lang="en-US" altLang="zh-CN">
                <a:solidFill>
                  <a:srgbClr val="0000FF"/>
                </a:solidFill>
              </a:rPr>
              <a:t>2</a:t>
            </a:r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7026275" y="2060575"/>
            <a:ext cx="2154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（教材</a:t>
            </a:r>
            <a:r>
              <a:rPr lang="en-US" altLang="zh-CN"/>
              <a:t>P</a:t>
            </a:r>
            <a:r>
              <a:rPr lang="en-US" altLang="zh-CN" baseline="-25000"/>
              <a:t>12</a:t>
            </a:r>
            <a:r>
              <a:rPr lang="zh-CN" altLang="en-US"/>
              <a:t>）</a:t>
            </a:r>
          </a:p>
        </p:txBody>
      </p:sp>
      <p:sp>
        <p:nvSpPr>
          <p:cNvPr id="68621" name="Text Box 13"/>
          <p:cNvSpPr txBox="1">
            <a:spLocks noChangeArrowheads="1"/>
          </p:cNvSpPr>
          <p:nvPr/>
        </p:nvSpPr>
        <p:spPr bwMode="auto">
          <a:xfrm>
            <a:off x="1154113" y="5286375"/>
            <a:ext cx="43227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反应物中的盐</a:t>
            </a:r>
            <a:r>
              <a:rPr lang="en-US" altLang="zh-CN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必须溶于水</a:t>
            </a:r>
          </a:p>
        </p:txBody>
      </p:sp>
      <p:sp>
        <p:nvSpPr>
          <p:cNvPr id="68622" name="Text Box 14"/>
          <p:cNvSpPr txBox="1">
            <a:spLocks noChangeArrowheads="1"/>
          </p:cNvSpPr>
          <p:nvPr/>
        </p:nvSpPr>
        <p:spPr bwMode="auto">
          <a:xfrm>
            <a:off x="1162050" y="4437063"/>
            <a:ext cx="6840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0000FF"/>
                </a:solidFill>
              </a:rPr>
              <a:t>金属</a:t>
            </a:r>
            <a:r>
              <a:rPr lang="en-US" altLang="zh-CN" sz="2400">
                <a:solidFill>
                  <a:srgbClr val="0000FF"/>
                </a:solidFill>
              </a:rPr>
              <a:t>1</a:t>
            </a:r>
            <a:r>
              <a:rPr lang="zh-CN" altLang="en-US" sz="2400">
                <a:solidFill>
                  <a:srgbClr val="0000FF"/>
                </a:solidFill>
              </a:rPr>
              <a:t>不能是</a:t>
            </a:r>
            <a:r>
              <a:rPr lang="en-US" altLang="zh-CN" sz="2400">
                <a:solidFill>
                  <a:srgbClr val="0000FF"/>
                </a:solidFill>
              </a:rPr>
              <a:t>Ba</a:t>
            </a:r>
            <a:r>
              <a:rPr lang="zh-CN" altLang="en-US" sz="2400">
                <a:solidFill>
                  <a:srgbClr val="0000FF"/>
                </a:solidFill>
              </a:rPr>
              <a:t>、</a:t>
            </a:r>
            <a:r>
              <a:rPr lang="en-US" altLang="zh-CN" sz="2400">
                <a:solidFill>
                  <a:srgbClr val="0000FF"/>
                </a:solidFill>
              </a:rPr>
              <a:t>K </a:t>
            </a:r>
            <a:r>
              <a:rPr lang="zh-CN" altLang="en-US" sz="2400">
                <a:solidFill>
                  <a:srgbClr val="0000FF"/>
                </a:solidFill>
              </a:rPr>
              <a:t>、</a:t>
            </a:r>
            <a:r>
              <a:rPr lang="en-US" altLang="zh-CN" sz="2400">
                <a:solidFill>
                  <a:srgbClr val="0000FF"/>
                </a:solidFill>
              </a:rPr>
              <a:t>Ca </a:t>
            </a:r>
            <a:r>
              <a:rPr lang="zh-CN" altLang="en-US" sz="2400">
                <a:solidFill>
                  <a:srgbClr val="0000FF"/>
                </a:solidFill>
              </a:rPr>
              <a:t>、</a:t>
            </a:r>
            <a:r>
              <a:rPr lang="en-US" altLang="zh-CN" sz="2400">
                <a:solidFill>
                  <a:srgbClr val="0000FF"/>
                </a:solidFill>
              </a:rPr>
              <a:t>Na</a:t>
            </a:r>
            <a:r>
              <a:rPr lang="zh-CN" altLang="en-US" sz="2400">
                <a:solidFill>
                  <a:srgbClr val="0000FF"/>
                </a:solidFill>
              </a:rPr>
              <a:t>等非常活泼的金属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6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6" grpId="0"/>
      <p:bldP spid="68617" grpId="0"/>
      <p:bldP spid="68619" grpId="0"/>
      <p:bldP spid="68620" grpId="0"/>
      <p:bldP spid="68621" grpId="0"/>
      <p:bldP spid="686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611188" y="2019300"/>
            <a:ext cx="8208962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>
                <a:latin typeface="宋体" pitchFamily="2" charset="-122"/>
              </a:rPr>
              <a:t>判断以下各组物质间能否进行化学反应？如果能</a:t>
            </a:r>
          </a:p>
          <a:p>
            <a:r>
              <a:rPr lang="zh-CN" altLang="en-US">
                <a:latin typeface="宋体" pitchFamily="2" charset="-122"/>
              </a:rPr>
              <a:t>反应，请写出其化学方程式。</a:t>
            </a:r>
          </a:p>
          <a:p>
            <a:endParaRPr lang="zh-CN" altLang="en-US">
              <a:latin typeface="宋体" pitchFamily="2" charset="-122"/>
            </a:endParaRPr>
          </a:p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</a:t>
            </a:r>
            <a:r>
              <a:rPr lang="en-US" altLang="zh-CN">
                <a:latin typeface="宋体" pitchFamily="2" charset="-122"/>
              </a:rPr>
              <a:t>CuSO</a:t>
            </a:r>
            <a:r>
              <a:rPr lang="en-US" altLang="zh-CN" baseline="-25000">
                <a:latin typeface="宋体" pitchFamily="2" charset="-122"/>
              </a:rPr>
              <a:t>4</a:t>
            </a:r>
            <a:r>
              <a:rPr lang="en-US" altLang="zh-CN">
                <a:latin typeface="宋体" pitchFamily="2" charset="-122"/>
              </a:rPr>
              <a:t>     +   Mg  ==________________</a:t>
            </a:r>
          </a:p>
          <a:p>
            <a:endParaRPr lang="en-US" altLang="zh-CN">
              <a:latin typeface="宋体" pitchFamily="2" charset="-122"/>
            </a:endParaRPr>
          </a:p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</a:t>
            </a:r>
            <a:r>
              <a:rPr lang="en-US" altLang="zh-CN">
                <a:latin typeface="宋体" pitchFamily="2" charset="-122"/>
              </a:rPr>
              <a:t>Hg(NO</a:t>
            </a:r>
            <a:r>
              <a:rPr lang="en-US" altLang="zh-CN" baseline="-25000">
                <a:latin typeface="宋体" pitchFamily="2" charset="-122"/>
              </a:rPr>
              <a:t>3</a:t>
            </a:r>
            <a:r>
              <a:rPr lang="en-US" altLang="zh-CN">
                <a:latin typeface="宋体" pitchFamily="2" charset="-122"/>
              </a:rPr>
              <a:t>)</a:t>
            </a:r>
            <a:r>
              <a:rPr lang="en-US" altLang="zh-CN" baseline="-25000">
                <a:latin typeface="宋体" pitchFamily="2" charset="-122"/>
              </a:rPr>
              <a:t>2    </a:t>
            </a:r>
            <a:r>
              <a:rPr lang="en-US" altLang="zh-CN">
                <a:latin typeface="宋体" pitchFamily="2" charset="-122"/>
              </a:rPr>
              <a:t>+  Cu   ==________________</a:t>
            </a:r>
          </a:p>
          <a:p>
            <a:endParaRPr lang="en-US" altLang="zh-CN">
              <a:latin typeface="宋体" pitchFamily="2" charset="-122"/>
            </a:endParaRPr>
          </a:p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3</a:t>
            </a:r>
            <a:r>
              <a:rPr lang="zh-CN" altLang="en-US">
                <a:latin typeface="宋体" pitchFamily="2" charset="-122"/>
              </a:rPr>
              <a:t>）</a:t>
            </a:r>
            <a:r>
              <a:rPr lang="en-US" altLang="zh-CN">
                <a:latin typeface="宋体" pitchFamily="2" charset="-122"/>
              </a:rPr>
              <a:t>Al</a:t>
            </a:r>
            <a:r>
              <a:rPr lang="en-US" altLang="zh-CN" baseline="-25000">
                <a:latin typeface="宋体" pitchFamily="2" charset="-122"/>
              </a:rPr>
              <a:t>2</a:t>
            </a:r>
            <a:r>
              <a:rPr lang="en-US" altLang="zh-CN">
                <a:latin typeface="宋体" pitchFamily="2" charset="-122"/>
              </a:rPr>
              <a:t>(SO</a:t>
            </a:r>
            <a:r>
              <a:rPr lang="en-US" altLang="zh-CN" baseline="-25000">
                <a:latin typeface="宋体" pitchFamily="2" charset="-122"/>
              </a:rPr>
              <a:t>4</a:t>
            </a:r>
            <a:r>
              <a:rPr lang="en-US" altLang="zh-CN">
                <a:latin typeface="宋体" pitchFamily="2" charset="-122"/>
              </a:rPr>
              <a:t>)</a:t>
            </a:r>
            <a:r>
              <a:rPr lang="en-US" altLang="zh-CN" baseline="-25000">
                <a:latin typeface="宋体" pitchFamily="2" charset="-122"/>
              </a:rPr>
              <a:t>3</a:t>
            </a:r>
            <a:r>
              <a:rPr lang="en-US" altLang="zh-CN">
                <a:latin typeface="宋体" pitchFamily="2" charset="-122"/>
              </a:rPr>
              <a:t>  +  Fe   ==________________</a:t>
            </a:r>
          </a:p>
          <a:p>
            <a:r>
              <a:rPr lang="en-US" altLang="zh-CN" u="sng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   </a:t>
            </a:r>
          </a:p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4</a:t>
            </a:r>
            <a:r>
              <a:rPr lang="zh-CN" altLang="en-US">
                <a:latin typeface="宋体" pitchFamily="2" charset="-122"/>
              </a:rPr>
              <a:t>）</a:t>
            </a:r>
            <a:r>
              <a:rPr lang="en-US" altLang="zh-CN">
                <a:latin typeface="宋体" pitchFamily="2" charset="-122"/>
              </a:rPr>
              <a:t>AgCl      +  Zn   ==________________                            </a:t>
            </a:r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1042988" y="1181100"/>
            <a:ext cx="25447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合作学习</a:t>
            </a:r>
            <a:r>
              <a:rPr lang="en-US" altLang="zh-CN">
                <a:solidFill>
                  <a:srgbClr val="0000FF"/>
                </a:solidFill>
              </a:rPr>
              <a:t>1】</a:t>
            </a: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3543300" y="1157288"/>
            <a:ext cx="22526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（</a:t>
            </a:r>
            <a:r>
              <a:rPr lang="en-US" altLang="zh-CN">
                <a:solidFill>
                  <a:schemeClr val="hlink"/>
                </a:solidFill>
              </a:rPr>
              <a:t>2min</a:t>
            </a:r>
            <a:r>
              <a:rPr lang="zh-CN" altLang="en-US">
                <a:solidFill>
                  <a:schemeClr val="hlink"/>
                </a:solidFill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ChangeArrowheads="1"/>
          </p:cNvSpPr>
          <p:nvPr/>
        </p:nvSpPr>
        <p:spPr bwMode="auto">
          <a:xfrm>
            <a:off x="546100" y="2122488"/>
            <a:ext cx="80645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>
                <a:latin typeface="宋体" pitchFamily="2" charset="-122"/>
              </a:rPr>
              <a:t>实验室用</a:t>
            </a:r>
            <a:r>
              <a:rPr lang="en-US" altLang="zh-CN">
                <a:latin typeface="宋体" pitchFamily="2" charset="-122"/>
              </a:rPr>
              <a:t>___________</a:t>
            </a:r>
            <a:r>
              <a:rPr lang="zh-CN" altLang="en-US">
                <a:latin typeface="宋体" pitchFamily="2" charset="-122"/>
              </a:rPr>
              <a:t>和</a:t>
            </a:r>
            <a:r>
              <a:rPr lang="en-US" altLang="zh-CN">
                <a:latin typeface="宋体" pitchFamily="2" charset="-122"/>
              </a:rPr>
              <a:t>__________</a:t>
            </a:r>
            <a:r>
              <a:rPr lang="zh-CN" altLang="en-US">
                <a:latin typeface="宋体" pitchFamily="2" charset="-122"/>
              </a:rPr>
              <a:t>反应来制</a:t>
            </a:r>
            <a:r>
              <a:rPr lang="en-US" altLang="zh-CN">
                <a:latin typeface="宋体" pitchFamily="2" charset="-122"/>
              </a:rPr>
              <a:t>CO</a:t>
            </a:r>
            <a:r>
              <a:rPr lang="en-US" altLang="zh-CN" baseline="-25000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，</a:t>
            </a:r>
          </a:p>
          <a:p>
            <a:r>
              <a:rPr lang="zh-CN" altLang="en-US">
                <a:latin typeface="宋体" pitchFamily="2" charset="-122"/>
              </a:rPr>
              <a:t>反应的方程式为：</a:t>
            </a:r>
            <a:r>
              <a:rPr lang="en-US" altLang="zh-CN">
                <a:latin typeface="宋体" pitchFamily="2" charset="-122"/>
              </a:rPr>
              <a:t>__________________________</a:t>
            </a:r>
            <a:r>
              <a:rPr lang="zh-CN" altLang="en-US">
                <a:latin typeface="宋体" pitchFamily="2" charset="-122"/>
              </a:rPr>
              <a:t>。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468313" y="3341688"/>
            <a:ext cx="5567362" cy="2535237"/>
            <a:chOff x="295" y="2105"/>
            <a:chExt cx="3507" cy="1597"/>
          </a:xfrm>
        </p:grpSpPr>
        <p:sp>
          <p:nvSpPr>
            <p:cNvPr id="8204" name="Rectangle 6"/>
            <p:cNvSpPr>
              <a:spLocks noChangeArrowheads="1"/>
            </p:cNvSpPr>
            <p:nvPr/>
          </p:nvSpPr>
          <p:spPr bwMode="auto">
            <a:xfrm>
              <a:off x="308" y="2568"/>
              <a:ext cx="3494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>
                  <a:latin typeface="宋体" pitchFamily="2" charset="-122"/>
                </a:rPr>
                <a:t>比较</a:t>
              </a:r>
              <a:r>
                <a:rPr lang="zh-CN" altLang="en-US">
                  <a:solidFill>
                    <a:srgbClr val="0000FF"/>
                  </a:solidFill>
                  <a:latin typeface="宋体" pitchFamily="2" charset="-122"/>
                </a:rPr>
                <a:t>碳酸钙</a:t>
              </a:r>
              <a:r>
                <a:rPr lang="zh-CN" altLang="en-US">
                  <a:latin typeface="宋体" pitchFamily="2" charset="-122"/>
                </a:rPr>
                <a:t>与</a:t>
              </a:r>
              <a:r>
                <a:rPr lang="zh-CN" altLang="en-US">
                  <a:solidFill>
                    <a:srgbClr val="0000FF"/>
                  </a:solidFill>
                  <a:latin typeface="宋体" pitchFamily="2" charset="-122"/>
                </a:rPr>
                <a:t>碳酸钠和碳酸氢钠</a:t>
              </a:r>
            </a:p>
            <a:p>
              <a:r>
                <a:rPr lang="zh-CN" altLang="en-US">
                  <a:latin typeface="宋体" pitchFamily="2" charset="-122"/>
                </a:rPr>
                <a:t>的</a:t>
              </a:r>
              <a:r>
                <a:rPr lang="zh-CN" altLang="en-US">
                  <a:solidFill>
                    <a:schemeClr val="hlink"/>
                  </a:solidFill>
                  <a:latin typeface="宋体" pitchFamily="2" charset="-122"/>
                </a:rPr>
                <a:t>组成</a:t>
              </a:r>
              <a:r>
                <a:rPr lang="zh-CN" altLang="en-US">
                  <a:latin typeface="宋体" pitchFamily="2" charset="-122"/>
                </a:rPr>
                <a:t>（它们都是</a:t>
              </a:r>
              <a:r>
                <a:rPr lang="en-US" altLang="zh-CN">
                  <a:latin typeface="宋体" pitchFamily="2" charset="-122"/>
                </a:rPr>
                <a:t>______</a:t>
              </a:r>
              <a:r>
                <a:rPr lang="zh-CN" altLang="en-US">
                  <a:latin typeface="宋体" pitchFamily="2" charset="-122"/>
                </a:rPr>
                <a:t>的盐），</a:t>
              </a:r>
            </a:p>
            <a:p>
              <a:r>
                <a:rPr lang="zh-CN" altLang="en-US">
                  <a:latin typeface="宋体" pitchFamily="2" charset="-122"/>
                </a:rPr>
                <a:t>试推测碳酸钠和碳酸氢钠是否也</a:t>
              </a:r>
            </a:p>
            <a:p>
              <a:r>
                <a:rPr lang="zh-CN" altLang="en-US">
                  <a:latin typeface="宋体" pitchFamily="2" charset="-122"/>
                </a:rPr>
                <a:t>能发生上述类似的反应？ </a:t>
              </a:r>
            </a:p>
          </p:txBody>
        </p:sp>
        <p:sp>
          <p:nvSpPr>
            <p:cNvPr id="8205" name="Rectangle 7"/>
            <p:cNvSpPr>
              <a:spLocks noChangeArrowheads="1"/>
            </p:cNvSpPr>
            <p:nvPr/>
          </p:nvSpPr>
          <p:spPr bwMode="auto">
            <a:xfrm>
              <a:off x="295" y="2105"/>
              <a:ext cx="115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讨论</a:t>
              </a:r>
              <a:r>
                <a:rPr lang="en-US" altLang="zh-CN"/>
                <a:t>2】</a:t>
              </a:r>
            </a:p>
          </p:txBody>
        </p:sp>
      </p:grpSp>
      <p:grpSp>
        <p:nvGrpSpPr>
          <p:cNvPr id="8196" name="Group 8"/>
          <p:cNvGrpSpPr>
            <a:grpSpLocks/>
          </p:cNvGrpSpPr>
          <p:nvPr/>
        </p:nvGrpSpPr>
        <p:grpSpPr bwMode="auto">
          <a:xfrm>
            <a:off x="5832475" y="3500438"/>
            <a:ext cx="3311525" cy="3068637"/>
            <a:chOff x="3334" y="1772"/>
            <a:chExt cx="2273" cy="2217"/>
          </a:xfrm>
        </p:grpSpPr>
        <p:pic>
          <p:nvPicPr>
            <p:cNvPr id="8202" name="Picture 9" descr="图11-6 盐酸腐蚀含碳酸钙的建材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334" y="1772"/>
              <a:ext cx="2113" cy="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3" name="Text Box 10"/>
            <p:cNvSpPr txBox="1">
              <a:spLocks noChangeArrowheads="1"/>
            </p:cNvSpPr>
            <p:nvPr/>
          </p:nvSpPr>
          <p:spPr bwMode="auto">
            <a:xfrm>
              <a:off x="3424" y="3703"/>
              <a:ext cx="2183" cy="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>
                  <a:solidFill>
                    <a:srgbClr val="FF0000"/>
                  </a:solidFill>
                  <a:latin typeface="Times New Roman" pitchFamily="18" charset="0"/>
                </a:rPr>
                <a:t>盐酸腐蚀含</a:t>
              </a:r>
              <a:r>
                <a:rPr lang="en-US" altLang="zh-CN" sz="2000">
                  <a:solidFill>
                    <a:srgbClr val="FF0000"/>
                  </a:solidFill>
                  <a:latin typeface="Times New Roman" pitchFamily="18" charset="0"/>
                </a:rPr>
                <a:t>CaCO</a:t>
              </a:r>
              <a:r>
                <a:rPr lang="en-US" altLang="zh-CN" sz="2000" baseline="-25000">
                  <a:solidFill>
                    <a:srgbClr val="FF0000"/>
                  </a:solidFill>
                  <a:latin typeface="Times New Roman" pitchFamily="18" charset="0"/>
                </a:rPr>
                <a:t>3</a:t>
              </a:r>
              <a:r>
                <a:rPr lang="zh-CN" altLang="en-US" sz="2000">
                  <a:solidFill>
                    <a:srgbClr val="FF0000"/>
                  </a:solidFill>
                  <a:latin typeface="Times New Roman" pitchFamily="18" charset="0"/>
                </a:rPr>
                <a:t>的建材</a:t>
              </a:r>
            </a:p>
          </p:txBody>
        </p:sp>
      </p:grpSp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3421063" y="2540000"/>
            <a:ext cx="539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hlink"/>
                </a:solidFill>
                <a:latin typeface="宋体" pitchFamily="2" charset="-122"/>
              </a:rPr>
              <a:t>CaCO</a:t>
            </a:r>
            <a:r>
              <a:rPr lang="en-US" altLang="zh-CN" sz="2400" baseline="-25000">
                <a:solidFill>
                  <a:schemeClr val="hlink"/>
                </a:solidFill>
                <a:latin typeface="宋体" pitchFamily="2" charset="-122"/>
              </a:rPr>
              <a:t>3</a:t>
            </a:r>
            <a:r>
              <a:rPr lang="en-US" altLang="zh-CN" sz="2400">
                <a:solidFill>
                  <a:schemeClr val="hlink"/>
                </a:solidFill>
                <a:latin typeface="宋体" pitchFamily="2" charset="-122"/>
              </a:rPr>
              <a:t>+ 2HCl = CaCl</a:t>
            </a:r>
            <a:r>
              <a:rPr lang="en-US" altLang="zh-CN" sz="2400" baseline="-2500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sz="2400">
                <a:solidFill>
                  <a:schemeClr val="hlink"/>
                </a:solidFill>
                <a:latin typeface="宋体" pitchFamily="2" charset="-122"/>
              </a:rPr>
              <a:t>+ CO</a:t>
            </a:r>
            <a:r>
              <a:rPr lang="en-US" altLang="zh-CN" sz="2400" baseline="-2500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sz="2400">
                <a:solidFill>
                  <a:schemeClr val="hlink"/>
                </a:solidFill>
                <a:latin typeface="宋体" pitchFamily="2" charset="-122"/>
              </a:rPr>
              <a:t>↑+H</a:t>
            </a:r>
            <a:r>
              <a:rPr lang="en-US" altLang="zh-CN" sz="2400" baseline="-2500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sz="2400">
                <a:solidFill>
                  <a:schemeClr val="hlink"/>
                </a:solidFill>
                <a:latin typeface="宋体" pitchFamily="2" charset="-122"/>
              </a:rPr>
              <a:t>O</a:t>
            </a:r>
          </a:p>
        </p:txBody>
      </p:sp>
      <p:sp>
        <p:nvSpPr>
          <p:cNvPr id="70668" name="Text Box 12"/>
          <p:cNvSpPr txBox="1">
            <a:spLocks noChangeArrowheads="1"/>
          </p:cNvSpPr>
          <p:nvPr/>
        </p:nvSpPr>
        <p:spPr bwMode="auto">
          <a:xfrm>
            <a:off x="2392363" y="2046288"/>
            <a:ext cx="14589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大理石</a:t>
            </a:r>
          </a:p>
        </p:txBody>
      </p:sp>
      <p:sp>
        <p:nvSpPr>
          <p:cNvPr id="70669" name="Text Box 13"/>
          <p:cNvSpPr txBox="1">
            <a:spLocks noChangeArrowheads="1"/>
          </p:cNvSpPr>
          <p:nvPr/>
        </p:nvSpPr>
        <p:spPr bwMode="auto">
          <a:xfrm>
            <a:off x="4572000" y="2046288"/>
            <a:ext cx="15446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稀盐酸</a:t>
            </a:r>
          </a:p>
        </p:txBody>
      </p:sp>
      <p:sp>
        <p:nvSpPr>
          <p:cNvPr id="70670" name="Text Box 14"/>
          <p:cNvSpPr txBox="1">
            <a:spLocks noChangeArrowheads="1"/>
          </p:cNvSpPr>
          <p:nvPr/>
        </p:nvSpPr>
        <p:spPr bwMode="auto">
          <a:xfrm>
            <a:off x="3473450" y="4437063"/>
            <a:ext cx="14589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H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CO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3</a:t>
            </a:r>
            <a:endParaRPr lang="en-US" altLang="zh-CN">
              <a:solidFill>
                <a:schemeClr val="hlink"/>
              </a:solidFill>
              <a:latin typeface="宋体" pitchFamily="2" charset="-122"/>
            </a:endParaRPr>
          </a:p>
        </p:txBody>
      </p:sp>
      <p:sp>
        <p:nvSpPr>
          <p:cNvPr id="8201" name="Rectangle 18"/>
          <p:cNvSpPr>
            <a:spLocks noChangeArrowheads="1"/>
          </p:cNvSpPr>
          <p:nvPr/>
        </p:nvSpPr>
        <p:spPr bwMode="auto">
          <a:xfrm>
            <a:off x="1042988" y="1168400"/>
            <a:ext cx="30972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知识点回顾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7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7" grpId="0"/>
      <p:bldP spid="70668" grpId="0"/>
      <p:bldP spid="70669" grpId="0"/>
      <p:bldP spid="706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85" name="AutoShape 121"/>
          <p:cNvSpPr>
            <a:spLocks noChangeArrowheads="1"/>
          </p:cNvSpPr>
          <p:nvPr/>
        </p:nvSpPr>
        <p:spPr bwMode="auto">
          <a:xfrm>
            <a:off x="323850" y="260350"/>
            <a:ext cx="2663825" cy="1079500"/>
          </a:xfrm>
          <a:prstGeom prst="wedgeRoundRectCallout">
            <a:avLst>
              <a:gd name="adj1" fmla="val 78366"/>
              <a:gd name="adj2" fmla="val 216764"/>
              <a:gd name="adj3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与复分解反应的条件一致</a:t>
            </a:r>
          </a:p>
        </p:txBody>
      </p:sp>
      <p:graphicFrame>
        <p:nvGraphicFramePr>
          <p:cNvPr id="11389" name="Group 125"/>
          <p:cNvGraphicFramePr>
            <a:graphicFrameLocks noGrp="1"/>
          </p:cNvGraphicFramePr>
          <p:nvPr/>
        </p:nvGraphicFramePr>
        <p:xfrm>
          <a:off x="323850" y="3716338"/>
          <a:ext cx="8496300" cy="2570182"/>
        </p:xfrm>
        <a:graphic>
          <a:graphicData uri="http://schemas.openxmlformats.org/drawingml/2006/table">
            <a:tbl>
              <a:tblPr/>
              <a:tblGrid>
                <a:gridCol w="1514475"/>
                <a:gridCol w="3324225"/>
                <a:gridCol w="3657600"/>
              </a:tblGrid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碳酸钠</a:t>
                      </a:r>
                      <a:r>
                        <a:rPr kumimoji="0" lang="zh-CN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固体</a:t>
                      </a:r>
                      <a:r>
                        <a:rPr kumimoji="0" lang="zh-CN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＋ 稀盐酸  </a:t>
                      </a:r>
                      <a:endParaRPr kumimoji="0" lang="zh-CN" altLang="en-US" sz="26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碳酸氢钠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固体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＋稀盐酸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7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0888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实验</a:t>
                      </a:r>
                      <a:endParaRPr kumimoji="0" lang="en-US" altLang="zh-CN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分析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62" name="Rectangle 98"/>
          <p:cNvSpPr>
            <a:spLocks noChangeArrowheads="1"/>
          </p:cNvSpPr>
          <p:nvPr/>
        </p:nvSpPr>
        <p:spPr bwMode="auto">
          <a:xfrm>
            <a:off x="1908175" y="4397375"/>
            <a:ext cx="33988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白色固体迅速溶解，</a:t>
            </a:r>
          </a:p>
        </p:txBody>
      </p:sp>
      <p:sp>
        <p:nvSpPr>
          <p:cNvPr id="11363" name="Rectangle 99"/>
          <p:cNvSpPr>
            <a:spLocks noChangeArrowheads="1"/>
          </p:cNvSpPr>
          <p:nvPr/>
        </p:nvSpPr>
        <p:spPr bwMode="auto">
          <a:xfrm>
            <a:off x="5076825" y="4397375"/>
            <a:ext cx="33988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产生大量无色气泡。</a:t>
            </a:r>
          </a:p>
        </p:txBody>
      </p:sp>
      <p:sp>
        <p:nvSpPr>
          <p:cNvPr id="11368" name="Text Box 104"/>
          <p:cNvSpPr txBox="1">
            <a:spLocks noChangeArrowheads="1"/>
          </p:cNvSpPr>
          <p:nvPr/>
        </p:nvSpPr>
        <p:spPr bwMode="auto">
          <a:xfrm>
            <a:off x="2000232" y="5260975"/>
            <a:ext cx="645955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碳酸钠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（或碳酸氢钠）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与稀盐酸快速反应生成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CO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2</a:t>
            </a:r>
            <a:endParaRPr lang="en-US" altLang="zh-CN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9241" name="Text Box 106"/>
          <p:cNvSpPr txBox="1">
            <a:spLocks noChangeArrowheads="1"/>
          </p:cNvSpPr>
          <p:nvPr/>
        </p:nvSpPr>
        <p:spPr bwMode="auto">
          <a:xfrm>
            <a:off x="2124075" y="1120775"/>
            <a:ext cx="4956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hlink"/>
                </a:solidFill>
              </a:rPr>
              <a:t>第</a:t>
            </a:r>
            <a:r>
              <a:rPr lang="en-US" altLang="zh-CN" sz="3200">
                <a:solidFill>
                  <a:schemeClr val="hlink"/>
                </a:solidFill>
              </a:rPr>
              <a:t>2</a:t>
            </a:r>
            <a:r>
              <a:rPr lang="zh-CN" altLang="en-US" sz="3200">
                <a:solidFill>
                  <a:schemeClr val="hlink"/>
                </a:solidFill>
              </a:rPr>
              <a:t>课时：盐的化学通性</a:t>
            </a:r>
          </a:p>
        </p:txBody>
      </p:sp>
      <p:grpSp>
        <p:nvGrpSpPr>
          <p:cNvPr id="2" name="Group 113"/>
          <p:cNvGrpSpPr>
            <a:grpSpLocks/>
          </p:cNvGrpSpPr>
          <p:nvPr/>
        </p:nvGrpSpPr>
        <p:grpSpPr bwMode="auto">
          <a:xfrm>
            <a:off x="611188" y="2103438"/>
            <a:ext cx="7056437" cy="519112"/>
            <a:chOff x="385" y="1325"/>
            <a:chExt cx="4445" cy="327"/>
          </a:xfrm>
        </p:grpSpPr>
        <p:sp>
          <p:nvSpPr>
            <p:cNvPr id="9250" name="Rectangle 108"/>
            <p:cNvSpPr>
              <a:spLocks noChangeArrowheads="1"/>
            </p:cNvSpPr>
            <p:nvPr/>
          </p:nvSpPr>
          <p:spPr bwMode="auto">
            <a:xfrm>
              <a:off x="385" y="1325"/>
              <a:ext cx="444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2</a:t>
              </a:r>
              <a:r>
                <a:rPr lang="zh-CN" altLang="en-US">
                  <a:solidFill>
                    <a:srgbClr val="0000FF"/>
                  </a:solidFill>
                </a:rPr>
                <a:t>、盐</a:t>
              </a:r>
              <a:r>
                <a:rPr lang="en-US" altLang="zh-CN">
                  <a:solidFill>
                    <a:srgbClr val="0000FF"/>
                  </a:solidFill>
                </a:rPr>
                <a:t>1 + </a:t>
              </a:r>
              <a:r>
                <a:rPr lang="zh-CN" altLang="en-US">
                  <a:solidFill>
                    <a:srgbClr val="0000FF"/>
                  </a:solidFill>
                </a:rPr>
                <a:t>酸</a:t>
              </a:r>
              <a:r>
                <a:rPr lang="en-US" altLang="zh-CN">
                  <a:solidFill>
                    <a:srgbClr val="0000FF"/>
                  </a:solidFill>
                </a:rPr>
                <a:t>1      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+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        </a:t>
              </a:r>
            </a:p>
          </p:txBody>
        </p:sp>
        <p:sp>
          <p:nvSpPr>
            <p:cNvPr id="9251" name="Line 109"/>
            <p:cNvSpPr>
              <a:spLocks noChangeShapeType="1"/>
            </p:cNvSpPr>
            <p:nvPr/>
          </p:nvSpPr>
          <p:spPr bwMode="auto">
            <a:xfrm>
              <a:off x="1927" y="1480"/>
              <a:ext cx="454" cy="0"/>
            </a:xfrm>
            <a:prstGeom prst="line">
              <a:avLst/>
            </a:prstGeom>
            <a:noFill/>
            <a:ln w="22225">
              <a:solidFill>
                <a:schemeClr val="hlink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374" name="Text Box 110"/>
          <p:cNvSpPr txBox="1">
            <a:spLocks noChangeArrowheads="1"/>
          </p:cNvSpPr>
          <p:nvPr/>
        </p:nvSpPr>
        <p:spPr bwMode="auto">
          <a:xfrm>
            <a:off x="3924300" y="2046288"/>
            <a:ext cx="1028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375" name="Text Box 111"/>
          <p:cNvSpPr txBox="1">
            <a:spLocks noChangeArrowheads="1"/>
          </p:cNvSpPr>
          <p:nvPr/>
        </p:nvSpPr>
        <p:spPr bwMode="auto">
          <a:xfrm>
            <a:off x="5580063" y="2043113"/>
            <a:ext cx="1223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酸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383" name="Rectangle 119"/>
          <p:cNvSpPr>
            <a:spLocks noChangeArrowheads="1"/>
          </p:cNvSpPr>
          <p:nvPr/>
        </p:nvSpPr>
        <p:spPr bwMode="auto">
          <a:xfrm>
            <a:off x="539750" y="2852738"/>
            <a:ext cx="63373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/>
              <a:t>条件是：</a:t>
            </a:r>
            <a:r>
              <a:rPr lang="en-US" altLang="zh-CN" b="0"/>
              <a:t>_______________________</a:t>
            </a:r>
            <a:endParaRPr lang="en-US" altLang="zh-CN"/>
          </a:p>
        </p:txBody>
      </p:sp>
      <p:sp>
        <p:nvSpPr>
          <p:cNvPr id="11384" name="Rectangle 120"/>
          <p:cNvSpPr>
            <a:spLocks noChangeArrowheads="1"/>
          </p:cNvSpPr>
          <p:nvPr/>
        </p:nvSpPr>
        <p:spPr bwMode="auto">
          <a:xfrm>
            <a:off x="2124075" y="2765425"/>
            <a:ext cx="43926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原则上：</a:t>
            </a:r>
            <a:r>
              <a:rPr lang="zh-CN" altLang="en-US">
                <a:solidFill>
                  <a:srgbClr val="0000FF"/>
                </a:solidFill>
              </a:rPr>
              <a:t>强酸制取弱酸</a:t>
            </a:r>
          </a:p>
        </p:txBody>
      </p:sp>
      <p:grpSp>
        <p:nvGrpSpPr>
          <p:cNvPr id="9247" name="Group 128"/>
          <p:cNvGrpSpPr>
            <a:grpSpLocks/>
          </p:cNvGrpSpPr>
          <p:nvPr/>
        </p:nvGrpSpPr>
        <p:grpSpPr bwMode="auto">
          <a:xfrm>
            <a:off x="6718300" y="260350"/>
            <a:ext cx="2174875" cy="2339975"/>
            <a:chOff x="4232" y="391"/>
            <a:chExt cx="1370" cy="1474"/>
          </a:xfrm>
        </p:grpSpPr>
        <p:sp>
          <p:nvSpPr>
            <p:cNvPr id="9248" name="Text Box 7"/>
            <p:cNvSpPr txBox="1">
              <a:spLocks noChangeArrowheads="1"/>
            </p:cNvSpPr>
            <p:nvPr/>
          </p:nvSpPr>
          <p:spPr bwMode="auto">
            <a:xfrm>
              <a:off x="4232" y="1574"/>
              <a:ext cx="1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0000FF"/>
                  </a:solidFill>
                  <a:latin typeface="Times New Roman" pitchFamily="18" charset="0"/>
                </a:rPr>
                <a:t>【</a:t>
              </a:r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</a:rPr>
                <a:t>演示实验</a:t>
              </a:r>
              <a:r>
                <a:rPr lang="en-US" altLang="zh-CN" sz="2400">
                  <a:solidFill>
                    <a:srgbClr val="0000FF"/>
                  </a:solidFill>
                  <a:latin typeface="Times New Roman" pitchFamily="18" charset="0"/>
                </a:rPr>
                <a:t>1】</a:t>
              </a:r>
            </a:p>
          </p:txBody>
        </p:sp>
        <p:pic>
          <p:nvPicPr>
            <p:cNvPr id="9249" name="Picture 12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332" y="391"/>
              <a:ext cx="1270" cy="11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1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1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85" grpId="0" animBg="1"/>
      <p:bldP spid="11362" grpId="0"/>
      <p:bldP spid="11363" grpId="0"/>
      <p:bldP spid="11368" grpId="0"/>
      <p:bldP spid="11374" grpId="0"/>
      <p:bldP spid="11375" grpId="0"/>
      <p:bldP spid="11383" grpId="0"/>
      <p:bldP spid="113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0" name="Text Box 30"/>
          <p:cNvSpPr txBox="1">
            <a:spLocks noChangeArrowheads="1"/>
          </p:cNvSpPr>
          <p:nvPr/>
        </p:nvSpPr>
        <p:spPr bwMode="auto">
          <a:xfrm>
            <a:off x="6083300" y="3068638"/>
            <a:ext cx="2952750" cy="457200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>
                <a:solidFill>
                  <a:schemeClr val="bg1"/>
                </a:solidFill>
                <a:latin typeface="宋体" pitchFamily="2" charset="-122"/>
              </a:rPr>
              <a:t>应用于</a:t>
            </a:r>
            <a:r>
              <a:rPr lang="en-US" altLang="zh-CN" sz="2400">
                <a:solidFill>
                  <a:schemeClr val="bg1"/>
                </a:solidFill>
                <a:latin typeface="宋体" pitchFamily="2" charset="-122"/>
              </a:rPr>
              <a:t>CO</a:t>
            </a:r>
            <a:r>
              <a:rPr lang="en-US" altLang="zh-CN" sz="2400" baseline="-25000">
                <a:solidFill>
                  <a:schemeClr val="bg1"/>
                </a:solidFill>
                <a:latin typeface="宋体" pitchFamily="2" charset="-122"/>
              </a:rPr>
              <a:t>3</a:t>
            </a:r>
            <a:r>
              <a:rPr lang="en-US" altLang="zh-CN" sz="2400" baseline="30000">
                <a:solidFill>
                  <a:schemeClr val="bg1"/>
                </a:solidFill>
                <a:latin typeface="宋体" pitchFamily="2" charset="-122"/>
              </a:rPr>
              <a:t>2</a:t>
            </a:r>
            <a:r>
              <a:rPr lang="zh-CN" altLang="en-US" sz="2400" baseline="30000">
                <a:solidFill>
                  <a:schemeClr val="bg1"/>
                </a:solidFill>
                <a:latin typeface="宋体" pitchFamily="2" charset="-122"/>
              </a:rPr>
              <a:t>－</a:t>
            </a:r>
            <a:r>
              <a:rPr lang="zh-CN" altLang="en-US" sz="2400">
                <a:solidFill>
                  <a:schemeClr val="bg1"/>
                </a:solidFill>
                <a:latin typeface="宋体" pitchFamily="2" charset="-122"/>
              </a:rPr>
              <a:t>的检验</a:t>
            </a:r>
          </a:p>
        </p:txBody>
      </p:sp>
      <p:sp>
        <p:nvSpPr>
          <p:cNvPr id="71714" name="Rectangle 34"/>
          <p:cNvSpPr>
            <a:spLocks noChangeArrowheads="1"/>
          </p:cNvSpPr>
          <p:nvPr/>
        </p:nvSpPr>
        <p:spPr bwMode="auto">
          <a:xfrm>
            <a:off x="323850" y="2199345"/>
            <a:ext cx="8351838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取</a:t>
            </a:r>
            <a:r>
              <a:rPr lang="zh-CN" altLang="en-US" u="sng" dirty="0">
                <a:latin typeface="宋体" pitchFamily="2" charset="-122"/>
              </a:rPr>
              <a:t>    </a:t>
            </a:r>
            <a:r>
              <a:rPr lang="zh-CN" altLang="en-US" dirty="0">
                <a:latin typeface="宋体" pitchFamily="2" charset="-122"/>
              </a:rPr>
              <a:t>（填“少量”、“适量”或</a:t>
            </a:r>
          </a:p>
          <a:p>
            <a:r>
              <a:rPr lang="zh-CN" altLang="en-US" dirty="0">
                <a:latin typeface="宋体" pitchFamily="2" charset="-122"/>
              </a:rPr>
              <a:t>“足量”）的待测溶液（或固体）</a:t>
            </a:r>
          </a:p>
          <a:p>
            <a:r>
              <a:rPr lang="zh-CN" altLang="en-US" dirty="0">
                <a:latin typeface="宋体" pitchFamily="2" charset="-122"/>
              </a:rPr>
              <a:t>于</a:t>
            </a:r>
            <a:r>
              <a:rPr lang="en-US" altLang="zh-CN" u="sng" dirty="0">
                <a:latin typeface="宋体" pitchFamily="2" charset="-122"/>
              </a:rPr>
              <a:t>________</a:t>
            </a:r>
            <a:r>
              <a:rPr lang="zh-CN" altLang="en-US" dirty="0">
                <a:latin typeface="宋体" pitchFamily="2" charset="-122"/>
              </a:rPr>
              <a:t>中</a:t>
            </a:r>
            <a:r>
              <a:rPr lang="zh-CN" altLang="en-US" dirty="0" smtClean="0">
                <a:latin typeface="宋体" pitchFamily="2" charset="-122"/>
              </a:rPr>
              <a:t>，加入</a:t>
            </a:r>
            <a:r>
              <a:rPr lang="zh-CN" altLang="en-US" u="sng" dirty="0" smtClean="0">
                <a:latin typeface="宋体" pitchFamily="2" charset="-122"/>
              </a:rPr>
              <a:t>    </a:t>
            </a:r>
            <a:r>
              <a:rPr lang="en-US" altLang="zh-CN" u="sng" dirty="0" smtClean="0">
                <a:latin typeface="宋体" pitchFamily="2" charset="-122"/>
              </a:rPr>
              <a:t>__   </a:t>
            </a:r>
            <a:r>
              <a:rPr lang="zh-CN" altLang="en-US" dirty="0" smtClean="0">
                <a:latin typeface="宋体" pitchFamily="2" charset="-122"/>
              </a:rPr>
              <a:t>的</a:t>
            </a:r>
            <a:endParaRPr lang="zh-CN" altLang="en-US" dirty="0">
              <a:latin typeface="宋体" pitchFamily="2" charset="-122"/>
            </a:endParaRPr>
          </a:p>
          <a:p>
            <a:r>
              <a:rPr lang="zh-CN" altLang="en-US" u="sng" dirty="0">
                <a:latin typeface="宋体" pitchFamily="2" charset="-122"/>
              </a:rPr>
              <a:t>   </a:t>
            </a:r>
            <a:r>
              <a:rPr lang="en-US" altLang="zh-CN" u="sng" dirty="0">
                <a:latin typeface="宋体" pitchFamily="2" charset="-122"/>
              </a:rPr>
              <a:t>_____   </a:t>
            </a:r>
            <a:r>
              <a:rPr lang="zh-CN" altLang="en-US" dirty="0">
                <a:latin typeface="宋体" pitchFamily="2" charset="-122"/>
              </a:rPr>
              <a:t>，迅速用带导管的单</a:t>
            </a:r>
          </a:p>
          <a:p>
            <a:r>
              <a:rPr lang="zh-CN" altLang="en-US" dirty="0">
                <a:latin typeface="宋体" pitchFamily="2" charset="-122"/>
              </a:rPr>
              <a:t>孔胶塞塞紧试管口，并将</a:t>
            </a:r>
            <a:r>
              <a:rPr lang="en-US" altLang="zh-CN" u="sng" dirty="0">
                <a:latin typeface="宋体" pitchFamily="2" charset="-122"/>
              </a:rPr>
              <a:t>_______        __ </a:t>
            </a:r>
            <a:r>
              <a:rPr lang="zh-CN" altLang="en-US" dirty="0">
                <a:latin typeface="宋体" pitchFamily="2" charset="-122"/>
              </a:rPr>
              <a:t>伸入</a:t>
            </a:r>
          </a:p>
          <a:p>
            <a:r>
              <a:rPr lang="zh-CN" altLang="en-US" dirty="0">
                <a:latin typeface="宋体" pitchFamily="2" charset="-122"/>
              </a:rPr>
              <a:t>装有</a:t>
            </a:r>
            <a:r>
              <a:rPr lang="en-US" altLang="zh-CN" u="sng" dirty="0" smtClean="0">
                <a:latin typeface="宋体" pitchFamily="2" charset="-122"/>
              </a:rPr>
              <a:t>______         _</a:t>
            </a:r>
            <a:r>
              <a:rPr lang="zh-CN" altLang="en-US" dirty="0" smtClean="0">
                <a:latin typeface="宋体" pitchFamily="2" charset="-122"/>
              </a:rPr>
              <a:t>的</a:t>
            </a:r>
            <a:r>
              <a:rPr lang="zh-CN" altLang="en-US" u="sng" dirty="0" smtClean="0">
                <a:latin typeface="宋体" pitchFamily="2" charset="-122"/>
              </a:rPr>
              <a:t>        </a:t>
            </a:r>
            <a:r>
              <a:rPr lang="zh-CN" altLang="en-US" dirty="0">
                <a:latin typeface="宋体" pitchFamily="2" charset="-122"/>
              </a:rPr>
              <a:t>中，</a:t>
            </a:r>
          </a:p>
        </p:txBody>
      </p:sp>
      <p:sp>
        <p:nvSpPr>
          <p:cNvPr id="71715" name="Rectangle 35"/>
          <p:cNvSpPr>
            <a:spLocks noChangeArrowheads="1"/>
          </p:cNvSpPr>
          <p:nvPr/>
        </p:nvSpPr>
        <p:spPr bwMode="auto">
          <a:xfrm>
            <a:off x="1042988" y="1203325"/>
            <a:ext cx="2327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实验步骤</a:t>
            </a:r>
            <a:r>
              <a:rPr lang="en-US" altLang="zh-CN"/>
              <a:t>】</a:t>
            </a:r>
          </a:p>
        </p:txBody>
      </p:sp>
      <p:sp>
        <p:nvSpPr>
          <p:cNvPr id="71716" name="Rectangle 36"/>
          <p:cNvSpPr>
            <a:spLocks noChangeArrowheads="1"/>
          </p:cNvSpPr>
          <p:nvPr/>
        </p:nvSpPr>
        <p:spPr bwMode="auto">
          <a:xfrm>
            <a:off x="250825" y="5477548"/>
            <a:ext cx="86756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结论</a:t>
            </a:r>
            <a:r>
              <a:rPr lang="en-US" altLang="zh-CN" dirty="0"/>
              <a:t>】</a:t>
            </a:r>
            <a:r>
              <a:rPr lang="zh-CN" altLang="en-US" dirty="0"/>
              <a:t>证明该待测溶液（或固体）中含有</a:t>
            </a:r>
            <a:r>
              <a:rPr lang="en-US" altLang="zh-CN" u="sng" dirty="0" smtClean="0">
                <a:latin typeface="宋体" pitchFamily="2" charset="-122"/>
              </a:rPr>
              <a:t>_______</a:t>
            </a:r>
            <a:r>
              <a:rPr lang="zh-CN" altLang="en-US" dirty="0" smtClean="0">
                <a:latin typeface="宋体" pitchFamily="2" charset="-122"/>
              </a:rPr>
              <a:t>。</a:t>
            </a:r>
            <a:endParaRPr lang="zh-CN" altLang="en-US" dirty="0">
              <a:latin typeface="宋体" pitchFamily="2" charset="-122"/>
            </a:endParaRPr>
          </a:p>
        </p:txBody>
      </p:sp>
      <p:sp>
        <p:nvSpPr>
          <p:cNvPr id="71717" name="Rectangle 37"/>
          <p:cNvSpPr>
            <a:spLocks noChangeArrowheads="1"/>
          </p:cNvSpPr>
          <p:nvPr/>
        </p:nvSpPr>
        <p:spPr bwMode="auto">
          <a:xfrm>
            <a:off x="250825" y="4901286"/>
            <a:ext cx="6985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【</a:t>
            </a:r>
            <a:r>
              <a:rPr lang="zh-CN" altLang="en-US">
                <a:latin typeface="宋体" pitchFamily="2" charset="-122"/>
              </a:rPr>
              <a:t>实验现象</a:t>
            </a:r>
            <a:r>
              <a:rPr lang="en-US" altLang="zh-CN">
                <a:latin typeface="宋体" pitchFamily="2" charset="-122"/>
              </a:rPr>
              <a:t>】</a:t>
            </a:r>
            <a:r>
              <a:rPr lang="en-US" altLang="zh-CN" u="sng">
                <a:latin typeface="宋体" pitchFamily="2" charset="-122"/>
              </a:rPr>
              <a:t>____________________</a:t>
            </a:r>
          </a:p>
        </p:txBody>
      </p:sp>
      <p:grpSp>
        <p:nvGrpSpPr>
          <p:cNvPr id="2" name="Group 49"/>
          <p:cNvGrpSpPr>
            <a:grpSpLocks/>
          </p:cNvGrpSpPr>
          <p:nvPr/>
        </p:nvGrpSpPr>
        <p:grpSpPr bwMode="auto">
          <a:xfrm>
            <a:off x="6718300" y="260350"/>
            <a:ext cx="2174875" cy="2339975"/>
            <a:chOff x="4232" y="391"/>
            <a:chExt cx="1370" cy="1474"/>
          </a:xfrm>
        </p:grpSpPr>
        <p:sp>
          <p:nvSpPr>
            <p:cNvPr id="10251" name="Text Box 50"/>
            <p:cNvSpPr txBox="1">
              <a:spLocks noChangeArrowheads="1"/>
            </p:cNvSpPr>
            <p:nvPr/>
          </p:nvSpPr>
          <p:spPr bwMode="auto">
            <a:xfrm>
              <a:off x="4232" y="1574"/>
              <a:ext cx="122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0000FF"/>
                  </a:solidFill>
                  <a:latin typeface="Times New Roman" pitchFamily="18" charset="0"/>
                </a:rPr>
                <a:t>【</a:t>
              </a:r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</a:rPr>
                <a:t>演示实验</a:t>
              </a:r>
              <a:r>
                <a:rPr lang="en-US" altLang="zh-CN" sz="2400">
                  <a:solidFill>
                    <a:srgbClr val="0000FF"/>
                  </a:solidFill>
                  <a:latin typeface="Times New Roman" pitchFamily="18" charset="0"/>
                </a:rPr>
                <a:t>1】</a:t>
              </a:r>
            </a:p>
          </p:txBody>
        </p:sp>
        <p:pic>
          <p:nvPicPr>
            <p:cNvPr id="10252" name="Picture 5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332" y="391"/>
              <a:ext cx="1270" cy="11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42"/>
          <p:cNvGrpSpPr>
            <a:grpSpLocks/>
          </p:cNvGrpSpPr>
          <p:nvPr/>
        </p:nvGrpSpPr>
        <p:grpSpPr bwMode="auto">
          <a:xfrm>
            <a:off x="6357938" y="285750"/>
            <a:ext cx="2571750" cy="2714625"/>
            <a:chOff x="4059" y="164"/>
            <a:chExt cx="1530" cy="1650"/>
          </a:xfrm>
        </p:grpSpPr>
        <p:sp>
          <p:nvSpPr>
            <p:cNvPr id="10249" name="Text Box 40"/>
            <p:cNvSpPr txBox="1">
              <a:spLocks noChangeArrowheads="1"/>
            </p:cNvSpPr>
            <p:nvPr/>
          </p:nvSpPr>
          <p:spPr bwMode="auto">
            <a:xfrm>
              <a:off x="4150" y="1525"/>
              <a:ext cx="1283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0000FF"/>
                  </a:solidFill>
                  <a:latin typeface="Times New Roman" pitchFamily="18" charset="0"/>
                </a:rPr>
                <a:t>  【</a:t>
              </a:r>
              <a:r>
                <a:rPr lang="zh-CN" altLang="en-US" sz="2400">
                  <a:solidFill>
                    <a:srgbClr val="0000FF"/>
                  </a:solidFill>
                  <a:latin typeface="Times New Roman" pitchFamily="18" charset="0"/>
                </a:rPr>
                <a:t>教材</a:t>
              </a:r>
              <a:r>
                <a:rPr lang="en-US" altLang="zh-CN" sz="2400">
                  <a:solidFill>
                    <a:srgbClr val="0000FF"/>
                  </a:solidFill>
                  <a:latin typeface="Times New Roman" pitchFamily="18" charset="0"/>
                </a:rPr>
                <a:t>P</a:t>
              </a:r>
              <a:r>
                <a:rPr lang="en-US" altLang="zh-CN" sz="2400" baseline="-25000">
                  <a:solidFill>
                    <a:srgbClr val="0000FF"/>
                  </a:solidFill>
                  <a:latin typeface="Times New Roman" pitchFamily="18" charset="0"/>
                </a:rPr>
                <a:t>74 </a:t>
              </a:r>
              <a:r>
                <a:rPr lang="en-US" altLang="zh-CN" sz="2400">
                  <a:solidFill>
                    <a:srgbClr val="0000FF"/>
                  </a:solidFill>
                  <a:latin typeface="Times New Roman" pitchFamily="18" charset="0"/>
                </a:rPr>
                <a:t>】</a:t>
              </a:r>
            </a:p>
          </p:txBody>
        </p:sp>
        <p:pic>
          <p:nvPicPr>
            <p:cNvPr id="10250" name="Picture 4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059" y="164"/>
              <a:ext cx="1530" cy="1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Text Box 92"/>
          <p:cNvSpPr txBox="1">
            <a:spLocks noChangeArrowheads="1"/>
          </p:cNvSpPr>
          <p:nvPr/>
        </p:nvSpPr>
        <p:spPr bwMode="auto">
          <a:xfrm>
            <a:off x="642910" y="2191400"/>
            <a:ext cx="114300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少量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14" name="Text Box 92"/>
          <p:cNvSpPr txBox="1">
            <a:spLocks noChangeArrowheads="1"/>
          </p:cNvSpPr>
          <p:nvPr/>
        </p:nvSpPr>
        <p:spPr bwMode="auto">
          <a:xfrm>
            <a:off x="714348" y="3048656"/>
            <a:ext cx="16430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chemeClr val="hlink"/>
                </a:solidFill>
              </a:rPr>
              <a:t>1</a:t>
            </a:r>
            <a:r>
              <a:rPr lang="zh-CN" altLang="en-US" dirty="0" smtClean="0">
                <a:solidFill>
                  <a:schemeClr val="hlink"/>
                </a:solidFill>
              </a:rPr>
              <a:t>支试管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15" name="Text Box 92"/>
          <p:cNvSpPr txBox="1">
            <a:spLocks noChangeArrowheads="1"/>
          </p:cNvSpPr>
          <p:nvPr/>
        </p:nvSpPr>
        <p:spPr bwMode="auto">
          <a:xfrm>
            <a:off x="3857620" y="3048656"/>
            <a:ext cx="114300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少量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16" name="Text Box 92"/>
          <p:cNvSpPr txBox="1">
            <a:spLocks noChangeArrowheads="1"/>
          </p:cNvSpPr>
          <p:nvPr/>
        </p:nvSpPr>
        <p:spPr bwMode="auto">
          <a:xfrm>
            <a:off x="785786" y="3473177"/>
            <a:ext cx="15716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稀盐酸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17" name="Text Box 92"/>
          <p:cNvSpPr txBox="1">
            <a:spLocks noChangeArrowheads="1"/>
          </p:cNvSpPr>
          <p:nvPr/>
        </p:nvSpPr>
        <p:spPr bwMode="auto">
          <a:xfrm>
            <a:off x="4572000" y="3901805"/>
            <a:ext cx="30718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导管的另一端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18" name="Text Box 92"/>
          <p:cNvSpPr txBox="1">
            <a:spLocks noChangeArrowheads="1"/>
          </p:cNvSpPr>
          <p:nvPr/>
        </p:nvSpPr>
        <p:spPr bwMode="auto">
          <a:xfrm>
            <a:off x="1285852" y="4334540"/>
            <a:ext cx="27860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少量澄清石灰水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19" name="Text Box 92"/>
          <p:cNvSpPr txBox="1">
            <a:spLocks noChangeArrowheads="1"/>
          </p:cNvSpPr>
          <p:nvPr/>
        </p:nvSpPr>
        <p:spPr bwMode="auto">
          <a:xfrm>
            <a:off x="4714876" y="4334540"/>
            <a:ext cx="114300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试管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20" name="Text Box 92"/>
          <p:cNvSpPr txBox="1">
            <a:spLocks noChangeArrowheads="1"/>
          </p:cNvSpPr>
          <p:nvPr/>
        </p:nvSpPr>
        <p:spPr bwMode="auto">
          <a:xfrm>
            <a:off x="2428860" y="4868615"/>
            <a:ext cx="38576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澄清石灰水变浑浊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21" name="Text Box 92"/>
          <p:cNvSpPr txBox="1">
            <a:spLocks noChangeArrowheads="1"/>
          </p:cNvSpPr>
          <p:nvPr/>
        </p:nvSpPr>
        <p:spPr bwMode="auto">
          <a:xfrm>
            <a:off x="7286644" y="5440119"/>
            <a:ext cx="11430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chemeClr val="hlink"/>
                </a:solidFill>
                <a:latin typeface="+mn-ea"/>
                <a:ea typeface="+mn-ea"/>
              </a:rPr>
              <a:t>CO</a:t>
            </a:r>
            <a:r>
              <a:rPr lang="en-US" altLang="zh-CN" baseline="-25000" dirty="0" smtClean="0">
                <a:solidFill>
                  <a:schemeClr val="hlink"/>
                </a:solidFill>
                <a:latin typeface="+mn-ea"/>
                <a:ea typeface="+mn-ea"/>
              </a:rPr>
              <a:t>3</a:t>
            </a:r>
            <a:r>
              <a:rPr lang="en-US" altLang="zh-CN" baseline="30000" dirty="0" smtClean="0">
                <a:solidFill>
                  <a:schemeClr val="hlink"/>
                </a:solidFill>
                <a:latin typeface="+mn-ea"/>
                <a:ea typeface="+mn-ea"/>
              </a:rPr>
              <a:t>2-</a:t>
            </a:r>
            <a:endParaRPr lang="zh-CN" altLang="en-US" dirty="0">
              <a:solidFill>
                <a:schemeClr val="hlink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1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1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71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1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71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0" grpId="0" animBg="1"/>
      <p:bldP spid="71714" grpId="0"/>
      <p:bldP spid="71715" grpId="0"/>
      <p:bldP spid="71716" grpId="0"/>
      <p:bldP spid="71717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30"/>
          <p:cNvSpPr txBox="1">
            <a:spLocks noChangeArrowheads="1"/>
          </p:cNvSpPr>
          <p:nvPr/>
        </p:nvSpPr>
        <p:spPr bwMode="auto">
          <a:xfrm>
            <a:off x="323850" y="2117725"/>
            <a:ext cx="59769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【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思考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】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盐能与碱反应？</a:t>
            </a:r>
          </a:p>
        </p:txBody>
      </p:sp>
      <p:sp>
        <p:nvSpPr>
          <p:cNvPr id="18487" name="Rectangle 55"/>
          <p:cNvSpPr>
            <a:spLocks noChangeArrowheads="1"/>
          </p:cNvSpPr>
          <p:nvPr/>
        </p:nvSpPr>
        <p:spPr bwMode="auto">
          <a:xfrm>
            <a:off x="566738" y="2770188"/>
            <a:ext cx="83264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zh-CN"/>
              <a:t>       </a:t>
            </a:r>
            <a:r>
              <a:rPr lang="zh-CN" altLang="en-US"/>
              <a:t>向盛有</a:t>
            </a:r>
            <a:r>
              <a:rPr lang="zh-CN" altLang="en-US">
                <a:solidFill>
                  <a:srgbClr val="0000FF"/>
                </a:solidFill>
              </a:rPr>
              <a:t>少量</a:t>
            </a:r>
            <a:r>
              <a:rPr lang="zh-CN" altLang="en-US"/>
              <a:t>碳酸钠溶液的</a:t>
            </a:r>
            <a:r>
              <a:rPr lang="zh-CN" altLang="en-US">
                <a:solidFill>
                  <a:srgbClr val="FF0000"/>
                </a:solidFill>
              </a:rPr>
              <a:t>试管</a:t>
            </a:r>
            <a:r>
              <a:rPr lang="zh-CN" altLang="en-US"/>
              <a:t>里滴入</a:t>
            </a:r>
            <a:r>
              <a:rPr lang="zh-CN" altLang="en-US">
                <a:solidFill>
                  <a:srgbClr val="0000FF"/>
                </a:solidFill>
              </a:rPr>
              <a:t>少量</a:t>
            </a:r>
            <a:r>
              <a:rPr lang="zh-CN" altLang="en-US"/>
              <a:t>的</a:t>
            </a:r>
          </a:p>
          <a:p>
            <a:r>
              <a:rPr lang="zh-CN" altLang="en-US"/>
              <a:t>澄清石灰水，</a:t>
            </a:r>
            <a:r>
              <a:rPr lang="zh-CN" altLang="en-US">
                <a:solidFill>
                  <a:srgbClr val="0000FF"/>
                </a:solidFill>
              </a:rPr>
              <a:t>振荡</a:t>
            </a:r>
            <a:r>
              <a:rPr lang="zh-CN" altLang="en-US"/>
              <a:t>，观察实验现象。 </a:t>
            </a:r>
          </a:p>
        </p:txBody>
      </p:sp>
      <p:graphicFrame>
        <p:nvGraphicFramePr>
          <p:cNvPr id="18518" name="Group 86"/>
          <p:cNvGraphicFramePr>
            <a:graphicFrameLocks noGrp="1"/>
          </p:cNvGraphicFramePr>
          <p:nvPr/>
        </p:nvGraphicFramePr>
        <p:xfrm>
          <a:off x="611188" y="4221163"/>
          <a:ext cx="7993062" cy="1665605"/>
        </p:xfrm>
        <a:graphic>
          <a:graphicData uri="http://schemas.openxmlformats.org/drawingml/2006/table">
            <a:tbl>
              <a:tblPr/>
              <a:tblGrid>
                <a:gridCol w="2136775"/>
                <a:gridCol w="5856287"/>
              </a:tblGrid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实验现象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结论（用方程式表示）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8521" name="Picture 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333375"/>
            <a:ext cx="132397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523" name="Rectangle 91"/>
          <p:cNvSpPr>
            <a:spLocks noChangeArrowheads="1"/>
          </p:cNvSpPr>
          <p:nvPr/>
        </p:nvSpPr>
        <p:spPr bwMode="auto">
          <a:xfrm>
            <a:off x="1042988" y="1181100"/>
            <a:ext cx="2808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演示实验</a:t>
            </a:r>
            <a:r>
              <a:rPr lang="en-US" altLang="zh-CN">
                <a:solidFill>
                  <a:srgbClr val="0000FF"/>
                </a:solidFill>
              </a:rPr>
              <a:t>2】</a:t>
            </a:r>
          </a:p>
        </p:txBody>
      </p:sp>
      <p:sp>
        <p:nvSpPr>
          <p:cNvPr id="18524" name="Text Box 92"/>
          <p:cNvSpPr txBox="1">
            <a:spLocks noChangeArrowheads="1"/>
          </p:cNvSpPr>
          <p:nvPr/>
        </p:nvSpPr>
        <p:spPr bwMode="auto">
          <a:xfrm>
            <a:off x="2843213" y="4292600"/>
            <a:ext cx="33321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产生白色沉淀</a:t>
            </a:r>
          </a:p>
        </p:txBody>
      </p:sp>
      <p:sp>
        <p:nvSpPr>
          <p:cNvPr id="18525" name="Text Box 93"/>
          <p:cNvSpPr txBox="1">
            <a:spLocks noChangeArrowheads="1"/>
          </p:cNvSpPr>
          <p:nvPr/>
        </p:nvSpPr>
        <p:spPr bwMode="auto">
          <a:xfrm>
            <a:off x="2771775" y="5203825"/>
            <a:ext cx="6192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itchFamily="18" charset="0"/>
              </a:rPr>
              <a:t>Na</a:t>
            </a:r>
            <a:r>
              <a:rPr lang="en-US" altLang="zh-CN" sz="2400" baseline="-2500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altLang="zh-CN" sz="2400">
                <a:solidFill>
                  <a:srgbClr val="0000FF"/>
                </a:solidFill>
                <a:latin typeface="Times New Roman" pitchFamily="18" charset="0"/>
              </a:rPr>
              <a:t>CO</a:t>
            </a:r>
            <a:r>
              <a:rPr lang="en-US" altLang="zh-CN" sz="2400" baseline="-2500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altLang="zh-CN" sz="2400">
                <a:solidFill>
                  <a:srgbClr val="0000FF"/>
                </a:solidFill>
                <a:latin typeface="Times New Roman" pitchFamily="18" charset="0"/>
              </a:rPr>
              <a:t> + Ca(OH)</a:t>
            </a:r>
            <a:r>
              <a:rPr lang="en-US" altLang="zh-CN" sz="2400" baseline="-2500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altLang="zh-CN" sz="2400">
                <a:solidFill>
                  <a:srgbClr val="0000FF"/>
                </a:solidFill>
                <a:latin typeface="Times New Roman" pitchFamily="18" charset="0"/>
              </a:rPr>
              <a:t> == CaCO</a:t>
            </a:r>
            <a:r>
              <a:rPr lang="en-US" altLang="zh-CN" sz="2400" baseline="-2500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altLang="zh-CN" sz="2400">
                <a:solidFill>
                  <a:srgbClr val="0000FF"/>
                </a:solidFill>
                <a:latin typeface="宋体" pitchFamily="2" charset="-122"/>
              </a:rPr>
              <a:t>↓</a:t>
            </a:r>
            <a:r>
              <a:rPr lang="en-US" altLang="zh-CN" sz="2400">
                <a:solidFill>
                  <a:srgbClr val="0000FF"/>
                </a:solidFill>
                <a:latin typeface="Times New Roman" pitchFamily="18" charset="0"/>
              </a:rPr>
              <a:t>+ 2 NaOH</a:t>
            </a:r>
          </a:p>
        </p:txBody>
      </p:sp>
      <p:sp>
        <p:nvSpPr>
          <p:cNvPr id="9" name="Text Box 138"/>
          <p:cNvSpPr txBox="1">
            <a:spLocks noChangeArrowheads="1"/>
          </p:cNvSpPr>
          <p:nvPr/>
        </p:nvSpPr>
        <p:spPr bwMode="auto">
          <a:xfrm>
            <a:off x="5857884" y="6000768"/>
            <a:ext cx="2735263" cy="4572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用途：工业制烧碱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8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8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8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8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8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87" grpId="0"/>
      <p:bldP spid="18523" grpId="0"/>
      <p:bldP spid="18524" grpId="0"/>
      <p:bldP spid="18525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250825" y="1808163"/>
            <a:ext cx="848677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       </a:t>
            </a:r>
            <a:r>
              <a:rPr lang="zh-CN" altLang="en-US" dirty="0">
                <a:latin typeface="宋体" pitchFamily="2" charset="-122"/>
              </a:rPr>
              <a:t>请大家根据教材</a:t>
            </a:r>
            <a:r>
              <a:rPr lang="en-US" altLang="zh-CN" dirty="0">
                <a:latin typeface="宋体" pitchFamily="2" charset="-122"/>
              </a:rPr>
              <a:t>P</a:t>
            </a:r>
            <a:r>
              <a:rPr lang="en-US" altLang="zh-CN" baseline="-25000" dirty="0">
                <a:latin typeface="宋体" pitchFamily="2" charset="-122"/>
              </a:rPr>
              <a:t>114</a:t>
            </a:r>
            <a:r>
              <a:rPr lang="zh-CN" altLang="en-US" dirty="0">
                <a:latin typeface="宋体" pitchFamily="2" charset="-122"/>
              </a:rPr>
              <a:t>酸碱盐溶解性表试分析，</a:t>
            </a:r>
          </a:p>
          <a:p>
            <a:r>
              <a:rPr lang="zh-CN" altLang="en-US" dirty="0">
                <a:latin typeface="宋体" pitchFamily="2" charset="-122"/>
              </a:rPr>
              <a:t>下列各组物质之间能否发生反应，如果能，请写出</a:t>
            </a:r>
          </a:p>
          <a:p>
            <a:r>
              <a:rPr lang="zh-CN" altLang="en-US" dirty="0">
                <a:latin typeface="宋体" pitchFamily="2" charset="-122"/>
              </a:rPr>
              <a:t>其化学方程式；如果不能，请分析出其理由。</a:t>
            </a:r>
          </a:p>
          <a:p>
            <a:endParaRPr lang="zh-CN" altLang="en-US" dirty="0">
              <a:latin typeface="宋体" pitchFamily="2" charset="-122"/>
            </a:endParaRPr>
          </a:p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1</a:t>
            </a:r>
            <a:r>
              <a:rPr lang="zh-CN" altLang="en-US" dirty="0">
                <a:latin typeface="宋体" pitchFamily="2" charset="-122"/>
              </a:rPr>
              <a:t>）</a:t>
            </a:r>
            <a:r>
              <a:rPr lang="en-US" altLang="zh-CN" dirty="0">
                <a:latin typeface="宋体" pitchFamily="2" charset="-122"/>
              </a:rPr>
              <a:t>BaCl</a:t>
            </a:r>
            <a:r>
              <a:rPr lang="en-US" altLang="zh-CN" baseline="-25000" dirty="0">
                <a:latin typeface="宋体" pitchFamily="2" charset="-122"/>
              </a:rPr>
              <a:t>2</a:t>
            </a:r>
            <a:r>
              <a:rPr lang="en-US" altLang="zh-CN" dirty="0">
                <a:latin typeface="宋体" pitchFamily="2" charset="-122"/>
              </a:rPr>
              <a:t> + KOH ==________________________</a:t>
            </a:r>
          </a:p>
          <a:p>
            <a:r>
              <a:rPr lang="en-US" altLang="zh-CN" dirty="0">
                <a:latin typeface="宋体" pitchFamily="2" charset="-122"/>
              </a:rPr>
              <a:t>  </a:t>
            </a:r>
          </a:p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）</a:t>
            </a:r>
            <a:r>
              <a:rPr lang="en-US" altLang="zh-CN" dirty="0">
                <a:latin typeface="宋体" pitchFamily="2" charset="-122"/>
              </a:rPr>
              <a:t>CaCl</a:t>
            </a:r>
            <a:r>
              <a:rPr lang="en-US" altLang="zh-CN" baseline="-25000" dirty="0">
                <a:latin typeface="宋体" pitchFamily="2" charset="-122"/>
              </a:rPr>
              <a:t>2 </a:t>
            </a:r>
            <a:r>
              <a:rPr lang="en-US" altLang="zh-CN" dirty="0">
                <a:latin typeface="宋体" pitchFamily="2" charset="-122"/>
              </a:rPr>
              <a:t>+ </a:t>
            </a:r>
            <a:r>
              <a:rPr lang="en-US" altLang="zh-CN" dirty="0" err="1">
                <a:latin typeface="宋体" pitchFamily="2" charset="-122"/>
              </a:rPr>
              <a:t>NaOH</a:t>
            </a:r>
            <a:r>
              <a:rPr lang="en-US" altLang="zh-CN" dirty="0">
                <a:latin typeface="宋体" pitchFamily="2" charset="-122"/>
              </a:rPr>
              <a:t> ==_______________________ </a:t>
            </a:r>
          </a:p>
          <a:p>
            <a:endParaRPr lang="en-US" altLang="zh-CN" dirty="0">
              <a:latin typeface="宋体" pitchFamily="2" charset="-122"/>
            </a:endParaRPr>
          </a:p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>
                <a:latin typeface="宋体" pitchFamily="2" charset="-122"/>
              </a:rPr>
              <a:t>）</a:t>
            </a:r>
            <a:r>
              <a:rPr lang="en-US" altLang="zh-CN" dirty="0">
                <a:latin typeface="宋体" pitchFamily="2" charset="-122"/>
              </a:rPr>
              <a:t>MgSO</a:t>
            </a:r>
            <a:r>
              <a:rPr lang="en-US" altLang="zh-CN" baseline="-25000" dirty="0">
                <a:latin typeface="宋体" pitchFamily="2" charset="-122"/>
              </a:rPr>
              <a:t>4</a:t>
            </a:r>
            <a:r>
              <a:rPr lang="en-US" altLang="zh-CN" dirty="0">
                <a:latin typeface="宋体" pitchFamily="2" charset="-122"/>
              </a:rPr>
              <a:t> + </a:t>
            </a:r>
            <a:r>
              <a:rPr lang="en-US" altLang="zh-CN" dirty="0" err="1">
                <a:latin typeface="宋体" pitchFamily="2" charset="-122"/>
              </a:rPr>
              <a:t>Ba</a:t>
            </a:r>
            <a:r>
              <a:rPr lang="en-US" altLang="zh-CN" dirty="0">
                <a:latin typeface="宋体" pitchFamily="2" charset="-122"/>
              </a:rPr>
              <a:t>(OH)</a:t>
            </a:r>
            <a:r>
              <a:rPr lang="en-US" altLang="zh-CN" baseline="-25000" dirty="0">
                <a:latin typeface="宋体" pitchFamily="2" charset="-122"/>
              </a:rPr>
              <a:t>2</a:t>
            </a:r>
            <a:r>
              <a:rPr lang="en-US" altLang="zh-CN" dirty="0">
                <a:latin typeface="宋体" pitchFamily="2" charset="-122"/>
              </a:rPr>
              <a:t> ==____________________ </a:t>
            </a:r>
          </a:p>
          <a:p>
            <a:endParaRPr lang="en-US" altLang="zh-CN" u="sng" dirty="0">
              <a:latin typeface="宋体" pitchFamily="2" charset="-122"/>
            </a:endParaRPr>
          </a:p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4</a:t>
            </a:r>
            <a:r>
              <a:rPr lang="zh-CN" altLang="en-US" dirty="0">
                <a:latin typeface="宋体" pitchFamily="2" charset="-122"/>
              </a:rPr>
              <a:t>）</a:t>
            </a:r>
            <a:r>
              <a:rPr lang="en-US" altLang="zh-CN" dirty="0">
                <a:latin typeface="宋体" pitchFamily="2" charset="-122"/>
              </a:rPr>
              <a:t>CaCO</a:t>
            </a:r>
            <a:r>
              <a:rPr lang="en-US" altLang="zh-CN" baseline="-25000" dirty="0">
                <a:latin typeface="宋体" pitchFamily="2" charset="-122"/>
              </a:rPr>
              <a:t>3</a:t>
            </a:r>
            <a:r>
              <a:rPr lang="en-US" altLang="zh-CN" dirty="0">
                <a:latin typeface="宋体" pitchFamily="2" charset="-122"/>
              </a:rPr>
              <a:t> + </a:t>
            </a:r>
            <a:r>
              <a:rPr lang="en-US" altLang="zh-CN" dirty="0" err="1">
                <a:latin typeface="宋体" pitchFamily="2" charset="-122"/>
              </a:rPr>
              <a:t>NaOH</a:t>
            </a:r>
            <a:r>
              <a:rPr lang="en-US" altLang="zh-CN" dirty="0">
                <a:latin typeface="宋体" pitchFamily="2" charset="-122"/>
              </a:rPr>
              <a:t> ==_______________________ </a:t>
            </a:r>
          </a:p>
        </p:txBody>
      </p:sp>
      <p:sp>
        <p:nvSpPr>
          <p:cNvPr id="12291" name="Rectangle 6"/>
          <p:cNvSpPr>
            <a:spLocks noChangeArrowheads="1"/>
          </p:cNvSpPr>
          <p:nvPr/>
        </p:nvSpPr>
        <p:spPr bwMode="auto">
          <a:xfrm>
            <a:off x="1042988" y="1181100"/>
            <a:ext cx="25447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合作学习</a:t>
            </a:r>
            <a:r>
              <a:rPr lang="en-US" altLang="zh-CN">
                <a:solidFill>
                  <a:srgbClr val="0000FF"/>
                </a:solidFill>
              </a:rPr>
              <a:t>2】</a:t>
            </a:r>
          </a:p>
        </p:txBody>
      </p:sp>
      <p:sp>
        <p:nvSpPr>
          <p:cNvPr id="12292" name="Text Box 7"/>
          <p:cNvSpPr txBox="1">
            <a:spLocks noChangeArrowheads="1"/>
          </p:cNvSpPr>
          <p:nvPr/>
        </p:nvSpPr>
        <p:spPr bwMode="auto">
          <a:xfrm>
            <a:off x="3543300" y="1157288"/>
            <a:ext cx="22526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（</a:t>
            </a:r>
            <a:r>
              <a:rPr lang="en-US" altLang="zh-CN">
                <a:solidFill>
                  <a:schemeClr val="hlink"/>
                </a:solidFill>
              </a:rPr>
              <a:t>3min</a:t>
            </a:r>
            <a:r>
              <a:rPr lang="zh-CN" altLang="en-US">
                <a:solidFill>
                  <a:schemeClr val="hlink"/>
                </a:solidFill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2124075" y="1120775"/>
            <a:ext cx="4956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hlink"/>
                </a:solidFill>
              </a:rPr>
              <a:t>第</a:t>
            </a:r>
            <a:r>
              <a:rPr lang="en-US" altLang="zh-CN" sz="3200">
                <a:solidFill>
                  <a:schemeClr val="hlink"/>
                </a:solidFill>
              </a:rPr>
              <a:t>2</a:t>
            </a:r>
            <a:r>
              <a:rPr lang="zh-CN" altLang="en-US" sz="3200">
                <a:solidFill>
                  <a:schemeClr val="hlink"/>
                </a:solidFill>
              </a:rPr>
              <a:t>课时：盐的化学通性</a:t>
            </a:r>
          </a:p>
        </p:txBody>
      </p:sp>
      <p:grpSp>
        <p:nvGrpSpPr>
          <p:cNvPr id="13315" name="Group 6"/>
          <p:cNvGrpSpPr>
            <a:grpSpLocks/>
          </p:cNvGrpSpPr>
          <p:nvPr/>
        </p:nvGrpSpPr>
        <p:grpSpPr bwMode="auto">
          <a:xfrm>
            <a:off x="611188" y="2103438"/>
            <a:ext cx="7056437" cy="519112"/>
            <a:chOff x="385" y="1325"/>
            <a:chExt cx="4445" cy="327"/>
          </a:xfrm>
        </p:grpSpPr>
        <p:sp>
          <p:nvSpPr>
            <p:cNvPr id="13321" name="Rectangle 7"/>
            <p:cNvSpPr>
              <a:spLocks noChangeArrowheads="1"/>
            </p:cNvSpPr>
            <p:nvPr/>
          </p:nvSpPr>
          <p:spPr bwMode="auto">
            <a:xfrm>
              <a:off x="385" y="1325"/>
              <a:ext cx="444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3</a:t>
              </a:r>
              <a:r>
                <a:rPr lang="zh-CN" altLang="en-US">
                  <a:solidFill>
                    <a:srgbClr val="0000FF"/>
                  </a:solidFill>
                </a:rPr>
                <a:t>、盐</a:t>
              </a:r>
              <a:r>
                <a:rPr lang="en-US" altLang="zh-CN">
                  <a:solidFill>
                    <a:srgbClr val="0000FF"/>
                  </a:solidFill>
                </a:rPr>
                <a:t>1 + </a:t>
              </a:r>
              <a:r>
                <a:rPr lang="zh-CN" altLang="en-US">
                  <a:solidFill>
                    <a:srgbClr val="0000FF"/>
                  </a:solidFill>
                </a:rPr>
                <a:t>碱</a:t>
              </a:r>
              <a:r>
                <a:rPr lang="en-US" altLang="zh-CN">
                  <a:solidFill>
                    <a:srgbClr val="0000FF"/>
                  </a:solidFill>
                </a:rPr>
                <a:t>1      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+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        </a:t>
              </a:r>
            </a:p>
          </p:txBody>
        </p:sp>
        <p:sp>
          <p:nvSpPr>
            <p:cNvPr id="13322" name="Line 8"/>
            <p:cNvSpPr>
              <a:spLocks noChangeShapeType="1"/>
            </p:cNvSpPr>
            <p:nvPr/>
          </p:nvSpPr>
          <p:spPr bwMode="auto">
            <a:xfrm>
              <a:off x="1927" y="1480"/>
              <a:ext cx="454" cy="0"/>
            </a:xfrm>
            <a:prstGeom prst="line">
              <a:avLst/>
            </a:prstGeom>
            <a:noFill/>
            <a:ln w="22225">
              <a:solidFill>
                <a:schemeClr val="hlink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3924300" y="2046288"/>
            <a:ext cx="1028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5580063" y="2043113"/>
            <a:ext cx="1223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碱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3318" name="Rectangle 11"/>
          <p:cNvSpPr>
            <a:spLocks noChangeArrowheads="1"/>
          </p:cNvSpPr>
          <p:nvPr/>
        </p:nvSpPr>
        <p:spPr bwMode="auto">
          <a:xfrm>
            <a:off x="539750" y="3001963"/>
            <a:ext cx="795655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/>
              <a:t>条件是：</a:t>
            </a:r>
          </a:p>
          <a:p>
            <a:endParaRPr lang="zh-CN" altLang="en-US"/>
          </a:p>
          <a:p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_____________________________</a:t>
            </a:r>
          </a:p>
          <a:p>
            <a:endParaRPr lang="en-US" altLang="zh-CN"/>
          </a:p>
          <a:p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_____________________________</a:t>
            </a:r>
          </a:p>
        </p:txBody>
      </p:sp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1403350" y="4576763"/>
            <a:ext cx="51133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原则上：</a:t>
            </a:r>
            <a:r>
              <a:rPr lang="zh-CN" altLang="en-US">
                <a:solidFill>
                  <a:srgbClr val="0000FF"/>
                </a:solidFill>
              </a:rPr>
              <a:t>生成物中有沉淀产生</a:t>
            </a:r>
          </a:p>
        </p:txBody>
      </p:sp>
      <p:sp>
        <p:nvSpPr>
          <p:cNvPr id="75789" name="Text Box 13"/>
          <p:cNvSpPr txBox="1">
            <a:spLocks noChangeArrowheads="1"/>
          </p:cNvSpPr>
          <p:nvPr/>
        </p:nvSpPr>
        <p:spPr bwMode="auto">
          <a:xfrm>
            <a:off x="1370013" y="3713163"/>
            <a:ext cx="3705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反应物必须都溶于水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5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5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5" grpId="0"/>
      <p:bldP spid="75786" grpId="0"/>
      <p:bldP spid="75788" grpId="0"/>
      <p:bldP spid="7578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23850" y="2117725"/>
            <a:ext cx="59769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【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思考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】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盐能与盐反应吗？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566738" y="2770188"/>
            <a:ext cx="83264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zh-CN" dirty="0"/>
              <a:t>       </a:t>
            </a:r>
            <a:r>
              <a:rPr lang="zh-CN" altLang="en-US" dirty="0"/>
              <a:t>向盛有</a:t>
            </a:r>
            <a:r>
              <a:rPr lang="zh-CN" altLang="en-US" dirty="0">
                <a:solidFill>
                  <a:srgbClr val="0000FF"/>
                </a:solidFill>
              </a:rPr>
              <a:t>少量</a:t>
            </a:r>
            <a:r>
              <a:rPr lang="zh-CN" altLang="en-US" dirty="0"/>
              <a:t>碳酸钠溶液的</a:t>
            </a:r>
            <a:r>
              <a:rPr lang="zh-CN" altLang="en-US" dirty="0">
                <a:solidFill>
                  <a:srgbClr val="FF0000"/>
                </a:solidFill>
              </a:rPr>
              <a:t>试管</a:t>
            </a:r>
            <a:r>
              <a:rPr lang="zh-CN" altLang="en-US" dirty="0"/>
              <a:t>里滴入</a:t>
            </a:r>
            <a:r>
              <a:rPr lang="zh-CN" altLang="en-US" dirty="0">
                <a:solidFill>
                  <a:srgbClr val="0000FF"/>
                </a:solidFill>
              </a:rPr>
              <a:t>少量</a:t>
            </a:r>
            <a:r>
              <a:rPr lang="zh-CN" altLang="en-US" dirty="0"/>
              <a:t>的</a:t>
            </a:r>
          </a:p>
          <a:p>
            <a:r>
              <a:rPr lang="zh-CN" altLang="en-US" dirty="0" smtClean="0"/>
              <a:t>氯化钡溶液</a:t>
            </a:r>
            <a:r>
              <a:rPr lang="zh-CN" altLang="en-US" dirty="0"/>
              <a:t>，</a:t>
            </a:r>
            <a:r>
              <a:rPr lang="zh-CN" altLang="en-US" dirty="0">
                <a:solidFill>
                  <a:srgbClr val="0000FF"/>
                </a:solidFill>
              </a:rPr>
              <a:t>振荡</a:t>
            </a:r>
            <a:r>
              <a:rPr lang="zh-CN" altLang="en-US" dirty="0"/>
              <a:t>，观察实验现象。 </a:t>
            </a:r>
          </a:p>
        </p:txBody>
      </p:sp>
      <p:graphicFrame>
        <p:nvGraphicFramePr>
          <p:cNvPr id="77830" name="Group 6"/>
          <p:cNvGraphicFramePr>
            <a:graphicFrameLocks noGrp="1"/>
          </p:cNvGraphicFramePr>
          <p:nvPr/>
        </p:nvGraphicFramePr>
        <p:xfrm>
          <a:off x="611188" y="4221163"/>
          <a:ext cx="7993062" cy="1665605"/>
        </p:xfrm>
        <a:graphic>
          <a:graphicData uri="http://schemas.openxmlformats.org/drawingml/2006/table">
            <a:tbl>
              <a:tblPr/>
              <a:tblGrid>
                <a:gridCol w="2136775"/>
                <a:gridCol w="5856287"/>
              </a:tblGrid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实验现象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结论（用方程式表示）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41" name="Text Box 17"/>
          <p:cNvSpPr txBox="1">
            <a:spLocks noChangeArrowheads="1"/>
          </p:cNvSpPr>
          <p:nvPr/>
        </p:nvSpPr>
        <p:spPr bwMode="auto">
          <a:xfrm>
            <a:off x="2843213" y="4292600"/>
            <a:ext cx="33321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产生白色沉淀</a:t>
            </a:r>
          </a:p>
        </p:txBody>
      </p:sp>
      <p:sp>
        <p:nvSpPr>
          <p:cNvPr id="77842" name="Text Box 18"/>
          <p:cNvSpPr txBox="1">
            <a:spLocks noChangeArrowheads="1"/>
          </p:cNvSpPr>
          <p:nvPr/>
        </p:nvSpPr>
        <p:spPr bwMode="auto">
          <a:xfrm>
            <a:off x="2771775" y="5203825"/>
            <a:ext cx="5472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Na</a:t>
            </a:r>
            <a:r>
              <a:rPr lang="en-US" altLang="zh-CN" sz="2400" baseline="-25000" dirty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CO</a:t>
            </a:r>
            <a:r>
              <a:rPr lang="en-US" altLang="zh-CN" sz="2400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 + </a:t>
            </a:r>
            <a:r>
              <a:rPr lang="en-US" altLang="zh-CN" sz="2400" dirty="0" smtClean="0">
                <a:solidFill>
                  <a:srgbClr val="0000FF"/>
                </a:solidFill>
                <a:latin typeface="Times New Roman" pitchFamily="18" charset="0"/>
              </a:rPr>
              <a:t>BaCl</a:t>
            </a:r>
            <a:r>
              <a:rPr lang="en-US" altLang="zh-CN" sz="2400" baseline="-25000" dirty="0" smtClean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altLang="zh-CN" sz="2400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== </a:t>
            </a:r>
            <a:r>
              <a:rPr lang="en-US" altLang="zh-CN" sz="2400" dirty="0" smtClean="0">
                <a:solidFill>
                  <a:srgbClr val="0000FF"/>
                </a:solidFill>
                <a:latin typeface="Times New Roman" pitchFamily="18" charset="0"/>
              </a:rPr>
              <a:t>BaCO</a:t>
            </a:r>
            <a:r>
              <a:rPr lang="en-US" altLang="zh-CN" sz="2400" baseline="-25000" dirty="0" smtClean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altLang="zh-CN" sz="2400" dirty="0">
                <a:solidFill>
                  <a:srgbClr val="0000FF"/>
                </a:solidFill>
                <a:latin typeface="宋体" pitchFamily="2" charset="-122"/>
              </a:rPr>
              <a:t>↓</a:t>
            </a:r>
            <a:r>
              <a:rPr lang="en-US" altLang="zh-CN" sz="2400" dirty="0">
                <a:solidFill>
                  <a:srgbClr val="0000FF"/>
                </a:solidFill>
                <a:latin typeface="Times New Roman" pitchFamily="18" charset="0"/>
              </a:rPr>
              <a:t>+ 2 </a:t>
            </a:r>
            <a:r>
              <a:rPr lang="en-US" altLang="zh-CN" sz="2400" dirty="0" err="1">
                <a:solidFill>
                  <a:srgbClr val="0000FF"/>
                </a:solidFill>
                <a:latin typeface="Times New Roman" pitchFamily="18" charset="0"/>
              </a:rPr>
              <a:t>NaCl</a:t>
            </a:r>
            <a:endParaRPr lang="en-US" altLang="zh-CN" sz="2400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4354" name="Rectangle 21"/>
          <p:cNvSpPr>
            <a:spLocks noChangeArrowheads="1"/>
          </p:cNvSpPr>
          <p:nvPr/>
        </p:nvSpPr>
        <p:spPr bwMode="auto">
          <a:xfrm>
            <a:off x="1042988" y="1181100"/>
            <a:ext cx="2808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演示实验</a:t>
            </a:r>
            <a:r>
              <a:rPr lang="en-US" altLang="zh-CN">
                <a:solidFill>
                  <a:srgbClr val="0000FF"/>
                </a:solidFill>
              </a:rPr>
              <a:t>3】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428604"/>
            <a:ext cx="133350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7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7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7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7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1" grpId="0"/>
      <p:bldP spid="778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342900" y="1808163"/>
            <a:ext cx="8512267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      </a:t>
            </a:r>
            <a:r>
              <a:rPr lang="zh-CN" altLang="en-US" dirty="0">
                <a:latin typeface="宋体" pitchFamily="2" charset="-122"/>
              </a:rPr>
              <a:t>请大家根据教材</a:t>
            </a:r>
            <a:r>
              <a:rPr lang="en-US" altLang="zh-CN" dirty="0">
                <a:latin typeface="宋体" pitchFamily="2" charset="-122"/>
              </a:rPr>
              <a:t>P</a:t>
            </a:r>
            <a:r>
              <a:rPr lang="en-US" altLang="zh-CN" baseline="-25000" dirty="0">
                <a:latin typeface="宋体" pitchFamily="2" charset="-122"/>
              </a:rPr>
              <a:t>114</a:t>
            </a:r>
            <a:r>
              <a:rPr lang="zh-CN" altLang="en-US" dirty="0">
                <a:latin typeface="宋体" pitchFamily="2" charset="-122"/>
              </a:rPr>
              <a:t>酸碱盐溶解性表试分析，</a:t>
            </a:r>
          </a:p>
          <a:p>
            <a:r>
              <a:rPr lang="zh-CN" altLang="en-US" dirty="0">
                <a:latin typeface="宋体" pitchFamily="2" charset="-122"/>
              </a:rPr>
              <a:t>下列各组物质之间能否发生反应，如果能，请写</a:t>
            </a:r>
          </a:p>
          <a:p>
            <a:r>
              <a:rPr lang="zh-CN" altLang="en-US" dirty="0">
                <a:latin typeface="宋体" pitchFamily="2" charset="-122"/>
              </a:rPr>
              <a:t>出其化学方程式；如果不能，请分析出其理由。</a:t>
            </a:r>
          </a:p>
          <a:p>
            <a:endParaRPr lang="zh-CN" altLang="en-US" dirty="0">
              <a:latin typeface="宋体" pitchFamily="2" charset="-122"/>
            </a:endParaRPr>
          </a:p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1</a:t>
            </a:r>
            <a:r>
              <a:rPr lang="zh-CN" altLang="en-US" dirty="0">
                <a:latin typeface="宋体" pitchFamily="2" charset="-122"/>
              </a:rPr>
              <a:t>）</a:t>
            </a:r>
            <a:r>
              <a:rPr lang="en-US" altLang="zh-CN" dirty="0" err="1">
                <a:latin typeface="宋体" pitchFamily="2" charset="-122"/>
              </a:rPr>
              <a:t>NaCl</a:t>
            </a:r>
            <a:r>
              <a:rPr lang="en-US" altLang="zh-CN" dirty="0">
                <a:latin typeface="宋体" pitchFamily="2" charset="-122"/>
              </a:rPr>
              <a:t> + MgSO</a:t>
            </a:r>
            <a:r>
              <a:rPr lang="en-US" altLang="zh-CN" baseline="-25000" dirty="0">
                <a:latin typeface="宋体" pitchFamily="2" charset="-122"/>
              </a:rPr>
              <a:t>4</a:t>
            </a:r>
            <a:r>
              <a:rPr lang="en-US" altLang="zh-CN" dirty="0">
                <a:latin typeface="宋体" pitchFamily="2" charset="-122"/>
              </a:rPr>
              <a:t> ==________________________</a:t>
            </a:r>
          </a:p>
          <a:p>
            <a:r>
              <a:rPr lang="en-US" altLang="zh-CN" dirty="0">
                <a:latin typeface="宋体" pitchFamily="2" charset="-122"/>
              </a:rPr>
              <a:t>     </a:t>
            </a:r>
          </a:p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）</a:t>
            </a:r>
            <a:r>
              <a:rPr lang="en-US" altLang="zh-CN" dirty="0">
                <a:latin typeface="宋体" pitchFamily="2" charset="-122"/>
              </a:rPr>
              <a:t>CaCl</a:t>
            </a:r>
            <a:r>
              <a:rPr lang="en-US" altLang="zh-CN" baseline="-25000" dirty="0">
                <a:latin typeface="宋体" pitchFamily="2" charset="-122"/>
              </a:rPr>
              <a:t>2</a:t>
            </a:r>
            <a:r>
              <a:rPr lang="en-US" altLang="zh-CN" dirty="0">
                <a:latin typeface="宋体" pitchFamily="2" charset="-122"/>
              </a:rPr>
              <a:t> + </a:t>
            </a:r>
            <a:r>
              <a:rPr lang="en-US" altLang="zh-CN" dirty="0" smtClean="0">
                <a:latin typeface="宋体" pitchFamily="2" charset="-122"/>
              </a:rPr>
              <a:t>Na</a:t>
            </a:r>
            <a:r>
              <a:rPr lang="en-US" altLang="zh-CN" baseline="-25000" dirty="0" smtClean="0">
                <a:latin typeface="宋体" pitchFamily="2" charset="-122"/>
              </a:rPr>
              <a:t>2</a:t>
            </a:r>
            <a:r>
              <a:rPr lang="en-US" altLang="zh-CN" dirty="0" smtClean="0">
                <a:latin typeface="宋体" pitchFamily="2" charset="-122"/>
              </a:rPr>
              <a:t>CO</a:t>
            </a:r>
            <a:r>
              <a:rPr lang="en-US" altLang="zh-CN" baseline="-25000" dirty="0" smtClean="0">
                <a:latin typeface="宋体" pitchFamily="2" charset="-122"/>
              </a:rPr>
              <a:t>3</a:t>
            </a:r>
            <a:r>
              <a:rPr lang="en-US" altLang="zh-CN" dirty="0" smtClean="0">
                <a:latin typeface="宋体" pitchFamily="2" charset="-122"/>
              </a:rPr>
              <a:t> </a:t>
            </a:r>
            <a:r>
              <a:rPr lang="en-US" altLang="zh-CN" dirty="0">
                <a:latin typeface="宋体" pitchFamily="2" charset="-122"/>
              </a:rPr>
              <a:t>==______________________</a:t>
            </a:r>
            <a:r>
              <a:rPr lang="en-US" altLang="zh-CN" u="sng" dirty="0">
                <a:latin typeface="宋体" pitchFamily="2" charset="-122"/>
              </a:rPr>
              <a:t>  </a:t>
            </a:r>
          </a:p>
          <a:p>
            <a:endParaRPr lang="en-US" altLang="zh-CN" dirty="0">
              <a:latin typeface="宋体" pitchFamily="2" charset="-122"/>
            </a:endParaRPr>
          </a:p>
          <a:p>
            <a:r>
              <a:rPr lang="zh-CN" altLang="pt-BR" dirty="0">
                <a:latin typeface="宋体" pitchFamily="2" charset="-122"/>
              </a:rPr>
              <a:t>（</a:t>
            </a:r>
            <a:r>
              <a:rPr lang="pt-BR" altLang="zh-CN" dirty="0">
                <a:latin typeface="宋体" pitchFamily="2" charset="-122"/>
              </a:rPr>
              <a:t>3</a:t>
            </a:r>
            <a:r>
              <a:rPr lang="zh-CN" altLang="pt-BR" dirty="0">
                <a:latin typeface="宋体" pitchFamily="2" charset="-122"/>
              </a:rPr>
              <a:t>）</a:t>
            </a:r>
            <a:r>
              <a:rPr lang="pt-BR" altLang="zh-CN" dirty="0">
                <a:latin typeface="宋体" pitchFamily="2" charset="-122"/>
              </a:rPr>
              <a:t>CuSO</a:t>
            </a:r>
            <a:r>
              <a:rPr lang="pt-BR" altLang="zh-CN" baseline="-25000" dirty="0">
                <a:latin typeface="宋体" pitchFamily="2" charset="-122"/>
              </a:rPr>
              <a:t>4</a:t>
            </a:r>
            <a:r>
              <a:rPr lang="pt-BR" altLang="zh-CN" dirty="0">
                <a:latin typeface="宋体" pitchFamily="2" charset="-122"/>
              </a:rPr>
              <a:t> + Ba(NO</a:t>
            </a:r>
            <a:r>
              <a:rPr lang="pt-BR" altLang="zh-CN" baseline="-25000" dirty="0">
                <a:latin typeface="宋体" pitchFamily="2" charset="-122"/>
              </a:rPr>
              <a:t>3</a:t>
            </a:r>
            <a:r>
              <a:rPr lang="pt-BR" altLang="zh-CN" dirty="0">
                <a:latin typeface="宋体" pitchFamily="2" charset="-122"/>
              </a:rPr>
              <a:t>)</a:t>
            </a:r>
            <a:r>
              <a:rPr lang="pt-BR" altLang="zh-CN" baseline="-25000" dirty="0">
                <a:latin typeface="宋体" pitchFamily="2" charset="-122"/>
              </a:rPr>
              <a:t>2</a:t>
            </a:r>
            <a:r>
              <a:rPr lang="pt-BR" altLang="zh-CN" dirty="0">
                <a:latin typeface="宋体" pitchFamily="2" charset="-122"/>
              </a:rPr>
              <a:t> ==____________________</a:t>
            </a:r>
          </a:p>
          <a:p>
            <a:r>
              <a:rPr lang="pt-BR" altLang="zh-CN" dirty="0">
                <a:latin typeface="宋体" pitchFamily="2" charset="-122"/>
              </a:rPr>
              <a:t>     </a:t>
            </a:r>
          </a:p>
          <a:p>
            <a:r>
              <a:rPr lang="zh-CN" altLang="pt-BR" dirty="0">
                <a:latin typeface="宋体" pitchFamily="2" charset="-122"/>
              </a:rPr>
              <a:t>（</a:t>
            </a:r>
            <a:r>
              <a:rPr lang="pt-BR" altLang="zh-CN" dirty="0">
                <a:latin typeface="宋体" pitchFamily="2" charset="-122"/>
              </a:rPr>
              <a:t>4</a:t>
            </a:r>
            <a:r>
              <a:rPr lang="zh-CN" altLang="pt-BR" dirty="0">
                <a:latin typeface="宋体" pitchFamily="2" charset="-122"/>
              </a:rPr>
              <a:t>）</a:t>
            </a:r>
            <a:r>
              <a:rPr lang="pt-BR" altLang="zh-CN" dirty="0">
                <a:latin typeface="宋体" pitchFamily="2" charset="-122"/>
              </a:rPr>
              <a:t>BaCO</a:t>
            </a:r>
            <a:r>
              <a:rPr lang="pt-BR" altLang="zh-CN" baseline="-25000" dirty="0">
                <a:latin typeface="宋体" pitchFamily="2" charset="-122"/>
              </a:rPr>
              <a:t>3</a:t>
            </a:r>
            <a:r>
              <a:rPr lang="pt-BR" altLang="zh-CN" dirty="0">
                <a:latin typeface="宋体" pitchFamily="2" charset="-122"/>
              </a:rPr>
              <a:t> + Na</a:t>
            </a:r>
            <a:r>
              <a:rPr lang="pt-BR" altLang="zh-CN" baseline="-25000" dirty="0">
                <a:latin typeface="宋体" pitchFamily="2" charset="-122"/>
              </a:rPr>
              <a:t>2</a:t>
            </a:r>
            <a:r>
              <a:rPr lang="pt-BR" altLang="zh-CN" dirty="0">
                <a:latin typeface="宋体" pitchFamily="2" charset="-122"/>
              </a:rPr>
              <a:t>SO</a:t>
            </a:r>
            <a:r>
              <a:rPr lang="pt-BR" altLang="zh-CN" baseline="-25000" dirty="0">
                <a:latin typeface="宋体" pitchFamily="2" charset="-122"/>
              </a:rPr>
              <a:t>4</a:t>
            </a:r>
            <a:r>
              <a:rPr lang="pt-BR" altLang="zh-CN" dirty="0">
                <a:latin typeface="宋体" pitchFamily="2" charset="-122"/>
              </a:rPr>
              <a:t> ==______________________ </a:t>
            </a:r>
          </a:p>
        </p:txBody>
      </p:sp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1042988" y="1181100"/>
            <a:ext cx="25447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合作学习</a:t>
            </a:r>
            <a:r>
              <a:rPr lang="en-US" altLang="zh-CN">
                <a:solidFill>
                  <a:srgbClr val="0000FF"/>
                </a:solidFill>
              </a:rPr>
              <a:t>3】</a:t>
            </a:r>
          </a:p>
        </p:txBody>
      </p:sp>
      <p:sp>
        <p:nvSpPr>
          <p:cNvPr id="15364" name="Text Box 8"/>
          <p:cNvSpPr txBox="1">
            <a:spLocks noChangeArrowheads="1"/>
          </p:cNvSpPr>
          <p:nvPr/>
        </p:nvSpPr>
        <p:spPr bwMode="auto">
          <a:xfrm>
            <a:off x="3543300" y="1157288"/>
            <a:ext cx="22526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（</a:t>
            </a:r>
            <a:r>
              <a:rPr lang="en-US" altLang="zh-CN">
                <a:solidFill>
                  <a:schemeClr val="hlink"/>
                </a:solidFill>
              </a:rPr>
              <a:t>3min</a:t>
            </a:r>
            <a:r>
              <a:rPr lang="zh-CN" altLang="en-US">
                <a:solidFill>
                  <a:schemeClr val="hlink"/>
                </a:solidFill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124075" y="1120775"/>
            <a:ext cx="4956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hlink"/>
                </a:solidFill>
              </a:rPr>
              <a:t>第</a:t>
            </a:r>
            <a:r>
              <a:rPr lang="en-US" altLang="zh-CN" sz="3200">
                <a:solidFill>
                  <a:schemeClr val="hlink"/>
                </a:solidFill>
              </a:rPr>
              <a:t>2</a:t>
            </a:r>
            <a:r>
              <a:rPr lang="zh-CN" altLang="en-US" sz="3200">
                <a:solidFill>
                  <a:schemeClr val="hlink"/>
                </a:solidFill>
              </a:rPr>
              <a:t>课时：盐的化学通性</a:t>
            </a:r>
          </a:p>
        </p:txBody>
      </p:sp>
      <p:grpSp>
        <p:nvGrpSpPr>
          <p:cNvPr id="16387" name="Group 3"/>
          <p:cNvGrpSpPr>
            <a:grpSpLocks/>
          </p:cNvGrpSpPr>
          <p:nvPr/>
        </p:nvGrpSpPr>
        <p:grpSpPr bwMode="auto">
          <a:xfrm>
            <a:off x="611188" y="2103438"/>
            <a:ext cx="7056437" cy="519112"/>
            <a:chOff x="385" y="1325"/>
            <a:chExt cx="4445" cy="327"/>
          </a:xfrm>
        </p:grpSpPr>
        <p:sp>
          <p:nvSpPr>
            <p:cNvPr id="16393" name="Rectangle 4"/>
            <p:cNvSpPr>
              <a:spLocks noChangeArrowheads="1"/>
            </p:cNvSpPr>
            <p:nvPr/>
          </p:nvSpPr>
          <p:spPr bwMode="auto">
            <a:xfrm>
              <a:off x="385" y="1325"/>
              <a:ext cx="444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4</a:t>
              </a:r>
              <a:r>
                <a:rPr lang="zh-CN" altLang="en-US">
                  <a:solidFill>
                    <a:srgbClr val="0000FF"/>
                  </a:solidFill>
                </a:rPr>
                <a:t>、盐</a:t>
              </a:r>
              <a:r>
                <a:rPr lang="en-US" altLang="zh-CN">
                  <a:solidFill>
                    <a:srgbClr val="0000FF"/>
                  </a:solidFill>
                </a:rPr>
                <a:t>1 + </a:t>
              </a:r>
              <a:r>
                <a:rPr lang="zh-CN" altLang="en-US">
                  <a:solidFill>
                    <a:srgbClr val="0000FF"/>
                  </a:solidFill>
                </a:rPr>
                <a:t>盐</a:t>
              </a:r>
              <a:r>
                <a:rPr lang="en-US" altLang="zh-CN">
                  <a:solidFill>
                    <a:srgbClr val="0000FF"/>
                  </a:solidFill>
                </a:rPr>
                <a:t>2      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+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        </a:t>
              </a:r>
            </a:p>
          </p:txBody>
        </p:sp>
        <p:sp>
          <p:nvSpPr>
            <p:cNvPr id="16394" name="Line 5"/>
            <p:cNvSpPr>
              <a:spLocks noChangeShapeType="1"/>
            </p:cNvSpPr>
            <p:nvPr/>
          </p:nvSpPr>
          <p:spPr bwMode="auto">
            <a:xfrm>
              <a:off x="1927" y="1480"/>
              <a:ext cx="454" cy="0"/>
            </a:xfrm>
            <a:prstGeom prst="line">
              <a:avLst/>
            </a:prstGeom>
            <a:noFill/>
            <a:ln w="22225">
              <a:solidFill>
                <a:schemeClr val="hlink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3924300" y="2046288"/>
            <a:ext cx="1028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5580063" y="2043113"/>
            <a:ext cx="1223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6390" name="Rectangle 8"/>
          <p:cNvSpPr>
            <a:spLocks noChangeArrowheads="1"/>
          </p:cNvSpPr>
          <p:nvPr/>
        </p:nvSpPr>
        <p:spPr bwMode="auto">
          <a:xfrm>
            <a:off x="539750" y="3001963"/>
            <a:ext cx="795655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/>
              <a:t>条件是：</a:t>
            </a:r>
          </a:p>
          <a:p>
            <a:endParaRPr lang="zh-CN" altLang="en-US"/>
          </a:p>
          <a:p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_____________________________</a:t>
            </a:r>
          </a:p>
          <a:p>
            <a:endParaRPr lang="en-US" altLang="zh-CN"/>
          </a:p>
          <a:p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_____________________________</a:t>
            </a:r>
          </a:p>
        </p:txBody>
      </p:sp>
      <p:sp>
        <p:nvSpPr>
          <p:cNvPr id="78857" name="Text Box 9"/>
          <p:cNvSpPr txBox="1">
            <a:spLocks noChangeArrowheads="1"/>
          </p:cNvSpPr>
          <p:nvPr/>
        </p:nvSpPr>
        <p:spPr bwMode="auto">
          <a:xfrm>
            <a:off x="1403350" y="4576763"/>
            <a:ext cx="51133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生成物中</a:t>
            </a:r>
            <a:r>
              <a:rPr lang="zh-CN" altLang="en-US">
                <a:solidFill>
                  <a:schemeClr val="hlink"/>
                </a:solidFill>
              </a:rPr>
              <a:t>必须有沉淀</a:t>
            </a:r>
            <a:r>
              <a:rPr lang="zh-CN" altLang="en-US">
                <a:solidFill>
                  <a:srgbClr val="0000FF"/>
                </a:solidFill>
              </a:rPr>
              <a:t>产生</a:t>
            </a:r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1370013" y="3713163"/>
            <a:ext cx="3705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反应物必须都溶于水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4" grpId="0"/>
      <p:bldP spid="78855" grpId="0"/>
      <p:bldP spid="78857" grpId="0"/>
      <p:bldP spid="788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124075" y="1120775"/>
            <a:ext cx="6048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hlink"/>
                </a:solidFill>
              </a:rPr>
              <a:t>第</a:t>
            </a:r>
            <a:r>
              <a:rPr lang="en-US" altLang="zh-CN" sz="3200">
                <a:solidFill>
                  <a:schemeClr val="hlink"/>
                </a:solidFill>
              </a:rPr>
              <a:t>2</a:t>
            </a:r>
            <a:r>
              <a:rPr lang="zh-CN" altLang="en-US" sz="3200">
                <a:solidFill>
                  <a:schemeClr val="hlink"/>
                </a:solidFill>
              </a:rPr>
              <a:t>课时：盐的化学通性</a:t>
            </a:r>
            <a:r>
              <a:rPr lang="zh-CN" altLang="en-US" sz="2400">
                <a:solidFill>
                  <a:srgbClr val="0000FF"/>
                </a:solidFill>
              </a:rPr>
              <a:t>（小结）</a:t>
            </a:r>
          </a:p>
        </p:txBody>
      </p:sp>
      <p:grpSp>
        <p:nvGrpSpPr>
          <p:cNvPr id="17411" name="Group 3"/>
          <p:cNvGrpSpPr>
            <a:grpSpLocks/>
          </p:cNvGrpSpPr>
          <p:nvPr/>
        </p:nvGrpSpPr>
        <p:grpSpPr bwMode="auto">
          <a:xfrm>
            <a:off x="827088" y="2319338"/>
            <a:ext cx="7056437" cy="519112"/>
            <a:chOff x="476" y="1325"/>
            <a:chExt cx="4445" cy="327"/>
          </a:xfrm>
        </p:grpSpPr>
        <p:sp>
          <p:nvSpPr>
            <p:cNvPr id="17429" name="Rectangle 4"/>
            <p:cNvSpPr>
              <a:spLocks noChangeArrowheads="1"/>
            </p:cNvSpPr>
            <p:nvPr/>
          </p:nvSpPr>
          <p:spPr bwMode="auto">
            <a:xfrm>
              <a:off x="476" y="1325"/>
              <a:ext cx="444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1</a:t>
              </a:r>
              <a:r>
                <a:rPr lang="zh-CN" altLang="en-US">
                  <a:solidFill>
                    <a:srgbClr val="0000FF"/>
                  </a:solidFill>
                </a:rPr>
                <a:t>、盐</a:t>
              </a:r>
              <a:r>
                <a:rPr lang="en-US" altLang="zh-CN">
                  <a:solidFill>
                    <a:srgbClr val="0000FF"/>
                  </a:solidFill>
                </a:rPr>
                <a:t>1 + </a:t>
              </a:r>
              <a:r>
                <a:rPr lang="zh-CN" altLang="en-US">
                  <a:solidFill>
                    <a:srgbClr val="0000FF"/>
                  </a:solidFill>
                </a:rPr>
                <a:t>金属</a:t>
              </a:r>
              <a:r>
                <a:rPr lang="en-US" altLang="zh-CN">
                  <a:solidFill>
                    <a:srgbClr val="0000FF"/>
                  </a:solidFill>
                </a:rPr>
                <a:t>1      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+   </a:t>
              </a:r>
              <a:r>
                <a:rPr lang="en-US" altLang="zh-CN" u="sng">
                  <a:solidFill>
                    <a:srgbClr val="0000FF"/>
                  </a:solidFill>
                </a:rPr>
                <a:t>_____</a:t>
              </a:r>
              <a:r>
                <a:rPr lang="en-US" altLang="zh-CN">
                  <a:solidFill>
                    <a:srgbClr val="0000FF"/>
                  </a:solidFill>
                </a:rPr>
                <a:t>          </a:t>
              </a:r>
            </a:p>
          </p:txBody>
        </p:sp>
        <p:sp>
          <p:nvSpPr>
            <p:cNvPr id="17430" name="Line 5"/>
            <p:cNvSpPr>
              <a:spLocks noChangeShapeType="1"/>
            </p:cNvSpPr>
            <p:nvPr/>
          </p:nvSpPr>
          <p:spPr bwMode="auto">
            <a:xfrm>
              <a:off x="2245" y="1480"/>
              <a:ext cx="454" cy="0"/>
            </a:xfrm>
            <a:prstGeom prst="line">
              <a:avLst/>
            </a:prstGeom>
            <a:noFill/>
            <a:ln w="22225">
              <a:solidFill>
                <a:schemeClr val="hlink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4479925" y="2236788"/>
            <a:ext cx="1028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6207125" y="2233613"/>
            <a:ext cx="1676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金属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827088" y="3413125"/>
            <a:ext cx="7056437" cy="519113"/>
            <a:chOff x="385" y="1325"/>
            <a:chExt cx="4445" cy="327"/>
          </a:xfrm>
        </p:grpSpPr>
        <p:sp>
          <p:nvSpPr>
            <p:cNvPr id="17427" name="Rectangle 9"/>
            <p:cNvSpPr>
              <a:spLocks noChangeArrowheads="1"/>
            </p:cNvSpPr>
            <p:nvPr/>
          </p:nvSpPr>
          <p:spPr bwMode="auto">
            <a:xfrm>
              <a:off x="385" y="1325"/>
              <a:ext cx="444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2</a:t>
              </a:r>
              <a:r>
                <a:rPr lang="zh-CN" altLang="en-US">
                  <a:solidFill>
                    <a:srgbClr val="0000FF"/>
                  </a:solidFill>
                </a:rPr>
                <a:t>、盐</a:t>
              </a:r>
              <a:r>
                <a:rPr lang="en-US" altLang="zh-CN">
                  <a:solidFill>
                    <a:srgbClr val="0000FF"/>
                  </a:solidFill>
                </a:rPr>
                <a:t>1 + </a:t>
              </a:r>
              <a:r>
                <a:rPr lang="zh-CN" altLang="en-US">
                  <a:solidFill>
                    <a:srgbClr val="0000FF"/>
                  </a:solidFill>
                </a:rPr>
                <a:t>酸</a:t>
              </a:r>
              <a:r>
                <a:rPr lang="en-US" altLang="zh-CN">
                  <a:solidFill>
                    <a:srgbClr val="0000FF"/>
                  </a:solidFill>
                </a:rPr>
                <a:t>1      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+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        </a:t>
              </a:r>
            </a:p>
          </p:txBody>
        </p:sp>
        <p:sp>
          <p:nvSpPr>
            <p:cNvPr id="17428" name="Line 10"/>
            <p:cNvSpPr>
              <a:spLocks noChangeShapeType="1"/>
            </p:cNvSpPr>
            <p:nvPr/>
          </p:nvSpPr>
          <p:spPr bwMode="auto">
            <a:xfrm>
              <a:off x="1927" y="1480"/>
              <a:ext cx="454" cy="0"/>
            </a:xfrm>
            <a:prstGeom prst="line">
              <a:avLst/>
            </a:prstGeom>
            <a:noFill/>
            <a:ln w="22225">
              <a:solidFill>
                <a:schemeClr val="hlink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3979" name="Text Box 11"/>
          <p:cNvSpPr txBox="1">
            <a:spLocks noChangeArrowheads="1"/>
          </p:cNvSpPr>
          <p:nvPr/>
        </p:nvSpPr>
        <p:spPr bwMode="auto">
          <a:xfrm>
            <a:off x="4140200" y="3355975"/>
            <a:ext cx="1028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83980" name="Text Box 12"/>
          <p:cNvSpPr txBox="1">
            <a:spLocks noChangeArrowheads="1"/>
          </p:cNvSpPr>
          <p:nvPr/>
        </p:nvSpPr>
        <p:spPr bwMode="auto">
          <a:xfrm>
            <a:off x="5795963" y="3352800"/>
            <a:ext cx="12239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酸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827088" y="4565650"/>
            <a:ext cx="7056437" cy="519113"/>
            <a:chOff x="385" y="1325"/>
            <a:chExt cx="4445" cy="327"/>
          </a:xfrm>
        </p:grpSpPr>
        <p:sp>
          <p:nvSpPr>
            <p:cNvPr id="17425" name="Rectangle 14"/>
            <p:cNvSpPr>
              <a:spLocks noChangeArrowheads="1"/>
            </p:cNvSpPr>
            <p:nvPr/>
          </p:nvSpPr>
          <p:spPr bwMode="auto">
            <a:xfrm>
              <a:off x="385" y="1325"/>
              <a:ext cx="444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3</a:t>
              </a:r>
              <a:r>
                <a:rPr lang="zh-CN" altLang="en-US">
                  <a:solidFill>
                    <a:srgbClr val="0000FF"/>
                  </a:solidFill>
                </a:rPr>
                <a:t>、盐</a:t>
              </a:r>
              <a:r>
                <a:rPr lang="en-US" altLang="zh-CN">
                  <a:solidFill>
                    <a:srgbClr val="0000FF"/>
                  </a:solidFill>
                </a:rPr>
                <a:t>1 + </a:t>
              </a:r>
              <a:r>
                <a:rPr lang="zh-CN" altLang="en-US">
                  <a:solidFill>
                    <a:srgbClr val="0000FF"/>
                  </a:solidFill>
                </a:rPr>
                <a:t>碱</a:t>
              </a:r>
              <a:r>
                <a:rPr lang="en-US" altLang="zh-CN">
                  <a:solidFill>
                    <a:srgbClr val="0000FF"/>
                  </a:solidFill>
                </a:rPr>
                <a:t>1      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+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        </a:t>
              </a:r>
            </a:p>
          </p:txBody>
        </p:sp>
        <p:sp>
          <p:nvSpPr>
            <p:cNvPr id="17426" name="Line 15"/>
            <p:cNvSpPr>
              <a:spLocks noChangeShapeType="1"/>
            </p:cNvSpPr>
            <p:nvPr/>
          </p:nvSpPr>
          <p:spPr bwMode="auto">
            <a:xfrm>
              <a:off x="1927" y="1480"/>
              <a:ext cx="454" cy="0"/>
            </a:xfrm>
            <a:prstGeom prst="line">
              <a:avLst/>
            </a:prstGeom>
            <a:noFill/>
            <a:ln w="22225">
              <a:solidFill>
                <a:schemeClr val="hlink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3984" name="Text Box 16"/>
          <p:cNvSpPr txBox="1">
            <a:spLocks noChangeArrowheads="1"/>
          </p:cNvSpPr>
          <p:nvPr/>
        </p:nvSpPr>
        <p:spPr bwMode="auto">
          <a:xfrm>
            <a:off x="4140200" y="4508500"/>
            <a:ext cx="1028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83985" name="Text Box 17"/>
          <p:cNvSpPr txBox="1">
            <a:spLocks noChangeArrowheads="1"/>
          </p:cNvSpPr>
          <p:nvPr/>
        </p:nvSpPr>
        <p:spPr bwMode="auto">
          <a:xfrm>
            <a:off x="5795963" y="4505325"/>
            <a:ext cx="12239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碱</a:t>
            </a: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827088" y="5646738"/>
            <a:ext cx="7056437" cy="519112"/>
            <a:chOff x="385" y="1325"/>
            <a:chExt cx="4445" cy="327"/>
          </a:xfrm>
        </p:grpSpPr>
        <p:sp>
          <p:nvSpPr>
            <p:cNvPr id="17423" name="Rectangle 19"/>
            <p:cNvSpPr>
              <a:spLocks noChangeArrowheads="1"/>
            </p:cNvSpPr>
            <p:nvPr/>
          </p:nvSpPr>
          <p:spPr bwMode="auto">
            <a:xfrm>
              <a:off x="385" y="1325"/>
              <a:ext cx="444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4</a:t>
              </a:r>
              <a:r>
                <a:rPr lang="zh-CN" altLang="en-US">
                  <a:solidFill>
                    <a:srgbClr val="0000FF"/>
                  </a:solidFill>
                </a:rPr>
                <a:t>、盐</a:t>
              </a:r>
              <a:r>
                <a:rPr lang="en-US" altLang="zh-CN">
                  <a:solidFill>
                    <a:srgbClr val="0000FF"/>
                  </a:solidFill>
                </a:rPr>
                <a:t>1 + </a:t>
              </a:r>
              <a:r>
                <a:rPr lang="zh-CN" altLang="en-US">
                  <a:solidFill>
                    <a:srgbClr val="0000FF"/>
                  </a:solidFill>
                </a:rPr>
                <a:t>盐</a:t>
              </a:r>
              <a:r>
                <a:rPr lang="en-US" altLang="zh-CN">
                  <a:solidFill>
                    <a:srgbClr val="0000FF"/>
                  </a:solidFill>
                </a:rPr>
                <a:t>2      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+   </a:t>
              </a:r>
              <a:r>
                <a:rPr lang="en-US" altLang="zh-CN" u="sng">
                  <a:solidFill>
                    <a:srgbClr val="0000FF"/>
                  </a:solidFill>
                </a:rPr>
                <a:t>____</a:t>
              </a:r>
              <a:r>
                <a:rPr lang="en-US" altLang="zh-CN">
                  <a:solidFill>
                    <a:srgbClr val="0000FF"/>
                  </a:solidFill>
                </a:rPr>
                <a:t>          </a:t>
              </a:r>
            </a:p>
          </p:txBody>
        </p:sp>
        <p:sp>
          <p:nvSpPr>
            <p:cNvPr id="17424" name="Line 20"/>
            <p:cNvSpPr>
              <a:spLocks noChangeShapeType="1"/>
            </p:cNvSpPr>
            <p:nvPr/>
          </p:nvSpPr>
          <p:spPr bwMode="auto">
            <a:xfrm>
              <a:off x="1927" y="1480"/>
              <a:ext cx="454" cy="0"/>
            </a:xfrm>
            <a:prstGeom prst="line">
              <a:avLst/>
            </a:prstGeom>
            <a:noFill/>
            <a:ln w="22225">
              <a:solidFill>
                <a:schemeClr val="hlink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3989" name="Text Box 21"/>
          <p:cNvSpPr txBox="1">
            <a:spLocks noChangeArrowheads="1"/>
          </p:cNvSpPr>
          <p:nvPr/>
        </p:nvSpPr>
        <p:spPr bwMode="auto">
          <a:xfrm>
            <a:off x="4140200" y="5589588"/>
            <a:ext cx="1028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83990" name="Text Box 22"/>
          <p:cNvSpPr txBox="1">
            <a:spLocks noChangeArrowheads="1"/>
          </p:cNvSpPr>
          <p:nvPr/>
        </p:nvSpPr>
        <p:spPr bwMode="auto">
          <a:xfrm>
            <a:off x="5795963" y="5586413"/>
            <a:ext cx="1223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盐</a:t>
            </a:r>
            <a:r>
              <a:rPr lang="en-US" altLang="zh-CN">
                <a:solidFill>
                  <a:srgbClr val="FF0000"/>
                </a:solidFill>
              </a:rPr>
              <a:t>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3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83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83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/>
      <p:bldP spid="83975" grpId="0"/>
      <p:bldP spid="83979" grpId="0"/>
      <p:bldP spid="83980" grpId="0"/>
      <p:bldP spid="83984" grpId="0"/>
      <p:bldP spid="83985" grpId="0"/>
      <p:bldP spid="83989" grpId="0"/>
      <p:bldP spid="839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611188" y="4187825"/>
            <a:ext cx="3062287" cy="2254250"/>
            <a:chOff x="385" y="2638"/>
            <a:chExt cx="1929" cy="1420"/>
          </a:xfrm>
        </p:grpSpPr>
        <p:grpSp>
          <p:nvGrpSpPr>
            <p:cNvPr id="18443" name="Group 2"/>
            <p:cNvGrpSpPr>
              <a:grpSpLocks/>
            </p:cNvGrpSpPr>
            <p:nvPr/>
          </p:nvGrpSpPr>
          <p:grpSpPr bwMode="auto">
            <a:xfrm>
              <a:off x="409" y="2638"/>
              <a:ext cx="1646" cy="288"/>
              <a:chOff x="385" y="1344"/>
              <a:chExt cx="2477" cy="288"/>
            </a:xfrm>
          </p:grpSpPr>
          <p:sp>
            <p:nvSpPr>
              <p:cNvPr id="18450" name="Text Box 3"/>
              <p:cNvSpPr txBox="1">
                <a:spLocks noChangeArrowheads="1"/>
              </p:cNvSpPr>
              <p:nvPr/>
            </p:nvSpPr>
            <p:spPr bwMode="auto">
              <a:xfrm>
                <a:off x="385" y="1344"/>
                <a:ext cx="2477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/>
                  <a:t>HCl            </a:t>
                </a:r>
                <a:r>
                  <a:rPr lang="en-US" altLang="zh-CN" sz="2400">
                    <a:solidFill>
                      <a:schemeClr val="hlink"/>
                    </a:solidFill>
                  </a:rPr>
                  <a:t>HNO</a:t>
                </a:r>
                <a:r>
                  <a:rPr lang="en-US" altLang="zh-CN" sz="2400" baseline="-25000">
                    <a:solidFill>
                      <a:schemeClr val="hlink"/>
                    </a:solidFill>
                  </a:rPr>
                  <a:t>3</a:t>
                </a:r>
                <a:endParaRPr lang="en-US" altLang="zh-CN" sz="2400">
                  <a:solidFill>
                    <a:schemeClr val="hlink"/>
                  </a:solidFill>
                </a:endParaRPr>
              </a:p>
            </p:txBody>
          </p:sp>
          <p:sp>
            <p:nvSpPr>
              <p:cNvPr id="18451" name="Line 4"/>
              <p:cNvSpPr>
                <a:spLocks noChangeShapeType="1"/>
              </p:cNvSpPr>
              <p:nvPr/>
            </p:nvSpPr>
            <p:spPr bwMode="auto">
              <a:xfrm>
                <a:off x="1020" y="1480"/>
                <a:ext cx="862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444" name="Group 5"/>
            <p:cNvGrpSpPr>
              <a:grpSpLocks/>
            </p:cNvGrpSpPr>
            <p:nvPr/>
          </p:nvGrpSpPr>
          <p:grpSpPr bwMode="auto">
            <a:xfrm>
              <a:off x="409" y="3165"/>
              <a:ext cx="1905" cy="288"/>
              <a:chOff x="567" y="3022"/>
              <a:chExt cx="1905" cy="288"/>
            </a:xfrm>
          </p:grpSpPr>
          <p:sp>
            <p:nvSpPr>
              <p:cNvPr id="18448" name="Text Box 6"/>
              <p:cNvSpPr txBox="1">
                <a:spLocks noChangeArrowheads="1"/>
              </p:cNvSpPr>
              <p:nvPr/>
            </p:nvSpPr>
            <p:spPr bwMode="auto">
              <a:xfrm>
                <a:off x="567" y="3022"/>
                <a:ext cx="190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400"/>
                  <a:t>H</a:t>
                </a:r>
                <a:r>
                  <a:rPr lang="en-US" altLang="zh-CN" sz="2400" baseline="-25000"/>
                  <a:t>2</a:t>
                </a:r>
                <a:r>
                  <a:rPr lang="en-US" altLang="zh-CN" sz="2400"/>
                  <a:t>SO</a:t>
                </a:r>
                <a:r>
                  <a:rPr lang="en-US" altLang="zh-CN" sz="2400" baseline="-25000"/>
                  <a:t>4</a:t>
                </a:r>
                <a:r>
                  <a:rPr lang="en-US" altLang="zh-CN" sz="2400"/>
                  <a:t>         </a:t>
                </a:r>
                <a:r>
                  <a:rPr lang="en-US" altLang="zh-CN" sz="2400">
                    <a:solidFill>
                      <a:srgbClr val="0000FF"/>
                    </a:solidFill>
                  </a:rPr>
                  <a:t> HNO</a:t>
                </a:r>
                <a:r>
                  <a:rPr lang="en-US" altLang="zh-CN" sz="2400" baseline="-25000">
                    <a:solidFill>
                      <a:srgbClr val="0000FF"/>
                    </a:solidFill>
                  </a:rPr>
                  <a:t>3</a:t>
                </a:r>
                <a:endParaRPr lang="en-US" altLang="zh-CN" sz="2400">
                  <a:solidFill>
                    <a:srgbClr val="0000FF"/>
                  </a:solidFill>
                </a:endParaRPr>
              </a:p>
            </p:txBody>
          </p:sp>
          <p:sp>
            <p:nvSpPr>
              <p:cNvPr id="18449" name="Line 7"/>
              <p:cNvSpPr>
                <a:spLocks noChangeShapeType="1"/>
              </p:cNvSpPr>
              <p:nvPr/>
            </p:nvSpPr>
            <p:spPr bwMode="auto">
              <a:xfrm>
                <a:off x="1248" y="3158"/>
                <a:ext cx="408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8445" name="Group 9"/>
            <p:cNvGrpSpPr>
              <a:grpSpLocks/>
            </p:cNvGrpSpPr>
            <p:nvPr/>
          </p:nvGrpSpPr>
          <p:grpSpPr bwMode="auto">
            <a:xfrm>
              <a:off x="385" y="3770"/>
              <a:ext cx="1702" cy="288"/>
              <a:chOff x="543" y="3748"/>
              <a:chExt cx="1702" cy="288"/>
            </a:xfrm>
          </p:grpSpPr>
          <p:sp>
            <p:nvSpPr>
              <p:cNvPr id="18446" name="Text Box 10"/>
              <p:cNvSpPr txBox="1">
                <a:spLocks noChangeArrowheads="1"/>
              </p:cNvSpPr>
              <p:nvPr/>
            </p:nvSpPr>
            <p:spPr bwMode="auto">
              <a:xfrm>
                <a:off x="543" y="3748"/>
                <a:ext cx="170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400"/>
                  <a:t>H</a:t>
                </a:r>
                <a:r>
                  <a:rPr lang="en-US" altLang="zh-CN" sz="2400" baseline="-25000"/>
                  <a:t>2</a:t>
                </a:r>
                <a:r>
                  <a:rPr lang="en-US" altLang="zh-CN" sz="2400"/>
                  <a:t>SO</a:t>
                </a:r>
                <a:r>
                  <a:rPr lang="en-US" altLang="zh-CN" sz="2400" baseline="-25000"/>
                  <a:t>4</a:t>
                </a:r>
                <a:r>
                  <a:rPr lang="en-US" altLang="zh-CN" sz="2400"/>
                  <a:t>            </a:t>
                </a:r>
                <a:r>
                  <a:rPr lang="en-US" altLang="zh-CN" sz="2400">
                    <a:solidFill>
                      <a:schemeClr val="hlink"/>
                    </a:solidFill>
                  </a:rPr>
                  <a:t>HCl</a:t>
                </a:r>
              </a:p>
            </p:txBody>
          </p:sp>
          <p:sp>
            <p:nvSpPr>
              <p:cNvPr id="18447" name="Line 11"/>
              <p:cNvSpPr>
                <a:spLocks noChangeShapeType="1"/>
              </p:cNvSpPr>
              <p:nvPr/>
            </p:nvSpPr>
            <p:spPr bwMode="auto">
              <a:xfrm>
                <a:off x="1247" y="3929"/>
                <a:ext cx="499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80908" name="Text Box 12"/>
          <p:cNvSpPr txBox="1">
            <a:spLocks noChangeArrowheads="1"/>
          </p:cNvSpPr>
          <p:nvPr/>
        </p:nvSpPr>
        <p:spPr bwMode="auto">
          <a:xfrm>
            <a:off x="3563938" y="4062413"/>
            <a:ext cx="38036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H</a:t>
            </a:r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Cl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+AgNO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3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=AgCl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↓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+HNO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3</a:t>
            </a:r>
          </a:p>
        </p:txBody>
      </p:sp>
      <p:sp>
        <p:nvSpPr>
          <p:cNvPr id="80909" name="Text Box 13"/>
          <p:cNvSpPr txBox="1">
            <a:spLocks noChangeArrowheads="1"/>
          </p:cNvSpPr>
          <p:nvPr/>
        </p:nvSpPr>
        <p:spPr bwMode="auto">
          <a:xfrm>
            <a:off x="3563938" y="5934075"/>
            <a:ext cx="47005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H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SO</a:t>
            </a:r>
            <a:r>
              <a:rPr lang="en-US" altLang="zh-CN" baseline="-25000">
                <a:solidFill>
                  <a:srgbClr val="0000FF"/>
                </a:solidFill>
                <a:latin typeface="宋体" pitchFamily="2" charset="-122"/>
              </a:rPr>
              <a:t>4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+BaCl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2 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=BaSO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↓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+2HCl</a:t>
            </a:r>
          </a:p>
        </p:txBody>
      </p:sp>
      <p:sp>
        <p:nvSpPr>
          <p:cNvPr id="80910" name="Text Box 14"/>
          <p:cNvSpPr txBox="1">
            <a:spLocks noChangeArrowheads="1"/>
          </p:cNvSpPr>
          <p:nvPr/>
        </p:nvSpPr>
        <p:spPr bwMode="auto">
          <a:xfrm>
            <a:off x="3582988" y="4926013"/>
            <a:ext cx="50768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H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SO</a:t>
            </a:r>
            <a:r>
              <a:rPr lang="en-US" altLang="zh-CN" baseline="-25000">
                <a:solidFill>
                  <a:srgbClr val="0000FF"/>
                </a:solidFill>
                <a:latin typeface="宋体" pitchFamily="2" charset="-122"/>
              </a:rPr>
              <a:t>4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+Ba(NO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3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)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2 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=BaSO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↓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+2HNO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3</a:t>
            </a:r>
            <a:endParaRPr lang="en-US" altLang="zh-CN">
              <a:solidFill>
                <a:srgbClr val="0000CC"/>
              </a:solidFill>
              <a:latin typeface="宋体" pitchFamily="2" charset="-122"/>
            </a:endParaRPr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552450" y="2022475"/>
            <a:ext cx="7835900" cy="2039938"/>
            <a:chOff x="348" y="1274"/>
            <a:chExt cx="4936" cy="1285"/>
          </a:xfrm>
        </p:grpSpPr>
        <p:sp>
          <p:nvSpPr>
            <p:cNvPr id="18440" name="Rectangle 8"/>
            <p:cNvSpPr>
              <a:spLocks noChangeArrowheads="1"/>
            </p:cNvSpPr>
            <p:nvPr/>
          </p:nvSpPr>
          <p:spPr bwMode="auto">
            <a:xfrm>
              <a:off x="348" y="1694"/>
              <a:ext cx="4936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en-US" altLang="zh-CN">
                  <a:latin typeface="宋体" pitchFamily="2" charset="-122"/>
                </a:rPr>
                <a:t>    </a:t>
              </a:r>
              <a:r>
                <a:rPr lang="zh-CN" altLang="en-US">
                  <a:latin typeface="宋体" pitchFamily="2" charset="-122"/>
                </a:rPr>
                <a:t>请大家根据教材</a:t>
              </a:r>
              <a:r>
                <a:rPr lang="en-US" altLang="zh-CN">
                  <a:latin typeface="宋体" pitchFamily="2" charset="-122"/>
                </a:rPr>
                <a:t>P</a:t>
              </a:r>
              <a:r>
                <a:rPr lang="en-US" altLang="zh-CN" baseline="-25000">
                  <a:latin typeface="宋体" pitchFamily="2" charset="-122"/>
                </a:rPr>
                <a:t>114</a:t>
              </a:r>
              <a:r>
                <a:rPr lang="zh-CN" altLang="en-US">
                  <a:latin typeface="宋体" pitchFamily="2" charset="-122"/>
                </a:rPr>
                <a:t>酸碱盐溶解性表试分析，</a:t>
              </a:r>
            </a:p>
            <a:p>
              <a:r>
                <a:rPr lang="zh-CN" altLang="en-US">
                  <a:latin typeface="宋体" pitchFamily="2" charset="-122"/>
                </a:rPr>
                <a:t>能否实现下列各组物质之间的转化？如果能，请</a:t>
              </a:r>
            </a:p>
            <a:p>
              <a:r>
                <a:rPr lang="zh-CN" altLang="en-US">
                  <a:latin typeface="宋体" pitchFamily="2" charset="-122"/>
                </a:rPr>
                <a:t>写出其反应方程式。 </a:t>
              </a:r>
            </a:p>
          </p:txBody>
        </p:sp>
        <p:sp>
          <p:nvSpPr>
            <p:cNvPr id="18441" name="Rectangle 15"/>
            <p:cNvSpPr>
              <a:spLocks noChangeArrowheads="1"/>
            </p:cNvSpPr>
            <p:nvPr/>
          </p:nvSpPr>
          <p:spPr bwMode="auto">
            <a:xfrm>
              <a:off x="657" y="1289"/>
              <a:ext cx="160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【</a:t>
              </a:r>
              <a:r>
                <a:rPr lang="zh-CN" altLang="en-US">
                  <a:solidFill>
                    <a:srgbClr val="0000FF"/>
                  </a:solidFill>
                </a:rPr>
                <a:t>合作学习</a:t>
              </a:r>
              <a:r>
                <a:rPr lang="en-US" altLang="zh-CN">
                  <a:solidFill>
                    <a:srgbClr val="0000FF"/>
                  </a:solidFill>
                </a:rPr>
                <a:t>4】</a:t>
              </a:r>
            </a:p>
          </p:txBody>
        </p:sp>
        <p:sp>
          <p:nvSpPr>
            <p:cNvPr id="18442" name="Text Box 16"/>
            <p:cNvSpPr txBox="1">
              <a:spLocks noChangeArrowheads="1"/>
            </p:cNvSpPr>
            <p:nvPr/>
          </p:nvSpPr>
          <p:spPr bwMode="auto">
            <a:xfrm>
              <a:off x="2232" y="1274"/>
              <a:ext cx="141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chemeClr val="hlink"/>
                  </a:solidFill>
                </a:rPr>
                <a:t>（</a:t>
              </a:r>
              <a:r>
                <a:rPr lang="en-US" altLang="zh-CN">
                  <a:solidFill>
                    <a:schemeClr val="hlink"/>
                  </a:solidFill>
                </a:rPr>
                <a:t>3min</a:t>
              </a:r>
              <a:r>
                <a:rPr lang="zh-CN" altLang="en-US">
                  <a:solidFill>
                    <a:schemeClr val="hlink"/>
                  </a:solidFill>
                </a:rPr>
                <a:t>）</a:t>
              </a:r>
            </a:p>
          </p:txBody>
        </p:sp>
      </p:grpSp>
      <p:sp>
        <p:nvSpPr>
          <p:cNvPr id="18439" name="Text Box 18"/>
          <p:cNvSpPr txBox="1">
            <a:spLocks noChangeArrowheads="1"/>
          </p:cNvSpPr>
          <p:nvPr/>
        </p:nvSpPr>
        <p:spPr bwMode="auto">
          <a:xfrm>
            <a:off x="1042988" y="1181100"/>
            <a:ext cx="55451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思考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chemeClr val="hlink"/>
                </a:solidFill>
              </a:rPr>
              <a:t>强酸</a:t>
            </a:r>
            <a:r>
              <a:rPr lang="zh-CN" altLang="en-US"/>
              <a:t>能制得</a:t>
            </a:r>
            <a:r>
              <a:rPr lang="zh-CN" altLang="en-US">
                <a:solidFill>
                  <a:srgbClr val="0000FF"/>
                </a:solidFill>
              </a:rPr>
              <a:t>强酸</a:t>
            </a:r>
            <a:r>
              <a:rPr lang="zh-CN" altLang="en-US"/>
              <a:t>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8" grpId="0"/>
      <p:bldP spid="80909" grpId="0"/>
      <p:bldP spid="809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39725" y="1916113"/>
            <a:ext cx="8548688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/>
              <a:t>       </a:t>
            </a:r>
            <a:r>
              <a:rPr lang="zh-CN" altLang="en-US">
                <a:solidFill>
                  <a:srgbClr val="FF0000"/>
                </a:solidFill>
              </a:rPr>
              <a:t>分别</a:t>
            </a:r>
            <a:r>
              <a:rPr lang="zh-CN" altLang="en-US"/>
              <a:t>取</a:t>
            </a:r>
            <a:r>
              <a:rPr lang="zh-CN" altLang="en-US">
                <a:solidFill>
                  <a:srgbClr val="0000FF"/>
                </a:solidFill>
              </a:rPr>
              <a:t>少量</a:t>
            </a:r>
            <a:r>
              <a:rPr lang="zh-CN" altLang="en-US"/>
              <a:t>的稀盐酸、稀硫酸和稀硫酸</a:t>
            </a:r>
            <a:r>
              <a:rPr lang="zh-CN" altLang="en-US">
                <a:solidFill>
                  <a:srgbClr val="FF0000"/>
                </a:solidFill>
              </a:rPr>
              <a:t>于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</a:p>
          <a:p>
            <a:r>
              <a:rPr lang="en-US" altLang="zh-CN">
                <a:solidFill>
                  <a:srgbClr val="FF0000"/>
                </a:solidFill>
              </a:rPr>
              <a:t>C </a:t>
            </a:r>
            <a:r>
              <a:rPr lang="zh-CN" altLang="en-US">
                <a:solidFill>
                  <a:srgbClr val="FF0000"/>
                </a:solidFill>
              </a:rPr>
              <a:t>三支试管</a:t>
            </a:r>
            <a:r>
              <a:rPr lang="zh-CN" altLang="en-US"/>
              <a:t>中，依次在三支试管中滴入</a:t>
            </a:r>
            <a:r>
              <a:rPr lang="zh-CN" altLang="en-US">
                <a:solidFill>
                  <a:srgbClr val="0000FF"/>
                </a:solidFill>
              </a:rPr>
              <a:t>少量</a:t>
            </a:r>
            <a:r>
              <a:rPr lang="zh-CN" altLang="en-US"/>
              <a:t>的硝酸银</a:t>
            </a:r>
          </a:p>
          <a:p>
            <a:r>
              <a:rPr lang="zh-CN" altLang="en-US"/>
              <a:t>溶液、硝酸钡溶液、氯化钡溶液（如下图），</a:t>
            </a:r>
            <a:r>
              <a:rPr lang="zh-CN" altLang="en-US">
                <a:solidFill>
                  <a:srgbClr val="0000FF"/>
                </a:solidFill>
              </a:rPr>
              <a:t>振荡</a:t>
            </a:r>
            <a:r>
              <a:rPr lang="zh-CN" altLang="en-US"/>
              <a:t>，</a:t>
            </a:r>
          </a:p>
          <a:p>
            <a:r>
              <a:rPr lang="zh-CN" altLang="en-US"/>
              <a:t>观察实验现象；再往</a:t>
            </a:r>
            <a:r>
              <a:rPr lang="en-US" altLang="zh-CN"/>
              <a:t>3</a:t>
            </a:r>
            <a:r>
              <a:rPr lang="zh-CN" altLang="en-US"/>
              <a:t>支试管中加入</a:t>
            </a:r>
            <a:r>
              <a:rPr lang="zh-CN" altLang="en-US">
                <a:solidFill>
                  <a:srgbClr val="0000FF"/>
                </a:solidFill>
              </a:rPr>
              <a:t>少量</a:t>
            </a:r>
            <a:r>
              <a:rPr lang="zh-CN" altLang="en-US"/>
              <a:t>的稀硝酸，</a:t>
            </a:r>
          </a:p>
          <a:p>
            <a:r>
              <a:rPr lang="zh-CN" altLang="en-US">
                <a:solidFill>
                  <a:srgbClr val="0000FF"/>
                </a:solidFill>
              </a:rPr>
              <a:t>振荡</a:t>
            </a:r>
            <a:r>
              <a:rPr lang="zh-CN" altLang="en-US"/>
              <a:t>，观察实验现象。并填写以下报告。 </a:t>
            </a:r>
          </a:p>
        </p:txBody>
      </p:sp>
      <p:grpSp>
        <p:nvGrpSpPr>
          <p:cNvPr id="19459" name="Group 3"/>
          <p:cNvGrpSpPr>
            <a:grpSpLocks/>
          </p:cNvGrpSpPr>
          <p:nvPr/>
        </p:nvGrpSpPr>
        <p:grpSpPr bwMode="auto">
          <a:xfrm>
            <a:off x="468313" y="4235450"/>
            <a:ext cx="8424862" cy="2506663"/>
            <a:chOff x="295" y="2668"/>
            <a:chExt cx="5307" cy="1579"/>
          </a:xfrm>
        </p:grpSpPr>
        <p:grpSp>
          <p:nvGrpSpPr>
            <p:cNvPr id="19461" name="Group 4"/>
            <p:cNvGrpSpPr>
              <a:grpSpLocks/>
            </p:cNvGrpSpPr>
            <p:nvPr/>
          </p:nvGrpSpPr>
          <p:grpSpPr bwMode="auto">
            <a:xfrm>
              <a:off x="295" y="2750"/>
              <a:ext cx="468" cy="1224"/>
              <a:chOff x="1617" y="1446"/>
              <a:chExt cx="709" cy="1928"/>
            </a:xfrm>
          </p:grpSpPr>
          <p:pic>
            <p:nvPicPr>
              <p:cNvPr id="19475" name="Picture 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617" y="1758"/>
                <a:ext cx="692" cy="16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9476" name="AutoShape 6"/>
              <p:cNvSpPr>
                <a:spLocks noChangeArrowheads="1"/>
              </p:cNvSpPr>
              <p:nvPr/>
            </p:nvSpPr>
            <p:spPr bwMode="auto">
              <a:xfrm rot="7110917" flipV="1">
                <a:off x="1968" y="1455"/>
                <a:ext cx="368" cy="34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5898240 60000 65536"/>
                  <a:gd name="T10" fmla="*/ 5898240 60000 65536"/>
                  <a:gd name="T11" fmla="*/ 0 60000 65536"/>
                  <a:gd name="T12" fmla="*/ 12443 w 21600"/>
                  <a:gd name="T13" fmla="*/ 4085 h 21600"/>
                  <a:gd name="T14" fmla="*/ 19604 w 21600"/>
                  <a:gd name="T15" fmla="*/ 80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21600" y="6079"/>
                    </a:moveTo>
                    <a:lnTo>
                      <a:pt x="15511" y="0"/>
                    </a:lnTo>
                    <a:lnTo>
                      <a:pt x="15511" y="4082"/>
                    </a:lnTo>
                    <a:lnTo>
                      <a:pt x="12427" y="4082"/>
                    </a:lnTo>
                    <a:cubicBezTo>
                      <a:pt x="5564" y="4082"/>
                      <a:pt x="0" y="7698"/>
                      <a:pt x="0" y="12158"/>
                    </a:cubicBezTo>
                    <a:lnTo>
                      <a:pt x="0" y="21600"/>
                    </a:lnTo>
                    <a:lnTo>
                      <a:pt x="4082" y="21600"/>
                    </a:lnTo>
                    <a:lnTo>
                      <a:pt x="4082" y="12158"/>
                    </a:lnTo>
                    <a:cubicBezTo>
                      <a:pt x="4082" y="9904"/>
                      <a:pt x="7818" y="8076"/>
                      <a:pt x="12427" y="8076"/>
                    </a:cubicBezTo>
                    <a:lnTo>
                      <a:pt x="15511" y="8076"/>
                    </a:lnTo>
                    <a:lnTo>
                      <a:pt x="15511" y="121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462" name="Rectangle 7"/>
            <p:cNvSpPr>
              <a:spLocks noChangeArrowheads="1"/>
            </p:cNvSpPr>
            <p:nvPr/>
          </p:nvSpPr>
          <p:spPr bwMode="auto">
            <a:xfrm>
              <a:off x="763" y="3611"/>
              <a:ext cx="804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0000FF"/>
                  </a:solidFill>
                </a:rPr>
                <a:t>稀盐酸 </a:t>
              </a:r>
            </a:p>
          </p:txBody>
        </p:sp>
        <p:sp>
          <p:nvSpPr>
            <p:cNvPr id="19463" name="Rectangle 8"/>
            <p:cNvSpPr>
              <a:spLocks noChangeArrowheads="1"/>
            </p:cNvSpPr>
            <p:nvPr/>
          </p:nvSpPr>
          <p:spPr bwMode="auto">
            <a:xfrm>
              <a:off x="853" y="2668"/>
              <a:ext cx="1222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FF0000"/>
                  </a:solidFill>
                </a:rPr>
                <a:t>硝酸银</a:t>
              </a:r>
              <a:r>
                <a:rPr lang="zh-CN" altLang="en-US" sz="2600">
                  <a:solidFill>
                    <a:srgbClr val="0000FF"/>
                  </a:solidFill>
                </a:rPr>
                <a:t>溶液</a:t>
              </a:r>
              <a:r>
                <a:rPr lang="zh-CN" altLang="en-US" sz="2600"/>
                <a:t> </a:t>
              </a:r>
            </a:p>
          </p:txBody>
        </p:sp>
        <p:grpSp>
          <p:nvGrpSpPr>
            <p:cNvPr id="19464" name="Group 9"/>
            <p:cNvGrpSpPr>
              <a:grpSpLocks/>
            </p:cNvGrpSpPr>
            <p:nvPr/>
          </p:nvGrpSpPr>
          <p:grpSpPr bwMode="auto">
            <a:xfrm>
              <a:off x="2118" y="2750"/>
              <a:ext cx="468" cy="1224"/>
              <a:chOff x="1617" y="1446"/>
              <a:chExt cx="709" cy="1928"/>
            </a:xfrm>
          </p:grpSpPr>
          <p:pic>
            <p:nvPicPr>
              <p:cNvPr id="19473" name="Picture 10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617" y="1758"/>
                <a:ext cx="692" cy="16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9474" name="AutoShape 11"/>
              <p:cNvSpPr>
                <a:spLocks noChangeArrowheads="1"/>
              </p:cNvSpPr>
              <p:nvPr/>
            </p:nvSpPr>
            <p:spPr bwMode="auto">
              <a:xfrm rot="7110917" flipV="1">
                <a:off x="1968" y="1455"/>
                <a:ext cx="368" cy="34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5898240 60000 65536"/>
                  <a:gd name="T10" fmla="*/ 5898240 60000 65536"/>
                  <a:gd name="T11" fmla="*/ 0 60000 65536"/>
                  <a:gd name="T12" fmla="*/ 12443 w 21600"/>
                  <a:gd name="T13" fmla="*/ 4085 h 21600"/>
                  <a:gd name="T14" fmla="*/ 19604 w 21600"/>
                  <a:gd name="T15" fmla="*/ 80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21600" y="6079"/>
                    </a:moveTo>
                    <a:lnTo>
                      <a:pt x="15511" y="0"/>
                    </a:lnTo>
                    <a:lnTo>
                      <a:pt x="15511" y="4082"/>
                    </a:lnTo>
                    <a:lnTo>
                      <a:pt x="12427" y="4082"/>
                    </a:lnTo>
                    <a:cubicBezTo>
                      <a:pt x="5564" y="4082"/>
                      <a:pt x="0" y="7698"/>
                      <a:pt x="0" y="12158"/>
                    </a:cubicBezTo>
                    <a:lnTo>
                      <a:pt x="0" y="21600"/>
                    </a:lnTo>
                    <a:lnTo>
                      <a:pt x="4082" y="21600"/>
                    </a:lnTo>
                    <a:lnTo>
                      <a:pt x="4082" y="12158"/>
                    </a:lnTo>
                    <a:cubicBezTo>
                      <a:pt x="4082" y="9904"/>
                      <a:pt x="7818" y="8076"/>
                      <a:pt x="12427" y="8076"/>
                    </a:cubicBezTo>
                    <a:lnTo>
                      <a:pt x="15511" y="8076"/>
                    </a:lnTo>
                    <a:lnTo>
                      <a:pt x="15511" y="121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465" name="Rectangle 12"/>
            <p:cNvSpPr>
              <a:spLocks noChangeArrowheads="1"/>
            </p:cNvSpPr>
            <p:nvPr/>
          </p:nvSpPr>
          <p:spPr bwMode="auto">
            <a:xfrm>
              <a:off x="2586" y="3611"/>
              <a:ext cx="804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0000FF"/>
                  </a:solidFill>
                </a:rPr>
                <a:t>稀硫酸 </a:t>
              </a:r>
            </a:p>
          </p:txBody>
        </p:sp>
        <p:sp>
          <p:nvSpPr>
            <p:cNvPr id="19466" name="Rectangle 13"/>
            <p:cNvSpPr>
              <a:spLocks noChangeArrowheads="1"/>
            </p:cNvSpPr>
            <p:nvPr/>
          </p:nvSpPr>
          <p:spPr bwMode="auto">
            <a:xfrm>
              <a:off x="2676" y="2668"/>
              <a:ext cx="1222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FF0000"/>
                  </a:solidFill>
                </a:rPr>
                <a:t>硝酸钡</a:t>
              </a:r>
              <a:r>
                <a:rPr lang="zh-CN" altLang="en-US" sz="2600">
                  <a:solidFill>
                    <a:srgbClr val="0000FF"/>
                  </a:solidFill>
                </a:rPr>
                <a:t>溶液</a:t>
              </a:r>
              <a:r>
                <a:rPr lang="zh-CN" altLang="en-US" sz="2600"/>
                <a:t> </a:t>
              </a:r>
            </a:p>
          </p:txBody>
        </p:sp>
        <p:grpSp>
          <p:nvGrpSpPr>
            <p:cNvPr id="19467" name="Group 14"/>
            <p:cNvGrpSpPr>
              <a:grpSpLocks/>
            </p:cNvGrpSpPr>
            <p:nvPr/>
          </p:nvGrpSpPr>
          <p:grpSpPr bwMode="auto">
            <a:xfrm>
              <a:off x="3822" y="2750"/>
              <a:ext cx="468" cy="1224"/>
              <a:chOff x="1617" y="1446"/>
              <a:chExt cx="709" cy="1928"/>
            </a:xfrm>
          </p:grpSpPr>
          <p:pic>
            <p:nvPicPr>
              <p:cNvPr id="19471" name="Picture 1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617" y="1758"/>
                <a:ext cx="692" cy="16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9472" name="AutoShape 16"/>
              <p:cNvSpPr>
                <a:spLocks noChangeArrowheads="1"/>
              </p:cNvSpPr>
              <p:nvPr/>
            </p:nvSpPr>
            <p:spPr bwMode="auto">
              <a:xfrm rot="7110917" flipV="1">
                <a:off x="1968" y="1455"/>
                <a:ext cx="368" cy="34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5898240 60000 65536"/>
                  <a:gd name="T10" fmla="*/ 5898240 60000 65536"/>
                  <a:gd name="T11" fmla="*/ 0 60000 65536"/>
                  <a:gd name="T12" fmla="*/ 12443 w 21600"/>
                  <a:gd name="T13" fmla="*/ 4085 h 21600"/>
                  <a:gd name="T14" fmla="*/ 19604 w 21600"/>
                  <a:gd name="T15" fmla="*/ 80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21600" y="6079"/>
                    </a:moveTo>
                    <a:lnTo>
                      <a:pt x="15511" y="0"/>
                    </a:lnTo>
                    <a:lnTo>
                      <a:pt x="15511" y="4082"/>
                    </a:lnTo>
                    <a:lnTo>
                      <a:pt x="12427" y="4082"/>
                    </a:lnTo>
                    <a:cubicBezTo>
                      <a:pt x="5564" y="4082"/>
                      <a:pt x="0" y="7698"/>
                      <a:pt x="0" y="12158"/>
                    </a:cubicBezTo>
                    <a:lnTo>
                      <a:pt x="0" y="21600"/>
                    </a:lnTo>
                    <a:lnTo>
                      <a:pt x="4082" y="21600"/>
                    </a:lnTo>
                    <a:lnTo>
                      <a:pt x="4082" y="12158"/>
                    </a:lnTo>
                    <a:cubicBezTo>
                      <a:pt x="4082" y="9904"/>
                      <a:pt x="7818" y="8076"/>
                      <a:pt x="12427" y="8076"/>
                    </a:cubicBezTo>
                    <a:lnTo>
                      <a:pt x="15511" y="8076"/>
                    </a:lnTo>
                    <a:lnTo>
                      <a:pt x="15511" y="121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468" name="Rectangle 17"/>
            <p:cNvSpPr>
              <a:spLocks noChangeArrowheads="1"/>
            </p:cNvSpPr>
            <p:nvPr/>
          </p:nvSpPr>
          <p:spPr bwMode="auto">
            <a:xfrm>
              <a:off x="4290" y="3611"/>
              <a:ext cx="804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0000FF"/>
                  </a:solidFill>
                </a:rPr>
                <a:t>稀硫酸 </a:t>
              </a:r>
            </a:p>
          </p:txBody>
        </p:sp>
        <p:sp>
          <p:nvSpPr>
            <p:cNvPr id="19469" name="Rectangle 18"/>
            <p:cNvSpPr>
              <a:spLocks noChangeArrowheads="1"/>
            </p:cNvSpPr>
            <p:nvPr/>
          </p:nvSpPr>
          <p:spPr bwMode="auto">
            <a:xfrm>
              <a:off x="4380" y="2668"/>
              <a:ext cx="1222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FF0000"/>
                  </a:solidFill>
                </a:rPr>
                <a:t>氯化钡</a:t>
              </a:r>
              <a:r>
                <a:rPr lang="zh-CN" altLang="en-US" sz="2600">
                  <a:solidFill>
                    <a:srgbClr val="0000FF"/>
                  </a:solidFill>
                </a:rPr>
                <a:t>溶液</a:t>
              </a:r>
              <a:r>
                <a:rPr lang="zh-CN" altLang="en-US" sz="2600">
                  <a:solidFill>
                    <a:srgbClr val="FF0000"/>
                  </a:solidFill>
                </a:rPr>
                <a:t> </a:t>
              </a:r>
            </a:p>
          </p:txBody>
        </p:sp>
        <p:sp>
          <p:nvSpPr>
            <p:cNvPr id="19470" name="Rectangle 19"/>
            <p:cNvSpPr>
              <a:spLocks noChangeArrowheads="1"/>
            </p:cNvSpPr>
            <p:nvPr/>
          </p:nvSpPr>
          <p:spPr bwMode="auto">
            <a:xfrm>
              <a:off x="363" y="3920"/>
              <a:ext cx="4921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A                          B                       C</a:t>
              </a:r>
            </a:p>
          </p:txBody>
        </p:sp>
      </p:grpSp>
      <p:sp>
        <p:nvSpPr>
          <p:cNvPr id="19460" name="Rectangle 20"/>
          <p:cNvSpPr>
            <a:spLocks noChangeArrowheads="1"/>
          </p:cNvSpPr>
          <p:nvPr/>
        </p:nvSpPr>
        <p:spPr bwMode="auto">
          <a:xfrm>
            <a:off x="1042988" y="1181100"/>
            <a:ext cx="2808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演示实验</a:t>
            </a:r>
            <a:r>
              <a:rPr lang="en-US" altLang="zh-CN">
                <a:solidFill>
                  <a:srgbClr val="0000FF"/>
                </a:solidFill>
              </a:rPr>
              <a:t>4】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468313" y="115888"/>
            <a:ext cx="8416925" cy="2506662"/>
            <a:chOff x="295" y="2668"/>
            <a:chExt cx="5302" cy="1579"/>
          </a:xfrm>
        </p:grpSpPr>
        <p:grpSp>
          <p:nvGrpSpPr>
            <p:cNvPr id="20529" name="Group 3"/>
            <p:cNvGrpSpPr>
              <a:grpSpLocks/>
            </p:cNvGrpSpPr>
            <p:nvPr/>
          </p:nvGrpSpPr>
          <p:grpSpPr bwMode="auto">
            <a:xfrm>
              <a:off x="295" y="2750"/>
              <a:ext cx="468" cy="1224"/>
              <a:chOff x="1617" y="1446"/>
              <a:chExt cx="709" cy="1928"/>
            </a:xfrm>
          </p:grpSpPr>
          <p:pic>
            <p:nvPicPr>
              <p:cNvPr id="20543" name="Picture 4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617" y="1758"/>
                <a:ext cx="692" cy="16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544" name="AutoShape 5"/>
              <p:cNvSpPr>
                <a:spLocks noChangeArrowheads="1"/>
              </p:cNvSpPr>
              <p:nvPr/>
            </p:nvSpPr>
            <p:spPr bwMode="auto">
              <a:xfrm rot="7110917" flipV="1">
                <a:off x="1968" y="1455"/>
                <a:ext cx="368" cy="34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5898240 60000 65536"/>
                  <a:gd name="T10" fmla="*/ 5898240 60000 65536"/>
                  <a:gd name="T11" fmla="*/ 0 60000 65536"/>
                  <a:gd name="T12" fmla="*/ 12443 w 21600"/>
                  <a:gd name="T13" fmla="*/ 4085 h 21600"/>
                  <a:gd name="T14" fmla="*/ 19604 w 21600"/>
                  <a:gd name="T15" fmla="*/ 80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21600" y="6079"/>
                    </a:moveTo>
                    <a:lnTo>
                      <a:pt x="15511" y="0"/>
                    </a:lnTo>
                    <a:lnTo>
                      <a:pt x="15511" y="4082"/>
                    </a:lnTo>
                    <a:lnTo>
                      <a:pt x="12427" y="4082"/>
                    </a:lnTo>
                    <a:cubicBezTo>
                      <a:pt x="5564" y="4082"/>
                      <a:pt x="0" y="7698"/>
                      <a:pt x="0" y="12158"/>
                    </a:cubicBezTo>
                    <a:lnTo>
                      <a:pt x="0" y="21600"/>
                    </a:lnTo>
                    <a:lnTo>
                      <a:pt x="4082" y="21600"/>
                    </a:lnTo>
                    <a:lnTo>
                      <a:pt x="4082" y="12158"/>
                    </a:lnTo>
                    <a:cubicBezTo>
                      <a:pt x="4082" y="9904"/>
                      <a:pt x="7818" y="8076"/>
                      <a:pt x="12427" y="8076"/>
                    </a:cubicBezTo>
                    <a:lnTo>
                      <a:pt x="15511" y="8076"/>
                    </a:lnTo>
                    <a:lnTo>
                      <a:pt x="15511" y="121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530" name="Rectangle 6"/>
            <p:cNvSpPr>
              <a:spLocks noChangeArrowheads="1"/>
            </p:cNvSpPr>
            <p:nvPr/>
          </p:nvSpPr>
          <p:spPr bwMode="auto">
            <a:xfrm>
              <a:off x="763" y="3611"/>
              <a:ext cx="801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0000FF"/>
                  </a:solidFill>
                </a:rPr>
                <a:t>稀盐酸 </a:t>
              </a:r>
            </a:p>
          </p:txBody>
        </p:sp>
        <p:sp>
          <p:nvSpPr>
            <p:cNvPr id="20531" name="Rectangle 7"/>
            <p:cNvSpPr>
              <a:spLocks noChangeArrowheads="1"/>
            </p:cNvSpPr>
            <p:nvPr/>
          </p:nvSpPr>
          <p:spPr bwMode="auto">
            <a:xfrm>
              <a:off x="853" y="2668"/>
              <a:ext cx="1217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FF0000"/>
                  </a:solidFill>
                </a:rPr>
                <a:t>硝酸银</a:t>
              </a:r>
              <a:r>
                <a:rPr lang="zh-CN" altLang="en-US" sz="2600">
                  <a:solidFill>
                    <a:srgbClr val="0000FF"/>
                  </a:solidFill>
                </a:rPr>
                <a:t>溶液</a:t>
              </a:r>
              <a:r>
                <a:rPr lang="zh-CN" altLang="en-US" sz="2600"/>
                <a:t> </a:t>
              </a:r>
            </a:p>
          </p:txBody>
        </p:sp>
        <p:grpSp>
          <p:nvGrpSpPr>
            <p:cNvPr id="20532" name="Group 8"/>
            <p:cNvGrpSpPr>
              <a:grpSpLocks/>
            </p:cNvGrpSpPr>
            <p:nvPr/>
          </p:nvGrpSpPr>
          <p:grpSpPr bwMode="auto">
            <a:xfrm>
              <a:off x="2118" y="2750"/>
              <a:ext cx="468" cy="1224"/>
              <a:chOff x="1617" y="1446"/>
              <a:chExt cx="709" cy="1928"/>
            </a:xfrm>
          </p:grpSpPr>
          <p:pic>
            <p:nvPicPr>
              <p:cNvPr id="20541" name="Picture 9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617" y="1758"/>
                <a:ext cx="692" cy="16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542" name="AutoShape 10"/>
              <p:cNvSpPr>
                <a:spLocks noChangeArrowheads="1"/>
              </p:cNvSpPr>
              <p:nvPr/>
            </p:nvSpPr>
            <p:spPr bwMode="auto">
              <a:xfrm rot="7110917" flipV="1">
                <a:off x="1968" y="1455"/>
                <a:ext cx="368" cy="34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5898240 60000 65536"/>
                  <a:gd name="T10" fmla="*/ 5898240 60000 65536"/>
                  <a:gd name="T11" fmla="*/ 0 60000 65536"/>
                  <a:gd name="T12" fmla="*/ 12443 w 21600"/>
                  <a:gd name="T13" fmla="*/ 4085 h 21600"/>
                  <a:gd name="T14" fmla="*/ 19604 w 21600"/>
                  <a:gd name="T15" fmla="*/ 80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21600" y="6079"/>
                    </a:moveTo>
                    <a:lnTo>
                      <a:pt x="15511" y="0"/>
                    </a:lnTo>
                    <a:lnTo>
                      <a:pt x="15511" y="4082"/>
                    </a:lnTo>
                    <a:lnTo>
                      <a:pt x="12427" y="4082"/>
                    </a:lnTo>
                    <a:cubicBezTo>
                      <a:pt x="5564" y="4082"/>
                      <a:pt x="0" y="7698"/>
                      <a:pt x="0" y="12158"/>
                    </a:cubicBezTo>
                    <a:lnTo>
                      <a:pt x="0" y="21600"/>
                    </a:lnTo>
                    <a:lnTo>
                      <a:pt x="4082" y="21600"/>
                    </a:lnTo>
                    <a:lnTo>
                      <a:pt x="4082" y="12158"/>
                    </a:lnTo>
                    <a:cubicBezTo>
                      <a:pt x="4082" y="9904"/>
                      <a:pt x="7818" y="8076"/>
                      <a:pt x="12427" y="8076"/>
                    </a:cubicBezTo>
                    <a:lnTo>
                      <a:pt x="15511" y="8076"/>
                    </a:lnTo>
                    <a:lnTo>
                      <a:pt x="15511" y="121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533" name="Rectangle 11"/>
            <p:cNvSpPr>
              <a:spLocks noChangeArrowheads="1"/>
            </p:cNvSpPr>
            <p:nvPr/>
          </p:nvSpPr>
          <p:spPr bwMode="auto">
            <a:xfrm>
              <a:off x="2586" y="3611"/>
              <a:ext cx="801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0000FF"/>
                  </a:solidFill>
                </a:rPr>
                <a:t>稀硫酸 </a:t>
              </a:r>
            </a:p>
          </p:txBody>
        </p:sp>
        <p:sp>
          <p:nvSpPr>
            <p:cNvPr id="20534" name="Rectangle 12"/>
            <p:cNvSpPr>
              <a:spLocks noChangeArrowheads="1"/>
            </p:cNvSpPr>
            <p:nvPr/>
          </p:nvSpPr>
          <p:spPr bwMode="auto">
            <a:xfrm>
              <a:off x="2676" y="2668"/>
              <a:ext cx="1217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FF0000"/>
                  </a:solidFill>
                </a:rPr>
                <a:t>硝酸钡</a:t>
              </a:r>
              <a:r>
                <a:rPr lang="zh-CN" altLang="en-US" sz="2600">
                  <a:solidFill>
                    <a:srgbClr val="0000FF"/>
                  </a:solidFill>
                </a:rPr>
                <a:t>溶液</a:t>
              </a:r>
              <a:r>
                <a:rPr lang="zh-CN" altLang="en-US" sz="2600"/>
                <a:t> </a:t>
              </a:r>
            </a:p>
          </p:txBody>
        </p:sp>
        <p:grpSp>
          <p:nvGrpSpPr>
            <p:cNvPr id="20535" name="Group 13"/>
            <p:cNvGrpSpPr>
              <a:grpSpLocks/>
            </p:cNvGrpSpPr>
            <p:nvPr/>
          </p:nvGrpSpPr>
          <p:grpSpPr bwMode="auto">
            <a:xfrm>
              <a:off x="3822" y="2750"/>
              <a:ext cx="468" cy="1224"/>
              <a:chOff x="1617" y="1446"/>
              <a:chExt cx="709" cy="1928"/>
            </a:xfrm>
          </p:grpSpPr>
          <p:pic>
            <p:nvPicPr>
              <p:cNvPr id="20539" name="Picture 14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617" y="1758"/>
                <a:ext cx="692" cy="16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540" name="AutoShape 15"/>
              <p:cNvSpPr>
                <a:spLocks noChangeArrowheads="1"/>
              </p:cNvSpPr>
              <p:nvPr/>
            </p:nvSpPr>
            <p:spPr bwMode="auto">
              <a:xfrm rot="7110917" flipV="1">
                <a:off x="1968" y="1455"/>
                <a:ext cx="368" cy="34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17694720 60000 65536"/>
                  <a:gd name="T9" fmla="*/ 5898240 60000 65536"/>
                  <a:gd name="T10" fmla="*/ 5898240 60000 65536"/>
                  <a:gd name="T11" fmla="*/ 0 60000 65536"/>
                  <a:gd name="T12" fmla="*/ 12443 w 21600"/>
                  <a:gd name="T13" fmla="*/ 4085 h 21600"/>
                  <a:gd name="T14" fmla="*/ 19604 w 21600"/>
                  <a:gd name="T15" fmla="*/ 80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21600" y="6079"/>
                    </a:moveTo>
                    <a:lnTo>
                      <a:pt x="15511" y="0"/>
                    </a:lnTo>
                    <a:lnTo>
                      <a:pt x="15511" y="4082"/>
                    </a:lnTo>
                    <a:lnTo>
                      <a:pt x="12427" y="4082"/>
                    </a:lnTo>
                    <a:cubicBezTo>
                      <a:pt x="5564" y="4082"/>
                      <a:pt x="0" y="7698"/>
                      <a:pt x="0" y="12158"/>
                    </a:cubicBezTo>
                    <a:lnTo>
                      <a:pt x="0" y="21600"/>
                    </a:lnTo>
                    <a:lnTo>
                      <a:pt x="4082" y="21600"/>
                    </a:lnTo>
                    <a:lnTo>
                      <a:pt x="4082" y="12158"/>
                    </a:lnTo>
                    <a:cubicBezTo>
                      <a:pt x="4082" y="9904"/>
                      <a:pt x="7818" y="8076"/>
                      <a:pt x="12427" y="8076"/>
                    </a:cubicBezTo>
                    <a:lnTo>
                      <a:pt x="15511" y="8076"/>
                    </a:lnTo>
                    <a:lnTo>
                      <a:pt x="15511" y="1215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536" name="Rectangle 16"/>
            <p:cNvSpPr>
              <a:spLocks noChangeArrowheads="1"/>
            </p:cNvSpPr>
            <p:nvPr/>
          </p:nvSpPr>
          <p:spPr bwMode="auto">
            <a:xfrm>
              <a:off x="4290" y="3611"/>
              <a:ext cx="801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0000FF"/>
                  </a:solidFill>
                </a:rPr>
                <a:t>稀硫酸 </a:t>
              </a:r>
            </a:p>
          </p:txBody>
        </p:sp>
        <p:sp>
          <p:nvSpPr>
            <p:cNvPr id="20537" name="Rectangle 17"/>
            <p:cNvSpPr>
              <a:spLocks noChangeArrowheads="1"/>
            </p:cNvSpPr>
            <p:nvPr/>
          </p:nvSpPr>
          <p:spPr bwMode="auto">
            <a:xfrm>
              <a:off x="4380" y="2668"/>
              <a:ext cx="1217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zh-CN" altLang="en-US" sz="2600">
                  <a:solidFill>
                    <a:srgbClr val="FF0000"/>
                  </a:solidFill>
                </a:rPr>
                <a:t>氯化钡</a:t>
              </a:r>
              <a:r>
                <a:rPr lang="zh-CN" altLang="en-US" sz="2600">
                  <a:solidFill>
                    <a:srgbClr val="0000FF"/>
                  </a:solidFill>
                </a:rPr>
                <a:t>溶液</a:t>
              </a:r>
              <a:r>
                <a:rPr lang="zh-CN" altLang="en-US" sz="2600">
                  <a:solidFill>
                    <a:srgbClr val="FF0000"/>
                  </a:solidFill>
                </a:rPr>
                <a:t> </a:t>
              </a:r>
            </a:p>
          </p:txBody>
        </p:sp>
        <p:sp>
          <p:nvSpPr>
            <p:cNvPr id="20538" name="Rectangle 18"/>
            <p:cNvSpPr>
              <a:spLocks noChangeArrowheads="1"/>
            </p:cNvSpPr>
            <p:nvPr/>
          </p:nvSpPr>
          <p:spPr bwMode="auto">
            <a:xfrm>
              <a:off x="363" y="3920"/>
              <a:ext cx="4921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A                          B                       C</a:t>
              </a:r>
            </a:p>
          </p:txBody>
        </p:sp>
      </p:grpSp>
      <p:graphicFrame>
        <p:nvGraphicFramePr>
          <p:cNvPr id="82963" name="Group 19"/>
          <p:cNvGraphicFramePr>
            <a:graphicFrameLocks noGrp="1"/>
          </p:cNvGraphicFramePr>
          <p:nvPr/>
        </p:nvGraphicFramePr>
        <p:xfrm>
          <a:off x="323850" y="2636838"/>
          <a:ext cx="8424863" cy="3291840"/>
        </p:xfrm>
        <a:graphic>
          <a:graphicData uri="http://schemas.openxmlformats.org/drawingml/2006/table">
            <a:tbl>
              <a:tblPr/>
              <a:tblGrid>
                <a:gridCol w="585788"/>
                <a:gridCol w="1300162"/>
                <a:gridCol w="1951038"/>
                <a:gridCol w="1300162"/>
                <a:gridCol w="1463675"/>
                <a:gridCol w="1824038"/>
              </a:tblGrid>
              <a:tr h="48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实验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滴加的试剂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实验现象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滴加的试剂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实验现象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应用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硝酸银溶液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稀硝酸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可用于鉴定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______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离子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B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硝酸钡溶液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可用于鉴定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______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离子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氯化钡溶液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可用于鉴定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______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离子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000" name="Text Box 56"/>
          <p:cNvSpPr txBox="1">
            <a:spLocks noChangeArrowheads="1"/>
          </p:cNvSpPr>
          <p:nvPr/>
        </p:nvSpPr>
        <p:spPr bwMode="auto">
          <a:xfrm>
            <a:off x="2392363" y="34417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产生白色</a:t>
            </a:r>
          </a:p>
          <a:p>
            <a:r>
              <a:rPr lang="zh-CN" altLang="en-US" sz="2400">
                <a:solidFill>
                  <a:schemeClr val="hlink"/>
                </a:solidFill>
              </a:rPr>
              <a:t>沉淀</a:t>
            </a:r>
          </a:p>
        </p:txBody>
      </p:sp>
      <p:sp>
        <p:nvSpPr>
          <p:cNvPr id="83001" name="Text Box 57"/>
          <p:cNvSpPr txBox="1">
            <a:spLocks noChangeArrowheads="1"/>
          </p:cNvSpPr>
          <p:nvPr/>
        </p:nvSpPr>
        <p:spPr bwMode="auto">
          <a:xfrm>
            <a:off x="5538788" y="3471863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白色沉淀</a:t>
            </a:r>
          </a:p>
          <a:p>
            <a:r>
              <a:rPr lang="zh-CN" altLang="en-US" sz="2400">
                <a:solidFill>
                  <a:srgbClr val="0000FF"/>
                </a:solidFill>
              </a:rPr>
              <a:t>不溶解</a:t>
            </a:r>
          </a:p>
        </p:txBody>
      </p:sp>
      <p:sp>
        <p:nvSpPr>
          <p:cNvPr id="83002" name="Text Box 58"/>
          <p:cNvSpPr txBox="1">
            <a:spLocks noChangeArrowheads="1"/>
          </p:cNvSpPr>
          <p:nvPr/>
        </p:nvSpPr>
        <p:spPr bwMode="auto">
          <a:xfrm>
            <a:off x="7235825" y="3759200"/>
            <a:ext cx="69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  <a:latin typeface="宋体" pitchFamily="2" charset="-122"/>
              </a:rPr>
              <a:t>Cl</a:t>
            </a:r>
            <a:r>
              <a:rPr lang="zh-CN" altLang="en-US" sz="2400" baseline="30000">
                <a:solidFill>
                  <a:schemeClr val="hlink"/>
                </a:solidFill>
                <a:latin typeface="宋体" pitchFamily="2" charset="-122"/>
              </a:rPr>
              <a:t>－</a:t>
            </a:r>
            <a:endParaRPr lang="zh-CN" altLang="en-US" sz="240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83003" name="Text Box 59"/>
          <p:cNvSpPr txBox="1">
            <a:spLocks noChangeArrowheads="1"/>
          </p:cNvSpPr>
          <p:nvPr/>
        </p:nvSpPr>
        <p:spPr bwMode="auto">
          <a:xfrm>
            <a:off x="2411413" y="42640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产生白色</a:t>
            </a:r>
          </a:p>
          <a:p>
            <a:r>
              <a:rPr lang="zh-CN" altLang="en-US" sz="2400">
                <a:solidFill>
                  <a:schemeClr val="hlink"/>
                </a:solidFill>
              </a:rPr>
              <a:t>沉淀</a:t>
            </a:r>
          </a:p>
        </p:txBody>
      </p:sp>
      <p:sp>
        <p:nvSpPr>
          <p:cNvPr id="83004" name="Text Box 60"/>
          <p:cNvSpPr txBox="1">
            <a:spLocks noChangeArrowheads="1"/>
          </p:cNvSpPr>
          <p:nvPr/>
        </p:nvSpPr>
        <p:spPr bwMode="auto">
          <a:xfrm>
            <a:off x="5557838" y="4294188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白色沉淀</a:t>
            </a:r>
          </a:p>
          <a:p>
            <a:r>
              <a:rPr lang="zh-CN" altLang="en-US" sz="2400">
                <a:solidFill>
                  <a:srgbClr val="0000FF"/>
                </a:solidFill>
              </a:rPr>
              <a:t>不溶解</a:t>
            </a:r>
          </a:p>
        </p:txBody>
      </p:sp>
      <p:sp>
        <p:nvSpPr>
          <p:cNvPr id="83005" name="Text Box 61"/>
          <p:cNvSpPr txBox="1">
            <a:spLocks noChangeArrowheads="1"/>
          </p:cNvSpPr>
          <p:nvPr/>
        </p:nvSpPr>
        <p:spPr bwMode="auto">
          <a:xfrm>
            <a:off x="7019925" y="4581525"/>
            <a:ext cx="89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  <a:latin typeface="宋体" pitchFamily="2" charset="-122"/>
              </a:rPr>
              <a:t>SO</a:t>
            </a:r>
            <a:r>
              <a:rPr lang="en-US" altLang="zh-CN" sz="2400" baseline="-2500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en-US" altLang="zh-CN" sz="2400" baseline="3000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zh-CN" altLang="en-US" sz="2400" baseline="30000">
                <a:solidFill>
                  <a:schemeClr val="hlink"/>
                </a:solidFill>
                <a:latin typeface="宋体" pitchFamily="2" charset="-122"/>
              </a:rPr>
              <a:t>－</a:t>
            </a:r>
            <a:endParaRPr lang="zh-CN" altLang="en-US" sz="240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83006" name="Text Box 62"/>
          <p:cNvSpPr txBox="1">
            <a:spLocks noChangeArrowheads="1"/>
          </p:cNvSpPr>
          <p:nvPr/>
        </p:nvSpPr>
        <p:spPr bwMode="auto">
          <a:xfrm>
            <a:off x="2411413" y="5056188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产生白色</a:t>
            </a:r>
          </a:p>
          <a:p>
            <a:r>
              <a:rPr lang="zh-CN" altLang="en-US" sz="2400">
                <a:solidFill>
                  <a:schemeClr val="hlink"/>
                </a:solidFill>
              </a:rPr>
              <a:t>沉淀</a:t>
            </a:r>
          </a:p>
        </p:txBody>
      </p:sp>
      <p:sp>
        <p:nvSpPr>
          <p:cNvPr id="83007" name="Text Box 63"/>
          <p:cNvSpPr txBox="1">
            <a:spLocks noChangeArrowheads="1"/>
          </p:cNvSpPr>
          <p:nvPr/>
        </p:nvSpPr>
        <p:spPr bwMode="auto">
          <a:xfrm>
            <a:off x="5557838" y="508635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hlink"/>
                </a:solidFill>
              </a:rPr>
              <a:t>白色沉淀</a:t>
            </a:r>
          </a:p>
          <a:p>
            <a:r>
              <a:rPr lang="zh-CN" altLang="en-US" sz="2400">
                <a:solidFill>
                  <a:srgbClr val="0000FF"/>
                </a:solidFill>
              </a:rPr>
              <a:t>不溶解</a:t>
            </a:r>
          </a:p>
        </p:txBody>
      </p:sp>
      <p:sp>
        <p:nvSpPr>
          <p:cNvPr id="83008" name="Text Box 64"/>
          <p:cNvSpPr txBox="1">
            <a:spLocks noChangeArrowheads="1"/>
          </p:cNvSpPr>
          <p:nvPr/>
        </p:nvSpPr>
        <p:spPr bwMode="auto">
          <a:xfrm>
            <a:off x="7019925" y="5414963"/>
            <a:ext cx="89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chemeClr val="hlink"/>
                </a:solidFill>
                <a:latin typeface="宋体" pitchFamily="2" charset="-122"/>
              </a:rPr>
              <a:t>SO</a:t>
            </a:r>
            <a:r>
              <a:rPr lang="en-US" altLang="zh-CN" sz="2400" baseline="-2500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en-US" altLang="zh-CN" sz="2400" baseline="3000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zh-CN" altLang="en-US" sz="2400" baseline="30000">
                <a:solidFill>
                  <a:schemeClr val="hlink"/>
                </a:solidFill>
                <a:latin typeface="宋体" pitchFamily="2" charset="-122"/>
              </a:rPr>
              <a:t>－</a:t>
            </a:r>
            <a:endParaRPr lang="zh-CN" altLang="en-US" sz="2400">
              <a:solidFill>
                <a:srgbClr val="0000FF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8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8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8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8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8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8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000" grpId="0"/>
      <p:bldP spid="83001" grpId="0"/>
      <p:bldP spid="83002" grpId="0"/>
      <p:bldP spid="83003" grpId="0"/>
      <p:bldP spid="83004" grpId="0"/>
      <p:bldP spid="83005" grpId="0"/>
      <p:bldP spid="83006" grpId="0"/>
      <p:bldP spid="83007" grpId="0"/>
      <p:bldP spid="83008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3765</TotalTime>
  <Words>1155</Words>
  <Application>Microsoft PowerPoint</Application>
  <PresentationFormat>全屏显示(4:3)</PresentationFormat>
  <Paragraphs>245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216</cp:revision>
  <dcterms:created xsi:type="dcterms:W3CDTF">2004-03-09T10:49:12Z</dcterms:created>
  <dcterms:modified xsi:type="dcterms:W3CDTF">2018-04-09T03:24:22Z</dcterms:modified>
</cp:coreProperties>
</file>