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96" r:id="rId2"/>
    <p:sldId id="297" r:id="rId3"/>
    <p:sldId id="306" r:id="rId4"/>
    <p:sldId id="307" r:id="rId5"/>
    <p:sldId id="290" r:id="rId6"/>
    <p:sldId id="308" r:id="rId7"/>
    <p:sldId id="301" r:id="rId8"/>
    <p:sldId id="274" r:id="rId9"/>
    <p:sldId id="291" r:id="rId10"/>
    <p:sldId id="292" r:id="rId11"/>
    <p:sldId id="302" r:id="rId12"/>
    <p:sldId id="309" r:id="rId13"/>
    <p:sldId id="303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6600"/>
    <a:srgbClr val="336600"/>
    <a:srgbClr val="FF0000"/>
    <a:srgbClr val="0000FF"/>
    <a:srgbClr val="333300"/>
    <a:srgbClr val="00FF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85800"/>
            <a:ext cx="7772400" cy="2127250"/>
          </a:xfrm>
        </p:spPr>
        <p:txBody>
          <a:bodyPr/>
          <a:lstStyle>
            <a:lvl1pPr algn="ctr">
              <a:defRPr sz="5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A2057E0B-581E-4651-8205-12BC584FFE36}" type="slidenum">
              <a:rPr lang="en-US" altLang="zh-CN"/>
              <a:pPr/>
              <a:t>‹#›</a:t>
            </a:fld>
            <a:endParaRPr lang="en-US" altLang="zh-CN"/>
          </a:p>
        </p:txBody>
      </p:sp>
      <p:grpSp>
        <p:nvGrpSpPr>
          <p:cNvPr id="19463" name="Group 7"/>
          <p:cNvGrpSpPr>
            <a:grpSpLocks/>
          </p:cNvGrpSpPr>
          <p:nvPr/>
        </p:nvGrpSpPr>
        <p:grpSpPr bwMode="auto">
          <a:xfrm>
            <a:off x="228600" y="2889250"/>
            <a:ext cx="8610600" cy="201613"/>
            <a:chOff x="144" y="1680"/>
            <a:chExt cx="5424" cy="144"/>
          </a:xfrm>
        </p:grpSpPr>
        <p:sp>
          <p:nvSpPr>
            <p:cNvPr id="19464" name="Rectangle 8"/>
            <p:cNvSpPr>
              <a:spLocks noChangeArrowheads="1"/>
            </p:cNvSpPr>
            <p:nvPr userDrawn="1"/>
          </p:nvSpPr>
          <p:spPr bwMode="auto">
            <a:xfrm>
              <a:off x="144" y="1680"/>
              <a:ext cx="1808" cy="14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5" name="Rectangle 9"/>
            <p:cNvSpPr>
              <a:spLocks noChangeArrowheads="1"/>
            </p:cNvSpPr>
            <p:nvPr userDrawn="1"/>
          </p:nvSpPr>
          <p:spPr bwMode="auto">
            <a:xfrm>
              <a:off x="1952" y="1680"/>
              <a:ext cx="1808" cy="14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6" name="Rectangle 10"/>
            <p:cNvSpPr>
              <a:spLocks noChangeArrowheads="1"/>
            </p:cNvSpPr>
            <p:nvPr userDrawn="1"/>
          </p:nvSpPr>
          <p:spPr bwMode="auto">
            <a:xfrm>
              <a:off x="3760" y="1680"/>
              <a:ext cx="1808" cy="144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8B5045-8C71-48AA-9873-9A4A72FD03C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CA7723-E84B-453F-AEA7-AFF0DE103E3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34F528-252E-4489-9604-12297949923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1EC91-94A6-4534-963D-73DC90CB944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07C5DE-2370-48AB-B623-8859F01B705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ABB5B4-DD29-4354-9CE2-8477C0CE315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A43253-960E-4BE4-ADA1-549EA48D2AB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745A14-D525-412D-89E1-1411E14262F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291192-B637-41C6-9865-871FE13CEAE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DDFD1E-92BA-4947-833B-984D6C036D6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>
                <a:latin typeface="+mn-lt"/>
              </a:defRPr>
            </a:lvl1pPr>
          </a:lstStyle>
          <a:p>
            <a:fld id="{90955F31-BD26-4A61-90E0-3E2D58C9BA79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0" y="0"/>
            <a:ext cx="228600" cy="22860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/>
          </a:p>
        </p:txBody>
      </p:sp>
      <p:sp>
        <p:nvSpPr>
          <p:cNvPr id="18440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0" y="2286000"/>
            <a:ext cx="228600" cy="22860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/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0" y="4572000"/>
            <a:ext cx="228600" cy="22860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p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WordArt 2"/>
          <p:cNvSpPr>
            <a:spLocks noChangeArrowheads="1" noChangeShapeType="1" noTextEdit="1"/>
          </p:cNvSpPr>
          <p:nvPr/>
        </p:nvSpPr>
        <p:spPr bwMode="auto">
          <a:xfrm>
            <a:off x="1331913" y="1376363"/>
            <a:ext cx="6170612" cy="3887787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2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金属的化学性质</a:t>
            </a:r>
          </a:p>
        </p:txBody>
      </p:sp>
      <p:pic>
        <p:nvPicPr>
          <p:cNvPr id="58371" name="Picture 3" descr="花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675" y="2816225"/>
            <a:ext cx="3024188" cy="2268538"/>
          </a:xfrm>
          <a:prstGeom prst="rect">
            <a:avLst/>
          </a:prstGeom>
          <a:noFill/>
        </p:spPr>
      </p:pic>
      <p:sp>
        <p:nvSpPr>
          <p:cNvPr id="58378" name="WordArt 10"/>
          <p:cNvSpPr>
            <a:spLocks noChangeArrowheads="1" noChangeShapeType="1" noTextEdit="1"/>
          </p:cNvSpPr>
          <p:nvPr/>
        </p:nvSpPr>
        <p:spPr bwMode="auto">
          <a:xfrm>
            <a:off x="3276600" y="5492750"/>
            <a:ext cx="25146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（第</a:t>
            </a:r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3</a:t>
            </a:r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课时）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571472" y="1643050"/>
            <a:ext cx="838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zh-CN" altLang="en-US" dirty="0"/>
              <a:t>下面是有关金属与</a:t>
            </a:r>
            <a:r>
              <a:rPr lang="en-US" altLang="zh-CN" dirty="0"/>
              <a:t>O</a:t>
            </a:r>
            <a:r>
              <a:rPr lang="en-US" altLang="zh-CN" baseline="-25000" dirty="0"/>
              <a:t>2</a:t>
            </a:r>
            <a:r>
              <a:rPr lang="zh-CN" altLang="en-US" dirty="0"/>
              <a:t>的化学反应，请你写出其化学方程式。</a:t>
            </a:r>
          </a:p>
        </p:txBody>
      </p:sp>
      <p:grpSp>
        <p:nvGrpSpPr>
          <p:cNvPr id="61444" name="Group 4"/>
          <p:cNvGrpSpPr>
            <a:grpSpLocks/>
          </p:cNvGrpSpPr>
          <p:nvPr/>
        </p:nvGrpSpPr>
        <p:grpSpPr bwMode="auto">
          <a:xfrm>
            <a:off x="542688" y="2298680"/>
            <a:ext cx="6542088" cy="1177925"/>
            <a:chOff x="664" y="2069"/>
            <a:chExt cx="4121" cy="742"/>
          </a:xfrm>
        </p:grpSpPr>
        <p:grpSp>
          <p:nvGrpSpPr>
            <p:cNvPr id="61445" name="Group 5"/>
            <p:cNvGrpSpPr>
              <a:grpSpLocks/>
            </p:cNvGrpSpPr>
            <p:nvPr/>
          </p:nvGrpSpPr>
          <p:grpSpPr bwMode="auto">
            <a:xfrm>
              <a:off x="664" y="2093"/>
              <a:ext cx="1626" cy="288"/>
              <a:chOff x="664" y="2093"/>
              <a:chExt cx="1626" cy="288"/>
            </a:xfrm>
          </p:grpSpPr>
          <p:sp>
            <p:nvSpPr>
              <p:cNvPr id="61446" name="Rectangle 6"/>
              <p:cNvSpPr>
                <a:spLocks noChangeArrowheads="1"/>
              </p:cNvSpPr>
              <p:nvPr/>
            </p:nvSpPr>
            <p:spPr bwMode="auto">
              <a:xfrm>
                <a:off x="664" y="2093"/>
                <a:ext cx="1468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eaLnBrk="0" hangingPunct="0"/>
                <a:r>
                  <a:rPr lang="en-US" altLang="zh-CN" b="0" dirty="0"/>
                  <a:t> 1</a:t>
                </a:r>
                <a:r>
                  <a:rPr lang="zh-CN" altLang="en-US" b="0" dirty="0"/>
                  <a:t>、</a:t>
                </a:r>
                <a:r>
                  <a:rPr lang="en-US" altLang="zh-CN" b="0" dirty="0"/>
                  <a:t>Mg</a:t>
                </a:r>
                <a:r>
                  <a:rPr lang="zh-CN" altLang="en-US" b="0" dirty="0"/>
                  <a:t>＋</a:t>
                </a:r>
                <a:r>
                  <a:rPr lang="en-US" altLang="zh-CN" b="0" dirty="0"/>
                  <a:t>O</a:t>
                </a:r>
                <a:r>
                  <a:rPr lang="en-US" altLang="zh-CN" b="0" baseline="-25000" dirty="0"/>
                  <a:t>2</a:t>
                </a:r>
                <a:endParaRPr lang="en-US" altLang="zh-CN" b="0" dirty="0">
                  <a:latin typeface="Arial" charset="0"/>
                </a:endParaRPr>
              </a:p>
            </p:txBody>
          </p:sp>
          <p:sp>
            <p:nvSpPr>
              <p:cNvPr id="61447" name="Line 7"/>
              <p:cNvSpPr>
                <a:spLocks noChangeShapeType="1"/>
              </p:cNvSpPr>
              <p:nvPr/>
            </p:nvSpPr>
            <p:spPr bwMode="auto">
              <a:xfrm>
                <a:off x="1734" y="2251"/>
                <a:ext cx="55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1448" name="Group 8"/>
            <p:cNvGrpSpPr>
              <a:grpSpLocks/>
            </p:cNvGrpSpPr>
            <p:nvPr/>
          </p:nvGrpSpPr>
          <p:grpSpPr bwMode="auto">
            <a:xfrm>
              <a:off x="3016" y="2069"/>
              <a:ext cx="1716" cy="288"/>
              <a:chOff x="665" y="2478"/>
              <a:chExt cx="1716" cy="288"/>
            </a:xfrm>
          </p:grpSpPr>
          <p:sp>
            <p:nvSpPr>
              <p:cNvPr id="61449" name="Rectangle 9"/>
              <p:cNvSpPr>
                <a:spLocks noChangeArrowheads="1"/>
              </p:cNvSpPr>
              <p:nvPr/>
            </p:nvSpPr>
            <p:spPr bwMode="auto">
              <a:xfrm>
                <a:off x="665" y="2478"/>
                <a:ext cx="1535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r>
                  <a:rPr lang="en-US" altLang="zh-CN" b="0">
                    <a:latin typeface="Arial" charset="0"/>
                  </a:rPr>
                  <a:t>2</a:t>
                </a:r>
                <a:r>
                  <a:rPr lang="zh-CN" altLang="en-US" b="0">
                    <a:latin typeface="Arial" charset="0"/>
                  </a:rPr>
                  <a:t>、 </a:t>
                </a:r>
                <a:r>
                  <a:rPr lang="en-US" altLang="zh-CN" b="0">
                    <a:latin typeface="Arial" charset="0"/>
                  </a:rPr>
                  <a:t>Al </a:t>
                </a:r>
                <a:r>
                  <a:rPr lang="zh-CN" altLang="en-US" b="0">
                    <a:latin typeface="Arial" charset="0"/>
                  </a:rPr>
                  <a:t>＋ </a:t>
                </a:r>
                <a:r>
                  <a:rPr lang="en-US" altLang="zh-CN" b="0">
                    <a:latin typeface="Arial" charset="0"/>
                  </a:rPr>
                  <a:t>O</a:t>
                </a:r>
                <a:r>
                  <a:rPr lang="en-US" altLang="zh-CN" b="0" baseline="-30000">
                    <a:latin typeface="Arial" charset="0"/>
                  </a:rPr>
                  <a:t>2</a:t>
                </a:r>
                <a:endParaRPr lang="en-US" altLang="zh-CN" b="0">
                  <a:latin typeface="Arial" charset="0"/>
                </a:endParaRPr>
              </a:p>
            </p:txBody>
          </p:sp>
          <p:sp>
            <p:nvSpPr>
              <p:cNvPr id="61450" name="Line 10"/>
              <p:cNvSpPr>
                <a:spLocks noChangeShapeType="1"/>
              </p:cNvSpPr>
              <p:nvPr/>
            </p:nvSpPr>
            <p:spPr bwMode="auto">
              <a:xfrm>
                <a:off x="1825" y="2659"/>
                <a:ext cx="55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1451" name="Group 11"/>
            <p:cNvGrpSpPr>
              <a:grpSpLocks/>
            </p:cNvGrpSpPr>
            <p:nvPr/>
          </p:nvGrpSpPr>
          <p:grpSpPr bwMode="auto">
            <a:xfrm>
              <a:off x="3029" y="2461"/>
              <a:ext cx="1756" cy="288"/>
              <a:chOff x="3347" y="2507"/>
              <a:chExt cx="1756" cy="288"/>
            </a:xfrm>
          </p:grpSpPr>
          <p:sp>
            <p:nvSpPr>
              <p:cNvPr id="61452" name="Text Box 12"/>
              <p:cNvSpPr txBox="1">
                <a:spLocks noChangeArrowheads="1"/>
              </p:cNvSpPr>
              <p:nvPr/>
            </p:nvSpPr>
            <p:spPr bwMode="auto">
              <a:xfrm>
                <a:off x="3347" y="2507"/>
                <a:ext cx="123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b="0">
                    <a:latin typeface="Arial" charset="0"/>
                  </a:rPr>
                  <a:t>4</a:t>
                </a:r>
                <a:r>
                  <a:rPr lang="zh-CN" altLang="en-US" b="0">
                    <a:latin typeface="Arial" charset="0"/>
                  </a:rPr>
                  <a:t>、</a:t>
                </a:r>
                <a:r>
                  <a:rPr lang="en-US" altLang="zh-CN" b="0">
                    <a:latin typeface="Arial" charset="0"/>
                  </a:rPr>
                  <a:t>Cu </a:t>
                </a:r>
                <a:r>
                  <a:rPr lang="zh-CN" altLang="en-US" b="0">
                    <a:latin typeface="Arial" charset="0"/>
                  </a:rPr>
                  <a:t>＋  </a:t>
                </a:r>
                <a:r>
                  <a:rPr lang="en-US" altLang="zh-CN" b="0">
                    <a:latin typeface="Arial" charset="0"/>
                  </a:rPr>
                  <a:t>O</a:t>
                </a:r>
                <a:r>
                  <a:rPr lang="en-US" altLang="zh-CN" b="0" baseline="-25000">
                    <a:latin typeface="Arial" charset="0"/>
                  </a:rPr>
                  <a:t>2</a:t>
                </a:r>
                <a:endParaRPr lang="en-US" altLang="zh-CN" b="0">
                  <a:latin typeface="Arial" charset="0"/>
                </a:endParaRPr>
              </a:p>
            </p:txBody>
          </p:sp>
          <p:sp>
            <p:nvSpPr>
              <p:cNvPr id="61453" name="Line 13"/>
              <p:cNvSpPr>
                <a:spLocks noChangeShapeType="1"/>
              </p:cNvSpPr>
              <p:nvPr/>
            </p:nvSpPr>
            <p:spPr bwMode="auto">
              <a:xfrm>
                <a:off x="4546" y="2676"/>
                <a:ext cx="557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1454" name="Group 14"/>
            <p:cNvGrpSpPr>
              <a:grpSpLocks/>
            </p:cNvGrpSpPr>
            <p:nvPr/>
          </p:nvGrpSpPr>
          <p:grpSpPr bwMode="auto">
            <a:xfrm>
              <a:off x="703" y="2523"/>
              <a:ext cx="1660" cy="288"/>
              <a:chOff x="3397" y="2112"/>
              <a:chExt cx="1660" cy="288"/>
            </a:xfrm>
          </p:grpSpPr>
          <p:sp>
            <p:nvSpPr>
              <p:cNvPr id="61455" name="Line 15"/>
              <p:cNvSpPr>
                <a:spLocks noChangeShapeType="1"/>
              </p:cNvSpPr>
              <p:nvPr/>
            </p:nvSpPr>
            <p:spPr bwMode="auto">
              <a:xfrm>
                <a:off x="4500" y="2234"/>
                <a:ext cx="557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56" name="Rectangle 16"/>
              <p:cNvSpPr>
                <a:spLocks noChangeArrowheads="1"/>
              </p:cNvSpPr>
              <p:nvPr/>
            </p:nvSpPr>
            <p:spPr bwMode="auto">
              <a:xfrm>
                <a:off x="3397" y="2112"/>
                <a:ext cx="1157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altLang="zh-CN" b="0">
                    <a:latin typeface="Arial" charset="0"/>
                  </a:rPr>
                  <a:t>3</a:t>
                </a:r>
                <a:r>
                  <a:rPr lang="zh-CN" altLang="en-US" b="0">
                    <a:latin typeface="Arial" charset="0"/>
                  </a:rPr>
                  <a:t>、</a:t>
                </a:r>
                <a:r>
                  <a:rPr lang="en-US" altLang="zh-CN" b="0">
                    <a:latin typeface="Arial" charset="0"/>
                  </a:rPr>
                  <a:t>Fe</a:t>
                </a:r>
                <a:r>
                  <a:rPr lang="zh-CN" altLang="en-US" b="0">
                    <a:latin typeface="Arial" charset="0"/>
                  </a:rPr>
                  <a:t>＋  </a:t>
                </a:r>
                <a:r>
                  <a:rPr lang="en-US" altLang="zh-CN" b="0">
                    <a:latin typeface="Arial" charset="0"/>
                  </a:rPr>
                  <a:t>O</a:t>
                </a:r>
                <a:r>
                  <a:rPr lang="en-US" altLang="zh-CN" b="0" baseline="-25000">
                    <a:latin typeface="Arial" charset="0"/>
                  </a:rPr>
                  <a:t>2</a:t>
                </a:r>
              </a:p>
            </p:txBody>
          </p:sp>
        </p:grpSp>
      </p:grpSp>
      <p:sp>
        <p:nvSpPr>
          <p:cNvPr id="61459" name="Rectangle 19"/>
          <p:cNvSpPr>
            <a:spLocks noChangeArrowheads="1"/>
          </p:cNvSpPr>
          <p:nvPr/>
        </p:nvSpPr>
        <p:spPr bwMode="auto">
          <a:xfrm>
            <a:off x="2754329" y="762000"/>
            <a:ext cx="281780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3200" dirty="0" smtClean="0">
                <a:solidFill>
                  <a:srgbClr val="0000FF"/>
                </a:solidFill>
              </a:rPr>
              <a:t>【</a:t>
            </a:r>
            <a:r>
              <a:rPr lang="zh-CN" altLang="en-US" sz="3200" dirty="0" smtClean="0">
                <a:solidFill>
                  <a:srgbClr val="0000FF"/>
                </a:solidFill>
              </a:rPr>
              <a:t>课前练习</a:t>
            </a:r>
            <a:r>
              <a:rPr lang="en-US" altLang="zh-CN" sz="3200" dirty="0" smtClean="0">
                <a:solidFill>
                  <a:srgbClr val="0000FF"/>
                </a:solidFill>
              </a:rPr>
              <a:t>】</a:t>
            </a:r>
            <a:endParaRPr lang="zh-CN" altLang="en-US" sz="3200" dirty="0">
              <a:solidFill>
                <a:srgbClr val="0000FF"/>
              </a:solidFill>
            </a:endParaRPr>
          </a:p>
        </p:txBody>
      </p:sp>
      <p:grpSp>
        <p:nvGrpSpPr>
          <p:cNvPr id="61460" name="Group 20"/>
          <p:cNvGrpSpPr>
            <a:grpSpLocks/>
          </p:cNvGrpSpPr>
          <p:nvPr/>
        </p:nvGrpSpPr>
        <p:grpSpPr bwMode="auto">
          <a:xfrm>
            <a:off x="539750" y="2147875"/>
            <a:ext cx="8713788" cy="1393825"/>
            <a:chOff x="249" y="890"/>
            <a:chExt cx="5489" cy="878"/>
          </a:xfrm>
        </p:grpSpPr>
        <p:grpSp>
          <p:nvGrpSpPr>
            <p:cNvPr id="61461" name="Group 21"/>
            <p:cNvGrpSpPr>
              <a:grpSpLocks/>
            </p:cNvGrpSpPr>
            <p:nvPr/>
          </p:nvGrpSpPr>
          <p:grpSpPr bwMode="auto">
            <a:xfrm>
              <a:off x="249" y="890"/>
              <a:ext cx="2677" cy="402"/>
              <a:chOff x="702" y="1117"/>
              <a:chExt cx="2677" cy="402"/>
            </a:xfrm>
          </p:grpSpPr>
          <p:sp>
            <p:nvSpPr>
              <p:cNvPr id="61462" name="Rectangle 22"/>
              <p:cNvSpPr>
                <a:spLocks noChangeArrowheads="1"/>
              </p:cNvSpPr>
              <p:nvPr/>
            </p:nvSpPr>
            <p:spPr bwMode="auto">
              <a:xfrm>
                <a:off x="702" y="1231"/>
                <a:ext cx="2677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eaLnBrk="0" hangingPunct="0"/>
                <a:r>
                  <a:rPr lang="en-US" altLang="zh-CN" b="0"/>
                  <a:t> 1</a:t>
                </a:r>
                <a:r>
                  <a:rPr lang="zh-CN" altLang="en-US" b="0"/>
                  <a:t>、</a:t>
                </a:r>
                <a:r>
                  <a:rPr lang="en-US" altLang="zh-CN" b="0"/>
                  <a:t>2Mg</a:t>
                </a:r>
                <a:r>
                  <a:rPr lang="zh-CN" altLang="en-US" b="0"/>
                  <a:t>＋</a:t>
                </a:r>
                <a:r>
                  <a:rPr lang="en-US" altLang="zh-CN" b="0"/>
                  <a:t>O</a:t>
                </a:r>
                <a:r>
                  <a:rPr lang="en-US" altLang="zh-CN" b="0" baseline="-25000"/>
                  <a:t>2                     </a:t>
                </a:r>
                <a:r>
                  <a:rPr lang="en-US" altLang="zh-CN" b="0"/>
                  <a:t>2MgO</a:t>
                </a:r>
                <a:endParaRPr lang="en-US" altLang="zh-CN" b="0">
                  <a:latin typeface="Arial" charset="0"/>
                </a:endParaRPr>
              </a:p>
            </p:txBody>
          </p:sp>
          <p:sp>
            <p:nvSpPr>
              <p:cNvPr id="61463" name="Line 23"/>
              <p:cNvSpPr>
                <a:spLocks noChangeShapeType="1"/>
              </p:cNvSpPr>
              <p:nvPr/>
            </p:nvSpPr>
            <p:spPr bwMode="auto">
              <a:xfrm>
                <a:off x="1927" y="1367"/>
                <a:ext cx="49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64" name="Line 24"/>
              <p:cNvSpPr>
                <a:spLocks noChangeShapeType="1"/>
              </p:cNvSpPr>
              <p:nvPr/>
            </p:nvSpPr>
            <p:spPr bwMode="auto">
              <a:xfrm>
                <a:off x="1927" y="1412"/>
                <a:ext cx="49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65" name="Text Box 25"/>
              <p:cNvSpPr txBox="1">
                <a:spLocks noChangeArrowheads="1"/>
              </p:cNvSpPr>
              <p:nvPr/>
            </p:nvSpPr>
            <p:spPr bwMode="auto">
              <a:xfrm>
                <a:off x="1882" y="1117"/>
                <a:ext cx="526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zh-CN" altLang="en-US" sz="2000">
                    <a:solidFill>
                      <a:srgbClr val="FF0000"/>
                    </a:solidFill>
                  </a:rPr>
                  <a:t>点燃</a:t>
                </a:r>
              </a:p>
            </p:txBody>
          </p:sp>
        </p:grpSp>
        <p:grpSp>
          <p:nvGrpSpPr>
            <p:cNvPr id="61466" name="Group 26"/>
            <p:cNvGrpSpPr>
              <a:grpSpLocks/>
            </p:cNvGrpSpPr>
            <p:nvPr/>
          </p:nvGrpSpPr>
          <p:grpSpPr bwMode="auto">
            <a:xfrm>
              <a:off x="2925" y="919"/>
              <a:ext cx="2813" cy="379"/>
              <a:chOff x="657" y="1570"/>
              <a:chExt cx="2813" cy="379"/>
            </a:xfrm>
          </p:grpSpPr>
          <p:sp>
            <p:nvSpPr>
              <p:cNvPr id="61467" name="Rectangle 27"/>
              <p:cNvSpPr>
                <a:spLocks noChangeArrowheads="1"/>
              </p:cNvSpPr>
              <p:nvPr/>
            </p:nvSpPr>
            <p:spPr bwMode="auto">
              <a:xfrm>
                <a:off x="657" y="1661"/>
                <a:ext cx="281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r>
                  <a:rPr lang="en-US" altLang="zh-CN" b="0" dirty="0">
                    <a:latin typeface="Arial" charset="0"/>
                  </a:rPr>
                  <a:t>2</a:t>
                </a:r>
                <a:r>
                  <a:rPr lang="zh-CN" altLang="en-US" b="0" dirty="0">
                    <a:latin typeface="Arial" charset="0"/>
                  </a:rPr>
                  <a:t>、</a:t>
                </a:r>
                <a:r>
                  <a:rPr lang="en-US" altLang="zh-CN" b="0" dirty="0">
                    <a:latin typeface="Arial" charset="0"/>
                  </a:rPr>
                  <a:t>4Al </a:t>
                </a:r>
                <a:r>
                  <a:rPr lang="zh-CN" altLang="en-US" b="0" dirty="0">
                    <a:latin typeface="Arial" charset="0"/>
                  </a:rPr>
                  <a:t>＋ </a:t>
                </a:r>
                <a:r>
                  <a:rPr lang="en-US" altLang="zh-CN" b="0" dirty="0">
                    <a:latin typeface="Arial" charset="0"/>
                  </a:rPr>
                  <a:t>3O</a:t>
                </a:r>
                <a:r>
                  <a:rPr lang="en-US" altLang="zh-CN" b="0" baseline="-30000" dirty="0">
                    <a:latin typeface="Arial" charset="0"/>
                  </a:rPr>
                  <a:t>2</a:t>
                </a:r>
                <a:r>
                  <a:rPr lang="en-US" altLang="zh-CN" b="0" dirty="0">
                    <a:latin typeface="Arial" charset="0"/>
                  </a:rPr>
                  <a:t>             2Al</a:t>
                </a:r>
                <a:r>
                  <a:rPr lang="en-US" altLang="zh-CN" b="0" baseline="-25000" dirty="0">
                    <a:latin typeface="Arial" charset="0"/>
                  </a:rPr>
                  <a:t>2</a:t>
                </a:r>
                <a:r>
                  <a:rPr lang="en-US" altLang="zh-CN" b="0" dirty="0">
                    <a:latin typeface="Arial" charset="0"/>
                  </a:rPr>
                  <a:t>O</a:t>
                </a:r>
                <a:r>
                  <a:rPr lang="en-US" altLang="zh-CN" b="0" baseline="-25000" dirty="0">
                    <a:latin typeface="Arial" charset="0"/>
                  </a:rPr>
                  <a:t>3</a:t>
                </a:r>
                <a:endParaRPr lang="en-US" altLang="zh-CN" b="0" dirty="0">
                  <a:latin typeface="Arial" charset="0"/>
                </a:endParaRPr>
              </a:p>
            </p:txBody>
          </p:sp>
          <p:sp>
            <p:nvSpPr>
              <p:cNvPr id="61468" name="Line 28"/>
              <p:cNvSpPr>
                <a:spLocks noChangeShapeType="1"/>
              </p:cNvSpPr>
              <p:nvPr/>
            </p:nvSpPr>
            <p:spPr bwMode="auto">
              <a:xfrm>
                <a:off x="2018" y="1797"/>
                <a:ext cx="49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69" name="Text Box 29"/>
              <p:cNvSpPr txBox="1">
                <a:spLocks noChangeArrowheads="1"/>
              </p:cNvSpPr>
              <p:nvPr/>
            </p:nvSpPr>
            <p:spPr bwMode="auto">
              <a:xfrm>
                <a:off x="2018" y="1570"/>
                <a:ext cx="499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zh-CN" altLang="en-US" sz="2000">
                    <a:solidFill>
                      <a:srgbClr val="FF0000"/>
                    </a:solidFill>
                  </a:rPr>
                  <a:t>点燃</a:t>
                </a:r>
              </a:p>
            </p:txBody>
          </p:sp>
          <p:sp>
            <p:nvSpPr>
              <p:cNvPr id="61470" name="Line 30"/>
              <p:cNvSpPr>
                <a:spLocks noChangeShapeType="1"/>
              </p:cNvSpPr>
              <p:nvPr/>
            </p:nvSpPr>
            <p:spPr bwMode="auto">
              <a:xfrm>
                <a:off x="2018" y="1820"/>
                <a:ext cx="49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1471" name="Group 31"/>
            <p:cNvGrpSpPr>
              <a:grpSpLocks/>
            </p:cNvGrpSpPr>
            <p:nvPr/>
          </p:nvGrpSpPr>
          <p:grpSpPr bwMode="auto">
            <a:xfrm>
              <a:off x="295" y="1298"/>
              <a:ext cx="2683" cy="454"/>
              <a:chOff x="2109" y="2749"/>
              <a:chExt cx="2683" cy="454"/>
            </a:xfrm>
          </p:grpSpPr>
          <p:sp>
            <p:nvSpPr>
              <p:cNvPr id="61472" name="Line 32"/>
              <p:cNvSpPr>
                <a:spLocks noChangeShapeType="1"/>
              </p:cNvSpPr>
              <p:nvPr/>
            </p:nvSpPr>
            <p:spPr bwMode="auto">
              <a:xfrm>
                <a:off x="3450" y="2999"/>
                <a:ext cx="49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73" name="Text Box 33"/>
              <p:cNvSpPr txBox="1">
                <a:spLocks noChangeArrowheads="1"/>
              </p:cNvSpPr>
              <p:nvPr/>
            </p:nvSpPr>
            <p:spPr bwMode="auto">
              <a:xfrm>
                <a:off x="3470" y="2749"/>
                <a:ext cx="544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zh-CN" altLang="en-US" sz="2000">
                    <a:solidFill>
                      <a:srgbClr val="FF0000"/>
                    </a:solidFill>
                  </a:rPr>
                  <a:t>点燃</a:t>
                </a:r>
              </a:p>
            </p:txBody>
          </p:sp>
          <p:sp>
            <p:nvSpPr>
              <p:cNvPr id="61474" name="Line 34"/>
              <p:cNvSpPr>
                <a:spLocks noChangeShapeType="1"/>
              </p:cNvSpPr>
              <p:nvPr/>
            </p:nvSpPr>
            <p:spPr bwMode="auto">
              <a:xfrm>
                <a:off x="3450" y="3044"/>
                <a:ext cx="49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75" name="Rectangle 35"/>
              <p:cNvSpPr>
                <a:spLocks noChangeArrowheads="1"/>
              </p:cNvSpPr>
              <p:nvPr/>
            </p:nvSpPr>
            <p:spPr bwMode="auto">
              <a:xfrm>
                <a:off x="2109" y="2915"/>
                <a:ext cx="268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altLang="zh-CN" b="0">
                    <a:latin typeface="Arial" charset="0"/>
                  </a:rPr>
                  <a:t>3</a:t>
                </a:r>
                <a:r>
                  <a:rPr lang="zh-CN" altLang="en-US" b="0">
                    <a:latin typeface="Arial" charset="0"/>
                  </a:rPr>
                  <a:t>、</a:t>
                </a:r>
                <a:r>
                  <a:rPr lang="en-US" altLang="zh-CN" b="0">
                    <a:latin typeface="Arial" charset="0"/>
                  </a:rPr>
                  <a:t>3Fe</a:t>
                </a:r>
                <a:r>
                  <a:rPr lang="zh-CN" altLang="en-US" b="0">
                    <a:latin typeface="Arial" charset="0"/>
                  </a:rPr>
                  <a:t>＋  </a:t>
                </a:r>
                <a:r>
                  <a:rPr lang="en-US" altLang="zh-CN" b="0">
                    <a:latin typeface="Arial" charset="0"/>
                  </a:rPr>
                  <a:t>2O</a:t>
                </a:r>
                <a:r>
                  <a:rPr lang="en-US" altLang="zh-CN" b="0" baseline="-25000">
                    <a:latin typeface="Arial" charset="0"/>
                  </a:rPr>
                  <a:t>2</a:t>
                </a:r>
                <a:r>
                  <a:rPr lang="en-US" altLang="zh-CN" b="0">
                    <a:latin typeface="Arial" charset="0"/>
                  </a:rPr>
                  <a:t>            Fe</a:t>
                </a:r>
                <a:r>
                  <a:rPr lang="en-US" altLang="zh-CN" b="0" baseline="-25000">
                    <a:latin typeface="Arial" charset="0"/>
                  </a:rPr>
                  <a:t>3</a:t>
                </a:r>
                <a:r>
                  <a:rPr lang="en-US" altLang="zh-CN" b="0">
                    <a:latin typeface="Arial" charset="0"/>
                  </a:rPr>
                  <a:t>O</a:t>
                </a:r>
                <a:r>
                  <a:rPr lang="en-US" altLang="zh-CN" b="0" baseline="-25000">
                    <a:latin typeface="Arial" charset="0"/>
                  </a:rPr>
                  <a:t>4</a:t>
                </a:r>
                <a:r>
                  <a:rPr lang="en-US" altLang="zh-CN" baseline="-25000">
                    <a:latin typeface="Arial" charset="0"/>
                  </a:rPr>
                  <a:t>   </a:t>
                </a:r>
                <a:r>
                  <a:rPr lang="en-US" altLang="zh-CN">
                    <a:latin typeface="Arial" charset="0"/>
                  </a:rPr>
                  <a:t> </a:t>
                </a:r>
              </a:p>
            </p:txBody>
          </p:sp>
        </p:grpSp>
        <p:grpSp>
          <p:nvGrpSpPr>
            <p:cNvPr id="61476" name="Group 36"/>
            <p:cNvGrpSpPr>
              <a:grpSpLocks/>
            </p:cNvGrpSpPr>
            <p:nvPr/>
          </p:nvGrpSpPr>
          <p:grpSpPr bwMode="auto">
            <a:xfrm>
              <a:off x="2925" y="1344"/>
              <a:ext cx="2525" cy="424"/>
              <a:chOff x="2407" y="3324"/>
              <a:chExt cx="2525" cy="424"/>
            </a:xfrm>
          </p:grpSpPr>
          <p:sp>
            <p:nvSpPr>
              <p:cNvPr id="61477" name="Rectangle 37"/>
              <p:cNvSpPr>
                <a:spLocks noChangeArrowheads="1"/>
              </p:cNvSpPr>
              <p:nvPr/>
            </p:nvSpPr>
            <p:spPr bwMode="auto">
              <a:xfrm>
                <a:off x="2407" y="3460"/>
                <a:ext cx="2525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b="0">
                    <a:latin typeface="Arial" charset="0"/>
                  </a:rPr>
                  <a:t>4</a:t>
                </a:r>
                <a:r>
                  <a:rPr lang="zh-CN" altLang="en-US" b="0">
                    <a:latin typeface="Arial" charset="0"/>
                  </a:rPr>
                  <a:t>、</a:t>
                </a:r>
                <a:r>
                  <a:rPr lang="en-US" altLang="zh-CN" b="0">
                    <a:latin typeface="Arial" charset="0"/>
                  </a:rPr>
                  <a:t>2Cu </a:t>
                </a:r>
                <a:r>
                  <a:rPr lang="zh-CN" altLang="en-US" b="0">
                    <a:latin typeface="Arial" charset="0"/>
                  </a:rPr>
                  <a:t>＋  </a:t>
                </a:r>
                <a:r>
                  <a:rPr lang="en-US" altLang="zh-CN" b="0">
                    <a:latin typeface="Arial" charset="0"/>
                  </a:rPr>
                  <a:t>O</a:t>
                </a:r>
                <a:r>
                  <a:rPr lang="en-US" altLang="zh-CN" b="0" baseline="-25000">
                    <a:latin typeface="Arial" charset="0"/>
                  </a:rPr>
                  <a:t>2                  </a:t>
                </a:r>
                <a:r>
                  <a:rPr lang="en-US" altLang="zh-CN" b="0">
                    <a:latin typeface="Arial" charset="0"/>
                  </a:rPr>
                  <a:t>2</a:t>
                </a:r>
                <a:r>
                  <a:rPr lang="en-US" altLang="zh-CN" b="0" baseline="-25000">
                    <a:latin typeface="Arial" charset="0"/>
                  </a:rPr>
                  <a:t> </a:t>
                </a:r>
                <a:r>
                  <a:rPr lang="en-US" altLang="zh-CN" b="0">
                    <a:latin typeface="Arial" charset="0"/>
                  </a:rPr>
                  <a:t>CuO</a:t>
                </a:r>
                <a:endParaRPr lang="en-US" altLang="zh-CN" b="0" baseline="-25000">
                  <a:latin typeface="Arial" charset="0"/>
                </a:endParaRPr>
              </a:p>
            </p:txBody>
          </p:sp>
          <p:sp>
            <p:nvSpPr>
              <p:cNvPr id="61478" name="Line 38"/>
              <p:cNvSpPr>
                <a:spLocks noChangeShapeType="1"/>
              </p:cNvSpPr>
              <p:nvPr/>
            </p:nvSpPr>
            <p:spPr bwMode="auto">
              <a:xfrm>
                <a:off x="3696" y="3596"/>
                <a:ext cx="49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79" name="Line 39"/>
              <p:cNvSpPr>
                <a:spLocks noChangeShapeType="1"/>
              </p:cNvSpPr>
              <p:nvPr/>
            </p:nvSpPr>
            <p:spPr bwMode="auto">
              <a:xfrm>
                <a:off x="3696" y="3641"/>
                <a:ext cx="49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80" name="Text Box 40"/>
              <p:cNvSpPr txBox="1">
                <a:spLocks noChangeArrowheads="1"/>
              </p:cNvSpPr>
              <p:nvPr/>
            </p:nvSpPr>
            <p:spPr bwMode="auto">
              <a:xfrm>
                <a:off x="3796" y="3324"/>
                <a:ext cx="309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>
                    <a:solidFill>
                      <a:srgbClr val="FF0000"/>
                    </a:solidFill>
                    <a:latin typeface="Arial" charset="0"/>
                    <a:cs typeface="Arial" charset="0"/>
                  </a:rPr>
                  <a:t>▲</a:t>
                </a:r>
              </a:p>
            </p:txBody>
          </p:sp>
        </p:grpSp>
      </p:grpSp>
      <p:sp>
        <p:nvSpPr>
          <p:cNvPr id="43" name="Text Box 23"/>
          <p:cNvSpPr txBox="1">
            <a:spLocks noChangeArrowheads="1"/>
          </p:cNvSpPr>
          <p:nvPr/>
        </p:nvSpPr>
        <p:spPr bwMode="auto">
          <a:xfrm>
            <a:off x="642910" y="3643314"/>
            <a:ext cx="76914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1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、镁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条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在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空气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中剧烈燃烧，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发出耀眼的白光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，放出大量</a:t>
            </a:r>
          </a:p>
          <a:p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   的热，生成一种白色固体。</a:t>
            </a:r>
          </a:p>
        </p:txBody>
      </p:sp>
      <p:sp>
        <p:nvSpPr>
          <p:cNvPr id="44" name="Text Box 24"/>
          <p:cNvSpPr txBox="1">
            <a:spLocks noChangeArrowheads="1"/>
          </p:cNvSpPr>
          <p:nvPr/>
        </p:nvSpPr>
        <p:spPr bwMode="auto">
          <a:xfrm>
            <a:off x="642910" y="5218114"/>
            <a:ext cx="7848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3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、铁丝在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氧气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中剧烈燃烧，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火星四射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，放出大量的热，  </a:t>
            </a:r>
          </a:p>
          <a:p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   生成一种黑色固体。</a:t>
            </a:r>
          </a:p>
        </p:txBody>
      </p:sp>
      <p:sp>
        <p:nvSpPr>
          <p:cNvPr id="45" name="Text Box 25"/>
          <p:cNvSpPr txBox="1">
            <a:spLocks noChangeArrowheads="1"/>
          </p:cNvSpPr>
          <p:nvPr/>
        </p:nvSpPr>
        <p:spPr bwMode="auto">
          <a:xfrm>
            <a:off x="642910" y="6043634"/>
            <a:ext cx="4464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4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、铜片表面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有黑色固体出现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。</a:t>
            </a:r>
          </a:p>
        </p:txBody>
      </p:sp>
      <p:sp>
        <p:nvSpPr>
          <p:cNvPr id="46" name="Text Box 27"/>
          <p:cNvSpPr txBox="1">
            <a:spLocks noChangeArrowheads="1"/>
          </p:cNvSpPr>
          <p:nvPr/>
        </p:nvSpPr>
        <p:spPr bwMode="auto">
          <a:xfrm>
            <a:off x="642910" y="4405314"/>
            <a:ext cx="76914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、铝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粉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在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氧气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中剧烈燃烧，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发出耀眼的白光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，放出大量</a:t>
            </a:r>
          </a:p>
          <a:p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   的热，生成一种白色固体。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61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 Box 17"/>
          <p:cNvSpPr txBox="1">
            <a:spLocks noChangeArrowheads="1"/>
          </p:cNvSpPr>
          <p:nvPr/>
        </p:nvSpPr>
        <p:spPr bwMode="auto">
          <a:xfrm>
            <a:off x="395288" y="428604"/>
            <a:ext cx="847219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 smtClean="0"/>
              <a:t>【</a:t>
            </a:r>
            <a:r>
              <a:rPr lang="zh-CN" altLang="en-US" sz="2800" dirty="0" smtClean="0"/>
              <a:t>思考</a:t>
            </a:r>
            <a:r>
              <a:rPr lang="en-US" altLang="zh-CN" sz="2800" dirty="0" smtClean="0"/>
              <a:t>1】</a:t>
            </a:r>
            <a:r>
              <a:rPr lang="zh-CN" altLang="en-US" sz="2800" dirty="0"/>
              <a:t>铝的化学性质比较活泼，在常温下就能</a:t>
            </a:r>
            <a:r>
              <a:rPr lang="zh-CN" altLang="en-US" sz="2800" dirty="0" smtClean="0"/>
              <a:t>与</a:t>
            </a:r>
            <a:endParaRPr lang="en-US" altLang="zh-CN" sz="2800" dirty="0" smtClean="0"/>
          </a:p>
          <a:p>
            <a:r>
              <a:rPr lang="en-US" altLang="zh-CN" sz="2800" dirty="0" smtClean="0"/>
              <a:t>                   </a:t>
            </a:r>
            <a:r>
              <a:rPr lang="zh-CN" altLang="en-US" sz="2800" dirty="0" smtClean="0"/>
              <a:t>氧气</a:t>
            </a:r>
            <a:r>
              <a:rPr lang="zh-CN" altLang="en-US" sz="2800" dirty="0"/>
              <a:t>反应</a:t>
            </a:r>
            <a:r>
              <a:rPr lang="zh-CN" altLang="en-US" sz="2800" dirty="0" smtClean="0"/>
              <a:t>，为什么</a:t>
            </a:r>
            <a:r>
              <a:rPr lang="zh-CN" altLang="en-US" sz="2800" dirty="0"/>
              <a:t>铝又具有抗腐蚀性能？</a:t>
            </a:r>
          </a:p>
        </p:txBody>
      </p:sp>
      <p:sp>
        <p:nvSpPr>
          <p:cNvPr id="47" name="Text Box 41"/>
          <p:cNvSpPr txBox="1">
            <a:spLocks noChangeArrowheads="1"/>
          </p:cNvSpPr>
          <p:nvPr/>
        </p:nvSpPr>
        <p:spPr bwMode="auto">
          <a:xfrm>
            <a:off x="1460101" y="1546199"/>
            <a:ext cx="738054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常温下，</a:t>
            </a:r>
            <a:r>
              <a:rPr lang="zh-CN" altLang="en-US" sz="2800" dirty="0">
                <a:solidFill>
                  <a:srgbClr val="FF0000"/>
                </a:solidFill>
              </a:rPr>
              <a:t>铝在空气中能与氧气反应生成一</a:t>
            </a:r>
            <a:r>
              <a:rPr lang="zh-CN" altLang="en-US" sz="2800" dirty="0" smtClean="0">
                <a:solidFill>
                  <a:srgbClr val="FF0000"/>
                </a:solidFill>
              </a:rPr>
              <a:t>层</a:t>
            </a:r>
            <a:endParaRPr lang="en-US" altLang="zh-CN" sz="2800" dirty="0" smtClean="0">
              <a:solidFill>
                <a:srgbClr val="FF0000"/>
              </a:solidFill>
            </a:endParaRPr>
          </a:p>
          <a:p>
            <a:r>
              <a:rPr lang="zh-CN" altLang="en-US" sz="2800" dirty="0" smtClean="0">
                <a:solidFill>
                  <a:srgbClr val="0000FF"/>
                </a:solidFill>
              </a:rPr>
              <a:t>致密的</a:t>
            </a:r>
            <a:r>
              <a:rPr lang="en-US" altLang="zh-CN" sz="2800" b="0" dirty="0" smtClean="0">
                <a:solidFill>
                  <a:srgbClr val="FF0000"/>
                </a:solidFill>
                <a:latin typeface="Arial" charset="0"/>
              </a:rPr>
              <a:t>Al</a:t>
            </a:r>
            <a:r>
              <a:rPr lang="en-US" altLang="zh-CN" sz="2800" b="0" baseline="-25000" dirty="0" smtClean="0">
                <a:solidFill>
                  <a:srgbClr val="FF0000"/>
                </a:solidFill>
                <a:latin typeface="Arial" charset="0"/>
              </a:rPr>
              <a:t>2</a:t>
            </a:r>
            <a:r>
              <a:rPr lang="en-US" altLang="zh-CN" sz="2800" b="0" dirty="0" smtClean="0">
                <a:solidFill>
                  <a:srgbClr val="FF0000"/>
                </a:solidFill>
                <a:latin typeface="Arial" charset="0"/>
              </a:rPr>
              <a:t>O</a:t>
            </a:r>
            <a:r>
              <a:rPr lang="en-US" altLang="zh-CN" sz="2800" b="0" baseline="-25000" dirty="0" smtClean="0">
                <a:solidFill>
                  <a:srgbClr val="FF0000"/>
                </a:solidFill>
                <a:latin typeface="Arial" charset="0"/>
              </a:rPr>
              <a:t>3</a:t>
            </a:r>
            <a:r>
              <a:rPr lang="zh-CN" altLang="en-US" sz="2800" dirty="0" smtClean="0">
                <a:solidFill>
                  <a:srgbClr val="FF0000"/>
                </a:solidFill>
              </a:rPr>
              <a:t>薄膜</a:t>
            </a:r>
            <a:r>
              <a:rPr lang="zh-CN" altLang="en-US" sz="2800" dirty="0">
                <a:solidFill>
                  <a:srgbClr val="FF0000"/>
                </a:solidFill>
              </a:rPr>
              <a:t>，从而阻止铝进一步氧化。</a:t>
            </a:r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>
            <a:off x="1571604" y="4288515"/>
            <a:ext cx="47149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b="0" dirty="0" smtClean="0">
                <a:solidFill>
                  <a:srgbClr val="0000FF"/>
                </a:solidFill>
                <a:latin typeface="Arial" charset="0"/>
              </a:rPr>
              <a:t>4Al </a:t>
            </a:r>
            <a:r>
              <a:rPr lang="zh-CN" altLang="en-US" sz="2800" b="0" dirty="0">
                <a:solidFill>
                  <a:srgbClr val="0000FF"/>
                </a:solidFill>
                <a:latin typeface="Arial" charset="0"/>
              </a:rPr>
              <a:t>＋ </a:t>
            </a:r>
            <a:r>
              <a:rPr lang="en-US" altLang="zh-CN" sz="2800" b="0" dirty="0">
                <a:solidFill>
                  <a:srgbClr val="0000FF"/>
                </a:solidFill>
                <a:latin typeface="Arial" charset="0"/>
              </a:rPr>
              <a:t>3O</a:t>
            </a:r>
            <a:r>
              <a:rPr lang="en-US" altLang="zh-CN" sz="2800" b="0" baseline="-30000" dirty="0">
                <a:solidFill>
                  <a:srgbClr val="0000FF"/>
                </a:solidFill>
                <a:latin typeface="Arial" charset="0"/>
              </a:rPr>
              <a:t>2</a:t>
            </a:r>
            <a:r>
              <a:rPr lang="en-US" altLang="zh-CN" sz="2800" b="0" dirty="0">
                <a:solidFill>
                  <a:srgbClr val="0000FF"/>
                </a:solidFill>
                <a:latin typeface="Arial" charset="0"/>
              </a:rPr>
              <a:t>  </a:t>
            </a:r>
            <a:r>
              <a:rPr lang="en-US" altLang="zh-CN" sz="2800" b="0" dirty="0" smtClean="0">
                <a:solidFill>
                  <a:srgbClr val="0000FF"/>
                </a:solidFill>
                <a:latin typeface="Arial" charset="0"/>
              </a:rPr>
              <a:t>==== </a:t>
            </a:r>
            <a:r>
              <a:rPr lang="en-US" altLang="zh-CN" sz="2800" b="0" dirty="0">
                <a:solidFill>
                  <a:srgbClr val="0000FF"/>
                </a:solidFill>
                <a:latin typeface="Arial" charset="0"/>
              </a:rPr>
              <a:t>2Al</a:t>
            </a:r>
            <a:r>
              <a:rPr lang="en-US" altLang="zh-CN" sz="2800" b="0" baseline="-25000" dirty="0">
                <a:solidFill>
                  <a:srgbClr val="0000FF"/>
                </a:solidFill>
                <a:latin typeface="Arial" charset="0"/>
              </a:rPr>
              <a:t>2</a:t>
            </a:r>
            <a:r>
              <a:rPr lang="en-US" altLang="zh-CN" sz="2800" b="0" dirty="0">
                <a:solidFill>
                  <a:srgbClr val="0000FF"/>
                </a:solidFill>
                <a:latin typeface="Arial" charset="0"/>
              </a:rPr>
              <a:t>O</a:t>
            </a:r>
            <a:r>
              <a:rPr lang="en-US" altLang="zh-CN" sz="2800" b="0" baseline="-25000" dirty="0">
                <a:solidFill>
                  <a:srgbClr val="0000FF"/>
                </a:solidFill>
                <a:latin typeface="Arial" charset="0"/>
              </a:rPr>
              <a:t>3</a:t>
            </a:r>
            <a:endParaRPr lang="en-US" altLang="zh-CN" sz="2800" b="0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1039" y="2571744"/>
            <a:ext cx="85186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/>
              <a:t>【</a:t>
            </a:r>
            <a:r>
              <a:rPr lang="zh-CN" altLang="en-US" sz="2800" dirty="0" smtClean="0"/>
              <a:t>课堂练习</a:t>
            </a:r>
            <a:r>
              <a:rPr lang="en-US" altLang="zh-CN" sz="2800" dirty="0" smtClean="0"/>
              <a:t>】</a:t>
            </a:r>
            <a:r>
              <a:rPr lang="zh-CN" altLang="en-US" sz="2800" dirty="0" smtClean="0"/>
              <a:t>镁、铝等金属在常温下就能与</a:t>
            </a:r>
            <a:r>
              <a:rPr lang="en-US" altLang="zh-CN" sz="2800" dirty="0" smtClean="0"/>
              <a:t>O</a:t>
            </a:r>
            <a:r>
              <a:rPr lang="en-US" altLang="zh-CN" sz="2800" baseline="-25000" dirty="0" smtClean="0"/>
              <a:t>2</a:t>
            </a:r>
            <a:r>
              <a:rPr lang="zh-CN" altLang="en-US" sz="2800" dirty="0" smtClean="0"/>
              <a:t>反应，</a:t>
            </a:r>
            <a:endParaRPr lang="en-US" altLang="zh-CN" sz="2800" dirty="0" smtClean="0"/>
          </a:p>
          <a:p>
            <a:r>
              <a:rPr lang="en-US" altLang="zh-CN" sz="2800" dirty="0" smtClean="0"/>
              <a:t>            </a:t>
            </a:r>
            <a:r>
              <a:rPr lang="zh-CN" altLang="en-US" sz="2800" dirty="0" smtClean="0"/>
              <a:t>请写出其化学方程式。</a:t>
            </a:r>
            <a:endParaRPr lang="zh-CN" altLang="en-US" sz="2800" dirty="0"/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1571604" y="3668727"/>
            <a:ext cx="47149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b="0" dirty="0" smtClean="0">
                <a:solidFill>
                  <a:srgbClr val="0000FF"/>
                </a:solidFill>
                <a:latin typeface="Arial" charset="0"/>
              </a:rPr>
              <a:t>2Mg </a:t>
            </a:r>
            <a:r>
              <a:rPr lang="zh-CN" altLang="en-US" sz="2800" b="0" dirty="0">
                <a:solidFill>
                  <a:srgbClr val="0000FF"/>
                </a:solidFill>
                <a:latin typeface="Arial" charset="0"/>
              </a:rPr>
              <a:t>＋ </a:t>
            </a:r>
            <a:r>
              <a:rPr lang="en-US" altLang="zh-CN" sz="2800" b="0" dirty="0" smtClean="0">
                <a:solidFill>
                  <a:srgbClr val="0000FF"/>
                </a:solidFill>
                <a:latin typeface="Arial" charset="0"/>
              </a:rPr>
              <a:t>O</a:t>
            </a:r>
            <a:r>
              <a:rPr lang="en-US" altLang="zh-CN" sz="2800" b="0" baseline="-30000" dirty="0" smtClean="0">
                <a:solidFill>
                  <a:srgbClr val="0000FF"/>
                </a:solidFill>
                <a:latin typeface="Arial" charset="0"/>
              </a:rPr>
              <a:t>2</a:t>
            </a:r>
            <a:r>
              <a:rPr lang="en-US" altLang="zh-CN" sz="2800" b="0" dirty="0" smtClean="0">
                <a:solidFill>
                  <a:srgbClr val="0000FF"/>
                </a:solidFill>
                <a:latin typeface="Arial" charset="0"/>
              </a:rPr>
              <a:t>  ==== 2MgO</a:t>
            </a:r>
            <a:endParaRPr lang="en-US" altLang="zh-CN" sz="2800" b="0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428596" y="4906044"/>
            <a:ext cx="830067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rgbClr val="0000CC"/>
                </a:solidFill>
                <a:latin typeface="宋体" pitchFamily="2" charset="-122"/>
              </a:rPr>
              <a:t>【</a:t>
            </a:r>
            <a:r>
              <a:rPr lang="zh-CN" altLang="en-US" sz="2800" dirty="0" smtClean="0">
                <a:solidFill>
                  <a:srgbClr val="0000CC"/>
                </a:solidFill>
                <a:latin typeface="宋体" pitchFamily="2" charset="-122"/>
              </a:rPr>
              <a:t>思考</a:t>
            </a:r>
            <a:r>
              <a:rPr lang="en-US" altLang="zh-CN" sz="2800" dirty="0" smtClean="0">
                <a:solidFill>
                  <a:srgbClr val="0000CC"/>
                </a:solidFill>
                <a:latin typeface="宋体" pitchFamily="2" charset="-122"/>
              </a:rPr>
              <a:t>2】</a:t>
            </a:r>
            <a:r>
              <a:rPr lang="zh-CN" altLang="en-US" sz="2800" dirty="0" smtClean="0">
                <a:solidFill>
                  <a:srgbClr val="0000CC"/>
                </a:solidFill>
                <a:latin typeface="宋体" pitchFamily="2" charset="-122"/>
              </a:rPr>
              <a:t>试分析“真金不怕火炼”这句活的内涵。</a:t>
            </a:r>
            <a:endParaRPr lang="zh-CN" altLang="en-US" sz="2800" dirty="0">
              <a:solidFill>
                <a:srgbClr val="0000CC"/>
              </a:solidFill>
              <a:latin typeface="宋体" pitchFamily="2" charset="-122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1831234" y="5403851"/>
            <a:ext cx="674129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金的化学性质不活泼，</a:t>
            </a:r>
            <a:endParaRPr lang="en-US" altLang="zh-CN" sz="2800" dirty="0" smtClean="0">
              <a:solidFill>
                <a:srgbClr val="FF0000"/>
              </a:solidFill>
              <a:latin typeface="宋体" pitchFamily="2" charset="-122"/>
            </a:endParaRPr>
          </a:p>
          <a:p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即使在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高温</a:t>
            </a:r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的条件下也不与氧气反应。</a:t>
            </a:r>
            <a:endParaRPr lang="zh-CN" altLang="en-US" sz="2800" dirty="0">
              <a:solidFill>
                <a:srgbClr val="FF0000"/>
              </a:solidFill>
              <a:latin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5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9" name="Rectangle 19"/>
          <p:cNvSpPr>
            <a:spLocks noChangeArrowheads="1"/>
          </p:cNvSpPr>
          <p:nvPr/>
        </p:nvSpPr>
        <p:spPr bwMode="auto">
          <a:xfrm>
            <a:off x="468313" y="762000"/>
            <a:ext cx="52562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/>
              <a:t>三、金属与氧气的反应</a:t>
            </a:r>
          </a:p>
        </p:txBody>
      </p:sp>
      <p:sp>
        <p:nvSpPr>
          <p:cNvPr id="11" name="Text Box 28"/>
          <p:cNvSpPr txBox="1">
            <a:spLocks noChangeArrowheads="1"/>
          </p:cNvSpPr>
          <p:nvPr/>
        </p:nvSpPr>
        <p:spPr bwMode="auto">
          <a:xfrm>
            <a:off x="334933" y="1928802"/>
            <a:ext cx="812113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latin typeface="宋体" pitchFamily="2" charset="-122"/>
              </a:rPr>
              <a:t>【</a:t>
            </a:r>
            <a:r>
              <a:rPr lang="zh-CN" altLang="en-US" sz="2800" dirty="0" smtClean="0">
                <a:latin typeface="宋体" pitchFamily="2" charset="-122"/>
              </a:rPr>
              <a:t>思考</a:t>
            </a:r>
            <a:r>
              <a:rPr lang="en-US" altLang="zh-CN" sz="2800" dirty="0" smtClean="0">
                <a:latin typeface="宋体" pitchFamily="2" charset="-122"/>
              </a:rPr>
              <a:t>3】</a:t>
            </a:r>
            <a:r>
              <a:rPr lang="zh-CN" altLang="en-US" sz="2800" dirty="0">
                <a:latin typeface="宋体" pitchFamily="2" charset="-122"/>
              </a:rPr>
              <a:t>你能从上述</a:t>
            </a:r>
            <a:r>
              <a:rPr lang="zh-CN" altLang="en-US" sz="2800" dirty="0">
                <a:solidFill>
                  <a:srgbClr val="0000CC"/>
                </a:solidFill>
                <a:latin typeface="宋体" pitchFamily="2" charset="-122"/>
              </a:rPr>
              <a:t>实验事实</a:t>
            </a:r>
            <a:r>
              <a:rPr lang="zh-CN" altLang="en-US" sz="2800" dirty="0">
                <a:latin typeface="宋体" pitchFamily="2" charset="-122"/>
              </a:rPr>
              <a:t>得出这</a:t>
            </a:r>
            <a:r>
              <a:rPr lang="en-US" altLang="zh-CN" sz="2800" dirty="0">
                <a:latin typeface="宋体" pitchFamily="2" charset="-122"/>
              </a:rPr>
              <a:t>5</a:t>
            </a:r>
            <a:r>
              <a:rPr lang="zh-CN" altLang="en-US" sz="2800" dirty="0">
                <a:latin typeface="宋体" pitchFamily="2" charset="-122"/>
              </a:rPr>
              <a:t>种金属</a:t>
            </a:r>
            <a:r>
              <a:rPr lang="zh-CN" altLang="en-US" sz="2800" dirty="0" smtClean="0">
                <a:latin typeface="宋体" pitchFamily="2" charset="-122"/>
              </a:rPr>
              <a:t>的活</a:t>
            </a:r>
            <a:endParaRPr lang="en-US" altLang="zh-CN" sz="2800" dirty="0" smtClean="0">
              <a:latin typeface="宋体" pitchFamily="2" charset="-122"/>
            </a:endParaRPr>
          </a:p>
          <a:p>
            <a:r>
              <a:rPr lang="en-US" altLang="zh-CN" sz="2800" dirty="0" smtClean="0">
                <a:latin typeface="宋体" pitchFamily="2" charset="-122"/>
              </a:rPr>
              <a:t>      </a:t>
            </a:r>
            <a:r>
              <a:rPr lang="zh-CN" altLang="en-US" sz="2800" dirty="0" smtClean="0">
                <a:latin typeface="宋体" pitchFamily="2" charset="-122"/>
              </a:rPr>
              <a:t>泼性</a:t>
            </a:r>
            <a:r>
              <a:rPr lang="zh-CN" altLang="en-US" sz="2800" dirty="0">
                <a:latin typeface="宋体" pitchFamily="2" charset="-122"/>
              </a:rPr>
              <a:t>吗？</a:t>
            </a:r>
          </a:p>
        </p:txBody>
      </p:sp>
      <p:sp>
        <p:nvSpPr>
          <p:cNvPr id="12" name="Text Box 29"/>
          <p:cNvSpPr txBox="1">
            <a:spLocks noChangeArrowheads="1"/>
          </p:cNvSpPr>
          <p:nvPr/>
        </p:nvSpPr>
        <p:spPr bwMode="auto">
          <a:xfrm>
            <a:off x="2857488" y="2334276"/>
            <a:ext cx="585791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/>
              <a:t>你判断金属强弱的</a:t>
            </a:r>
            <a:r>
              <a:rPr lang="zh-CN" altLang="en-US" sz="2800" dirty="0">
                <a:solidFill>
                  <a:srgbClr val="0000CC"/>
                </a:solidFill>
              </a:rPr>
              <a:t>实验依据</a:t>
            </a:r>
            <a:r>
              <a:rPr lang="zh-CN" altLang="en-US" sz="2800" dirty="0" smtClean="0"/>
              <a:t>是什么？</a:t>
            </a:r>
            <a:endParaRPr lang="zh-CN" altLang="en-US" sz="2800" dirty="0"/>
          </a:p>
        </p:txBody>
      </p:sp>
      <p:sp>
        <p:nvSpPr>
          <p:cNvPr id="13" name="Text Box 30"/>
          <p:cNvSpPr txBox="1">
            <a:spLocks noChangeArrowheads="1"/>
          </p:cNvSpPr>
          <p:nvPr/>
        </p:nvSpPr>
        <p:spPr bwMode="auto">
          <a:xfrm>
            <a:off x="1457592" y="3780502"/>
            <a:ext cx="43332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宋体" pitchFamily="2" charset="-122"/>
              </a:rPr>
              <a:t>a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、金属与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氧气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能否反应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，</a:t>
            </a:r>
          </a:p>
        </p:txBody>
      </p:sp>
      <p:sp>
        <p:nvSpPr>
          <p:cNvPr id="14" name="Text Box 31"/>
          <p:cNvSpPr txBox="1">
            <a:spLocks noChangeArrowheads="1"/>
          </p:cNvSpPr>
          <p:nvPr/>
        </p:nvSpPr>
        <p:spPr bwMode="auto">
          <a:xfrm>
            <a:off x="1428728" y="4477416"/>
            <a:ext cx="59570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宋体" pitchFamily="2" charset="-122"/>
              </a:rPr>
              <a:t>b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、反应的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剧烈程度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，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</a:rPr>
              <a:t> （控制变量）</a:t>
            </a:r>
            <a:endParaRPr lang="zh-CN" altLang="en-US" sz="2800" dirty="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15" name="Text Box 32"/>
          <p:cNvSpPr txBox="1">
            <a:spLocks noChangeArrowheads="1"/>
          </p:cNvSpPr>
          <p:nvPr/>
        </p:nvSpPr>
        <p:spPr bwMode="auto">
          <a:xfrm>
            <a:off x="1476642" y="5120358"/>
            <a:ext cx="39725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宋体" pitchFamily="2" charset="-122"/>
              </a:rPr>
              <a:t>c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、反应条件的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苛刻性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。</a:t>
            </a:r>
          </a:p>
        </p:txBody>
      </p:sp>
      <p:sp>
        <p:nvSpPr>
          <p:cNvPr id="16" name="Text Box 33"/>
          <p:cNvSpPr txBox="1">
            <a:spLocks noChangeArrowheads="1"/>
          </p:cNvSpPr>
          <p:nvPr/>
        </p:nvSpPr>
        <p:spPr bwMode="auto">
          <a:xfrm>
            <a:off x="285720" y="3015325"/>
            <a:ext cx="1627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【</a:t>
            </a:r>
            <a:r>
              <a:rPr lang="zh-CN" altLang="en-US" sz="2800" dirty="0" smtClean="0">
                <a:solidFill>
                  <a:srgbClr val="FF0000"/>
                </a:solidFill>
              </a:rPr>
              <a:t>小结</a:t>
            </a:r>
            <a:r>
              <a:rPr lang="en-US" altLang="zh-CN" sz="2800" dirty="0" smtClean="0">
                <a:solidFill>
                  <a:srgbClr val="FF0000"/>
                </a:solidFill>
              </a:rPr>
              <a:t>】</a:t>
            </a:r>
            <a:endParaRPr lang="en-US" altLang="zh-CN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468313" y="836613"/>
            <a:ext cx="84597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  <a:latin typeface="Arial" charset="0"/>
              </a:rPr>
              <a:t>【</a:t>
            </a:r>
            <a:r>
              <a:rPr lang="zh-CN" altLang="en-US" sz="2800" dirty="0" smtClean="0">
                <a:solidFill>
                  <a:srgbClr val="0000FF"/>
                </a:solidFill>
                <a:latin typeface="Arial" charset="0"/>
              </a:rPr>
              <a:t>总结</a:t>
            </a:r>
            <a:r>
              <a:rPr lang="en-US" altLang="zh-CN" sz="2800" dirty="0" smtClean="0">
                <a:solidFill>
                  <a:srgbClr val="0000FF"/>
                </a:solidFill>
                <a:latin typeface="Arial" charset="0"/>
              </a:rPr>
              <a:t>】</a:t>
            </a:r>
            <a:r>
              <a:rPr lang="zh-CN" altLang="en-US" sz="2800" dirty="0" smtClean="0">
                <a:solidFill>
                  <a:srgbClr val="0000FF"/>
                </a:solidFill>
                <a:latin typeface="Arial" charset="0"/>
              </a:rPr>
              <a:t>**</a:t>
            </a:r>
            <a:r>
              <a:rPr lang="zh-CN" altLang="en-US" sz="2800" dirty="0" smtClean="0">
                <a:latin typeface="Arial" charset="0"/>
              </a:rPr>
              <a:t>判断</a:t>
            </a:r>
            <a:r>
              <a:rPr lang="zh-CN" altLang="en-US" sz="2800" dirty="0">
                <a:latin typeface="Arial" charset="0"/>
              </a:rPr>
              <a:t>金属</a:t>
            </a:r>
            <a:r>
              <a:rPr lang="zh-CN" altLang="en-US" sz="2800" dirty="0"/>
              <a:t>活动性</a:t>
            </a:r>
            <a:r>
              <a:rPr lang="zh-CN" altLang="en-US" sz="2800" dirty="0">
                <a:latin typeface="Arial" charset="0"/>
              </a:rPr>
              <a:t>强弱的</a:t>
            </a:r>
            <a:r>
              <a:rPr lang="zh-CN" altLang="en-US" sz="2800" dirty="0">
                <a:solidFill>
                  <a:srgbClr val="0000CC"/>
                </a:solidFill>
                <a:latin typeface="Arial" charset="0"/>
              </a:rPr>
              <a:t>实验依据</a:t>
            </a:r>
            <a:r>
              <a:rPr lang="zh-CN" altLang="en-US" sz="2800" dirty="0">
                <a:latin typeface="Arial" charset="0"/>
              </a:rPr>
              <a:t>有哪些？</a:t>
            </a:r>
          </a:p>
        </p:txBody>
      </p:sp>
      <p:sp>
        <p:nvSpPr>
          <p:cNvPr id="13" name="Text Box 30"/>
          <p:cNvSpPr txBox="1">
            <a:spLocks noChangeArrowheads="1"/>
          </p:cNvSpPr>
          <p:nvPr/>
        </p:nvSpPr>
        <p:spPr bwMode="auto">
          <a:xfrm>
            <a:off x="2073570" y="2096808"/>
            <a:ext cx="25298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a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、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能否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反应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，</a:t>
            </a:r>
          </a:p>
        </p:txBody>
      </p:sp>
      <p:sp>
        <p:nvSpPr>
          <p:cNvPr id="14" name="Text Box 31"/>
          <p:cNvSpPr txBox="1">
            <a:spLocks noChangeArrowheads="1"/>
          </p:cNvSpPr>
          <p:nvPr/>
        </p:nvSpPr>
        <p:spPr bwMode="auto">
          <a:xfrm>
            <a:off x="2044706" y="2674000"/>
            <a:ext cx="59570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b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、反应的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剧烈程度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</a:rPr>
              <a:t> （控制变量）</a:t>
            </a:r>
            <a:endParaRPr lang="zh-CN" altLang="en-US" sz="28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15" name="Text Box 32"/>
          <p:cNvSpPr txBox="1">
            <a:spLocks noChangeArrowheads="1"/>
          </p:cNvSpPr>
          <p:nvPr/>
        </p:nvSpPr>
        <p:spPr bwMode="auto">
          <a:xfrm>
            <a:off x="2044706" y="3262970"/>
            <a:ext cx="39725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c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、反应条件的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苛刻性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。</a:t>
            </a:r>
          </a:p>
        </p:txBody>
      </p:sp>
      <p:sp>
        <p:nvSpPr>
          <p:cNvPr id="16" name="Text Box 33"/>
          <p:cNvSpPr txBox="1">
            <a:spLocks noChangeArrowheads="1"/>
          </p:cNvSpPr>
          <p:nvPr/>
        </p:nvSpPr>
        <p:spPr bwMode="auto">
          <a:xfrm>
            <a:off x="1540256" y="1596742"/>
            <a:ext cx="37191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1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、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R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与氧气反应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2" name="Text Box 33"/>
          <p:cNvSpPr txBox="1">
            <a:spLocks noChangeArrowheads="1"/>
          </p:cNvSpPr>
          <p:nvPr/>
        </p:nvSpPr>
        <p:spPr bwMode="auto">
          <a:xfrm>
            <a:off x="1544640" y="3834474"/>
            <a:ext cx="65008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、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R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与酸（稀</a:t>
            </a:r>
            <a:r>
              <a:rPr lang="en-US" altLang="zh-CN" sz="2800" dirty="0" err="1" smtClean="0">
                <a:solidFill>
                  <a:srgbClr val="FF0000"/>
                </a:solidFill>
                <a:latin typeface="+mn-ea"/>
                <a:ea typeface="+mn-ea"/>
              </a:rPr>
              <a:t>HCl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或稀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H</a:t>
            </a:r>
            <a:r>
              <a:rPr lang="en-US" altLang="zh-CN" sz="2800" baseline="-25000" dirty="0" smtClean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SO</a:t>
            </a:r>
            <a:r>
              <a:rPr lang="en-US" altLang="zh-CN" sz="2800" baseline="-25000" dirty="0" smtClean="0">
                <a:solidFill>
                  <a:srgbClr val="FF0000"/>
                </a:solidFill>
                <a:latin typeface="+mn-ea"/>
                <a:ea typeface="+mn-ea"/>
              </a:rPr>
              <a:t>4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）反应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3" name="Text Box 17"/>
          <p:cNvSpPr txBox="1">
            <a:spLocks noChangeArrowheads="1"/>
          </p:cNvSpPr>
          <p:nvPr/>
        </p:nvSpPr>
        <p:spPr bwMode="auto">
          <a:xfrm>
            <a:off x="2063255" y="4405978"/>
            <a:ext cx="252825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  <a:latin typeface="+mn-ea"/>
                <a:ea typeface="+mn-ea"/>
              </a:rPr>
              <a:t>a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、能否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反应；</a:t>
            </a:r>
          </a:p>
        </p:txBody>
      </p:sp>
      <p:sp>
        <p:nvSpPr>
          <p:cNvPr id="24" name="Rectangle 18"/>
          <p:cNvSpPr>
            <a:spLocks noChangeArrowheads="1"/>
          </p:cNvSpPr>
          <p:nvPr/>
        </p:nvSpPr>
        <p:spPr bwMode="auto">
          <a:xfrm>
            <a:off x="2044706" y="5025766"/>
            <a:ext cx="652782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  <a:latin typeface="+mn-ea"/>
                <a:ea typeface="+mn-ea"/>
              </a:rPr>
              <a:t>b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、反应时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剧烈程度。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  <a:ea typeface="+mn-ea"/>
              </a:rPr>
              <a:t>（控制变量）</a:t>
            </a:r>
            <a:endParaRPr lang="zh-CN" altLang="en-US" sz="2800" dirty="0">
              <a:solidFill>
                <a:srgbClr val="0000CC"/>
              </a:solidFill>
              <a:latin typeface="+mn-ea"/>
              <a:ea typeface="+mn-ea"/>
            </a:endParaRPr>
          </a:p>
        </p:txBody>
      </p:sp>
      <p:sp>
        <p:nvSpPr>
          <p:cNvPr id="25" name="Text Box 19"/>
          <p:cNvSpPr txBox="1">
            <a:spLocks noChangeArrowheads="1"/>
          </p:cNvSpPr>
          <p:nvPr/>
        </p:nvSpPr>
        <p:spPr bwMode="auto">
          <a:xfrm>
            <a:off x="1544640" y="5691862"/>
            <a:ext cx="54249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3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、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R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与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金属化合物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溶液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  <a:ea typeface="+mn-ea"/>
              </a:rPr>
              <a:t>能否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反应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6" name="Text Box 24"/>
          <p:cNvSpPr txBox="1">
            <a:spLocks noChangeArrowheads="1"/>
          </p:cNvSpPr>
          <p:nvPr/>
        </p:nvSpPr>
        <p:spPr bwMode="auto">
          <a:xfrm>
            <a:off x="6826668" y="5668708"/>
            <a:ext cx="16033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（最佳）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22" grpId="0"/>
      <p:bldP spid="23" grpId="0"/>
      <p:bldP spid="24" grpId="0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468313" y="836613"/>
            <a:ext cx="84597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  <a:latin typeface="Arial" charset="0"/>
              </a:rPr>
              <a:t>【</a:t>
            </a:r>
            <a:r>
              <a:rPr lang="zh-CN" altLang="en-US" sz="2800" dirty="0" smtClean="0">
                <a:solidFill>
                  <a:srgbClr val="0000FF"/>
                </a:solidFill>
                <a:latin typeface="Arial" charset="0"/>
              </a:rPr>
              <a:t>总结</a:t>
            </a:r>
            <a:r>
              <a:rPr lang="en-US" altLang="zh-CN" sz="2800" dirty="0" smtClean="0">
                <a:solidFill>
                  <a:srgbClr val="0000FF"/>
                </a:solidFill>
                <a:latin typeface="Arial" charset="0"/>
              </a:rPr>
              <a:t>】</a:t>
            </a:r>
            <a:r>
              <a:rPr lang="zh-CN" altLang="en-US" sz="2800" dirty="0" smtClean="0">
                <a:solidFill>
                  <a:srgbClr val="0000FF"/>
                </a:solidFill>
                <a:latin typeface="Arial" charset="0"/>
              </a:rPr>
              <a:t>**</a:t>
            </a:r>
            <a:r>
              <a:rPr lang="zh-CN" altLang="en-US" sz="2800" dirty="0" smtClean="0">
                <a:latin typeface="Arial" charset="0"/>
              </a:rPr>
              <a:t>判断</a:t>
            </a:r>
            <a:r>
              <a:rPr lang="zh-CN" altLang="en-US" sz="2800" dirty="0">
                <a:latin typeface="Arial" charset="0"/>
              </a:rPr>
              <a:t>金属</a:t>
            </a:r>
            <a:r>
              <a:rPr lang="zh-CN" altLang="en-US" sz="2800" dirty="0"/>
              <a:t>活动性</a:t>
            </a:r>
            <a:r>
              <a:rPr lang="zh-CN" altLang="en-US" sz="2800" dirty="0">
                <a:latin typeface="Arial" charset="0"/>
              </a:rPr>
              <a:t>强弱的</a:t>
            </a:r>
            <a:r>
              <a:rPr lang="zh-CN" altLang="en-US" sz="2800" dirty="0">
                <a:solidFill>
                  <a:srgbClr val="0000CC"/>
                </a:solidFill>
                <a:latin typeface="Arial" charset="0"/>
              </a:rPr>
              <a:t>实验依据</a:t>
            </a:r>
            <a:r>
              <a:rPr lang="zh-CN" altLang="en-US" sz="2800" dirty="0">
                <a:latin typeface="Arial" charset="0"/>
              </a:rPr>
              <a:t>有哪些？</a:t>
            </a:r>
          </a:p>
        </p:txBody>
      </p:sp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684212" y="1628775"/>
            <a:ext cx="817406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a</a:t>
            </a:r>
            <a:r>
              <a:rPr lang="zh-CN" altLang="en-US" sz="2800" dirty="0"/>
              <a:t>、根据</a:t>
            </a:r>
            <a:r>
              <a:rPr lang="zh-CN" altLang="en-US" sz="2800" dirty="0">
                <a:solidFill>
                  <a:srgbClr val="0000CC"/>
                </a:solidFill>
              </a:rPr>
              <a:t>金属与</a:t>
            </a:r>
            <a:r>
              <a:rPr lang="zh-CN" altLang="en-US" sz="2800" dirty="0" smtClean="0">
                <a:solidFill>
                  <a:srgbClr val="0000CC"/>
                </a:solidFill>
              </a:rPr>
              <a:t>氧气是否反应</a:t>
            </a:r>
            <a:r>
              <a:rPr lang="zh-CN" altLang="en-US" sz="2800" dirty="0" smtClean="0">
                <a:solidFill>
                  <a:srgbClr val="FF0000"/>
                </a:solidFill>
              </a:rPr>
              <a:t>或反应时</a:t>
            </a:r>
            <a:r>
              <a:rPr lang="zh-CN" altLang="en-US" sz="2800" dirty="0">
                <a:solidFill>
                  <a:srgbClr val="FF0000"/>
                </a:solidFill>
              </a:rPr>
              <a:t>的剧烈</a:t>
            </a:r>
            <a:r>
              <a:rPr lang="zh-CN" altLang="en-US" sz="2800" dirty="0" smtClean="0">
                <a:solidFill>
                  <a:srgbClr val="FF0000"/>
                </a:solidFill>
              </a:rPr>
              <a:t>程度</a:t>
            </a:r>
            <a:endParaRPr lang="zh-CN" altLang="en-US" sz="2800" dirty="0"/>
          </a:p>
        </p:txBody>
      </p:sp>
      <p:sp>
        <p:nvSpPr>
          <p:cNvPr id="51210" name="Text Box 10"/>
          <p:cNvSpPr txBox="1">
            <a:spLocks noChangeArrowheads="1"/>
          </p:cNvSpPr>
          <p:nvPr/>
        </p:nvSpPr>
        <p:spPr bwMode="auto">
          <a:xfrm>
            <a:off x="1214414" y="2119962"/>
            <a:ext cx="424186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0000FF"/>
                </a:solidFill>
              </a:rPr>
              <a:t>以及反应条件</a:t>
            </a:r>
            <a:r>
              <a:rPr lang="zh-CN" altLang="en-US" sz="2800" dirty="0">
                <a:solidFill>
                  <a:srgbClr val="0000FF"/>
                </a:solidFill>
              </a:rPr>
              <a:t>的苛刻性。</a:t>
            </a:r>
          </a:p>
        </p:txBody>
      </p:sp>
      <p:sp>
        <p:nvSpPr>
          <p:cNvPr id="51217" name="Text Box 17"/>
          <p:cNvSpPr txBox="1">
            <a:spLocks noChangeArrowheads="1"/>
          </p:cNvSpPr>
          <p:nvPr/>
        </p:nvSpPr>
        <p:spPr bwMode="auto">
          <a:xfrm>
            <a:off x="684213" y="2611438"/>
            <a:ext cx="815319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/>
              <a:t>b</a:t>
            </a:r>
            <a:r>
              <a:rPr lang="zh-CN" altLang="en-US" sz="2800" dirty="0"/>
              <a:t>、根据</a:t>
            </a:r>
            <a:r>
              <a:rPr lang="zh-CN" altLang="en-US" sz="2800" dirty="0">
                <a:solidFill>
                  <a:srgbClr val="FF0000"/>
                </a:solidFill>
              </a:rPr>
              <a:t>金属与酸（稀</a:t>
            </a:r>
            <a:r>
              <a:rPr lang="en-US" altLang="zh-CN" sz="2800" dirty="0" err="1">
                <a:solidFill>
                  <a:srgbClr val="FF0000"/>
                </a:solidFill>
              </a:rPr>
              <a:t>HCl</a:t>
            </a:r>
            <a:r>
              <a:rPr lang="zh-CN" altLang="en-US" sz="2800" dirty="0">
                <a:solidFill>
                  <a:srgbClr val="FF0000"/>
                </a:solidFill>
              </a:rPr>
              <a:t>或稀</a:t>
            </a:r>
            <a:r>
              <a:rPr lang="en-US" altLang="zh-CN" sz="2800" dirty="0">
                <a:solidFill>
                  <a:srgbClr val="FF0000"/>
                </a:solidFill>
              </a:rPr>
              <a:t>H</a:t>
            </a:r>
            <a:r>
              <a:rPr lang="en-US" altLang="zh-CN" sz="2800" baseline="-25000" dirty="0">
                <a:solidFill>
                  <a:srgbClr val="FF0000"/>
                </a:solidFill>
              </a:rPr>
              <a:t>2</a:t>
            </a:r>
            <a:r>
              <a:rPr lang="en-US" altLang="zh-CN" sz="2800" dirty="0">
                <a:solidFill>
                  <a:srgbClr val="FF0000"/>
                </a:solidFill>
              </a:rPr>
              <a:t>SO</a:t>
            </a:r>
            <a:r>
              <a:rPr lang="en-US" altLang="zh-CN" sz="2800" baseline="-25000" dirty="0">
                <a:solidFill>
                  <a:srgbClr val="FF0000"/>
                </a:solidFill>
              </a:rPr>
              <a:t>4</a:t>
            </a:r>
            <a:r>
              <a:rPr lang="zh-CN" altLang="en-US" sz="2800" dirty="0">
                <a:solidFill>
                  <a:srgbClr val="FF0000"/>
                </a:solidFill>
              </a:rPr>
              <a:t>）</a:t>
            </a:r>
            <a:r>
              <a:rPr lang="zh-CN" altLang="en-US" sz="2800" dirty="0">
                <a:solidFill>
                  <a:srgbClr val="0000FF"/>
                </a:solidFill>
              </a:rPr>
              <a:t>是否反应</a:t>
            </a:r>
            <a:r>
              <a:rPr lang="zh-CN" altLang="en-US" sz="2800" dirty="0"/>
              <a:t>；</a:t>
            </a:r>
          </a:p>
        </p:txBody>
      </p:sp>
      <p:sp>
        <p:nvSpPr>
          <p:cNvPr id="51218" name="Rectangle 18"/>
          <p:cNvSpPr>
            <a:spLocks noChangeArrowheads="1"/>
          </p:cNvSpPr>
          <p:nvPr/>
        </p:nvSpPr>
        <p:spPr bwMode="auto">
          <a:xfrm>
            <a:off x="1258888" y="3043238"/>
            <a:ext cx="55451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或</a:t>
            </a:r>
            <a:r>
              <a:rPr lang="zh-CN" altLang="en-US" sz="2800" dirty="0">
                <a:solidFill>
                  <a:srgbClr val="FF0000"/>
                </a:solidFill>
              </a:rPr>
              <a:t>反应时的剧烈程度。</a:t>
            </a:r>
            <a:r>
              <a:rPr lang="zh-CN" altLang="en-US" sz="2800" dirty="0" smtClean="0">
                <a:solidFill>
                  <a:srgbClr val="0000CC"/>
                </a:solidFill>
              </a:rPr>
              <a:t>（控制变量）</a:t>
            </a:r>
            <a:endParaRPr lang="zh-CN" altLang="en-US" sz="2800" dirty="0">
              <a:solidFill>
                <a:srgbClr val="0000CC"/>
              </a:solidFill>
            </a:endParaRPr>
          </a:p>
        </p:txBody>
      </p:sp>
      <p:sp>
        <p:nvSpPr>
          <p:cNvPr id="51219" name="Text Box 19"/>
          <p:cNvSpPr txBox="1">
            <a:spLocks noChangeArrowheads="1"/>
          </p:cNvSpPr>
          <p:nvPr/>
        </p:nvSpPr>
        <p:spPr bwMode="auto">
          <a:xfrm>
            <a:off x="684213" y="3619500"/>
            <a:ext cx="68772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latin typeface="Arial" charset="0"/>
              </a:rPr>
              <a:t>c</a:t>
            </a:r>
            <a:r>
              <a:rPr lang="zh-CN" altLang="en-US" sz="2800">
                <a:latin typeface="Arial" charset="0"/>
              </a:rPr>
              <a:t>、根据</a:t>
            </a:r>
            <a:r>
              <a:rPr lang="zh-CN" altLang="en-US" sz="2800">
                <a:solidFill>
                  <a:srgbClr val="FF0000"/>
                </a:solidFill>
                <a:latin typeface="Arial" charset="0"/>
              </a:rPr>
              <a:t>金属与金属化合物溶液是否反应</a:t>
            </a:r>
            <a:r>
              <a:rPr lang="zh-CN" altLang="en-US" sz="2800">
                <a:latin typeface="Arial" charset="0"/>
              </a:rPr>
              <a:t>；</a:t>
            </a:r>
          </a:p>
        </p:txBody>
      </p:sp>
      <p:sp>
        <p:nvSpPr>
          <p:cNvPr id="51224" name="Text Box 24"/>
          <p:cNvSpPr txBox="1">
            <a:spLocks noChangeArrowheads="1"/>
          </p:cNvSpPr>
          <p:nvPr/>
        </p:nvSpPr>
        <p:spPr bwMode="auto">
          <a:xfrm>
            <a:off x="7215206" y="3643314"/>
            <a:ext cx="16033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</a:rPr>
              <a:t>（最佳）</a:t>
            </a:r>
          </a:p>
        </p:txBody>
      </p:sp>
      <p:sp>
        <p:nvSpPr>
          <p:cNvPr id="13" name="Text Box 21"/>
          <p:cNvSpPr txBox="1">
            <a:spLocks noChangeArrowheads="1"/>
          </p:cNvSpPr>
          <p:nvPr/>
        </p:nvSpPr>
        <p:spPr bwMode="auto">
          <a:xfrm>
            <a:off x="690563" y="5118099"/>
            <a:ext cx="824296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答：</a:t>
            </a:r>
            <a:r>
              <a:rPr lang="zh-CN" altLang="en-US" sz="2800" dirty="0">
                <a:latin typeface="+mn-ea"/>
                <a:ea typeface="+mn-ea"/>
              </a:rPr>
              <a:t>取一块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打磨光亮</a:t>
            </a:r>
            <a:r>
              <a:rPr lang="zh-CN" altLang="en-US" sz="2800" dirty="0">
                <a:latin typeface="+mn-ea"/>
                <a:ea typeface="+mn-ea"/>
              </a:rPr>
              <a:t>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铝片</a:t>
            </a:r>
            <a:r>
              <a:rPr lang="zh-CN" altLang="en-US" sz="2800" dirty="0">
                <a:latin typeface="+mn-ea"/>
                <a:ea typeface="+mn-ea"/>
              </a:rPr>
              <a:t>于装有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少量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FeCl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溶液</a:t>
            </a:r>
            <a:r>
              <a:rPr lang="zh-CN" altLang="en-US" sz="2800" dirty="0" smtClean="0">
                <a:latin typeface="+mn-ea"/>
                <a:ea typeface="+mn-ea"/>
              </a:rPr>
              <a:t>的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试管</a:t>
            </a:r>
            <a:r>
              <a:rPr lang="zh-CN" altLang="en-US" sz="2800" dirty="0">
                <a:latin typeface="+mn-ea"/>
                <a:ea typeface="+mn-ea"/>
              </a:rPr>
              <a:t>中</a:t>
            </a:r>
            <a:r>
              <a:rPr lang="zh-CN" altLang="en-US" sz="2800" dirty="0" smtClean="0">
                <a:latin typeface="+mn-ea"/>
                <a:ea typeface="+mn-ea"/>
              </a:rPr>
              <a:t>，铝</a:t>
            </a:r>
            <a:r>
              <a:rPr lang="zh-CN" altLang="en-US" sz="2800" dirty="0">
                <a:latin typeface="+mn-ea"/>
                <a:ea typeface="+mn-ea"/>
              </a:rPr>
              <a:t>片上有黑色固体析出</a:t>
            </a:r>
          </a:p>
        </p:txBody>
      </p:sp>
      <p:sp>
        <p:nvSpPr>
          <p:cNvPr id="14" name="Rectangle 20"/>
          <p:cNvSpPr>
            <a:spLocks noChangeArrowheads="1"/>
          </p:cNvSpPr>
          <p:nvPr/>
        </p:nvSpPr>
        <p:spPr bwMode="auto">
          <a:xfrm>
            <a:off x="357158" y="4117967"/>
            <a:ext cx="878684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【</a:t>
            </a:r>
            <a:r>
              <a:rPr lang="zh-CN" altLang="en-US" sz="2800" dirty="0" smtClean="0">
                <a:latin typeface="+mn-ea"/>
                <a:ea typeface="+mn-ea"/>
              </a:rPr>
              <a:t>设计实验</a:t>
            </a:r>
            <a:r>
              <a:rPr lang="en-US" altLang="zh-CN" sz="2800" dirty="0" smtClean="0">
                <a:latin typeface="+mn-ea"/>
                <a:ea typeface="+mn-ea"/>
              </a:rPr>
              <a:t>】</a:t>
            </a:r>
          </a:p>
          <a:p>
            <a:r>
              <a:rPr lang="en-US" altLang="zh-CN" sz="2800" dirty="0" smtClean="0">
                <a:latin typeface="+mn-ea"/>
                <a:ea typeface="+mn-ea"/>
              </a:rPr>
              <a:t>      </a:t>
            </a:r>
            <a:r>
              <a:rPr lang="zh-CN" altLang="en-US" sz="2800" dirty="0" smtClean="0">
                <a:latin typeface="+mn-ea"/>
                <a:ea typeface="+mn-ea"/>
              </a:rPr>
              <a:t>请</a:t>
            </a:r>
            <a:r>
              <a:rPr lang="zh-CN" altLang="en-US" sz="2800" dirty="0">
                <a:latin typeface="+mn-ea"/>
                <a:ea typeface="+mn-ea"/>
              </a:rPr>
              <a:t>你设计实验验证金属</a:t>
            </a:r>
            <a:r>
              <a:rPr lang="en-US" altLang="zh-CN" sz="2800" dirty="0">
                <a:latin typeface="+mn-ea"/>
                <a:ea typeface="+mn-ea"/>
              </a:rPr>
              <a:t>Fe</a:t>
            </a:r>
            <a:r>
              <a:rPr lang="zh-CN" altLang="en-US" sz="2800" dirty="0">
                <a:latin typeface="+mn-ea"/>
                <a:ea typeface="+mn-ea"/>
              </a:rPr>
              <a:t>与</a:t>
            </a:r>
            <a:r>
              <a:rPr lang="en-US" altLang="zh-CN" sz="2800" dirty="0">
                <a:latin typeface="+mn-ea"/>
                <a:ea typeface="+mn-ea"/>
              </a:rPr>
              <a:t>Al </a:t>
            </a:r>
            <a:r>
              <a:rPr lang="zh-CN" altLang="en-US" sz="2800" dirty="0">
                <a:latin typeface="+mn-ea"/>
                <a:ea typeface="+mn-ea"/>
              </a:rPr>
              <a:t>的活动性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强弱</a:t>
            </a:r>
            <a:r>
              <a:rPr lang="zh-CN" altLang="en-US" sz="2800" dirty="0">
                <a:latin typeface="+mn-ea"/>
                <a:ea typeface="+mn-ea"/>
              </a:rPr>
              <a:t>。 </a:t>
            </a:r>
          </a:p>
        </p:txBody>
      </p:sp>
      <p:sp>
        <p:nvSpPr>
          <p:cNvPr id="15" name="Rectangle 22"/>
          <p:cNvSpPr>
            <a:spLocks noChangeArrowheads="1"/>
          </p:cNvSpPr>
          <p:nvPr/>
        </p:nvSpPr>
        <p:spPr bwMode="auto">
          <a:xfrm>
            <a:off x="1214414" y="5572140"/>
            <a:ext cx="764504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0000CC"/>
                </a:solidFill>
              </a:rPr>
              <a:t>                                                           （，</a:t>
            </a:r>
            <a:r>
              <a:rPr lang="zh-CN" altLang="en-US" sz="2800" dirty="0">
                <a:solidFill>
                  <a:srgbClr val="0000CC"/>
                </a:solidFill>
              </a:rPr>
              <a:t>溶液由</a:t>
            </a:r>
            <a:r>
              <a:rPr lang="zh-CN" altLang="en-US" sz="2800" dirty="0" smtClean="0">
                <a:solidFill>
                  <a:srgbClr val="0000CC"/>
                </a:solidFill>
              </a:rPr>
              <a:t>浅</a:t>
            </a:r>
            <a:endParaRPr lang="en-US" altLang="zh-CN" sz="2800" dirty="0" smtClean="0">
              <a:solidFill>
                <a:srgbClr val="0000CC"/>
              </a:solidFill>
            </a:endParaRPr>
          </a:p>
          <a:p>
            <a:r>
              <a:rPr lang="en-US" altLang="zh-CN" sz="2800" dirty="0" smtClean="0">
                <a:solidFill>
                  <a:srgbClr val="0000CC"/>
                </a:solidFill>
              </a:rPr>
              <a:t>   </a:t>
            </a:r>
            <a:r>
              <a:rPr lang="zh-CN" altLang="en-US" sz="2800" dirty="0" smtClean="0">
                <a:solidFill>
                  <a:srgbClr val="0000CC"/>
                </a:solidFill>
              </a:rPr>
              <a:t>绿色</a:t>
            </a:r>
            <a:r>
              <a:rPr lang="zh-CN" altLang="en-US" sz="2800" dirty="0">
                <a:solidFill>
                  <a:srgbClr val="0000CC"/>
                </a:solidFill>
              </a:rPr>
              <a:t>变为无色），</a:t>
            </a:r>
          </a:p>
        </p:txBody>
      </p:sp>
      <p:sp>
        <p:nvSpPr>
          <p:cNvPr id="16" name="Rectangle 23"/>
          <p:cNvSpPr>
            <a:spLocks noChangeArrowheads="1"/>
          </p:cNvSpPr>
          <p:nvPr/>
        </p:nvSpPr>
        <p:spPr bwMode="auto">
          <a:xfrm>
            <a:off x="4270582" y="5977614"/>
            <a:ext cx="48734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证明铝的化学性质比铁活泼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5" grpId="1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2"/>
          <p:cNvSpPr txBox="1">
            <a:spLocks noChangeArrowheads="1"/>
          </p:cNvSpPr>
          <p:nvPr/>
        </p:nvSpPr>
        <p:spPr bwMode="auto">
          <a:xfrm>
            <a:off x="728663" y="1700213"/>
            <a:ext cx="7651750" cy="45720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bg1"/>
                </a:solidFill>
                <a:latin typeface="Arial Narrow" pitchFamily="34" charset="0"/>
              </a:rPr>
              <a:t>K  Ca  Na  Mg  Al   Zn   Fe   Sn   Pb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）</a:t>
            </a:r>
            <a:r>
              <a:rPr kumimoji="1" lang="en-US" altLang="zh-CN">
                <a:solidFill>
                  <a:schemeClr val="bg1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69635" name="Line 3"/>
          <p:cNvSpPr>
            <a:spLocks noChangeShapeType="1"/>
          </p:cNvSpPr>
          <p:nvPr/>
        </p:nvSpPr>
        <p:spPr bwMode="auto">
          <a:xfrm>
            <a:off x="747713" y="2228850"/>
            <a:ext cx="7640637" cy="1588"/>
          </a:xfrm>
          <a:prstGeom prst="line">
            <a:avLst/>
          </a:prstGeom>
          <a:noFill/>
          <a:ln w="5715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179388" y="765175"/>
            <a:ext cx="48974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四、金属活动性顺序表</a:t>
            </a: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2843213" y="2347913"/>
            <a:ext cx="4217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Arial Narrow" pitchFamily="34" charset="0"/>
              </a:rPr>
              <a:t>金属活动性由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强</a:t>
            </a:r>
            <a:r>
              <a:rPr kumimoji="1" lang="zh-CN" altLang="en-US">
                <a:latin typeface="Arial Narrow" pitchFamily="34" charset="0"/>
              </a:rPr>
              <a:t>至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弱</a:t>
            </a:r>
            <a:r>
              <a:rPr kumimoji="1" lang="zh-CN" altLang="en-US">
                <a:latin typeface="Arial Narrow" pitchFamily="34" charset="0"/>
              </a:rPr>
              <a:t>排列</a:t>
            </a:r>
          </a:p>
        </p:txBody>
      </p:sp>
      <p:sp>
        <p:nvSpPr>
          <p:cNvPr id="69639" name="Text Box 7"/>
          <p:cNvSpPr txBox="1">
            <a:spLocks noChangeArrowheads="1"/>
          </p:cNvSpPr>
          <p:nvPr/>
        </p:nvSpPr>
        <p:spPr bwMode="auto">
          <a:xfrm>
            <a:off x="1497013" y="4652963"/>
            <a:ext cx="536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Arial" charset="0"/>
              </a:rPr>
              <a:t>梨花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假</a:t>
            </a:r>
            <a:r>
              <a:rPr lang="zh-CN" altLang="en-US">
                <a:latin typeface="Arial" charset="0"/>
              </a:rPr>
              <a:t>，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爱</a:t>
            </a:r>
            <a:r>
              <a:rPr lang="zh-CN" altLang="en-US">
                <a:latin typeface="Arial" charset="0"/>
              </a:rPr>
              <a:t>已逝，无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奈</a:t>
            </a:r>
            <a:r>
              <a:rPr lang="zh-CN" altLang="en-US">
                <a:latin typeface="Arial" charset="0"/>
              </a:rPr>
              <a:t>何，可怜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美</a:t>
            </a:r>
            <a:r>
              <a:rPr lang="zh-CN" altLang="en-US">
                <a:latin typeface="Arial" charset="0"/>
              </a:rPr>
              <a:t>人；</a:t>
            </a:r>
          </a:p>
        </p:txBody>
      </p:sp>
      <p:sp>
        <p:nvSpPr>
          <p:cNvPr id="69640" name="Text Box 8"/>
          <p:cNvSpPr txBox="1">
            <a:spLocks noChangeArrowheads="1"/>
          </p:cNvSpPr>
          <p:nvPr/>
        </p:nvSpPr>
        <p:spPr bwMode="auto">
          <a:xfrm>
            <a:off x="1425575" y="5780088"/>
            <a:ext cx="73739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Arial" charset="0"/>
              </a:rPr>
              <a:t>一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缕</a:t>
            </a:r>
            <a:r>
              <a:rPr lang="zh-CN" altLang="en-US">
                <a:latin typeface="Arial" charset="0"/>
              </a:rPr>
              <a:t>芳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心</a:t>
            </a:r>
            <a:r>
              <a:rPr lang="zh-CN" altLang="en-US">
                <a:latin typeface="Arial" charset="0"/>
              </a:rPr>
              <a:t>黄符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贴</a:t>
            </a:r>
            <a:r>
              <a:rPr lang="zh-CN" altLang="en-US">
                <a:latin typeface="Arial" charset="0"/>
              </a:rPr>
              <a:t>，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唏</a:t>
            </a:r>
            <a:r>
              <a:rPr lang="zh-CN" altLang="en-US">
                <a:latin typeface="Arial" charset="0"/>
              </a:rPr>
              <a:t>嘘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千</a:t>
            </a:r>
            <a:r>
              <a:rPr lang="zh-CN" altLang="en-US">
                <a:latin typeface="Arial" charset="0"/>
              </a:rPr>
              <a:t>年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情</a:t>
            </a:r>
            <a:r>
              <a:rPr lang="zh-CN" altLang="en-US">
                <a:latin typeface="Arial" charset="0"/>
              </a:rPr>
              <a:t>，</a:t>
            </a:r>
            <a:r>
              <a:rPr lang="zh-CN" altLang="en-US">
                <a:solidFill>
                  <a:srgbClr val="0000CC"/>
                </a:solidFill>
                <a:latin typeface="Arial" charset="0"/>
              </a:rPr>
              <a:t>瞳   红   映   佛    经</a:t>
            </a:r>
            <a:r>
              <a:rPr lang="zh-CN" altLang="en-US">
                <a:latin typeface="Arial" charset="0"/>
              </a:rPr>
              <a:t>。</a:t>
            </a:r>
          </a:p>
        </p:txBody>
      </p:sp>
      <p:sp>
        <p:nvSpPr>
          <p:cNvPr id="69641" name="Text Box 9"/>
          <p:cNvSpPr txBox="1">
            <a:spLocks noChangeArrowheads="1"/>
          </p:cNvSpPr>
          <p:nvPr/>
        </p:nvSpPr>
        <p:spPr bwMode="auto">
          <a:xfrm>
            <a:off x="3222625" y="3573463"/>
            <a:ext cx="1854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Arial" charset="0"/>
              </a:rPr>
              <a:t>金言律</a:t>
            </a:r>
          </a:p>
        </p:txBody>
      </p:sp>
      <p:sp>
        <p:nvSpPr>
          <p:cNvPr id="69642" name="Text Box 10"/>
          <p:cNvSpPr txBox="1">
            <a:spLocks noChangeArrowheads="1"/>
          </p:cNvSpPr>
          <p:nvPr/>
        </p:nvSpPr>
        <p:spPr bwMode="auto">
          <a:xfrm>
            <a:off x="2133600" y="4122738"/>
            <a:ext cx="4203700" cy="466725"/>
          </a:xfrm>
          <a:prstGeom prst="rect">
            <a:avLst/>
          </a:prstGeom>
          <a:noFill/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0000CC"/>
                </a:solidFill>
                <a:latin typeface="Arial Narrow" pitchFamily="34" charset="0"/>
              </a:rPr>
              <a:t>K       Ca                Na                 Mg</a:t>
            </a:r>
          </a:p>
        </p:txBody>
      </p:sp>
      <p:sp>
        <p:nvSpPr>
          <p:cNvPr id="69643" name="Text Box 11"/>
          <p:cNvSpPr txBox="1">
            <a:spLocks noChangeArrowheads="1"/>
          </p:cNvSpPr>
          <p:nvPr/>
        </p:nvSpPr>
        <p:spPr bwMode="auto">
          <a:xfrm>
            <a:off x="1800225" y="5265738"/>
            <a:ext cx="6948488" cy="466725"/>
          </a:xfrm>
          <a:prstGeom prst="rect">
            <a:avLst/>
          </a:prstGeom>
          <a:noFill/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0000CC"/>
                </a:solidFill>
                <a:latin typeface="Arial Narrow" pitchFamily="34" charset="0"/>
              </a:rPr>
              <a:t>Al     Zn        Fe     Sn    Pb</a:t>
            </a:r>
            <a:r>
              <a:rPr kumimoji="1" lang="zh-CN" altLang="en-US">
                <a:solidFill>
                  <a:srgbClr val="0000CC"/>
                </a:solidFill>
                <a:latin typeface="Arial Narrow" pitchFamily="34" charset="0"/>
              </a:rPr>
              <a:t>（ </a:t>
            </a:r>
            <a:r>
              <a:rPr kumimoji="1" lang="en-US" altLang="zh-CN">
                <a:solidFill>
                  <a:srgbClr val="0000CC"/>
                </a:solidFill>
                <a:latin typeface="Arial Narrow" pitchFamily="34" charset="0"/>
              </a:rPr>
              <a:t>H</a:t>
            </a:r>
            <a:r>
              <a:rPr kumimoji="1" lang="zh-CN" altLang="en-US">
                <a:solidFill>
                  <a:srgbClr val="0000CC"/>
                </a:solidFill>
                <a:latin typeface="Arial Narrow" pitchFamily="34" charset="0"/>
              </a:rPr>
              <a:t>）</a:t>
            </a:r>
            <a:r>
              <a:rPr kumimoji="1" lang="en-US" altLang="zh-CN">
                <a:solidFill>
                  <a:srgbClr val="FF0000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69644" name="Text Box 12"/>
          <p:cNvSpPr txBox="1">
            <a:spLocks noChangeArrowheads="1"/>
          </p:cNvSpPr>
          <p:nvPr/>
        </p:nvSpPr>
        <p:spPr bwMode="auto">
          <a:xfrm>
            <a:off x="3635375" y="6237288"/>
            <a:ext cx="521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宋体" pitchFamily="2" charset="-122"/>
              </a:rPr>
              <a:t>2012</a:t>
            </a:r>
            <a:r>
              <a:rPr lang="zh-CN" altLang="en-US">
                <a:latin typeface="宋体" pitchFamily="2" charset="-122"/>
              </a:rPr>
              <a:t>届初三（</a:t>
            </a:r>
            <a:r>
              <a:rPr lang="en-US" altLang="zh-CN">
                <a:latin typeface="宋体" pitchFamily="2" charset="-122"/>
              </a:rPr>
              <a:t>7</a:t>
            </a:r>
            <a:r>
              <a:rPr lang="zh-CN" altLang="en-US">
                <a:latin typeface="宋体" pitchFamily="2" charset="-122"/>
              </a:rPr>
              <a:t>）班</a:t>
            </a:r>
            <a:r>
              <a:rPr lang="en-US" altLang="zh-CN">
                <a:latin typeface="宋体" pitchFamily="2" charset="-122"/>
              </a:rPr>
              <a:t>——</a:t>
            </a:r>
            <a:r>
              <a:rPr lang="zh-CN" altLang="en-US">
                <a:latin typeface="宋体" pitchFamily="2" charset="-122"/>
              </a:rPr>
              <a:t>金灿灿</a:t>
            </a:r>
            <a:r>
              <a:rPr lang="en-US" altLang="zh-CN">
                <a:latin typeface="宋体" pitchFamily="2" charset="-122"/>
              </a:rPr>
              <a:t>,758</a:t>
            </a:r>
            <a:r>
              <a:rPr lang="zh-CN" altLang="en-US">
                <a:latin typeface="宋体" pitchFamily="2" charset="-122"/>
              </a:rPr>
              <a:t>分</a:t>
            </a: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4345000" y="884238"/>
            <a:ext cx="2012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（理论依据）</a:t>
            </a:r>
          </a:p>
        </p:txBody>
      </p:sp>
      <p:sp>
        <p:nvSpPr>
          <p:cNvPr id="14" name="Text Box 17"/>
          <p:cNvSpPr txBox="1">
            <a:spLocks noChangeArrowheads="1"/>
          </p:cNvSpPr>
          <p:nvPr/>
        </p:nvSpPr>
        <p:spPr bwMode="auto">
          <a:xfrm>
            <a:off x="1285852" y="2967038"/>
            <a:ext cx="6372257" cy="461665"/>
          </a:xfrm>
          <a:prstGeom prst="rect">
            <a:avLst/>
          </a:prstGeom>
          <a:solidFill>
            <a:srgbClr val="0000CC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dirty="0" smtClean="0">
                <a:solidFill>
                  <a:schemeClr val="bg1"/>
                </a:solidFill>
              </a:rPr>
              <a:t>钾爱那</a:t>
            </a:r>
            <a:r>
              <a:rPr lang="zh-CN" altLang="en-US" dirty="0">
                <a:solidFill>
                  <a:schemeClr val="bg1"/>
                </a:solidFill>
              </a:rPr>
              <a:t>美女，薪贴七千（氢），童工赢铂金。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69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69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69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69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69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 animBg="1"/>
      <p:bldP spid="69635" grpId="0" animBg="1"/>
      <p:bldP spid="69637" grpId="0"/>
      <p:bldP spid="69639" grpId="0"/>
      <p:bldP spid="69640" grpId="0"/>
      <p:bldP spid="69641" grpId="0"/>
      <p:bldP spid="69642" grpId="0" animBg="1"/>
      <p:bldP spid="69643" grpId="0" animBg="1"/>
      <p:bldP spid="69644" grpId="0"/>
      <p:bldP spid="13" grpId="0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539750" y="2714620"/>
            <a:ext cx="6048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/>
              <a:t>金属活动性顺序可以</a:t>
            </a:r>
            <a:r>
              <a:rPr kumimoji="1" lang="zh-CN" altLang="en-US">
                <a:solidFill>
                  <a:srgbClr val="FF0000"/>
                </a:solidFill>
              </a:rPr>
              <a:t>帮助你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判断</a:t>
            </a:r>
            <a:r>
              <a:rPr kumimoji="1" lang="zh-CN" altLang="en-US">
                <a:latin typeface="Arial Narrow" pitchFamily="34" charset="0"/>
              </a:rPr>
              <a:t>：（</a:t>
            </a:r>
            <a:r>
              <a:rPr kumimoji="1" lang="en-US" altLang="zh-CN">
                <a:latin typeface="Arial Narrow" pitchFamily="34" charset="0"/>
              </a:rPr>
              <a:t>P</a:t>
            </a:r>
            <a:r>
              <a:rPr kumimoji="1" lang="en-US" altLang="zh-CN" baseline="-25000">
                <a:latin typeface="Arial Narrow" pitchFamily="34" charset="0"/>
              </a:rPr>
              <a:t>12</a:t>
            </a:r>
            <a:r>
              <a:rPr kumimoji="1" lang="zh-CN" altLang="en-US">
                <a:latin typeface="Arial Narrow" pitchFamily="34" charset="0"/>
              </a:rPr>
              <a:t>）</a:t>
            </a:r>
          </a:p>
        </p:txBody>
      </p: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500034" y="785794"/>
            <a:ext cx="8286808" cy="49244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600">
                <a:solidFill>
                  <a:schemeClr val="bg1"/>
                </a:solidFill>
                <a:latin typeface="Arial Narrow" pitchFamily="34" charset="0"/>
              </a:rPr>
              <a:t>K  Ca  Na  Mg  Al   Zn   Fe   Sn   Pb</a:t>
            </a:r>
            <a:r>
              <a:rPr kumimoji="1" lang="zh-CN" altLang="en-US" sz="2600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 sz="2600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 sz="2600">
                <a:solidFill>
                  <a:srgbClr val="FF0000"/>
                </a:solidFill>
                <a:latin typeface="Arial Narrow" pitchFamily="34" charset="0"/>
              </a:rPr>
              <a:t>）</a:t>
            </a:r>
            <a:r>
              <a:rPr kumimoji="1" lang="en-US" altLang="zh-CN" sz="2600">
                <a:solidFill>
                  <a:schemeClr val="bg1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33801" name="Line 9"/>
          <p:cNvSpPr>
            <a:spLocks noChangeShapeType="1"/>
          </p:cNvSpPr>
          <p:nvPr/>
        </p:nvSpPr>
        <p:spPr bwMode="auto">
          <a:xfrm>
            <a:off x="539750" y="1385869"/>
            <a:ext cx="8280000" cy="1588"/>
          </a:xfrm>
          <a:prstGeom prst="line">
            <a:avLst/>
          </a:prstGeom>
          <a:noFill/>
          <a:ln w="5715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 sz="2800"/>
          </a:p>
        </p:txBody>
      </p:sp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2357422" y="1477020"/>
            <a:ext cx="42179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latin typeface="Arial Narrow" pitchFamily="34" charset="0"/>
              </a:rPr>
              <a:t>金属活动性由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强</a:t>
            </a:r>
            <a:r>
              <a:rPr kumimoji="1" lang="zh-CN" altLang="en-US" sz="2800">
                <a:latin typeface="Arial Narrow" pitchFamily="34" charset="0"/>
              </a:rPr>
              <a:t>至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弱</a:t>
            </a:r>
            <a:r>
              <a:rPr kumimoji="1" lang="zh-CN" altLang="en-US" sz="2800">
                <a:latin typeface="Arial Narrow" pitchFamily="34" charset="0"/>
              </a:rPr>
              <a:t>排列</a:t>
            </a:r>
          </a:p>
        </p:txBody>
      </p:sp>
      <p:sp>
        <p:nvSpPr>
          <p:cNvPr id="33803" name="Text Box 11"/>
          <p:cNvSpPr txBox="1">
            <a:spLocks noChangeArrowheads="1"/>
          </p:cNvSpPr>
          <p:nvPr/>
        </p:nvSpPr>
        <p:spPr bwMode="auto">
          <a:xfrm>
            <a:off x="611188" y="3148007"/>
            <a:ext cx="8135937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200">
                <a:latin typeface="宋体" pitchFamily="2" charset="-122"/>
              </a:rPr>
              <a:t>1</a:t>
            </a:r>
            <a:r>
              <a:rPr kumimoji="1" lang="zh-CN" altLang="en-US" sz="2200">
                <a:latin typeface="宋体" pitchFamily="2" charset="-122"/>
              </a:rPr>
              <a:t>、在金属活动性顺序里，位置越</a:t>
            </a:r>
            <a:r>
              <a:rPr kumimoji="1" lang="zh-CN" altLang="en-US" sz="2200">
                <a:solidFill>
                  <a:srgbClr val="FF0000"/>
                </a:solidFill>
                <a:latin typeface="宋体" pitchFamily="2" charset="-122"/>
              </a:rPr>
              <a:t>前</a:t>
            </a:r>
            <a:r>
              <a:rPr kumimoji="1" lang="zh-CN" altLang="en-US" sz="2200">
                <a:latin typeface="宋体" pitchFamily="2" charset="-122"/>
              </a:rPr>
              <a:t>，它的活动性越</a:t>
            </a:r>
            <a:r>
              <a:rPr kumimoji="1" lang="zh-CN" altLang="en-US" sz="2200">
                <a:solidFill>
                  <a:srgbClr val="FF0000"/>
                </a:solidFill>
                <a:latin typeface="宋体" pitchFamily="2" charset="-122"/>
              </a:rPr>
              <a:t>强</a:t>
            </a:r>
            <a:r>
              <a:rPr kumimoji="1" lang="zh-CN" altLang="en-US" sz="2200">
                <a:latin typeface="宋体" pitchFamily="2" charset="-122"/>
              </a:rPr>
              <a:t>。</a:t>
            </a:r>
          </a:p>
        </p:txBody>
      </p:sp>
      <p:sp>
        <p:nvSpPr>
          <p:cNvPr id="33804" name="Text Box 12"/>
          <p:cNvSpPr txBox="1">
            <a:spLocks noChangeArrowheads="1"/>
          </p:cNvSpPr>
          <p:nvPr/>
        </p:nvSpPr>
        <p:spPr bwMode="auto">
          <a:xfrm>
            <a:off x="611188" y="3579807"/>
            <a:ext cx="75596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200">
                <a:latin typeface="宋体" pitchFamily="2" charset="-122"/>
              </a:rPr>
              <a:t>2</a:t>
            </a:r>
            <a:r>
              <a:rPr kumimoji="1" lang="zh-CN" altLang="en-US" sz="2200">
                <a:latin typeface="宋体" pitchFamily="2" charset="-122"/>
              </a:rPr>
              <a:t>、在金属活动性顺序里，位于氢前的金属能</a:t>
            </a:r>
            <a:r>
              <a:rPr kumimoji="1" lang="zh-CN" altLang="en-US" sz="2200">
                <a:solidFill>
                  <a:srgbClr val="FF0000"/>
                </a:solidFill>
                <a:latin typeface="宋体" pitchFamily="2" charset="-122"/>
              </a:rPr>
              <a:t>置换</a:t>
            </a:r>
            <a:r>
              <a:rPr kumimoji="1" lang="zh-CN" altLang="en-US" sz="2200">
                <a:latin typeface="宋体" pitchFamily="2" charset="-122"/>
              </a:rPr>
              <a:t>出</a:t>
            </a:r>
            <a:r>
              <a:rPr kumimoji="1" lang="zh-CN" altLang="en-US" sz="2200">
                <a:solidFill>
                  <a:srgbClr val="0000CC"/>
                </a:solidFill>
                <a:latin typeface="宋体" pitchFamily="2" charset="-122"/>
              </a:rPr>
              <a:t>盐酸和</a:t>
            </a:r>
          </a:p>
          <a:p>
            <a:pPr>
              <a:spcBef>
                <a:spcPct val="50000"/>
              </a:spcBef>
            </a:pPr>
            <a:r>
              <a:rPr kumimoji="1" lang="zh-CN" altLang="en-US" sz="2200">
                <a:solidFill>
                  <a:srgbClr val="0000CC"/>
                </a:solidFill>
                <a:latin typeface="宋体" pitchFamily="2" charset="-122"/>
              </a:rPr>
              <a:t>   稀硫酸</a:t>
            </a:r>
            <a:r>
              <a:rPr kumimoji="1" lang="zh-CN" altLang="en-US" sz="2200">
                <a:latin typeface="宋体" pitchFamily="2" charset="-122"/>
              </a:rPr>
              <a:t>中的</a:t>
            </a:r>
            <a:r>
              <a:rPr kumimoji="1" lang="zh-CN" altLang="en-US" sz="2200">
                <a:solidFill>
                  <a:srgbClr val="FF0000"/>
                </a:solidFill>
                <a:latin typeface="宋体" pitchFamily="2" charset="-122"/>
              </a:rPr>
              <a:t>氢</a:t>
            </a:r>
            <a:r>
              <a:rPr kumimoji="1" lang="zh-CN" altLang="en-US" sz="2200">
                <a:latin typeface="宋体" pitchFamily="2" charset="-122"/>
              </a:rPr>
              <a:t>。</a:t>
            </a:r>
          </a:p>
        </p:txBody>
      </p:sp>
      <p:sp>
        <p:nvSpPr>
          <p:cNvPr id="33805" name="Text Box 13"/>
          <p:cNvSpPr txBox="1">
            <a:spLocks noChangeArrowheads="1"/>
          </p:cNvSpPr>
          <p:nvPr/>
        </p:nvSpPr>
        <p:spPr bwMode="auto">
          <a:xfrm>
            <a:off x="612775" y="4586282"/>
            <a:ext cx="8135938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200">
                <a:latin typeface="宋体" pitchFamily="2" charset="-122"/>
              </a:rPr>
              <a:t>3</a:t>
            </a:r>
            <a:r>
              <a:rPr kumimoji="1" lang="zh-CN" altLang="en-US" sz="2200">
                <a:latin typeface="宋体" pitchFamily="2" charset="-122"/>
              </a:rPr>
              <a:t>、在金属活动性顺序里，位于</a:t>
            </a:r>
            <a:r>
              <a:rPr kumimoji="1" lang="zh-CN" altLang="en-US" sz="2200">
                <a:solidFill>
                  <a:srgbClr val="0000CC"/>
                </a:solidFill>
                <a:latin typeface="宋体" pitchFamily="2" charset="-122"/>
              </a:rPr>
              <a:t>前面的金属</a:t>
            </a:r>
            <a:r>
              <a:rPr kumimoji="1" lang="zh-CN" altLang="en-US" sz="2200">
                <a:latin typeface="宋体" pitchFamily="2" charset="-122"/>
              </a:rPr>
              <a:t>能把后面的金属</a:t>
            </a:r>
          </a:p>
          <a:p>
            <a:pPr>
              <a:spcBef>
                <a:spcPct val="50000"/>
              </a:spcBef>
            </a:pPr>
            <a:r>
              <a:rPr kumimoji="1" lang="zh-CN" altLang="en-US" sz="2200">
                <a:latin typeface="宋体" pitchFamily="2" charset="-122"/>
              </a:rPr>
              <a:t>   从他们化合物的</a:t>
            </a:r>
            <a:r>
              <a:rPr kumimoji="1" lang="zh-CN" altLang="en-US" sz="2200">
                <a:solidFill>
                  <a:srgbClr val="FF0000"/>
                </a:solidFill>
                <a:latin typeface="宋体" pitchFamily="2" charset="-122"/>
              </a:rPr>
              <a:t>溶液</a:t>
            </a:r>
            <a:r>
              <a:rPr kumimoji="1" lang="zh-CN" altLang="en-US" sz="2200">
                <a:latin typeface="宋体" pitchFamily="2" charset="-122"/>
              </a:rPr>
              <a:t>里</a:t>
            </a:r>
            <a:r>
              <a:rPr kumimoji="1" lang="zh-CN" altLang="en-US" sz="2200">
                <a:solidFill>
                  <a:srgbClr val="0000CC"/>
                </a:solidFill>
                <a:latin typeface="宋体" pitchFamily="2" charset="-122"/>
              </a:rPr>
              <a:t>置换</a:t>
            </a:r>
            <a:r>
              <a:rPr kumimoji="1" lang="zh-CN" altLang="en-US" sz="2200">
                <a:latin typeface="宋体" pitchFamily="2" charset="-122"/>
              </a:rPr>
              <a:t>出来。</a:t>
            </a:r>
          </a:p>
        </p:txBody>
      </p:sp>
      <p:sp>
        <p:nvSpPr>
          <p:cNvPr id="33806" name="Text Box 14"/>
          <p:cNvSpPr txBox="1">
            <a:spLocks noChangeArrowheads="1"/>
          </p:cNvSpPr>
          <p:nvPr/>
        </p:nvSpPr>
        <p:spPr bwMode="auto">
          <a:xfrm>
            <a:off x="3038475" y="4078282"/>
            <a:ext cx="5781675" cy="43656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latin typeface="宋体" pitchFamily="2" charset="-122"/>
              </a:rPr>
              <a:t>注意：此酸不能是：浓硫酸、稀硝酸、浓硝酸</a:t>
            </a:r>
          </a:p>
        </p:txBody>
      </p:sp>
      <p:sp>
        <p:nvSpPr>
          <p:cNvPr id="33807" name="Rectangle 15"/>
          <p:cNvSpPr>
            <a:spLocks noChangeArrowheads="1"/>
          </p:cNvSpPr>
          <p:nvPr/>
        </p:nvSpPr>
        <p:spPr bwMode="auto">
          <a:xfrm>
            <a:off x="1058863" y="5594345"/>
            <a:ext cx="7085038" cy="46166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2200" dirty="0"/>
              <a:t>位于</a:t>
            </a:r>
            <a:r>
              <a:rPr kumimoji="1" lang="zh-CN" altLang="en-US" sz="2200" dirty="0">
                <a:solidFill>
                  <a:srgbClr val="0000CC"/>
                </a:solidFill>
              </a:rPr>
              <a:t>前面的金属</a:t>
            </a:r>
            <a:r>
              <a:rPr kumimoji="1" lang="zh-CN" altLang="en-US" sz="2200" dirty="0"/>
              <a:t>不能是</a:t>
            </a:r>
            <a:r>
              <a:rPr kumimoji="1" lang="en-US" altLang="zh-CN" dirty="0"/>
              <a:t>K</a:t>
            </a:r>
            <a:r>
              <a:rPr kumimoji="1" lang="zh-CN" altLang="en-US" dirty="0" smtClean="0"/>
              <a:t>、</a:t>
            </a:r>
            <a:r>
              <a:rPr lang="en-US" altLang="zh-CN" dirty="0" smtClean="0">
                <a:solidFill>
                  <a:srgbClr val="FF0000"/>
                </a:solidFill>
              </a:rPr>
              <a:t> </a:t>
            </a:r>
            <a:r>
              <a:rPr lang="en-US" altLang="zh-CN" dirty="0" err="1" smtClean="0">
                <a:solidFill>
                  <a:srgbClr val="FF0000"/>
                </a:solidFill>
              </a:rPr>
              <a:t>Ba</a:t>
            </a:r>
            <a:r>
              <a:rPr lang="zh-CN" altLang="en-US" dirty="0" smtClean="0">
                <a:solidFill>
                  <a:srgbClr val="FF0000"/>
                </a:solidFill>
              </a:rPr>
              <a:t>、 </a:t>
            </a:r>
            <a:r>
              <a:rPr kumimoji="1" lang="en-US" altLang="zh-CN" dirty="0" smtClean="0"/>
              <a:t>Ca</a:t>
            </a:r>
            <a:r>
              <a:rPr kumimoji="1" lang="zh-CN" altLang="en-US" dirty="0"/>
              <a:t>、</a:t>
            </a:r>
            <a:r>
              <a:rPr kumimoji="1" lang="en-US" altLang="zh-CN" dirty="0" smtClean="0"/>
              <a:t>Na</a:t>
            </a:r>
            <a:r>
              <a:rPr lang="zh-CN" altLang="en-US" dirty="0" smtClean="0"/>
              <a:t>等四种金属</a:t>
            </a:r>
            <a:r>
              <a:rPr kumimoji="1" lang="en-US" altLang="zh-CN" dirty="0" smtClean="0"/>
              <a:t> </a:t>
            </a:r>
            <a:endParaRPr kumimoji="1" lang="en-US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/>
      <p:bldP spid="33801" grpId="0" animBg="1"/>
      <p:bldP spid="33802" grpId="0"/>
      <p:bldP spid="33803" grpId="0"/>
      <p:bldP spid="33804" grpId="0"/>
      <p:bldP spid="33805" grpId="0"/>
      <p:bldP spid="33806" grpId="0" animBg="1"/>
      <p:bldP spid="3380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512763" y="1531938"/>
            <a:ext cx="7651750" cy="45720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bg1"/>
                </a:solidFill>
                <a:latin typeface="Arial Narrow" pitchFamily="34" charset="0"/>
              </a:rPr>
              <a:t>K  Ca  Na  Mg  Al   Zn   Fe   Sn   Pb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）</a:t>
            </a:r>
            <a:r>
              <a:rPr kumimoji="1" lang="en-US" altLang="zh-CN">
                <a:solidFill>
                  <a:schemeClr val="bg1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52227" name="Line 3"/>
          <p:cNvSpPr>
            <a:spLocks noChangeShapeType="1"/>
          </p:cNvSpPr>
          <p:nvPr/>
        </p:nvSpPr>
        <p:spPr bwMode="auto">
          <a:xfrm>
            <a:off x="531813" y="2060575"/>
            <a:ext cx="7640637" cy="1588"/>
          </a:xfrm>
          <a:prstGeom prst="line">
            <a:avLst/>
          </a:prstGeom>
          <a:noFill/>
          <a:ln w="5715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179388" y="765175"/>
            <a:ext cx="41767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四、金属活动性顺序</a:t>
            </a:r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2627313" y="2179638"/>
            <a:ext cx="4217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Arial Narrow" pitchFamily="34" charset="0"/>
              </a:rPr>
              <a:t>金属活动性由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强</a:t>
            </a:r>
            <a:r>
              <a:rPr kumimoji="1" lang="zh-CN" altLang="en-US">
                <a:latin typeface="Arial Narrow" pitchFamily="34" charset="0"/>
              </a:rPr>
              <a:t>至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弱</a:t>
            </a:r>
            <a:r>
              <a:rPr kumimoji="1" lang="zh-CN" altLang="en-US">
                <a:latin typeface="Arial Narrow" pitchFamily="34" charset="0"/>
              </a:rPr>
              <a:t>排列</a:t>
            </a:r>
          </a:p>
        </p:txBody>
      </p:sp>
      <p:grpSp>
        <p:nvGrpSpPr>
          <p:cNvPr id="52230" name="Group 6"/>
          <p:cNvGrpSpPr>
            <a:grpSpLocks/>
          </p:cNvGrpSpPr>
          <p:nvPr/>
        </p:nvGrpSpPr>
        <p:grpSpPr bwMode="auto">
          <a:xfrm>
            <a:off x="1023938" y="3284538"/>
            <a:ext cx="8301037" cy="3024187"/>
            <a:chOff x="554" y="2069"/>
            <a:chExt cx="5229" cy="1905"/>
          </a:xfrm>
        </p:grpSpPr>
        <p:grpSp>
          <p:nvGrpSpPr>
            <p:cNvPr id="52231" name="Group 7"/>
            <p:cNvGrpSpPr>
              <a:grpSpLocks/>
            </p:cNvGrpSpPr>
            <p:nvPr/>
          </p:nvGrpSpPr>
          <p:grpSpPr bwMode="auto">
            <a:xfrm>
              <a:off x="2789" y="3067"/>
              <a:ext cx="2870" cy="605"/>
              <a:chOff x="2789" y="2750"/>
              <a:chExt cx="2870" cy="605"/>
            </a:xfrm>
          </p:grpSpPr>
          <p:sp>
            <p:nvSpPr>
              <p:cNvPr id="52232" name="Text Box 8"/>
              <p:cNvSpPr txBox="1">
                <a:spLocks noChangeArrowheads="1"/>
              </p:cNvSpPr>
              <p:nvPr/>
            </p:nvSpPr>
            <p:spPr bwMode="auto">
              <a:xfrm>
                <a:off x="2789" y="2750"/>
                <a:ext cx="2834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/>
                  <a:t>Al+CuSO</a:t>
                </a:r>
                <a:r>
                  <a:rPr lang="en-US" altLang="zh-CN" baseline="-25000"/>
                  <a:t>4</a:t>
                </a:r>
                <a:endParaRPr lang="en-US" altLang="zh-CN"/>
              </a:p>
            </p:txBody>
          </p:sp>
          <p:sp>
            <p:nvSpPr>
              <p:cNvPr id="52233" name="Text Box 9"/>
              <p:cNvSpPr txBox="1">
                <a:spLocks noChangeArrowheads="1"/>
              </p:cNvSpPr>
              <p:nvPr/>
            </p:nvSpPr>
            <p:spPr bwMode="auto">
              <a:xfrm>
                <a:off x="2835" y="3067"/>
                <a:ext cx="2824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en-US" altLang="zh-CN"/>
                  <a:t>Cu+AgNO</a:t>
                </a:r>
                <a:r>
                  <a:rPr lang="en-US" altLang="zh-CN" baseline="-25000"/>
                  <a:t>3</a:t>
                </a:r>
                <a:endParaRPr lang="en-US" altLang="zh-CN"/>
              </a:p>
            </p:txBody>
          </p:sp>
        </p:grpSp>
        <p:grpSp>
          <p:nvGrpSpPr>
            <p:cNvPr id="52234" name="Group 10"/>
            <p:cNvGrpSpPr>
              <a:grpSpLocks/>
            </p:cNvGrpSpPr>
            <p:nvPr/>
          </p:nvGrpSpPr>
          <p:grpSpPr bwMode="auto">
            <a:xfrm>
              <a:off x="567" y="2069"/>
              <a:ext cx="5216" cy="972"/>
              <a:chOff x="567" y="1752"/>
              <a:chExt cx="5216" cy="972"/>
            </a:xfrm>
          </p:grpSpPr>
          <p:sp>
            <p:nvSpPr>
              <p:cNvPr id="52235" name="Text Box 11"/>
              <p:cNvSpPr txBox="1">
                <a:spLocks noChangeArrowheads="1"/>
              </p:cNvSpPr>
              <p:nvPr/>
            </p:nvSpPr>
            <p:spPr bwMode="auto">
              <a:xfrm>
                <a:off x="582" y="1768"/>
                <a:ext cx="242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en-US" altLang="zh-CN"/>
                  <a:t>Mg+ HCl</a:t>
                </a:r>
                <a:endParaRPr lang="en-US" altLang="zh-CN">
                  <a:solidFill>
                    <a:srgbClr val="FF0000"/>
                  </a:solidFill>
                </a:endParaRPr>
              </a:p>
            </p:txBody>
          </p:sp>
          <p:sp>
            <p:nvSpPr>
              <p:cNvPr id="52236" name="Text Box 12"/>
              <p:cNvSpPr txBox="1">
                <a:spLocks noChangeArrowheads="1"/>
              </p:cNvSpPr>
              <p:nvPr/>
            </p:nvSpPr>
            <p:spPr bwMode="auto">
              <a:xfrm>
                <a:off x="582" y="2099"/>
                <a:ext cx="2738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en-US" altLang="zh-CN"/>
                  <a:t>Zn+ HCl </a:t>
                </a:r>
                <a:endParaRPr lang="en-US" altLang="zh-CN">
                  <a:solidFill>
                    <a:srgbClr val="FF0000"/>
                  </a:solidFill>
                </a:endParaRPr>
              </a:p>
            </p:txBody>
          </p:sp>
          <p:sp>
            <p:nvSpPr>
              <p:cNvPr id="52237" name="Text Box 13"/>
              <p:cNvSpPr txBox="1">
                <a:spLocks noChangeArrowheads="1"/>
              </p:cNvSpPr>
              <p:nvPr/>
            </p:nvSpPr>
            <p:spPr bwMode="auto">
              <a:xfrm>
                <a:off x="567" y="2436"/>
                <a:ext cx="295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en-US" altLang="zh-CN"/>
                  <a:t>Fe + HCl </a:t>
                </a:r>
                <a:endParaRPr lang="en-US" altLang="zh-CN">
                  <a:solidFill>
                    <a:srgbClr val="FF0000"/>
                  </a:solidFill>
                </a:endParaRPr>
              </a:p>
            </p:txBody>
          </p:sp>
          <p:sp>
            <p:nvSpPr>
              <p:cNvPr id="52238" name="Text Box 14"/>
              <p:cNvSpPr txBox="1">
                <a:spLocks noChangeArrowheads="1"/>
              </p:cNvSpPr>
              <p:nvPr/>
            </p:nvSpPr>
            <p:spPr bwMode="auto">
              <a:xfrm>
                <a:off x="2814" y="1752"/>
                <a:ext cx="2449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en-US" altLang="zh-CN"/>
                  <a:t>Mg+H</a:t>
                </a:r>
                <a:r>
                  <a:rPr lang="en-US" altLang="zh-CN" baseline="-25000"/>
                  <a:t>2</a:t>
                </a:r>
                <a:r>
                  <a:rPr lang="en-US" altLang="zh-CN"/>
                  <a:t>SO</a:t>
                </a:r>
                <a:r>
                  <a:rPr lang="en-US" altLang="zh-CN" baseline="-25000"/>
                  <a:t>4</a:t>
                </a:r>
                <a:endParaRPr lang="en-US" altLang="zh-CN">
                  <a:solidFill>
                    <a:srgbClr val="FF0000"/>
                  </a:solidFill>
                </a:endParaRPr>
              </a:p>
            </p:txBody>
          </p:sp>
          <p:sp>
            <p:nvSpPr>
              <p:cNvPr id="52239" name="Text Box 15"/>
              <p:cNvSpPr txBox="1">
                <a:spLocks noChangeArrowheads="1"/>
              </p:cNvSpPr>
              <p:nvPr/>
            </p:nvSpPr>
            <p:spPr bwMode="auto">
              <a:xfrm>
                <a:off x="2789" y="2099"/>
                <a:ext cx="2931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en-US" altLang="zh-CN"/>
                  <a:t>Zn +H</a:t>
                </a:r>
                <a:r>
                  <a:rPr lang="en-US" altLang="zh-CN" baseline="-25000"/>
                  <a:t>2</a:t>
                </a:r>
                <a:r>
                  <a:rPr lang="en-US" altLang="zh-CN"/>
                  <a:t>SO</a:t>
                </a:r>
                <a:r>
                  <a:rPr lang="en-US" altLang="zh-CN" baseline="-25000"/>
                  <a:t>4 </a:t>
                </a:r>
                <a:endParaRPr lang="en-US" altLang="zh-CN">
                  <a:solidFill>
                    <a:srgbClr val="FF0000"/>
                  </a:solidFill>
                </a:endParaRPr>
              </a:p>
            </p:txBody>
          </p:sp>
          <p:sp>
            <p:nvSpPr>
              <p:cNvPr id="52240" name="Text Box 16"/>
              <p:cNvSpPr txBox="1">
                <a:spLocks noChangeArrowheads="1"/>
              </p:cNvSpPr>
              <p:nvPr/>
            </p:nvSpPr>
            <p:spPr bwMode="auto">
              <a:xfrm>
                <a:off x="2789" y="2432"/>
                <a:ext cx="2994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en-US" altLang="zh-CN"/>
                  <a:t>Fe +H</a:t>
                </a:r>
                <a:r>
                  <a:rPr lang="en-US" altLang="zh-CN" baseline="-25000"/>
                  <a:t>2</a:t>
                </a:r>
                <a:r>
                  <a:rPr lang="en-US" altLang="zh-CN"/>
                  <a:t>SO</a:t>
                </a:r>
                <a:r>
                  <a:rPr lang="en-US" altLang="zh-CN" baseline="-25000"/>
                  <a:t>4 </a:t>
                </a:r>
                <a:endParaRPr lang="en-US" altLang="zh-CN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52241" name="Group 17"/>
            <p:cNvGrpSpPr>
              <a:grpSpLocks/>
            </p:cNvGrpSpPr>
            <p:nvPr/>
          </p:nvGrpSpPr>
          <p:grpSpPr bwMode="auto">
            <a:xfrm>
              <a:off x="567" y="3079"/>
              <a:ext cx="1736" cy="577"/>
              <a:chOff x="567" y="2762"/>
              <a:chExt cx="1736" cy="577"/>
            </a:xfrm>
          </p:grpSpPr>
          <p:grpSp>
            <p:nvGrpSpPr>
              <p:cNvPr id="52242" name="Group 18"/>
              <p:cNvGrpSpPr>
                <a:grpSpLocks/>
              </p:cNvGrpSpPr>
              <p:nvPr/>
            </p:nvGrpSpPr>
            <p:grpSpPr bwMode="auto">
              <a:xfrm>
                <a:off x="567" y="2762"/>
                <a:ext cx="1736" cy="288"/>
                <a:chOff x="690" y="3443"/>
                <a:chExt cx="1736" cy="288"/>
              </a:xfrm>
            </p:grpSpPr>
            <p:sp>
              <p:nvSpPr>
                <p:cNvPr id="52243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690" y="3443"/>
                  <a:ext cx="1736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r>
                    <a:rPr lang="en-US" altLang="zh-CN"/>
                    <a:t>Cu+HCl</a:t>
                  </a:r>
                </a:p>
              </p:txBody>
            </p:sp>
            <p:sp>
              <p:nvSpPr>
                <p:cNvPr id="52244" name="Line 20"/>
                <p:cNvSpPr>
                  <a:spLocks noChangeShapeType="1"/>
                </p:cNvSpPr>
                <p:nvPr/>
              </p:nvSpPr>
              <p:spPr bwMode="auto">
                <a:xfrm>
                  <a:off x="1519" y="3612"/>
                  <a:ext cx="363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52245" name="Group 21"/>
              <p:cNvGrpSpPr>
                <a:grpSpLocks/>
              </p:cNvGrpSpPr>
              <p:nvPr/>
            </p:nvGrpSpPr>
            <p:grpSpPr bwMode="auto">
              <a:xfrm>
                <a:off x="567" y="3051"/>
                <a:ext cx="1736" cy="288"/>
                <a:chOff x="690" y="3732"/>
                <a:chExt cx="1736" cy="288"/>
              </a:xfrm>
            </p:grpSpPr>
            <p:sp>
              <p:nvSpPr>
                <p:cNvPr id="52246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690" y="3732"/>
                  <a:ext cx="1736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r>
                    <a:rPr lang="en-US" altLang="zh-CN"/>
                    <a:t>Cu+H</a:t>
                  </a:r>
                  <a:r>
                    <a:rPr lang="en-US" altLang="zh-CN" baseline="-25000"/>
                    <a:t>2</a:t>
                  </a:r>
                  <a:r>
                    <a:rPr lang="en-US" altLang="zh-CN"/>
                    <a:t>SO</a:t>
                  </a:r>
                  <a:r>
                    <a:rPr lang="en-US" altLang="zh-CN" baseline="-25000"/>
                    <a:t>4</a:t>
                  </a:r>
                </a:p>
              </p:txBody>
            </p:sp>
            <p:sp>
              <p:nvSpPr>
                <p:cNvPr id="52247" name="Line 23"/>
                <p:cNvSpPr>
                  <a:spLocks noChangeShapeType="1"/>
                </p:cNvSpPr>
                <p:nvPr/>
              </p:nvSpPr>
              <p:spPr bwMode="auto">
                <a:xfrm>
                  <a:off x="1701" y="3901"/>
                  <a:ext cx="363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52248" name="Group 24"/>
            <p:cNvGrpSpPr>
              <a:grpSpLocks/>
            </p:cNvGrpSpPr>
            <p:nvPr/>
          </p:nvGrpSpPr>
          <p:grpSpPr bwMode="auto">
            <a:xfrm>
              <a:off x="554" y="3686"/>
              <a:ext cx="1736" cy="288"/>
              <a:chOff x="521" y="3369"/>
              <a:chExt cx="1736" cy="288"/>
            </a:xfrm>
          </p:grpSpPr>
          <p:sp>
            <p:nvSpPr>
              <p:cNvPr id="52249" name="Text Box 25"/>
              <p:cNvSpPr txBox="1">
                <a:spLocks noChangeArrowheads="1"/>
              </p:cNvSpPr>
              <p:nvPr/>
            </p:nvSpPr>
            <p:spPr bwMode="auto">
              <a:xfrm>
                <a:off x="521" y="3369"/>
                <a:ext cx="1736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en-US" altLang="zh-CN"/>
                  <a:t>Cu+Al</a:t>
                </a:r>
                <a:r>
                  <a:rPr lang="en-US" altLang="zh-CN" baseline="-25000"/>
                  <a:t>2</a:t>
                </a:r>
                <a:r>
                  <a:rPr lang="en-US" altLang="zh-CN"/>
                  <a:t>(SO</a:t>
                </a:r>
                <a:r>
                  <a:rPr lang="en-US" altLang="zh-CN" baseline="-25000"/>
                  <a:t>4</a:t>
                </a:r>
                <a:r>
                  <a:rPr lang="en-US" altLang="zh-CN"/>
                  <a:t>)</a:t>
                </a:r>
                <a:r>
                  <a:rPr lang="en-US" altLang="zh-CN" baseline="-25000"/>
                  <a:t>3</a:t>
                </a:r>
              </a:p>
            </p:txBody>
          </p:sp>
          <p:sp>
            <p:nvSpPr>
              <p:cNvPr id="52250" name="Line 26"/>
              <p:cNvSpPr>
                <a:spLocks noChangeShapeType="1"/>
              </p:cNvSpPr>
              <p:nvPr/>
            </p:nvSpPr>
            <p:spPr bwMode="auto">
              <a:xfrm>
                <a:off x="1746" y="3538"/>
                <a:ext cx="36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52251" name="Line 27"/>
            <p:cNvSpPr>
              <a:spLocks noChangeShapeType="1"/>
            </p:cNvSpPr>
            <p:nvPr/>
          </p:nvSpPr>
          <p:spPr bwMode="auto">
            <a:xfrm>
              <a:off x="1565" y="2296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52" name="Line 28"/>
            <p:cNvSpPr>
              <a:spLocks noChangeShapeType="1"/>
            </p:cNvSpPr>
            <p:nvPr/>
          </p:nvSpPr>
          <p:spPr bwMode="auto">
            <a:xfrm>
              <a:off x="1519" y="2568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53" name="Line 29"/>
            <p:cNvSpPr>
              <a:spLocks noChangeShapeType="1"/>
            </p:cNvSpPr>
            <p:nvPr/>
          </p:nvSpPr>
          <p:spPr bwMode="auto">
            <a:xfrm>
              <a:off x="1519" y="2885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54" name="Line 30"/>
            <p:cNvSpPr>
              <a:spLocks noChangeShapeType="1"/>
            </p:cNvSpPr>
            <p:nvPr/>
          </p:nvSpPr>
          <p:spPr bwMode="auto">
            <a:xfrm>
              <a:off x="3878" y="2205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55" name="Line 31"/>
            <p:cNvSpPr>
              <a:spLocks noChangeShapeType="1"/>
            </p:cNvSpPr>
            <p:nvPr/>
          </p:nvSpPr>
          <p:spPr bwMode="auto">
            <a:xfrm>
              <a:off x="3833" y="2568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56" name="Line 32"/>
            <p:cNvSpPr>
              <a:spLocks noChangeShapeType="1"/>
            </p:cNvSpPr>
            <p:nvPr/>
          </p:nvSpPr>
          <p:spPr bwMode="auto">
            <a:xfrm>
              <a:off x="3833" y="2931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57" name="Line 33"/>
            <p:cNvSpPr>
              <a:spLocks noChangeShapeType="1"/>
            </p:cNvSpPr>
            <p:nvPr/>
          </p:nvSpPr>
          <p:spPr bwMode="auto">
            <a:xfrm>
              <a:off x="3833" y="3248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58" name="Line 34"/>
            <p:cNvSpPr>
              <a:spLocks noChangeShapeType="1"/>
            </p:cNvSpPr>
            <p:nvPr/>
          </p:nvSpPr>
          <p:spPr bwMode="auto">
            <a:xfrm>
              <a:off x="3923" y="3566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2259" name="Text Box 35"/>
          <p:cNvSpPr txBox="1">
            <a:spLocks noChangeArrowheads="1"/>
          </p:cNvSpPr>
          <p:nvPr/>
        </p:nvSpPr>
        <p:spPr bwMode="auto">
          <a:xfrm>
            <a:off x="539750" y="2663825"/>
            <a:ext cx="80518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Arial" charset="0"/>
              </a:rPr>
              <a:t>【</a:t>
            </a:r>
            <a:r>
              <a:rPr lang="zh-CN" altLang="en-US" sz="2200">
                <a:latin typeface="Arial" charset="0"/>
              </a:rPr>
              <a:t>思考</a:t>
            </a:r>
            <a:r>
              <a:rPr lang="en-US" altLang="zh-CN" sz="2200">
                <a:latin typeface="Arial" charset="0"/>
              </a:rPr>
              <a:t>】</a:t>
            </a:r>
            <a:r>
              <a:rPr lang="zh-CN" altLang="en-US" sz="2200">
                <a:latin typeface="Arial" charset="0"/>
              </a:rPr>
              <a:t>试分析下列物质间是否反应，如果反应请写出方程式。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512763" y="1531938"/>
            <a:ext cx="7651750" cy="45720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bg1"/>
                </a:solidFill>
                <a:latin typeface="Arial Narrow" pitchFamily="34" charset="0"/>
              </a:rPr>
              <a:t>K  Ca  Na  Mg  Al   Zn   Fe   Sn   Pb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）</a:t>
            </a:r>
            <a:r>
              <a:rPr kumimoji="1" lang="en-US" altLang="zh-CN">
                <a:solidFill>
                  <a:schemeClr val="bg1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53251" name="Line 3"/>
          <p:cNvSpPr>
            <a:spLocks noChangeShapeType="1"/>
          </p:cNvSpPr>
          <p:nvPr/>
        </p:nvSpPr>
        <p:spPr bwMode="auto">
          <a:xfrm>
            <a:off x="531813" y="2060575"/>
            <a:ext cx="7640637" cy="1588"/>
          </a:xfrm>
          <a:prstGeom prst="line">
            <a:avLst/>
          </a:prstGeom>
          <a:noFill/>
          <a:ln w="5715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179388" y="765175"/>
            <a:ext cx="41767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四、金属活动性顺序</a:t>
            </a:r>
          </a:p>
        </p:txBody>
      </p:sp>
      <p:grpSp>
        <p:nvGrpSpPr>
          <p:cNvPr id="53253" name="Group 5"/>
          <p:cNvGrpSpPr>
            <a:grpSpLocks/>
          </p:cNvGrpSpPr>
          <p:nvPr/>
        </p:nvGrpSpPr>
        <p:grpSpPr bwMode="auto">
          <a:xfrm>
            <a:off x="4427538" y="4365625"/>
            <a:ext cx="4556125" cy="960438"/>
            <a:chOff x="2789" y="2750"/>
            <a:chExt cx="2870" cy="605"/>
          </a:xfrm>
        </p:grpSpPr>
        <p:sp>
          <p:nvSpPr>
            <p:cNvPr id="53254" name="Text Box 6"/>
            <p:cNvSpPr txBox="1">
              <a:spLocks noChangeArrowheads="1"/>
            </p:cNvSpPr>
            <p:nvPr/>
          </p:nvSpPr>
          <p:spPr bwMode="auto">
            <a:xfrm>
              <a:off x="2789" y="2750"/>
              <a:ext cx="283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/>
                <a:t>2Al+3CuSO</a:t>
              </a:r>
              <a:r>
                <a:rPr lang="en-US" altLang="zh-CN" baseline="-25000"/>
                <a:t>4</a:t>
              </a:r>
              <a:r>
                <a:rPr lang="en-US" altLang="zh-CN"/>
                <a:t>=Al</a:t>
              </a:r>
              <a:r>
                <a:rPr lang="en-US" altLang="zh-CN" baseline="-25000"/>
                <a:t>2</a:t>
              </a:r>
              <a:r>
                <a:rPr lang="en-US" altLang="zh-CN"/>
                <a:t>(SO</a:t>
              </a:r>
              <a:r>
                <a:rPr lang="en-US" altLang="zh-CN" baseline="-25000"/>
                <a:t>4</a:t>
              </a:r>
              <a:r>
                <a:rPr lang="en-US" altLang="zh-CN"/>
                <a:t>)</a:t>
              </a:r>
              <a:r>
                <a:rPr lang="en-US" altLang="zh-CN" baseline="-25000"/>
                <a:t>3</a:t>
              </a:r>
              <a:r>
                <a:rPr lang="en-US" altLang="zh-CN"/>
                <a:t>+3Cu</a:t>
              </a:r>
            </a:p>
          </p:txBody>
        </p:sp>
        <p:sp>
          <p:nvSpPr>
            <p:cNvPr id="53255" name="Text Box 7"/>
            <p:cNvSpPr txBox="1">
              <a:spLocks noChangeArrowheads="1"/>
            </p:cNvSpPr>
            <p:nvPr/>
          </p:nvSpPr>
          <p:spPr bwMode="auto">
            <a:xfrm>
              <a:off x="2835" y="3067"/>
              <a:ext cx="28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/>
                <a:t>Cu+2AgNO</a:t>
              </a:r>
              <a:r>
                <a:rPr lang="en-US" altLang="zh-CN" baseline="-25000"/>
                <a:t>3</a:t>
              </a:r>
              <a:r>
                <a:rPr lang="en-US" altLang="zh-CN"/>
                <a:t>=Cu(NO</a:t>
              </a:r>
              <a:r>
                <a:rPr lang="en-US" altLang="zh-CN" baseline="-25000"/>
                <a:t>3</a:t>
              </a:r>
              <a:r>
                <a:rPr lang="en-US" altLang="zh-CN"/>
                <a:t>)</a:t>
              </a:r>
              <a:r>
                <a:rPr lang="en-US" altLang="zh-CN" baseline="-25000"/>
                <a:t>2</a:t>
              </a:r>
              <a:r>
                <a:rPr lang="en-US" altLang="zh-CN"/>
                <a:t>+2Ag</a:t>
              </a:r>
            </a:p>
          </p:txBody>
        </p:sp>
      </p:grpSp>
      <p:grpSp>
        <p:nvGrpSpPr>
          <p:cNvPr id="53256" name="Group 8"/>
          <p:cNvGrpSpPr>
            <a:grpSpLocks/>
          </p:cNvGrpSpPr>
          <p:nvPr/>
        </p:nvGrpSpPr>
        <p:grpSpPr bwMode="auto">
          <a:xfrm>
            <a:off x="900113" y="2781300"/>
            <a:ext cx="8280400" cy="1543050"/>
            <a:chOff x="567" y="1752"/>
            <a:chExt cx="5216" cy="972"/>
          </a:xfrm>
        </p:grpSpPr>
        <p:sp>
          <p:nvSpPr>
            <p:cNvPr id="53257" name="Text Box 9"/>
            <p:cNvSpPr txBox="1">
              <a:spLocks noChangeArrowheads="1"/>
            </p:cNvSpPr>
            <p:nvPr/>
          </p:nvSpPr>
          <p:spPr bwMode="auto">
            <a:xfrm>
              <a:off x="582" y="1768"/>
              <a:ext cx="242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/>
                <a:t>Mg+2HCl=MgCl</a:t>
              </a:r>
              <a:r>
                <a:rPr lang="en-US" altLang="zh-CN" baseline="-25000"/>
                <a:t>2</a:t>
              </a:r>
              <a:r>
                <a:rPr lang="en-US" altLang="zh-CN"/>
                <a:t>+H</a:t>
              </a:r>
              <a:r>
                <a:rPr lang="en-US" altLang="zh-CN" baseline="-25000"/>
                <a:t>2</a:t>
              </a:r>
              <a:r>
                <a:rPr lang="en-US" altLang="zh-CN">
                  <a:solidFill>
                    <a:srgbClr val="FF0000"/>
                  </a:solidFill>
                </a:rPr>
                <a:t>↑</a:t>
              </a:r>
            </a:p>
          </p:txBody>
        </p:sp>
        <p:sp>
          <p:nvSpPr>
            <p:cNvPr id="53258" name="Text Box 10"/>
            <p:cNvSpPr txBox="1">
              <a:spLocks noChangeArrowheads="1"/>
            </p:cNvSpPr>
            <p:nvPr/>
          </p:nvSpPr>
          <p:spPr bwMode="auto">
            <a:xfrm>
              <a:off x="582" y="2099"/>
              <a:ext cx="273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/>
                <a:t>Zn+2HCl =ZnCl</a:t>
              </a:r>
              <a:r>
                <a:rPr lang="en-US" altLang="zh-CN" baseline="-25000"/>
                <a:t>2 </a:t>
              </a:r>
              <a:r>
                <a:rPr lang="en-US" altLang="zh-CN"/>
                <a:t>+H</a:t>
              </a:r>
              <a:r>
                <a:rPr lang="en-US" altLang="zh-CN" baseline="-25000"/>
                <a:t>2</a:t>
              </a:r>
              <a:r>
                <a:rPr lang="en-US" altLang="zh-CN">
                  <a:solidFill>
                    <a:srgbClr val="FF0000"/>
                  </a:solidFill>
                </a:rPr>
                <a:t>↑</a:t>
              </a:r>
            </a:p>
          </p:txBody>
        </p:sp>
        <p:sp>
          <p:nvSpPr>
            <p:cNvPr id="53259" name="Text Box 11"/>
            <p:cNvSpPr txBox="1">
              <a:spLocks noChangeArrowheads="1"/>
            </p:cNvSpPr>
            <p:nvPr/>
          </p:nvSpPr>
          <p:spPr bwMode="auto">
            <a:xfrm>
              <a:off x="567" y="2436"/>
              <a:ext cx="295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/>
                <a:t>Fe +2HCl =FeCl</a:t>
              </a:r>
              <a:r>
                <a:rPr lang="en-US" altLang="zh-CN" baseline="-25000"/>
                <a:t>2 </a:t>
              </a:r>
              <a:r>
                <a:rPr lang="en-US" altLang="zh-CN"/>
                <a:t>+ H</a:t>
              </a:r>
              <a:r>
                <a:rPr lang="en-US" altLang="zh-CN" baseline="-25000"/>
                <a:t>2</a:t>
              </a:r>
              <a:r>
                <a:rPr lang="en-US" altLang="zh-CN">
                  <a:solidFill>
                    <a:srgbClr val="FF0000"/>
                  </a:solidFill>
                </a:rPr>
                <a:t>↑</a:t>
              </a:r>
            </a:p>
          </p:txBody>
        </p:sp>
        <p:sp>
          <p:nvSpPr>
            <p:cNvPr id="53260" name="Text Box 12"/>
            <p:cNvSpPr txBox="1">
              <a:spLocks noChangeArrowheads="1"/>
            </p:cNvSpPr>
            <p:nvPr/>
          </p:nvSpPr>
          <p:spPr bwMode="auto">
            <a:xfrm>
              <a:off x="2814" y="1752"/>
              <a:ext cx="244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/>
                <a:t>Mg+H</a:t>
              </a:r>
              <a:r>
                <a:rPr lang="en-US" altLang="zh-CN" baseline="-25000"/>
                <a:t>2</a:t>
              </a:r>
              <a:r>
                <a:rPr lang="en-US" altLang="zh-CN"/>
                <a:t>SO</a:t>
              </a:r>
              <a:r>
                <a:rPr lang="en-US" altLang="zh-CN" baseline="-25000"/>
                <a:t>4</a:t>
              </a:r>
              <a:r>
                <a:rPr lang="en-US" altLang="zh-CN"/>
                <a:t>=MgSO</a:t>
              </a:r>
              <a:r>
                <a:rPr lang="en-US" altLang="zh-CN" baseline="-25000"/>
                <a:t>4</a:t>
              </a:r>
              <a:r>
                <a:rPr lang="en-US" altLang="zh-CN"/>
                <a:t>+H</a:t>
              </a:r>
              <a:r>
                <a:rPr lang="en-US" altLang="zh-CN" baseline="-25000"/>
                <a:t>2</a:t>
              </a:r>
              <a:r>
                <a:rPr lang="en-US" altLang="zh-CN">
                  <a:solidFill>
                    <a:srgbClr val="FF0000"/>
                  </a:solidFill>
                </a:rPr>
                <a:t>↑</a:t>
              </a:r>
            </a:p>
          </p:txBody>
        </p:sp>
        <p:sp>
          <p:nvSpPr>
            <p:cNvPr id="53261" name="Text Box 13"/>
            <p:cNvSpPr txBox="1">
              <a:spLocks noChangeArrowheads="1"/>
            </p:cNvSpPr>
            <p:nvPr/>
          </p:nvSpPr>
          <p:spPr bwMode="auto">
            <a:xfrm>
              <a:off x="2789" y="2099"/>
              <a:ext cx="293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/>
                <a:t>Zn +H</a:t>
              </a:r>
              <a:r>
                <a:rPr lang="en-US" altLang="zh-CN" baseline="-25000"/>
                <a:t>2</a:t>
              </a:r>
              <a:r>
                <a:rPr lang="en-US" altLang="zh-CN"/>
                <a:t>SO</a:t>
              </a:r>
              <a:r>
                <a:rPr lang="en-US" altLang="zh-CN" baseline="-25000"/>
                <a:t>4 </a:t>
              </a:r>
              <a:r>
                <a:rPr lang="en-US" altLang="zh-CN"/>
                <a:t>=ZnSO</a:t>
              </a:r>
              <a:r>
                <a:rPr lang="en-US" altLang="zh-CN" baseline="-25000"/>
                <a:t>4 </a:t>
              </a:r>
              <a:r>
                <a:rPr lang="en-US" altLang="zh-CN"/>
                <a:t>+H</a:t>
              </a:r>
              <a:r>
                <a:rPr lang="en-US" altLang="zh-CN" baseline="-25000"/>
                <a:t>2</a:t>
              </a:r>
              <a:r>
                <a:rPr lang="en-US" altLang="zh-CN">
                  <a:solidFill>
                    <a:srgbClr val="FF0000"/>
                  </a:solidFill>
                </a:rPr>
                <a:t>↑</a:t>
              </a:r>
            </a:p>
          </p:txBody>
        </p:sp>
        <p:sp>
          <p:nvSpPr>
            <p:cNvPr id="53262" name="Text Box 14"/>
            <p:cNvSpPr txBox="1">
              <a:spLocks noChangeArrowheads="1"/>
            </p:cNvSpPr>
            <p:nvPr/>
          </p:nvSpPr>
          <p:spPr bwMode="auto">
            <a:xfrm>
              <a:off x="2789" y="2432"/>
              <a:ext cx="299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/>
                <a:t>Fe +H</a:t>
              </a:r>
              <a:r>
                <a:rPr lang="en-US" altLang="zh-CN" baseline="-25000"/>
                <a:t>2</a:t>
              </a:r>
              <a:r>
                <a:rPr lang="en-US" altLang="zh-CN"/>
                <a:t>SO</a:t>
              </a:r>
              <a:r>
                <a:rPr lang="en-US" altLang="zh-CN" baseline="-25000"/>
                <a:t>4 </a:t>
              </a:r>
              <a:r>
                <a:rPr lang="en-US" altLang="zh-CN"/>
                <a:t>=FeSO</a:t>
              </a:r>
              <a:r>
                <a:rPr lang="en-US" altLang="zh-CN" baseline="-25000"/>
                <a:t>4 </a:t>
              </a:r>
              <a:r>
                <a:rPr lang="en-US" altLang="zh-CN"/>
                <a:t>+H</a:t>
              </a:r>
              <a:r>
                <a:rPr lang="en-US" altLang="zh-CN" baseline="-25000"/>
                <a:t>2</a:t>
              </a:r>
              <a:r>
                <a:rPr lang="en-US" altLang="zh-CN">
                  <a:solidFill>
                    <a:srgbClr val="FF0000"/>
                  </a:solidFill>
                </a:rPr>
                <a:t>↑</a:t>
              </a:r>
            </a:p>
          </p:txBody>
        </p:sp>
      </p:grpSp>
      <p:sp>
        <p:nvSpPr>
          <p:cNvPr id="53263" name="Text Box 15"/>
          <p:cNvSpPr txBox="1">
            <a:spLocks noChangeArrowheads="1"/>
          </p:cNvSpPr>
          <p:nvPr/>
        </p:nvSpPr>
        <p:spPr bwMode="auto">
          <a:xfrm>
            <a:off x="2989263" y="4364038"/>
            <a:ext cx="11033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不反应</a:t>
            </a:r>
          </a:p>
        </p:txBody>
      </p:sp>
      <p:grpSp>
        <p:nvGrpSpPr>
          <p:cNvPr id="53264" name="Group 16"/>
          <p:cNvGrpSpPr>
            <a:grpSpLocks/>
          </p:cNvGrpSpPr>
          <p:nvPr/>
        </p:nvGrpSpPr>
        <p:grpSpPr bwMode="auto">
          <a:xfrm>
            <a:off x="900113" y="4384675"/>
            <a:ext cx="2755900" cy="915988"/>
            <a:chOff x="567" y="2762"/>
            <a:chExt cx="1736" cy="577"/>
          </a:xfrm>
        </p:grpSpPr>
        <p:grpSp>
          <p:nvGrpSpPr>
            <p:cNvPr id="53265" name="Group 17"/>
            <p:cNvGrpSpPr>
              <a:grpSpLocks/>
            </p:cNvGrpSpPr>
            <p:nvPr/>
          </p:nvGrpSpPr>
          <p:grpSpPr bwMode="auto">
            <a:xfrm>
              <a:off x="567" y="2762"/>
              <a:ext cx="1736" cy="288"/>
              <a:chOff x="690" y="3443"/>
              <a:chExt cx="1736" cy="288"/>
            </a:xfrm>
          </p:grpSpPr>
          <p:sp>
            <p:nvSpPr>
              <p:cNvPr id="53266" name="Text Box 18"/>
              <p:cNvSpPr txBox="1">
                <a:spLocks noChangeArrowheads="1"/>
              </p:cNvSpPr>
              <p:nvPr/>
            </p:nvSpPr>
            <p:spPr bwMode="auto">
              <a:xfrm>
                <a:off x="690" y="3443"/>
                <a:ext cx="1736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en-US" altLang="zh-CN"/>
                  <a:t>Cu+HCl</a:t>
                </a:r>
              </a:p>
            </p:txBody>
          </p:sp>
          <p:sp>
            <p:nvSpPr>
              <p:cNvPr id="53267" name="Line 19"/>
              <p:cNvSpPr>
                <a:spLocks noChangeShapeType="1"/>
              </p:cNvSpPr>
              <p:nvPr/>
            </p:nvSpPr>
            <p:spPr bwMode="auto">
              <a:xfrm>
                <a:off x="1519" y="3612"/>
                <a:ext cx="36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53268" name="Group 20"/>
            <p:cNvGrpSpPr>
              <a:grpSpLocks/>
            </p:cNvGrpSpPr>
            <p:nvPr/>
          </p:nvGrpSpPr>
          <p:grpSpPr bwMode="auto">
            <a:xfrm>
              <a:off x="567" y="3051"/>
              <a:ext cx="1736" cy="288"/>
              <a:chOff x="690" y="3732"/>
              <a:chExt cx="1736" cy="288"/>
            </a:xfrm>
          </p:grpSpPr>
          <p:sp>
            <p:nvSpPr>
              <p:cNvPr id="53269" name="Text Box 21"/>
              <p:cNvSpPr txBox="1">
                <a:spLocks noChangeArrowheads="1"/>
              </p:cNvSpPr>
              <p:nvPr/>
            </p:nvSpPr>
            <p:spPr bwMode="auto">
              <a:xfrm>
                <a:off x="690" y="3732"/>
                <a:ext cx="1736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en-US" altLang="zh-CN"/>
                  <a:t>Cu+H</a:t>
                </a:r>
                <a:r>
                  <a:rPr lang="en-US" altLang="zh-CN" baseline="-25000"/>
                  <a:t>2</a:t>
                </a:r>
                <a:r>
                  <a:rPr lang="en-US" altLang="zh-CN"/>
                  <a:t>SO</a:t>
                </a:r>
                <a:r>
                  <a:rPr lang="en-US" altLang="zh-CN" baseline="-25000"/>
                  <a:t>4</a:t>
                </a:r>
              </a:p>
            </p:txBody>
          </p:sp>
          <p:sp>
            <p:nvSpPr>
              <p:cNvPr id="53270" name="Line 22"/>
              <p:cNvSpPr>
                <a:spLocks noChangeShapeType="1"/>
              </p:cNvSpPr>
              <p:nvPr/>
            </p:nvSpPr>
            <p:spPr bwMode="auto">
              <a:xfrm>
                <a:off x="1701" y="3901"/>
                <a:ext cx="36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53271" name="Text Box 23"/>
          <p:cNvSpPr txBox="1">
            <a:spLocks noChangeArrowheads="1"/>
          </p:cNvSpPr>
          <p:nvPr/>
        </p:nvSpPr>
        <p:spPr bwMode="auto">
          <a:xfrm>
            <a:off x="3008313" y="4843463"/>
            <a:ext cx="11033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不反应</a:t>
            </a:r>
          </a:p>
        </p:txBody>
      </p:sp>
      <p:grpSp>
        <p:nvGrpSpPr>
          <p:cNvPr id="53272" name="Group 24"/>
          <p:cNvGrpSpPr>
            <a:grpSpLocks/>
          </p:cNvGrpSpPr>
          <p:nvPr/>
        </p:nvGrpSpPr>
        <p:grpSpPr bwMode="auto">
          <a:xfrm>
            <a:off x="879475" y="5348288"/>
            <a:ext cx="2755900" cy="457200"/>
            <a:chOff x="521" y="3369"/>
            <a:chExt cx="1736" cy="288"/>
          </a:xfrm>
        </p:grpSpPr>
        <p:sp>
          <p:nvSpPr>
            <p:cNvPr id="53273" name="Text Box 25"/>
            <p:cNvSpPr txBox="1">
              <a:spLocks noChangeArrowheads="1"/>
            </p:cNvSpPr>
            <p:nvPr/>
          </p:nvSpPr>
          <p:spPr bwMode="auto">
            <a:xfrm>
              <a:off x="521" y="3369"/>
              <a:ext cx="17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/>
                <a:t>Cu+Al</a:t>
              </a:r>
              <a:r>
                <a:rPr lang="en-US" altLang="zh-CN" baseline="-25000"/>
                <a:t>2</a:t>
              </a:r>
              <a:r>
                <a:rPr lang="en-US" altLang="zh-CN"/>
                <a:t>(SO</a:t>
              </a:r>
              <a:r>
                <a:rPr lang="en-US" altLang="zh-CN" baseline="-25000"/>
                <a:t>4</a:t>
              </a:r>
              <a:r>
                <a:rPr lang="en-US" altLang="zh-CN"/>
                <a:t>)</a:t>
              </a:r>
              <a:r>
                <a:rPr lang="en-US" altLang="zh-CN" baseline="-25000"/>
                <a:t>3</a:t>
              </a:r>
            </a:p>
          </p:txBody>
        </p:sp>
        <p:sp>
          <p:nvSpPr>
            <p:cNvPr id="53274" name="Line 26"/>
            <p:cNvSpPr>
              <a:spLocks noChangeShapeType="1"/>
            </p:cNvSpPr>
            <p:nvPr/>
          </p:nvSpPr>
          <p:spPr bwMode="auto">
            <a:xfrm>
              <a:off x="1746" y="3538"/>
              <a:ext cx="36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3275" name="Text Box 27"/>
          <p:cNvSpPr txBox="1">
            <a:spLocks noChangeArrowheads="1"/>
          </p:cNvSpPr>
          <p:nvPr/>
        </p:nvSpPr>
        <p:spPr bwMode="auto">
          <a:xfrm>
            <a:off x="3419475" y="5373688"/>
            <a:ext cx="11033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不反应</a:t>
            </a:r>
          </a:p>
        </p:txBody>
      </p:sp>
      <p:sp>
        <p:nvSpPr>
          <p:cNvPr id="53276" name="Text Box 28"/>
          <p:cNvSpPr txBox="1">
            <a:spLocks noChangeArrowheads="1"/>
          </p:cNvSpPr>
          <p:nvPr/>
        </p:nvSpPr>
        <p:spPr bwMode="auto">
          <a:xfrm>
            <a:off x="2627313" y="2179638"/>
            <a:ext cx="4217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Arial Narrow" pitchFamily="34" charset="0"/>
              </a:rPr>
              <a:t>金属活动性由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强</a:t>
            </a:r>
            <a:r>
              <a:rPr kumimoji="1" lang="zh-CN" altLang="en-US">
                <a:latin typeface="Arial Narrow" pitchFamily="34" charset="0"/>
              </a:rPr>
              <a:t>至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弱</a:t>
            </a:r>
            <a:r>
              <a:rPr kumimoji="1" lang="zh-CN" altLang="en-US">
                <a:latin typeface="Arial Narrow" pitchFamily="34" charset="0"/>
              </a:rPr>
              <a:t>排列</a:t>
            </a:r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auto">
          <a:xfrm>
            <a:off x="1000100" y="5929330"/>
            <a:ext cx="788672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0000CC"/>
                </a:solidFill>
              </a:rPr>
              <a:t>作业：完成</a:t>
            </a:r>
            <a:r>
              <a:rPr lang="en-US" altLang="zh-CN" dirty="0" smtClean="0">
                <a:solidFill>
                  <a:srgbClr val="0000CC"/>
                </a:solidFill>
              </a:rPr>
              <a:t>《100</a:t>
            </a:r>
            <a:r>
              <a:rPr lang="zh-CN" altLang="en-US" dirty="0" smtClean="0">
                <a:solidFill>
                  <a:srgbClr val="0000CC"/>
                </a:solidFill>
              </a:rPr>
              <a:t>分</a:t>
            </a:r>
            <a:r>
              <a:rPr lang="en-US" altLang="zh-CN" dirty="0" smtClean="0">
                <a:solidFill>
                  <a:srgbClr val="0000CC"/>
                </a:solidFill>
              </a:rPr>
              <a:t>》</a:t>
            </a:r>
            <a:r>
              <a:rPr lang="zh-CN" altLang="en-US" dirty="0">
                <a:solidFill>
                  <a:srgbClr val="0000CC"/>
                </a:solidFill>
              </a:rPr>
              <a:t>课题</a:t>
            </a:r>
            <a:r>
              <a:rPr lang="en-US" altLang="zh-CN" dirty="0">
                <a:solidFill>
                  <a:srgbClr val="0000CC"/>
                </a:solidFill>
              </a:rPr>
              <a:t>2   </a:t>
            </a:r>
            <a:r>
              <a:rPr lang="zh-CN" altLang="en-US" dirty="0">
                <a:solidFill>
                  <a:srgbClr val="0000CC"/>
                </a:solidFill>
              </a:rPr>
              <a:t>第</a:t>
            </a:r>
            <a:r>
              <a:rPr lang="en-US" altLang="zh-CN" dirty="0">
                <a:solidFill>
                  <a:srgbClr val="0000CC"/>
                </a:solidFill>
              </a:rPr>
              <a:t>2</a:t>
            </a:r>
            <a:r>
              <a:rPr lang="zh-CN" altLang="en-US" dirty="0">
                <a:solidFill>
                  <a:srgbClr val="0000CC"/>
                </a:solidFill>
              </a:rPr>
              <a:t>课时和课后作业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3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1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53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53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63" grpId="0"/>
      <p:bldP spid="53271" grpId="0"/>
      <p:bldP spid="53275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179388" y="765175"/>
            <a:ext cx="59055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三、金属活动性顺序</a:t>
            </a:r>
            <a:r>
              <a:rPr kumimoji="1" lang="zh-CN" altLang="en-US" sz="3200">
                <a:solidFill>
                  <a:srgbClr val="FF0000"/>
                </a:solidFill>
                <a:latin typeface="Arial Narrow" pitchFamily="34" charset="0"/>
              </a:rPr>
              <a:t>的拓展</a:t>
            </a:r>
          </a:p>
        </p:txBody>
      </p:sp>
      <p:sp>
        <p:nvSpPr>
          <p:cNvPr id="70663" name="Text Box 7"/>
          <p:cNvSpPr txBox="1">
            <a:spLocks noChangeArrowheads="1"/>
          </p:cNvSpPr>
          <p:nvPr/>
        </p:nvSpPr>
        <p:spPr bwMode="auto">
          <a:xfrm>
            <a:off x="80963" y="2214554"/>
            <a:ext cx="684849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问题</a:t>
            </a:r>
            <a:r>
              <a:rPr lang="en-US" altLang="zh-CN" dirty="0"/>
              <a:t>1】</a:t>
            </a:r>
            <a:r>
              <a:rPr lang="zh-CN" altLang="en-US" dirty="0"/>
              <a:t>将金属</a:t>
            </a:r>
            <a:r>
              <a:rPr lang="en-US" altLang="zh-CN" dirty="0"/>
              <a:t>Fe</a:t>
            </a:r>
            <a:r>
              <a:rPr lang="zh-CN" altLang="en-US" dirty="0"/>
              <a:t>加入装有</a:t>
            </a:r>
            <a:r>
              <a:rPr lang="en-US" altLang="zh-CN" dirty="0"/>
              <a:t>AgNO</a:t>
            </a:r>
            <a:r>
              <a:rPr lang="en-US" altLang="zh-CN" baseline="-25000" dirty="0"/>
              <a:t>3</a:t>
            </a:r>
            <a:r>
              <a:rPr lang="zh-CN" altLang="en-US" dirty="0"/>
              <a:t>和</a:t>
            </a:r>
            <a:r>
              <a:rPr lang="en-US" altLang="zh-CN" dirty="0" smtClean="0"/>
              <a:t>Cu(NO</a:t>
            </a:r>
            <a:r>
              <a:rPr lang="en-US" altLang="zh-CN" baseline="-25000" dirty="0" smtClean="0"/>
              <a:t>3</a:t>
            </a:r>
            <a:r>
              <a:rPr lang="en-US" altLang="zh-CN" dirty="0" smtClean="0"/>
              <a:t>)</a:t>
            </a:r>
            <a:r>
              <a:rPr lang="en-US" altLang="zh-CN" baseline="-25000" dirty="0" smtClean="0"/>
              <a:t>2</a:t>
            </a:r>
          </a:p>
          <a:p>
            <a:r>
              <a:rPr lang="en-US" altLang="zh-CN" baseline="-25000" dirty="0" smtClean="0"/>
              <a:t>   </a:t>
            </a:r>
            <a:r>
              <a:rPr lang="en-US" altLang="zh-CN" dirty="0" smtClean="0"/>
              <a:t>                 </a:t>
            </a:r>
            <a:r>
              <a:rPr lang="zh-CN" altLang="en-US" dirty="0" smtClean="0"/>
              <a:t>溶液</a:t>
            </a:r>
            <a:r>
              <a:rPr lang="zh-CN" altLang="en-US" dirty="0"/>
              <a:t>的 试管</a:t>
            </a:r>
            <a:r>
              <a:rPr lang="zh-CN" altLang="en-US" dirty="0" smtClean="0"/>
              <a:t>中，哪两种</a:t>
            </a:r>
            <a:r>
              <a:rPr lang="zh-CN" altLang="en-US" dirty="0"/>
              <a:t>物质先反应？</a:t>
            </a:r>
          </a:p>
        </p:txBody>
      </p:sp>
      <p:pic>
        <p:nvPicPr>
          <p:cNvPr id="70671" name="Picture 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40" y="1169989"/>
            <a:ext cx="2306637" cy="2473325"/>
          </a:xfrm>
          <a:prstGeom prst="rect">
            <a:avLst/>
          </a:prstGeom>
          <a:noFill/>
        </p:spPr>
      </p:pic>
      <p:sp>
        <p:nvSpPr>
          <p:cNvPr id="42" name="Text Box 6"/>
          <p:cNvSpPr txBox="1">
            <a:spLocks noChangeArrowheads="1"/>
          </p:cNvSpPr>
          <p:nvPr/>
        </p:nvSpPr>
        <p:spPr bwMode="auto">
          <a:xfrm>
            <a:off x="107950" y="4741143"/>
            <a:ext cx="675006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问题</a:t>
            </a:r>
            <a:r>
              <a:rPr lang="en-US" altLang="zh-CN" dirty="0" smtClean="0"/>
              <a:t>2】</a:t>
            </a:r>
            <a:r>
              <a:rPr lang="zh-CN" altLang="en-US" dirty="0"/>
              <a:t>将金属</a:t>
            </a:r>
            <a:r>
              <a:rPr lang="en-US" altLang="zh-CN" dirty="0"/>
              <a:t>Fe</a:t>
            </a:r>
            <a:r>
              <a:rPr lang="zh-CN" altLang="en-US" dirty="0"/>
              <a:t>和</a:t>
            </a:r>
            <a:r>
              <a:rPr lang="en-US" altLang="zh-CN" dirty="0"/>
              <a:t>Cu</a:t>
            </a:r>
            <a:r>
              <a:rPr lang="zh-CN" altLang="en-US" dirty="0"/>
              <a:t>同时加入装有</a:t>
            </a:r>
            <a:r>
              <a:rPr lang="en-US" altLang="zh-CN" dirty="0" smtClean="0"/>
              <a:t>AgNO</a:t>
            </a:r>
            <a:r>
              <a:rPr lang="en-US" altLang="zh-CN" baseline="-25000" dirty="0" smtClean="0"/>
              <a:t>3</a:t>
            </a:r>
          </a:p>
          <a:p>
            <a:r>
              <a:rPr lang="en-US" altLang="zh-CN" dirty="0" smtClean="0"/>
              <a:t>                   </a:t>
            </a:r>
            <a:r>
              <a:rPr lang="zh-CN" altLang="en-US" dirty="0" smtClean="0"/>
              <a:t>溶液</a:t>
            </a:r>
            <a:r>
              <a:rPr lang="zh-CN" altLang="en-US" dirty="0"/>
              <a:t>的试管中，</a:t>
            </a:r>
            <a:r>
              <a:rPr lang="zh-CN" altLang="en-US" dirty="0" smtClean="0"/>
              <a:t>哪两种</a:t>
            </a:r>
            <a:r>
              <a:rPr lang="zh-CN" altLang="en-US" dirty="0"/>
              <a:t>物质先反应？</a:t>
            </a:r>
          </a:p>
        </p:txBody>
      </p:sp>
      <p:pic>
        <p:nvPicPr>
          <p:cNvPr id="43" name="Picture 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32588" y="4089422"/>
            <a:ext cx="1960562" cy="2482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3" name="Text Box 7"/>
          <p:cNvSpPr txBox="1">
            <a:spLocks noChangeArrowheads="1"/>
          </p:cNvSpPr>
          <p:nvPr/>
        </p:nvSpPr>
        <p:spPr bwMode="auto">
          <a:xfrm>
            <a:off x="80963" y="428604"/>
            <a:ext cx="684849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问题</a:t>
            </a:r>
            <a:r>
              <a:rPr lang="en-US" altLang="zh-CN" dirty="0"/>
              <a:t>1】</a:t>
            </a:r>
            <a:r>
              <a:rPr lang="zh-CN" altLang="en-US" dirty="0"/>
              <a:t>将金属</a:t>
            </a:r>
            <a:r>
              <a:rPr lang="en-US" altLang="zh-CN" dirty="0">
                <a:solidFill>
                  <a:srgbClr val="FF0000"/>
                </a:solidFill>
              </a:rPr>
              <a:t>Fe</a:t>
            </a:r>
            <a:r>
              <a:rPr lang="zh-CN" altLang="en-US" dirty="0"/>
              <a:t>加入装有</a:t>
            </a:r>
            <a:r>
              <a:rPr lang="en-US" altLang="zh-CN" dirty="0"/>
              <a:t>AgNO</a:t>
            </a:r>
            <a:r>
              <a:rPr lang="en-US" altLang="zh-CN" baseline="-25000" dirty="0"/>
              <a:t>3</a:t>
            </a:r>
            <a:r>
              <a:rPr lang="zh-CN" altLang="en-US" dirty="0"/>
              <a:t>和</a:t>
            </a:r>
            <a:r>
              <a:rPr lang="en-US" altLang="zh-CN" dirty="0" smtClean="0"/>
              <a:t>Cu(NO</a:t>
            </a:r>
            <a:r>
              <a:rPr lang="en-US" altLang="zh-CN" baseline="-25000" dirty="0" smtClean="0"/>
              <a:t>3</a:t>
            </a:r>
            <a:r>
              <a:rPr lang="en-US" altLang="zh-CN" dirty="0" smtClean="0"/>
              <a:t>)</a:t>
            </a:r>
            <a:r>
              <a:rPr lang="en-US" altLang="zh-CN" baseline="-25000" dirty="0" smtClean="0"/>
              <a:t>2</a:t>
            </a:r>
          </a:p>
          <a:p>
            <a:r>
              <a:rPr lang="en-US" altLang="zh-CN" baseline="-25000" dirty="0" smtClean="0"/>
              <a:t>   </a:t>
            </a:r>
            <a:r>
              <a:rPr lang="en-US" altLang="zh-CN" dirty="0" smtClean="0"/>
              <a:t>                 </a:t>
            </a:r>
            <a:r>
              <a:rPr lang="zh-CN" altLang="en-US" dirty="0" smtClean="0"/>
              <a:t>溶液</a:t>
            </a:r>
            <a:r>
              <a:rPr lang="zh-CN" altLang="en-US" dirty="0"/>
              <a:t>的 试管</a:t>
            </a:r>
            <a:r>
              <a:rPr lang="zh-CN" altLang="en-US" dirty="0" smtClean="0"/>
              <a:t>中，哪两种</a:t>
            </a:r>
            <a:r>
              <a:rPr lang="zh-CN" altLang="en-US" dirty="0"/>
              <a:t>物质先反应？</a:t>
            </a:r>
          </a:p>
        </p:txBody>
      </p:sp>
      <p:graphicFrame>
        <p:nvGraphicFramePr>
          <p:cNvPr id="23" name="表格 22"/>
          <p:cNvGraphicFramePr>
            <a:graphicFrameLocks noGrp="1"/>
          </p:cNvGraphicFramePr>
          <p:nvPr/>
        </p:nvGraphicFramePr>
        <p:xfrm>
          <a:off x="500033" y="2201283"/>
          <a:ext cx="8358245" cy="43815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1637"/>
                <a:gridCol w="1771661"/>
                <a:gridCol w="1671649"/>
                <a:gridCol w="1671649"/>
                <a:gridCol w="1671649"/>
              </a:tblGrid>
              <a:tr h="547691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与</a:t>
                      </a:r>
                      <a:r>
                        <a:rPr lang="en-US" altLang="zh-CN" sz="2400" b="1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AgNO</a:t>
                      </a:r>
                      <a:r>
                        <a:rPr lang="en-US" altLang="zh-CN" sz="2400" b="1" baseline="-25000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1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先</a:t>
                      </a:r>
                      <a:r>
                        <a:rPr lang="zh-CN" altLang="en-US" sz="2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反应</a:t>
                      </a:r>
                      <a:endParaRPr lang="zh-CN" altLang="en-US" sz="2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与</a:t>
                      </a:r>
                      <a:r>
                        <a:rPr lang="en-US" altLang="zh-CN" sz="2400" b="1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Cu(NO</a:t>
                      </a:r>
                      <a:r>
                        <a:rPr lang="en-US" altLang="zh-CN" sz="2400" b="1" baseline="-25000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en-US" altLang="zh-CN" sz="2400" b="1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r>
                        <a:rPr lang="en-US" altLang="zh-CN" sz="2400" b="1" baseline="-25000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zh-CN" altLang="en-US" sz="2400" b="1" dirty="0" smtClean="0">
                        <a:solidFill>
                          <a:srgbClr val="0000CC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1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后</a:t>
                      </a:r>
                      <a:r>
                        <a:rPr lang="zh-CN" altLang="en-US" sz="2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反应</a:t>
                      </a:r>
                      <a:endParaRPr lang="zh-CN" altLang="en-US" sz="2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溶液中的成分</a:t>
                      </a:r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Fe(NO</a:t>
                      </a:r>
                      <a:r>
                        <a:rPr lang="en-US" altLang="zh-CN" sz="2400" b="1" baseline="-250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r>
                        <a:rPr lang="en-US" altLang="zh-CN" sz="24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</a:t>
                      </a:r>
                      <a:r>
                        <a:rPr lang="en-US" altLang="zh-CN" sz="2400" b="1" baseline="-250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en-US" altLang="zh-CN" sz="2400" b="1" dirty="0" smtClean="0"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dirty="0" smtClean="0">
                          <a:solidFill>
                            <a:srgbClr val="0066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AgNO</a:t>
                      </a:r>
                      <a:r>
                        <a:rPr lang="en-US" altLang="zh-CN" sz="2400" b="1" baseline="-25000" dirty="0" smtClean="0">
                          <a:solidFill>
                            <a:srgbClr val="0066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zh-CN" altLang="en-US" sz="2400" b="1" dirty="0" smtClean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Cu(NO</a:t>
                      </a:r>
                      <a:r>
                        <a:rPr lang="en-US" altLang="zh-CN" sz="2400" b="1" baseline="-25000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en-US" altLang="zh-CN" sz="2400" b="1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r>
                        <a:rPr lang="en-US" altLang="zh-CN" sz="2400" b="1" baseline="-25000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zh-CN" altLang="en-US" sz="2400" b="1" dirty="0" smtClean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>
                  <a:txBody>
                    <a:bodyPr/>
                    <a:lstStyle/>
                    <a:p>
                      <a:endParaRPr lang="zh-CN" altLang="en-US" sz="240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>
                  <a:txBody>
                    <a:bodyPr/>
                    <a:lstStyle/>
                    <a:p>
                      <a:endParaRPr lang="zh-CN" altLang="en-US" sz="240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>
                  <a:txBody>
                    <a:bodyPr/>
                    <a:lstStyle/>
                    <a:p>
                      <a:endParaRPr lang="zh-CN" altLang="en-US" sz="240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CN" altLang="en-US" sz="2400" b="1" dirty="0" smtClean="0">
                        <a:solidFill>
                          <a:srgbClr val="0000CC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CN" altLang="en-US" sz="24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CN" altLang="en-US" sz="2400" b="1" dirty="0" smtClean="0">
                        <a:solidFill>
                          <a:srgbClr val="0000CC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1" name="Text Box 10"/>
          <p:cNvSpPr txBox="1">
            <a:spLocks noChangeArrowheads="1"/>
          </p:cNvSpPr>
          <p:nvPr/>
        </p:nvSpPr>
        <p:spPr bwMode="auto">
          <a:xfrm>
            <a:off x="481170" y="3344289"/>
            <a:ext cx="15905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/>
              <a:t>1</a:t>
            </a:r>
            <a:r>
              <a:rPr lang="zh-CN" altLang="en-US" dirty="0" smtClean="0"/>
              <a:t>、</a:t>
            </a:r>
            <a:r>
              <a:rPr lang="en-US" altLang="zh-CN" dirty="0" smtClean="0">
                <a:solidFill>
                  <a:srgbClr val="0000FF"/>
                </a:solidFill>
              </a:rPr>
              <a:t>Fe</a:t>
            </a:r>
            <a:r>
              <a:rPr lang="zh-CN" altLang="en-US" dirty="0" smtClean="0">
                <a:solidFill>
                  <a:srgbClr val="FF0000"/>
                </a:solidFill>
              </a:rPr>
              <a:t>不足</a:t>
            </a:r>
            <a:endParaRPr lang="en-US" altLang="zh-CN" dirty="0"/>
          </a:p>
        </p:txBody>
      </p:sp>
      <p:sp>
        <p:nvSpPr>
          <p:cNvPr id="34" name="Text Box 10"/>
          <p:cNvSpPr txBox="1">
            <a:spLocks noChangeArrowheads="1"/>
          </p:cNvSpPr>
          <p:nvPr/>
        </p:nvSpPr>
        <p:spPr bwMode="auto">
          <a:xfrm>
            <a:off x="500034" y="3915793"/>
            <a:ext cx="15905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</a:t>
            </a:r>
            <a:r>
              <a:rPr lang="en-US" altLang="zh-CN" dirty="0" smtClean="0">
                <a:solidFill>
                  <a:srgbClr val="0000FF"/>
                </a:solidFill>
              </a:rPr>
              <a:t>Fe</a:t>
            </a:r>
            <a:r>
              <a:rPr lang="zh-CN" altLang="en-US" dirty="0" smtClean="0">
                <a:solidFill>
                  <a:srgbClr val="0000FF"/>
                </a:solidFill>
              </a:rPr>
              <a:t>恰好</a:t>
            </a:r>
            <a:endParaRPr lang="en-US" altLang="zh-CN" dirty="0"/>
          </a:p>
        </p:txBody>
      </p:sp>
      <p:sp>
        <p:nvSpPr>
          <p:cNvPr id="42" name="Text Box 10"/>
          <p:cNvSpPr txBox="1">
            <a:spLocks noChangeArrowheads="1"/>
          </p:cNvSpPr>
          <p:nvPr/>
        </p:nvSpPr>
        <p:spPr bwMode="auto">
          <a:xfrm>
            <a:off x="500034" y="4448896"/>
            <a:ext cx="15905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000000"/>
                </a:solidFill>
              </a:rPr>
              <a:t>3</a:t>
            </a:r>
            <a:r>
              <a:rPr lang="zh-CN" altLang="en-US" dirty="0" smtClean="0">
                <a:solidFill>
                  <a:srgbClr val="000000"/>
                </a:solidFill>
              </a:rPr>
              <a:t>、</a:t>
            </a:r>
            <a:r>
              <a:rPr lang="en-US" altLang="zh-CN" dirty="0" smtClean="0">
                <a:solidFill>
                  <a:srgbClr val="0000FF"/>
                </a:solidFill>
              </a:rPr>
              <a:t>Fe</a:t>
            </a:r>
            <a:r>
              <a:rPr lang="zh-CN" altLang="en-US" dirty="0" smtClean="0">
                <a:solidFill>
                  <a:srgbClr val="FF0000"/>
                </a:solidFill>
              </a:rPr>
              <a:t>过量</a:t>
            </a:r>
            <a:endParaRPr lang="en-US" altLang="zh-CN" dirty="0"/>
          </a:p>
        </p:txBody>
      </p:sp>
      <p:sp>
        <p:nvSpPr>
          <p:cNvPr id="44" name="矩形 43"/>
          <p:cNvSpPr/>
          <p:nvPr/>
        </p:nvSpPr>
        <p:spPr>
          <a:xfrm>
            <a:off x="4286248" y="3272851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45" name="矩形 44"/>
          <p:cNvSpPr/>
          <p:nvPr/>
        </p:nvSpPr>
        <p:spPr>
          <a:xfrm>
            <a:off x="5975626" y="3272851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46" name="矩形 45"/>
          <p:cNvSpPr/>
          <p:nvPr/>
        </p:nvSpPr>
        <p:spPr>
          <a:xfrm>
            <a:off x="7690138" y="3272851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47" name="矩形 46"/>
          <p:cNvSpPr/>
          <p:nvPr/>
        </p:nvSpPr>
        <p:spPr>
          <a:xfrm>
            <a:off x="4286248" y="3831084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48" name="矩形 47"/>
          <p:cNvSpPr/>
          <p:nvPr/>
        </p:nvSpPr>
        <p:spPr>
          <a:xfrm>
            <a:off x="5975626" y="391579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49" name="矩形 48"/>
          <p:cNvSpPr/>
          <p:nvPr/>
        </p:nvSpPr>
        <p:spPr>
          <a:xfrm>
            <a:off x="7690138" y="3844355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50" name="矩形 49"/>
          <p:cNvSpPr/>
          <p:nvPr/>
        </p:nvSpPr>
        <p:spPr>
          <a:xfrm>
            <a:off x="4286248" y="496082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51" name="矩形 50"/>
          <p:cNvSpPr/>
          <p:nvPr/>
        </p:nvSpPr>
        <p:spPr>
          <a:xfrm>
            <a:off x="6000760" y="496082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52" name="矩形 51"/>
          <p:cNvSpPr/>
          <p:nvPr/>
        </p:nvSpPr>
        <p:spPr>
          <a:xfrm>
            <a:off x="7690138" y="4974094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57" name="Text Box 10"/>
          <p:cNvSpPr txBox="1">
            <a:spLocks noChangeArrowheads="1"/>
          </p:cNvSpPr>
          <p:nvPr/>
        </p:nvSpPr>
        <p:spPr bwMode="auto">
          <a:xfrm>
            <a:off x="2176818" y="4992729"/>
            <a:ext cx="15135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 smtClean="0"/>
              <a:t>① </a:t>
            </a:r>
            <a:r>
              <a:rPr lang="en-US" altLang="zh-CN" dirty="0" smtClean="0">
                <a:solidFill>
                  <a:srgbClr val="0000FF"/>
                </a:solidFill>
              </a:rPr>
              <a:t>Fe</a:t>
            </a:r>
            <a:r>
              <a:rPr lang="zh-CN" altLang="en-US" dirty="0" smtClean="0">
                <a:solidFill>
                  <a:srgbClr val="FF0000"/>
                </a:solidFill>
              </a:rPr>
              <a:t>不足</a:t>
            </a:r>
            <a:endParaRPr lang="en-US" altLang="zh-CN" dirty="0"/>
          </a:p>
        </p:txBody>
      </p:sp>
      <p:sp>
        <p:nvSpPr>
          <p:cNvPr id="58" name="Text Box 10"/>
          <p:cNvSpPr txBox="1">
            <a:spLocks noChangeArrowheads="1"/>
          </p:cNvSpPr>
          <p:nvPr/>
        </p:nvSpPr>
        <p:spPr bwMode="auto">
          <a:xfrm>
            <a:off x="2195682" y="5564233"/>
            <a:ext cx="15135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 smtClean="0"/>
              <a:t>② </a:t>
            </a:r>
            <a:r>
              <a:rPr lang="en-US" altLang="zh-CN" dirty="0" smtClean="0">
                <a:solidFill>
                  <a:srgbClr val="0000FF"/>
                </a:solidFill>
              </a:rPr>
              <a:t>Fe</a:t>
            </a:r>
            <a:r>
              <a:rPr lang="zh-CN" altLang="en-US" dirty="0" smtClean="0">
                <a:solidFill>
                  <a:srgbClr val="0000FF"/>
                </a:solidFill>
              </a:rPr>
              <a:t>恰好</a:t>
            </a:r>
            <a:endParaRPr lang="en-US" altLang="zh-CN" dirty="0"/>
          </a:p>
        </p:txBody>
      </p:sp>
      <p:sp>
        <p:nvSpPr>
          <p:cNvPr id="59" name="Text Box 10"/>
          <p:cNvSpPr txBox="1">
            <a:spLocks noChangeArrowheads="1"/>
          </p:cNvSpPr>
          <p:nvPr/>
        </p:nvSpPr>
        <p:spPr bwMode="auto">
          <a:xfrm>
            <a:off x="2195682" y="6097336"/>
            <a:ext cx="15135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 smtClean="0"/>
              <a:t>③ </a:t>
            </a:r>
            <a:r>
              <a:rPr lang="en-US" altLang="zh-CN" dirty="0" smtClean="0">
                <a:solidFill>
                  <a:srgbClr val="0000FF"/>
                </a:solidFill>
              </a:rPr>
              <a:t>Fe</a:t>
            </a:r>
            <a:r>
              <a:rPr lang="zh-CN" altLang="en-US" dirty="0" smtClean="0">
                <a:solidFill>
                  <a:srgbClr val="FF0000"/>
                </a:solidFill>
              </a:rPr>
              <a:t>过量</a:t>
            </a:r>
            <a:endParaRPr lang="en-US" altLang="zh-CN" dirty="0"/>
          </a:p>
        </p:txBody>
      </p:sp>
      <p:sp>
        <p:nvSpPr>
          <p:cNvPr id="60" name="矩形 59"/>
          <p:cNvSpPr/>
          <p:nvPr/>
        </p:nvSpPr>
        <p:spPr>
          <a:xfrm>
            <a:off x="4286248" y="5474160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61" name="矩形 60"/>
          <p:cNvSpPr/>
          <p:nvPr/>
        </p:nvSpPr>
        <p:spPr>
          <a:xfrm>
            <a:off x="5975626" y="5487431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62" name="矩形 61"/>
          <p:cNvSpPr/>
          <p:nvPr/>
        </p:nvSpPr>
        <p:spPr>
          <a:xfrm>
            <a:off x="7690138" y="5487431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63" name="矩形 62"/>
          <p:cNvSpPr/>
          <p:nvPr/>
        </p:nvSpPr>
        <p:spPr>
          <a:xfrm>
            <a:off x="4286248" y="603239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64" name="矩形 63"/>
          <p:cNvSpPr/>
          <p:nvPr/>
        </p:nvSpPr>
        <p:spPr>
          <a:xfrm>
            <a:off x="6000760" y="603239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66" name="矩形 65"/>
          <p:cNvSpPr/>
          <p:nvPr/>
        </p:nvSpPr>
        <p:spPr>
          <a:xfrm>
            <a:off x="7690138" y="6058935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pic>
        <p:nvPicPr>
          <p:cNvPr id="67" name="Picture 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86580" y="71414"/>
            <a:ext cx="1932082" cy="20717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4" grpId="0"/>
      <p:bldP spid="42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107950" y="428604"/>
            <a:ext cx="675006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问题</a:t>
            </a:r>
            <a:r>
              <a:rPr lang="en-US" altLang="zh-CN" dirty="0" smtClean="0"/>
              <a:t>2】</a:t>
            </a:r>
            <a:r>
              <a:rPr lang="zh-CN" altLang="en-US" dirty="0"/>
              <a:t>将金属</a:t>
            </a:r>
            <a:r>
              <a:rPr lang="en-US" altLang="zh-CN" dirty="0">
                <a:solidFill>
                  <a:srgbClr val="FF0000"/>
                </a:solidFill>
              </a:rPr>
              <a:t>Fe</a:t>
            </a:r>
            <a:r>
              <a:rPr lang="zh-CN" altLang="en-US" dirty="0">
                <a:solidFill>
                  <a:srgbClr val="FF0000"/>
                </a:solidFill>
              </a:rPr>
              <a:t>和</a:t>
            </a:r>
            <a:r>
              <a:rPr lang="en-US" altLang="zh-CN" dirty="0">
                <a:solidFill>
                  <a:srgbClr val="FF0000"/>
                </a:solidFill>
              </a:rPr>
              <a:t>Cu</a:t>
            </a:r>
            <a:r>
              <a:rPr lang="zh-CN" altLang="en-US" dirty="0"/>
              <a:t>同时加入装有</a:t>
            </a:r>
            <a:r>
              <a:rPr lang="en-US" altLang="zh-CN" dirty="0" smtClean="0">
                <a:solidFill>
                  <a:srgbClr val="0000CC"/>
                </a:solidFill>
              </a:rPr>
              <a:t>AgNO</a:t>
            </a:r>
            <a:r>
              <a:rPr lang="en-US" altLang="zh-CN" baseline="-25000" dirty="0" smtClean="0">
                <a:solidFill>
                  <a:srgbClr val="0000CC"/>
                </a:solidFill>
              </a:rPr>
              <a:t>3</a:t>
            </a:r>
          </a:p>
          <a:p>
            <a:r>
              <a:rPr lang="en-US" altLang="zh-CN" dirty="0" smtClean="0"/>
              <a:t>                   </a:t>
            </a:r>
            <a:r>
              <a:rPr lang="zh-CN" altLang="en-US" dirty="0" smtClean="0"/>
              <a:t>溶液</a:t>
            </a:r>
            <a:r>
              <a:rPr lang="zh-CN" altLang="en-US" dirty="0"/>
              <a:t>的试管中，</a:t>
            </a:r>
            <a:r>
              <a:rPr lang="zh-CN" altLang="en-US" dirty="0" smtClean="0"/>
              <a:t>哪两种</a:t>
            </a:r>
            <a:r>
              <a:rPr lang="zh-CN" altLang="en-US" dirty="0"/>
              <a:t>物质先反应？</a:t>
            </a:r>
          </a:p>
        </p:txBody>
      </p:sp>
      <p:pic>
        <p:nvPicPr>
          <p:cNvPr id="17" name="Picture 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9454" y="-24"/>
            <a:ext cx="1763696" cy="2233539"/>
          </a:xfrm>
          <a:prstGeom prst="rect">
            <a:avLst/>
          </a:prstGeom>
          <a:noFill/>
        </p:spPr>
      </p:pic>
      <p:graphicFrame>
        <p:nvGraphicFramePr>
          <p:cNvPr id="18" name="表格 17"/>
          <p:cNvGraphicFramePr>
            <a:graphicFrameLocks noGrp="1"/>
          </p:cNvGraphicFramePr>
          <p:nvPr/>
        </p:nvGraphicFramePr>
        <p:xfrm>
          <a:off x="500033" y="2201283"/>
          <a:ext cx="8358245" cy="43815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3"/>
                <a:gridCol w="2000264"/>
                <a:gridCol w="1428760"/>
                <a:gridCol w="1357322"/>
                <a:gridCol w="1500196"/>
              </a:tblGrid>
              <a:tr h="547691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与</a:t>
                      </a:r>
                      <a:r>
                        <a:rPr lang="en-US" altLang="zh-CN" sz="2400" b="1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Fe</a:t>
                      </a:r>
                      <a:r>
                        <a:rPr lang="zh-CN" altLang="en-US" sz="2400" b="1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先</a:t>
                      </a:r>
                      <a:endParaRPr lang="en-US" altLang="zh-CN" sz="2400" b="1" baseline="0" dirty="0" smtClean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反    应</a:t>
                      </a:r>
                      <a:endParaRPr lang="zh-CN" altLang="en-US" sz="2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与</a:t>
                      </a:r>
                      <a:r>
                        <a:rPr lang="en-US" altLang="zh-CN" sz="2400" b="1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Cu</a:t>
                      </a:r>
                      <a:r>
                        <a:rPr lang="zh-CN" altLang="en-US" sz="2400" b="1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后</a:t>
                      </a:r>
                      <a:endParaRPr lang="en-US" altLang="zh-CN" sz="2400" b="1" baseline="0" dirty="0" smtClean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反     应</a:t>
                      </a:r>
                      <a:endParaRPr lang="zh-CN" altLang="en-US" sz="2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溶液中的成分</a:t>
                      </a:r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Fe(NO</a:t>
                      </a:r>
                      <a:r>
                        <a:rPr lang="en-US" altLang="zh-CN" sz="2400" b="1" baseline="-250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r>
                        <a:rPr lang="en-US" altLang="zh-CN" sz="24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</a:t>
                      </a:r>
                      <a:r>
                        <a:rPr lang="en-US" altLang="zh-CN" sz="2400" b="1" baseline="-250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en-US" altLang="zh-CN" sz="2400" b="1" dirty="0" smtClean="0"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dirty="0" smtClean="0">
                          <a:solidFill>
                            <a:srgbClr val="0066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AgNO</a:t>
                      </a:r>
                      <a:r>
                        <a:rPr lang="en-US" altLang="zh-CN" sz="2400" b="1" baseline="-25000" dirty="0" smtClean="0">
                          <a:solidFill>
                            <a:srgbClr val="0066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zh-CN" altLang="en-US" sz="2400" b="1" dirty="0" smtClean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Cu(NO</a:t>
                      </a:r>
                      <a:r>
                        <a:rPr lang="en-US" altLang="zh-CN" sz="2400" b="1" baseline="-25000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en-US" altLang="zh-CN" sz="2400" b="1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r>
                        <a:rPr lang="en-US" altLang="zh-CN" sz="2400" b="1" baseline="-25000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zh-CN" altLang="en-US" sz="2400" b="1" dirty="0" smtClean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>
                  <a:txBody>
                    <a:bodyPr/>
                    <a:lstStyle/>
                    <a:p>
                      <a:endParaRPr lang="zh-CN" altLang="en-US" sz="240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>
                  <a:txBody>
                    <a:bodyPr/>
                    <a:lstStyle/>
                    <a:p>
                      <a:endParaRPr lang="zh-CN" altLang="en-US" sz="240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>
                  <a:txBody>
                    <a:bodyPr/>
                    <a:lstStyle/>
                    <a:p>
                      <a:endParaRPr lang="zh-CN" altLang="en-US" sz="240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CN" altLang="en-US" sz="2400" b="1" dirty="0" smtClean="0">
                        <a:solidFill>
                          <a:srgbClr val="0000CC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endParaRPr lang="zh-CN" altLang="en-US" sz="240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CN" altLang="en-US" sz="240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CN" altLang="en-US" sz="2400" b="1" dirty="0" smtClean="0">
                        <a:solidFill>
                          <a:srgbClr val="0000CC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481170" y="3344289"/>
            <a:ext cx="2094291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 dirty="0" smtClean="0"/>
              <a:t>1</a:t>
            </a:r>
            <a:r>
              <a:rPr lang="zh-CN" altLang="en-US" sz="2200" dirty="0" smtClean="0"/>
              <a:t>、</a:t>
            </a:r>
            <a:r>
              <a:rPr lang="en-US" altLang="zh-CN" sz="2200" dirty="0" smtClean="0">
                <a:solidFill>
                  <a:srgbClr val="0000CC"/>
                </a:solidFill>
              </a:rPr>
              <a:t> AgNO</a:t>
            </a:r>
            <a:r>
              <a:rPr lang="en-US" altLang="zh-CN" sz="2200" baseline="-25000" dirty="0" smtClean="0">
                <a:solidFill>
                  <a:srgbClr val="0000CC"/>
                </a:solidFill>
              </a:rPr>
              <a:t>3</a:t>
            </a:r>
            <a:r>
              <a:rPr lang="zh-CN" altLang="en-US" sz="2200" dirty="0" smtClean="0">
                <a:solidFill>
                  <a:srgbClr val="FF0000"/>
                </a:solidFill>
              </a:rPr>
              <a:t>不足</a:t>
            </a:r>
            <a:endParaRPr lang="en-US" altLang="zh-CN" sz="2200" dirty="0"/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500034" y="3915793"/>
            <a:ext cx="2094291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 dirty="0" smtClean="0"/>
              <a:t>2</a:t>
            </a:r>
            <a:r>
              <a:rPr lang="zh-CN" altLang="en-US" sz="2200" dirty="0" smtClean="0"/>
              <a:t>、</a:t>
            </a:r>
            <a:r>
              <a:rPr lang="en-US" altLang="zh-CN" sz="2200" dirty="0" smtClean="0">
                <a:solidFill>
                  <a:srgbClr val="0000CC"/>
                </a:solidFill>
              </a:rPr>
              <a:t> AgNO</a:t>
            </a:r>
            <a:r>
              <a:rPr lang="en-US" altLang="zh-CN" sz="2200" baseline="-25000" dirty="0" smtClean="0">
                <a:solidFill>
                  <a:srgbClr val="0000CC"/>
                </a:solidFill>
              </a:rPr>
              <a:t>3</a:t>
            </a:r>
            <a:r>
              <a:rPr lang="zh-CN" altLang="en-US" sz="2200" dirty="0" smtClean="0">
                <a:solidFill>
                  <a:srgbClr val="0000FF"/>
                </a:solidFill>
              </a:rPr>
              <a:t>恰好</a:t>
            </a:r>
            <a:endParaRPr lang="en-US" altLang="zh-CN" sz="2200" dirty="0"/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500034" y="4448896"/>
            <a:ext cx="2094291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 dirty="0" smtClean="0">
                <a:solidFill>
                  <a:srgbClr val="000000"/>
                </a:solidFill>
              </a:rPr>
              <a:t>3</a:t>
            </a:r>
            <a:r>
              <a:rPr lang="zh-CN" altLang="en-US" sz="2200" dirty="0" smtClean="0">
                <a:solidFill>
                  <a:srgbClr val="000000"/>
                </a:solidFill>
              </a:rPr>
              <a:t>、</a:t>
            </a:r>
            <a:r>
              <a:rPr lang="en-US" altLang="zh-CN" sz="2200" dirty="0" smtClean="0">
                <a:solidFill>
                  <a:srgbClr val="0000CC"/>
                </a:solidFill>
              </a:rPr>
              <a:t> AgNO</a:t>
            </a:r>
            <a:r>
              <a:rPr lang="en-US" altLang="zh-CN" sz="2200" baseline="-25000" dirty="0" smtClean="0">
                <a:solidFill>
                  <a:srgbClr val="0000CC"/>
                </a:solidFill>
              </a:rPr>
              <a:t>3</a:t>
            </a:r>
            <a:r>
              <a:rPr lang="zh-CN" altLang="en-US" sz="2200" dirty="0" smtClean="0">
                <a:solidFill>
                  <a:srgbClr val="FF0000"/>
                </a:solidFill>
              </a:rPr>
              <a:t>过量</a:t>
            </a:r>
            <a:endParaRPr lang="en-US" altLang="zh-CN" sz="2200" dirty="0"/>
          </a:p>
        </p:txBody>
      </p:sp>
      <p:sp>
        <p:nvSpPr>
          <p:cNvPr id="22" name="矩形 21"/>
          <p:cNvSpPr/>
          <p:nvPr/>
        </p:nvSpPr>
        <p:spPr>
          <a:xfrm>
            <a:off x="4975494" y="3272851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23" name="矩形 22"/>
          <p:cNvSpPr/>
          <p:nvPr/>
        </p:nvSpPr>
        <p:spPr>
          <a:xfrm>
            <a:off x="6307682" y="3272851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24" name="矩形 23"/>
          <p:cNvSpPr/>
          <p:nvPr/>
        </p:nvSpPr>
        <p:spPr>
          <a:xfrm>
            <a:off x="7761576" y="3272851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25" name="矩形 24"/>
          <p:cNvSpPr/>
          <p:nvPr/>
        </p:nvSpPr>
        <p:spPr>
          <a:xfrm>
            <a:off x="4975494" y="3831084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26" name="矩形 25"/>
          <p:cNvSpPr/>
          <p:nvPr/>
        </p:nvSpPr>
        <p:spPr>
          <a:xfrm>
            <a:off x="6307682" y="3857628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27" name="矩形 26"/>
          <p:cNvSpPr/>
          <p:nvPr/>
        </p:nvSpPr>
        <p:spPr>
          <a:xfrm>
            <a:off x="7761576" y="3844355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28" name="矩形 27"/>
          <p:cNvSpPr/>
          <p:nvPr/>
        </p:nvSpPr>
        <p:spPr>
          <a:xfrm>
            <a:off x="4975494" y="496082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29" name="矩形 28"/>
          <p:cNvSpPr/>
          <p:nvPr/>
        </p:nvSpPr>
        <p:spPr>
          <a:xfrm>
            <a:off x="6332816" y="496082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30" name="矩形 29"/>
          <p:cNvSpPr/>
          <p:nvPr/>
        </p:nvSpPr>
        <p:spPr>
          <a:xfrm>
            <a:off x="7761576" y="4974094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31" name="Text Box 10"/>
          <p:cNvSpPr txBox="1">
            <a:spLocks noChangeArrowheads="1"/>
          </p:cNvSpPr>
          <p:nvPr/>
        </p:nvSpPr>
        <p:spPr bwMode="auto">
          <a:xfrm>
            <a:off x="2528471" y="4992729"/>
            <a:ext cx="195322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 dirty="0" smtClean="0"/>
              <a:t>① </a:t>
            </a:r>
            <a:r>
              <a:rPr lang="en-US" altLang="zh-CN" sz="2200" dirty="0" smtClean="0">
                <a:solidFill>
                  <a:srgbClr val="0000CC"/>
                </a:solidFill>
              </a:rPr>
              <a:t>AgNO</a:t>
            </a:r>
            <a:r>
              <a:rPr lang="en-US" altLang="zh-CN" sz="2200" baseline="-25000" dirty="0" smtClean="0">
                <a:solidFill>
                  <a:srgbClr val="0000CC"/>
                </a:solidFill>
              </a:rPr>
              <a:t>3</a:t>
            </a:r>
            <a:r>
              <a:rPr lang="zh-CN" altLang="en-US" sz="2200" dirty="0" smtClean="0">
                <a:solidFill>
                  <a:srgbClr val="FF0000"/>
                </a:solidFill>
              </a:rPr>
              <a:t>不足</a:t>
            </a:r>
            <a:endParaRPr lang="en-US" altLang="zh-CN" sz="2200" dirty="0"/>
          </a:p>
        </p:txBody>
      </p:sp>
      <p:sp>
        <p:nvSpPr>
          <p:cNvPr id="32" name="Text Box 10"/>
          <p:cNvSpPr txBox="1">
            <a:spLocks noChangeArrowheads="1"/>
          </p:cNvSpPr>
          <p:nvPr/>
        </p:nvSpPr>
        <p:spPr bwMode="auto">
          <a:xfrm>
            <a:off x="2547335" y="5564233"/>
            <a:ext cx="195322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 dirty="0" smtClean="0"/>
              <a:t>② </a:t>
            </a:r>
            <a:r>
              <a:rPr lang="en-US" altLang="zh-CN" sz="2200" dirty="0" smtClean="0">
                <a:solidFill>
                  <a:srgbClr val="0000CC"/>
                </a:solidFill>
              </a:rPr>
              <a:t>AgNO</a:t>
            </a:r>
            <a:r>
              <a:rPr lang="en-US" altLang="zh-CN" sz="2200" baseline="-25000" dirty="0" smtClean="0">
                <a:solidFill>
                  <a:srgbClr val="0000CC"/>
                </a:solidFill>
              </a:rPr>
              <a:t>3</a:t>
            </a:r>
            <a:r>
              <a:rPr lang="zh-CN" altLang="en-US" sz="2200" dirty="0" smtClean="0">
                <a:solidFill>
                  <a:srgbClr val="0000FF"/>
                </a:solidFill>
              </a:rPr>
              <a:t>恰好</a:t>
            </a:r>
            <a:endParaRPr lang="en-US" altLang="zh-CN" sz="2200" dirty="0"/>
          </a:p>
        </p:txBody>
      </p:sp>
      <p:sp>
        <p:nvSpPr>
          <p:cNvPr id="33" name="Text Box 10"/>
          <p:cNvSpPr txBox="1">
            <a:spLocks noChangeArrowheads="1"/>
          </p:cNvSpPr>
          <p:nvPr/>
        </p:nvSpPr>
        <p:spPr bwMode="auto">
          <a:xfrm>
            <a:off x="2547335" y="6097336"/>
            <a:ext cx="195322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 dirty="0" smtClean="0"/>
              <a:t>③ </a:t>
            </a:r>
            <a:r>
              <a:rPr lang="en-US" altLang="zh-CN" sz="2200" dirty="0" smtClean="0">
                <a:solidFill>
                  <a:srgbClr val="0000CC"/>
                </a:solidFill>
              </a:rPr>
              <a:t>AgNO</a:t>
            </a:r>
            <a:r>
              <a:rPr lang="en-US" altLang="zh-CN" sz="2200" baseline="-25000" dirty="0" smtClean="0">
                <a:solidFill>
                  <a:srgbClr val="0000CC"/>
                </a:solidFill>
              </a:rPr>
              <a:t>3</a:t>
            </a:r>
            <a:r>
              <a:rPr lang="zh-CN" altLang="en-US" sz="2200" dirty="0" smtClean="0">
                <a:solidFill>
                  <a:srgbClr val="FF0000"/>
                </a:solidFill>
              </a:rPr>
              <a:t>过量</a:t>
            </a:r>
            <a:endParaRPr lang="en-US" altLang="zh-CN" sz="2200" dirty="0"/>
          </a:p>
        </p:txBody>
      </p:sp>
      <p:sp>
        <p:nvSpPr>
          <p:cNvPr id="34" name="矩形 33"/>
          <p:cNvSpPr/>
          <p:nvPr/>
        </p:nvSpPr>
        <p:spPr>
          <a:xfrm>
            <a:off x="4975494" y="5474160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35" name="矩形 34"/>
          <p:cNvSpPr/>
          <p:nvPr/>
        </p:nvSpPr>
        <p:spPr>
          <a:xfrm>
            <a:off x="6307682" y="5487431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36" name="矩形 35"/>
          <p:cNvSpPr/>
          <p:nvPr/>
        </p:nvSpPr>
        <p:spPr>
          <a:xfrm>
            <a:off x="7761576" y="5487431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sz="3200" dirty="0"/>
          </a:p>
        </p:txBody>
      </p:sp>
      <p:sp>
        <p:nvSpPr>
          <p:cNvPr id="37" name="矩形 36"/>
          <p:cNvSpPr/>
          <p:nvPr/>
        </p:nvSpPr>
        <p:spPr>
          <a:xfrm>
            <a:off x="4975494" y="603239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38" name="矩形 37"/>
          <p:cNvSpPr/>
          <p:nvPr/>
        </p:nvSpPr>
        <p:spPr>
          <a:xfrm>
            <a:off x="6332816" y="603239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sz="3200" dirty="0"/>
          </a:p>
        </p:txBody>
      </p:sp>
      <p:sp>
        <p:nvSpPr>
          <p:cNvPr id="39" name="矩形 38"/>
          <p:cNvSpPr/>
          <p:nvPr/>
        </p:nvSpPr>
        <p:spPr>
          <a:xfrm>
            <a:off x="7761576" y="6058935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theme/theme1.xml><?xml version="1.0" encoding="utf-8"?>
<a:theme xmlns:a="http://schemas.openxmlformats.org/drawingml/2006/main" name="Level">
  <a:themeElements>
    <a:clrScheme name="Level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Level">
      <a:majorFont>
        <a:latin typeface="Garamond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Level</Template>
  <TotalTime>3446</TotalTime>
  <Words>1161</Words>
  <Application>Microsoft Office PowerPoint</Application>
  <PresentationFormat>全屏显示(4:3)</PresentationFormat>
  <Paragraphs>187</Paragraphs>
  <Slides>13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Level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</vt:vector>
  </TitlesOfParts>
  <Company>中大附中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admin</cp:lastModifiedBy>
  <cp:revision>241</cp:revision>
  <dcterms:created xsi:type="dcterms:W3CDTF">2004-12-14T11:17:38Z</dcterms:created>
  <dcterms:modified xsi:type="dcterms:W3CDTF">2019-02-25T04:05:10Z</dcterms:modified>
</cp:coreProperties>
</file>