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9" r:id="rId3"/>
    <p:sldMasterId id="2147483670" r:id="rId4"/>
  </p:sldMasterIdLst>
  <p:notesMasterIdLst>
    <p:notesMasterId r:id="rId7"/>
  </p:notesMasterIdLst>
  <p:sldIdLst>
    <p:sldId id="301" r:id="rId5"/>
    <p:sldId id="299" r:id="rId6"/>
    <p:sldId id="542" r:id="rId8"/>
    <p:sldId id="545" r:id="rId9"/>
    <p:sldId id="556" r:id="rId10"/>
    <p:sldId id="557" r:id="rId11"/>
    <p:sldId id="558" r:id="rId12"/>
    <p:sldId id="559" r:id="rId13"/>
    <p:sldId id="560" r:id="rId14"/>
    <p:sldId id="561" r:id="rId15"/>
    <p:sldId id="562" r:id="rId16"/>
    <p:sldId id="563" r:id="rId17"/>
    <p:sldId id="564" r:id="rId18"/>
    <p:sldId id="565" r:id="rId19"/>
    <p:sldId id="566" r:id="rId20"/>
    <p:sldId id="567" r:id="rId21"/>
    <p:sldId id="569" r:id="rId22"/>
    <p:sldId id="568" r:id="rId23"/>
    <p:sldId id="570" r:id="rId24"/>
  </p:sldIdLst>
  <p:sldSz cx="12192000" cy="6858000"/>
  <p:notesSz cx="6858000" cy="9144000"/>
  <p:custDataLst>
    <p:tags r:id="rId28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359" autoAdjust="0"/>
  </p:normalViewPr>
  <p:slideViewPr>
    <p:cSldViewPr>
      <p:cViewPr>
        <p:scale>
          <a:sx n="100" d="100"/>
          <a:sy n="100" d="100"/>
        </p:scale>
        <p:origin x="120" y="240"/>
      </p:cViewPr>
      <p:guideLst>
        <p:guide orient="horz" pos="2172"/>
        <p:guide pos="3751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4.xml"/><Relationship Id="rId8" Type="http://schemas.openxmlformats.org/officeDocument/2006/relationships/slide" Target="slides/slide3.xml"/><Relationship Id="rId7" Type="http://schemas.openxmlformats.org/officeDocument/2006/relationships/notesMaster" Target="notesMasters/notesMaster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3.xml"/><Relationship Id="rId3" Type="http://schemas.openxmlformats.org/officeDocument/2006/relationships/slideMaster" Target="slideMasters/slideMaster2.xml"/><Relationship Id="rId28" Type="http://schemas.openxmlformats.org/officeDocument/2006/relationships/tags" Target="tags/tag7.xml"/><Relationship Id="rId27" Type="http://schemas.openxmlformats.org/officeDocument/2006/relationships/tableStyles" Target="tableStyles.xml"/><Relationship Id="rId26" Type="http://schemas.openxmlformats.org/officeDocument/2006/relationships/viewProps" Target="viewProps.xml"/><Relationship Id="rId25" Type="http://schemas.openxmlformats.org/officeDocument/2006/relationships/presProps" Target="presProps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0" Type="http://schemas.openxmlformats.org/officeDocument/2006/relationships/slide" Target="slides/slide15.xml"/><Relationship Id="rId2" Type="http://schemas.openxmlformats.org/officeDocument/2006/relationships/theme" Target="theme/theme1.xml"/><Relationship Id="rId19" Type="http://schemas.openxmlformats.org/officeDocument/2006/relationships/slide" Target="slides/slide14.xml"/><Relationship Id="rId18" Type="http://schemas.openxmlformats.org/officeDocument/2006/relationships/slide" Target="slides/slide13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409575" y="754063"/>
            <a:ext cx="5854700" cy="329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15363" name="Rectangle 3"/>
          <p:cNvSpPr>
            <a:spLocks noGrp="1" noChangeArrowheads="1"/>
          </p:cNvSpPr>
          <p:nvPr>
            <p:ph type="body" sz="quarter" idx="6"/>
          </p:nvPr>
        </p:nvSpPr>
        <p:spPr bwMode="auto">
          <a:xfrm>
            <a:off x="538163" y="4387850"/>
            <a:ext cx="5780087" cy="395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
第二级
第三级
第四级
第五级</a:t>
            </a:r>
            <a:endParaRPr lang="zh-CN" altLang="en-US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/>
            </a:lvl1pPr>
          </a:lstStyle>
          <a:p>
            <a:fld id="{F074D11B-FAC1-42A6-A02D-E49EA2FA47E3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F157B9-FAE4-4D7E-98DB-217F8B54A3E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0"/>
          <p:cNvSpPr/>
          <p:nvPr/>
        </p:nvSpPr>
        <p:spPr>
          <a:xfrm rot="20700000" flipH="1">
            <a:off x="8568267" y="636589"/>
            <a:ext cx="1195917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grpSp>
        <p:nvGrpSpPr>
          <p:cNvPr id="5" name="组合 16"/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7"/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9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7914"/>
            <a:ext cx="12192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21314"/>
            <a:ext cx="12192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2938"/>
            <a:ext cx="12192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55914" y="2531235"/>
            <a:ext cx="7080173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55914" y="3546953"/>
            <a:ext cx="7080173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DD5332-EDC8-442F-AB8B-DDACF32B97A0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3D49AB-6FD5-4E96-B072-56CCFF5F9751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284134" y="3433763"/>
            <a:ext cx="514773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/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4"/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3150"/>
            <a:ext cx="12192000" cy="1974850"/>
          </a:xfrm>
          <a:custGeom>
            <a:avLst/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13376"/>
            <a:ext cx="12192000" cy="1444625"/>
          </a:xfrm>
          <a:custGeom>
            <a:avLst/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4526"/>
            <a:ext cx="12192000" cy="1133475"/>
          </a:xfrm>
          <a:custGeom>
            <a:avLst/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6" name="任意多边形 19"/>
          <p:cNvSpPr/>
          <p:nvPr/>
        </p:nvSpPr>
        <p:spPr>
          <a:xfrm rot="20700000" flipH="1">
            <a:off x="7818968" y="727075"/>
            <a:ext cx="1183217" cy="61277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3115" y="2658508"/>
            <a:ext cx="551487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283115" y="3452786"/>
            <a:ext cx="551487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1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B00492-0B01-43D3-AB82-DFC3FD0A8D9B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222A02-0403-4CB5-A026-4302BEE156EA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21443" y="365127"/>
            <a:ext cx="7752291" cy="1325563"/>
          </a:xfrm>
        </p:spPr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744961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615609"/>
            <a:ext cx="5157787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744961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615609"/>
            <a:ext cx="5183188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5208CB-52FE-450D-93BA-E9FB8D57E5FB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5"/>
          <p:cNvGrpSpPr/>
          <p:nvPr/>
        </p:nvGrpSpPr>
        <p:grpSpPr>
          <a:xfrm>
            <a:off x="1524001" y="3287714"/>
            <a:ext cx="1564217" cy="268287"/>
            <a:chOff x="580290" y="3288314"/>
            <a:chExt cx="1172059" cy="267237"/>
          </a:xfrm>
        </p:grpSpPr>
        <p:sp>
          <p:nvSpPr>
            <p:cNvPr id="5" name="椭圆 4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6" name="椭圆 5"/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8" name="组合 9"/>
          <p:cNvGrpSpPr/>
          <p:nvPr/>
        </p:nvGrpSpPr>
        <p:grpSpPr>
          <a:xfrm flipH="1">
            <a:off x="9086851" y="3295650"/>
            <a:ext cx="1562100" cy="266700"/>
            <a:chOff x="580290" y="3288314"/>
            <a:chExt cx="1172059" cy="267237"/>
          </a:xfrm>
        </p:grpSpPr>
        <p:sp>
          <p:nvSpPr>
            <p:cNvPr id="9" name="椭圆 8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0" name="椭圆 9"/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2" name="任意多边形: 形状 13"/>
          <p:cNvSpPr/>
          <p:nvPr/>
        </p:nvSpPr>
        <p:spPr>
          <a:xfrm>
            <a:off x="0" y="4887914"/>
            <a:ext cx="12192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3" name="任意多边形: 形状 14"/>
          <p:cNvSpPr/>
          <p:nvPr/>
        </p:nvSpPr>
        <p:spPr>
          <a:xfrm>
            <a:off x="0" y="5421314"/>
            <a:ext cx="12192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15"/>
          <p:cNvSpPr/>
          <p:nvPr/>
        </p:nvSpPr>
        <p:spPr>
          <a:xfrm>
            <a:off x="0" y="5722938"/>
            <a:ext cx="12192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 30"/>
          <p:cNvSpPr/>
          <p:nvPr/>
        </p:nvSpPr>
        <p:spPr>
          <a:xfrm rot="20700000" flipH="1">
            <a:off x="5499100" y="1689101"/>
            <a:ext cx="1193800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81400" y="2591561"/>
            <a:ext cx="50292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3581400" y="3610929"/>
            <a:ext cx="50292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16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6BDBDECF-9D68-4B5B-8447-CF306A9A1C68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1B7B90-E198-4C3C-BAB3-10DBAB29FEFA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711200"/>
            <a:ext cx="42624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352521" y="733425"/>
            <a:ext cx="6170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1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311400"/>
            <a:ext cx="42624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277FA1-21C9-418C-83F6-BF0A76C6850C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5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887995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959C91-4785-4F6D-AA91-7B8DC1A18306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5"/>
            <a:ext cx="105156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5EF90A23-DAE6-4898-A183-6FF3A2FF0962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0"/>
          <p:cNvSpPr/>
          <p:nvPr/>
        </p:nvSpPr>
        <p:spPr>
          <a:xfrm rot="20700000" flipH="1">
            <a:off x="8568267" y="636589"/>
            <a:ext cx="1195917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grpSp>
        <p:nvGrpSpPr>
          <p:cNvPr id="5" name="组合 16"/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7"/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9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7914"/>
            <a:ext cx="12192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21314"/>
            <a:ext cx="12192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2938"/>
            <a:ext cx="12192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55914" y="2531235"/>
            <a:ext cx="7080173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55914" y="3546953"/>
            <a:ext cx="7080173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021EEC-B04C-4B39-AC74-5E4AF422BDA5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14B57D-96FB-49D3-9D3D-29F3C5FA0010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284134" y="3433763"/>
            <a:ext cx="514773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/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4"/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3150"/>
            <a:ext cx="12192000" cy="1974850"/>
          </a:xfrm>
          <a:custGeom>
            <a:avLst/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13376"/>
            <a:ext cx="12192000" cy="1444625"/>
          </a:xfrm>
          <a:custGeom>
            <a:avLst/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4526"/>
            <a:ext cx="12192000" cy="1133475"/>
          </a:xfrm>
          <a:custGeom>
            <a:avLst/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6" name="任意多边形 19"/>
          <p:cNvSpPr/>
          <p:nvPr/>
        </p:nvSpPr>
        <p:spPr>
          <a:xfrm rot="20700000" flipH="1">
            <a:off x="7818968" y="727075"/>
            <a:ext cx="1183217" cy="61277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3115" y="2658508"/>
            <a:ext cx="551487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283115" y="3452786"/>
            <a:ext cx="551487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1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BBB20C-A023-4C11-A8A8-56BDF66366E2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14E99E-47D6-4077-B938-CF04DDF0DF03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21443" y="365127"/>
            <a:ext cx="7752291" cy="1325563"/>
          </a:xfrm>
        </p:spPr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744961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615609"/>
            <a:ext cx="5157787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744961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615609"/>
            <a:ext cx="5183188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DC7901-3E02-43D6-B4BE-3F1AC7884820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5"/>
          <p:cNvGrpSpPr/>
          <p:nvPr/>
        </p:nvGrpSpPr>
        <p:grpSpPr>
          <a:xfrm>
            <a:off x="1524001" y="3287714"/>
            <a:ext cx="1564217" cy="268287"/>
            <a:chOff x="580290" y="3288314"/>
            <a:chExt cx="1172059" cy="267237"/>
          </a:xfrm>
        </p:grpSpPr>
        <p:sp>
          <p:nvSpPr>
            <p:cNvPr id="5" name="椭圆 4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6" name="椭圆 5"/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8" name="组合 9"/>
          <p:cNvGrpSpPr/>
          <p:nvPr/>
        </p:nvGrpSpPr>
        <p:grpSpPr>
          <a:xfrm flipH="1">
            <a:off x="9086851" y="3295650"/>
            <a:ext cx="1562100" cy="266700"/>
            <a:chOff x="580290" y="3288314"/>
            <a:chExt cx="1172059" cy="267237"/>
          </a:xfrm>
        </p:grpSpPr>
        <p:sp>
          <p:nvSpPr>
            <p:cNvPr id="9" name="椭圆 8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0" name="椭圆 9"/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2" name="任意多边形: 形状 13"/>
          <p:cNvSpPr/>
          <p:nvPr/>
        </p:nvSpPr>
        <p:spPr>
          <a:xfrm>
            <a:off x="0" y="4887914"/>
            <a:ext cx="12192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3" name="任意多边形: 形状 14"/>
          <p:cNvSpPr/>
          <p:nvPr/>
        </p:nvSpPr>
        <p:spPr>
          <a:xfrm>
            <a:off x="0" y="5421314"/>
            <a:ext cx="12192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15"/>
          <p:cNvSpPr/>
          <p:nvPr/>
        </p:nvSpPr>
        <p:spPr>
          <a:xfrm>
            <a:off x="0" y="5722938"/>
            <a:ext cx="12192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 30"/>
          <p:cNvSpPr/>
          <p:nvPr/>
        </p:nvSpPr>
        <p:spPr>
          <a:xfrm rot="20700000" flipH="1">
            <a:off x="5499100" y="1689101"/>
            <a:ext cx="1193800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81400" y="2591561"/>
            <a:ext cx="50292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3581400" y="3610929"/>
            <a:ext cx="50292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16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F22994EA-447B-49EE-BCC2-ED18B475A1D1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BA9216-75FB-40C5-86E5-C94B176961CD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711200"/>
            <a:ext cx="42624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352521" y="733425"/>
            <a:ext cx="6170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1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311400"/>
            <a:ext cx="42624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94A6AC-8198-4398-90E8-F753645C14F5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5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887995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AECD7F-3172-48FC-A9AC-56F947937AE9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5"/>
            <a:ext cx="105156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91D5BA81-2575-4F9C-BC82-A320B4DFF90E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C021EEC-B04C-4B39-AC74-5E4AF422BDA5}" type="slidenum">
              <a:rPr lang="zh-CN" altLang="zh-CN" smtClean="0"/>
            </a:fld>
            <a:endParaRPr lang="zh-CN" altLang="zh-CN"/>
          </a:p>
        </p:txBody>
      </p:sp>
      <p:grpSp>
        <p:nvGrpSpPr>
          <p:cNvPr id="7" name="组合 6"/>
          <p:cNvGrpSpPr/>
          <p:nvPr/>
        </p:nvGrpSpPr>
        <p:grpSpPr>
          <a:xfrm>
            <a:off x="0" y="6136"/>
            <a:ext cx="12192000" cy="6845728"/>
            <a:chOff x="0" y="6136"/>
            <a:chExt cx="12192000" cy="6845728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6136"/>
              <a:ext cx="12192000" cy="6845728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55971" y="1170842"/>
              <a:ext cx="7231374" cy="3640062"/>
            </a:xfrm>
            <a:prstGeom prst="rect">
              <a:avLst/>
            </a:prstGeom>
          </p:spPr>
        </p:pic>
      </p:grpSp>
      <p:sp>
        <p:nvSpPr>
          <p:cNvPr id="10" name="文本框 9"/>
          <p:cNvSpPr txBox="1"/>
          <p:nvPr/>
        </p:nvSpPr>
        <p:spPr>
          <a:xfrm>
            <a:off x="8250382" y="245631"/>
            <a:ext cx="38106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2400" b="1" u="sng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人教版  数学  九年级  上册</a:t>
            </a:r>
            <a:endParaRPr kumimoji="1" lang="zh-CN" altLang="en-US" sz="2400" b="1" u="sng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lt"/>
            </a:endParaRPr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0" y="6136"/>
            <a:ext cx="12192000" cy="6845728"/>
            <a:chOff x="0" y="6136"/>
            <a:chExt cx="12192000" cy="6845728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6136"/>
              <a:ext cx="12192000" cy="6845728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55971" y="1170842"/>
              <a:ext cx="7231374" cy="3640062"/>
            </a:xfrm>
            <a:prstGeom prst="rect">
              <a:avLst/>
            </a:prstGeom>
          </p:spPr>
        </p:pic>
      </p:grpSp>
      <p:sp>
        <p:nvSpPr>
          <p:cNvPr id="10" name="矩形 9"/>
          <p:cNvSpPr/>
          <p:nvPr/>
        </p:nvSpPr>
        <p:spPr>
          <a:xfrm>
            <a:off x="3431765" y="2090121"/>
            <a:ext cx="582723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8800" b="1" cap="none" spc="0">
                <a:ln w="13462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</a:rPr>
              <a:t>谢谢观看！</a:t>
            </a:r>
            <a:endParaRPr lang="zh-CN" altLang="en-US" sz="8800" b="1" cap="none" spc="0">
              <a:ln w="13462">
                <a:solidFill>
                  <a:schemeClr val="tx1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tags" Target="../tags/tag3.xml"/><Relationship Id="rId12" Type="http://schemas.openxmlformats.org/officeDocument/2006/relationships/tags" Target="../tags/tag2.xml"/><Relationship Id="rId11" Type="http://schemas.openxmlformats.org/officeDocument/2006/relationships/tags" Target="../tags/tag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9.xml"/><Relationship Id="rId8" Type="http://schemas.openxmlformats.org/officeDocument/2006/relationships/slideLayout" Target="../slideLayouts/slideLayout18.xml"/><Relationship Id="rId7" Type="http://schemas.openxmlformats.org/officeDocument/2006/relationships/slideLayout" Target="../slideLayouts/slideLayout17.xml"/><Relationship Id="rId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4.xml"/><Relationship Id="rId3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2.xml"/><Relationship Id="rId14" Type="http://schemas.openxmlformats.org/officeDocument/2006/relationships/theme" Target="../theme/theme2.xml"/><Relationship Id="rId13" Type="http://schemas.openxmlformats.org/officeDocument/2006/relationships/tags" Target="../tags/tag6.xml"/><Relationship Id="rId12" Type="http://schemas.openxmlformats.org/officeDocument/2006/relationships/tags" Target="../tags/tag5.xml"/><Relationship Id="rId11" Type="http://schemas.openxmlformats.org/officeDocument/2006/relationships/tags" Target="../tags/tag4.xml"/><Relationship Id="rId1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1.xml"/></Relationships>
</file>

<file path=ppt/slideMasters/_rels/slideMaster3.xml.rels><?xml version="1.0" encoding="UTF-8" standalone="yes"?>
<Relationships xmlns="http://schemas.openxmlformats.org/package/2006/relationships"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24.xml"/><Relationship Id="rId3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组合 14"/>
          <p:cNvGrpSpPr/>
          <p:nvPr/>
        </p:nvGrpSpPr>
        <p:grpSpPr>
          <a:xfrm>
            <a:off x="774701" y="919164"/>
            <a:ext cx="1375833" cy="268287"/>
            <a:chOff x="580813" y="919766"/>
            <a:chExt cx="1032708" cy="267237"/>
          </a:xfrm>
        </p:grpSpPr>
        <p:sp>
          <p:nvSpPr>
            <p:cNvPr id="12" name="椭圆 11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3" name="椭圆 12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4" name="椭圆 13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1030" name="组合 15"/>
          <p:cNvGrpSpPr/>
          <p:nvPr/>
        </p:nvGrpSpPr>
        <p:grpSpPr>
          <a:xfrm flipH="1">
            <a:off x="10083801" y="919164"/>
            <a:ext cx="1375833" cy="268287"/>
            <a:chOff x="580813" y="919766"/>
            <a:chExt cx="1032708" cy="267237"/>
          </a:xfrm>
        </p:grpSpPr>
        <p:sp>
          <p:nvSpPr>
            <p:cNvPr id="17" name="椭圆 16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8" name="椭圆 17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9" name="椭圆 18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034" name="标题占位符 1"/>
          <p:cNvSpPr>
            <a:spLocks noGrp="1" noChangeArrowheads="1"/>
          </p:cNvSpPr>
          <p:nvPr>
            <p:ph type="title" idx="4294967295"/>
            <p:custDataLst>
              <p:tags r:id="rId11"/>
            </p:custDataLst>
          </p:nvPr>
        </p:nvSpPr>
        <p:spPr bwMode="auto">
          <a:xfrm>
            <a:off x="2218267" y="365126"/>
            <a:ext cx="775546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35" name="文本占位符 2"/>
          <p:cNvSpPr>
            <a:spLocks noGrp="1" noChangeArrowheads="1"/>
          </p:cNvSpPr>
          <p:nvPr>
            <p:ph type="body" idx="5"/>
            <p:custDataLst>
              <p:tags r:id="rId12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fld id="{65AE8A55-20CF-492A-8B76-21515ABFABA7}" type="slidenum">
              <a:rPr lang="zh-CN" altLang="zh-CN"/>
            </a:fld>
            <a:endParaRPr lang="zh-CN" altLang="zh-CN"/>
          </a:p>
        </p:txBody>
      </p:sp>
      <p:sp>
        <p:nvSpPr>
          <p:cNvPr id="20" name="KSO_TEMPLATE" hidden="1"/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ransition/>
  <p:txStyles>
    <p:titleStyle>
      <a:lvl1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fontAlgn="base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组合 14"/>
          <p:cNvGrpSpPr/>
          <p:nvPr/>
        </p:nvGrpSpPr>
        <p:grpSpPr>
          <a:xfrm>
            <a:off x="774701" y="919164"/>
            <a:ext cx="1375833" cy="268287"/>
            <a:chOff x="580813" y="919766"/>
            <a:chExt cx="1032708" cy="267237"/>
          </a:xfrm>
        </p:grpSpPr>
        <p:sp>
          <p:nvSpPr>
            <p:cNvPr id="12" name="椭圆 11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3" name="椭圆 12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4" name="椭圆 13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2054" name="组合 15"/>
          <p:cNvGrpSpPr/>
          <p:nvPr/>
        </p:nvGrpSpPr>
        <p:grpSpPr>
          <a:xfrm flipH="1">
            <a:off x="10083801" y="919164"/>
            <a:ext cx="1375833" cy="268287"/>
            <a:chOff x="580813" y="919766"/>
            <a:chExt cx="1032708" cy="267237"/>
          </a:xfrm>
        </p:grpSpPr>
        <p:sp>
          <p:nvSpPr>
            <p:cNvPr id="17" name="椭圆 16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8" name="椭圆 17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9" name="椭圆 18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2058" name="标题占位符 1"/>
          <p:cNvSpPr>
            <a:spLocks noGrp="1" noChangeArrowheads="1"/>
          </p:cNvSpPr>
          <p:nvPr>
            <p:ph type="title" idx="4294967295"/>
            <p:custDataLst>
              <p:tags r:id="rId11"/>
            </p:custDataLst>
          </p:nvPr>
        </p:nvSpPr>
        <p:spPr bwMode="auto">
          <a:xfrm>
            <a:off x="2218267" y="365126"/>
            <a:ext cx="775546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2059" name="文本占位符 2"/>
          <p:cNvSpPr>
            <a:spLocks noGrp="1" noChangeArrowheads="1"/>
          </p:cNvSpPr>
          <p:nvPr>
            <p:ph type="body" idx="5"/>
            <p:custDataLst>
              <p:tags r:id="rId12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fld id="{7A276EA6-5270-4D23-AFF9-5AF15A2682F5}" type="slidenum">
              <a:rPr lang="zh-CN" altLang="zh-CN"/>
            </a:fld>
            <a:endParaRPr lang="zh-CN" altLang="zh-CN"/>
          </a:p>
        </p:txBody>
      </p:sp>
      <p:sp>
        <p:nvSpPr>
          <p:cNvPr id="20" name="KSO_TEMPLATE" hidden="1"/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</p:sldLayoutIdLst>
  <p:transition/>
  <p:txStyles>
    <p:titleStyle>
      <a:lvl1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fontAlgn="base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0" y="0"/>
            <a:ext cx="12192000" cy="831273"/>
          </a:xfrm>
          <a:prstGeom prst="rect">
            <a:avLst/>
          </a:prstGeom>
          <a:solidFill>
            <a:srgbClr val="0066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0" y="6747164"/>
            <a:ext cx="12192000" cy="110836"/>
          </a:xfrm>
          <a:prstGeom prst="rect">
            <a:avLst/>
          </a:prstGeom>
          <a:solidFill>
            <a:srgbClr val="0066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1.xml"/><Relationship Id="rId1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24.xml"/><Relationship Id="rId2" Type="http://schemas.microsoft.com/office/2007/relationships/hdphoto" Target="../media/image5.wdp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4.xml"/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4.xml"/><Relationship Id="rId1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4.xml"/><Relationship Id="rId1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image" Target="NULL" TargetMode="External"/><Relationship Id="rId1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image" Target="NULL" TargetMode="External"/><Relationship Id="rId1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4.xml"/><Relationship Id="rId1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4.xml"/><Relationship Id="rId1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.vml"/><Relationship Id="rId5" Type="http://schemas.openxmlformats.org/officeDocument/2006/relationships/slideLayout" Target="../slideLayouts/slideLayout24.xml"/><Relationship Id="rId4" Type="http://schemas.openxmlformats.org/officeDocument/2006/relationships/image" Target="../media/image19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18.wmf"/><Relationship Id="rId1" Type="http://schemas.openxmlformats.org/officeDocument/2006/relationships/oleObject" Target="../embeddings/oleObject1.bin"/></Relationships>
</file>

<file path=ppt/slides/_rels/slide17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2.vml"/><Relationship Id="rId5" Type="http://schemas.openxmlformats.org/officeDocument/2006/relationships/slideLayout" Target="../slideLayouts/slideLayout24.xml"/><Relationship Id="rId4" Type="http://schemas.openxmlformats.org/officeDocument/2006/relationships/image" Target="../media/image21.wmf"/><Relationship Id="rId3" Type="http://schemas.openxmlformats.org/officeDocument/2006/relationships/oleObject" Target="../embeddings/oleObject4.bin"/><Relationship Id="rId2" Type="http://schemas.openxmlformats.org/officeDocument/2006/relationships/image" Target="../media/image20.wmf"/><Relationship Id="rId1" Type="http://schemas.openxmlformats.org/officeDocument/2006/relationships/oleObject" Target="../embeddings/oleObject3.bin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4.xml"/><Relationship Id="rId1" Type="http://schemas.openxmlformats.org/officeDocument/2006/relationships/image" Target="../media/image22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4.xml"/><Relationship Id="rId1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3352" y="1844824"/>
            <a:ext cx="11741150" cy="2066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学习目标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sharpenSoften amount="1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2474" y="1610936"/>
            <a:ext cx="851900" cy="684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3"/>
          <p:cNvSpPr txBox="1"/>
          <p:nvPr/>
        </p:nvSpPr>
        <p:spPr>
          <a:xfrm>
            <a:off x="1554044" y="1563638"/>
            <a:ext cx="10256956" cy="7413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理解并掌握圆内接四边形的定义及性质</a:t>
            </a:r>
            <a:r>
              <a:rPr lang="en-US" altLang="zh-CN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.</a:t>
            </a:r>
            <a:endParaRPr lang="zh-CN" altLang="en-US" sz="3600" b="1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sharpenSoften amount="1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2474" y="3045137"/>
            <a:ext cx="851900" cy="684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8"/>
          <p:cNvSpPr txBox="1"/>
          <p:nvPr/>
        </p:nvSpPr>
        <p:spPr>
          <a:xfrm>
            <a:off x="1561196" y="2975558"/>
            <a:ext cx="10630804" cy="7413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能灵活运用圆内接四边形的性质解决相关问题</a:t>
            </a:r>
            <a:r>
              <a:rPr lang="en-US" altLang="zh-CN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.</a:t>
            </a:r>
            <a:endParaRPr lang="zh-CN" altLang="en-US" sz="3600" b="1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/>
          <p:nvPr/>
        </p:nvSpPr>
        <p:spPr>
          <a:xfrm>
            <a:off x="353392" y="1730739"/>
            <a:ext cx="8545512" cy="1133195"/>
          </a:xfrm>
          <a:prstGeom prst="rect">
            <a:avLst/>
          </a:prstGeom>
          <a:noFill/>
          <a:ln w="28575" cmpd="sng">
            <a:solidFill>
              <a:schemeClr val="accent6">
                <a:lumMod val="75000"/>
              </a:schemeClr>
            </a:solidFill>
            <a:prstDash val="sysDash"/>
          </a:ln>
        </p:spPr>
        <p:txBody>
          <a:bodyPr anchor="ctr">
            <a:spAutoFit/>
          </a:bodyPr>
          <a:lstStyle/>
          <a:p>
            <a:pPr>
              <a:lnSpc>
                <a:spcPct val="130000"/>
              </a:lnSpc>
              <a:buFont typeface="Wingdings" panose="05000000000000000000" pitchFamily="2" charset="2"/>
              <a:buChar char="u"/>
              <a:defRPr/>
            </a:pPr>
            <a:r>
              <a:rPr lang="zh-CN" altLang="en-US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圆周角定理：</a:t>
            </a:r>
            <a:endParaRPr lang="en-US" altLang="zh-CN" sz="2800" noProof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  <a:defRPr/>
            </a:pP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一条弧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所对的圆周角等于该弧它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所对的</a:t>
            </a:r>
            <a:r>
              <a:rPr lang="zh-CN" altLang="en-US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圆心角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的</a:t>
            </a:r>
            <a:r>
              <a:rPr lang="zh-CN" altLang="en-US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一半；</a:t>
            </a:r>
            <a:endParaRPr lang="en-US" altLang="zh-CN" sz="2800" noProof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" name="组合 19"/>
          <p:cNvGrpSpPr/>
          <p:nvPr/>
        </p:nvGrpSpPr>
        <p:grpSpPr>
          <a:xfrm>
            <a:off x="407368" y="1052736"/>
            <a:ext cx="2187575" cy="431800"/>
            <a:chOff x="1097904" y="1484784"/>
            <a:chExt cx="2135523" cy="432048"/>
          </a:xfrm>
          <a:solidFill>
            <a:srgbClr val="002060"/>
          </a:solidFill>
        </p:grpSpPr>
        <p:sp>
          <p:nvSpPr>
            <p:cNvPr id="4" name="矩形 20"/>
            <p:cNvSpPr>
              <a:spLocks noChangeArrowheads="1"/>
            </p:cNvSpPr>
            <p:nvPr/>
          </p:nvSpPr>
          <p:spPr bwMode="auto">
            <a:xfrm>
              <a:off x="1097904" y="1484784"/>
              <a:ext cx="161728" cy="43204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endParaRPr lang="zh-CN" altLang="en-US" sz="2400" b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" name="矩形 21"/>
            <p:cNvSpPr>
              <a:spLocks noChangeArrowheads="1"/>
            </p:cNvSpPr>
            <p:nvPr/>
          </p:nvSpPr>
          <p:spPr bwMode="auto">
            <a:xfrm>
              <a:off x="1332223" y="1484784"/>
              <a:ext cx="1901204" cy="43204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2400" b="1">
                  <a:solidFill>
                    <a:srgbClr val="FFFF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圆周角定理</a:t>
              </a:r>
              <a:endParaRPr lang="zh-CN" altLang="en-US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19500" y="3429000"/>
            <a:ext cx="2476500" cy="275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84" b="5591"/>
          <a:stretch>
            <a:fillRect/>
          </a:stretch>
        </p:blipFill>
        <p:spPr bwMode="auto">
          <a:xfrm>
            <a:off x="6577013" y="3263899"/>
            <a:ext cx="2476500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339264" y="3649662"/>
            <a:ext cx="2619375" cy="263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复习回顾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9"/>
          <p:cNvGrpSpPr/>
          <p:nvPr/>
        </p:nvGrpSpPr>
        <p:grpSpPr>
          <a:xfrm>
            <a:off x="335360" y="1131887"/>
            <a:ext cx="3719513" cy="546100"/>
            <a:chOff x="1097904" y="1484784"/>
            <a:chExt cx="3631319" cy="547049"/>
          </a:xfrm>
          <a:solidFill>
            <a:srgbClr val="002060"/>
          </a:solidFill>
        </p:grpSpPr>
        <p:sp>
          <p:nvSpPr>
            <p:cNvPr id="3" name="矩形 20"/>
            <p:cNvSpPr>
              <a:spLocks noChangeArrowheads="1"/>
            </p:cNvSpPr>
            <p:nvPr/>
          </p:nvSpPr>
          <p:spPr bwMode="auto">
            <a:xfrm>
              <a:off x="1097904" y="1484784"/>
              <a:ext cx="140715" cy="54641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endParaRPr lang="zh-CN" altLang="en-US" sz="2800" b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" name="矩形 21"/>
            <p:cNvSpPr>
              <a:spLocks noChangeArrowheads="1"/>
            </p:cNvSpPr>
            <p:nvPr/>
          </p:nvSpPr>
          <p:spPr bwMode="auto">
            <a:xfrm>
              <a:off x="1332223" y="1484784"/>
              <a:ext cx="3397000" cy="54704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2800" b="1">
                  <a:solidFill>
                    <a:srgbClr val="FFFF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圆周角定理的推论</a:t>
              </a:r>
              <a:endPara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" name="Rectangle 11"/>
          <p:cNvSpPr>
            <a:spLocks noChangeArrowheads="1"/>
          </p:cNvSpPr>
          <p:nvPr/>
        </p:nvSpPr>
        <p:spPr bwMode="auto">
          <a:xfrm>
            <a:off x="324744" y="2021156"/>
            <a:ext cx="5202238" cy="573042"/>
          </a:xfrm>
          <a:prstGeom prst="rect">
            <a:avLst/>
          </a:prstGeom>
          <a:noFill/>
          <a:ln w="28575" cmpd="sng">
            <a:solidFill>
              <a:schemeClr val="tx1"/>
            </a:solidFill>
            <a:prstDash val="sysDash"/>
          </a:ln>
        </p:spPr>
        <p:txBody>
          <a:bodyPr anchor="ctr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同弧或等弧所对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的圆周角相等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8638194" y="1131887"/>
            <a:ext cx="2974974" cy="2633663"/>
            <a:chOff x="8751019" y="2718570"/>
            <a:chExt cx="2974974" cy="2633663"/>
          </a:xfrm>
        </p:grpSpPr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9197106" y="2718570"/>
              <a:ext cx="2246313" cy="2633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7" name="Group 9"/>
            <p:cNvGrpSpPr/>
            <p:nvPr/>
          </p:nvGrpSpPr>
          <p:grpSpPr>
            <a:xfrm>
              <a:off x="9687644" y="4144144"/>
              <a:ext cx="1222375" cy="877888"/>
              <a:chOff x="2040" y="2220"/>
              <a:chExt cx="1278" cy="918"/>
            </a:xfrm>
          </p:grpSpPr>
          <p:sp>
            <p:nvSpPr>
              <p:cNvPr id="8" name="Line 4"/>
              <p:cNvSpPr>
                <a:spLocks noChangeShapeType="1"/>
              </p:cNvSpPr>
              <p:nvPr/>
            </p:nvSpPr>
            <p:spPr bwMode="auto">
              <a:xfrm flipH="1">
                <a:off x="2040" y="2220"/>
                <a:ext cx="696" cy="882"/>
              </a:xfrm>
              <a:prstGeom prst="line">
                <a:avLst/>
              </a:prstGeom>
              <a:noFill/>
              <a:ln w="25400">
                <a:solidFill>
                  <a:srgbClr val="FF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" name="Line 5"/>
              <p:cNvSpPr>
                <a:spLocks noChangeShapeType="1"/>
              </p:cNvSpPr>
              <p:nvPr/>
            </p:nvSpPr>
            <p:spPr bwMode="auto">
              <a:xfrm>
                <a:off x="2718" y="2256"/>
                <a:ext cx="600" cy="882"/>
              </a:xfrm>
              <a:prstGeom prst="line">
                <a:avLst/>
              </a:prstGeom>
              <a:noFill/>
              <a:ln w="25400">
                <a:solidFill>
                  <a:srgbClr val="FF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0" name="Group 23"/>
            <p:cNvGrpSpPr/>
            <p:nvPr/>
          </p:nvGrpSpPr>
          <p:grpSpPr>
            <a:xfrm>
              <a:off x="8751019" y="3863158"/>
              <a:ext cx="2160587" cy="1158875"/>
              <a:chOff x="1055" y="1908"/>
              <a:chExt cx="2257" cy="1212"/>
            </a:xfrm>
          </p:grpSpPr>
          <p:sp>
            <p:nvSpPr>
              <p:cNvPr id="11" name="Line 7"/>
              <p:cNvSpPr>
                <a:spLocks noChangeShapeType="1"/>
              </p:cNvSpPr>
              <p:nvPr/>
            </p:nvSpPr>
            <p:spPr bwMode="auto">
              <a:xfrm flipH="1" flipV="1">
                <a:off x="1632" y="2160"/>
                <a:ext cx="384" cy="912"/>
              </a:xfrm>
              <a:prstGeom prst="line">
                <a:avLst/>
              </a:prstGeom>
              <a:noFill/>
              <a:ln w="25400">
                <a:solidFill>
                  <a:srgbClr val="0000CC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" name="Line 8"/>
              <p:cNvSpPr>
                <a:spLocks noChangeShapeType="1"/>
              </p:cNvSpPr>
              <p:nvPr/>
            </p:nvSpPr>
            <p:spPr bwMode="auto">
              <a:xfrm flipH="1" flipV="1">
                <a:off x="1633" y="2140"/>
                <a:ext cx="1679" cy="980"/>
              </a:xfrm>
              <a:prstGeom prst="line">
                <a:avLst/>
              </a:prstGeom>
              <a:noFill/>
              <a:ln w="25400">
                <a:solidFill>
                  <a:srgbClr val="000099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" name="Text Box 21"/>
              <p:cNvSpPr txBox="1">
                <a:spLocks noChangeArrowheads="1"/>
              </p:cNvSpPr>
              <p:nvPr/>
            </p:nvSpPr>
            <p:spPr bwMode="auto">
              <a:xfrm>
                <a:off x="1055" y="1908"/>
                <a:ext cx="575" cy="54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2800" b="1" i="1">
                    <a:solidFill>
                      <a:schemeClr val="tx2"/>
                    </a:solidFill>
                    <a:latin typeface="Times New Roman" panose="02020603050405020304" pitchFamily="18" charset="0"/>
                  </a:rPr>
                  <a:t>A</a:t>
                </a:r>
                <a:r>
                  <a:rPr lang="en-US" altLang="zh-CN" sz="1200" b="1" i="1">
                    <a:solidFill>
                      <a:schemeClr val="tx2"/>
                    </a:solidFill>
                    <a:latin typeface="Times New Roman" panose="02020603050405020304" pitchFamily="18" charset="0"/>
                  </a:rPr>
                  <a:t>1</a:t>
                </a:r>
                <a:endParaRPr lang="en-US" altLang="zh-CN" sz="1200" b="1" i="1">
                  <a:solidFill>
                    <a:schemeClr val="tx2"/>
                  </a:solidFill>
                  <a:latin typeface="Times New Roman" panose="02020603050405020304" pitchFamily="18" charset="0"/>
                </a:endParaRPr>
              </a:p>
            </p:txBody>
          </p:sp>
        </p:grpSp>
        <p:grpSp>
          <p:nvGrpSpPr>
            <p:cNvPr id="14" name="Group 28"/>
            <p:cNvGrpSpPr/>
            <p:nvPr/>
          </p:nvGrpSpPr>
          <p:grpSpPr>
            <a:xfrm>
              <a:off x="9192344" y="2924944"/>
              <a:ext cx="1685925" cy="2052638"/>
              <a:chOff x="1551" y="990"/>
              <a:chExt cx="1761" cy="2144"/>
            </a:xfrm>
          </p:grpSpPr>
          <p:grpSp>
            <p:nvGrpSpPr>
              <p:cNvPr id="15" name="Group 9"/>
              <p:cNvGrpSpPr/>
              <p:nvPr/>
            </p:nvGrpSpPr>
            <p:grpSpPr>
              <a:xfrm>
                <a:off x="2064" y="1358"/>
                <a:ext cx="1248" cy="1776"/>
                <a:chOff x="2016" y="1104"/>
                <a:chExt cx="1248" cy="1824"/>
              </a:xfrm>
            </p:grpSpPr>
            <p:sp>
              <p:nvSpPr>
                <p:cNvPr id="17" name="Line 10"/>
                <p:cNvSpPr>
                  <a:spLocks noChangeShapeType="1"/>
                </p:cNvSpPr>
                <p:nvPr/>
              </p:nvSpPr>
              <p:spPr bwMode="auto">
                <a:xfrm flipV="1">
                  <a:off x="2016" y="1104"/>
                  <a:ext cx="48" cy="1728"/>
                </a:xfrm>
                <a:prstGeom prst="line">
                  <a:avLst/>
                </a:prstGeom>
                <a:noFill/>
                <a:ln w="25400">
                  <a:solidFill>
                    <a:srgbClr val="800080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8" name="Line 11"/>
                <p:cNvSpPr>
                  <a:spLocks noChangeShapeType="1"/>
                </p:cNvSpPr>
                <p:nvPr/>
              </p:nvSpPr>
              <p:spPr bwMode="auto">
                <a:xfrm flipH="1" flipV="1">
                  <a:off x="2064" y="1104"/>
                  <a:ext cx="1200" cy="1824"/>
                </a:xfrm>
                <a:prstGeom prst="line">
                  <a:avLst/>
                </a:prstGeom>
                <a:noFill/>
                <a:ln w="25400">
                  <a:solidFill>
                    <a:srgbClr val="800080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16" name="Text Box 27"/>
              <p:cNvSpPr txBox="1">
                <a:spLocks noChangeArrowheads="1"/>
              </p:cNvSpPr>
              <p:nvPr/>
            </p:nvSpPr>
            <p:spPr bwMode="auto">
              <a:xfrm>
                <a:off x="1551" y="990"/>
                <a:ext cx="571" cy="54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2800" b="1" i="1">
                    <a:solidFill>
                      <a:schemeClr val="tx2"/>
                    </a:solidFill>
                    <a:latin typeface="Times New Roman" panose="02020603050405020304" pitchFamily="18" charset="0"/>
                  </a:rPr>
                  <a:t>A</a:t>
                </a:r>
                <a:r>
                  <a:rPr lang="en-US" altLang="zh-CN" sz="1200" b="1" i="1">
                    <a:solidFill>
                      <a:schemeClr val="tx2"/>
                    </a:solidFill>
                    <a:latin typeface="Times New Roman" panose="02020603050405020304" pitchFamily="18" charset="0"/>
                  </a:rPr>
                  <a:t>2</a:t>
                </a:r>
                <a:endParaRPr lang="en-US" altLang="zh-CN" sz="1200" b="1" i="1">
                  <a:solidFill>
                    <a:schemeClr val="tx2"/>
                  </a:solidFill>
                  <a:latin typeface="Times New Roman" panose="02020603050405020304" pitchFamily="18" charset="0"/>
                </a:endParaRPr>
              </a:p>
            </p:txBody>
          </p:sp>
        </p:grpSp>
        <p:grpSp>
          <p:nvGrpSpPr>
            <p:cNvPr id="19" name="Group 32"/>
            <p:cNvGrpSpPr/>
            <p:nvPr/>
          </p:nvGrpSpPr>
          <p:grpSpPr>
            <a:xfrm>
              <a:off x="9705105" y="3645669"/>
              <a:ext cx="2020888" cy="1385888"/>
              <a:chOff x="2064" y="1680"/>
              <a:chExt cx="2112" cy="1448"/>
            </a:xfrm>
          </p:grpSpPr>
          <p:sp>
            <p:nvSpPr>
              <p:cNvPr id="20" name="Line 17"/>
              <p:cNvSpPr>
                <a:spLocks noChangeShapeType="1"/>
              </p:cNvSpPr>
              <p:nvPr/>
            </p:nvSpPr>
            <p:spPr bwMode="auto">
              <a:xfrm flipV="1">
                <a:off x="3312" y="1976"/>
                <a:ext cx="432" cy="1152"/>
              </a:xfrm>
              <a:prstGeom prst="line">
                <a:avLst/>
              </a:prstGeom>
              <a:noFill/>
              <a:ln w="25400">
                <a:solidFill>
                  <a:srgbClr val="000099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" name="Line 16"/>
              <p:cNvSpPr>
                <a:spLocks noChangeShapeType="1"/>
              </p:cNvSpPr>
              <p:nvPr/>
            </p:nvSpPr>
            <p:spPr bwMode="auto">
              <a:xfrm flipV="1">
                <a:off x="2064" y="1968"/>
                <a:ext cx="1680" cy="1104"/>
              </a:xfrm>
              <a:prstGeom prst="line">
                <a:avLst/>
              </a:prstGeom>
              <a:noFill/>
              <a:ln w="25400">
                <a:solidFill>
                  <a:srgbClr val="000099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" name="Text Box 31"/>
              <p:cNvSpPr txBox="1">
                <a:spLocks noChangeArrowheads="1"/>
              </p:cNvSpPr>
              <p:nvPr/>
            </p:nvSpPr>
            <p:spPr bwMode="auto">
              <a:xfrm>
                <a:off x="3744" y="1680"/>
                <a:ext cx="432" cy="7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2800" b="1" i="1">
                    <a:solidFill>
                      <a:schemeClr val="tx2"/>
                    </a:solidFill>
                    <a:latin typeface="Times New Roman" panose="02020603050405020304" pitchFamily="18" charset="0"/>
                  </a:rPr>
                  <a:t>A</a:t>
                </a:r>
                <a:r>
                  <a:rPr lang="en-US" altLang="zh-CN" sz="1200" b="1" i="1">
                    <a:solidFill>
                      <a:schemeClr val="tx2"/>
                    </a:solidFill>
                    <a:latin typeface="Times New Roman" panose="02020603050405020304" pitchFamily="18" charset="0"/>
                  </a:rPr>
                  <a:t>3</a:t>
                </a:r>
                <a:endParaRPr lang="en-US" altLang="zh-CN" sz="1200" b="1" i="1">
                  <a:solidFill>
                    <a:schemeClr val="tx2"/>
                  </a:solidFill>
                  <a:latin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23" name="组合 19"/>
          <p:cNvGrpSpPr/>
          <p:nvPr/>
        </p:nvGrpSpPr>
        <p:grpSpPr>
          <a:xfrm>
            <a:off x="338822" y="3004212"/>
            <a:ext cx="3719513" cy="546100"/>
            <a:chOff x="1097904" y="1484784"/>
            <a:chExt cx="3631319" cy="547049"/>
          </a:xfrm>
          <a:solidFill>
            <a:srgbClr val="002060"/>
          </a:solidFill>
        </p:grpSpPr>
        <p:sp>
          <p:nvSpPr>
            <p:cNvPr id="24" name="矩形 20"/>
            <p:cNvSpPr>
              <a:spLocks noChangeArrowheads="1"/>
            </p:cNvSpPr>
            <p:nvPr/>
          </p:nvSpPr>
          <p:spPr bwMode="auto">
            <a:xfrm>
              <a:off x="1097904" y="1484784"/>
              <a:ext cx="140715" cy="54641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endParaRPr lang="zh-CN" altLang="en-US" sz="2800" b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5" name="矩形 21"/>
            <p:cNvSpPr>
              <a:spLocks noChangeArrowheads="1"/>
            </p:cNvSpPr>
            <p:nvPr/>
          </p:nvSpPr>
          <p:spPr bwMode="auto">
            <a:xfrm>
              <a:off x="1332223" y="1484784"/>
              <a:ext cx="3397000" cy="54704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2800" b="1">
                  <a:solidFill>
                    <a:srgbClr val="FFFF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圆周角和直径的关系</a:t>
              </a:r>
              <a:endParaRPr lang="zh-CN" altLang="en-US" sz="28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6" name="Rectangle 11"/>
          <p:cNvSpPr>
            <a:spLocks noChangeArrowheads="1"/>
          </p:cNvSpPr>
          <p:nvPr/>
        </p:nvSpPr>
        <p:spPr bwMode="auto">
          <a:xfrm>
            <a:off x="323377" y="3928972"/>
            <a:ext cx="7413362" cy="573042"/>
          </a:xfrm>
          <a:prstGeom prst="rect">
            <a:avLst/>
          </a:prstGeom>
          <a:noFill/>
          <a:ln w="28575" cmpd="sng">
            <a:solidFill>
              <a:schemeClr val="tx1"/>
            </a:solidFill>
            <a:prstDash val="sysDash"/>
          </a:ln>
        </p:spPr>
        <p:txBody>
          <a:bodyPr wrap="square" anchor="ctr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半圆或直径所对的圆周角都相等，都等于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90°.</a:t>
            </a:r>
            <a:endParaRPr lang="en-US" altLang="zh-CN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9" name="图片 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46846" y="3746930"/>
            <a:ext cx="2529835" cy="2922430"/>
          </a:xfrm>
          <a:prstGeom prst="rect">
            <a:avLst/>
          </a:prstGeom>
        </p:spPr>
      </p:pic>
      <p:sp>
        <p:nvSpPr>
          <p:cNvPr id="30" name="矩形 29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复习回顾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26"/>
          <p:cNvSpPr/>
          <p:nvPr/>
        </p:nvSpPr>
        <p:spPr>
          <a:xfrm>
            <a:off x="227348" y="1575725"/>
            <a:ext cx="11737304" cy="113319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28575" cmpd="sng">
            <a:solidFill>
              <a:schemeClr val="accent6">
                <a:lumMod val="75000"/>
              </a:schemeClr>
            </a:solidFill>
            <a:prstDash val="sysDash"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2800" b="1" noProof="1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如果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一个多边形所有</a:t>
            </a:r>
            <a:r>
              <a:rPr lang="zh-CN" altLang="en-US" sz="2800" u="sng" noProof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顶点都在同一个圆上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，这个多边形叫做</a:t>
            </a:r>
            <a:r>
              <a:rPr lang="zh-CN" altLang="en-US" sz="2800" u="sng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圆内接多边形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，这个圆叫做这个</a:t>
            </a:r>
            <a:r>
              <a:rPr lang="zh-CN" altLang="en-US" sz="2800" u="sng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多边形的外接圆</a:t>
            </a:r>
            <a:r>
              <a:rPr lang="en-US" altLang="zh-CN" sz="2800" noProof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.</a:t>
            </a:r>
            <a:endParaRPr lang="en-US" altLang="zh-CN" sz="2800" noProof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11216" y="3284984"/>
            <a:ext cx="2533650" cy="267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832304" y="3284984"/>
            <a:ext cx="2533650" cy="267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文本框 6151"/>
          <p:cNvSpPr txBox="1">
            <a:spLocks noChangeArrowheads="1"/>
          </p:cNvSpPr>
          <p:nvPr/>
        </p:nvSpPr>
        <p:spPr bwMode="auto">
          <a:xfrm>
            <a:off x="227348" y="992845"/>
            <a:ext cx="2338949" cy="523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solidFill>
                  <a:srgbClr val="00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圆内接多边形</a:t>
            </a:r>
            <a:endParaRPr lang="zh-CN" altLang="en-US" sz="2800" b="1">
              <a:solidFill>
                <a:srgbClr val="00666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0"/>
          <p:cNvSpPr>
            <a:spLocks noChangeArrowheads="1"/>
          </p:cNvSpPr>
          <p:nvPr/>
        </p:nvSpPr>
        <p:spPr bwMode="auto">
          <a:xfrm>
            <a:off x="353695" y="1503948"/>
            <a:ext cx="11373643" cy="1152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如图，四边形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为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的内接四边形，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为四边形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的外接圆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TextBox 11"/>
          <p:cNvSpPr txBox="1">
            <a:spLocks noChangeArrowheads="1"/>
          </p:cNvSpPr>
          <p:nvPr/>
        </p:nvSpPr>
        <p:spPr bwMode="auto">
          <a:xfrm>
            <a:off x="335360" y="980728"/>
            <a:ext cx="197522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" panose="05000000000000000000" pitchFamily="2" charset="2"/>
              <a:buChar char="u"/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探究性质</a:t>
            </a:r>
            <a:endParaRPr lang="zh-CN" altLang="en-US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TextBox 20"/>
          <p:cNvSpPr txBox="1">
            <a:spLocks noChangeArrowheads="1"/>
          </p:cNvSpPr>
          <p:nvPr/>
        </p:nvSpPr>
        <p:spPr bwMode="auto">
          <a:xfrm>
            <a:off x="335359" y="2714278"/>
            <a:ext cx="7344818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0A21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猜想：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与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与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之间的关系为：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TextBox 27"/>
          <p:cNvSpPr txBox="1">
            <a:spLocks noChangeArrowheads="1"/>
          </p:cNvSpPr>
          <p:nvPr/>
        </p:nvSpPr>
        <p:spPr bwMode="auto">
          <a:xfrm>
            <a:off x="614214" y="3486877"/>
            <a:ext cx="2871787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∠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=180º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∠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=180º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20336" y="2456934"/>
            <a:ext cx="2457450" cy="255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Box 31"/>
          <p:cNvSpPr txBox="1">
            <a:spLocks noChangeArrowheads="1"/>
          </p:cNvSpPr>
          <p:nvPr/>
        </p:nvSpPr>
        <p:spPr bwMode="auto">
          <a:xfrm>
            <a:off x="353695" y="4708872"/>
            <a:ext cx="553243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 smtClean="0">
                <a:solidFill>
                  <a:srgbClr val="0A21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思考：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如何证明你的猜想呢？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8" name="直接连接符 25"/>
          <p:cNvCxnSpPr>
            <a:cxnSpLocks noChangeShapeType="1"/>
          </p:cNvCxnSpPr>
          <p:nvPr/>
        </p:nvCxnSpPr>
        <p:spPr bwMode="auto">
          <a:xfrm flipV="1">
            <a:off x="10442724" y="2888734"/>
            <a:ext cx="144463" cy="1008062"/>
          </a:xfrm>
          <a:prstGeom prst="line">
            <a:avLst/>
          </a:prstGeom>
          <a:noFill/>
          <a:ln w="50800">
            <a:solidFill>
              <a:srgbClr val="A04644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" name="直接连接符 34"/>
          <p:cNvCxnSpPr>
            <a:cxnSpLocks noChangeShapeType="1"/>
          </p:cNvCxnSpPr>
          <p:nvPr/>
        </p:nvCxnSpPr>
        <p:spPr bwMode="auto">
          <a:xfrm flipH="1">
            <a:off x="9768037" y="3896797"/>
            <a:ext cx="674687" cy="720725"/>
          </a:xfrm>
          <a:prstGeom prst="line">
            <a:avLst/>
          </a:prstGeom>
          <a:noFill/>
          <a:ln w="50800">
            <a:solidFill>
              <a:srgbClr val="A04644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0" name="Text Box 19"/>
          <p:cNvSpPr txBox="1">
            <a:spLocks noChangeArrowheads="1"/>
          </p:cNvSpPr>
          <p:nvPr/>
        </p:nvSpPr>
        <p:spPr bwMode="auto">
          <a:xfrm>
            <a:off x="479376" y="5254838"/>
            <a:ext cx="79946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弧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BCD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和弧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BAD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所对的圆心角的和是周角，</a:t>
            </a:r>
            <a:endParaRPr lang="zh-CN" altLang="en-US" sz="2800" i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11" name="Text Box 20"/>
          <p:cNvSpPr txBox="1">
            <a:spLocks noChangeArrowheads="1"/>
          </p:cNvSpPr>
          <p:nvPr/>
        </p:nvSpPr>
        <p:spPr bwMode="auto">
          <a:xfrm>
            <a:off x="479376" y="5753683"/>
            <a:ext cx="34607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＋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＝180°，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" name="Text Box 22"/>
          <p:cNvSpPr txBox="1">
            <a:spLocks noChangeArrowheads="1"/>
          </p:cNvSpPr>
          <p:nvPr/>
        </p:nvSpPr>
        <p:spPr bwMode="auto">
          <a:xfrm>
            <a:off x="479376" y="6252527"/>
            <a:ext cx="406876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同理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＋∠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180°.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13" name="Text Box 23"/>
          <p:cNvSpPr txBox="1">
            <a:spLocks noChangeArrowheads="1"/>
          </p:cNvSpPr>
          <p:nvPr/>
        </p:nvSpPr>
        <p:spPr bwMode="auto">
          <a:xfrm>
            <a:off x="6040516" y="5973427"/>
            <a:ext cx="5891212" cy="656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推论：圆的内接四边形的对角互补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1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2"/>
          <p:cNvSpPr>
            <a:spLocks noChangeArrowheads="1"/>
          </p:cNvSpPr>
          <p:nvPr/>
        </p:nvSpPr>
        <p:spPr bwMode="auto">
          <a:xfrm>
            <a:off x="8049741" y="2308226"/>
            <a:ext cx="2892425" cy="2886075"/>
          </a:xfrm>
          <a:prstGeom prst="ellipse">
            <a:avLst/>
          </a:prstGeom>
          <a:noFill/>
          <a:ln w="0">
            <a:solidFill>
              <a:srgbClr val="010101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" name="Line 4"/>
          <p:cNvSpPr>
            <a:spLocks noChangeShapeType="1"/>
          </p:cNvSpPr>
          <p:nvPr/>
        </p:nvSpPr>
        <p:spPr bwMode="auto">
          <a:xfrm>
            <a:off x="9697566" y="2328862"/>
            <a:ext cx="885825" cy="2338388"/>
          </a:xfrm>
          <a:prstGeom prst="line">
            <a:avLst/>
          </a:prstGeom>
          <a:noFill/>
          <a:ln w="28575">
            <a:solidFill>
              <a:srgbClr val="01010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" name="Line 5"/>
          <p:cNvSpPr>
            <a:spLocks noChangeShapeType="1"/>
          </p:cNvSpPr>
          <p:nvPr/>
        </p:nvSpPr>
        <p:spPr bwMode="auto">
          <a:xfrm>
            <a:off x="8346602" y="4605338"/>
            <a:ext cx="2236788" cy="61913"/>
          </a:xfrm>
          <a:prstGeom prst="line">
            <a:avLst/>
          </a:prstGeom>
          <a:noFill/>
          <a:ln w="28575">
            <a:solidFill>
              <a:srgbClr val="01010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" name="Line 6"/>
          <p:cNvSpPr>
            <a:spLocks noChangeShapeType="1"/>
          </p:cNvSpPr>
          <p:nvPr/>
        </p:nvSpPr>
        <p:spPr bwMode="auto">
          <a:xfrm>
            <a:off x="8176740" y="3151187"/>
            <a:ext cx="169862" cy="1454150"/>
          </a:xfrm>
          <a:prstGeom prst="line">
            <a:avLst/>
          </a:prstGeom>
          <a:noFill/>
          <a:ln w="28575">
            <a:solidFill>
              <a:srgbClr val="01010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" name="Line 7"/>
          <p:cNvSpPr>
            <a:spLocks noChangeShapeType="1"/>
          </p:cNvSpPr>
          <p:nvPr/>
        </p:nvSpPr>
        <p:spPr bwMode="auto">
          <a:xfrm flipH="1">
            <a:off x="8176741" y="2328863"/>
            <a:ext cx="1520825" cy="822325"/>
          </a:xfrm>
          <a:prstGeom prst="line">
            <a:avLst/>
          </a:prstGeom>
          <a:noFill/>
          <a:ln w="28575">
            <a:solidFill>
              <a:srgbClr val="01010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" name="Oval 8"/>
          <p:cNvSpPr>
            <a:spLocks noChangeArrowheads="1"/>
          </p:cNvSpPr>
          <p:nvPr/>
        </p:nvSpPr>
        <p:spPr bwMode="auto">
          <a:xfrm>
            <a:off x="10542116" y="4625976"/>
            <a:ext cx="104775" cy="104775"/>
          </a:xfrm>
          <a:prstGeom prst="ellipse">
            <a:avLst/>
          </a:prstGeom>
          <a:solidFill>
            <a:srgbClr val="FFFFFF"/>
          </a:solidFill>
          <a:ln w="0">
            <a:solidFill>
              <a:srgbClr val="010101"/>
            </a:solidFill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" name="Rectangle 9"/>
          <p:cNvSpPr>
            <a:spLocks noChangeArrowheads="1"/>
          </p:cNvSpPr>
          <p:nvPr/>
        </p:nvSpPr>
        <p:spPr bwMode="auto">
          <a:xfrm>
            <a:off x="10646890" y="4625975"/>
            <a:ext cx="2032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i="1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C</a:t>
            </a:r>
            <a:endParaRPr lang="en-US" altLang="zh-CN" sz="2400" i="1">
              <a:latin typeface="Times New Roman" panose="02020603050405020304" pitchFamily="18" charset="0"/>
              <a:ea typeface="黑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9" name="Oval 10"/>
          <p:cNvSpPr>
            <a:spLocks noChangeArrowheads="1"/>
          </p:cNvSpPr>
          <p:nvPr/>
        </p:nvSpPr>
        <p:spPr bwMode="auto">
          <a:xfrm>
            <a:off x="9500716" y="3736976"/>
            <a:ext cx="104775" cy="104775"/>
          </a:xfrm>
          <a:prstGeom prst="ellipse">
            <a:avLst/>
          </a:prstGeom>
          <a:solidFill>
            <a:srgbClr val="FFFFFF"/>
          </a:solidFill>
          <a:ln w="0">
            <a:solidFill>
              <a:srgbClr val="010101"/>
            </a:solidFill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" name="Rectangle 11"/>
          <p:cNvSpPr>
            <a:spLocks noChangeArrowheads="1"/>
          </p:cNvSpPr>
          <p:nvPr/>
        </p:nvSpPr>
        <p:spPr bwMode="auto">
          <a:xfrm>
            <a:off x="9107015" y="3487737"/>
            <a:ext cx="22281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endParaRPr lang="en-US" altLang="zh-CN" sz="2400" i="1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1" name="Oval 12"/>
          <p:cNvSpPr>
            <a:spLocks noChangeArrowheads="1"/>
          </p:cNvSpPr>
          <p:nvPr/>
        </p:nvSpPr>
        <p:spPr bwMode="auto">
          <a:xfrm>
            <a:off x="9656291" y="2287588"/>
            <a:ext cx="104775" cy="104775"/>
          </a:xfrm>
          <a:prstGeom prst="ellipse">
            <a:avLst/>
          </a:prstGeom>
          <a:solidFill>
            <a:srgbClr val="FFFFFF"/>
          </a:solidFill>
          <a:ln w="0">
            <a:solidFill>
              <a:srgbClr val="010101"/>
            </a:solidFill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" name="Rectangle 13"/>
          <p:cNvSpPr>
            <a:spLocks noChangeArrowheads="1"/>
          </p:cNvSpPr>
          <p:nvPr/>
        </p:nvSpPr>
        <p:spPr bwMode="auto">
          <a:xfrm>
            <a:off x="9605491" y="1909763"/>
            <a:ext cx="3079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i="1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endParaRPr lang="en-US" altLang="zh-CN" sz="2400" i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3" name="Oval 14"/>
          <p:cNvSpPr>
            <a:spLocks noChangeArrowheads="1"/>
          </p:cNvSpPr>
          <p:nvPr/>
        </p:nvSpPr>
        <p:spPr bwMode="auto">
          <a:xfrm>
            <a:off x="8303741" y="4562476"/>
            <a:ext cx="104775" cy="104775"/>
          </a:xfrm>
          <a:prstGeom prst="ellipse">
            <a:avLst/>
          </a:prstGeom>
          <a:solidFill>
            <a:srgbClr val="FFFFFF"/>
          </a:solidFill>
          <a:ln w="0">
            <a:solidFill>
              <a:srgbClr val="010101"/>
            </a:solidFill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4" name="Rectangle 15"/>
          <p:cNvSpPr>
            <a:spLocks noChangeArrowheads="1"/>
          </p:cNvSpPr>
          <p:nvPr/>
        </p:nvSpPr>
        <p:spPr bwMode="auto">
          <a:xfrm>
            <a:off x="8113240" y="4710112"/>
            <a:ext cx="18755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i="1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B</a:t>
            </a:r>
            <a:endParaRPr lang="en-US" altLang="zh-CN" sz="2400" i="1">
              <a:latin typeface="Times New Roman" panose="02020603050405020304" pitchFamily="18" charset="0"/>
              <a:ea typeface="黑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15" name="Oval 16"/>
          <p:cNvSpPr>
            <a:spLocks noChangeArrowheads="1"/>
          </p:cNvSpPr>
          <p:nvPr/>
        </p:nvSpPr>
        <p:spPr bwMode="auto">
          <a:xfrm>
            <a:off x="8135466" y="3108325"/>
            <a:ext cx="104775" cy="106362"/>
          </a:xfrm>
          <a:prstGeom prst="ellipse">
            <a:avLst/>
          </a:prstGeom>
          <a:solidFill>
            <a:srgbClr val="FFFFFF"/>
          </a:solidFill>
          <a:ln w="0">
            <a:solidFill>
              <a:srgbClr val="010101"/>
            </a:solidFill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6" name="Rectangle 17"/>
          <p:cNvSpPr>
            <a:spLocks noChangeArrowheads="1"/>
          </p:cNvSpPr>
          <p:nvPr/>
        </p:nvSpPr>
        <p:spPr bwMode="auto">
          <a:xfrm>
            <a:off x="7665565" y="2908300"/>
            <a:ext cx="18755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i="1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A</a:t>
            </a:r>
            <a:endParaRPr lang="en-US" altLang="zh-CN" sz="2400" i="1">
              <a:latin typeface="Times New Roman" panose="02020603050405020304" pitchFamily="18" charset="0"/>
              <a:ea typeface="黑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17" name="Text Box 19"/>
          <p:cNvSpPr txBox="1">
            <a:spLocks noChangeArrowheads="1"/>
          </p:cNvSpPr>
          <p:nvPr/>
        </p:nvSpPr>
        <p:spPr bwMode="auto">
          <a:xfrm>
            <a:off x="306142" y="1913211"/>
            <a:ext cx="79946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弧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BCD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和弧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BAD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所对的圆心角的和是周角，</a:t>
            </a:r>
            <a:endParaRPr lang="zh-CN" altLang="en-US" sz="2800" i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18" name="Text Box 20"/>
          <p:cNvSpPr txBox="1">
            <a:spLocks noChangeArrowheads="1"/>
          </p:cNvSpPr>
          <p:nvPr/>
        </p:nvSpPr>
        <p:spPr bwMode="auto">
          <a:xfrm>
            <a:off x="306142" y="2714897"/>
            <a:ext cx="34607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＋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＝180°，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9" name="Text Box 22"/>
          <p:cNvSpPr txBox="1">
            <a:spLocks noChangeArrowheads="1"/>
          </p:cNvSpPr>
          <p:nvPr/>
        </p:nvSpPr>
        <p:spPr bwMode="auto">
          <a:xfrm>
            <a:off x="306143" y="3389586"/>
            <a:ext cx="406876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同理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＋∠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180°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20" name="Arc 24"/>
          <p:cNvSpPr>
            <a:spLocks noChangeArrowheads="1"/>
          </p:cNvSpPr>
          <p:nvPr/>
        </p:nvSpPr>
        <p:spPr bwMode="auto">
          <a:xfrm>
            <a:off x="8351366" y="2298701"/>
            <a:ext cx="2606675" cy="2871787"/>
          </a:xfrm>
          <a:custGeom>
            <a:avLst/>
            <a:gdLst>
              <a:gd name="T0" fmla="*/ 20349 w 38924"/>
              <a:gd name="T1" fmla="*/ -1 h 42987"/>
              <a:gd name="T2" fmla="*/ 38924 w 38924"/>
              <a:gd name="T3" fmla="*/ 21387 h 42987"/>
              <a:gd name="T4" fmla="*/ 17324 w 38924"/>
              <a:gd name="T5" fmla="*/ 42987 h 42987"/>
              <a:gd name="T6" fmla="*/ -1 w 38924"/>
              <a:gd name="T7" fmla="*/ 34288 h 42987"/>
              <a:gd name="T8" fmla="*/ 20349 w 38924"/>
              <a:gd name="T9" fmla="*/ -1 h 42987"/>
              <a:gd name="T10" fmla="*/ 38924 w 38924"/>
              <a:gd name="T11" fmla="*/ 21387 h 42987"/>
              <a:gd name="T12" fmla="*/ 17324 w 38924"/>
              <a:gd name="T13" fmla="*/ 42987 h 42987"/>
              <a:gd name="T14" fmla="*/ -1 w 38924"/>
              <a:gd name="T15" fmla="*/ 34288 h 42987"/>
              <a:gd name="T16" fmla="*/ 17324 w 38924"/>
              <a:gd name="T17" fmla="*/ 21387 h 429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8924" h="42987" fill="none">
                <a:moveTo>
                  <a:pt x="20349" y="-1"/>
                </a:moveTo>
                <a:cubicBezTo>
                  <a:pt x="31003" y="1506"/>
                  <a:pt x="38924" y="10626"/>
                  <a:pt x="38924" y="21387"/>
                </a:cubicBezTo>
                <a:cubicBezTo>
                  <a:pt x="38924" y="33316"/>
                  <a:pt x="29253" y="42987"/>
                  <a:pt x="17324" y="42987"/>
                </a:cubicBezTo>
                <a:cubicBezTo>
                  <a:pt x="10499" y="42987"/>
                  <a:pt x="4076" y="39761"/>
                  <a:pt x="-1" y="34288"/>
                </a:cubicBezTo>
              </a:path>
              <a:path w="38924" h="42987" stroke="0">
                <a:moveTo>
                  <a:pt x="20349" y="-1"/>
                </a:moveTo>
                <a:cubicBezTo>
                  <a:pt x="31003" y="1506"/>
                  <a:pt x="38924" y="10626"/>
                  <a:pt x="38924" y="21387"/>
                </a:cubicBezTo>
                <a:cubicBezTo>
                  <a:pt x="38924" y="33316"/>
                  <a:pt x="29253" y="42987"/>
                  <a:pt x="17324" y="42987"/>
                </a:cubicBezTo>
                <a:cubicBezTo>
                  <a:pt x="10499" y="42987"/>
                  <a:pt x="4076" y="39761"/>
                  <a:pt x="-1" y="34288"/>
                </a:cubicBezTo>
                <a:lnTo>
                  <a:pt x="17324" y="21387"/>
                </a:lnTo>
                <a:close/>
              </a:path>
            </a:pathLst>
          </a:custGeom>
          <a:noFill/>
          <a:ln w="42863">
            <a:solidFill>
              <a:srgbClr val="C1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1" name="Freeform 25"/>
          <p:cNvSpPr>
            <a:spLocks noChangeArrowheads="1"/>
          </p:cNvSpPr>
          <p:nvPr/>
        </p:nvSpPr>
        <p:spPr bwMode="auto">
          <a:xfrm>
            <a:off x="8198966" y="2984500"/>
            <a:ext cx="422275" cy="493712"/>
          </a:xfrm>
          <a:custGeom>
            <a:avLst/>
            <a:gdLst>
              <a:gd name="T0" fmla="*/ 180 w 265"/>
              <a:gd name="T1" fmla="*/ 0 h 226"/>
              <a:gd name="T2" fmla="*/ 0 w 265"/>
              <a:gd name="T3" fmla="*/ 226 h 226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265" h="226">
                <a:moveTo>
                  <a:pt x="180" y="0"/>
                </a:moveTo>
                <a:cubicBezTo>
                  <a:pt x="265" y="125"/>
                  <a:pt x="112" y="226"/>
                  <a:pt x="0" y="226"/>
                </a:cubicBezTo>
              </a:path>
            </a:pathLst>
          </a:custGeom>
          <a:noFill/>
          <a:ln w="38100">
            <a:solidFill>
              <a:srgbClr val="BD0524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2" name="Arc 26"/>
          <p:cNvSpPr>
            <a:spLocks noChangeArrowheads="1"/>
          </p:cNvSpPr>
          <p:nvPr/>
        </p:nvSpPr>
        <p:spPr bwMode="auto">
          <a:xfrm>
            <a:off x="8040216" y="2276475"/>
            <a:ext cx="1647825" cy="2305050"/>
          </a:xfrm>
          <a:custGeom>
            <a:avLst/>
            <a:gdLst>
              <a:gd name="T0" fmla="*/ 4275 w 24625"/>
              <a:gd name="T1" fmla="*/ 34501 h 34501"/>
              <a:gd name="T2" fmla="*/ 0 w 24625"/>
              <a:gd name="T3" fmla="*/ 21600 h 34501"/>
              <a:gd name="T4" fmla="*/ 21600 w 24625"/>
              <a:gd name="T5" fmla="*/ 0 h 34501"/>
              <a:gd name="T6" fmla="*/ 24625 w 24625"/>
              <a:gd name="T7" fmla="*/ 212 h 34501"/>
              <a:gd name="T8" fmla="*/ 4275 w 24625"/>
              <a:gd name="T9" fmla="*/ 34501 h 34501"/>
              <a:gd name="T10" fmla="*/ 0 w 24625"/>
              <a:gd name="T11" fmla="*/ 21600 h 34501"/>
              <a:gd name="T12" fmla="*/ 21600 w 24625"/>
              <a:gd name="T13" fmla="*/ 0 h 34501"/>
              <a:gd name="T14" fmla="*/ 24625 w 24625"/>
              <a:gd name="T15" fmla="*/ 212 h 34501"/>
              <a:gd name="T16" fmla="*/ 21600 w 24625"/>
              <a:gd name="T17" fmla="*/ 21600 h 345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4625" h="34501" fill="none">
                <a:moveTo>
                  <a:pt x="4275" y="34501"/>
                </a:moveTo>
                <a:cubicBezTo>
                  <a:pt x="1499" y="30772"/>
                  <a:pt x="0" y="26248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22612" y="-1"/>
                  <a:pt x="23622" y="71"/>
                  <a:pt x="24625" y="212"/>
                </a:cubicBezTo>
              </a:path>
              <a:path w="24625" h="34501" stroke="0">
                <a:moveTo>
                  <a:pt x="4275" y="34501"/>
                </a:moveTo>
                <a:cubicBezTo>
                  <a:pt x="1499" y="30772"/>
                  <a:pt x="0" y="26248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22612" y="-1"/>
                  <a:pt x="23622" y="71"/>
                  <a:pt x="24625" y="212"/>
                </a:cubicBezTo>
                <a:lnTo>
                  <a:pt x="21600" y="21600"/>
                </a:lnTo>
                <a:close/>
              </a:path>
            </a:pathLst>
          </a:custGeom>
          <a:noFill/>
          <a:ln w="42863">
            <a:solidFill>
              <a:srgbClr val="0000C1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3" name="Freeform 27"/>
          <p:cNvSpPr>
            <a:spLocks noChangeArrowheads="1"/>
          </p:cNvSpPr>
          <p:nvPr/>
        </p:nvSpPr>
        <p:spPr bwMode="auto">
          <a:xfrm>
            <a:off x="10180165" y="4279900"/>
            <a:ext cx="304800" cy="381000"/>
          </a:xfrm>
          <a:custGeom>
            <a:avLst/>
            <a:gdLst>
              <a:gd name="T0" fmla="*/ 203 w 203"/>
              <a:gd name="T1" fmla="*/ 11 h 203"/>
              <a:gd name="T2" fmla="*/ 45 w 203"/>
              <a:gd name="T3" fmla="*/ 34 h 203"/>
              <a:gd name="T4" fmla="*/ 0 w 203"/>
              <a:gd name="T5" fmla="*/ 135 h 203"/>
              <a:gd name="T6" fmla="*/ 11 w 203"/>
              <a:gd name="T7" fmla="*/ 203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03" h="203">
                <a:moveTo>
                  <a:pt x="203" y="11"/>
                </a:moveTo>
                <a:cubicBezTo>
                  <a:pt x="150" y="16"/>
                  <a:pt x="86" y="0"/>
                  <a:pt x="45" y="34"/>
                </a:cubicBezTo>
                <a:cubicBezTo>
                  <a:pt x="17" y="57"/>
                  <a:pt x="0" y="135"/>
                  <a:pt x="0" y="135"/>
                </a:cubicBezTo>
                <a:cubicBezTo>
                  <a:pt x="4" y="158"/>
                  <a:pt x="11" y="203"/>
                  <a:pt x="11" y="203"/>
                </a:cubicBezTo>
              </a:path>
            </a:pathLst>
          </a:custGeom>
          <a:noFill/>
          <a:ln w="38100">
            <a:solidFill>
              <a:srgbClr val="3333CC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4" name="Line 47"/>
          <p:cNvSpPr>
            <a:spLocks noChangeShapeType="1"/>
          </p:cNvSpPr>
          <p:nvPr/>
        </p:nvSpPr>
        <p:spPr bwMode="auto">
          <a:xfrm>
            <a:off x="10564340" y="4665663"/>
            <a:ext cx="730250" cy="3175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" name="Rectangle 13"/>
          <p:cNvSpPr>
            <a:spLocks noChangeArrowheads="1"/>
          </p:cNvSpPr>
          <p:nvPr/>
        </p:nvSpPr>
        <p:spPr bwMode="auto">
          <a:xfrm>
            <a:off x="11129491" y="4641850"/>
            <a:ext cx="3079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i="1">
                <a:latin typeface="Times New Roman" panose="02020603050405020304" pitchFamily="18" charset="0"/>
                <a:ea typeface="黑体" panose="02010609060101010101" pitchFamily="49" charset="-122"/>
              </a:rPr>
              <a:t>E</a:t>
            </a:r>
            <a:endParaRPr lang="zh-CN" altLang="en-US" sz="2400" i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6" name="Text Box 22"/>
          <p:cNvSpPr txBox="1">
            <a:spLocks noChangeArrowheads="1"/>
          </p:cNvSpPr>
          <p:nvPr/>
        </p:nvSpPr>
        <p:spPr bwMode="auto">
          <a:xfrm>
            <a:off x="307730" y="4046811"/>
            <a:ext cx="406876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延长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BC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到点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E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，有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27" name="Text Box 22"/>
          <p:cNvSpPr txBox="1">
            <a:spLocks noChangeArrowheads="1"/>
          </p:cNvSpPr>
          <p:nvPr/>
        </p:nvSpPr>
        <p:spPr bwMode="auto">
          <a:xfrm>
            <a:off x="307730" y="4740547"/>
            <a:ext cx="40703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B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CD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＋∠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D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CE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180°.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28" name="Text Box 20"/>
          <p:cNvSpPr txBox="1">
            <a:spLocks noChangeArrowheads="1"/>
          </p:cNvSpPr>
          <p:nvPr/>
        </p:nvSpPr>
        <p:spPr bwMode="auto">
          <a:xfrm>
            <a:off x="309317" y="5367611"/>
            <a:ext cx="34607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C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E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.</a:t>
            </a:r>
            <a:endParaRPr lang="en-US" altLang="zh-CN" sz="2800" i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29" name="Text Box 20"/>
          <p:cNvSpPr txBox="1">
            <a:spLocks noChangeArrowheads="1"/>
          </p:cNvSpPr>
          <p:nvPr/>
        </p:nvSpPr>
        <p:spPr bwMode="auto">
          <a:xfrm>
            <a:off x="395064" y="1118394"/>
            <a:ext cx="617061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图中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与∠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C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E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的大小有何关系？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30" name="Text Box 23"/>
          <p:cNvSpPr txBox="1">
            <a:spLocks noChangeArrowheads="1"/>
          </p:cNvSpPr>
          <p:nvPr/>
        </p:nvSpPr>
        <p:spPr bwMode="auto">
          <a:xfrm>
            <a:off x="193388" y="5931091"/>
            <a:ext cx="9494653" cy="656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spcBef>
                <a:spcPct val="50000"/>
              </a:spcBef>
              <a:defRPr sz="2800"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9pPr>
          </a:lstStyle>
          <a:p>
            <a:r>
              <a:rPr lang="zh-CN" altLang="en-US"/>
              <a:t>推论：圆的内接四边形的任何一个外角都等于它的内对角</a:t>
            </a:r>
            <a:r>
              <a:rPr lang="en-US" altLang="zh-CN"/>
              <a:t>.</a:t>
            </a:r>
            <a:endParaRPr lang="en-US" altLang="zh-CN"/>
          </a:p>
        </p:txBody>
      </p:sp>
      <p:sp>
        <p:nvSpPr>
          <p:cNvPr id="31" name="矩形 30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6" grpId="0"/>
      <p:bldP spid="27" grpId="0"/>
      <p:bldP spid="28" grpId="0"/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0"/>
          <p:cNvSpPr>
            <a:spLocks noChangeArrowheads="1"/>
          </p:cNvSpPr>
          <p:nvPr/>
        </p:nvSpPr>
        <p:spPr bwMode="auto">
          <a:xfrm>
            <a:off x="263352" y="980728"/>
            <a:ext cx="12025336" cy="1949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．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四边形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是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的内接四边形，且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=110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°，∠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=80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°，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则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b="1" u="sng">
                <a:latin typeface="Times New Roman" panose="02020603050405020304" pitchFamily="18" charset="0"/>
                <a:ea typeface="黑体" panose="02010609060101010101" pitchFamily="49" charset="-122"/>
              </a:rPr>
              <a:t>         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，∠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b="1" u="sng">
                <a:latin typeface="Times New Roman" panose="02020603050405020304" pitchFamily="18" charset="0"/>
                <a:ea typeface="黑体" panose="02010609060101010101" pitchFamily="49" charset="-122"/>
              </a:rPr>
              <a:t>            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．⊙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的内接四边形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中，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∶∠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∶∠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=1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∶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∶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3 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，则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u="sng">
                <a:latin typeface="黑体" panose="02010609060101010101" pitchFamily="49" charset="-122"/>
                <a:ea typeface="黑体" panose="02010609060101010101" pitchFamily="49" charset="-122"/>
              </a:rPr>
              <a:t>      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en-US" altLang="zh-CN" sz="2800" u="sng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TextBox 3"/>
          <p:cNvSpPr txBox="1">
            <a:spLocks noChangeArrowheads="1"/>
          </p:cNvSpPr>
          <p:nvPr/>
        </p:nvSpPr>
        <p:spPr bwMode="auto">
          <a:xfrm>
            <a:off x="1271489" y="1600902"/>
            <a:ext cx="1008063" cy="661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70º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3287688" y="1624878"/>
            <a:ext cx="1008062" cy="661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100º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TextBox 5"/>
          <p:cNvSpPr txBox="1">
            <a:spLocks noChangeArrowheads="1"/>
          </p:cNvSpPr>
          <p:nvPr/>
        </p:nvSpPr>
        <p:spPr bwMode="auto">
          <a:xfrm>
            <a:off x="11161566" y="2262109"/>
            <a:ext cx="1008062" cy="661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90º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针对练习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3352" y="2960324"/>
            <a:ext cx="2457450" cy="255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19336" y="878437"/>
            <a:ext cx="12072664" cy="1126462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266700">
              <a:lnSpc>
                <a:spcPct val="120000"/>
              </a:lnSpc>
              <a:defRPr/>
            </a:pPr>
            <a:r>
              <a:rPr lang="zh-CN" altLang="en-US" sz="2800" b="1" noProof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例</a:t>
            </a:r>
            <a:r>
              <a:rPr lang="en-US" altLang="zh-CN" sz="2800" b="1" noProof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1</a:t>
            </a:r>
            <a:r>
              <a:rPr lang="zh-CN" altLang="en-US" sz="2800" b="1" noProof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：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如图，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AB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为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⊙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的直径，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CF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⊥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AB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于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E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，交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⊙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于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，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AF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交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⊙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于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G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 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求证：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∠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FGD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＝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∠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ADC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  <a:endParaRPr lang="zh-CN" altLang="en-US" sz="2800" noProof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3" name="Picture 290" descr="C:\Documents and Settings\Administrator\桌面\BS九下教案（五改）9.5\yibs9xlytu40.TIF"/>
          <p:cNvPicPr>
            <a:picLocks noChangeAspect="1" noChangeArrowheads="1"/>
          </p:cNvPicPr>
          <p:nvPr/>
        </p:nvPicPr>
        <p:blipFill>
          <a:blip r:embed="rId1" r:link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760296" y="1955398"/>
            <a:ext cx="2919413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396875" y="1919656"/>
            <a:ext cx="7067277" cy="370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证明：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四边形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ACDG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内接于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FGD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ACD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又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为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的直径，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CF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于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E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垂直平分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FGD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ADC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04435" y="5699614"/>
            <a:ext cx="10501451" cy="60939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28575" cmpd="sng">
            <a:solidFill>
              <a:schemeClr val="tx1"/>
            </a:solidFill>
            <a:prstDash val="solid"/>
          </a:ln>
        </p:spPr>
        <p:txBody>
          <a:bodyPr wrap="square">
            <a:spAutoFit/>
          </a:bodyPr>
          <a:lstStyle/>
          <a:p>
            <a:pPr indent="266700">
              <a:lnSpc>
                <a:spcPct val="120000"/>
              </a:lnSpc>
              <a:defRPr/>
            </a:pPr>
            <a:r>
              <a:rPr lang="en-US" altLang="zh-CN" sz="2800" noProof="1" smtClean="0">
                <a:solidFill>
                  <a:srgbClr val="00206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仿宋_GB2312" charset="0"/>
              </a:rPr>
              <a:t>【</a:t>
            </a:r>
            <a:r>
              <a:rPr lang="zh-CN" altLang="en-US" sz="2800" noProof="1" smtClean="0">
                <a:solidFill>
                  <a:srgbClr val="00206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仿宋_GB2312" charset="0"/>
              </a:rPr>
              <a:t>点睛</a:t>
            </a:r>
            <a:r>
              <a:rPr lang="en-US" altLang="zh-CN" sz="2800" noProof="1" smtClean="0">
                <a:solidFill>
                  <a:srgbClr val="00206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仿宋_GB2312" charset="0"/>
              </a:rPr>
              <a:t>】</a:t>
            </a:r>
            <a:r>
              <a:rPr lang="zh-CN" altLang="en-US" sz="2800" noProof="1" smtClean="0">
                <a:latin typeface="Times New Roman" panose="02020603050405020304" pitchFamily="18" charset="0"/>
                <a:ea typeface="黑体" panose="02010609060101010101" pitchFamily="49" charset="-122"/>
                <a:cs typeface="仿宋_GB2312" charset="0"/>
              </a:rPr>
              <a:t>圆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  <a:cs typeface="仿宋_GB2312" charset="0"/>
              </a:rPr>
              <a:t>内接四边形的性质是沟通角相等关系的重要依据．</a:t>
            </a:r>
            <a:endParaRPr lang="zh-CN" altLang="en-US" sz="2800" noProof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典例解析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88" descr="C:\Documents and Settings\Administrator\桌面\BS九下教案（五改）9.5\yibs9xlytu39.TIF"/>
          <p:cNvPicPr>
            <a:picLocks noChangeAspect="1" noChangeArrowheads="1"/>
          </p:cNvPicPr>
          <p:nvPr/>
        </p:nvPicPr>
        <p:blipFill>
          <a:blip r:embed="rId1" r:link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904312" y="1784311"/>
            <a:ext cx="2011362" cy="2151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文本框 100"/>
          <p:cNvSpPr txBox="1">
            <a:spLocks noChangeArrowheads="1"/>
          </p:cNvSpPr>
          <p:nvPr/>
        </p:nvSpPr>
        <p:spPr bwMode="auto">
          <a:xfrm>
            <a:off x="119336" y="928051"/>
            <a:ext cx="12241360" cy="1712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2667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如图，在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的内接四边形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中，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BOD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120°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，那么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BCD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是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　　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．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120°  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．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100°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．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80°    D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．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60°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463575" y="3045773"/>
            <a:ext cx="8440737" cy="1152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解析：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BOD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120°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60°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180°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60°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120°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，故选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11352584" y="931499"/>
            <a:ext cx="51809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针对练习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335360" y="2113510"/>
            <a:ext cx="8170862" cy="6590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解：设∠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，∠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，∠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的度数分别对于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" name="矩形 66562"/>
          <p:cNvSpPr>
            <a:spLocks noChangeArrowheads="1"/>
          </p:cNvSpPr>
          <p:nvPr/>
        </p:nvSpPr>
        <p:spPr bwMode="auto">
          <a:xfrm>
            <a:off x="335360" y="836712"/>
            <a:ext cx="11665296" cy="1387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例</a:t>
            </a:r>
            <a:r>
              <a:rPr lang="en-US" altLang="zh-CN" sz="2800" b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 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在圆内接四边形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中， ∠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，∠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，∠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的度数之比是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2︰3︰6.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求这个四边形各角的度数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1002110" y="2754860"/>
            <a:ext cx="4410480" cy="6590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四边形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内接于圆，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1002110" y="3359698"/>
            <a:ext cx="5159082" cy="6590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 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=180°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970361" y="3864523"/>
            <a:ext cx="2878009" cy="6590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+6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=180°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975123" y="4362998"/>
            <a:ext cx="2068493" cy="6590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 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=22.5°.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938610" y="4940848"/>
            <a:ext cx="7000932" cy="1305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 ∠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A=45°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∠B=67.5°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 ∠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=135°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∠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D=180°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67.5°=112.5°.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典例解析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335360" y="764704"/>
            <a:ext cx="7896225" cy="35385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200000"/>
              </a:lnSpc>
              <a:defRPr/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1.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判断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  <a:defRPr/>
            </a:pP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）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同一个圆中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等弧所对的圆周角相等  （   ）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  <a:defRPr/>
            </a:pP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）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相等的弦所对的圆周角也相等   （   ）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  <a:defRPr/>
            </a:pP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）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同弦所对的圆周角相等 （    ）</a:t>
            </a:r>
            <a:endParaRPr lang="el-GR" altLang="en-US" sz="2800"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TextBox 18"/>
          <p:cNvSpPr txBox="1">
            <a:spLocks noChangeArrowheads="1"/>
          </p:cNvSpPr>
          <p:nvPr/>
        </p:nvSpPr>
        <p:spPr bwMode="auto">
          <a:xfrm>
            <a:off x="7421959" y="1948979"/>
            <a:ext cx="38183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√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" name="TextBox 19"/>
          <p:cNvSpPr txBox="1">
            <a:spLocks noChangeArrowheads="1"/>
          </p:cNvSpPr>
          <p:nvPr/>
        </p:nvSpPr>
        <p:spPr bwMode="auto">
          <a:xfrm>
            <a:off x="6810773" y="2807818"/>
            <a:ext cx="54133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×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" name="TextBox 20"/>
          <p:cNvSpPr txBox="1">
            <a:spLocks noChangeArrowheads="1"/>
          </p:cNvSpPr>
          <p:nvPr/>
        </p:nvSpPr>
        <p:spPr bwMode="auto">
          <a:xfrm>
            <a:off x="5480447" y="3620617"/>
            <a:ext cx="54534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×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达标检测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 bwMode="auto">
          <a:xfrm>
            <a:off x="308940" y="928662"/>
            <a:ext cx="11763724" cy="167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ct val="150000"/>
              </a:lnSpc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已知△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的三个顶点在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上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BAC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=50°,∠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=47°, 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则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lnSpc>
                <a:spcPct val="150000"/>
              </a:lnSpc>
            </a:pP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∠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AOB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u="sng"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．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lnSpc>
                <a:spcPct val="150000"/>
              </a:lnSpc>
            </a:pP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" name="Group 17"/>
          <p:cNvGrpSpPr/>
          <p:nvPr/>
        </p:nvGrpSpPr>
        <p:grpSpPr>
          <a:xfrm>
            <a:off x="9192344" y="1557856"/>
            <a:ext cx="2088232" cy="1900953"/>
            <a:chOff x="0" y="0"/>
            <a:chExt cx="1973" cy="1839"/>
          </a:xfrm>
        </p:grpSpPr>
        <p:sp>
          <p:nvSpPr>
            <p:cNvPr id="4" name="Oval 6"/>
            <p:cNvSpPr>
              <a:spLocks noChangeAspect="1" noChangeArrowheads="1"/>
            </p:cNvSpPr>
            <p:nvPr/>
          </p:nvSpPr>
          <p:spPr bwMode="auto">
            <a:xfrm>
              <a:off x="201" y="326"/>
              <a:ext cx="1505" cy="1505"/>
            </a:xfrm>
            <a:prstGeom prst="ellipse">
              <a:avLst/>
            </a:prstGeom>
            <a:noFill/>
            <a:ln w="25400">
              <a:solidFill>
                <a:srgbClr val="000099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" name="Line 7"/>
            <p:cNvSpPr>
              <a:spLocks noChangeShapeType="1"/>
            </p:cNvSpPr>
            <p:nvPr/>
          </p:nvSpPr>
          <p:spPr bwMode="auto">
            <a:xfrm>
              <a:off x="318" y="1451"/>
              <a:ext cx="1270" cy="0"/>
            </a:xfrm>
            <a:prstGeom prst="line">
              <a:avLst/>
            </a:prstGeom>
            <a:noFill/>
            <a:ln w="25400">
              <a:solidFill>
                <a:srgbClr val="000099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Line 8"/>
            <p:cNvSpPr>
              <a:spLocks noChangeShapeType="1"/>
            </p:cNvSpPr>
            <p:nvPr/>
          </p:nvSpPr>
          <p:spPr bwMode="auto">
            <a:xfrm flipH="1">
              <a:off x="318" y="363"/>
              <a:ext cx="816" cy="1088"/>
            </a:xfrm>
            <a:prstGeom prst="line">
              <a:avLst/>
            </a:prstGeom>
            <a:noFill/>
            <a:ln w="25400">
              <a:solidFill>
                <a:srgbClr val="000099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Line 9"/>
            <p:cNvSpPr>
              <a:spLocks noChangeShapeType="1"/>
            </p:cNvSpPr>
            <p:nvPr/>
          </p:nvSpPr>
          <p:spPr bwMode="auto">
            <a:xfrm>
              <a:off x="1134" y="363"/>
              <a:ext cx="454" cy="1088"/>
            </a:xfrm>
            <a:prstGeom prst="line">
              <a:avLst/>
            </a:prstGeom>
            <a:noFill/>
            <a:ln w="25400">
              <a:solidFill>
                <a:srgbClr val="000099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Line 10"/>
            <p:cNvSpPr>
              <a:spLocks noChangeShapeType="1"/>
            </p:cNvSpPr>
            <p:nvPr/>
          </p:nvSpPr>
          <p:spPr bwMode="auto">
            <a:xfrm flipH="1">
              <a:off x="318" y="1043"/>
              <a:ext cx="589" cy="409"/>
            </a:xfrm>
            <a:prstGeom prst="line">
              <a:avLst/>
            </a:prstGeom>
            <a:noFill/>
            <a:ln w="25400">
              <a:solidFill>
                <a:srgbClr val="000099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Line 11"/>
            <p:cNvSpPr>
              <a:spLocks noChangeShapeType="1"/>
            </p:cNvSpPr>
            <p:nvPr/>
          </p:nvSpPr>
          <p:spPr bwMode="auto">
            <a:xfrm>
              <a:off x="907" y="1043"/>
              <a:ext cx="681" cy="408"/>
            </a:xfrm>
            <a:prstGeom prst="line">
              <a:avLst/>
            </a:prstGeom>
            <a:noFill/>
            <a:ln w="25400">
              <a:solidFill>
                <a:srgbClr val="000099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Text Box 12"/>
            <p:cNvSpPr txBox="1">
              <a:spLocks noChangeArrowheads="1"/>
            </p:cNvSpPr>
            <p:nvPr/>
          </p:nvSpPr>
          <p:spPr bwMode="auto">
            <a:xfrm>
              <a:off x="1461" y="1451"/>
              <a:ext cx="512" cy="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800" b="1" i="1">
                  <a:latin typeface="Times New Roman" panose="02020603050405020304" pitchFamily="18" charset="0"/>
                </a:rPr>
                <a:t>B</a:t>
              </a:r>
              <a:endParaRPr lang="en-US" altLang="zh-CN" sz="2800" b="1" i="1">
                <a:latin typeface="Times New Roman" panose="02020603050405020304" pitchFamily="18" charset="0"/>
              </a:endParaRPr>
            </a:p>
          </p:txBody>
        </p:sp>
        <p:sp>
          <p:nvSpPr>
            <p:cNvPr id="11" name="Text Box 13"/>
            <p:cNvSpPr txBox="1">
              <a:spLocks noChangeArrowheads="1"/>
            </p:cNvSpPr>
            <p:nvPr/>
          </p:nvSpPr>
          <p:spPr bwMode="auto">
            <a:xfrm>
              <a:off x="0" y="1361"/>
              <a:ext cx="512" cy="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800" b="1" i="1">
                  <a:latin typeface="Times New Roman" panose="02020603050405020304" pitchFamily="18" charset="0"/>
                </a:rPr>
                <a:t>A</a:t>
              </a:r>
              <a:endParaRPr lang="en-US" altLang="zh-CN" sz="2800" b="1" i="1">
                <a:latin typeface="Times New Roman" panose="02020603050405020304" pitchFamily="18" charset="0"/>
              </a:endParaRPr>
            </a:p>
          </p:txBody>
        </p:sp>
        <p:sp>
          <p:nvSpPr>
            <p:cNvPr id="12" name="Text Box 14"/>
            <p:cNvSpPr txBox="1">
              <a:spLocks noChangeArrowheads="1"/>
            </p:cNvSpPr>
            <p:nvPr/>
          </p:nvSpPr>
          <p:spPr bwMode="auto">
            <a:xfrm>
              <a:off x="1089" y="0"/>
              <a:ext cx="512" cy="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800" b="1" i="1">
                  <a:latin typeface="Times New Roman" panose="02020603050405020304" pitchFamily="18" charset="0"/>
                </a:rPr>
                <a:t>C</a:t>
              </a:r>
              <a:endParaRPr lang="en-US" altLang="zh-CN" sz="2800" b="1" i="1">
                <a:latin typeface="Times New Roman" panose="02020603050405020304" pitchFamily="18" charset="0"/>
              </a:endParaRPr>
            </a:p>
          </p:txBody>
        </p:sp>
        <p:sp>
          <p:nvSpPr>
            <p:cNvPr id="13" name="Text Box 15"/>
            <p:cNvSpPr txBox="1">
              <a:spLocks noChangeArrowheads="1"/>
            </p:cNvSpPr>
            <p:nvPr/>
          </p:nvSpPr>
          <p:spPr bwMode="auto">
            <a:xfrm>
              <a:off x="843" y="748"/>
              <a:ext cx="351" cy="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latin typeface="Times New Roman" panose="02020603050405020304" pitchFamily="18" charset="0"/>
                </a:rPr>
                <a:t>O</a:t>
              </a:r>
              <a:endParaRPr lang="en-US" altLang="zh-CN" sz="2400" b="1" i="1">
                <a:latin typeface="Times New Roman" panose="02020603050405020304" pitchFamily="18" charset="0"/>
              </a:endParaRPr>
            </a:p>
          </p:txBody>
        </p:sp>
      </p:grpSp>
      <p:sp>
        <p:nvSpPr>
          <p:cNvPr id="14" name="矩形 54"/>
          <p:cNvSpPr>
            <a:spLocks noChangeArrowheads="1"/>
          </p:cNvSpPr>
          <p:nvPr/>
        </p:nvSpPr>
        <p:spPr bwMode="auto">
          <a:xfrm>
            <a:off x="1775520" y="1640508"/>
            <a:ext cx="108395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166°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" name="Rectangle 4"/>
          <p:cNvSpPr>
            <a:spLocks noChangeArrowheads="1"/>
          </p:cNvSpPr>
          <p:nvPr/>
        </p:nvSpPr>
        <p:spPr bwMode="auto">
          <a:xfrm>
            <a:off x="293648" y="3541461"/>
            <a:ext cx="11744384" cy="1841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3.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如图，已知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是⊙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的直径，⊙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的弦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于点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E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，若∠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AOD=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60°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，则∠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DBC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的度数为（    ）                                                             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70000"/>
              </a:lnSpc>
            </a:pPr>
            <a:r>
              <a:rPr lang="pt-BR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A.30°     B.40°     C.50°     D.60°</a:t>
            </a:r>
            <a:endParaRPr lang="pt-BR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6" name="Rectangle 5"/>
          <p:cNvSpPr>
            <a:spLocks noChangeArrowheads="1"/>
          </p:cNvSpPr>
          <p:nvPr/>
        </p:nvSpPr>
        <p:spPr bwMode="auto">
          <a:xfrm>
            <a:off x="3563276" y="4107552"/>
            <a:ext cx="67786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pt-BR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endParaRPr lang="pt-BR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17" name="Picture 73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951116" y="4226684"/>
            <a:ext cx="2638425" cy="242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矩形 17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达标检测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71681"/>
          <p:cNvSpPr>
            <a:spLocks noChangeArrowheads="1"/>
          </p:cNvSpPr>
          <p:nvPr/>
        </p:nvSpPr>
        <p:spPr bwMode="auto">
          <a:xfrm>
            <a:off x="250509" y="800376"/>
            <a:ext cx="11941491" cy="3972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 smtClean="0">
                <a:latin typeface="Times New Roman" panose="02020603050405020304" pitchFamily="18" charset="0"/>
                <a:ea typeface="黑体" panose="02010609060101010101" pitchFamily="49" charset="-122"/>
              </a:rPr>
              <a:t>4.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如图，四边形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内接于⊙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如果∠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BOD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=130°,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则∠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BCD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的度数是（   ）                              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A 115°       B 130°      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 C 65°         D  50°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endParaRPr lang="en-US" altLang="zh-CN" sz="28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endParaRPr lang="en-US" altLang="zh-CN" sz="28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  <a:r>
              <a:rPr lang="en-US" altLang="zh-CN" sz="2800" smtClean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如图，等边三角形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内接于⊙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P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是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上的一点，则∠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APC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u="sng">
                <a:latin typeface="Times New Roman" panose="02020603050405020304" pitchFamily="18" charset="0"/>
                <a:ea typeface="黑体" panose="02010609060101010101" pitchFamily="49" charset="-122"/>
              </a:rPr>
              <a:t>         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2" name="组合 71682"/>
          <p:cNvGrpSpPr/>
          <p:nvPr/>
        </p:nvGrpSpPr>
        <p:grpSpPr>
          <a:xfrm>
            <a:off x="9062722" y="1292903"/>
            <a:ext cx="2182812" cy="2362476"/>
            <a:chOff x="3545" y="371"/>
            <a:chExt cx="1375" cy="1303"/>
          </a:xfrm>
        </p:grpSpPr>
        <p:sp>
          <p:nvSpPr>
            <p:cNvPr id="3" name="椭圆 71683"/>
            <p:cNvSpPr>
              <a:spLocks noChangeArrowheads="1"/>
            </p:cNvSpPr>
            <p:nvPr/>
          </p:nvSpPr>
          <p:spPr bwMode="auto">
            <a:xfrm>
              <a:off x="3643" y="665"/>
              <a:ext cx="1008" cy="816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28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4" name="直接连接符 71684"/>
            <p:cNvSpPr>
              <a:spLocks noChangeShapeType="1"/>
            </p:cNvSpPr>
            <p:nvPr/>
          </p:nvSpPr>
          <p:spPr bwMode="auto">
            <a:xfrm flipH="1">
              <a:off x="3739" y="665"/>
              <a:ext cx="432" cy="62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" name="直接连接符 71685"/>
            <p:cNvSpPr>
              <a:spLocks noChangeShapeType="1"/>
            </p:cNvSpPr>
            <p:nvPr/>
          </p:nvSpPr>
          <p:spPr bwMode="auto">
            <a:xfrm flipH="1" flipV="1">
              <a:off x="3739" y="1289"/>
              <a:ext cx="576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直接连接符 71686"/>
            <p:cNvSpPr>
              <a:spLocks noChangeShapeType="1"/>
            </p:cNvSpPr>
            <p:nvPr/>
          </p:nvSpPr>
          <p:spPr bwMode="auto">
            <a:xfrm flipH="1">
              <a:off x="3739" y="1097"/>
              <a:ext cx="432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直接连接符 71687"/>
            <p:cNvSpPr>
              <a:spLocks noChangeShapeType="1"/>
            </p:cNvSpPr>
            <p:nvPr/>
          </p:nvSpPr>
          <p:spPr bwMode="auto">
            <a:xfrm>
              <a:off x="4171" y="1097"/>
              <a:ext cx="384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直接连接符 71688"/>
            <p:cNvSpPr>
              <a:spLocks noChangeShapeType="1"/>
            </p:cNvSpPr>
            <p:nvPr/>
          </p:nvSpPr>
          <p:spPr bwMode="auto">
            <a:xfrm>
              <a:off x="4180" y="664"/>
              <a:ext cx="384" cy="62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直接连接符 71689"/>
            <p:cNvSpPr>
              <a:spLocks noChangeShapeType="1"/>
            </p:cNvSpPr>
            <p:nvPr/>
          </p:nvSpPr>
          <p:spPr bwMode="auto">
            <a:xfrm flipH="1">
              <a:off x="4315" y="1289"/>
              <a:ext cx="240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文本框 71690"/>
            <p:cNvSpPr txBox="1">
              <a:spLocks noChangeArrowheads="1"/>
            </p:cNvSpPr>
            <p:nvPr/>
          </p:nvSpPr>
          <p:spPr bwMode="auto">
            <a:xfrm>
              <a:off x="4250" y="1308"/>
              <a:ext cx="226" cy="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000" tIns="46800" rIns="90000" bIns="468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  <a:endParaRPr lang="en-US" altLang="zh-CN" sz="28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1" name="文本框 71691"/>
            <p:cNvSpPr txBox="1">
              <a:spLocks noChangeArrowheads="1"/>
            </p:cNvSpPr>
            <p:nvPr/>
          </p:nvSpPr>
          <p:spPr bwMode="auto">
            <a:xfrm>
              <a:off x="3545" y="1185"/>
              <a:ext cx="265" cy="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  <a:endParaRPr lang="en-US" altLang="zh-CN" sz="28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2" name="文本框 71692"/>
            <p:cNvSpPr txBox="1">
              <a:spLocks noChangeArrowheads="1"/>
            </p:cNvSpPr>
            <p:nvPr/>
          </p:nvSpPr>
          <p:spPr bwMode="auto">
            <a:xfrm>
              <a:off x="4121" y="371"/>
              <a:ext cx="265" cy="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  <a:endParaRPr lang="en-US" altLang="zh-CN" sz="28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3" name="文本框 71693"/>
            <p:cNvSpPr txBox="1">
              <a:spLocks noChangeArrowheads="1"/>
            </p:cNvSpPr>
            <p:nvPr/>
          </p:nvSpPr>
          <p:spPr bwMode="auto">
            <a:xfrm>
              <a:off x="4642" y="1203"/>
              <a:ext cx="278" cy="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D</a:t>
              </a:r>
              <a:endParaRPr lang="en-US" altLang="zh-CN" sz="28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4" name="文本框 71694"/>
            <p:cNvSpPr txBox="1">
              <a:spLocks noChangeArrowheads="1"/>
            </p:cNvSpPr>
            <p:nvPr/>
          </p:nvSpPr>
          <p:spPr bwMode="auto">
            <a:xfrm>
              <a:off x="4076" y="755"/>
              <a:ext cx="278" cy="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O</a:t>
              </a:r>
              <a:endParaRPr lang="en-US" altLang="zh-CN" sz="28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16" name="任意多边形 71695"/>
          <p:cNvSpPr>
            <a:spLocks noChangeArrowheads="1"/>
          </p:cNvSpPr>
          <p:nvPr/>
        </p:nvSpPr>
        <p:spPr bwMode="auto">
          <a:xfrm rot="20011480">
            <a:off x="6942065" y="4140738"/>
            <a:ext cx="423862" cy="960438"/>
          </a:xfrm>
          <a:custGeom>
            <a:avLst/>
            <a:gdLst>
              <a:gd name="T0" fmla="*/ 0 w 13702"/>
              <a:gd name="T1" fmla="*/ 0 h 21600"/>
              <a:gd name="T2" fmla="*/ 13702 w 13702"/>
              <a:gd name="T3" fmla="*/ 4902 h 21600"/>
              <a:gd name="T4" fmla="*/ 0 w 13702"/>
              <a:gd name="T5" fmla="*/ 0 h 21600"/>
              <a:gd name="T6" fmla="*/ 13702 w 13702"/>
              <a:gd name="T7" fmla="*/ 4902 h 21600"/>
              <a:gd name="T8" fmla="*/ 0 w 13702"/>
              <a:gd name="T9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702" h="21600" fill="none">
                <a:moveTo>
                  <a:pt x="0" y="0"/>
                </a:moveTo>
                <a:cubicBezTo>
                  <a:pt x="5202" y="0"/>
                  <a:pt x="9974" y="1839"/>
                  <a:pt x="13702" y="4902"/>
                </a:cubicBezTo>
              </a:path>
              <a:path w="13702" h="21600" stroke="0">
                <a:moveTo>
                  <a:pt x="0" y="0"/>
                </a:moveTo>
                <a:cubicBezTo>
                  <a:pt x="5202" y="0"/>
                  <a:pt x="9974" y="1839"/>
                  <a:pt x="13702" y="4902"/>
                </a:cubicBezTo>
                <a:lnTo>
                  <a:pt x="0" y="21600"/>
                </a:lnTo>
                <a:close/>
              </a:path>
            </a:pathLst>
          </a:cu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grpSp>
        <p:nvGrpSpPr>
          <p:cNvPr id="17" name="组合 71696"/>
          <p:cNvGrpSpPr/>
          <p:nvPr/>
        </p:nvGrpSpPr>
        <p:grpSpPr>
          <a:xfrm>
            <a:off x="8741253" y="4384499"/>
            <a:ext cx="2554288" cy="2179637"/>
            <a:chOff x="3682" y="2168"/>
            <a:chExt cx="1609" cy="1373"/>
          </a:xfrm>
        </p:grpSpPr>
        <p:sp>
          <p:nvSpPr>
            <p:cNvPr id="18" name="椭圆 71697"/>
            <p:cNvSpPr>
              <a:spLocks noChangeArrowheads="1"/>
            </p:cNvSpPr>
            <p:nvPr/>
          </p:nvSpPr>
          <p:spPr bwMode="auto">
            <a:xfrm>
              <a:off x="3957" y="2510"/>
              <a:ext cx="1008" cy="1031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28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9" name="直接连接符 71698"/>
            <p:cNvSpPr>
              <a:spLocks noChangeShapeType="1"/>
            </p:cNvSpPr>
            <p:nvPr/>
          </p:nvSpPr>
          <p:spPr bwMode="auto">
            <a:xfrm flipH="1">
              <a:off x="4038" y="2510"/>
              <a:ext cx="435" cy="72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" name="直接连接符 71699"/>
            <p:cNvSpPr>
              <a:spLocks noChangeShapeType="1"/>
            </p:cNvSpPr>
            <p:nvPr/>
          </p:nvSpPr>
          <p:spPr bwMode="auto">
            <a:xfrm flipV="1">
              <a:off x="3993" y="3161"/>
              <a:ext cx="942" cy="8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" name="直接连接符 71700"/>
            <p:cNvSpPr>
              <a:spLocks noChangeShapeType="1"/>
            </p:cNvSpPr>
            <p:nvPr/>
          </p:nvSpPr>
          <p:spPr bwMode="auto">
            <a:xfrm flipH="1" flipV="1">
              <a:off x="4455" y="2537"/>
              <a:ext cx="480" cy="62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" name="直接连接符 71701"/>
            <p:cNvSpPr>
              <a:spLocks noChangeShapeType="1"/>
            </p:cNvSpPr>
            <p:nvPr/>
          </p:nvSpPr>
          <p:spPr bwMode="auto">
            <a:xfrm flipH="1">
              <a:off x="4028" y="2729"/>
              <a:ext cx="43" cy="50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直接连接符 71702"/>
            <p:cNvSpPr>
              <a:spLocks noChangeShapeType="1"/>
            </p:cNvSpPr>
            <p:nvPr/>
          </p:nvSpPr>
          <p:spPr bwMode="auto">
            <a:xfrm flipV="1">
              <a:off x="4071" y="2536"/>
              <a:ext cx="371" cy="19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" name="文本框 71703"/>
            <p:cNvSpPr txBox="1">
              <a:spLocks noChangeArrowheads="1"/>
            </p:cNvSpPr>
            <p:nvPr/>
          </p:nvSpPr>
          <p:spPr bwMode="auto">
            <a:xfrm>
              <a:off x="3682" y="3059"/>
              <a:ext cx="278" cy="4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  <a:endParaRPr lang="en-US" altLang="zh-CN" sz="28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25" name="文本框 71704"/>
            <p:cNvSpPr txBox="1">
              <a:spLocks noChangeArrowheads="1"/>
            </p:cNvSpPr>
            <p:nvPr/>
          </p:nvSpPr>
          <p:spPr bwMode="auto">
            <a:xfrm>
              <a:off x="5026" y="3050"/>
              <a:ext cx="265" cy="4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  <a:endParaRPr lang="en-US" altLang="zh-CN" sz="28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26" name="文本框 71705"/>
            <p:cNvSpPr txBox="1">
              <a:spLocks noChangeArrowheads="1"/>
            </p:cNvSpPr>
            <p:nvPr/>
          </p:nvSpPr>
          <p:spPr bwMode="auto">
            <a:xfrm>
              <a:off x="4447" y="2168"/>
              <a:ext cx="265" cy="4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  <a:endParaRPr lang="en-US" altLang="zh-CN" sz="28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27" name="文本框 71706"/>
            <p:cNvSpPr txBox="1">
              <a:spLocks noChangeArrowheads="1"/>
            </p:cNvSpPr>
            <p:nvPr/>
          </p:nvSpPr>
          <p:spPr bwMode="auto">
            <a:xfrm>
              <a:off x="3797" y="2441"/>
              <a:ext cx="241" cy="4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P</a:t>
              </a:r>
              <a:endParaRPr lang="en-US" altLang="zh-CN" sz="28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28" name="文本框 27"/>
          <p:cNvSpPr txBox="1">
            <a:spLocks noChangeArrowheads="1"/>
          </p:cNvSpPr>
          <p:nvPr/>
        </p:nvSpPr>
        <p:spPr bwMode="auto">
          <a:xfrm>
            <a:off x="11531285" y="785136"/>
            <a:ext cx="420606" cy="66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endParaRPr lang="en-US" altLang="zh-CN" sz="280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9" name="文本框 28"/>
          <p:cNvSpPr txBox="1">
            <a:spLocks noChangeArrowheads="1"/>
          </p:cNvSpPr>
          <p:nvPr/>
        </p:nvSpPr>
        <p:spPr bwMode="auto">
          <a:xfrm>
            <a:off x="10545477" y="3966536"/>
            <a:ext cx="1079439" cy="6590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120°</a:t>
            </a:r>
            <a:endParaRPr lang="en-US" altLang="zh-CN" sz="280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达标检测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52"/>
          <p:cNvSpPr txBox="1">
            <a:spLocks noChangeArrowheads="1"/>
          </p:cNvSpPr>
          <p:nvPr/>
        </p:nvSpPr>
        <p:spPr bwMode="auto">
          <a:xfrm>
            <a:off x="335360" y="836712"/>
            <a:ext cx="11737304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 smtClean="0">
                <a:latin typeface="Times New Roman" panose="02020603050405020304" pitchFamily="18" charset="0"/>
                <a:ea typeface="黑体" panose="02010609060101010101" pitchFamily="49" charset="-122"/>
              </a:rPr>
              <a:t>6.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如图，已知圆心角∠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AOB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=100°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则圆周角∠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ACB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=</a:t>
            </a:r>
            <a:r>
              <a:rPr lang="en-US" altLang="zh-CN" sz="2800" u="sng">
                <a:latin typeface="黑体" panose="02010609060101010101" pitchFamily="49" charset="-122"/>
                <a:ea typeface="黑体" panose="02010609060101010101" pitchFamily="49" charset="-122"/>
              </a:rPr>
              <a:t>       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，∠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ADB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=</a:t>
            </a:r>
            <a:r>
              <a:rPr lang="en-US" altLang="zh-CN" sz="2800" u="sng">
                <a:latin typeface="黑体" panose="02010609060101010101" pitchFamily="49" charset="-122"/>
                <a:ea typeface="黑体" panose="02010609060101010101" pitchFamily="49" charset="-122"/>
              </a:rPr>
              <a:t>       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" name="Text Box 18"/>
          <p:cNvSpPr txBox="1">
            <a:spLocks noChangeArrowheads="1"/>
          </p:cNvSpPr>
          <p:nvPr/>
        </p:nvSpPr>
        <p:spPr bwMode="auto">
          <a:xfrm>
            <a:off x="8693547" y="981175"/>
            <a:ext cx="122396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130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°</a:t>
            </a:r>
            <a:endParaRPr lang="zh-CN" altLang="en-US" sz="2800" b="1" baseline="400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" name="Text Box 18"/>
          <p:cNvSpPr txBox="1">
            <a:spLocks noChangeArrowheads="1"/>
          </p:cNvSpPr>
          <p:nvPr/>
        </p:nvSpPr>
        <p:spPr bwMode="auto">
          <a:xfrm>
            <a:off x="1805340" y="1604109"/>
            <a:ext cx="122396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50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°</a:t>
            </a:r>
            <a:endParaRPr lang="zh-CN" altLang="en-US" sz="2800" b="1" baseline="400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" name="矩形 19"/>
          <p:cNvSpPr>
            <a:spLocks noChangeArrowheads="1"/>
          </p:cNvSpPr>
          <p:nvPr/>
        </p:nvSpPr>
        <p:spPr bwMode="auto">
          <a:xfrm>
            <a:off x="335360" y="3212976"/>
            <a:ext cx="11737304" cy="1528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en-US" altLang="zh-CN" sz="2800" smtClean="0">
                <a:latin typeface="Times New Roman" panose="02020603050405020304" pitchFamily="18" charset="0"/>
                <a:ea typeface="黑体" panose="02010609060101010101" pitchFamily="49" charset="-122"/>
              </a:rPr>
              <a:t>7.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如图，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的顶点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都在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上，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30 °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，则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的半径是</a:t>
            </a:r>
            <a:r>
              <a:rPr lang="zh-CN" altLang="en-US" sz="2800" u="sng">
                <a:latin typeface="Times New Roman" panose="02020603050405020304" pitchFamily="18" charset="0"/>
                <a:ea typeface="黑体" panose="02010609060101010101" pitchFamily="49" charset="-122"/>
              </a:rPr>
              <a:t>             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21" name="组合 73764"/>
          <p:cNvGrpSpPr/>
          <p:nvPr/>
        </p:nvGrpSpPr>
        <p:grpSpPr>
          <a:xfrm>
            <a:off x="9827815" y="4073106"/>
            <a:ext cx="1743075" cy="2270125"/>
            <a:chOff x="4150" y="2308"/>
            <a:chExt cx="1098" cy="1430"/>
          </a:xfrm>
        </p:grpSpPr>
        <p:sp>
          <p:nvSpPr>
            <p:cNvPr id="22" name="椭圆 73741"/>
            <p:cNvSpPr>
              <a:spLocks noChangeArrowheads="1"/>
            </p:cNvSpPr>
            <p:nvPr/>
          </p:nvSpPr>
          <p:spPr bwMode="auto">
            <a:xfrm>
              <a:off x="4251" y="2523"/>
              <a:ext cx="997" cy="997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3" name="文本框 73743"/>
            <p:cNvSpPr txBox="1">
              <a:spLocks noChangeArrowheads="1"/>
            </p:cNvSpPr>
            <p:nvPr/>
          </p:nvSpPr>
          <p:spPr bwMode="auto">
            <a:xfrm flipH="1">
              <a:off x="4800" y="2308"/>
              <a:ext cx="227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/>
                <a:t>C</a:t>
              </a:r>
              <a:endParaRPr lang="en-US" altLang="zh-CN" sz="2400" b="1"/>
            </a:p>
          </p:txBody>
        </p:sp>
        <p:sp>
          <p:nvSpPr>
            <p:cNvPr id="24" name="文本框 73744"/>
            <p:cNvSpPr txBox="1">
              <a:spLocks noChangeArrowheads="1"/>
            </p:cNvSpPr>
            <p:nvPr/>
          </p:nvSpPr>
          <p:spPr bwMode="auto">
            <a:xfrm flipH="1">
              <a:off x="4150" y="3204"/>
              <a:ext cx="227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/>
                <a:t>A</a:t>
              </a:r>
              <a:endParaRPr lang="en-US" altLang="zh-CN" sz="2400" b="1"/>
            </a:p>
          </p:txBody>
        </p:sp>
        <p:sp>
          <p:nvSpPr>
            <p:cNvPr id="25" name="文本框 73745"/>
            <p:cNvSpPr txBox="1">
              <a:spLocks noChangeArrowheads="1"/>
            </p:cNvSpPr>
            <p:nvPr/>
          </p:nvSpPr>
          <p:spPr bwMode="auto">
            <a:xfrm flipH="1">
              <a:off x="4818" y="3450"/>
              <a:ext cx="227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/>
                <a:t>B</a:t>
              </a:r>
              <a:endParaRPr lang="en-US" altLang="zh-CN" sz="2400" b="1"/>
            </a:p>
          </p:txBody>
        </p:sp>
        <p:sp>
          <p:nvSpPr>
            <p:cNvPr id="26" name="文本框 73748"/>
            <p:cNvSpPr txBox="1">
              <a:spLocks noChangeArrowheads="1"/>
            </p:cNvSpPr>
            <p:nvPr/>
          </p:nvSpPr>
          <p:spPr bwMode="auto">
            <a:xfrm flipH="1">
              <a:off x="4649" y="2795"/>
              <a:ext cx="227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/>
                <a:t>O</a:t>
              </a:r>
              <a:endParaRPr lang="en-US" altLang="zh-CN" sz="2400" b="1"/>
            </a:p>
          </p:txBody>
        </p:sp>
        <p:sp>
          <p:nvSpPr>
            <p:cNvPr id="27" name="任意多边形 73761"/>
            <p:cNvSpPr>
              <a:spLocks noChangeArrowheads="1"/>
            </p:cNvSpPr>
            <p:nvPr/>
          </p:nvSpPr>
          <p:spPr bwMode="auto">
            <a:xfrm>
              <a:off x="4377" y="2550"/>
              <a:ext cx="533" cy="953"/>
            </a:xfrm>
            <a:custGeom>
              <a:avLst/>
              <a:gdLst>
                <a:gd name="T0" fmla="*/ 0 w 533"/>
                <a:gd name="T1" fmla="*/ 789 h 953"/>
                <a:gd name="T2" fmla="*/ 533 w 533"/>
                <a:gd name="T3" fmla="*/ 0 h 953"/>
                <a:gd name="T4" fmla="*/ 505 w 533"/>
                <a:gd name="T5" fmla="*/ 953 h 9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3" h="953">
                  <a:moveTo>
                    <a:pt x="0" y="789"/>
                  </a:moveTo>
                  <a:lnTo>
                    <a:pt x="533" y="0"/>
                  </a:lnTo>
                  <a:lnTo>
                    <a:pt x="505" y="953"/>
                  </a:lnTo>
                </a:path>
              </a:pathLst>
            </a:custGeom>
            <a:noFill/>
            <a:ln w="28575">
              <a:solidFill>
                <a:srgbClr val="0000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8" name="直接连接符 73762"/>
            <p:cNvSpPr>
              <a:spLocks noChangeShapeType="1"/>
            </p:cNvSpPr>
            <p:nvPr/>
          </p:nvSpPr>
          <p:spPr bwMode="auto">
            <a:xfrm>
              <a:off x="4377" y="3339"/>
              <a:ext cx="505" cy="155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" name="椭圆 73763"/>
            <p:cNvSpPr>
              <a:spLocks noChangeArrowheads="1"/>
            </p:cNvSpPr>
            <p:nvPr/>
          </p:nvSpPr>
          <p:spPr bwMode="auto">
            <a:xfrm>
              <a:off x="4745" y="3027"/>
              <a:ext cx="46" cy="4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30" name="矩形 29"/>
          <p:cNvSpPr>
            <a:spLocks noChangeArrowheads="1"/>
          </p:cNvSpPr>
          <p:nvPr/>
        </p:nvSpPr>
        <p:spPr bwMode="auto">
          <a:xfrm>
            <a:off x="871813" y="4616031"/>
            <a:ext cx="34575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解：连接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OA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OB</a:t>
            </a:r>
            <a:endParaRPr lang="en-US" altLang="zh-CN" sz="24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1" name="矩形 30"/>
          <p:cNvSpPr>
            <a:spLocks noChangeArrowheads="1"/>
          </p:cNvSpPr>
          <p:nvPr/>
        </p:nvSpPr>
        <p:spPr bwMode="auto">
          <a:xfrm>
            <a:off x="1014687" y="5044655"/>
            <a:ext cx="5041900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en-US" altLang="zh-CN" sz="2400">
                <a:solidFill>
                  <a:srgbClr val="FF0000"/>
                </a:solidFill>
              </a:rPr>
              <a:t>∵∠C=30 ° </a:t>
            </a:r>
            <a:r>
              <a:rPr lang="zh-CN" altLang="en-US" sz="2400">
                <a:solidFill>
                  <a:srgbClr val="FF0000"/>
                </a:solidFill>
              </a:rPr>
              <a:t>，</a:t>
            </a:r>
            <a:r>
              <a:rPr lang="en-US" altLang="zh-CN" sz="2400">
                <a:solidFill>
                  <a:srgbClr val="FF0000"/>
                </a:solidFill>
              </a:rPr>
              <a:t>∴∠AOB=60 °</a:t>
            </a:r>
            <a:endParaRPr lang="en-US" altLang="zh-CN" sz="2400">
              <a:solidFill>
                <a:srgbClr val="FF0000"/>
              </a:solidFill>
            </a:endParaRPr>
          </a:p>
        </p:txBody>
      </p:sp>
      <p:sp>
        <p:nvSpPr>
          <p:cNvPr id="32" name="矩形 31"/>
          <p:cNvSpPr>
            <a:spLocks noChangeArrowheads="1"/>
          </p:cNvSpPr>
          <p:nvPr/>
        </p:nvSpPr>
        <p:spPr bwMode="auto">
          <a:xfrm>
            <a:off x="728937" y="5616156"/>
            <a:ext cx="5761038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又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∵OA=OB 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∴△AOB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是等边三角形</a:t>
            </a:r>
            <a:endParaRPr lang="zh-CN" altLang="en-US" sz="24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3" name="矩形 32"/>
          <p:cNvSpPr>
            <a:spLocks noChangeArrowheads="1"/>
          </p:cNvSpPr>
          <p:nvPr/>
        </p:nvSpPr>
        <p:spPr bwMode="auto">
          <a:xfrm>
            <a:off x="871812" y="6116218"/>
            <a:ext cx="50419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∴OA=OB=AB=2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，即半径为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endParaRPr lang="en-US" altLang="zh-CN" sz="24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4" name="文本框 73779"/>
          <p:cNvSpPr txBox="1">
            <a:spLocks noChangeArrowheads="1"/>
          </p:cNvSpPr>
          <p:nvPr/>
        </p:nvSpPr>
        <p:spPr bwMode="auto">
          <a:xfrm flipH="1">
            <a:off x="2600601" y="4002513"/>
            <a:ext cx="3603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>
                <a:solidFill>
                  <a:srgbClr val="EE0425"/>
                </a:solidFill>
              </a:rPr>
              <a:t>2</a:t>
            </a:r>
            <a:endParaRPr lang="en-US" altLang="zh-CN" sz="2400" b="1">
              <a:solidFill>
                <a:srgbClr val="EE0425"/>
              </a:solidFill>
            </a:endParaRPr>
          </a:p>
        </p:txBody>
      </p:sp>
      <p:sp>
        <p:nvSpPr>
          <p:cNvPr id="35" name="直接连接符 34"/>
          <p:cNvSpPr>
            <a:spLocks noChangeShapeType="1"/>
          </p:cNvSpPr>
          <p:nvPr/>
        </p:nvSpPr>
        <p:spPr bwMode="auto">
          <a:xfrm flipV="1">
            <a:off x="10185002" y="5216106"/>
            <a:ext cx="625475" cy="461963"/>
          </a:xfrm>
          <a:prstGeom prst="line">
            <a:avLst/>
          </a:prstGeom>
          <a:noFill/>
          <a:ln w="28575">
            <a:solidFill>
              <a:srgbClr val="FF00FF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" name="直接连接符 35"/>
          <p:cNvSpPr>
            <a:spLocks noChangeShapeType="1"/>
          </p:cNvSpPr>
          <p:nvPr/>
        </p:nvSpPr>
        <p:spPr bwMode="auto">
          <a:xfrm>
            <a:off x="10827939" y="5314530"/>
            <a:ext cx="182562" cy="692150"/>
          </a:xfrm>
          <a:prstGeom prst="line">
            <a:avLst/>
          </a:prstGeom>
          <a:noFill/>
          <a:ln w="28575">
            <a:solidFill>
              <a:srgbClr val="FF00FF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37" name="图片 3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768408" y="1202020"/>
            <a:ext cx="1953660" cy="2246709"/>
          </a:xfrm>
          <a:prstGeom prst="rect">
            <a:avLst/>
          </a:prstGeom>
        </p:spPr>
      </p:pic>
      <p:sp>
        <p:nvSpPr>
          <p:cNvPr id="39" name="矩形 38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达标检测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30" grpId="0"/>
      <p:bldP spid="31" grpId="0"/>
      <p:bldP spid="32" grpId="0"/>
      <p:bldP spid="33" grpId="0"/>
      <p:bldP spid="3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"/>
          <p:cNvGrpSpPr/>
          <p:nvPr/>
        </p:nvGrpSpPr>
        <p:grpSpPr>
          <a:xfrm>
            <a:off x="9048328" y="1977901"/>
            <a:ext cx="2241550" cy="2433638"/>
            <a:chOff x="0" y="0"/>
            <a:chExt cx="2016" cy="2069"/>
          </a:xfrm>
          <a:noFill/>
        </p:grpSpPr>
        <p:sp>
          <p:nvSpPr>
            <p:cNvPr id="3" name="Text Box 6"/>
            <p:cNvSpPr txBox="1">
              <a:spLocks noChangeArrowheads="1"/>
            </p:cNvSpPr>
            <p:nvPr/>
          </p:nvSpPr>
          <p:spPr bwMode="auto">
            <a:xfrm>
              <a:off x="0" y="1200"/>
              <a:ext cx="336" cy="389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i="1"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  <a:endParaRPr lang="en-US" altLang="zh-CN" sz="2400" i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4" name="Oval 7"/>
            <p:cNvSpPr>
              <a:spLocks noChangeArrowheads="1"/>
            </p:cNvSpPr>
            <p:nvPr/>
          </p:nvSpPr>
          <p:spPr bwMode="auto">
            <a:xfrm>
              <a:off x="240" y="0"/>
              <a:ext cx="1728" cy="1728"/>
            </a:xfrm>
            <a:prstGeom prst="ellipse">
              <a:avLst/>
            </a:prstGeom>
            <a:grpFill/>
            <a:ln w="28575">
              <a:solidFill>
                <a:schemeClr val="tx1"/>
              </a:solidFill>
              <a:rou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2400" i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5" name="Line 8"/>
            <p:cNvSpPr>
              <a:spLocks noChangeShapeType="1"/>
            </p:cNvSpPr>
            <p:nvPr/>
          </p:nvSpPr>
          <p:spPr bwMode="auto">
            <a:xfrm flipH="1">
              <a:off x="336" y="864"/>
              <a:ext cx="768" cy="432"/>
            </a:xfrm>
            <a:prstGeom prst="line">
              <a:avLst/>
            </a:prstGeom>
            <a:grpFill/>
            <a:ln w="2857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Line 9"/>
            <p:cNvSpPr>
              <a:spLocks noChangeShapeType="1"/>
            </p:cNvSpPr>
            <p:nvPr/>
          </p:nvSpPr>
          <p:spPr bwMode="auto">
            <a:xfrm>
              <a:off x="1104" y="864"/>
              <a:ext cx="384" cy="768"/>
            </a:xfrm>
            <a:prstGeom prst="line">
              <a:avLst/>
            </a:prstGeom>
            <a:grpFill/>
            <a:ln w="2857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Line 10"/>
            <p:cNvSpPr>
              <a:spLocks noChangeShapeType="1"/>
            </p:cNvSpPr>
            <p:nvPr/>
          </p:nvSpPr>
          <p:spPr bwMode="auto">
            <a:xfrm>
              <a:off x="1104" y="864"/>
              <a:ext cx="720" cy="432"/>
            </a:xfrm>
            <a:prstGeom prst="line">
              <a:avLst/>
            </a:prstGeom>
            <a:grpFill/>
            <a:ln w="2857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Line 11"/>
            <p:cNvSpPr>
              <a:spLocks noChangeShapeType="1"/>
            </p:cNvSpPr>
            <p:nvPr/>
          </p:nvSpPr>
          <p:spPr bwMode="auto">
            <a:xfrm>
              <a:off x="384" y="1296"/>
              <a:ext cx="1488" cy="0"/>
            </a:xfrm>
            <a:prstGeom prst="line">
              <a:avLst/>
            </a:prstGeom>
            <a:grpFill/>
            <a:ln w="2857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Line 12"/>
            <p:cNvSpPr>
              <a:spLocks noChangeShapeType="1"/>
            </p:cNvSpPr>
            <p:nvPr/>
          </p:nvSpPr>
          <p:spPr bwMode="auto">
            <a:xfrm>
              <a:off x="384" y="1296"/>
              <a:ext cx="1104" cy="336"/>
            </a:xfrm>
            <a:prstGeom prst="line">
              <a:avLst/>
            </a:prstGeom>
            <a:grpFill/>
            <a:ln w="2857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Line 13"/>
            <p:cNvSpPr>
              <a:spLocks noChangeShapeType="1"/>
            </p:cNvSpPr>
            <p:nvPr/>
          </p:nvSpPr>
          <p:spPr bwMode="auto">
            <a:xfrm flipV="1">
              <a:off x="1488" y="1296"/>
              <a:ext cx="384" cy="336"/>
            </a:xfrm>
            <a:prstGeom prst="line">
              <a:avLst/>
            </a:prstGeom>
            <a:grpFill/>
            <a:ln w="2857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Text Box 14"/>
            <p:cNvSpPr txBox="1">
              <a:spLocks noChangeArrowheads="1"/>
            </p:cNvSpPr>
            <p:nvPr/>
          </p:nvSpPr>
          <p:spPr bwMode="auto">
            <a:xfrm>
              <a:off x="1056" y="528"/>
              <a:ext cx="432" cy="389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i="1">
                  <a:latin typeface="Times New Roman" panose="02020603050405020304" pitchFamily="18" charset="0"/>
                  <a:ea typeface="黑体" panose="02010609060101010101" pitchFamily="49" charset="-122"/>
                </a:rPr>
                <a:t>O</a:t>
              </a:r>
              <a:endParaRPr lang="en-US" altLang="zh-CN" sz="2400" i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2" name="Text Box 15"/>
            <p:cNvSpPr txBox="1">
              <a:spLocks noChangeArrowheads="1"/>
            </p:cNvSpPr>
            <p:nvPr/>
          </p:nvSpPr>
          <p:spPr bwMode="auto">
            <a:xfrm>
              <a:off x="1392" y="1680"/>
              <a:ext cx="384" cy="389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i="1"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  <a:endParaRPr lang="en-US" altLang="zh-CN" sz="2400" i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3" name="Text Box 16"/>
            <p:cNvSpPr txBox="1">
              <a:spLocks noChangeArrowheads="1"/>
            </p:cNvSpPr>
            <p:nvPr/>
          </p:nvSpPr>
          <p:spPr bwMode="auto">
            <a:xfrm>
              <a:off x="1824" y="1200"/>
              <a:ext cx="192" cy="389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i="1"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  <a:endParaRPr lang="en-US" altLang="zh-CN" sz="2400" i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14" name="Text Box 19"/>
          <p:cNvSpPr txBox="1">
            <a:spLocks noChangeArrowheads="1"/>
          </p:cNvSpPr>
          <p:nvPr/>
        </p:nvSpPr>
        <p:spPr bwMode="auto">
          <a:xfrm>
            <a:off x="1619673" y="5284203"/>
            <a:ext cx="35814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ACB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=2∠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BAC</a:t>
            </a:r>
            <a:endParaRPr lang="en-US" altLang="zh-CN" sz="2800" i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5" name="Text Box 20"/>
          <p:cNvSpPr txBox="1">
            <a:spLocks noChangeArrowheads="1"/>
          </p:cNvSpPr>
          <p:nvPr/>
        </p:nvSpPr>
        <p:spPr bwMode="auto">
          <a:xfrm>
            <a:off x="594148" y="2323514"/>
            <a:ext cx="130333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证明：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6" name="Rectangle 36"/>
          <p:cNvSpPr>
            <a:spLocks noChangeArrowheads="1"/>
          </p:cNvSpPr>
          <p:nvPr/>
        </p:nvSpPr>
        <p:spPr bwMode="auto">
          <a:xfrm>
            <a:off x="335360" y="908720"/>
            <a:ext cx="11737304" cy="12988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40000"/>
              </a:lnSpc>
            </a:pPr>
            <a:r>
              <a:rPr lang="en-US" altLang="zh-CN" sz="2800" smtClean="0">
                <a:latin typeface="Times New Roman" panose="02020603050405020304" pitchFamily="18" charset="0"/>
                <a:ea typeface="黑体" panose="02010609060101010101" pitchFamily="49" charset="-122"/>
              </a:rPr>
              <a:t>8.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如图，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OB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OC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都是⊙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的半径，∠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AOB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=2∠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BOC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.    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求证：∠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ACB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=2∠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BAC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aphicFrame>
        <p:nvGraphicFramePr>
          <p:cNvPr id="17" name="Object 78"/>
          <p:cNvGraphicFramePr>
            <a:graphicFrameLocks noChangeAspect="1"/>
          </p:cNvGraphicFramePr>
          <p:nvPr/>
        </p:nvGraphicFramePr>
        <p:xfrm>
          <a:off x="1699048" y="2153652"/>
          <a:ext cx="2889250" cy="862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" r:id="rId1" imgW="1358900" imgH="405765" progId="Equation.DSMT4">
                  <p:embed/>
                </p:oleObj>
              </mc:Choice>
              <mc:Fallback>
                <p:oleObj name="" r:id="rId1" imgW="1358900" imgH="405765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1699048" y="2153652"/>
                        <a:ext cx="2889250" cy="8620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78"/>
          <p:cNvGraphicFramePr>
            <a:graphicFrameLocks noChangeAspect="1"/>
          </p:cNvGraphicFramePr>
          <p:nvPr/>
        </p:nvGraphicFramePr>
        <p:xfrm>
          <a:off x="1897486" y="3158539"/>
          <a:ext cx="2824162" cy="920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name="" r:id="rId3" imgW="1244600" imgH="405765" progId="Equation.DSMT4">
                  <p:embed/>
                </p:oleObj>
              </mc:Choice>
              <mc:Fallback>
                <p:oleObj name="" r:id="rId3" imgW="1244600" imgH="405765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1897486" y="3158539"/>
                        <a:ext cx="2824162" cy="920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Text Box 19"/>
          <p:cNvSpPr txBox="1">
            <a:spLocks noChangeArrowheads="1"/>
          </p:cNvSpPr>
          <p:nvPr/>
        </p:nvSpPr>
        <p:spPr bwMode="auto">
          <a:xfrm>
            <a:off x="1699049" y="4304714"/>
            <a:ext cx="3065463" cy="624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4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AOB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=2∠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BOC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达标检测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3"/>
          <p:cNvGrpSpPr/>
          <p:nvPr/>
        </p:nvGrpSpPr>
        <p:grpSpPr>
          <a:xfrm>
            <a:off x="263351" y="836712"/>
            <a:ext cx="11600209" cy="1772793"/>
            <a:chOff x="611559" y="692696"/>
            <a:chExt cx="11598619" cy="1772869"/>
          </a:xfrm>
        </p:grpSpPr>
        <p:sp>
          <p:nvSpPr>
            <p:cNvPr id="3" name="Text Box 3"/>
            <p:cNvSpPr txBox="1">
              <a:spLocks noChangeArrowheads="1"/>
            </p:cNvSpPr>
            <p:nvPr/>
          </p:nvSpPr>
          <p:spPr bwMode="auto">
            <a:xfrm>
              <a:off x="611559" y="692696"/>
              <a:ext cx="11598619" cy="177286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  <a:defRPr/>
              </a:pPr>
              <a:r>
                <a:rPr lang="en-US" altLang="zh-CN" sz="2800" smtClean="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9.</a:t>
              </a:r>
              <a:r>
                <a:rPr lang="zh-CN" altLang="en-US" sz="280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如图，在△</a:t>
              </a:r>
              <a:r>
                <a:rPr lang="en-US" altLang="zh-CN" sz="2800" b="1" i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ABC</a:t>
              </a:r>
              <a:r>
                <a:rPr lang="zh-CN" altLang="en-US" sz="280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中，</a:t>
              </a:r>
              <a:r>
                <a:rPr lang="en-US" altLang="zh-CN" sz="2800" b="1" i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AB</a:t>
              </a:r>
              <a:r>
                <a:rPr lang="en-US" altLang="zh-CN" sz="2800" b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=</a:t>
              </a:r>
              <a:r>
                <a:rPr lang="en-US" altLang="zh-CN" sz="2800" b="1" i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AC</a:t>
              </a:r>
              <a:r>
                <a:rPr lang="en-US" altLang="zh-CN" sz="2800" b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,</a:t>
              </a:r>
              <a:r>
                <a:rPr lang="zh-CN" altLang="en-US" sz="280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以</a:t>
              </a:r>
              <a:r>
                <a:rPr lang="en-US" altLang="zh-CN" sz="2800" b="1" i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AB</a:t>
              </a:r>
              <a:r>
                <a:rPr lang="zh-CN" altLang="en-US" sz="280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为直径的圆交</a:t>
              </a:r>
              <a:r>
                <a:rPr lang="en-US" altLang="zh-CN" sz="2800" b="1" i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BC</a:t>
              </a:r>
              <a:r>
                <a:rPr lang="zh-CN" altLang="en-US" sz="280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于</a:t>
              </a:r>
              <a:r>
                <a:rPr lang="en-US" altLang="zh-CN" sz="2800" b="1" i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D</a:t>
              </a:r>
              <a:r>
                <a:rPr lang="en-US" altLang="zh-CN" sz="2800" b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,</a:t>
              </a:r>
              <a:r>
                <a:rPr lang="zh-CN" altLang="en-US" sz="280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交</a:t>
              </a:r>
              <a:r>
                <a:rPr lang="en-US" altLang="zh-CN" sz="2800" b="1" i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AC</a:t>
              </a:r>
              <a:r>
                <a:rPr lang="zh-CN" altLang="en-US" sz="280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于</a:t>
              </a:r>
              <a:r>
                <a:rPr lang="en-US" altLang="zh-CN" sz="2800" b="1" i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E</a:t>
              </a:r>
              <a:r>
                <a:rPr lang="en-US" altLang="zh-CN" sz="2800" b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,</a:t>
              </a:r>
              <a:endPara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  <a:p>
              <a:pPr>
                <a:lnSpc>
                  <a:spcPct val="130000"/>
                </a:lnSpc>
                <a:defRPr/>
              </a:pPr>
              <a:r>
                <a:rPr lang="en-US" altLang="zh-CN" sz="2800" b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(1)</a:t>
              </a:r>
              <a:r>
                <a:rPr lang="en-US" altLang="zh-CN" sz="2800" b="1" i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BD</a:t>
              </a:r>
              <a:r>
                <a:rPr lang="zh-CN" altLang="en-US" sz="280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与</a:t>
              </a:r>
              <a:r>
                <a:rPr lang="en-US" altLang="zh-CN" sz="2800" b="1" i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CD</a:t>
              </a:r>
              <a:r>
                <a:rPr lang="zh-CN" altLang="en-US" sz="280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的大小有什么关系</a:t>
              </a:r>
              <a:r>
                <a:rPr lang="en-US" altLang="zh-CN" sz="280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?</a:t>
              </a:r>
              <a:r>
                <a:rPr lang="zh-CN" altLang="en-US" sz="280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为什么</a:t>
              </a:r>
              <a:r>
                <a:rPr lang="en-US" altLang="zh-CN" sz="280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?</a:t>
              </a:r>
              <a:endParaRPr lang="en-US" altLang="zh-CN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pPr>
                <a:lnSpc>
                  <a:spcPct val="130000"/>
                </a:lnSpc>
                <a:defRPr/>
              </a:pPr>
              <a:r>
                <a:rPr lang="en-US" altLang="zh-CN" sz="2800" b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(2)</a:t>
              </a:r>
              <a:r>
                <a:rPr lang="zh-CN" altLang="en-US" sz="280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求证：        </a:t>
              </a:r>
              <a:r>
                <a:rPr lang="en-US" altLang="zh-CN" sz="2800" b="1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.</a:t>
              </a:r>
              <a:endParaRPr lang="en-US" altLang="zh-CN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graphicFrame>
          <p:nvGraphicFramePr>
            <p:cNvPr id="4" name="Object 2"/>
            <p:cNvGraphicFramePr/>
            <p:nvPr/>
          </p:nvGraphicFramePr>
          <p:xfrm>
            <a:off x="2173922" y="1851070"/>
            <a:ext cx="1267286" cy="54040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0" name="" r:id="rId1" imgW="622300" imgH="228600" progId="Equation.DSMT4">
                    <p:embed/>
                  </p:oleObj>
                </mc:Choice>
                <mc:Fallback>
                  <p:oleObj name="" r:id="rId1" imgW="622300" imgH="2286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2173922" y="1851070"/>
                          <a:ext cx="1267286" cy="54040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5" name="Group 14"/>
          <p:cNvGrpSpPr/>
          <p:nvPr/>
        </p:nvGrpSpPr>
        <p:grpSpPr>
          <a:xfrm>
            <a:off x="8544272" y="2138365"/>
            <a:ext cx="2843213" cy="2598738"/>
            <a:chOff x="0" y="0"/>
            <a:chExt cx="1791" cy="1637"/>
          </a:xfrm>
        </p:grpSpPr>
        <p:sp>
          <p:nvSpPr>
            <p:cNvPr id="6" name="Text Box 15"/>
            <p:cNvSpPr txBox="1">
              <a:spLocks noChangeArrowheads="1"/>
            </p:cNvSpPr>
            <p:nvPr/>
          </p:nvSpPr>
          <p:spPr bwMode="auto">
            <a:xfrm>
              <a:off x="0" y="918"/>
              <a:ext cx="547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7" name="Oval 16"/>
            <p:cNvSpPr>
              <a:spLocks noChangeArrowheads="1"/>
            </p:cNvSpPr>
            <p:nvPr/>
          </p:nvSpPr>
          <p:spPr bwMode="auto">
            <a:xfrm>
              <a:off x="176" y="248"/>
              <a:ext cx="1218" cy="1165"/>
            </a:xfrm>
            <a:prstGeom prst="ellipse">
              <a:avLst/>
            </a:prstGeom>
            <a:noFill/>
            <a:ln w="38100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2400" b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Line 17"/>
            <p:cNvSpPr>
              <a:spLocks noChangeShapeType="1"/>
            </p:cNvSpPr>
            <p:nvPr/>
          </p:nvSpPr>
          <p:spPr bwMode="auto">
            <a:xfrm flipH="1">
              <a:off x="517" y="325"/>
              <a:ext cx="510" cy="1073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Text Box 18"/>
            <p:cNvSpPr txBox="1">
              <a:spLocks noChangeArrowheads="1"/>
            </p:cNvSpPr>
            <p:nvPr/>
          </p:nvSpPr>
          <p:spPr bwMode="auto">
            <a:xfrm>
              <a:off x="956" y="0"/>
              <a:ext cx="246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  <a:endPara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0" name="Line 19"/>
            <p:cNvSpPr>
              <a:spLocks noChangeShapeType="1"/>
            </p:cNvSpPr>
            <p:nvPr/>
          </p:nvSpPr>
          <p:spPr bwMode="auto">
            <a:xfrm flipV="1">
              <a:off x="516" y="1347"/>
              <a:ext cx="1008" cy="13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Line 20"/>
            <p:cNvSpPr>
              <a:spLocks noChangeShapeType="1"/>
            </p:cNvSpPr>
            <p:nvPr/>
          </p:nvSpPr>
          <p:spPr bwMode="auto">
            <a:xfrm>
              <a:off x="1027" y="313"/>
              <a:ext cx="497" cy="1074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" name="Text Box 21"/>
            <p:cNvSpPr txBox="1">
              <a:spLocks noChangeArrowheads="1"/>
            </p:cNvSpPr>
            <p:nvPr/>
          </p:nvSpPr>
          <p:spPr bwMode="auto">
            <a:xfrm>
              <a:off x="263" y="1346"/>
              <a:ext cx="287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  <a:endPara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3" name="Text Box 22"/>
            <p:cNvSpPr txBox="1">
              <a:spLocks noChangeArrowheads="1"/>
            </p:cNvSpPr>
            <p:nvPr/>
          </p:nvSpPr>
          <p:spPr bwMode="auto">
            <a:xfrm>
              <a:off x="1545" y="1218"/>
              <a:ext cx="246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  <a:endPara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4" name="Text Box 23"/>
            <p:cNvSpPr txBox="1">
              <a:spLocks noChangeArrowheads="1"/>
            </p:cNvSpPr>
            <p:nvPr/>
          </p:nvSpPr>
          <p:spPr bwMode="auto">
            <a:xfrm>
              <a:off x="982" y="1297"/>
              <a:ext cx="257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D</a:t>
              </a:r>
              <a:endPara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5" name="Text Box 24"/>
            <p:cNvSpPr txBox="1">
              <a:spLocks noChangeArrowheads="1"/>
            </p:cNvSpPr>
            <p:nvPr/>
          </p:nvSpPr>
          <p:spPr bwMode="auto">
            <a:xfrm>
              <a:off x="1427" y="721"/>
              <a:ext cx="246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E</a:t>
              </a:r>
              <a:endPara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16" name="Line 25"/>
          <p:cNvSpPr>
            <a:spLocks noChangeShapeType="1"/>
          </p:cNvSpPr>
          <p:nvPr/>
        </p:nvSpPr>
        <p:spPr bwMode="auto">
          <a:xfrm flipH="1">
            <a:off x="10192096" y="2616203"/>
            <a:ext cx="0" cy="1746250"/>
          </a:xfrm>
          <a:prstGeom prst="line">
            <a:avLst/>
          </a:prstGeom>
          <a:noFill/>
          <a:ln w="31750">
            <a:solidFill>
              <a:srgbClr val="FF0000"/>
            </a:solidFill>
            <a:prstDash val="lg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" name="Text Box 6"/>
          <p:cNvSpPr txBox="1">
            <a:spLocks noChangeArrowheads="1"/>
          </p:cNvSpPr>
          <p:nvPr/>
        </p:nvSpPr>
        <p:spPr bwMode="auto">
          <a:xfrm>
            <a:off x="598707" y="3178120"/>
            <a:ext cx="542766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是圆的直径，点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在圆上，</a:t>
            </a:r>
            <a:endParaRPr lang="zh-CN" altLang="en-US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" name="Text Box 7"/>
          <p:cNvSpPr txBox="1">
            <a:spLocks noChangeArrowheads="1"/>
          </p:cNvSpPr>
          <p:nvPr/>
        </p:nvSpPr>
        <p:spPr bwMode="auto">
          <a:xfrm>
            <a:off x="562195" y="3690881"/>
            <a:ext cx="28924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ADB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=90°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9" name="Text Box 8"/>
          <p:cNvSpPr txBox="1">
            <a:spLocks noChangeArrowheads="1"/>
          </p:cNvSpPr>
          <p:nvPr/>
        </p:nvSpPr>
        <p:spPr bwMode="auto">
          <a:xfrm>
            <a:off x="2830732" y="3671831"/>
            <a:ext cx="19431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0" name="Text Box 9"/>
          <p:cNvSpPr txBox="1">
            <a:spLocks noChangeArrowheads="1"/>
          </p:cNvSpPr>
          <p:nvPr/>
        </p:nvSpPr>
        <p:spPr bwMode="auto">
          <a:xfrm>
            <a:off x="562194" y="4194120"/>
            <a:ext cx="376713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∴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BD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=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CD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" name="Text Box 10"/>
          <p:cNvSpPr txBox="1">
            <a:spLocks noChangeArrowheads="1"/>
          </p:cNvSpPr>
          <p:nvPr/>
        </p:nvSpPr>
        <p:spPr bwMode="auto">
          <a:xfrm>
            <a:off x="562195" y="4716406"/>
            <a:ext cx="6964363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平分顶角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BAC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即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BAD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=∠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CAD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endParaRPr lang="zh-CN" altLang="en-US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" name="Text Box 13"/>
          <p:cNvSpPr txBox="1">
            <a:spLocks noChangeArrowheads="1"/>
          </p:cNvSpPr>
          <p:nvPr/>
        </p:nvSpPr>
        <p:spPr bwMode="auto">
          <a:xfrm>
            <a:off x="2202082" y="5411731"/>
            <a:ext cx="65849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（同圆或等圆中相等的圆周角所对弧相等）</a:t>
            </a: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" name="Text Box 26"/>
          <p:cNvSpPr txBox="1">
            <a:spLocks noChangeArrowheads="1"/>
          </p:cNvSpPr>
          <p:nvPr/>
        </p:nvSpPr>
        <p:spPr bwMode="auto">
          <a:xfrm>
            <a:off x="314544" y="2655831"/>
            <a:ext cx="46228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理由是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连接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endParaRPr lang="en-US" altLang="zh-CN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24" name="Object 3"/>
          <p:cNvGraphicFramePr/>
          <p:nvPr/>
        </p:nvGraphicFramePr>
        <p:xfrm>
          <a:off x="562195" y="5354581"/>
          <a:ext cx="1641475" cy="57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name="" r:id="rId3" imgW="787400" imgH="266700" progId="Equation.DSMT4">
                  <p:embed/>
                </p:oleObj>
              </mc:Choice>
              <mc:Fallback>
                <p:oleObj name="" r:id="rId3" imgW="787400" imgH="2667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562195" y="5354581"/>
                        <a:ext cx="1641475" cy="571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矩形 24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达标检测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zs9bkbp106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976320" y="3068638"/>
            <a:ext cx="2736850" cy="292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8"/>
          <p:cNvSpPr txBox="1">
            <a:spLocks noChangeArrowheads="1"/>
          </p:cNvSpPr>
          <p:nvPr/>
        </p:nvSpPr>
        <p:spPr bwMode="auto">
          <a:xfrm>
            <a:off x="263352" y="865187"/>
            <a:ext cx="11809312" cy="23329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en-US" altLang="zh-CN" sz="2800" smtClean="0">
                <a:latin typeface="Times New Roman" panose="02020603050405020304" pitchFamily="18" charset="0"/>
                <a:ea typeface="黑体" panose="02010609060101010101" pitchFamily="49" charset="-122"/>
              </a:rPr>
              <a:t>10.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船在航行过程中，船长通过测定角数来确定是否遇到暗礁，如图，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表示灯塔，暗礁分布在经过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两点的一个圆形区域内，优弧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上任一点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都是有触礁危险的临界点，∠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ACB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就是“危险角”，当船位于安全区域时，∠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α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与“危险角”有怎样的大小关系？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" name="Rectangle 10"/>
          <p:cNvSpPr>
            <a:spLocks noChangeArrowheads="1"/>
          </p:cNvSpPr>
          <p:nvPr/>
        </p:nvSpPr>
        <p:spPr bwMode="auto">
          <a:xfrm>
            <a:off x="263352" y="3365500"/>
            <a:ext cx="8064896" cy="1712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解：当船位于安全区域时，即船位于暗礁区域外（即⊙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外） ，与两个灯塔的夹角∠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α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小于“危险角”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达标检测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小结梳理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4" name="矩形 26"/>
          <p:cNvSpPr/>
          <p:nvPr/>
        </p:nvSpPr>
        <p:spPr>
          <a:xfrm>
            <a:off x="227348" y="1575725"/>
            <a:ext cx="11737304" cy="113319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28575" cmpd="sng">
            <a:solidFill>
              <a:schemeClr val="accent6">
                <a:lumMod val="75000"/>
              </a:schemeClr>
            </a:solidFill>
            <a:prstDash val="solid"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2800" b="1" noProof="1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如果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一个多边形所有</a:t>
            </a:r>
            <a:r>
              <a:rPr lang="zh-CN" altLang="en-US" sz="2800" u="sng" noProof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顶点都在同一个圆上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，这个多边形叫做</a:t>
            </a:r>
            <a:r>
              <a:rPr lang="zh-CN" altLang="en-US" sz="2800" u="sng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圆内接多边形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，这个圆叫做这个</a:t>
            </a:r>
            <a:r>
              <a:rPr lang="zh-CN" altLang="en-US" sz="2800" u="sng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多边形的外接圆</a:t>
            </a:r>
            <a:r>
              <a:rPr lang="en-US" altLang="zh-CN" sz="2800" noProof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.</a:t>
            </a:r>
            <a:endParaRPr lang="en-US" altLang="zh-CN" sz="2800" noProof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802148" y="2796022"/>
            <a:ext cx="2533650" cy="267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文本框 6151"/>
          <p:cNvSpPr txBox="1">
            <a:spLocks noChangeArrowheads="1"/>
          </p:cNvSpPr>
          <p:nvPr/>
        </p:nvSpPr>
        <p:spPr bwMode="auto">
          <a:xfrm>
            <a:off x="227348" y="992845"/>
            <a:ext cx="2338949" cy="523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solidFill>
                  <a:srgbClr val="00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圆内接多边形</a:t>
            </a:r>
            <a:endParaRPr lang="zh-CN" altLang="en-US" sz="2800" b="1">
              <a:solidFill>
                <a:srgbClr val="00666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7" name="Text Box 23"/>
          <p:cNvSpPr txBox="1">
            <a:spLocks noChangeArrowheads="1"/>
          </p:cNvSpPr>
          <p:nvPr/>
        </p:nvSpPr>
        <p:spPr bwMode="auto">
          <a:xfrm>
            <a:off x="273647" y="4149080"/>
            <a:ext cx="9494653" cy="656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spcBef>
                <a:spcPct val="50000"/>
              </a:spcBef>
              <a:defRPr sz="2800"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9pPr>
          </a:lstStyle>
          <a:p>
            <a:r>
              <a:rPr lang="zh-CN" altLang="en-US"/>
              <a:t>性质</a:t>
            </a:r>
            <a:r>
              <a:rPr lang="en-US" altLang="zh-CN"/>
              <a:t>2</a:t>
            </a:r>
            <a:r>
              <a:rPr lang="zh-CN" altLang="en-US"/>
              <a:t>：圆的内接四边形的任何一个外角都等于它的内对角</a:t>
            </a:r>
            <a:r>
              <a:rPr lang="en-US" altLang="zh-CN"/>
              <a:t>.</a:t>
            </a:r>
            <a:endParaRPr lang="en-US" altLang="zh-CN"/>
          </a:p>
        </p:txBody>
      </p:sp>
      <p:sp>
        <p:nvSpPr>
          <p:cNvPr id="8" name="Text Box 23"/>
          <p:cNvSpPr txBox="1">
            <a:spLocks noChangeArrowheads="1"/>
          </p:cNvSpPr>
          <p:nvPr/>
        </p:nvSpPr>
        <p:spPr bwMode="auto">
          <a:xfrm>
            <a:off x="241951" y="3124919"/>
            <a:ext cx="5891212" cy="656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性质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：圆的内接四边形的对角互补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6833"/>
  <p:tag name="KSO_WM_TEMPLATE_THUMBS_INDEX" val="1、9、12、16、19、22、23"/>
</p:tagLst>
</file>

<file path=ppt/tags/tag4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5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6833"/>
  <p:tag name="KSO_WM_TEMPLATE_THUMBS_INDEX" val="1、9、12、16、19、22、23"/>
</p:tagLst>
</file>

<file path=ppt/tags/tag7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a="http://schemas.openxmlformats.org/drawingml/2006/main" name="2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微尘数学课件模板（九年级上）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蓝色扁平清新通用</Template>
  <TotalTime>0</TotalTime>
  <Words>2329</Words>
  <Application>WPS 演示</Application>
  <PresentationFormat>自定义</PresentationFormat>
  <Paragraphs>293</Paragraphs>
  <Slides>19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3</vt:i4>
      </vt:variant>
      <vt:variant>
        <vt:lpstr>嵌入 OLE 服务器</vt:lpstr>
      </vt:variant>
      <vt:variant>
        <vt:i4>4</vt:i4>
      </vt:variant>
      <vt:variant>
        <vt:lpstr>幻灯片标题</vt:lpstr>
      </vt:variant>
      <vt:variant>
        <vt:i4>19</vt:i4>
      </vt:variant>
    </vt:vector>
  </HeadingPairs>
  <TitlesOfParts>
    <vt:vector size="39" baseType="lpstr">
      <vt:lpstr>Arial</vt:lpstr>
      <vt:lpstr>宋体</vt:lpstr>
      <vt:lpstr>Wingdings</vt:lpstr>
      <vt:lpstr>微软雅黑</vt:lpstr>
      <vt:lpstr>华文琥珀</vt:lpstr>
      <vt:lpstr>华文行楷</vt:lpstr>
      <vt:lpstr>黑体</vt:lpstr>
      <vt:lpstr>Times New Roman</vt:lpstr>
      <vt:lpstr>仿宋_GB2312</vt:lpstr>
      <vt:lpstr>仿宋</vt:lpstr>
      <vt:lpstr>等线</vt:lpstr>
      <vt:lpstr>Arial Unicode MS</vt:lpstr>
      <vt:lpstr>等线 Light</vt:lpstr>
      <vt:lpstr>2_Office 主题​​</vt:lpstr>
      <vt:lpstr>3_Office 主题​​</vt:lpstr>
      <vt:lpstr>微尘数学课件模板（九年级上）</vt:lpstr>
      <vt:lpstr>Equation.DSMT4</vt:lpstr>
      <vt:lpstr>Equation.DSMT4</vt:lpstr>
      <vt:lpstr>Equation.DSMT4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Emrys</cp:lastModifiedBy>
  <cp:revision>587</cp:revision>
  <dcterms:created xsi:type="dcterms:W3CDTF">2015-07-09T08:14:00Z</dcterms:created>
  <dcterms:modified xsi:type="dcterms:W3CDTF">2020-10-14T09:51:50Z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2052-11.1.0.10069</vt:lpwstr>
  </property>
</Properties>
</file>