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92" r:id="rId3"/>
    <p:sldId id="363" r:id="rId5"/>
    <p:sldId id="260" r:id="rId6"/>
    <p:sldId id="299" r:id="rId7"/>
    <p:sldId id="297" r:id="rId8"/>
    <p:sldId id="296" r:id="rId9"/>
    <p:sldId id="372" r:id="rId10"/>
    <p:sldId id="339" r:id="rId11"/>
    <p:sldId id="287" r:id="rId12"/>
    <p:sldId id="288" r:id="rId13"/>
    <p:sldId id="301" r:id="rId14"/>
    <p:sldId id="289" r:id="rId15"/>
    <p:sldId id="313" r:id="rId1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93B6E6"/>
    <a:srgbClr val="82A9E2"/>
    <a:srgbClr val="FDA8FC"/>
    <a:srgbClr val="FFA5D6"/>
    <a:srgbClr val="5FFF9B"/>
    <a:srgbClr val="FF51AF"/>
    <a:srgbClr val="00F6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233"/>
        <p:guide pos="2861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229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293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r>
              <a:rPr lang="zh-CN" altLang="en-US"/>
              <a:t>男女交往。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9458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24578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45058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49153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49154" name="文本占位符 49154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49155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512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20481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47106" name="文本占位符 2048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47107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41985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53250" name="文本占位符 41986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53251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 lIns="91440" tIns="45720" rIns="91440" bIns="45720" anchor="t"/>
          <a:p>
            <a:pPr fontAlgn="auto"/>
            <a:endParaRPr lang="zh-CN" altLang="en-US" strike="noStrike" noProof="1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2" name="组合 2"/>
          <p:cNvGrpSpPr/>
          <p:nvPr/>
        </p:nvGrpSpPr>
        <p:grpSpPr>
          <a:xfrm>
            <a:off x="3865563" y="1249363"/>
            <a:ext cx="5010150" cy="2911475"/>
            <a:chOff x="4358594" y="1249679"/>
            <a:chExt cx="4050371" cy="2911489"/>
          </a:xfrm>
        </p:grpSpPr>
        <p:sp>
          <p:nvSpPr>
            <p:cNvPr id="7" name="椭圆 6"/>
            <p:cNvSpPr/>
            <p:nvPr/>
          </p:nvSpPr>
          <p:spPr>
            <a:xfrm>
              <a:off x="4589584" y="1444282"/>
              <a:ext cx="1202789" cy="1603718"/>
            </a:xfrm>
            <a:prstGeom prst="ellipse">
              <a:avLst/>
            </a:prstGeom>
            <a:solidFill>
              <a:srgbClr val="4093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8" name="椭圆 7"/>
            <p:cNvSpPr>
              <a:spLocks noChangeAspect="1"/>
            </p:cNvSpPr>
            <p:nvPr/>
          </p:nvSpPr>
          <p:spPr>
            <a:xfrm>
              <a:off x="5593985" y="1758460"/>
              <a:ext cx="1026000" cy="1368000"/>
            </a:xfrm>
            <a:prstGeom prst="ellipse">
              <a:avLst/>
            </a:prstGeom>
            <a:solidFill>
              <a:srgbClr val="D752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9" name="椭圆 8"/>
            <p:cNvSpPr>
              <a:spLocks noChangeAspect="1"/>
            </p:cNvSpPr>
            <p:nvPr/>
          </p:nvSpPr>
          <p:spPr>
            <a:xfrm>
              <a:off x="7976965" y="3252757"/>
              <a:ext cx="432000" cy="576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6510407" y="2878521"/>
              <a:ext cx="432000" cy="576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1" name="椭圆 10"/>
            <p:cNvSpPr>
              <a:spLocks noChangeAspect="1"/>
            </p:cNvSpPr>
            <p:nvPr/>
          </p:nvSpPr>
          <p:spPr>
            <a:xfrm>
              <a:off x="4621821" y="3051422"/>
              <a:ext cx="432000" cy="576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2" name="椭圆 11"/>
            <p:cNvSpPr>
              <a:spLocks noChangeAspect="1"/>
            </p:cNvSpPr>
            <p:nvPr/>
          </p:nvSpPr>
          <p:spPr>
            <a:xfrm>
              <a:off x="5592325" y="3083078"/>
              <a:ext cx="432000" cy="576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3" name="椭圆 12"/>
            <p:cNvSpPr>
              <a:spLocks noChangeAspect="1"/>
            </p:cNvSpPr>
            <p:nvPr/>
          </p:nvSpPr>
          <p:spPr>
            <a:xfrm>
              <a:off x="6086216" y="3388754"/>
              <a:ext cx="297000" cy="396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4" name="椭圆 13"/>
            <p:cNvSpPr>
              <a:spLocks noChangeAspect="1"/>
            </p:cNvSpPr>
            <p:nvPr/>
          </p:nvSpPr>
          <p:spPr>
            <a:xfrm>
              <a:off x="7618074" y="3496725"/>
              <a:ext cx="270000" cy="360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5" name="椭圆 14"/>
            <p:cNvSpPr>
              <a:spLocks noChangeAspect="1"/>
            </p:cNvSpPr>
            <p:nvPr/>
          </p:nvSpPr>
          <p:spPr>
            <a:xfrm>
              <a:off x="7873618" y="3801168"/>
              <a:ext cx="270000" cy="360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6" name="椭圆 15"/>
            <p:cNvSpPr>
              <a:spLocks noChangeAspect="1"/>
            </p:cNvSpPr>
            <p:nvPr/>
          </p:nvSpPr>
          <p:spPr>
            <a:xfrm>
              <a:off x="4692270" y="3723414"/>
              <a:ext cx="270000" cy="360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7" name="椭圆 16"/>
            <p:cNvSpPr>
              <a:spLocks noChangeAspect="1"/>
            </p:cNvSpPr>
            <p:nvPr/>
          </p:nvSpPr>
          <p:spPr>
            <a:xfrm>
              <a:off x="5061880" y="3443078"/>
              <a:ext cx="324000" cy="432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8" name="椭圆 17"/>
            <p:cNvSpPr>
              <a:spLocks noChangeAspect="1"/>
            </p:cNvSpPr>
            <p:nvPr/>
          </p:nvSpPr>
          <p:spPr>
            <a:xfrm>
              <a:off x="6940746" y="3352725"/>
              <a:ext cx="243000" cy="324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19" name="椭圆 18"/>
            <p:cNvSpPr>
              <a:spLocks noChangeAspect="1"/>
            </p:cNvSpPr>
            <p:nvPr/>
          </p:nvSpPr>
          <p:spPr>
            <a:xfrm>
              <a:off x="7266488" y="3298725"/>
              <a:ext cx="162000" cy="216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20" name="椭圆 19"/>
            <p:cNvSpPr>
              <a:spLocks noChangeAspect="1"/>
            </p:cNvSpPr>
            <p:nvPr/>
          </p:nvSpPr>
          <p:spPr>
            <a:xfrm>
              <a:off x="6473851" y="3521343"/>
              <a:ext cx="162000" cy="216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21" name="椭圆 20"/>
            <p:cNvSpPr>
              <a:spLocks noChangeAspect="1"/>
            </p:cNvSpPr>
            <p:nvPr/>
          </p:nvSpPr>
          <p:spPr>
            <a:xfrm>
              <a:off x="4444989" y="2910460"/>
              <a:ext cx="162000" cy="216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22" name="椭圆 21"/>
            <p:cNvSpPr>
              <a:spLocks noChangeAspect="1"/>
            </p:cNvSpPr>
            <p:nvPr/>
          </p:nvSpPr>
          <p:spPr>
            <a:xfrm>
              <a:off x="4358594" y="3557343"/>
              <a:ext cx="108000" cy="144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>
              <a:off x="4457288" y="3975414"/>
              <a:ext cx="81000" cy="108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24" name="椭圆 23"/>
            <p:cNvSpPr/>
            <p:nvPr/>
          </p:nvSpPr>
          <p:spPr>
            <a:xfrm>
              <a:off x="6393768" y="1249679"/>
              <a:ext cx="1160585" cy="1547447"/>
            </a:xfrm>
            <a:prstGeom prst="ellipse">
              <a:avLst/>
            </a:prstGeom>
            <a:solidFill>
              <a:srgbClr val="4093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25" name="椭圆 24"/>
            <p:cNvSpPr/>
            <p:nvPr/>
          </p:nvSpPr>
          <p:spPr>
            <a:xfrm>
              <a:off x="7248380" y="1744393"/>
              <a:ext cx="1160585" cy="1547447"/>
            </a:xfrm>
            <a:prstGeom prst="ellipse">
              <a:avLst/>
            </a:prstGeom>
            <a:solidFill>
              <a:srgbClr val="D752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2072" name="文本框 25"/>
            <p:cNvSpPr txBox="1"/>
            <p:nvPr/>
          </p:nvSpPr>
          <p:spPr>
            <a:xfrm>
              <a:off x="4870357" y="1687916"/>
              <a:ext cx="626236" cy="132343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sz="8000" b="1" dirty="0">
                  <a:solidFill>
                    <a:schemeClr val="bg1"/>
                  </a:solidFill>
                  <a:latin typeface="Kartika" panose="02020503030404060203" pitchFamily="18" charset="0"/>
                  <a:ea typeface="方正兰亭超细黑简体" panose="02000000000000000000" pitchFamily="2" charset="-122"/>
                </a:rPr>
                <a:t>2</a:t>
              </a:r>
              <a:endParaRPr lang="zh-CN" altLang="en-US" sz="8000" b="1" dirty="0">
                <a:solidFill>
                  <a:schemeClr val="bg1"/>
                </a:solidFill>
                <a:latin typeface="Kartika" panose="02020503030404060203" pitchFamily="18" charset="0"/>
                <a:ea typeface="方正兰亭超细黑简体" panose="02000000000000000000" pitchFamily="2" charset="-122"/>
              </a:endParaRPr>
            </a:p>
          </p:txBody>
        </p:sp>
        <p:sp>
          <p:nvSpPr>
            <p:cNvPr id="2073" name="文本框 26"/>
            <p:cNvSpPr txBox="1"/>
            <p:nvPr/>
          </p:nvSpPr>
          <p:spPr>
            <a:xfrm>
              <a:off x="6657134" y="1564342"/>
              <a:ext cx="579579" cy="1200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sz="7200" b="1" dirty="0">
                  <a:solidFill>
                    <a:schemeClr val="bg1"/>
                  </a:solidFill>
                  <a:latin typeface="Kartika" panose="02020503030404060203" pitchFamily="18" charset="0"/>
                  <a:ea typeface="方正兰亭超细黑简体" panose="02000000000000000000" pitchFamily="2" charset="-122"/>
                </a:rPr>
                <a:t>1</a:t>
              </a:r>
              <a:endParaRPr lang="zh-CN" altLang="en-US" sz="7200" b="1" dirty="0">
                <a:solidFill>
                  <a:schemeClr val="bg1"/>
                </a:solidFill>
                <a:latin typeface="Kartika" panose="02020503030404060203" pitchFamily="18" charset="0"/>
                <a:ea typeface="方正兰亭超细黑简体" panose="02000000000000000000" pitchFamily="2" charset="-122"/>
              </a:endParaRPr>
            </a:p>
          </p:txBody>
        </p:sp>
        <p:sp>
          <p:nvSpPr>
            <p:cNvPr id="2074" name="文本框 27"/>
            <p:cNvSpPr txBox="1"/>
            <p:nvPr/>
          </p:nvSpPr>
          <p:spPr>
            <a:xfrm>
              <a:off x="5853399" y="2032337"/>
              <a:ext cx="507002" cy="10156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sz="6000" b="1" dirty="0">
                  <a:solidFill>
                    <a:schemeClr val="bg1"/>
                  </a:solidFill>
                  <a:latin typeface="Kartika" panose="02020503030404060203" pitchFamily="18" charset="0"/>
                  <a:ea typeface="方正兰亭超细黑简体" panose="02000000000000000000" pitchFamily="2" charset="-122"/>
                </a:rPr>
                <a:t>0</a:t>
              </a:r>
              <a:endParaRPr lang="zh-CN" altLang="en-US" sz="6000" b="1" dirty="0">
                <a:solidFill>
                  <a:schemeClr val="bg1"/>
                </a:solidFill>
                <a:latin typeface="Kartika" panose="02020503030404060203" pitchFamily="18" charset="0"/>
                <a:ea typeface="方正兰亭超细黑简体" panose="02000000000000000000" pitchFamily="2" charset="-122"/>
              </a:endParaRPr>
            </a:p>
          </p:txBody>
        </p:sp>
        <p:sp>
          <p:nvSpPr>
            <p:cNvPr id="2075" name="文本框 28"/>
            <p:cNvSpPr txBox="1"/>
            <p:nvPr/>
          </p:nvSpPr>
          <p:spPr>
            <a:xfrm>
              <a:off x="7548441" y="1997097"/>
              <a:ext cx="626236" cy="132343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sz="8000" b="1" dirty="0">
                  <a:solidFill>
                    <a:schemeClr val="bg1"/>
                  </a:solidFill>
                  <a:latin typeface="Kartika" panose="02020503030404060203" pitchFamily="18" charset="0"/>
                  <a:ea typeface="方正兰亭超细黑简体" panose="02000000000000000000" pitchFamily="2" charset="-122"/>
                </a:rPr>
                <a:t>7</a:t>
              </a:r>
              <a:endParaRPr lang="zh-CN" altLang="en-US" sz="8000" b="1" dirty="0">
                <a:solidFill>
                  <a:schemeClr val="bg1"/>
                </a:solidFill>
                <a:latin typeface="Kartika" panose="02020503030404060203" pitchFamily="18" charset="0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866001" y="4908764"/>
            <a:ext cx="4649350" cy="910641"/>
          </a:xfrm>
        </p:spPr>
        <p:txBody>
          <a:bodyPr anchor="ctr">
            <a:normAutofit/>
          </a:bodyPr>
          <a:lstStyle>
            <a:lvl1pPr algn="ctr">
              <a:defRPr sz="2800"/>
            </a:lvl1pPr>
          </a:lstStyle>
          <a:p>
            <a:pPr fontAlgn="auto"/>
            <a:r>
              <a:rPr lang="zh-CN" altLang="en-US" strike="noStrike" noProof="1" dirty="0" smtClean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lnSpc>
                <a:spcPct val="120000"/>
              </a:lnSpc>
              <a:defRPr sz="3600">
                <a:solidFill>
                  <a:srgbClr val="4093DA"/>
                </a:solidFill>
              </a:defRPr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>
            <a:lvl1pPr marL="0" indent="0">
              <a:lnSpc>
                <a:spcPct val="120000"/>
              </a:lnSpc>
              <a:buNone/>
              <a:defRPr sz="1800">
                <a:solidFill>
                  <a:srgbClr val="413F40"/>
                </a:solidFill>
              </a:defRPr>
            </a:lvl1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0" name="组合 2"/>
          <p:cNvGrpSpPr/>
          <p:nvPr/>
        </p:nvGrpSpPr>
        <p:grpSpPr>
          <a:xfrm>
            <a:off x="703263" y="654050"/>
            <a:ext cx="3783012" cy="4064000"/>
            <a:chOff x="1080827" y="653918"/>
            <a:chExt cx="3028275" cy="4064410"/>
          </a:xfrm>
        </p:grpSpPr>
        <p:sp>
          <p:nvSpPr>
            <p:cNvPr id="7" name="椭圆 6"/>
            <p:cNvSpPr/>
            <p:nvPr/>
          </p:nvSpPr>
          <p:spPr>
            <a:xfrm>
              <a:off x="1317037" y="1258797"/>
              <a:ext cx="2259516" cy="3012688"/>
            </a:xfrm>
            <a:prstGeom prst="ellipse">
              <a:avLst/>
            </a:prstGeom>
            <a:solidFill>
              <a:srgbClr val="4093DA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8" name="椭圆 7"/>
            <p:cNvSpPr/>
            <p:nvPr/>
          </p:nvSpPr>
          <p:spPr>
            <a:xfrm>
              <a:off x="1080827" y="3685754"/>
              <a:ext cx="473768" cy="631691"/>
            </a:xfrm>
            <a:prstGeom prst="ellipse">
              <a:avLst/>
            </a:prstGeom>
            <a:solidFill>
              <a:srgbClr val="4093DA">
                <a:alpha val="70000"/>
              </a:srgbClr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Oval 60"/>
            <p:cNvSpPr/>
            <p:nvPr/>
          </p:nvSpPr>
          <p:spPr>
            <a:xfrm>
              <a:off x="3155182" y="865686"/>
              <a:ext cx="932046" cy="1242728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id-ID" sz="1015" strike="noStrike" noProof="1" dirty="0"/>
            </a:p>
          </p:txBody>
        </p:sp>
        <p:sp>
          <p:nvSpPr>
            <p:cNvPr id="10" name="Oval 65"/>
            <p:cNvSpPr/>
            <p:nvPr/>
          </p:nvSpPr>
          <p:spPr>
            <a:xfrm>
              <a:off x="2846907" y="653918"/>
              <a:ext cx="416626" cy="555501"/>
            </a:xfrm>
            <a:prstGeom prst="ellipse">
              <a:avLst/>
            </a:prstGeom>
            <a:solidFill>
              <a:srgbClr val="D7529E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id-ID" sz="1015" strike="noStrike" noProof="1" dirty="0"/>
            </a:p>
          </p:txBody>
        </p:sp>
        <p:sp>
          <p:nvSpPr>
            <p:cNvPr id="11" name="Oval 66"/>
            <p:cNvSpPr/>
            <p:nvPr/>
          </p:nvSpPr>
          <p:spPr>
            <a:xfrm>
              <a:off x="1811953" y="1052487"/>
              <a:ext cx="149114" cy="198819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id-ID" sz="1015" strike="noStrike" noProof="1" dirty="0"/>
            </a:p>
          </p:txBody>
        </p:sp>
        <p:sp>
          <p:nvSpPr>
            <p:cNvPr id="12" name="Oval 67"/>
            <p:cNvSpPr/>
            <p:nvPr/>
          </p:nvSpPr>
          <p:spPr>
            <a:xfrm>
              <a:off x="3877140" y="4359685"/>
              <a:ext cx="231962" cy="309283"/>
            </a:xfrm>
            <a:prstGeom prst="ellipse">
              <a:avLst/>
            </a:prstGeom>
            <a:solidFill>
              <a:srgbClr val="D7529E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id-ID" sz="1015" strike="noStrike" noProof="1" dirty="0"/>
            </a:p>
          </p:txBody>
        </p:sp>
        <p:sp>
          <p:nvSpPr>
            <p:cNvPr id="13" name="Oval 68"/>
            <p:cNvSpPr/>
            <p:nvPr/>
          </p:nvSpPr>
          <p:spPr>
            <a:xfrm>
              <a:off x="3331989" y="4151956"/>
              <a:ext cx="424780" cy="566372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id-ID" sz="1015" strike="noStrike" noProof="1" dirty="0"/>
            </a:p>
          </p:txBody>
        </p:sp>
        <p:sp>
          <p:nvSpPr>
            <p:cNvPr id="14" name="Oval 69"/>
            <p:cNvSpPr/>
            <p:nvPr/>
          </p:nvSpPr>
          <p:spPr>
            <a:xfrm>
              <a:off x="2353820" y="4325123"/>
              <a:ext cx="149114" cy="198819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id-ID" sz="1015" strike="noStrike" noProof="1" dirty="0"/>
            </a:p>
          </p:txBody>
        </p:sp>
        <p:sp>
          <p:nvSpPr>
            <p:cNvPr id="15" name="Oval 70"/>
            <p:cNvSpPr/>
            <p:nvPr/>
          </p:nvSpPr>
          <p:spPr>
            <a:xfrm>
              <a:off x="3843893" y="4098050"/>
              <a:ext cx="123193" cy="164257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id-ID" sz="1015" strike="noStrike" noProof="1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5048251"/>
            <a:ext cx="4743450" cy="848031"/>
          </a:xfrm>
        </p:spPr>
        <p:txBody>
          <a:bodyPr anchor="ctr">
            <a:normAutofit/>
          </a:bodyPr>
          <a:lstStyle>
            <a:lvl1pPr>
              <a:defRPr sz="2400"/>
            </a:lvl1pPr>
          </a:lstStyle>
          <a:p>
            <a:pPr fontAlgn="auto"/>
            <a:r>
              <a:rPr lang="zh-CN" altLang="en-US" strike="noStrike" noProof="1" dirty="0" smtClean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3600">
                <a:solidFill>
                  <a:srgbClr val="D7529E"/>
                </a:solidFill>
              </a:defRPr>
            </a:lvl1pPr>
          </a:lstStyle>
          <a:p>
            <a:pPr fontAlgn="auto"/>
            <a:r>
              <a:rPr lang="zh-CN" altLang="en-US" strike="noStrike" noProof="1" dirty="0" smtClean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 anchor="ctr">
            <a:normAutofit/>
          </a:bodyPr>
          <a:lstStyle>
            <a:lvl1pPr marL="0" indent="0">
              <a:lnSpc>
                <a:spcPct val="120000"/>
              </a:lnSpc>
              <a:buNone/>
              <a:defRPr sz="1800">
                <a:solidFill>
                  <a:srgbClr val="413F40"/>
                </a:solidFill>
              </a:defRPr>
            </a:lvl1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 anchor="ctr">
            <a:normAutofit/>
          </a:bodyPr>
          <a:lstStyle>
            <a:lvl1pPr marL="0" indent="0">
              <a:lnSpc>
                <a:spcPct val="120000"/>
              </a:lnSpc>
              <a:buNone/>
              <a:defRPr sz="1800">
                <a:solidFill>
                  <a:srgbClr val="413F40"/>
                </a:solidFill>
              </a:defRPr>
            </a:lvl1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>
            <a:normAutofit/>
          </a:bodyPr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831427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 dirty="0" smtClean="0"/>
              <a:t>单击此处编辑母版文本样式</a:t>
            </a:r>
            <a:endParaRPr lang="zh-CN" altLang="en-US" strike="noStrike" noProof="1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822028"/>
            <a:ext cx="3868340" cy="3367635"/>
          </a:xfrm>
        </p:spPr>
        <p:txBody>
          <a:bodyPr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831427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 dirty="0" smtClean="0"/>
              <a:t>单击此处编辑母版文本样式</a:t>
            </a:r>
            <a:endParaRPr lang="zh-CN" altLang="en-US" strike="noStrike" noProof="1" dirty="0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822028"/>
            <a:ext cx="3887391" cy="3367635"/>
          </a:xfrm>
        </p:spPr>
        <p:txBody>
          <a:bodyPr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2" name="组合 55"/>
          <p:cNvGrpSpPr/>
          <p:nvPr/>
        </p:nvGrpSpPr>
        <p:grpSpPr>
          <a:xfrm>
            <a:off x="3865563" y="1249363"/>
            <a:ext cx="5010150" cy="2911475"/>
            <a:chOff x="4358594" y="1249679"/>
            <a:chExt cx="4050371" cy="2911489"/>
          </a:xfrm>
        </p:grpSpPr>
        <p:sp>
          <p:nvSpPr>
            <p:cNvPr id="57" name="椭圆 56"/>
            <p:cNvSpPr/>
            <p:nvPr/>
          </p:nvSpPr>
          <p:spPr>
            <a:xfrm>
              <a:off x="4589584" y="1444282"/>
              <a:ext cx="1202789" cy="1603718"/>
            </a:xfrm>
            <a:prstGeom prst="ellipse">
              <a:avLst/>
            </a:prstGeom>
            <a:solidFill>
              <a:srgbClr val="4093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5593985" y="1758460"/>
              <a:ext cx="1026000" cy="1368000"/>
            </a:xfrm>
            <a:prstGeom prst="ellipse">
              <a:avLst/>
            </a:prstGeom>
            <a:solidFill>
              <a:srgbClr val="D752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59" name="椭圆 58"/>
            <p:cNvSpPr>
              <a:spLocks noChangeAspect="1"/>
            </p:cNvSpPr>
            <p:nvPr/>
          </p:nvSpPr>
          <p:spPr>
            <a:xfrm>
              <a:off x="7976965" y="3252757"/>
              <a:ext cx="432000" cy="576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0" name="椭圆 59"/>
            <p:cNvSpPr>
              <a:spLocks noChangeAspect="1"/>
            </p:cNvSpPr>
            <p:nvPr/>
          </p:nvSpPr>
          <p:spPr>
            <a:xfrm>
              <a:off x="6510407" y="2878521"/>
              <a:ext cx="432000" cy="576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1" name="椭圆 60"/>
            <p:cNvSpPr>
              <a:spLocks noChangeAspect="1"/>
            </p:cNvSpPr>
            <p:nvPr/>
          </p:nvSpPr>
          <p:spPr>
            <a:xfrm>
              <a:off x="4621821" y="3051422"/>
              <a:ext cx="432000" cy="576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2" name="椭圆 61"/>
            <p:cNvSpPr>
              <a:spLocks noChangeAspect="1"/>
            </p:cNvSpPr>
            <p:nvPr/>
          </p:nvSpPr>
          <p:spPr>
            <a:xfrm>
              <a:off x="5592325" y="3083078"/>
              <a:ext cx="432000" cy="576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3" name="椭圆 62"/>
            <p:cNvSpPr>
              <a:spLocks noChangeAspect="1"/>
            </p:cNvSpPr>
            <p:nvPr/>
          </p:nvSpPr>
          <p:spPr>
            <a:xfrm>
              <a:off x="6086216" y="3388754"/>
              <a:ext cx="297000" cy="396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4" name="椭圆 63"/>
            <p:cNvSpPr>
              <a:spLocks noChangeAspect="1"/>
            </p:cNvSpPr>
            <p:nvPr/>
          </p:nvSpPr>
          <p:spPr>
            <a:xfrm>
              <a:off x="7618074" y="3496725"/>
              <a:ext cx="270000" cy="360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5" name="椭圆 64"/>
            <p:cNvSpPr>
              <a:spLocks noChangeAspect="1"/>
            </p:cNvSpPr>
            <p:nvPr/>
          </p:nvSpPr>
          <p:spPr>
            <a:xfrm>
              <a:off x="7873618" y="3801168"/>
              <a:ext cx="270000" cy="360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6" name="椭圆 65"/>
            <p:cNvSpPr>
              <a:spLocks noChangeAspect="1"/>
            </p:cNvSpPr>
            <p:nvPr/>
          </p:nvSpPr>
          <p:spPr>
            <a:xfrm>
              <a:off x="4692270" y="3723414"/>
              <a:ext cx="270000" cy="360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7" name="椭圆 66"/>
            <p:cNvSpPr>
              <a:spLocks noChangeAspect="1"/>
            </p:cNvSpPr>
            <p:nvPr/>
          </p:nvSpPr>
          <p:spPr>
            <a:xfrm>
              <a:off x="5061880" y="3443078"/>
              <a:ext cx="324000" cy="432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8" name="椭圆 67"/>
            <p:cNvSpPr>
              <a:spLocks noChangeAspect="1"/>
            </p:cNvSpPr>
            <p:nvPr/>
          </p:nvSpPr>
          <p:spPr>
            <a:xfrm>
              <a:off x="6940746" y="3352725"/>
              <a:ext cx="243000" cy="324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69" name="椭圆 68"/>
            <p:cNvSpPr>
              <a:spLocks noChangeAspect="1"/>
            </p:cNvSpPr>
            <p:nvPr/>
          </p:nvSpPr>
          <p:spPr>
            <a:xfrm>
              <a:off x="7266488" y="3298725"/>
              <a:ext cx="162000" cy="216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70" name="椭圆 69"/>
            <p:cNvSpPr>
              <a:spLocks noChangeAspect="1"/>
            </p:cNvSpPr>
            <p:nvPr/>
          </p:nvSpPr>
          <p:spPr>
            <a:xfrm>
              <a:off x="6473851" y="3521343"/>
              <a:ext cx="162000" cy="216000"/>
            </a:xfrm>
            <a:prstGeom prst="ellipse">
              <a:avLst/>
            </a:prstGeom>
            <a:solidFill>
              <a:srgbClr val="D7529E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71" name="椭圆 70"/>
            <p:cNvSpPr>
              <a:spLocks noChangeAspect="1"/>
            </p:cNvSpPr>
            <p:nvPr/>
          </p:nvSpPr>
          <p:spPr>
            <a:xfrm>
              <a:off x="4444989" y="2910460"/>
              <a:ext cx="162000" cy="216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72" name="椭圆 71"/>
            <p:cNvSpPr>
              <a:spLocks noChangeAspect="1"/>
            </p:cNvSpPr>
            <p:nvPr/>
          </p:nvSpPr>
          <p:spPr>
            <a:xfrm>
              <a:off x="4358594" y="3557343"/>
              <a:ext cx="108000" cy="144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73" name="椭圆 72"/>
            <p:cNvSpPr>
              <a:spLocks noChangeAspect="1"/>
            </p:cNvSpPr>
            <p:nvPr/>
          </p:nvSpPr>
          <p:spPr>
            <a:xfrm>
              <a:off x="4457288" y="3975414"/>
              <a:ext cx="81000" cy="108000"/>
            </a:xfrm>
            <a:prstGeom prst="ellipse">
              <a:avLst/>
            </a:prstGeom>
            <a:solidFill>
              <a:srgbClr val="4093D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74" name="椭圆 73"/>
            <p:cNvSpPr/>
            <p:nvPr/>
          </p:nvSpPr>
          <p:spPr>
            <a:xfrm>
              <a:off x="6393768" y="1249679"/>
              <a:ext cx="1160585" cy="1547447"/>
            </a:xfrm>
            <a:prstGeom prst="ellipse">
              <a:avLst/>
            </a:prstGeom>
            <a:solidFill>
              <a:srgbClr val="4093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75" name="椭圆 74"/>
            <p:cNvSpPr/>
            <p:nvPr/>
          </p:nvSpPr>
          <p:spPr>
            <a:xfrm>
              <a:off x="7248380" y="1744393"/>
              <a:ext cx="1160585" cy="1547447"/>
            </a:xfrm>
            <a:prstGeom prst="ellipse">
              <a:avLst/>
            </a:prstGeom>
            <a:solidFill>
              <a:srgbClr val="D752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800" strike="noStrike" noProof="1"/>
            </a:p>
          </p:txBody>
        </p:sp>
        <p:sp>
          <p:nvSpPr>
            <p:cNvPr id="7192" name="文本框 75"/>
            <p:cNvSpPr txBox="1"/>
            <p:nvPr/>
          </p:nvSpPr>
          <p:spPr>
            <a:xfrm>
              <a:off x="4870357" y="1687916"/>
              <a:ext cx="626236" cy="132343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sz="8000" b="1" dirty="0">
                  <a:solidFill>
                    <a:schemeClr val="bg1"/>
                  </a:solidFill>
                  <a:latin typeface="Kartika" panose="02020503030404060203" pitchFamily="18" charset="0"/>
                  <a:ea typeface="方正兰亭超细黑简体" panose="02000000000000000000" pitchFamily="2" charset="-122"/>
                </a:rPr>
                <a:t>2</a:t>
              </a:r>
              <a:endParaRPr lang="zh-CN" altLang="en-US" sz="8000" b="1" dirty="0">
                <a:solidFill>
                  <a:schemeClr val="bg1"/>
                </a:solidFill>
                <a:latin typeface="Kartika" panose="02020503030404060203" pitchFamily="18" charset="0"/>
                <a:ea typeface="方正兰亭超细黑简体" panose="02000000000000000000" pitchFamily="2" charset="-122"/>
              </a:endParaRPr>
            </a:p>
          </p:txBody>
        </p:sp>
        <p:sp>
          <p:nvSpPr>
            <p:cNvPr id="7193" name="文本框 76"/>
            <p:cNvSpPr txBox="1"/>
            <p:nvPr/>
          </p:nvSpPr>
          <p:spPr>
            <a:xfrm>
              <a:off x="6657134" y="1564342"/>
              <a:ext cx="579579" cy="1200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sz="7200" b="1" dirty="0">
                  <a:solidFill>
                    <a:schemeClr val="bg1"/>
                  </a:solidFill>
                  <a:latin typeface="Kartika" panose="02020503030404060203" pitchFamily="18" charset="0"/>
                  <a:ea typeface="方正兰亭超细黑简体" panose="02000000000000000000" pitchFamily="2" charset="-122"/>
                </a:rPr>
                <a:t>1</a:t>
              </a:r>
              <a:endParaRPr lang="zh-CN" altLang="en-US" sz="7200" b="1" dirty="0">
                <a:solidFill>
                  <a:schemeClr val="bg1"/>
                </a:solidFill>
                <a:latin typeface="Kartika" panose="02020503030404060203" pitchFamily="18" charset="0"/>
                <a:ea typeface="方正兰亭超细黑简体" panose="02000000000000000000" pitchFamily="2" charset="-122"/>
              </a:endParaRPr>
            </a:p>
          </p:txBody>
        </p:sp>
        <p:sp>
          <p:nvSpPr>
            <p:cNvPr id="7194" name="文本框 77"/>
            <p:cNvSpPr txBox="1"/>
            <p:nvPr/>
          </p:nvSpPr>
          <p:spPr>
            <a:xfrm>
              <a:off x="5853399" y="2032337"/>
              <a:ext cx="507002" cy="10156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sz="6000" b="1" dirty="0">
                  <a:solidFill>
                    <a:schemeClr val="bg1"/>
                  </a:solidFill>
                  <a:latin typeface="Kartika" panose="02020503030404060203" pitchFamily="18" charset="0"/>
                  <a:ea typeface="方正兰亭超细黑简体" panose="02000000000000000000" pitchFamily="2" charset="-122"/>
                </a:rPr>
                <a:t>0</a:t>
              </a:r>
              <a:endParaRPr lang="zh-CN" altLang="en-US" sz="6000" b="1" dirty="0">
                <a:solidFill>
                  <a:schemeClr val="bg1"/>
                </a:solidFill>
                <a:latin typeface="Kartika" panose="02020503030404060203" pitchFamily="18" charset="0"/>
                <a:ea typeface="方正兰亭超细黑简体" panose="02000000000000000000" pitchFamily="2" charset="-122"/>
              </a:endParaRPr>
            </a:p>
          </p:txBody>
        </p:sp>
        <p:sp>
          <p:nvSpPr>
            <p:cNvPr id="7195" name="文本框 78"/>
            <p:cNvSpPr txBox="1"/>
            <p:nvPr/>
          </p:nvSpPr>
          <p:spPr>
            <a:xfrm>
              <a:off x="7548441" y="1997097"/>
              <a:ext cx="626236" cy="132343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sz="8000" b="1" dirty="0">
                  <a:solidFill>
                    <a:schemeClr val="bg1"/>
                  </a:solidFill>
                  <a:latin typeface="Kartika" panose="02020503030404060203" pitchFamily="18" charset="0"/>
                  <a:ea typeface="方正兰亭超细黑简体" panose="02000000000000000000" pitchFamily="2" charset="-122"/>
                </a:rPr>
                <a:t>7</a:t>
              </a:r>
              <a:endParaRPr lang="zh-CN" altLang="en-US" sz="8000" b="1" dirty="0">
                <a:solidFill>
                  <a:schemeClr val="bg1"/>
                </a:solidFill>
                <a:latin typeface="Kartika" panose="02020503030404060203" pitchFamily="18" charset="0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29" name="标题 1"/>
          <p:cNvSpPr>
            <a:spLocks noGrp="1"/>
          </p:cNvSpPr>
          <p:nvPr>
            <p:ph type="ctrTitle" hasCustomPrompt="1"/>
          </p:nvPr>
        </p:nvSpPr>
        <p:spPr>
          <a:xfrm>
            <a:off x="3866001" y="4908764"/>
            <a:ext cx="4649350" cy="910641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pPr fontAlgn="auto"/>
            <a:r>
              <a:rPr lang="zh-CN" altLang="en-US" strike="noStrike" noProof="1" dirty="0" smtClean="0"/>
              <a:t>编辑标题</a:t>
            </a:r>
            <a:endParaRPr lang="zh-CN" altLang="en-US" strike="noStrike" noProof="1" dirty="0"/>
          </a:p>
        </p:txBody>
      </p:sp>
      <p:sp>
        <p:nvSpPr>
          <p:cNvPr id="30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1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2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rmAutofit/>
          </a:bodyPr>
          <a:lstStyle>
            <a:lvl1pPr>
              <a:lnSpc>
                <a:spcPct val="120000"/>
              </a:lnSpc>
              <a:defRPr sz="3600">
                <a:solidFill>
                  <a:srgbClr val="4093DA"/>
                </a:solidFill>
              </a:defRPr>
            </a:lvl1pPr>
          </a:lstStyle>
          <a:p>
            <a:pPr fontAlgn="auto"/>
            <a:r>
              <a:rPr lang="zh-CN" altLang="en-US" strike="noStrike" noProof="1" smtClean="0"/>
              <a:t>单击此处编辑标题</a:t>
            </a:r>
            <a:endParaRPr lang="zh-CN" altLang="en-US" strike="noStrike" noProof="1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4014391" y="733425"/>
            <a:ext cx="4627800" cy="54036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r>
              <a:rPr lang="zh-CN" altLang="en-US" strike="noStrike" noProof="1" smtClean="0"/>
              <a:t>图片</a:t>
            </a:r>
            <a:endParaRPr lang="zh-CN" altLang="en-US" strike="noStrike" noProof="1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 anchor="ctr">
            <a:normAutofit/>
          </a:bodyPr>
          <a:lstStyle>
            <a:lvl1pPr marL="0" indent="0">
              <a:lnSpc>
                <a:spcPct val="120000"/>
              </a:lnSpc>
              <a:buNone/>
              <a:defRPr sz="1800">
                <a:solidFill>
                  <a:srgbClr val="413F40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auto"/>
            <a:r>
              <a:rPr lang="zh-CN" altLang="en-US" strike="noStrike" noProof="1" dirty="0" smtClean="0"/>
              <a:t>单击此处编辑母版文本样式</a:t>
            </a:r>
            <a:endParaRPr lang="zh-CN" altLang="en-US" strike="noStrike" noProof="1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9EFD9D74-47D9-4702-A33C-335B63B48DBF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FABC47A4-756D-490B-A52F-7D9E2C9FC05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>
            <a:normAutofit/>
          </a:bodyPr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auto"/>
            <a:r>
              <a:rPr lang="zh-CN" altLang="en-US" strike="noStrike" noProof="1" dirty="0" smtClean="0"/>
              <a:t>单击此处编辑母版文本样式</a:t>
            </a:r>
            <a:endParaRPr lang="zh-CN" altLang="en-US" strike="noStrike" noProof="1" dirty="0" smtClean="0"/>
          </a:p>
          <a:p>
            <a:pPr lvl="1" fontAlgn="auto"/>
            <a:r>
              <a:rPr lang="zh-CN" altLang="en-US" strike="noStrike" noProof="1" dirty="0" smtClean="0"/>
              <a:t>第二级</a:t>
            </a:r>
            <a:endParaRPr lang="zh-CN" altLang="en-US" strike="noStrike" noProof="1" dirty="0" smtClean="0"/>
          </a:p>
          <a:p>
            <a:pPr lvl="2" fontAlgn="auto"/>
            <a:r>
              <a:rPr lang="zh-CN" altLang="en-US" strike="noStrike" noProof="1" dirty="0" smtClean="0"/>
              <a:t>第三级</a:t>
            </a:r>
            <a:endParaRPr lang="zh-CN" altLang="en-US" strike="noStrike" noProof="1" dirty="0" smtClean="0"/>
          </a:p>
          <a:p>
            <a:pPr lvl="3" fontAlgn="auto"/>
            <a:r>
              <a:rPr lang="zh-CN" altLang="en-US" strike="noStrike" noProof="1" dirty="0" smtClean="0"/>
              <a:t>第四级</a:t>
            </a:r>
            <a:endParaRPr lang="zh-CN" altLang="en-US" strike="noStrike" noProof="1" dirty="0" smtClean="0"/>
          </a:p>
          <a:p>
            <a:pPr lvl="4" fontAlgn="auto"/>
            <a:r>
              <a:rPr lang="zh-CN" altLang="en-US" strike="noStrike" noProof="1" dirty="0" smtClean="0"/>
              <a:t>第五级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90550"/>
            <a:ext cx="7886700" cy="5524500"/>
          </a:xfrm>
        </p:spPr>
        <p:txBody>
          <a:bodyPr anchor="ctr">
            <a:normAutofit/>
          </a:bodyPr>
          <a:lstStyle>
            <a:lvl1pPr marL="0" indent="0">
              <a:lnSpc>
                <a:spcPct val="120000"/>
              </a:lnSpc>
              <a:buNone/>
              <a:defRPr sz="1800">
                <a:solidFill>
                  <a:srgbClr val="413F40"/>
                </a:solidFill>
              </a:defRPr>
            </a:lvl1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tags" Target="../tags/tag4.xml"/><Relationship Id="rId15" Type="http://schemas.openxmlformats.org/officeDocument/2006/relationships/tags" Target="../tags/tag3.xml"/><Relationship Id="rId14" Type="http://schemas.openxmlformats.org/officeDocument/2006/relationships/tags" Target="../tags/tag2.xml"/><Relationship Id="rId13" Type="http://schemas.openxmlformats.org/officeDocument/2006/relationships/tags" Target="../tags/tag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  <p:custDataLst>
              <p:tags r:id="rId14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lvl="0" indent="-17145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171450"/>
            <a:r>
              <a:rPr lang="zh-CN" altLang="en-US" dirty="0"/>
              <a:t>第二级</a:t>
            </a:r>
            <a:endParaRPr lang="zh-CN" altLang="en-US" dirty="0"/>
          </a:p>
          <a:p>
            <a:pPr lvl="2" indent="-171450"/>
            <a:r>
              <a:rPr lang="zh-CN" altLang="en-US" dirty="0"/>
              <a:t>第三级</a:t>
            </a:r>
            <a:endParaRPr lang="zh-CN" altLang="en-US" dirty="0"/>
          </a:p>
          <a:p>
            <a:pPr lvl="3" indent="-171450"/>
            <a:r>
              <a:rPr lang="zh-CN" altLang="en-US" dirty="0"/>
              <a:t>第四级</a:t>
            </a:r>
            <a:endParaRPr lang="zh-CN" altLang="en-US" dirty="0"/>
          </a:p>
          <a:p>
            <a:pPr lvl="4" indent="-17145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591B862D-6DB7-47BA-BB5F-DF729827552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7CB522C5-E0F4-4D5E-AC9C-C3A3FF1428EE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8" name="KSO_TEMPLATE" hidden="1"/>
          <p:cNvSpPr/>
          <p:nvPr>
            <p:custDataLst>
              <p:tags r:id="rId1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7.xml"/><Relationship Id="rId2" Type="http://schemas.openxmlformats.org/officeDocument/2006/relationships/slide" Target="slide1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8.xml"/><Relationship Id="rId4" Type="http://schemas.openxmlformats.org/officeDocument/2006/relationships/image" Target="../media/image8.jpeg"/><Relationship Id="rId3" Type="http://schemas.openxmlformats.org/officeDocument/2006/relationships/slide" Target="slide1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0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2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5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6.xml"/><Relationship Id="rId1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312406" y="5548206"/>
            <a:ext cx="4649348" cy="910644"/>
          </a:xfrm>
        </p:spPr>
        <p:txBody>
          <a:bodyPr anchor="ctr">
            <a:normAutofit fontScale="90000"/>
          </a:bodyPr>
          <a:p>
            <a:pPr fontAlgn="auto"/>
            <a:r>
              <a:rPr lang="zh-CN" altLang="en-US" strike="noStrike" noProof="1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北大附中初二年级青春期教育  </a:t>
            </a:r>
            <a:br>
              <a:rPr lang="zh-CN" altLang="en-US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</a:br>
            <a:r>
              <a:rPr lang="zh-CN" altLang="en-US" strike="noStrike" noProof="1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  主讲 ： 袁俏芸 </a:t>
            </a:r>
            <a:endParaRPr lang="zh-CN" altLang="en-US" strike="noStrike" noProof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76420" y="1730375"/>
            <a:ext cx="1098550" cy="1198878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7200" b="1" strike="noStrike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汉真广标" panose="02010609000101010101" charset="-122"/>
                <a:ea typeface="汉真广标" panose="02010609000101010101" charset="-122"/>
                <a:cs typeface="+mn-cs"/>
              </a:rPr>
              <a:t>掌</a:t>
            </a:r>
            <a:endParaRPr lang="zh-CN" altLang="en-US" sz="7200" b="1" strike="noStrike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汉真广标" panose="02010609000101010101" charset="-122"/>
              <a:ea typeface="汉真广标" panose="0201060900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74970" y="1907540"/>
            <a:ext cx="109855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72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汉真广标" panose="02010609000101010101" charset="-122"/>
                <a:ea typeface="汉真广标" panose="02010609000101010101" charset="-122"/>
                <a:cs typeface="+mn-cs"/>
                <a:sym typeface="+mn-ea"/>
              </a:rPr>
              <a:t>舵</a:t>
            </a:r>
            <a:endParaRPr lang="zh-CN" altLang="en-US" sz="7200" b="1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汉真广标" panose="02010609000101010101" charset="-122"/>
              <a:ea typeface="汉真广标" panose="02010609000101010101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73520" y="1636395"/>
            <a:ext cx="109855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7200" b="1" strike="noStrike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汉真广标" panose="02010609000101010101" charset="-122"/>
                <a:ea typeface="汉真广标" panose="02010609000101010101" charset="-122"/>
                <a:cs typeface="+mn-cs"/>
              </a:rPr>
              <a:t>人</a:t>
            </a:r>
            <a:endParaRPr lang="zh-CN" altLang="en-US" sz="7200" b="1" strike="noStrike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汉真广标" panose="02010609000101010101" charset="-122"/>
              <a:ea typeface="汉真广标" panose="0201060900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55560" y="1907540"/>
            <a:ext cx="109855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7200" b="1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汉真广标" panose="02010609000101010101" charset="-122"/>
                <a:ea typeface="汉真广标" panose="02010609000101010101" charset="-122"/>
                <a:cs typeface="+mn-cs"/>
                <a:sym typeface="+mn-ea"/>
              </a:rPr>
              <a:t>生</a:t>
            </a:r>
            <a:endParaRPr lang="zh-CN" altLang="en-US" sz="7200" b="1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汉真广标" panose="02010609000101010101" charset="-122"/>
              <a:ea typeface="汉真广标" panose="02010609000101010101" charset="-122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809240" y="3511550"/>
            <a:ext cx="4939030" cy="14452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6600" b="1" strike="noStrike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汉真广标" panose="02010609000101010101" charset="-122"/>
                <a:ea typeface="汉真广标" panose="02010609000101010101" charset="-122"/>
                <a:cs typeface="+mn-cs"/>
              </a:rPr>
              <a:t>在拐角</a:t>
            </a:r>
            <a:r>
              <a:rPr lang="zh-CN" altLang="en-US" sz="8800" b="1" strike="noStrike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汉真广标" panose="02010609000101010101" charset="-122"/>
                <a:ea typeface="汉真广标" panose="02010609000101010101" charset="-122"/>
                <a:cs typeface="+mn-cs"/>
              </a:rPr>
              <a:t>选择</a:t>
            </a:r>
            <a:endParaRPr lang="zh-CN" altLang="en-US" sz="8800" b="1" strike="noStrike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汉真广标" panose="02010609000101010101" charset="-122"/>
              <a:ea typeface="汉真广标" panose="0201060900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7" name="图片 5"/>
          <p:cNvPicPr>
            <a:picLocks noChangeAspect="1"/>
          </p:cNvPicPr>
          <p:nvPr>
            <p:ph idx="1"/>
          </p:nvPr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r="508" b="4409"/>
          <a:stretch>
            <a:fillRect/>
          </a:stretch>
        </p:blipFill>
        <p:spPr>
          <a:xfrm>
            <a:off x="3175" y="1127125"/>
            <a:ext cx="9138920" cy="58762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1" name="标题 1"/>
          <p:cNvSpPr>
            <a:spLocks noGrp="1"/>
          </p:cNvSpPr>
          <p:nvPr/>
        </p:nvSpPr>
        <p:spPr>
          <a:xfrm>
            <a:off x="755650" y="492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>
            <a:normAutofit/>
          </a:bodyPr>
          <a:lstStyle>
            <a:lvl1pPr algn="ctr" defTabSz="6858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3600" kern="1200">
                <a:solidFill>
                  <a:srgbClr val="4093DA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buNone/>
            </a:pPr>
            <a:r>
              <a:rPr lang="en-US" altLang="zh-CN" sz="4800" kern="1200">
                <a:solidFill>
                  <a:srgbClr val="4093DA"/>
                </a:solidFill>
                <a:latin typeface="汉真广标" panose="02010609000101010101" charset="-122"/>
                <a:ea typeface="汉真广标" panose="02010609000101010101" charset="-122"/>
                <a:cs typeface="+mj-cs"/>
              </a:rPr>
              <a:t>PART 1 </a:t>
            </a:r>
            <a:r>
              <a:rPr lang="zh-CN" altLang="en-US" sz="4800" kern="1200">
                <a:solidFill>
                  <a:srgbClr val="4093DA"/>
                </a:solidFill>
                <a:latin typeface="汉真广标" panose="02010609000101010101" charset="-122"/>
                <a:ea typeface="汉真广标" panose="02010609000101010101" charset="-122"/>
                <a:cs typeface="+mj-cs"/>
              </a:rPr>
              <a:t>青春男女知多少</a:t>
            </a:r>
            <a:endParaRPr lang="zh-CN" altLang="en-US" sz="4800" kern="1200">
              <a:solidFill>
                <a:srgbClr val="4093DA"/>
              </a:solidFill>
              <a:latin typeface="汉真广标" panose="02010609000101010101" charset="-122"/>
              <a:ea typeface="汉真广标" panose="02010609000101010101" charset="-122"/>
              <a:cs typeface="+mj-cs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标题 1"/>
          <p:cNvSpPr>
            <a:spLocks noGrp="1"/>
          </p:cNvSpPr>
          <p:nvPr>
            <p:ph type="title"/>
          </p:nvPr>
        </p:nvSpPr>
        <p:spPr>
          <a:xfrm>
            <a:off x="628650" y="229235"/>
            <a:ext cx="7886700" cy="1325563"/>
          </a:xfrm>
        </p:spPr>
        <p:txBody>
          <a:bodyPr lIns="91440" tIns="45720" rIns="91440" bIns="45720" anchor="ctr"/>
          <a:p>
            <a:pPr defTabSz="685800">
              <a:buNone/>
            </a:pPr>
            <a:r>
              <a:rPr lang="zh-CN" altLang="en-US" sz="4800" kern="1200">
                <a:solidFill>
                  <a:srgbClr val="4093DA"/>
                </a:solidFill>
                <a:latin typeface="汉真广标" panose="02010609000101010101" charset="-122"/>
                <a:ea typeface="汉真广标" panose="02010609000101010101" charset="-122"/>
                <a:cs typeface="+mj-cs"/>
              </a:rPr>
              <a:t>男女各不同</a:t>
            </a:r>
            <a:endParaRPr lang="zh-CN" altLang="en-US" sz="4800" kern="1200">
              <a:solidFill>
                <a:srgbClr val="4093DA"/>
              </a:solidFill>
              <a:latin typeface="汉真广标" panose="02010609000101010101" charset="-122"/>
              <a:ea typeface="汉真广标" panose="02010609000101010101" charset="-122"/>
              <a:cs typeface="+mj-cs"/>
            </a:endParaRPr>
          </a:p>
        </p:txBody>
      </p:sp>
      <p:sp>
        <p:nvSpPr>
          <p:cNvPr id="10242" name="内容占位符 2"/>
          <p:cNvSpPr>
            <a:spLocks noGrp="1"/>
          </p:cNvSpPr>
          <p:nvPr>
            <p:ph idx="1"/>
          </p:nvPr>
        </p:nvSpPr>
        <p:spPr>
          <a:xfrm>
            <a:off x="1558290" y="2703195"/>
            <a:ext cx="2920365" cy="3305175"/>
          </a:xfrm>
          <a:solidFill>
            <a:srgbClr val="93B6E6"/>
          </a:solidFill>
          <a:ln w="12700">
            <a:solidFill>
              <a:schemeClr val="dk1"/>
            </a:solidFill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>
            <a:normAutofit lnSpcReduction="20000"/>
          </a:bodyPr>
          <a:p>
            <a:pPr algn="l" fontAlgn="auto">
              <a:lnSpc>
                <a:spcPct val="140000"/>
              </a:lnSpc>
              <a:buNone/>
            </a:pPr>
            <a:r>
              <a:rPr lang="zh-CN" altLang="en-US" sz="2000" strike="noStrike" noProof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青春期</a:t>
            </a:r>
            <a:r>
              <a:rPr lang="zh-CN" altLang="en-US" sz="2000" strike="noStrike" noProof="1">
                <a:latin typeface="微软雅黑" panose="020B0503020204020204" charset="-122"/>
                <a:ea typeface="微软雅黑" panose="020B0503020204020204" charset="-122"/>
              </a:rPr>
              <a:t>男性发展特点：</a:t>
            </a:r>
            <a:endParaRPr lang="zh-CN" altLang="en-US" sz="2000" strike="noStrike" noProof="1">
              <a:latin typeface="微软雅黑" panose="020B0503020204020204" charset="-122"/>
              <a:ea typeface="微软雅黑" panose="020B0503020204020204" charset="-122"/>
            </a:endParaRPr>
          </a:p>
          <a:p>
            <a:pPr algn="l" fontAlgn="auto">
              <a:lnSpc>
                <a:spcPct val="120000"/>
              </a:lnSpc>
              <a:buNone/>
            </a:pPr>
            <a:r>
              <a:rPr lang="zh-CN" altLang="en-US" sz="1600" b="1" strike="noStrike" noProof="1">
                <a:solidFill>
                  <a:srgbClr val="FF0000"/>
                </a:solidFill>
                <a:sym typeface="+mn-ea"/>
              </a:rPr>
              <a:t>长胡子，长喉结，声音变粗和低沉，</a:t>
            </a:r>
            <a:r>
              <a:rPr lang="zh-CN" altLang="en-US" sz="1600" b="1">
                <a:solidFill>
                  <a:srgbClr val="FF0000"/>
                </a:solidFill>
                <a:sym typeface="+mn-ea"/>
              </a:rPr>
              <a:t>肩部宽、骨盆窄、胸围大、肌肉发达，</a:t>
            </a:r>
            <a:r>
              <a:rPr lang="zh-CN" altLang="en-US" sz="1600" b="1" strike="noStrike" noProof="1">
                <a:solidFill>
                  <a:srgbClr val="FF0000"/>
                </a:solidFill>
                <a:sym typeface="+mn-ea"/>
              </a:rPr>
              <a:t>加速的增长睾丸和阴囊，</a:t>
            </a:r>
            <a:r>
              <a:rPr lang="zh-CN" altLang="en-US" sz="1600" b="1">
                <a:solidFill>
                  <a:srgbClr val="FF0000"/>
                </a:solidFill>
                <a:sym typeface="+mn-ea"/>
              </a:rPr>
              <a:t>遗精，等</a:t>
            </a:r>
            <a:r>
              <a:rPr lang="zh-CN" altLang="en-US" sz="1600" b="1" strike="noStrike" noProof="1">
                <a:solidFill>
                  <a:srgbClr val="FF0000"/>
                </a:solidFill>
                <a:sym typeface="+mn-ea"/>
              </a:rPr>
              <a:t>。</a:t>
            </a:r>
            <a:endParaRPr lang="zh-CN" altLang="en-US" sz="1600" strike="noStrike" noProof="1">
              <a:solidFill>
                <a:srgbClr val="FF0000"/>
              </a:solidFill>
              <a:sym typeface="+mn-ea"/>
            </a:endParaRPr>
          </a:p>
          <a:p>
            <a:pPr algn="l" fontAlgn="auto">
              <a:lnSpc>
                <a:spcPct val="90000"/>
              </a:lnSpc>
              <a:buNone/>
            </a:pPr>
            <a:endParaRPr lang="zh-CN" altLang="en-US" sz="1600" strike="noStrike" noProof="1">
              <a:solidFill>
                <a:srgbClr val="FF0000"/>
              </a:solidFill>
              <a:sym typeface="+mn-ea"/>
            </a:endParaRPr>
          </a:p>
          <a:p>
            <a:pPr algn="l" fontAlgn="auto">
              <a:lnSpc>
                <a:spcPct val="90000"/>
              </a:lnSpc>
              <a:buNone/>
            </a:pPr>
            <a:r>
              <a:rPr lang="zh-CN" altLang="en-US" sz="1600" u="sng" strike="noStrike" noProof="1">
                <a:sym typeface="+mn-ea"/>
              </a:rPr>
              <a:t>充满自信，好奇心重，勇于探索、创新，有强烈的冒险精神；</a:t>
            </a:r>
            <a:endParaRPr lang="zh-CN" altLang="en-US" sz="1600" u="sng" strike="noStrike" noProof="1">
              <a:sym typeface="+mn-ea"/>
            </a:endParaRPr>
          </a:p>
          <a:p>
            <a:pPr algn="l" fontAlgn="auto">
              <a:lnSpc>
                <a:spcPct val="90000"/>
              </a:lnSpc>
              <a:buNone/>
            </a:pPr>
            <a:endParaRPr lang="zh-CN" altLang="en-US" sz="1600" u="sng" strike="noStrike" noProof="1">
              <a:sym typeface="+mn-ea"/>
            </a:endParaRPr>
          </a:p>
          <a:p>
            <a:pPr algn="l" fontAlgn="auto">
              <a:lnSpc>
                <a:spcPct val="90000"/>
              </a:lnSpc>
              <a:buNone/>
            </a:pPr>
            <a:r>
              <a:rPr lang="zh-CN" altLang="en-US" sz="1600" u="sng" strike="noStrike" noProof="1">
                <a:sym typeface="+mn-ea"/>
              </a:rPr>
              <a:t>行动迅速，较少关注后果，容易冲动，情绪来得快去得快</a:t>
            </a:r>
            <a:r>
              <a:rPr lang="zh-CN" altLang="en-US" sz="1600" strike="noStrike" noProof="1">
                <a:sym typeface="+mn-ea"/>
              </a:rPr>
              <a:t>。</a:t>
            </a:r>
            <a:endParaRPr lang="zh-CN" altLang="en-US" sz="1600" strike="noStrike" noProof="1">
              <a:sym typeface="+mn-ea"/>
            </a:endParaRPr>
          </a:p>
          <a:p>
            <a:pPr algn="l" fontAlgn="auto">
              <a:lnSpc>
                <a:spcPct val="90000"/>
              </a:lnSpc>
              <a:buNone/>
            </a:pPr>
            <a:endParaRPr lang="zh-CN" altLang="en-US" sz="2000" strike="noStrike" noProof="1">
              <a:latin typeface="微软雅黑" panose="020B0503020204020204" charset="-122"/>
              <a:ea typeface="微软雅黑" panose="020B0503020204020204" charset="-122"/>
            </a:endParaRPr>
          </a:p>
          <a:p>
            <a:pPr algn="l" fontAlgn="auto">
              <a:lnSpc>
                <a:spcPct val="90000"/>
              </a:lnSpc>
              <a:buNone/>
            </a:pPr>
            <a:endParaRPr lang="zh-CN" altLang="en-US" sz="2000" strike="noStrike" noProof="1" dirty="0"/>
          </a:p>
          <a:p>
            <a:pPr fontAlgn="auto">
              <a:lnSpc>
                <a:spcPct val="80000"/>
              </a:lnSpc>
            </a:pPr>
            <a:endParaRPr lang="zh-CN" altLang="en-US" strike="noStrike" noProof="1"/>
          </a:p>
        </p:txBody>
      </p:sp>
      <p:sp>
        <p:nvSpPr>
          <p:cNvPr id="20483" name="文本框 3"/>
          <p:cNvSpPr/>
          <p:nvPr/>
        </p:nvSpPr>
        <p:spPr>
          <a:xfrm>
            <a:off x="4769485" y="2498090"/>
            <a:ext cx="2887345" cy="2998470"/>
          </a:xfrm>
          <a:prstGeom prst="rect">
            <a:avLst/>
          </a:prstGeom>
          <a:solidFill>
            <a:srgbClr val="FDA8FC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 anchor="t">
            <a:normAutofit/>
          </a:bodyPr>
          <a:p>
            <a:pPr lvl="0" algn="l" defTabSz="685800" fontAlgn="auto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2000" strike="noStrike" noProof="1">
                <a:solidFill>
                  <a:srgbClr val="413F4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青春期女性发展特点：</a:t>
            </a:r>
            <a:endParaRPr lang="zh-CN" altLang="en-US" sz="1600" strike="noStrike" noProof="1">
              <a:solidFill>
                <a:srgbClr val="413F40"/>
              </a:solidFill>
              <a:sym typeface="+mn-ea"/>
            </a:endParaRPr>
          </a:p>
          <a:p>
            <a:pPr lvl="0" algn="l" defTabSz="685800" fontAlgn="auto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600" b="1" strike="noStrike" noProof="1">
                <a:solidFill>
                  <a:srgbClr val="FF0000"/>
                </a:solidFill>
                <a:sym typeface="+mn-ea"/>
              </a:rPr>
              <a:t>音调变高，乳房发育突出，出现腋毛及阴毛，骨盆变宽，胸、肩部的皮下脂肪更多，出现月经，等。</a:t>
            </a:r>
            <a:endParaRPr lang="zh-CN" altLang="en-US" sz="1600" strike="noStrike" noProof="1">
              <a:solidFill>
                <a:srgbClr val="413F40"/>
              </a:solidFill>
              <a:sym typeface="+mn-ea"/>
            </a:endParaRPr>
          </a:p>
          <a:p>
            <a:pPr lvl="0" algn="l" defTabSz="685800" fontAlgn="auto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600" u="sng" strike="noStrike" noProof="1">
                <a:solidFill>
                  <a:srgbClr val="413F40"/>
                </a:solidFill>
                <a:sym typeface="+mn-ea"/>
              </a:rPr>
              <a:t>思虑较多、情感细腻，情绪体验强烈，不容易表露</a:t>
            </a:r>
            <a:r>
              <a:rPr lang="zh-CN" altLang="en-US" sz="1600" strike="noStrike" noProof="1">
                <a:solidFill>
                  <a:srgbClr val="413F40"/>
                </a:solidFill>
                <a:sym typeface="+mn-ea"/>
              </a:rPr>
              <a:t>；</a:t>
            </a:r>
            <a:endParaRPr lang="zh-CN" altLang="en-US" sz="1600" strike="noStrike" noProof="1">
              <a:solidFill>
                <a:srgbClr val="413F40"/>
              </a:solidFill>
              <a:sym typeface="+mn-ea"/>
            </a:endParaRPr>
          </a:p>
          <a:p>
            <a:pPr lvl="0" algn="l" defTabSz="685800" fontAlgn="auto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</a:pPr>
            <a:endParaRPr lang="zh-CN" altLang="en-US" sz="1600" strike="noStrike" noProof="1">
              <a:solidFill>
                <a:srgbClr val="413F40"/>
              </a:solidFill>
              <a:sym typeface="+mn-ea"/>
            </a:endParaRPr>
          </a:p>
          <a:p>
            <a:pPr lvl="0" algn="l" defTabSz="685800" fontAlgn="auto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</a:pPr>
            <a:endParaRPr lang="zh-CN" altLang="en-US" sz="1800" strike="noStrike" noProof="1">
              <a:solidFill>
                <a:srgbClr val="413F40"/>
              </a:solidFill>
              <a:sym typeface="+mn-ea"/>
            </a:endParaRPr>
          </a:p>
        </p:txBody>
      </p:sp>
      <p:pic>
        <p:nvPicPr>
          <p:cNvPr id="20484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4958" b="6860"/>
          <a:stretch>
            <a:fillRect/>
          </a:stretch>
        </p:blipFill>
        <p:spPr>
          <a:xfrm>
            <a:off x="-207962" y="852488"/>
            <a:ext cx="2116137" cy="3729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5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50134" t="7394" r="-323" b="7014"/>
          <a:stretch>
            <a:fillRect/>
          </a:stretch>
        </p:blipFill>
        <p:spPr>
          <a:xfrm>
            <a:off x="7057390" y="902970"/>
            <a:ext cx="2468563" cy="3627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动作按钮: 文档 1">
            <a:hlinkClick r:id="rId2" action="ppaction://hlinksldjump"/>
          </p:cNvPr>
          <p:cNvSpPr/>
          <p:nvPr/>
        </p:nvSpPr>
        <p:spPr>
          <a:xfrm>
            <a:off x="8676005" y="6525260"/>
            <a:ext cx="360045" cy="287655"/>
          </a:xfrm>
          <a:prstGeom prst="actionButtonDocumen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 uiExpand="1" build="p"/>
      <p:bldP spid="2048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1"/>
          <p:cNvSpPr>
            <a:spLocks noGrp="1"/>
          </p:cNvSpPr>
          <p:nvPr>
            <p:ph type="title"/>
          </p:nvPr>
        </p:nvSpPr>
        <p:spPr>
          <a:xfrm>
            <a:off x="441960" y="348298"/>
            <a:ext cx="7886700" cy="1325562"/>
          </a:xfrm>
        </p:spPr>
        <p:txBody>
          <a:bodyPr lIns="91440" tIns="45720" rIns="91440" bIns="45720" anchor="ctr"/>
          <a:p>
            <a:pPr defTabSz="685800">
              <a:buNone/>
            </a:pPr>
            <a:r>
              <a:rPr lang="zh-CN" altLang="en-US" sz="4800" kern="1200">
                <a:solidFill>
                  <a:srgbClr val="4093DA"/>
                </a:solidFill>
                <a:latin typeface="汉真广标" panose="02010609000101010101" charset="-122"/>
                <a:ea typeface="汉真广标" panose="02010609000101010101" charset="-122"/>
                <a:cs typeface="+mj-cs"/>
              </a:rPr>
              <a:t>青春本相似</a:t>
            </a:r>
            <a:endParaRPr lang="zh-CN" altLang="en-US" sz="4800" kern="1200">
              <a:solidFill>
                <a:srgbClr val="4093DA"/>
              </a:solidFill>
              <a:latin typeface="汉真广标" panose="02010609000101010101" charset="-122"/>
              <a:ea typeface="汉真广标" panose="02010609000101010101" charset="-122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27288" y="5880100"/>
            <a:ext cx="6310313" cy="706438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4000" b="1" strike="noStrike" noProof="1">
                <a:solidFill>
                  <a:schemeClr val="accent4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朦胧的情感：镜中花水中月</a:t>
            </a:r>
            <a:endParaRPr lang="zh-CN" altLang="en-US" sz="4000" b="1" strike="noStrike" noProof="1">
              <a:solidFill>
                <a:schemeClr val="accent4"/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307715" y="3137534"/>
            <a:ext cx="5082540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3200" b="1" strike="noStrike" noProof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容易夸大的内心感受和体验</a:t>
            </a:r>
            <a:endParaRPr lang="zh-CN" altLang="en-US" sz="3200" b="1" strike="noStrike" noProof="1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98227" y="4105275"/>
            <a:ext cx="5233035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 fontAlgn="base"/>
            <a:r>
              <a:rPr lang="zh-CN" altLang="en-US" sz="3600" b="1" strike="noStrike" noProof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对异性感好奇和充满幻想</a:t>
            </a:r>
            <a:endParaRPr lang="zh-CN" altLang="en-US" sz="3600" b="1" strike="noStrike" noProof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01564" y="1608455"/>
            <a:ext cx="2625090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3200" b="1" strike="noStrike" noProof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汉真广标" panose="02010609000101010101" charset="-122"/>
                <a:ea typeface="汉真广标" panose="02010609000101010101" charset="-122"/>
                <a:cs typeface="+mn-cs"/>
              </a:rPr>
              <a:t>注重容貌打扮</a:t>
            </a:r>
            <a:endParaRPr lang="zh-CN" altLang="en-US" sz="3200" b="1" strike="noStrike" noProof="1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汉真广标" panose="02010609000101010101" charset="-122"/>
              <a:ea typeface="汉真广标" panose="02010609000101010101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38132" y="2391409"/>
            <a:ext cx="5490845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3200" b="1" strike="noStrike" noProof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热爱群体生活，受同伴影响大</a:t>
            </a:r>
            <a:endParaRPr lang="zh-CN" altLang="en-US" sz="3200" b="1" strike="noStrike" noProof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4622" y="1740535"/>
            <a:ext cx="3970655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3200" b="1" strike="noStrike" noProof="1">
                <a:ln w="19050" cmpd="sng">
                  <a:gradFill>
                    <a:gsLst>
                      <a:gs pos="30000">
                        <a:srgbClr val="DBEEC0"/>
                      </a:gs>
                      <a:gs pos="22000">
                        <a:srgbClr val="2F8B93">
                          <a:alpha val="100000"/>
                        </a:srgbClr>
                      </a:gs>
                      <a:gs pos="63000">
                        <a:srgbClr val="3088B5"/>
                      </a:gs>
                      <a:gs pos="81000">
                        <a:srgbClr val="2D8E70"/>
                      </a:gs>
                    </a:gsLst>
                    <a:lin ang="5400000"/>
                  </a:gradFill>
                  <a:prstDash val="solid"/>
                </a:ln>
                <a:blipFill>
                  <a:blip r:embed="rId1">
                    <a:alphaModFix amt="80000"/>
                  </a:blip>
                  <a:tile tx="0" ty="0" sx="82000" sy="72000" flip="none" algn="bl"/>
                </a:blipFill>
                <a:effectLst>
                  <a:glow rad="50800">
                    <a:srgbClr val="C5E499">
                      <a:alpha val="49000"/>
                    </a:srgbClr>
                  </a:glo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自我主张、反抗权威 </a:t>
            </a:r>
            <a:endParaRPr lang="zh-CN" altLang="en-US" sz="3200" b="1" strike="noStrike" noProof="1">
              <a:ln w="19050" cmpd="sng">
                <a:gradFill>
                  <a:gsLst>
                    <a:gs pos="30000">
                      <a:srgbClr val="DBEEC0"/>
                    </a:gs>
                    <a:gs pos="22000">
                      <a:srgbClr val="2F8B93">
                        <a:alpha val="100000"/>
                      </a:srgbClr>
                    </a:gs>
                    <a:gs pos="63000">
                      <a:srgbClr val="3088B5"/>
                    </a:gs>
                    <a:gs pos="81000">
                      <a:srgbClr val="2D8E70"/>
                    </a:gs>
                  </a:gsLst>
                  <a:lin ang="5400000"/>
                </a:gradFill>
                <a:prstDash val="solid"/>
              </a:ln>
              <a:blipFill>
                <a:blip r:embed="rId1">
                  <a:alphaModFix amt="80000"/>
                </a:blip>
                <a:tile tx="0" ty="0" sx="82000" sy="72000" flip="none" algn="bl"/>
              </a:blipFill>
              <a:effectLst>
                <a:glow rad="50800">
                  <a:srgbClr val="C5E499">
                    <a:alpha val="49000"/>
                  </a:srgbClr>
                </a:glo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8920" y="2809875"/>
            <a:ext cx="235267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ctr" fontAlgn="base"/>
            <a:r>
              <a:rPr lang="zh-CN" altLang="en-US" sz="3200" b="1" strike="noStrike" noProof="1"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alpha val="40000"/>
                      <a:lumMod val="5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自控力弱</a:t>
            </a:r>
            <a:endParaRPr lang="zh-CN" altLang="en-US" sz="3200" b="1" strike="noStrike" noProof="1"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alpha val="40000"/>
                    <a:lumMod val="5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147760" y="3811269"/>
            <a:ext cx="2224405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3200" b="1" strike="noStrike" noProof="1">
                <a:ln w="25400" cmpd="sng">
                  <a:solidFill>
                    <a:srgbClr val="68C4A5">
                      <a:alpha val="94000"/>
                    </a:srgbClr>
                  </a:solidFill>
                  <a:prstDash val="solid"/>
                </a:ln>
                <a:blipFill>
                  <a:blip r:embed="rId2">
                    <a:alphaModFix amt="99000"/>
                  </a:blip>
                  <a:tile tx="139700" ty="0" sx="59000" sy="42000" flip="none" algn="b"/>
                </a:blipFill>
                <a:effectLst>
                  <a:glow rad="63500">
                    <a:srgbClr val="F1D66F">
                      <a:alpha val="37000"/>
                    </a:srgbClr>
                  </a:glo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情绪变化大</a:t>
            </a:r>
            <a:endParaRPr lang="zh-CN" altLang="en-US" sz="3200" b="1" strike="noStrike" noProof="1">
              <a:ln w="25400" cmpd="sng">
                <a:solidFill>
                  <a:srgbClr val="68C4A5">
                    <a:alpha val="94000"/>
                  </a:srgbClr>
                </a:solidFill>
                <a:prstDash val="solid"/>
              </a:ln>
              <a:blipFill>
                <a:blip r:embed="rId2">
                  <a:alphaModFix amt="99000"/>
                </a:blip>
                <a:tile tx="139700" ty="0" sx="59000" sy="42000" flip="none" algn="b"/>
              </a:blipFill>
              <a:effectLst>
                <a:glow rad="63500">
                  <a:srgbClr val="F1D66F">
                    <a:alpha val="37000"/>
                  </a:srgbClr>
                </a:glo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48918" y="4993004"/>
            <a:ext cx="7528560" cy="6451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3600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因生理发育过迅猛导致的心理冲突大</a:t>
            </a:r>
            <a:endParaRPr lang="zh-CN" altLang="en-US" sz="3600" b="1" strike="noStrike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 descr="timgXLR3OT6H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93765" y="492760"/>
            <a:ext cx="670560" cy="91694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标题 1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ctr"/>
          <a:p>
            <a:pPr defTabSz="685800">
              <a:buNone/>
            </a:pPr>
            <a:endParaRPr lang="en-US" altLang="zh-CN" kern="1200">
              <a:solidFill>
                <a:srgbClr val="4093DA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49538" y="2600325"/>
            <a:ext cx="3844925" cy="12001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zh-CN" altLang="en-US" sz="72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+mn-cs"/>
              </a:rPr>
              <a:t>男女交往</a:t>
            </a:r>
            <a:endParaRPr lang="zh-CN" altLang="en-US" sz="7200" b="1" strike="noStrike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标题 1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ctr">
            <a:normAutofit/>
          </a:bodyPr>
          <a:p>
            <a:pPr defTabSz="685800">
              <a:buNone/>
            </a:pPr>
            <a:r>
              <a:rPr lang="zh-CN" altLang="en-US" kern="1200">
                <a:solidFill>
                  <a:srgbClr val="4093DA"/>
                </a:solidFill>
                <a:latin typeface="+mj-lt"/>
                <a:ea typeface="+mj-ea"/>
                <a:cs typeface="+mj-cs"/>
              </a:rPr>
              <a:t>中学时期的男女交往</a:t>
            </a:r>
            <a:endParaRPr lang="zh-CN" altLang="en-US" kern="1200">
              <a:solidFill>
                <a:srgbClr val="4093DA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781050" y="1522413"/>
            <a:ext cx="7886700" cy="132556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p>
            <a:pPr algn="ctr">
              <a:lnSpc>
                <a:spcPct val="120000"/>
              </a:lnSpc>
            </a:pPr>
            <a:r>
              <a:rPr lang="zh-CN" altLang="en-US" sz="3200">
                <a:solidFill>
                  <a:srgbClr val="4093DA"/>
                </a:solidFill>
                <a:latin typeface="华文新魏" panose="02010800040101010101" charset="-122"/>
                <a:ea typeface="华文新魏" panose="02010800040101010101" charset="-122"/>
              </a:rPr>
              <a:t>正常的男女交往 </a:t>
            </a:r>
            <a:r>
              <a:rPr lang="en-US" altLang="zh-CN" sz="3200" b="1">
                <a:solidFill>
                  <a:srgbClr val="4093DA"/>
                </a:solidFill>
                <a:latin typeface="华文新魏" panose="02010800040101010101" charset="-122"/>
                <a:ea typeface="华文新魏" panose="02010800040101010101" charset="-122"/>
              </a:rPr>
              <a:t>VS </a:t>
            </a:r>
            <a:r>
              <a:rPr lang="zh-CN" altLang="en-US" sz="3200">
                <a:solidFill>
                  <a:srgbClr val="4093DA"/>
                </a:solidFill>
                <a:latin typeface="华文新魏" panose="02010800040101010101" charset="-122"/>
                <a:ea typeface="华文新魏" panose="02010800040101010101" charset="-122"/>
              </a:rPr>
              <a:t>特殊的男女交往</a:t>
            </a:r>
            <a:endParaRPr lang="zh-CN" altLang="en-US" sz="3200">
              <a:solidFill>
                <a:srgbClr val="4093DA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23555" name=" 2050">
            <a:hlinkClick r:id="rId1" action="ppaction://hlinksldjump"/>
          </p:cNvPr>
          <p:cNvSpPr/>
          <p:nvPr/>
        </p:nvSpPr>
        <p:spPr>
          <a:xfrm>
            <a:off x="1804988" y="3203575"/>
            <a:ext cx="2573337" cy="2684463"/>
          </a:xfrm>
          <a:custGeom>
            <a:avLst/>
            <a:gdLst/>
            <a:ahLst/>
            <a:cxnLst>
              <a:cxn ang="0">
                <a:pos x="194615539" y="0"/>
              </a:cxn>
              <a:cxn ang="0">
                <a:pos x="194615539" y="51142012"/>
              </a:cxn>
              <a:cxn ang="0">
                <a:pos x="377575112" y="51142012"/>
              </a:cxn>
              <a:cxn ang="0">
                <a:pos x="377575112" y="0"/>
              </a:cxn>
              <a:cxn ang="0">
                <a:pos x="194615539" y="0"/>
              </a:cxn>
              <a:cxn ang="0">
                <a:pos x="527616434" y="51142012"/>
              </a:cxn>
              <a:cxn ang="0">
                <a:pos x="527616434" y="164720830"/>
              </a:cxn>
              <a:cxn ang="0">
                <a:pos x="572120106" y="164720830"/>
              </a:cxn>
              <a:cxn ang="0">
                <a:pos x="572120106" y="51142012"/>
              </a:cxn>
              <a:cxn ang="0">
                <a:pos x="572120106" y="0"/>
              </a:cxn>
              <a:cxn ang="0">
                <a:pos x="530936541" y="0"/>
              </a:cxn>
              <a:cxn ang="0">
                <a:pos x="458317778" y="0"/>
              </a:cxn>
              <a:cxn ang="0">
                <a:pos x="458317778" y="51142012"/>
              </a:cxn>
              <a:cxn ang="0">
                <a:pos x="527616434" y="51142012"/>
              </a:cxn>
              <a:cxn ang="0">
                <a:pos x="527616434" y="254454617"/>
              </a:cxn>
              <a:cxn ang="0">
                <a:pos x="527616434" y="382544825"/>
              </a:cxn>
              <a:cxn ang="0">
                <a:pos x="572120106" y="382544825"/>
              </a:cxn>
              <a:cxn ang="0">
                <a:pos x="572120106" y="254454617"/>
              </a:cxn>
              <a:cxn ang="0">
                <a:pos x="527616434" y="254454617"/>
              </a:cxn>
              <a:cxn ang="0">
                <a:pos x="458317778" y="547343988"/>
              </a:cxn>
              <a:cxn ang="0">
                <a:pos x="458317778" y="596681869"/>
              </a:cxn>
              <a:cxn ang="0">
                <a:pos x="530936541" y="596681869"/>
              </a:cxn>
              <a:cxn ang="0">
                <a:pos x="572120106" y="596681869"/>
              </a:cxn>
              <a:cxn ang="0">
                <a:pos x="572120106" y="547343988"/>
              </a:cxn>
              <a:cxn ang="0">
                <a:pos x="572120106" y="457610202"/>
              </a:cxn>
              <a:cxn ang="0">
                <a:pos x="527616434" y="457610202"/>
              </a:cxn>
              <a:cxn ang="0">
                <a:pos x="527616434" y="547343988"/>
              </a:cxn>
              <a:cxn ang="0">
                <a:pos x="458317778" y="547343988"/>
              </a:cxn>
              <a:cxn ang="0">
                <a:pos x="194615539" y="547343988"/>
              </a:cxn>
              <a:cxn ang="0">
                <a:pos x="194615539" y="596681869"/>
              </a:cxn>
              <a:cxn ang="0">
                <a:pos x="377575112" y="596681869"/>
              </a:cxn>
              <a:cxn ang="0">
                <a:pos x="377575112" y="547343988"/>
              </a:cxn>
              <a:cxn ang="0">
                <a:pos x="194615539" y="547343988"/>
              </a:cxn>
              <a:cxn ang="0">
                <a:pos x="0" y="421136599"/>
              </a:cxn>
              <a:cxn ang="0">
                <a:pos x="0" y="547343988"/>
              </a:cxn>
              <a:cxn ang="0">
                <a:pos x="0" y="596681869"/>
              </a:cxn>
              <a:cxn ang="0">
                <a:pos x="38075412" y="596681869"/>
              </a:cxn>
              <a:cxn ang="0">
                <a:pos x="113872873" y="596681869"/>
              </a:cxn>
              <a:cxn ang="0">
                <a:pos x="113872873" y="547343988"/>
              </a:cxn>
              <a:cxn ang="0">
                <a:pos x="46057906" y="547343988"/>
              </a:cxn>
              <a:cxn ang="0">
                <a:pos x="46057906" y="421136599"/>
              </a:cxn>
              <a:cxn ang="0">
                <a:pos x="0" y="421136599"/>
              </a:cxn>
              <a:cxn ang="0">
                <a:pos x="0" y="203155937"/>
              </a:cxn>
              <a:cxn ang="0">
                <a:pos x="0" y="342148919"/>
              </a:cxn>
              <a:cxn ang="0">
                <a:pos x="46057906" y="342148919"/>
              </a:cxn>
              <a:cxn ang="0">
                <a:pos x="46057906" y="203155937"/>
              </a:cxn>
              <a:cxn ang="0">
                <a:pos x="0" y="203155937"/>
              </a:cxn>
              <a:cxn ang="0">
                <a:pos x="0" y="0"/>
              </a:cxn>
              <a:cxn ang="0">
                <a:pos x="0" y="51142012"/>
              </a:cxn>
              <a:cxn ang="0">
                <a:pos x="0" y="126207742"/>
              </a:cxn>
              <a:cxn ang="0">
                <a:pos x="46057906" y="126207742"/>
              </a:cxn>
              <a:cxn ang="0">
                <a:pos x="46057906" y="51142012"/>
              </a:cxn>
              <a:cxn ang="0">
                <a:pos x="113872873" y="51142012"/>
              </a:cxn>
              <a:cxn ang="0">
                <a:pos x="113872873" y="0"/>
              </a:cxn>
              <a:cxn ang="0">
                <a:pos x="0" y="0"/>
              </a:cxn>
            </a:cxnLst>
            <a:pathLst>
              <a:path w="8099" h="7607">
                <a:moveTo>
                  <a:pt x="2755" y="0"/>
                </a:moveTo>
                <a:lnTo>
                  <a:pt x="2755" y="652"/>
                </a:lnTo>
                <a:lnTo>
                  <a:pt x="5345" y="652"/>
                </a:lnTo>
                <a:lnTo>
                  <a:pt x="5345" y="0"/>
                </a:lnTo>
                <a:lnTo>
                  <a:pt x="2755" y="0"/>
                </a:lnTo>
                <a:close/>
                <a:moveTo>
                  <a:pt x="7469" y="652"/>
                </a:moveTo>
                <a:lnTo>
                  <a:pt x="7469" y="2100"/>
                </a:lnTo>
                <a:lnTo>
                  <a:pt x="8099" y="2100"/>
                </a:lnTo>
                <a:lnTo>
                  <a:pt x="8099" y="652"/>
                </a:lnTo>
                <a:lnTo>
                  <a:pt x="8099" y="0"/>
                </a:lnTo>
                <a:lnTo>
                  <a:pt x="7516" y="0"/>
                </a:lnTo>
                <a:lnTo>
                  <a:pt x="6488" y="0"/>
                </a:lnTo>
                <a:lnTo>
                  <a:pt x="6488" y="652"/>
                </a:lnTo>
                <a:lnTo>
                  <a:pt x="7469" y="652"/>
                </a:lnTo>
                <a:close/>
                <a:moveTo>
                  <a:pt x="7469" y="3244"/>
                </a:moveTo>
                <a:lnTo>
                  <a:pt x="7469" y="4877"/>
                </a:lnTo>
                <a:lnTo>
                  <a:pt x="8099" y="4877"/>
                </a:lnTo>
                <a:lnTo>
                  <a:pt x="8099" y="3244"/>
                </a:lnTo>
                <a:lnTo>
                  <a:pt x="7469" y="3244"/>
                </a:lnTo>
                <a:close/>
                <a:moveTo>
                  <a:pt x="6488" y="6978"/>
                </a:moveTo>
                <a:lnTo>
                  <a:pt x="6488" y="7607"/>
                </a:lnTo>
                <a:lnTo>
                  <a:pt x="7516" y="7607"/>
                </a:lnTo>
                <a:lnTo>
                  <a:pt x="8099" y="7607"/>
                </a:lnTo>
                <a:lnTo>
                  <a:pt x="8099" y="6978"/>
                </a:lnTo>
                <a:lnTo>
                  <a:pt x="8099" y="5834"/>
                </a:lnTo>
                <a:lnTo>
                  <a:pt x="7469" y="5834"/>
                </a:lnTo>
                <a:lnTo>
                  <a:pt x="7469" y="6978"/>
                </a:lnTo>
                <a:lnTo>
                  <a:pt x="6488" y="6978"/>
                </a:lnTo>
                <a:close/>
                <a:moveTo>
                  <a:pt x="2755" y="6978"/>
                </a:moveTo>
                <a:lnTo>
                  <a:pt x="2755" y="7607"/>
                </a:lnTo>
                <a:lnTo>
                  <a:pt x="5345" y="7607"/>
                </a:lnTo>
                <a:lnTo>
                  <a:pt x="5345" y="6978"/>
                </a:lnTo>
                <a:lnTo>
                  <a:pt x="2755" y="6978"/>
                </a:lnTo>
                <a:close/>
                <a:moveTo>
                  <a:pt x="0" y="5369"/>
                </a:moveTo>
                <a:lnTo>
                  <a:pt x="0" y="6978"/>
                </a:lnTo>
                <a:lnTo>
                  <a:pt x="0" y="7607"/>
                </a:lnTo>
                <a:lnTo>
                  <a:pt x="539" y="7607"/>
                </a:lnTo>
                <a:lnTo>
                  <a:pt x="1612" y="7607"/>
                </a:lnTo>
                <a:lnTo>
                  <a:pt x="1612" y="6978"/>
                </a:lnTo>
                <a:lnTo>
                  <a:pt x="652" y="6978"/>
                </a:lnTo>
                <a:lnTo>
                  <a:pt x="652" y="5369"/>
                </a:lnTo>
                <a:lnTo>
                  <a:pt x="0" y="5369"/>
                </a:lnTo>
                <a:close/>
                <a:moveTo>
                  <a:pt x="0" y="2590"/>
                </a:moveTo>
                <a:lnTo>
                  <a:pt x="0" y="4362"/>
                </a:lnTo>
                <a:lnTo>
                  <a:pt x="652" y="4362"/>
                </a:lnTo>
                <a:lnTo>
                  <a:pt x="652" y="2590"/>
                </a:lnTo>
                <a:lnTo>
                  <a:pt x="0" y="2590"/>
                </a:lnTo>
                <a:close/>
                <a:moveTo>
                  <a:pt x="0" y="0"/>
                </a:moveTo>
                <a:lnTo>
                  <a:pt x="0" y="652"/>
                </a:lnTo>
                <a:lnTo>
                  <a:pt x="0" y="1609"/>
                </a:lnTo>
                <a:lnTo>
                  <a:pt x="652" y="1609"/>
                </a:lnTo>
                <a:lnTo>
                  <a:pt x="652" y="652"/>
                </a:lnTo>
                <a:lnTo>
                  <a:pt x="1612" y="652"/>
                </a:lnTo>
                <a:lnTo>
                  <a:pt x="1612" y="0"/>
                </a:lnTo>
                <a:lnTo>
                  <a:pt x="0" y="0"/>
                </a:lnTo>
                <a:close/>
              </a:path>
            </a:pathLst>
          </a:custGeom>
          <a:solidFill>
            <a:srgbClr val="BFBFB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7" name="内容占位符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5305" y="3232150"/>
            <a:ext cx="2736850" cy="2627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内容占位符 9">
            <a:hlinkClick r:id="rId1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l="20200" t="2365" r="16800" b="3564"/>
          <a:stretch>
            <a:fillRect/>
          </a:stretch>
        </p:blipFill>
        <p:spPr>
          <a:xfrm>
            <a:off x="5022215" y="3232150"/>
            <a:ext cx="2550795" cy="2627630"/>
          </a:xfr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标题 1"/>
          <p:cNvSpPr>
            <a:spLocks noGrp="1"/>
          </p:cNvSpPr>
          <p:nvPr/>
        </p:nvSpPr>
        <p:spPr>
          <a:xfrm>
            <a:off x="755650" y="492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>
            <a:normAutofit/>
          </a:bodyPr>
          <a:lstStyle>
            <a:lvl1pPr algn="ctr" defTabSz="6858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3600" kern="1200">
                <a:solidFill>
                  <a:srgbClr val="4093DA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buNone/>
            </a:pPr>
            <a:r>
              <a:rPr lang="en-US" altLang="zh-CN" sz="4800" kern="1200">
                <a:solidFill>
                  <a:srgbClr val="4093DA"/>
                </a:solidFill>
                <a:latin typeface="汉真广标" panose="02010609000101010101" charset="-122"/>
                <a:ea typeface="汉真广标" panose="02010609000101010101" charset="-122"/>
                <a:cs typeface="+mj-cs"/>
              </a:rPr>
              <a:t>PART 2 </a:t>
            </a:r>
            <a:r>
              <a:rPr lang="zh-CN" altLang="en-US" sz="4800" kern="1200">
                <a:solidFill>
                  <a:srgbClr val="4093DA"/>
                </a:solidFill>
                <a:latin typeface="汉真广标" panose="02010609000101010101" charset="-122"/>
                <a:ea typeface="汉真广标" panose="02010609000101010101" charset="-122"/>
                <a:cs typeface="+mj-cs"/>
              </a:rPr>
              <a:t>高能的缓冲区</a:t>
            </a:r>
            <a:endParaRPr lang="zh-CN" altLang="en-US" sz="4800" kern="1200">
              <a:solidFill>
                <a:srgbClr val="4093DA"/>
              </a:solidFill>
              <a:latin typeface="汉真广标" panose="02010609000101010101" charset="-122"/>
              <a:ea typeface="汉真广标" panose="02010609000101010101" charset="-122"/>
              <a:cs typeface="+mj-cs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45566" t="5104" r="7175" b="1563"/>
          <a:stretch>
            <a:fillRect/>
          </a:stretch>
        </p:blipFill>
        <p:spPr>
          <a:xfrm>
            <a:off x="989330" y="3120390"/>
            <a:ext cx="7165975" cy="26574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标题 1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ctr">
            <a:normAutofit fontScale="90000"/>
          </a:bodyPr>
          <a:p>
            <a:pPr defTabSz="685800">
              <a:buNone/>
            </a:pPr>
            <a:r>
              <a:rPr lang="zh-CN" altLang="en-US" kern="1200">
                <a:solidFill>
                  <a:srgbClr val="4093DA"/>
                </a:solidFill>
                <a:latin typeface="+mj-lt"/>
                <a:ea typeface="+mj-ea"/>
                <a:cs typeface="+mj-cs"/>
              </a:rPr>
              <a:t>面对日益加深的男女关系，你会作何选择？</a:t>
            </a:r>
            <a:endParaRPr lang="zh-CN" altLang="en-US" kern="1200">
              <a:solidFill>
                <a:srgbClr val="4093DA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4034" name="标题 1"/>
          <p:cNvSpPr>
            <a:spLocks noGrp="1"/>
          </p:cNvSpPr>
          <p:nvPr/>
        </p:nvSpPr>
        <p:spPr>
          <a:xfrm>
            <a:off x="781050" y="1522413"/>
            <a:ext cx="7886700" cy="132556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p>
            <a:pPr algn="ctr">
              <a:lnSpc>
                <a:spcPct val="120000"/>
              </a:lnSpc>
            </a:pPr>
            <a:r>
              <a:rPr lang="zh-CN" altLang="en-US" sz="3200">
                <a:solidFill>
                  <a:srgbClr val="4093DA"/>
                </a:solidFill>
                <a:latin typeface="华文新魏" panose="02010800040101010101" charset="-122"/>
                <a:ea typeface="华文新魏" panose="02010800040101010101" charset="-122"/>
              </a:rPr>
              <a:t>正常的男女交往 </a:t>
            </a:r>
            <a:r>
              <a:rPr lang="en-US" altLang="zh-CN" sz="3200" b="1">
                <a:solidFill>
                  <a:srgbClr val="4093DA"/>
                </a:solidFill>
                <a:latin typeface="华文新魏" panose="02010800040101010101" charset="-122"/>
                <a:ea typeface="华文新魏" panose="02010800040101010101" charset="-122"/>
              </a:rPr>
              <a:t>—— </a:t>
            </a:r>
            <a:r>
              <a:rPr lang="zh-CN" altLang="en-US" sz="3200">
                <a:solidFill>
                  <a:srgbClr val="4093DA"/>
                </a:solidFill>
                <a:latin typeface="华文新魏" panose="02010800040101010101" charset="-122"/>
                <a:ea typeface="华文新魏" panose="02010800040101010101" charset="-122"/>
              </a:rPr>
              <a:t>特殊的男女交往</a:t>
            </a:r>
            <a:endParaRPr lang="zh-CN" altLang="en-US" sz="3200">
              <a:solidFill>
                <a:srgbClr val="4093DA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pic>
        <p:nvPicPr>
          <p:cNvPr id="7" name="内容占位符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6550" y="3202305"/>
            <a:ext cx="2736850" cy="2627313"/>
          </a:xfrm>
          <a:prstGeom prst="rect">
            <a:avLst/>
          </a:prstGeom>
          <a:noFill/>
          <a:ln w="9525"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" name="内容占位符 9"/>
          <p:cNvPicPr>
            <a:picLocks noGrp="1" noChangeAspect="1"/>
          </p:cNvPicPr>
          <p:nvPr>
            <p:ph idx="1"/>
          </p:nvPr>
        </p:nvPicPr>
        <p:blipFill>
          <a:blip r:embed="rId2"/>
          <a:srcRect l="20200" t="2365" r="16800" b="3564"/>
          <a:stretch>
            <a:fillRect/>
          </a:stretch>
        </p:blipFill>
        <p:spPr>
          <a:xfrm>
            <a:off x="5242560" y="3203575"/>
            <a:ext cx="2432050" cy="2627313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右箭头 4"/>
          <p:cNvSpPr/>
          <p:nvPr/>
        </p:nvSpPr>
        <p:spPr>
          <a:xfrm>
            <a:off x="4295775" y="2005330"/>
            <a:ext cx="863600" cy="3606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b="1" strike="noStrike" noProof="1">
              <a:solidFill>
                <a:srgbClr val="FF0000"/>
              </a:solidFill>
              <a:latin typeface="华文彩云" panose="02010800040101010101" charset="-122"/>
              <a:ea typeface="华文彩云" panose="0201080004010101010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l="45566" t="5104" r="7175" b="1563"/>
          <a:stretch>
            <a:fillRect/>
          </a:stretch>
        </p:blipFill>
        <p:spPr>
          <a:xfrm>
            <a:off x="4425950" y="3171825"/>
            <a:ext cx="733425" cy="2657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770313" y="5953760"/>
            <a:ext cx="2016760" cy="8604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fontAlgn="base"/>
            <a:r>
              <a:rPr lang="zh-CN" altLang="en-US" sz="3200" b="1">
                <a:solidFill>
                  <a:srgbClr val="FF0000"/>
                </a:solidFill>
                <a:latin typeface="华文彩云" panose="02010800040101010101" charset="-122"/>
                <a:ea typeface="华文彩云" panose="02010800040101010101" charset="-122"/>
                <a:sym typeface="+mn-ea"/>
              </a:rPr>
              <a:t>缓冲区</a:t>
            </a:r>
            <a:endParaRPr lang="zh-CN" altLang="en-US" sz="3200" b="1">
              <a:solidFill>
                <a:srgbClr val="FF0000"/>
              </a:solidFill>
              <a:latin typeface="华文彩云" panose="02010800040101010101" charset="-122"/>
              <a:ea typeface="华文彩云" panose="02010800040101010101" charset="-122"/>
              <a:sym typeface="+mn-ea"/>
            </a:endParaRPr>
          </a:p>
          <a:p>
            <a:pPr algn="ctr" fontAlgn="base">
              <a:buNone/>
            </a:pPr>
            <a:r>
              <a:rPr lang="zh-CN" altLang="en-US" b="1">
                <a:solidFill>
                  <a:srgbClr val="0070C0"/>
                </a:solidFill>
                <a:latin typeface="华文彩云" panose="02010800040101010101" charset="-122"/>
                <a:ea typeface="华文彩云" panose="02010800040101010101" charset="-122"/>
              </a:rPr>
              <a:t>（自我增值机会）</a:t>
            </a:r>
            <a:endParaRPr lang="zh-CN" altLang="en-US" b="1">
              <a:solidFill>
                <a:srgbClr val="0070C0"/>
              </a:solidFill>
              <a:latin typeface="华文彩云" panose="02010800040101010101" charset="-122"/>
              <a:ea typeface="华文彩云" panose="02010800040101010101" charset="-122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9" name="标题 48130"/>
          <p:cNvSpPr>
            <a:spLocks noGrp="1" noChangeArrowheads="1"/>
          </p:cNvSpPr>
          <p:nvPr>
            <p:ph type="title"/>
          </p:nvPr>
        </p:nvSpPr>
        <p:spPr>
          <a:xfrm>
            <a:off x="168275" y="330836"/>
            <a:ext cx="7886700" cy="1325561"/>
          </a:xfrm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zh-CN" altLang="en-US" sz="28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sym typeface="+mn-ea"/>
              </a:rPr>
              <a:t>在</a:t>
            </a:r>
            <a:r>
              <a:rPr lang="zh-CN" altLang="en-US" sz="42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sym typeface="+mn-ea"/>
              </a:rPr>
              <a:t>缓冲区</a:t>
            </a:r>
            <a:r>
              <a:rPr lang="zh-CN" altLang="en-US" sz="28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sym typeface="+mn-ea"/>
              </a:rPr>
              <a:t>，你可以</a:t>
            </a:r>
            <a:br>
              <a:rPr kumimoji="0" lang="zh-CN" altLang="en-US" sz="28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4200" b="0" i="0" u="sng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对欲望</a:t>
            </a:r>
            <a:r>
              <a:rPr kumimoji="0" lang="en-US" altLang="zh-CN" sz="4200" b="0" i="0" u="sng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/</a:t>
            </a:r>
            <a:r>
              <a:rPr kumimoji="0" lang="zh-CN" altLang="en-US" sz="4200" b="0" i="0" u="sng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念头延时满足</a:t>
            </a:r>
            <a:endParaRPr kumimoji="0" lang="zh-CN" altLang="en-US" sz="4200" b="0" i="0" u="sng" strike="noStrike" kern="1200" cap="none" spc="0" normalizeH="0" baseline="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云形 1"/>
          <p:cNvSpPr/>
          <p:nvPr/>
        </p:nvSpPr>
        <p:spPr>
          <a:xfrm>
            <a:off x="168275" y="1524000"/>
            <a:ext cx="7246938" cy="4606925"/>
          </a:xfrm>
          <a:prstGeom prst="clou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24580" name="文本占位符 48131"/>
          <p:cNvSpPr>
            <a:spLocks noGrp="1" noChangeArrowheads="1"/>
          </p:cNvSpPr>
          <p:nvPr>
            <p:ph idx="1"/>
          </p:nvPr>
        </p:nvSpPr>
        <p:spPr>
          <a:xfrm>
            <a:off x="914400" y="1524000"/>
            <a:ext cx="7162800" cy="47148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/>
            </a:pP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r>
              <a:rPr kumimoji="0" lang="zh-CN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著名的</a:t>
            </a:r>
            <a:r>
              <a:rPr kumimoji="0" lang="zh-CN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“</a:t>
            </a:r>
            <a:r>
              <a:rPr kumimoji="0" lang="zh-CN" altLang="zh-CN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延迟满足</a:t>
            </a:r>
            <a:r>
              <a:rPr kumimoji="0" lang="zh-CN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”实验</a:t>
            </a:r>
            <a:endParaRPr kumimoji="0" lang="en-US" altLang="zh-CN" sz="3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64135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None/>
              <a:defRPr/>
            </a:pPr>
            <a:endParaRPr kumimoji="0" lang="en-US" altLang="zh-CN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dobe 仿宋 Std R" pitchFamily="18" charset="-122"/>
                <a:ea typeface="Adobe 仿宋 Std R" pitchFamily="18" charset="-122"/>
                <a:cs typeface="+mn-cs"/>
              </a:rPr>
              <a:t>等一等，容我冷静会”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dobe 仿宋 Std R" pitchFamily="18" charset="-122"/>
              <a:ea typeface="Adobe 仿宋 Std R" pitchFamily="18" charset="-122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dobe 仿宋 Std R" pitchFamily="18" charset="-122"/>
                <a:ea typeface="Adobe 仿宋 Std R" pitchFamily="18" charset="-122"/>
                <a:cs typeface="+mn-cs"/>
              </a:rPr>
              <a:t>  “我还没弄清楚自己想怎样”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dobe 仿宋 Std R" pitchFamily="18" charset="-122"/>
              <a:ea typeface="Adobe 仿宋 Std R" pitchFamily="18" charset="-122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dobe 仿宋 Std R" pitchFamily="18" charset="-122"/>
                <a:ea typeface="Adobe 仿宋 Std R" pitchFamily="18" charset="-122"/>
                <a:cs typeface="+mn-cs"/>
              </a:rPr>
              <a:t>  “我需要时间考验一下自己”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dobe 仿宋 Std R" pitchFamily="18" charset="-122"/>
              <a:ea typeface="Adobe 仿宋 Std R" pitchFamily="18" charset="-122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dobe 仿宋 Std R" pitchFamily="18" charset="-122"/>
                <a:ea typeface="Adobe 仿宋 Std R" pitchFamily="18" charset="-122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dobe 仿宋 Std R" pitchFamily="18" charset="-122"/>
                <a:ea typeface="Adobe 仿宋 Std R" pitchFamily="18" charset="-122"/>
                <a:cs typeface="+mn-cs"/>
              </a:rPr>
              <a:t>   ……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dobe 仿宋 Std R" pitchFamily="18" charset="-122"/>
              <a:ea typeface="Adobe 仿宋 Std R" pitchFamily="18" charset="-122"/>
              <a:cs typeface="+mn-cs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60070" y="5969635"/>
            <a:ext cx="834231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sym typeface="宋体" panose="02010600030101010101" pitchFamily="2" charset="-122"/>
              </a:rPr>
              <a:t>“</a:t>
            </a: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sym typeface="宋体" panose="02010600030101010101" pitchFamily="2" charset="-122"/>
              </a:rPr>
              <a:t>每个人心中都有一头 不安分的小野兽,但这小野兽应该让它一直沉睡着,醒了,就乱了。</a:t>
            </a: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sym typeface="宋体" panose="02010600030101010101" pitchFamily="2" charset="-122"/>
              </a:rPr>
              <a:t>”                                                                     </a:t>
            </a: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sym typeface="宋体" panose="02010600030101010101" pitchFamily="2" charset="-122"/>
              </a:rPr>
              <a:t>（雪小禅 作家）</a:t>
            </a: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宋体" panose="02010600030101010101" pitchFamily="2" charset="-122"/>
              </a:rPr>
              <a:t>　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宋体" panose="02010600030101010101" pitchFamily="2" charset="-122"/>
              </a:rPr>
              <a:t>　</a:t>
            </a: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5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7" name="文本占位符 43010"/>
          <p:cNvSpPr>
            <a:spLocks noGrp="1"/>
          </p:cNvSpPr>
          <p:nvPr>
            <p:ph idx="1"/>
          </p:nvPr>
        </p:nvSpPr>
        <p:spPr>
          <a:xfrm>
            <a:off x="396875" y="1558925"/>
            <a:ext cx="8458200" cy="4572000"/>
          </a:xfrm>
        </p:spPr>
        <p:txBody>
          <a:bodyPr wrap="square" lIns="91440" tIns="45720" rIns="91440" bIns="45720" anchor="t"/>
          <a:p>
            <a:pPr indent="-382905" defTabSz="685800"/>
            <a:r>
              <a:rPr lang="zh-CN" altLang="en-US" kern="1200" dirty="0">
                <a:solidFill>
                  <a:srgbClr val="413F40"/>
                </a:solidFill>
                <a:latin typeface="+mn-lt"/>
                <a:ea typeface="+mn-ea"/>
                <a:cs typeface="+mn-cs"/>
              </a:rPr>
              <a:t>将影响你决定的原因逐一罗列，并标注重要性。</a:t>
            </a:r>
            <a:endParaRPr lang="zh-CN" altLang="en-US" kern="1200" dirty="0">
              <a:solidFill>
                <a:srgbClr val="413F4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0" name=" 200"/>
          <p:cNvSpPr/>
          <p:nvPr/>
        </p:nvSpPr>
        <p:spPr>
          <a:xfrm>
            <a:off x="1397000" y="2409825"/>
            <a:ext cx="5272088" cy="4527550"/>
          </a:xfrm>
          <a:prstGeom prst="frame">
            <a:avLst/>
          </a:prstGeom>
          <a:blipFill>
            <a:blip r:embed="rId1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trike="noStrike" noProof="1" dirty="0">
              <a:solidFill>
                <a:schemeClr val="tx1"/>
              </a:solidFill>
            </a:endParaRPr>
          </a:p>
        </p:txBody>
      </p:sp>
      <p:sp>
        <p:nvSpPr>
          <p:cNvPr id="25602" name="标题 43009"/>
          <p:cNvSpPr>
            <a:spLocks noGrp="1" noChangeArrowheads="1"/>
          </p:cNvSpPr>
          <p:nvPr>
            <p:ph type="title"/>
          </p:nvPr>
        </p:nvSpPr>
        <p:spPr>
          <a:xfrm>
            <a:off x="245744" y="373380"/>
            <a:ext cx="7886700" cy="1325565"/>
          </a:xfrm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sym typeface="+mn-ea"/>
              </a:rPr>
              <a:t>在</a:t>
            </a:r>
            <a:r>
              <a:rPr lang="zh-CN" altLang="en-US" sz="42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sym typeface="+mn-ea"/>
              </a:rPr>
              <a:t>缓冲区</a:t>
            </a:r>
            <a:r>
              <a:rPr lang="zh-CN" altLang="en-US" sz="280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sym typeface="+mn-ea"/>
              </a:rPr>
              <a:t>，你可以：</a:t>
            </a:r>
            <a:br>
              <a:rPr kumimoji="0" lang="zh-CN" altLang="en-US" sz="28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4200" b="0" i="0" u="sng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制作一张行为决策表</a:t>
            </a:r>
            <a:endParaRPr kumimoji="0" lang="zh-CN" altLang="en-US" sz="4200" b="0" i="0" u="sng" strike="noStrike" kern="1200" cap="none" spc="0" normalizeH="0" baseline="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0180" name="文本框 43012"/>
          <p:cNvSpPr txBox="1"/>
          <p:nvPr/>
        </p:nvSpPr>
        <p:spPr>
          <a:xfrm>
            <a:off x="2076450" y="2649538"/>
            <a:ext cx="3733800" cy="41068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**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决定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好处                                 坏处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  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                         1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endParaRPr lang="en-US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  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                         2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endParaRPr lang="en-US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  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                         3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endParaRPr lang="en-US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  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                         4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endParaRPr lang="en-US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  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                         5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endParaRPr lang="en-US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  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                         6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……</a:t>
            </a:r>
            <a:endParaRPr lang="en-US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endParaRPr lang="en-US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重要        很重要          非常重要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50181" name="组合 43029"/>
          <p:cNvGrpSpPr/>
          <p:nvPr/>
        </p:nvGrpSpPr>
        <p:grpSpPr>
          <a:xfrm>
            <a:off x="2076450" y="3879850"/>
            <a:ext cx="3733800" cy="2667000"/>
            <a:chOff x="2112" y="2400"/>
            <a:chExt cx="2352" cy="1680"/>
          </a:xfrm>
        </p:grpSpPr>
        <p:sp>
          <p:nvSpPr>
            <p:cNvPr id="50182" name="五角星 43013"/>
            <p:cNvSpPr/>
            <p:nvPr/>
          </p:nvSpPr>
          <p:spPr>
            <a:xfrm>
              <a:off x="2832" y="2400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83" name="五角星 43014"/>
            <p:cNvSpPr/>
            <p:nvPr/>
          </p:nvSpPr>
          <p:spPr>
            <a:xfrm>
              <a:off x="4128" y="2928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84" name="五角星 43015"/>
            <p:cNvSpPr/>
            <p:nvPr/>
          </p:nvSpPr>
          <p:spPr>
            <a:xfrm>
              <a:off x="4272" y="2928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85" name="五角星 43016"/>
            <p:cNvSpPr/>
            <p:nvPr/>
          </p:nvSpPr>
          <p:spPr>
            <a:xfrm>
              <a:off x="4080" y="2400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86" name="五角星 43017"/>
            <p:cNvSpPr/>
            <p:nvPr/>
          </p:nvSpPr>
          <p:spPr>
            <a:xfrm>
              <a:off x="4224" y="2400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87" name="五角星 43018"/>
            <p:cNvSpPr/>
            <p:nvPr/>
          </p:nvSpPr>
          <p:spPr>
            <a:xfrm>
              <a:off x="4368" y="2400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88" name="五角星 43019"/>
            <p:cNvSpPr/>
            <p:nvPr/>
          </p:nvSpPr>
          <p:spPr>
            <a:xfrm>
              <a:off x="2832" y="3168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89" name="五角星 43020"/>
            <p:cNvSpPr/>
            <p:nvPr/>
          </p:nvSpPr>
          <p:spPr>
            <a:xfrm>
              <a:off x="2976" y="3168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0" name="五角星 43021"/>
            <p:cNvSpPr/>
            <p:nvPr/>
          </p:nvSpPr>
          <p:spPr>
            <a:xfrm>
              <a:off x="2832" y="2928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1" name="五角星 43022"/>
            <p:cNvSpPr/>
            <p:nvPr/>
          </p:nvSpPr>
          <p:spPr>
            <a:xfrm>
              <a:off x="4128" y="2640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2" name="五角星 43023"/>
            <p:cNvSpPr/>
            <p:nvPr/>
          </p:nvSpPr>
          <p:spPr>
            <a:xfrm>
              <a:off x="2112" y="3936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3" name="五角星 43024"/>
            <p:cNvSpPr/>
            <p:nvPr/>
          </p:nvSpPr>
          <p:spPr>
            <a:xfrm>
              <a:off x="2736" y="3936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4" name="五角星 43025"/>
            <p:cNvSpPr/>
            <p:nvPr/>
          </p:nvSpPr>
          <p:spPr>
            <a:xfrm>
              <a:off x="2640" y="3936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5" name="五角星 43026"/>
            <p:cNvSpPr/>
            <p:nvPr/>
          </p:nvSpPr>
          <p:spPr>
            <a:xfrm>
              <a:off x="3360" y="3936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6" name="五角星 43027"/>
            <p:cNvSpPr/>
            <p:nvPr/>
          </p:nvSpPr>
          <p:spPr>
            <a:xfrm>
              <a:off x="3456" y="3936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7" name="五角星 43028"/>
            <p:cNvSpPr/>
            <p:nvPr/>
          </p:nvSpPr>
          <p:spPr>
            <a:xfrm>
              <a:off x="3552" y="3936"/>
              <a:ext cx="96" cy="144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36" y="55"/>
                </a:cxn>
                <a:cxn ang="0">
                  <a:pos x="48" y="0"/>
                </a:cxn>
                <a:cxn ang="0">
                  <a:pos x="59" y="55"/>
                </a:cxn>
                <a:cxn ang="0">
                  <a:pos x="95" y="55"/>
                </a:cxn>
                <a:cxn ang="0">
                  <a:pos x="66" y="88"/>
                </a:cxn>
                <a:cxn ang="0">
                  <a:pos x="77" y="143"/>
                </a:cxn>
                <a:cxn ang="0">
                  <a:pos x="48" y="110"/>
                </a:cxn>
                <a:cxn ang="0">
                  <a:pos x="18" y="143"/>
                </a:cxn>
                <a:cxn ang="0">
                  <a:pos x="29" y="88"/>
                </a:cxn>
                <a:cxn ang="0">
                  <a:pos x="0" y="55"/>
                </a:cxn>
              </a:cxnLst>
              <a:pathLst>
                <a:path w="96" h="144">
                  <a:moveTo>
                    <a:pt x="0" y="55"/>
                  </a:moveTo>
                  <a:lnTo>
                    <a:pt x="36" y="55"/>
                  </a:lnTo>
                  <a:lnTo>
                    <a:pt x="48" y="0"/>
                  </a:lnTo>
                  <a:lnTo>
                    <a:pt x="59" y="55"/>
                  </a:lnTo>
                  <a:lnTo>
                    <a:pt x="95" y="55"/>
                  </a:lnTo>
                  <a:lnTo>
                    <a:pt x="66" y="88"/>
                  </a:lnTo>
                  <a:lnTo>
                    <a:pt x="77" y="143"/>
                  </a:lnTo>
                  <a:lnTo>
                    <a:pt x="48" y="110"/>
                  </a:lnTo>
                  <a:lnTo>
                    <a:pt x="18" y="143"/>
                  </a:lnTo>
                  <a:lnTo>
                    <a:pt x="29" y="88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5" name="文本占位符 19458"/>
          <p:cNvSpPr>
            <a:spLocks noGrp="1" noChangeArrowheads="1"/>
          </p:cNvSpPr>
          <p:nvPr>
            <p:ph idx="1"/>
          </p:nvPr>
        </p:nvSpPr>
        <p:spPr>
          <a:xfrm>
            <a:off x="492125" y="1934845"/>
            <a:ext cx="8017510" cy="4683125"/>
          </a:xfrm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50000"/>
                  </a:scheme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normAutofit fontScale="70000"/>
          </a:bodyPr>
          <a:lstStyle/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培养矜持气质与绅士风度，理性拒绝一时的冲动。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sym typeface="+mn-ea"/>
              </a:rPr>
              <a:t>写日记倾诉、记录情感（变化），促进自我了解。</a:t>
            </a:r>
            <a:endParaRPr lang="zh-CN" altLang="en-US" sz="3600" b="1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sym typeface="+mn-ea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sym typeface="+mn-ea"/>
              </a:rPr>
              <a:t>积极参加集体活动，接触并发现不同异性的优点，防止一叶蔽目。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以对方长处为目标，激发成长进步动力。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sym typeface="+mn-ea"/>
              </a:rPr>
              <a:t>广交良师益友，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学习情绪调控的方法。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sym typeface="+mn-ea"/>
              </a:rPr>
              <a:t>花时间在兴趣爱好上，并保持专注，学会自我疏导。</a:t>
            </a:r>
            <a:endParaRPr lang="zh-CN" altLang="en-US" sz="3600" b="1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sym typeface="+mn-ea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sym typeface="+mn-ea"/>
              </a:rPr>
              <a:t>阅读情感类文学作品和人际心理书籍，尝试分析自身情感。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……</a:t>
            </a: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135"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defRPr/>
            </a:pP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135"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dobe 仿宋 Std R" pitchFamily="18" charset="-122"/>
              <a:ea typeface="Adobe 仿宋 Std R" pitchFamily="18" charset="-122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554" name="标题 19457"/>
          <p:cNvSpPr>
            <a:spLocks noGrp="1" noChangeArrowheads="1"/>
          </p:cNvSpPr>
          <p:nvPr>
            <p:ph type="title"/>
          </p:nvPr>
        </p:nvSpPr>
        <p:spPr>
          <a:xfrm>
            <a:off x="-32257" y="277650"/>
            <a:ext cx="9600945" cy="1399036"/>
          </a:xfrm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在</a:t>
            </a:r>
            <a:r>
              <a:rPr kumimoji="0" lang="zh-CN" altLang="en-US" sz="4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缓冲区</a:t>
            </a:r>
            <a:r>
              <a:rPr kumimoji="0" lang="zh-CN" altLang="en-US" sz="28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，你可以：</a:t>
            </a:r>
            <a:br>
              <a:rPr kumimoji="0" lang="zh-CN" altLang="en-US" sz="28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4200" b="0" i="0" u="sng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积极转化积蓄的情感（能量）</a:t>
            </a:r>
            <a:endParaRPr kumimoji="0" lang="zh-CN" altLang="en-US" sz="4200" b="0" i="0" u="sng" strike="noStrike" kern="1200" cap="none" spc="0" normalizeH="0" baseline="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2225" name="图片 18436" descr="e5fe8d4a1efe707b-5e8d4feb73fb7e5f-db4f3bda8a04d490a98744f48189a80e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-6350" y="-38100"/>
            <a:ext cx="1774825" cy="151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标题 18433"/>
          <p:cNvSpPr>
            <a:spLocks noGrp="1" noChangeArrowheads="1"/>
          </p:cNvSpPr>
          <p:nvPr>
            <p:ph type="title"/>
          </p:nvPr>
        </p:nvSpPr>
        <p:spPr>
          <a:xfrm>
            <a:off x="457308" y="-43732"/>
            <a:ext cx="8229600" cy="1399034"/>
          </a:xfrm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/>
          </a:bodyPr>
          <a:lstStyle/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3399"/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To Girls:</a:t>
            </a:r>
            <a:endParaRPr kumimoji="0" lang="en-US" altLang="zh-CN" sz="4200" b="0" i="0" u="none" strike="noStrike" kern="1200" cap="none" spc="0" normalizeH="0" baseline="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rgbClr val="FF3399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435" name="内容占位符 18434"/>
          <p:cNvSpPr>
            <a:spLocks noGrp="1"/>
          </p:cNvSpPr>
          <p:nvPr>
            <p:ph idx="1"/>
          </p:nvPr>
        </p:nvSpPr>
        <p:spPr/>
        <p:txBody>
          <a:bodyPr wrap="square" lIns="91440" tIns="45720" rIns="91440" bIns="45720" anchor="t"/>
          <a:p>
            <a:pPr indent="-382905" defTabSz="685800"/>
            <a:endParaRPr lang="en-US" altLang="zh-CN" kern="1200" dirty="0">
              <a:solidFill>
                <a:srgbClr val="413F40"/>
              </a:solidFill>
              <a:latin typeface="+mn-lt"/>
              <a:ea typeface="+mn-ea"/>
              <a:cs typeface="+mn-cs"/>
            </a:endParaRPr>
          </a:p>
          <a:p>
            <a:pPr indent="-382905" defTabSz="685800">
              <a:buFont typeface="Wingdings" panose="05000000000000000000" pitchFamily="2" charset="2"/>
            </a:pPr>
            <a:endParaRPr lang="en-US" altLang="zh-CN" kern="1200" dirty="0">
              <a:solidFill>
                <a:srgbClr val="413F4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1204" name="图片 18440" descr="9373cae3029e2ae2-da3e9137c401edcf-bcc3b6b32103981f4eb52c068da4bf3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0" y="4159250"/>
            <a:ext cx="4243388" cy="2955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0" name="矩形 18441"/>
          <p:cNvSpPr>
            <a:spLocks noChangeArrowheads="1"/>
          </p:cNvSpPr>
          <p:nvPr/>
        </p:nvSpPr>
        <p:spPr bwMode="auto">
          <a:xfrm>
            <a:off x="69850" y="1295400"/>
            <a:ext cx="4243388" cy="34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3">
                    <a:lumMod val="75000"/>
                  </a:schemeClr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有时候，一个小小的抉择就可以改变你的一生。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0" i="1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凯丽 拉塞尔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Keri Russell</a:t>
            </a:r>
            <a:r>
              <a:rPr kumimoji="0" lang="zh-CN" altLang="en-US" sz="2000" b="0" i="1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（著名演员）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决定我们成为什么样人的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不是我们的能力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而是我们的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华文彩云" panose="02010800040101010101" charset="-122"/>
                <a:ea typeface="华文彩云" panose="02010800040101010101" charset="-122"/>
                <a:cs typeface="+mn-cs"/>
              </a:rPr>
              <a:t>选择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。</a:t>
            </a:r>
            <a:r>
              <a:rPr lang="en-US" altLang="zh-CN" sz="2400" i="1" strike="noStrike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                                         </a:t>
            </a:r>
            <a:r>
              <a:rPr lang="en-US" altLang="zh-CN" sz="2000" i="1" strike="noStrike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《 一辈子当公主》</a:t>
            </a:r>
            <a:endParaRPr kumimoji="0" lang="en-US" altLang="zh-CN" sz="2400" b="1" i="1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0" name="标题 47105"/>
          <p:cNvSpPr>
            <a:spLocks noGrp="1" noChangeArrowheads="1"/>
          </p:cNvSpPr>
          <p:nvPr/>
        </p:nvSpPr>
        <p:spPr>
          <a:xfrm>
            <a:off x="3918060" y="-38016"/>
            <a:ext cx="8229600" cy="139902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3600" kern="1200">
                <a:solidFill>
                  <a:srgbClr val="4093DA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84505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2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To Boys:</a:t>
            </a:r>
            <a:endParaRPr kumimoji="0" lang="en-US" altLang="zh-CN" sz="4200" b="0" i="0" u="none" strike="noStrike" kern="1200" cap="none" spc="0" normalizeH="0" baseline="0" noProof="0" dirty="0" smtClean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651" name="文本占位符 47106"/>
          <p:cNvSpPr>
            <a:spLocks noGrp="1" noChangeArrowheads="1"/>
          </p:cNvSpPr>
          <p:nvPr/>
        </p:nvSpPr>
        <p:spPr>
          <a:xfrm>
            <a:off x="4183063" y="1320800"/>
            <a:ext cx="4970463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5">
                    <a:lumMod val="50000"/>
                  </a:schemeClr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normAutofit lnSpcReduction="10000"/>
          </a:bodyPr>
          <a:lstStyle>
            <a:lvl1pPr marL="0" indent="0" algn="l" defTabSz="685800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rgbClr val="413F40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lang="zh-CN" altLang="en-US" sz="2800" strike="noStrike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一个男人</a:t>
            </a:r>
            <a:r>
              <a:rPr lang="zh-CN" altLang="en-US" sz="28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强大</a:t>
            </a:r>
            <a:r>
              <a:rPr lang="zh-CN" altLang="en-US" sz="2800" strike="noStrike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了，好的女人</a:t>
            </a:r>
            <a:endParaRPr lang="zh-CN" altLang="en-US" sz="2800" strike="noStrike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sym typeface="+mn-ea"/>
            </a:endParaRPr>
          </a:p>
          <a:p>
            <a:pPr marL="64135"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defRPr/>
            </a:pPr>
            <a:r>
              <a:rPr lang="zh-CN" altLang="en-US" sz="2800" strike="noStrike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    自然会来找你。 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135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  <a:defRPr/>
            </a:pPr>
            <a:r>
              <a:rPr lang="zh-CN" altLang="en-US" sz="2000" i="1" strike="noStrike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               “知心姐姐”卢勤（心理专家）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r>
              <a:rPr lang="zh-CN" altLang="en-US" sz="2800" strike="noStrike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不要让未来的你，讨厌现在</a:t>
            </a:r>
            <a:endParaRPr lang="zh-CN" altLang="en-US" sz="2800" strike="noStrike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sym typeface="+mn-ea"/>
            </a:endParaRPr>
          </a:p>
          <a:p>
            <a:pPr marL="64135"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defRPr/>
            </a:pPr>
            <a:r>
              <a:rPr lang="zh-CN" altLang="en-US" sz="2800" strike="noStrike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    的自己。</a:t>
            </a:r>
            <a:r>
              <a:rPr lang="en-US" altLang="zh-CN" sz="2400" strike="noStrike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lang="en-US" altLang="zh-CN" sz="2400" strike="noStrike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  </a:t>
            </a:r>
            <a:r>
              <a:rPr lang="en-US" altLang="zh-CN" sz="2400" strike="noStrike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     </a:t>
            </a:r>
            <a:r>
              <a:rPr lang="zh-CN" altLang="en-US" sz="2000" i="1" strike="noStrike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几米（作家）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48310" marR="0" lvl="0" indent="-3841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anose="05020102010507070707"/>
              <a:buChar char=""/>
              <a:defRPr/>
            </a:pP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3252" name="图片 47112" descr="f4f273c1ff5e45c9-67d3231a01ef5154-473c33b44d474beced6346b0ebd92a9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2025" y="4054475"/>
            <a:ext cx="4244975" cy="29273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charRg st="0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  <p:bldP spid="27650" grpId="0" animBg="1"/>
      <p:bldP spid="2765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21715" y="2334261"/>
            <a:ext cx="4743450" cy="848031"/>
          </a:xfrm>
        </p:spPr>
        <p:txBody>
          <a:bodyPr anchor="ctr">
            <a:normAutofit fontScale="90000"/>
          </a:bodyPr>
          <a:p>
            <a:pPr fontAlgn="auto"/>
            <a:r>
              <a:rPr lang="zh-CN" altLang="en-US" sz="4400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掌舵人生，</a:t>
            </a:r>
            <a:br>
              <a:rPr lang="zh-CN" altLang="en-US" sz="4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</a:br>
            <a:r>
              <a:rPr lang="zh-CN" altLang="en-US" sz="4400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在拐角</a:t>
            </a:r>
            <a:r>
              <a:rPr lang="zh-CN" altLang="en-US" sz="5400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选择</a:t>
            </a:r>
            <a:endParaRPr lang="zh-CN" altLang="en-US" sz="5400" strike="noStrike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4274" name="图片 50178" descr="PSDS24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1112" y="5426075"/>
            <a:ext cx="2695575" cy="1411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75" name="图片 50178" descr="PSDS24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4463" y="5426075"/>
            <a:ext cx="2709862" cy="1419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76" name="图片 50178" descr="PSDS24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4325" y="5426075"/>
            <a:ext cx="2711450" cy="1419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77" name="图片 50178" descr="PSDS24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05775" y="5426075"/>
            <a:ext cx="2709863" cy="1419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6488430" y="4669155"/>
            <a:ext cx="2606675" cy="64516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 fontAlgn="base"/>
            <a:r>
              <a:rPr lang="zh-CN" altLang="en-US" sz="3600" b="1" strike="noStrike" noProof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谢谢聆听！</a:t>
            </a:r>
            <a:endParaRPr lang="zh-CN" altLang="en-US" sz="3600" b="1" strike="noStrike" noProof="1">
              <a:ln w="6600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basetag"/>
  <p:tag name="KSO_WM_TEMPLATE_INDEX" val="20164475"/>
</p:tagLst>
</file>

<file path=ppt/tags/tag2.xml><?xml version="1.0" encoding="utf-8"?>
<p:tagLst xmlns:p="http://schemas.openxmlformats.org/presentationml/2006/main">
  <p:tag name="KSO_WM_TAG_VERSION" val="1.0"/>
  <p:tag name="KSO_WM_TEMPLATE_CATEGORY" val="basetag"/>
  <p:tag name="KSO_WM_TEMPLATE_INDEX" val="20164475"/>
</p:tagLst>
</file>

<file path=ppt/tags/tag3.xml><?xml version="1.0" encoding="utf-8"?>
<p:tagLst xmlns:p="http://schemas.openxmlformats.org/presentationml/2006/main">
  <p:tag name="KSO_WM_TEMPLATE_CATEGORY" val="basetag"/>
  <p:tag name="KSO_WM_TEMPLATE_INDEX" val="20163685"/>
  <p:tag name="KSO_WM_TAG_VERSION" val="1.0"/>
  <p:tag name="KSO_WM_TEMPLATE_THUMBS_INDEX" val="1、6、7、9、10、11、13、17、18、20、21、23、27、29、30、31、35、37、39、41、42"/>
  <p:tag name="KSO_WM_BEAUTIFY_FLAG" val="#wm#"/>
</p:tagLst>
</file>

<file path=ppt/tags/tag4.xml><?xml version="1.0" encoding="utf-8"?>
<p:tagLst xmlns:p="http://schemas.openxmlformats.org/presentationml/2006/main">
  <p:tag name="KSO_WM_TEMPLATE_CATEGORY" val="basetag"/>
  <p:tag name="KSO_WM_TEMPLATE_INDEX" val="20163685"/>
  <p:tag name="KSO_WM_TAG_VERSION" val="1.0"/>
  <p:tag name="KSO_WM_TEMPLATE_THUMBS_INDEX" val="1、6、7、9、10、11、13、17、18、20、21、23、27、29、30、31、35、37、39、41、42"/>
  <p:tag name="KSO_WM_BEAUTIFY_FLAG" val="#wm#"/>
</p:tagLst>
</file>

<file path=ppt/tags/tag5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75"/>
</p:tagLst>
</file>

<file path=ppt/tags/tag6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75"/>
</p:tagLst>
</file>

<file path=ppt/tags/tag7.xml><?xml version="1.0" encoding="utf-8"?>
<p:tagLst xmlns:p="http://schemas.openxmlformats.org/presentationml/2006/main">
  <p:tag name="KSO_WM_TEMPLATE_CATEGORY" val="basetag"/>
  <p:tag name="KSO_WM_TEMPLATE_INDEX" val="20164475"/>
</p:tagLst>
</file>

<file path=ppt/tags/tag8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75"/>
</p:tagLst>
</file>

<file path=ppt/tags/tag9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75"/>
</p:tagLst>
</file>

<file path=ppt/tags/tag10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75"/>
</p:tagLst>
</file>

<file path=ppt/tags/tag11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75"/>
</p:tagLst>
</file>

<file path=ppt/tags/tag12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75"/>
</p:tagLst>
</file>

<file path=ppt/tags/tag13.xml><?xml version="1.0" encoding="utf-8"?>
<p:tagLst xmlns:p="http://schemas.openxmlformats.org/presentationml/2006/main">
  <p:tag name="KSO_WM_TEMPLATE_CATEGORY" val="basetag"/>
  <p:tag name="KSO_WM_TEMPLATE_INDEX" val="20164475"/>
</p:tagLst>
</file>

<file path=ppt/tags/tag14.xml><?xml version="1.0" encoding="utf-8"?>
<p:tagLst xmlns:p="http://schemas.openxmlformats.org/presentationml/2006/main">
  <p:tag name="KSO_WM_TEMPLATE_CATEGORY" val="basetag"/>
  <p:tag name="KSO_WM_TEMPLATE_INDEX" val="20164475"/>
</p:tagLst>
</file>

<file path=ppt/tags/tag15.xml><?xml version="1.0" encoding="utf-8"?>
<p:tagLst xmlns:p="http://schemas.openxmlformats.org/presentationml/2006/main">
  <p:tag name="KSO_WM_TEMPLATE_CATEGORY" val="basetag"/>
  <p:tag name="KSO_WM_TEMPLATE_INDEX" val="20164475"/>
</p:tagLst>
</file>

<file path=ppt/tags/tag16.xml><?xml version="1.0" encoding="utf-8"?>
<p:tagLst xmlns:p="http://schemas.openxmlformats.org/presentationml/2006/main">
  <p:tag name="KSO_WM_BEAUTIFY_FLAG" val="#wm#"/>
  <p:tag name="KSO_WM_TEMPLATE_CATEGORY" val="basetag"/>
  <p:tag name="KSO_WM_TEMPLATE_INDEX" val="20164475"/>
</p:tagLst>
</file>

<file path=ppt/theme/theme1.xml><?xml version="1.0" encoding="utf-8"?>
<a:theme xmlns:a="http://schemas.openxmlformats.org/drawingml/2006/main" name="basetag20163685_docer721803.气球温暖清新年终总结汇报商务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1434</Words>
  <Application>WPS 演示</Application>
  <PresentationFormat/>
  <Paragraphs>129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35" baseType="lpstr">
      <vt:lpstr>Arial</vt:lpstr>
      <vt:lpstr>宋体</vt:lpstr>
      <vt:lpstr>Wingdings</vt:lpstr>
      <vt:lpstr>Kartika</vt:lpstr>
      <vt:lpstr>方正兰亭超细黑简体</vt:lpstr>
      <vt:lpstr>汉真广标</vt:lpstr>
      <vt:lpstr>微软雅黑</vt:lpstr>
      <vt:lpstr>华文新魏</vt:lpstr>
      <vt:lpstr>华文琥珀</vt:lpstr>
      <vt:lpstr>黑体</vt:lpstr>
      <vt:lpstr>Arial Unicode MS</vt:lpstr>
      <vt:lpstr>Calibri</vt:lpstr>
      <vt:lpstr>方正舒体</vt:lpstr>
      <vt:lpstr>华文彩云</vt:lpstr>
      <vt:lpstr>Wingdings 2</vt:lpstr>
      <vt:lpstr>Adobe 仿宋 Std R</vt:lpstr>
      <vt:lpstr>华文行楷</vt:lpstr>
      <vt:lpstr>Times New Roman</vt:lpstr>
      <vt:lpstr>幼圆</vt:lpstr>
      <vt:lpstr>Wingdings 2</vt:lpstr>
      <vt:lpstr>仿宋</vt:lpstr>
      <vt:lpstr>basetag20163685_docer721803.气球温暖清新年终总结汇报商务PPT</vt:lpstr>
      <vt:lpstr>北大附中初二年级青春期教育     主讲 ： 袁俏芸 </vt:lpstr>
      <vt:lpstr>PowerPoint 演示文稿</vt:lpstr>
      <vt:lpstr>男女各不同</vt:lpstr>
      <vt:lpstr>青春本相似</vt:lpstr>
      <vt:lpstr>PowerPoint 演示文稿</vt:lpstr>
      <vt:lpstr>中学时期的男女交往</vt:lpstr>
      <vt:lpstr>PowerPoint 演示文稿</vt:lpstr>
      <vt:lpstr>面对日益加深的男女关系，你会作何选择？</vt:lpstr>
      <vt:lpstr> 在缓冲区，你可以 对欲望/念头延时满足</vt:lpstr>
      <vt:lpstr>在缓冲区，你可以： 制作一张行为决策表</vt:lpstr>
      <vt:lpstr>在缓冲区，你可以： 积极转化积蓄的情感（能量）</vt:lpstr>
      <vt:lpstr>To Girls:</vt:lpstr>
      <vt:lpstr>掌舵人生， 在拐角选择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Yan</cp:lastModifiedBy>
  <cp:revision>151</cp:revision>
  <dcterms:created xsi:type="dcterms:W3CDTF">2018-05-14T07:43:00Z</dcterms:created>
  <dcterms:modified xsi:type="dcterms:W3CDTF">2019-01-22T00:50:07Z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