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  <p:sldMasterId id="2147483660" r:id="rId2"/>
  </p:sldMasterIdLst>
  <p:notesMasterIdLst>
    <p:notesMasterId r:id="rId11"/>
  </p:notesMasterIdLst>
  <p:sldIdLst>
    <p:sldId id="263" r:id="rId3"/>
    <p:sldId id="265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5F68"/>
    <a:srgbClr val="0CD4B9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82" autoAdjust="0"/>
    <p:restoredTop sz="94660"/>
  </p:normalViewPr>
  <p:slideViewPr>
    <p:cSldViewPr>
      <p:cViewPr varScale="1">
        <p:scale>
          <a:sx n="69" d="100"/>
          <a:sy n="69" d="100"/>
        </p:scale>
        <p:origin x="-1216" y="-76"/>
      </p:cViewPr>
      <p:guideLst>
        <p:guide orient="horz" pos="2152"/>
        <p:guide pos="285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DDF156-953A-4194-994B-AA9B4645AFC6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67B23-86DB-44C9-BB30-D6080F31B1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67B23-86DB-44C9-BB30-D6080F31B1C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67B23-86DB-44C9-BB30-D6080F31B1C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2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5286380" y="4429132"/>
            <a:ext cx="1428760" cy="1547808"/>
          </a:xfrm>
          <a:prstGeom prst="rect">
            <a:avLst/>
          </a:prstGeom>
          <a:noFill/>
        </p:spPr>
      </p:pic>
      <p:pic>
        <p:nvPicPr>
          <p:cNvPr id="13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6143636" y="2571744"/>
            <a:ext cx="1428760" cy="1547808"/>
          </a:xfrm>
          <a:prstGeom prst="rect">
            <a:avLst/>
          </a:prstGeom>
          <a:noFill/>
        </p:spPr>
      </p:pic>
      <p:pic>
        <p:nvPicPr>
          <p:cNvPr id="14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214282" y="4429132"/>
            <a:ext cx="1428760" cy="1547808"/>
          </a:xfrm>
          <a:prstGeom prst="rect">
            <a:avLst/>
          </a:prstGeom>
          <a:noFill/>
        </p:spPr>
      </p:pic>
      <p:pic>
        <p:nvPicPr>
          <p:cNvPr id="15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7286644" y="4714884"/>
            <a:ext cx="1428760" cy="1547808"/>
          </a:xfrm>
          <a:prstGeom prst="rect">
            <a:avLst/>
          </a:prstGeom>
          <a:noFill/>
        </p:spPr>
      </p:pic>
      <p:pic>
        <p:nvPicPr>
          <p:cNvPr id="1031" name="Picture 7" descr="C:\Documents and Settings\zd\桌面\素材图片\增加素材\18.jpg"/>
          <p:cNvPicPr>
            <a:picLocks noChangeAspect="1" noChangeArrowheads="1"/>
          </p:cNvPicPr>
          <p:nvPr userDrawn="1"/>
        </p:nvPicPr>
        <p:blipFill>
          <a:blip r:embed="rId3">
            <a:lum bright="-8000" contrast="14000"/>
          </a:blip>
          <a:srcRect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</p:spPr>
      </p:pic>
      <p:pic>
        <p:nvPicPr>
          <p:cNvPr id="20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1928794" y="2428868"/>
            <a:ext cx="1428760" cy="1547808"/>
          </a:xfrm>
          <a:prstGeom prst="rect">
            <a:avLst/>
          </a:prstGeom>
          <a:noFill/>
        </p:spPr>
      </p:pic>
      <p:pic>
        <p:nvPicPr>
          <p:cNvPr id="21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 rot="20917412">
            <a:off x="2643174" y="3571876"/>
            <a:ext cx="1428760" cy="1547808"/>
          </a:xfrm>
          <a:prstGeom prst="rect">
            <a:avLst/>
          </a:prstGeom>
          <a:noFill/>
        </p:spPr>
      </p:pic>
      <p:pic>
        <p:nvPicPr>
          <p:cNvPr id="22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500034" y="1571612"/>
            <a:ext cx="3429024" cy="1547808"/>
          </a:xfrm>
          <a:prstGeom prst="rect">
            <a:avLst/>
          </a:prstGeom>
          <a:noFill/>
        </p:spPr>
      </p:pic>
      <p:pic>
        <p:nvPicPr>
          <p:cNvPr id="23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5214942" y="1785926"/>
            <a:ext cx="3429024" cy="1547808"/>
          </a:xfrm>
          <a:prstGeom prst="rect">
            <a:avLst/>
          </a:prstGeom>
          <a:noFill/>
        </p:spPr>
      </p:pic>
      <p:pic>
        <p:nvPicPr>
          <p:cNvPr id="24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 rot="935887">
            <a:off x="3190398" y="2963325"/>
            <a:ext cx="3104469" cy="1934760"/>
          </a:xfrm>
          <a:prstGeom prst="rect">
            <a:avLst/>
          </a:prstGeom>
          <a:noFill/>
        </p:spPr>
      </p:pic>
      <p:pic>
        <p:nvPicPr>
          <p:cNvPr id="25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4656355" y="3490608"/>
            <a:ext cx="1428760" cy="1547808"/>
          </a:xfrm>
          <a:prstGeom prst="rect">
            <a:avLst/>
          </a:prstGeom>
          <a:noFill/>
        </p:spPr>
      </p:pic>
      <p:pic>
        <p:nvPicPr>
          <p:cNvPr id="26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 rot="935887">
            <a:off x="2417496" y="2310552"/>
            <a:ext cx="3104469" cy="1934760"/>
          </a:xfrm>
          <a:prstGeom prst="rect">
            <a:avLst/>
          </a:prstGeom>
          <a:noFill/>
        </p:spPr>
      </p:pic>
      <p:pic>
        <p:nvPicPr>
          <p:cNvPr id="27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 rot="539559">
            <a:off x="4429124" y="3643314"/>
            <a:ext cx="1428760" cy="1547808"/>
          </a:xfrm>
          <a:prstGeom prst="rect">
            <a:avLst/>
          </a:prstGeom>
          <a:noFill/>
        </p:spPr>
      </p:pic>
      <p:pic>
        <p:nvPicPr>
          <p:cNvPr id="28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 rot="935887">
            <a:off x="6504230" y="4417314"/>
            <a:ext cx="2302528" cy="1934760"/>
          </a:xfrm>
          <a:prstGeom prst="rect">
            <a:avLst/>
          </a:prstGeom>
          <a:noFill/>
        </p:spPr>
      </p:pic>
      <p:pic>
        <p:nvPicPr>
          <p:cNvPr id="29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7215206" y="2214554"/>
            <a:ext cx="1428760" cy="1547808"/>
          </a:xfrm>
          <a:prstGeom prst="rect">
            <a:avLst/>
          </a:prstGeom>
          <a:noFill/>
        </p:spPr>
      </p:pic>
      <p:pic>
        <p:nvPicPr>
          <p:cNvPr id="30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4714876" y="1214422"/>
            <a:ext cx="1428760" cy="1547808"/>
          </a:xfrm>
          <a:prstGeom prst="rect">
            <a:avLst/>
          </a:prstGeom>
          <a:noFill/>
        </p:spPr>
      </p:pic>
      <p:pic>
        <p:nvPicPr>
          <p:cNvPr id="31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3643306" y="4714884"/>
            <a:ext cx="1428760" cy="1547808"/>
          </a:xfrm>
          <a:prstGeom prst="rect">
            <a:avLst/>
          </a:prstGeom>
          <a:noFill/>
        </p:spPr>
      </p:pic>
      <p:pic>
        <p:nvPicPr>
          <p:cNvPr id="32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5000628" y="4714884"/>
            <a:ext cx="1428760" cy="1547808"/>
          </a:xfrm>
          <a:prstGeom prst="rect">
            <a:avLst/>
          </a:prstGeom>
          <a:noFill/>
        </p:spPr>
      </p:pic>
      <p:pic>
        <p:nvPicPr>
          <p:cNvPr id="33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>
            <a:off x="1357290" y="3286124"/>
            <a:ext cx="1428760" cy="1547808"/>
          </a:xfrm>
          <a:prstGeom prst="rect">
            <a:avLst/>
          </a:prstGeom>
          <a:noFill/>
        </p:spPr>
      </p:pic>
      <p:pic>
        <p:nvPicPr>
          <p:cNvPr id="34" name="Picture 3" descr="C:\Documents and Settings\zd\桌面\素材图片\图片\{1BFE490A-EFE6-40A4-97D8-70F015B7FF1E}0.gif"/>
          <p:cNvPicPr>
            <a:picLocks noChangeAspect="1" noChangeArrowheads="1"/>
          </p:cNvPicPr>
          <p:nvPr userDrawn="1"/>
        </p:nvPicPr>
        <p:blipFill>
          <a:blip r:embed="rId2"/>
          <a:srcRect r="47090" b="64674"/>
          <a:stretch>
            <a:fillRect/>
          </a:stretch>
        </p:blipFill>
        <p:spPr bwMode="auto">
          <a:xfrm rot="2633909">
            <a:off x="4643438" y="2357430"/>
            <a:ext cx="1428760" cy="154780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zd\桌面\素材图片\增加素材\18.jpg"/>
          <p:cNvPicPr>
            <a:picLocks noChangeAspect="1" noChangeArrowheads="1"/>
          </p:cNvPicPr>
          <p:nvPr/>
        </p:nvPicPr>
        <p:blipFill>
          <a:blip r:embed="rId2">
            <a:lum bright="-8000" contrast="14000"/>
          </a:blip>
          <a:srcRect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</p:spPr>
      </p:pic>
      <p:pic>
        <p:nvPicPr>
          <p:cNvPr id="2050" name="Picture 2" descr="C:\Documents and Settings\zd\桌面\增加素材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54990" cy="6849777"/>
          </a:xfrm>
          <a:prstGeom prst="rect">
            <a:avLst/>
          </a:prstGeom>
          <a:noFill/>
        </p:spPr>
      </p:pic>
      <p:pic>
        <p:nvPicPr>
          <p:cNvPr id="6" name="图片 5" descr="喜鹊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5" y="214290"/>
            <a:ext cx="4505400" cy="3000396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5" name="矩形 4"/>
          <p:cNvSpPr/>
          <p:nvPr/>
        </p:nvSpPr>
        <p:spPr>
          <a:xfrm>
            <a:off x="3929058" y="857232"/>
            <a:ext cx="1034257" cy="5170646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600" b="1" dirty="0" smtClean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</a:rPr>
              <a:t>鸟</a:t>
            </a:r>
            <a:endParaRPr lang="en-US" altLang="zh-CN" sz="6600" b="1" dirty="0" smtClean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zh-CN" altLang="en-US" sz="6600" b="1" dirty="0" smtClean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</a:rPr>
              <a:t>鸣</a:t>
            </a:r>
            <a:endParaRPr lang="en-US" altLang="zh-CN" sz="6600" b="1" dirty="0" smtClean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zh-CN" altLang="en-US" sz="6600" b="1" dirty="0" smtClean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</a:rPr>
              <a:t>山</a:t>
            </a:r>
            <a:endParaRPr lang="en-US" altLang="zh-CN" sz="6600" b="1" dirty="0" smtClean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zh-CN" altLang="en-US" sz="6600" b="1" dirty="0" smtClean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</a:rPr>
              <a:t>更</a:t>
            </a:r>
            <a:endParaRPr lang="en-US" altLang="zh-CN" sz="6600" b="1" dirty="0" smtClean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zh-CN" altLang="en-US" sz="6600" b="1" dirty="0" smtClean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</a:rPr>
              <a:t>幽</a:t>
            </a:r>
            <a:endParaRPr lang="zh-CN" altLang="en-US" sz="6600" b="1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7" name="图片 6" descr="火焰鸟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285728"/>
            <a:ext cx="3893185" cy="261874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图片 8" descr="鸡尾鹦鹉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3790337"/>
            <a:ext cx="3690620" cy="2781935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10" name="图片 9" descr="虎皮鹦鹉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34" y="3786190"/>
            <a:ext cx="3321685" cy="2805430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2857496"/>
            <a:ext cx="300039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72132" y="2928934"/>
            <a:ext cx="285752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zd\桌面\素材图片\增加素材\18.jpg"/>
          <p:cNvPicPr>
            <a:picLocks noChangeAspect="1" noChangeArrowheads="1"/>
          </p:cNvPicPr>
          <p:nvPr/>
        </p:nvPicPr>
        <p:blipFill>
          <a:blip r:embed="rId2">
            <a:lum bright="-8000" contrast="14000"/>
          </a:blip>
          <a:srcRect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</p:spPr>
      </p:pic>
      <p:pic>
        <p:nvPicPr>
          <p:cNvPr id="6" name="图片 5" descr="火焰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345" y="836295"/>
            <a:ext cx="1645920" cy="2145665"/>
          </a:xfrm>
          <a:prstGeom prst="rect">
            <a:avLst/>
          </a:prstGeom>
        </p:spPr>
      </p:pic>
      <p:pic>
        <p:nvPicPr>
          <p:cNvPr id="7" name="图片 6" descr="蒙古百灵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3230" y="4431030"/>
            <a:ext cx="3176905" cy="1880235"/>
          </a:xfrm>
          <a:prstGeom prst="rect">
            <a:avLst/>
          </a:prstGeom>
        </p:spPr>
      </p:pic>
      <p:pic>
        <p:nvPicPr>
          <p:cNvPr id="8" name="图片 7" descr="鸡尾鹦鹉"/>
          <p:cNvPicPr>
            <a:picLocks noChangeAspect="1"/>
          </p:cNvPicPr>
          <p:nvPr/>
        </p:nvPicPr>
        <p:blipFill>
          <a:blip r:embed="rId5"/>
          <a:srcRect l="5833" r="13691"/>
          <a:stretch>
            <a:fillRect/>
          </a:stretch>
        </p:blipFill>
        <p:spPr>
          <a:xfrm>
            <a:off x="119380" y="3832860"/>
            <a:ext cx="2220595" cy="2478405"/>
          </a:xfrm>
          <a:prstGeom prst="rect">
            <a:avLst/>
          </a:prstGeom>
        </p:spPr>
      </p:pic>
      <p:pic>
        <p:nvPicPr>
          <p:cNvPr id="9" name="图片 8" descr="虎皮鹦鹉"/>
          <p:cNvPicPr>
            <a:picLocks noChangeAspect="1"/>
          </p:cNvPicPr>
          <p:nvPr/>
        </p:nvPicPr>
        <p:blipFill>
          <a:blip r:embed="rId6"/>
          <a:srcRect l="8086" r="6872"/>
          <a:stretch>
            <a:fillRect/>
          </a:stretch>
        </p:blipFill>
        <p:spPr>
          <a:xfrm>
            <a:off x="6628765" y="836295"/>
            <a:ext cx="2324735" cy="1856740"/>
          </a:xfrm>
          <a:prstGeom prst="rect">
            <a:avLst/>
          </a:prstGeom>
        </p:spPr>
      </p:pic>
      <p:pic>
        <p:nvPicPr>
          <p:cNvPr id="10" name="图片 9" descr="喜鹊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93230" y="3312160"/>
            <a:ext cx="1996440" cy="2999105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496820" y="1064895"/>
            <a:ext cx="486410" cy="2774315"/>
            <a:chOff x="3685" y="1489"/>
            <a:chExt cx="766" cy="4369"/>
          </a:xfrm>
        </p:grpSpPr>
        <p:sp>
          <p:nvSpPr>
            <p:cNvPr id="11" name="七角星 10"/>
            <p:cNvSpPr/>
            <p:nvPr/>
          </p:nvSpPr>
          <p:spPr>
            <a:xfrm>
              <a:off x="3685" y="1489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七角星 11"/>
            <p:cNvSpPr/>
            <p:nvPr/>
          </p:nvSpPr>
          <p:spPr>
            <a:xfrm>
              <a:off x="3685" y="2447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七角星 12"/>
            <p:cNvSpPr/>
            <p:nvPr/>
          </p:nvSpPr>
          <p:spPr>
            <a:xfrm>
              <a:off x="3685" y="3352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七角星 13"/>
            <p:cNvSpPr/>
            <p:nvPr/>
          </p:nvSpPr>
          <p:spPr>
            <a:xfrm>
              <a:off x="3685" y="4241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七角星 14"/>
            <p:cNvSpPr/>
            <p:nvPr/>
          </p:nvSpPr>
          <p:spPr>
            <a:xfrm>
              <a:off x="3685" y="5196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657226" y="1058545"/>
            <a:ext cx="486410" cy="2774315"/>
            <a:chOff x="3685" y="1489"/>
            <a:chExt cx="766" cy="4369"/>
          </a:xfrm>
        </p:grpSpPr>
        <p:sp>
          <p:nvSpPr>
            <p:cNvPr id="19" name="七角星 18"/>
            <p:cNvSpPr/>
            <p:nvPr/>
          </p:nvSpPr>
          <p:spPr>
            <a:xfrm>
              <a:off x="3685" y="1489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七角星 19"/>
            <p:cNvSpPr/>
            <p:nvPr/>
          </p:nvSpPr>
          <p:spPr>
            <a:xfrm>
              <a:off x="3685" y="2447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七角星 20"/>
            <p:cNvSpPr/>
            <p:nvPr/>
          </p:nvSpPr>
          <p:spPr>
            <a:xfrm>
              <a:off x="3685" y="3352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七角星 21"/>
            <p:cNvSpPr/>
            <p:nvPr/>
          </p:nvSpPr>
          <p:spPr>
            <a:xfrm>
              <a:off x="3685" y="4241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七角星 22"/>
            <p:cNvSpPr/>
            <p:nvPr/>
          </p:nvSpPr>
          <p:spPr>
            <a:xfrm>
              <a:off x="3685" y="5196"/>
              <a:ext cx="767" cy="663"/>
            </a:xfrm>
            <a:prstGeom prst="star7">
              <a:avLst/>
            </a:prstGeom>
            <a:solidFill>
              <a:srgbClr val="FFFF00"/>
            </a:solidFill>
            <a:ln w="41275" cmpd="sng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3187032" y="1071546"/>
            <a:ext cx="2170786" cy="325018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1、火焰鸟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2、蒙古百灵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3、鸡尾鹦鹉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4、虎皮鹦鹉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5、喜鹊</a:t>
            </a:r>
          </a:p>
        </p:txBody>
      </p:sp>
      <p:sp>
        <p:nvSpPr>
          <p:cNvPr id="25" name="矩形 24"/>
          <p:cNvSpPr/>
          <p:nvPr/>
        </p:nvSpPr>
        <p:spPr>
          <a:xfrm>
            <a:off x="3571868" y="214290"/>
            <a:ext cx="1576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目录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剪去对角的矩形 25"/>
          <p:cNvSpPr/>
          <p:nvPr/>
        </p:nvSpPr>
        <p:spPr>
          <a:xfrm>
            <a:off x="323215" y="1126490"/>
            <a:ext cx="3740150" cy="5455920"/>
          </a:xfrm>
          <a:prstGeom prst="snip2DiagRect">
            <a:avLst/>
          </a:prstGeom>
          <a:noFill/>
          <a:ln w="53975" cmpd="thickThin">
            <a:solidFill>
              <a:srgbClr val="0070C0">
                <a:alpha val="80000"/>
              </a:srgbClr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14282" y="71414"/>
            <a:ext cx="3071834" cy="928694"/>
            <a:chOff x="214282" y="500042"/>
            <a:chExt cx="2928958" cy="928694"/>
          </a:xfrm>
        </p:grpSpPr>
        <p:grpSp>
          <p:nvGrpSpPr>
            <p:cNvPr id="3" name="组合 7"/>
            <p:cNvGrpSpPr/>
            <p:nvPr/>
          </p:nvGrpSpPr>
          <p:grpSpPr>
            <a:xfrm>
              <a:off x="214282" y="500042"/>
              <a:ext cx="1071570" cy="928694"/>
              <a:chOff x="1142976" y="714356"/>
              <a:chExt cx="1214446" cy="785818"/>
            </a:xfrm>
          </p:grpSpPr>
          <p:sp>
            <p:nvSpPr>
              <p:cNvPr id="17" name="等腰三角形 16"/>
              <p:cNvSpPr/>
              <p:nvPr/>
            </p:nvSpPr>
            <p:spPr>
              <a:xfrm>
                <a:off x="1142976" y="714356"/>
                <a:ext cx="785818" cy="785818"/>
              </a:xfrm>
              <a:prstGeom prst="triangle">
                <a:avLst/>
              </a:prstGeom>
              <a:gradFill>
                <a:gsLst>
                  <a:gs pos="0">
                    <a:srgbClr val="FFF200">
                      <a:alpha val="65000"/>
                    </a:srgb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0800000">
                <a:off x="1571604" y="714356"/>
                <a:ext cx="785818" cy="785818"/>
              </a:xfrm>
              <a:prstGeom prst="triangle">
                <a:avLst/>
              </a:prstGeom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9"/>
            <p:cNvGrpSpPr/>
            <p:nvPr/>
          </p:nvGrpSpPr>
          <p:grpSpPr>
            <a:xfrm>
              <a:off x="1142976" y="500042"/>
              <a:ext cx="1071570" cy="928694"/>
              <a:chOff x="1142976" y="714356"/>
              <a:chExt cx="1214446" cy="785818"/>
            </a:xfrm>
          </p:grpSpPr>
          <p:sp>
            <p:nvSpPr>
              <p:cNvPr id="15" name="等腰三角形 14"/>
              <p:cNvSpPr/>
              <p:nvPr/>
            </p:nvSpPr>
            <p:spPr>
              <a:xfrm>
                <a:off x="1142976" y="714356"/>
                <a:ext cx="785818" cy="785818"/>
              </a:xfrm>
              <a:prstGeom prst="triangle">
                <a:avLst/>
              </a:prstGeom>
              <a:gradFill>
                <a:gsLst>
                  <a:gs pos="0">
                    <a:srgbClr val="FFF200">
                      <a:alpha val="65000"/>
                    </a:srgb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0800000">
                <a:off x="1571604" y="714356"/>
                <a:ext cx="785818" cy="785818"/>
              </a:xfrm>
              <a:prstGeom prst="triangle">
                <a:avLst/>
              </a:prstGeom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2"/>
            <p:cNvGrpSpPr/>
            <p:nvPr/>
          </p:nvGrpSpPr>
          <p:grpSpPr>
            <a:xfrm>
              <a:off x="2071670" y="500042"/>
              <a:ext cx="1071570" cy="928694"/>
              <a:chOff x="1142976" y="714356"/>
              <a:chExt cx="1214446" cy="785818"/>
            </a:xfrm>
          </p:grpSpPr>
          <p:sp>
            <p:nvSpPr>
              <p:cNvPr id="13" name="等腰三角形 12"/>
              <p:cNvSpPr/>
              <p:nvPr/>
            </p:nvSpPr>
            <p:spPr>
              <a:xfrm>
                <a:off x="1142976" y="714356"/>
                <a:ext cx="785818" cy="785818"/>
              </a:xfrm>
              <a:prstGeom prst="triangle">
                <a:avLst/>
              </a:prstGeom>
              <a:gradFill>
                <a:gsLst>
                  <a:gs pos="0">
                    <a:srgbClr val="FFF200">
                      <a:alpha val="65000"/>
                    </a:srgb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rot="10800000">
                <a:off x="1571604" y="714356"/>
                <a:ext cx="785818" cy="785818"/>
              </a:xfrm>
              <a:prstGeom prst="triangle">
                <a:avLst/>
              </a:prstGeom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357158" y="148216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rPr>
              <a:t>火</a:t>
            </a:r>
            <a:endParaRPr lang="zh-CN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楷体 Std R" pitchFamily="18" charset="-122"/>
              <a:ea typeface="Adobe 楷体 Std R" pitchFamily="18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285852" y="142852"/>
            <a:ext cx="877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rPr>
              <a:t>焰</a:t>
            </a:r>
            <a:endParaRPr lang="zh-CN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楷体 Std R" pitchFamily="18" charset="-122"/>
              <a:ea typeface="Adobe 楷体 Std R" pitchFamily="18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266077" y="142852"/>
            <a:ext cx="877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rPr>
              <a:t>鸟</a:t>
            </a:r>
            <a:endParaRPr lang="zh-CN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楷体 Std R" pitchFamily="18" charset="-122"/>
              <a:ea typeface="Adobe 楷体 Std R" pitchFamily="18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840" y="1090278"/>
            <a:ext cx="3786214" cy="547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dirty="0" smtClean="0">
                <a:latin typeface="+mn-ea"/>
              </a:rPr>
              <a:t>火烈鸟，亦称红鹳。</a:t>
            </a:r>
            <a:r>
              <a:rPr lang="en-US" sz="1400" dirty="0" smtClean="0">
                <a:latin typeface="+mn-ea"/>
              </a:rPr>
              <a:t>3</a:t>
            </a:r>
            <a:r>
              <a:rPr lang="zh-CN" altLang="en-US" sz="1400" dirty="0" smtClean="0">
                <a:latin typeface="+mn-ea"/>
              </a:rPr>
              <a:t>属</a:t>
            </a:r>
            <a:r>
              <a:rPr lang="en-US" sz="1400" dirty="0" smtClean="0">
                <a:latin typeface="+mn-ea"/>
              </a:rPr>
              <a:t>6</a:t>
            </a:r>
            <a:r>
              <a:rPr lang="zh-CN" altLang="en-US" sz="1400" dirty="0" smtClean="0">
                <a:latin typeface="+mn-ea"/>
              </a:rPr>
              <a:t>种：高约</a:t>
            </a:r>
            <a:r>
              <a:rPr lang="en-US" sz="1400" dirty="0" smtClean="0">
                <a:latin typeface="+mn-ea"/>
              </a:rPr>
              <a:t>80-</a:t>
            </a:r>
          </a:p>
          <a:p>
            <a:pPr>
              <a:lnSpc>
                <a:spcPts val="2000"/>
              </a:lnSpc>
            </a:pPr>
            <a:r>
              <a:rPr lang="en-US" sz="1400" dirty="0" smtClean="0">
                <a:latin typeface="+mn-ea"/>
              </a:rPr>
              <a:t>160</a:t>
            </a:r>
            <a:r>
              <a:rPr lang="zh-CN" altLang="en-US" sz="1400" dirty="0" smtClean="0">
                <a:latin typeface="+mn-ea"/>
              </a:rPr>
              <a:t>厘米，体重</a:t>
            </a:r>
            <a:r>
              <a:rPr lang="en-US" sz="1400" dirty="0" smtClean="0">
                <a:latin typeface="+mn-ea"/>
              </a:rPr>
              <a:t>2.5-3.5</a:t>
            </a:r>
            <a:r>
              <a:rPr lang="zh-CN" altLang="en-US" sz="1400" dirty="0" smtClean="0">
                <a:latin typeface="+mn-ea"/>
              </a:rPr>
              <a:t>千克。体型大小似</a:t>
            </a:r>
            <a:endParaRPr lang="en-US" altLang="zh-CN" sz="1400" dirty="0" smtClean="0">
              <a:latin typeface="+mn-ea"/>
            </a:endParaRPr>
          </a:p>
          <a:p>
            <a:pPr>
              <a:lnSpc>
                <a:spcPts val="2000"/>
              </a:lnSpc>
            </a:pPr>
            <a:r>
              <a:rPr lang="zh-CN" altLang="en-US" sz="1400" dirty="0" smtClean="0">
                <a:latin typeface="+mn-ea"/>
              </a:rPr>
              <a:t>鹳；嘴短而厚，上嘴中部突向下曲，下嘴较大成槽状 ；颈长而曲 ；脚极长而裸出，向前的</a:t>
            </a:r>
            <a:r>
              <a:rPr lang="en-US" sz="1400" dirty="0" smtClean="0">
                <a:latin typeface="+mn-ea"/>
              </a:rPr>
              <a:t>3</a:t>
            </a:r>
            <a:r>
              <a:rPr lang="zh-CN" altLang="en-US" sz="1400" dirty="0" smtClean="0">
                <a:latin typeface="+mn-ea"/>
              </a:rPr>
              <a:t>趾间有蹼 ，后趾短小不着地；翅大小适中；尾短；体羽白而带玫瑰色 ，飞羽黑，覆羽深红，诸色相衬，非常艳丽。栖息于温热带盐湖水滨，涉行浅滩            ，以小虾、蛤蜊、昆虫、藻类等为            食。觅食时头往下浸，嘴倒转，            将食物吮入口中，把多余的水和不能吃的渣滓排出，然后徐徐吞下。性怯懦，喜群栖，常万余只结群。以泥筑成高墩作巢，巢基在水里，高约</a:t>
            </a:r>
            <a:r>
              <a:rPr lang="en-US" sz="1400" dirty="0" smtClean="0">
                <a:latin typeface="+mn-ea"/>
              </a:rPr>
              <a:t>0.5</a:t>
            </a:r>
            <a:r>
              <a:rPr lang="zh-CN" altLang="en-US" sz="1400" dirty="0" smtClean="0">
                <a:latin typeface="+mn-ea"/>
              </a:rPr>
              <a:t>米 。孵卵时亲鸟伏在巢上 ，长颈后弯藏在背部羽毛中。每窝产卵</a:t>
            </a:r>
            <a:r>
              <a:rPr lang="en-US" sz="1400" dirty="0" smtClean="0">
                <a:latin typeface="+mn-ea"/>
              </a:rPr>
              <a:t>1-2</a:t>
            </a:r>
            <a:r>
              <a:rPr lang="zh-CN" altLang="en-US" sz="1400" dirty="0" smtClean="0">
                <a:latin typeface="+mn-ea"/>
              </a:rPr>
              <a:t>枚。卵壳厚，色蓝绿。孵化期约</a:t>
            </a:r>
            <a:r>
              <a:rPr lang="en-US" sz="1400" dirty="0" smtClean="0">
                <a:latin typeface="+mn-ea"/>
              </a:rPr>
              <a:t>1</a:t>
            </a:r>
            <a:r>
              <a:rPr lang="zh-CN" altLang="en-US" sz="1400" dirty="0" smtClean="0">
                <a:latin typeface="+mn-ea"/>
              </a:rPr>
              <a:t>个月。雏鸟初靠亲鸟饲育，逐渐自行生活。因羽色鲜丽，被人饲为观赏鸟。大红鹳分布于地中海沿岸，东达印度西北部，南抵非洲，亦见于西印度群岛；小红鹳分布于非洲东部、波斯  </a:t>
            </a:r>
          </a:p>
          <a:p>
            <a:pPr>
              <a:lnSpc>
                <a:spcPts val="2000"/>
              </a:lnSpc>
            </a:pPr>
            <a:r>
              <a:rPr lang="zh-CN" altLang="en-US" sz="1400" dirty="0" smtClean="0">
                <a:latin typeface="+mn-ea"/>
              </a:rPr>
              <a:t> 湾和印度西北部； 加勒比海红鹳、智利红鹳、 </a:t>
            </a:r>
          </a:p>
          <a:p>
            <a:pPr>
              <a:lnSpc>
                <a:spcPts val="2000"/>
              </a:lnSpc>
            </a:pPr>
            <a:r>
              <a:rPr lang="zh-CN" altLang="en-US" sz="1400" dirty="0" smtClean="0">
                <a:latin typeface="+mn-ea"/>
              </a:rPr>
              <a:t>     安第斯红鹳和秘鲁红鹳分布均限于南美。</a:t>
            </a:r>
            <a:endParaRPr lang="zh-CN" altLang="en-US" sz="1500" dirty="0"/>
          </a:p>
        </p:txBody>
      </p:sp>
      <p:grpSp>
        <p:nvGrpSpPr>
          <p:cNvPr id="39" name="组合 38"/>
          <p:cNvGrpSpPr/>
          <p:nvPr/>
        </p:nvGrpSpPr>
        <p:grpSpPr>
          <a:xfrm rot="673361">
            <a:off x="2985773" y="414216"/>
            <a:ext cx="1464040" cy="1462127"/>
            <a:chOff x="2857488" y="142852"/>
            <a:chExt cx="1785949" cy="1714512"/>
          </a:xfrm>
        </p:grpSpPr>
        <p:sp>
          <p:nvSpPr>
            <p:cNvPr id="40" name="五角星 39"/>
            <p:cNvSpPr/>
            <p:nvPr/>
          </p:nvSpPr>
          <p:spPr>
            <a:xfrm>
              <a:off x="3428992" y="285728"/>
              <a:ext cx="428628" cy="500066"/>
            </a:xfrm>
            <a:prstGeom prst="star5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 rot="1720641">
              <a:off x="3829707" y="614140"/>
              <a:ext cx="239833" cy="242708"/>
            </a:xfrm>
            <a:prstGeom prst="star5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五角星 41"/>
            <p:cNvSpPr/>
            <p:nvPr/>
          </p:nvSpPr>
          <p:spPr>
            <a:xfrm>
              <a:off x="2857488" y="142852"/>
              <a:ext cx="642942" cy="642942"/>
            </a:xfrm>
            <a:prstGeom prst="star5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4014438" y="858644"/>
              <a:ext cx="628999" cy="998720"/>
            </a:xfrm>
            <a:custGeom>
              <a:avLst/>
              <a:gdLst>
                <a:gd name="connsiteX0" fmla="*/ 0 w 479502"/>
                <a:gd name="connsiteY0" fmla="*/ 0 h 557561"/>
                <a:gd name="connsiteX1" fmla="*/ 256478 w 479502"/>
                <a:gd name="connsiteY1" fmla="*/ 167268 h 557561"/>
                <a:gd name="connsiteX2" fmla="*/ 423746 w 479502"/>
                <a:gd name="connsiteY2" fmla="*/ 401444 h 557561"/>
                <a:gd name="connsiteX3" fmla="*/ 479502 w 479502"/>
                <a:gd name="connsiteY3" fmla="*/ 557561 h 557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9502" h="557561">
                  <a:moveTo>
                    <a:pt x="0" y="0"/>
                  </a:moveTo>
                  <a:cubicBezTo>
                    <a:pt x="92927" y="50180"/>
                    <a:pt x="185854" y="100361"/>
                    <a:pt x="256478" y="167268"/>
                  </a:cubicBezTo>
                  <a:cubicBezTo>
                    <a:pt x="327102" y="234175"/>
                    <a:pt x="386575" y="336395"/>
                    <a:pt x="423746" y="401444"/>
                  </a:cubicBezTo>
                  <a:cubicBezTo>
                    <a:pt x="460917" y="466493"/>
                    <a:pt x="470209" y="512027"/>
                    <a:pt x="479502" y="557561"/>
                  </a:cubicBezTo>
                </a:path>
              </a:pathLst>
            </a:cu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20760991">
              <a:off x="4143372" y="785794"/>
              <a:ext cx="428628" cy="642942"/>
            </a:xfrm>
            <a:custGeom>
              <a:avLst/>
              <a:gdLst>
                <a:gd name="connsiteX0" fmla="*/ 0 w 479502"/>
                <a:gd name="connsiteY0" fmla="*/ 0 h 557561"/>
                <a:gd name="connsiteX1" fmla="*/ 256478 w 479502"/>
                <a:gd name="connsiteY1" fmla="*/ 167268 h 557561"/>
                <a:gd name="connsiteX2" fmla="*/ 423746 w 479502"/>
                <a:gd name="connsiteY2" fmla="*/ 401444 h 557561"/>
                <a:gd name="connsiteX3" fmla="*/ 479502 w 479502"/>
                <a:gd name="connsiteY3" fmla="*/ 557561 h 557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9502" h="557561">
                  <a:moveTo>
                    <a:pt x="0" y="0"/>
                  </a:moveTo>
                  <a:cubicBezTo>
                    <a:pt x="92927" y="50180"/>
                    <a:pt x="185854" y="100361"/>
                    <a:pt x="256478" y="167268"/>
                  </a:cubicBezTo>
                  <a:cubicBezTo>
                    <a:pt x="327102" y="234175"/>
                    <a:pt x="386575" y="336395"/>
                    <a:pt x="423746" y="401444"/>
                  </a:cubicBezTo>
                  <a:cubicBezTo>
                    <a:pt x="460917" y="466493"/>
                    <a:pt x="470209" y="512027"/>
                    <a:pt x="479502" y="557561"/>
                  </a:cubicBezTo>
                </a:path>
              </a:pathLst>
            </a:cu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4000496" y="928670"/>
              <a:ext cx="336626" cy="557561"/>
            </a:xfrm>
            <a:custGeom>
              <a:avLst/>
              <a:gdLst>
                <a:gd name="connsiteX0" fmla="*/ 0 w 479502"/>
                <a:gd name="connsiteY0" fmla="*/ 0 h 557561"/>
                <a:gd name="connsiteX1" fmla="*/ 256478 w 479502"/>
                <a:gd name="connsiteY1" fmla="*/ 167268 h 557561"/>
                <a:gd name="connsiteX2" fmla="*/ 423746 w 479502"/>
                <a:gd name="connsiteY2" fmla="*/ 401444 h 557561"/>
                <a:gd name="connsiteX3" fmla="*/ 479502 w 479502"/>
                <a:gd name="connsiteY3" fmla="*/ 557561 h 557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9502" h="557561">
                  <a:moveTo>
                    <a:pt x="0" y="0"/>
                  </a:moveTo>
                  <a:cubicBezTo>
                    <a:pt x="92927" y="50180"/>
                    <a:pt x="185854" y="100361"/>
                    <a:pt x="256478" y="167268"/>
                  </a:cubicBezTo>
                  <a:cubicBezTo>
                    <a:pt x="327102" y="234175"/>
                    <a:pt x="386575" y="336395"/>
                    <a:pt x="423746" y="401444"/>
                  </a:cubicBezTo>
                  <a:cubicBezTo>
                    <a:pt x="460917" y="466493"/>
                    <a:pt x="470209" y="512027"/>
                    <a:pt x="479502" y="557561"/>
                  </a:cubicBezTo>
                </a:path>
              </a:pathLst>
            </a:cu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098" name="Picture 2" descr="C:\Documents and Settings\zd\桌面\图片\火焰鸟2.jpg"/>
          <p:cNvPicPr>
            <a:picLocks noChangeAspect="1" noChangeArrowheads="1"/>
          </p:cNvPicPr>
          <p:nvPr/>
        </p:nvPicPr>
        <p:blipFill>
          <a:blip r:embed="rId3" cstate="print"/>
          <a:srcRect b="19152"/>
          <a:stretch>
            <a:fillRect/>
          </a:stretch>
        </p:blipFill>
        <p:spPr bwMode="auto">
          <a:xfrm>
            <a:off x="1729740" y="2900680"/>
            <a:ext cx="901065" cy="747395"/>
          </a:xfrm>
          <a:prstGeom prst="rect">
            <a:avLst/>
          </a:prstGeom>
          <a:noFill/>
        </p:spPr>
      </p:pic>
      <p:sp>
        <p:nvSpPr>
          <p:cNvPr id="47" name="剪去对角的矩形 46"/>
          <p:cNvSpPr/>
          <p:nvPr/>
        </p:nvSpPr>
        <p:spPr>
          <a:xfrm>
            <a:off x="4429124" y="1142984"/>
            <a:ext cx="3714776" cy="2357454"/>
          </a:xfrm>
          <a:prstGeom prst="snip2DiagRect">
            <a:avLst/>
          </a:prstGeom>
          <a:noFill/>
          <a:ln w="53975" cmpd="thickThin">
            <a:solidFill>
              <a:srgbClr val="0070C0">
                <a:alpha val="80000"/>
              </a:srgbClr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8215338" y="857232"/>
            <a:ext cx="714380" cy="2857520"/>
            <a:chOff x="8429620" y="928670"/>
            <a:chExt cx="714380" cy="2857520"/>
          </a:xfrm>
        </p:grpSpPr>
        <p:sp>
          <p:nvSpPr>
            <p:cNvPr id="48" name="椭圆 47"/>
            <p:cNvSpPr/>
            <p:nvPr/>
          </p:nvSpPr>
          <p:spPr>
            <a:xfrm>
              <a:off x="8429620" y="1643050"/>
              <a:ext cx="714380" cy="714380"/>
            </a:xfrm>
            <a:prstGeom prst="ellipse">
              <a:avLst/>
            </a:prstGeom>
            <a:gradFill>
              <a:gsLst>
                <a:gs pos="0">
                  <a:srgbClr val="5E9EFF">
                    <a:alpha val="48000"/>
                  </a:srgb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8429620" y="928670"/>
              <a:ext cx="714380" cy="714380"/>
            </a:xfrm>
            <a:prstGeom prst="ellipse">
              <a:avLst/>
            </a:prstGeom>
            <a:gradFill>
              <a:gsLst>
                <a:gs pos="0">
                  <a:srgbClr val="5E9EFF">
                    <a:alpha val="48000"/>
                  </a:srgb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8429620" y="2357430"/>
              <a:ext cx="714380" cy="714380"/>
            </a:xfrm>
            <a:prstGeom prst="ellipse">
              <a:avLst/>
            </a:prstGeom>
            <a:gradFill>
              <a:gsLst>
                <a:gs pos="0">
                  <a:srgbClr val="5E9EFF">
                    <a:alpha val="48000"/>
                  </a:srgb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8429620" y="3071810"/>
              <a:ext cx="714380" cy="714380"/>
            </a:xfrm>
            <a:prstGeom prst="ellipse">
              <a:avLst/>
            </a:prstGeom>
            <a:gradFill>
              <a:gsLst>
                <a:gs pos="0">
                  <a:srgbClr val="5E9EFF">
                    <a:alpha val="48000"/>
                  </a:srgb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>
            <a:off x="8215338" y="857232"/>
            <a:ext cx="6976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物</a:t>
            </a:r>
            <a:endParaRPr lang="zh-CN" alt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215338" y="1571612"/>
            <a:ext cx="6976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种</a:t>
            </a:r>
            <a:endParaRPr lang="zh-CN" alt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338" y="2285992"/>
            <a:ext cx="6976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简</a:t>
            </a:r>
            <a:endParaRPr lang="zh-CN" alt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215338" y="3000372"/>
            <a:ext cx="6976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史</a:t>
            </a:r>
            <a:endParaRPr lang="zh-CN" alt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429124" y="1071546"/>
            <a:ext cx="385765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n-ea"/>
              </a:rPr>
              <a:t>化石证据表明火烈鸟祖先早在</a:t>
            </a:r>
            <a:r>
              <a:rPr lang="en-US" sz="1400" dirty="0" smtClean="0">
                <a:latin typeface="+mn-ea"/>
              </a:rPr>
              <a:t>3</a:t>
            </a:r>
            <a:r>
              <a:rPr lang="zh-CN" altLang="en-US" sz="1400" dirty="0" smtClean="0">
                <a:latin typeface="+mn-ea"/>
              </a:rPr>
              <a:t>千万年以前</a:t>
            </a:r>
            <a:endParaRPr lang="en-US" altLang="zh-CN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n-ea"/>
              </a:rPr>
              <a:t>的中新世就开始分化出来了，远早于大多数别的鸟类。</a:t>
            </a:r>
            <a:r>
              <a:rPr lang="en-US" sz="1400" dirty="0" smtClean="0">
                <a:latin typeface="+mn-ea"/>
              </a:rPr>
              <a:t>1976</a:t>
            </a:r>
            <a:r>
              <a:rPr lang="zh-CN" altLang="en-US" sz="1400" dirty="0" smtClean="0">
                <a:latin typeface="+mn-ea"/>
              </a:rPr>
              <a:t>年发现的化石暗示其祖先是类似乎鹬鸻那样的滨岸鸟类。在安第斯山脉曾发现大约七百万年前的火烈鸟脚印化石。全球年龄最大的</a:t>
            </a:r>
            <a:r>
              <a:rPr lang="en-US" sz="1400" dirty="0" smtClean="0">
                <a:latin typeface="+mn-ea"/>
              </a:rPr>
              <a:t>83</a:t>
            </a:r>
            <a:r>
              <a:rPr lang="zh-CN" altLang="en-US" sz="1400" dirty="0" smtClean="0">
                <a:latin typeface="+mn-ea"/>
              </a:rPr>
              <a:t>岁火烈鸟于</a:t>
            </a:r>
            <a:r>
              <a:rPr lang="en-US" sz="1400" dirty="0" smtClean="0">
                <a:latin typeface="+mn-ea"/>
              </a:rPr>
              <a:t>2013</a:t>
            </a:r>
            <a:r>
              <a:rPr lang="zh-CN" altLang="en-US" sz="1400" dirty="0" smtClean="0">
                <a:latin typeface="+mn-ea"/>
              </a:rPr>
              <a:t>年</a:t>
            </a:r>
            <a:r>
              <a:rPr lang="en-US" sz="1400" dirty="0" smtClean="0">
                <a:latin typeface="+mn-ea"/>
              </a:rPr>
              <a:t>1</a:t>
            </a:r>
            <a:r>
              <a:rPr lang="zh-CN" altLang="en-US" sz="1400" dirty="0" smtClean="0">
                <a:latin typeface="+mn-ea"/>
              </a:rPr>
              <a:t>月</a:t>
            </a:r>
            <a:r>
              <a:rPr lang="en-US" sz="1400" dirty="0" smtClean="0">
                <a:latin typeface="+mn-ea"/>
              </a:rPr>
              <a:t>30</a:t>
            </a:r>
            <a:r>
              <a:rPr lang="zh-CN" altLang="en-US" sz="1400" dirty="0" smtClean="0">
                <a:latin typeface="+mn-ea"/>
              </a:rPr>
              <a:t>日于澳大利</a:t>
            </a:r>
            <a:endParaRPr lang="en-US" altLang="zh-CN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+mn-ea"/>
              </a:rPr>
              <a:t>  </a:t>
            </a:r>
            <a:r>
              <a:rPr lang="zh-CN" altLang="en-US" sz="1400" dirty="0" smtClean="0">
                <a:latin typeface="+mn-ea"/>
              </a:rPr>
              <a:t>亚阿德莱  德动物园（</a:t>
            </a:r>
            <a:r>
              <a:rPr lang="en-US" sz="1400" dirty="0" smtClean="0">
                <a:latin typeface="+mn-ea"/>
              </a:rPr>
              <a:t>Adelaide Zoo</a:t>
            </a:r>
            <a:r>
              <a:rPr lang="zh-CN" altLang="en-US" sz="1400" dirty="0" smtClean="0">
                <a:latin typeface="+mn-ea"/>
              </a:rPr>
              <a:t>）辞世。</a:t>
            </a:r>
          </a:p>
          <a:p>
            <a:pPr>
              <a:lnSpc>
                <a:spcPct val="150000"/>
              </a:lnSpc>
            </a:pPr>
            <a:r>
              <a:rPr lang="en-US" sz="1400" dirty="0" smtClean="0">
                <a:latin typeface="+mn-ea"/>
              </a:rPr>
              <a:t> </a:t>
            </a:r>
            <a:endParaRPr lang="zh-CN" altLang="en-US" sz="1400" dirty="0" smtClean="0">
              <a:latin typeface="+mn-ea"/>
            </a:endParaRPr>
          </a:p>
          <a:p>
            <a:endParaRPr lang="zh-CN" altLang="en-US" dirty="0"/>
          </a:p>
        </p:txBody>
      </p:sp>
      <p:pic>
        <p:nvPicPr>
          <p:cNvPr id="1026" name="Picture 2" descr="C:\Documents and Settings\zd\桌面\图片\火焰鸟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85728"/>
            <a:ext cx="1178697" cy="785798"/>
          </a:xfrm>
          <a:prstGeom prst="rect">
            <a:avLst/>
          </a:prstGeom>
          <a:noFill/>
        </p:spPr>
      </p:pic>
      <p:sp>
        <p:nvSpPr>
          <p:cNvPr id="46" name="太阳形 45"/>
          <p:cNvSpPr/>
          <p:nvPr/>
        </p:nvSpPr>
        <p:spPr>
          <a:xfrm>
            <a:off x="4643438" y="571480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太阳形 52"/>
          <p:cNvSpPr/>
          <p:nvPr/>
        </p:nvSpPr>
        <p:spPr>
          <a:xfrm>
            <a:off x="5143504" y="571480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太阳形 53"/>
          <p:cNvSpPr/>
          <p:nvPr/>
        </p:nvSpPr>
        <p:spPr>
          <a:xfrm>
            <a:off x="5643570" y="571480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太阳形 54"/>
          <p:cNvSpPr/>
          <p:nvPr/>
        </p:nvSpPr>
        <p:spPr>
          <a:xfrm>
            <a:off x="6143636" y="571480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剪去对角的矩形 55"/>
          <p:cNvSpPr/>
          <p:nvPr/>
        </p:nvSpPr>
        <p:spPr>
          <a:xfrm>
            <a:off x="4714560" y="4929515"/>
            <a:ext cx="3929090" cy="1428760"/>
          </a:xfrm>
          <a:prstGeom prst="snip2DiagRect">
            <a:avLst/>
          </a:prstGeom>
          <a:noFill/>
          <a:ln w="53975" cmpd="thickThin">
            <a:solidFill>
              <a:srgbClr val="0070C0">
                <a:alpha val="80000"/>
              </a:srgbClr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4714560" y="4929198"/>
            <a:ext cx="39290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n-ea"/>
              </a:rPr>
              <a:t>主要栖息在温热带盐水湖泊、沼泽及礁湖的浅水地带，生活在各种各样的盐水和淡水栖息地，如泻湖，河口，滩涂和沿海或内陆湖泊，主要靠滤食藻类和浮游生物为生。</a:t>
            </a:r>
          </a:p>
          <a:p>
            <a:endParaRPr lang="zh-CN" altLang="en-US" sz="1600" dirty="0">
              <a:latin typeface="+mn-ea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643438" y="4000504"/>
            <a:ext cx="3143272" cy="642942"/>
            <a:chOff x="4572000" y="4429132"/>
            <a:chExt cx="3143272" cy="642942"/>
          </a:xfrm>
        </p:grpSpPr>
        <p:sp>
          <p:nvSpPr>
            <p:cNvPr id="58" name="图文框 57"/>
            <p:cNvSpPr/>
            <p:nvPr/>
          </p:nvSpPr>
          <p:spPr>
            <a:xfrm>
              <a:off x="4572000" y="4429132"/>
              <a:ext cx="785818" cy="642942"/>
            </a:xfrm>
            <a:prstGeom prst="frame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9" name="图文框 58"/>
            <p:cNvSpPr/>
            <p:nvPr/>
          </p:nvSpPr>
          <p:spPr>
            <a:xfrm>
              <a:off x="5357818" y="4429132"/>
              <a:ext cx="785818" cy="642942"/>
            </a:xfrm>
            <a:prstGeom prst="frame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图文框 59"/>
            <p:cNvSpPr/>
            <p:nvPr/>
          </p:nvSpPr>
          <p:spPr>
            <a:xfrm>
              <a:off x="6143636" y="4429132"/>
              <a:ext cx="785818" cy="642942"/>
            </a:xfrm>
            <a:prstGeom prst="frame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1" name="图文框 60"/>
            <p:cNvSpPr/>
            <p:nvPr/>
          </p:nvSpPr>
          <p:spPr>
            <a:xfrm>
              <a:off x="6929454" y="4429132"/>
              <a:ext cx="785818" cy="642942"/>
            </a:xfrm>
            <a:prstGeom prst="frame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1027" name="Picture 3" descr="C:\Documents and Settings\zd\桌面\图片\火焰鸟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86" y="4000504"/>
            <a:ext cx="1071570" cy="713666"/>
          </a:xfrm>
          <a:prstGeom prst="rect">
            <a:avLst/>
          </a:prstGeom>
          <a:noFill/>
        </p:spPr>
      </p:pic>
      <p:grpSp>
        <p:nvGrpSpPr>
          <p:cNvPr id="67" name="组合 66"/>
          <p:cNvGrpSpPr/>
          <p:nvPr/>
        </p:nvGrpSpPr>
        <p:grpSpPr>
          <a:xfrm>
            <a:off x="4714876" y="4000504"/>
            <a:ext cx="3059120" cy="714380"/>
            <a:chOff x="4582388" y="4000504"/>
            <a:chExt cx="3059120" cy="714380"/>
          </a:xfrm>
        </p:grpSpPr>
        <p:sp>
          <p:nvSpPr>
            <p:cNvPr id="63" name="矩形 62"/>
            <p:cNvSpPr/>
            <p:nvPr/>
          </p:nvSpPr>
          <p:spPr>
            <a:xfrm>
              <a:off x="4582388" y="4000504"/>
              <a:ext cx="703992" cy="70788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0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Adobe 楷体 Std R" pitchFamily="18" charset="-122"/>
                  <a:ea typeface="Adobe 楷体 Std R" pitchFamily="18" charset="-122"/>
                </a:rPr>
                <a:t>栖</a:t>
              </a:r>
              <a:endParaRPr lang="zh-CN" altLang="en-US" sz="40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5357818" y="4006998"/>
              <a:ext cx="712054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none" spc="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Adobe 楷体 Std R" pitchFamily="18" charset="-122"/>
                  <a:ea typeface="Adobe 楷体 Std R" pitchFamily="18" charset="-122"/>
                </a:rPr>
                <a:t>息</a:t>
              </a:r>
              <a:endParaRPr lang="zh-CN" altLang="en-US" sz="40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6143636" y="4006998"/>
              <a:ext cx="712054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none" spc="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Adobe 楷体 Std R" pitchFamily="18" charset="-122"/>
                  <a:ea typeface="Adobe 楷体 Std R" pitchFamily="18" charset="-122"/>
                </a:rPr>
                <a:t>环</a:t>
              </a:r>
              <a:endParaRPr lang="zh-CN" altLang="en-US" sz="40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929454" y="4006998"/>
              <a:ext cx="712054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none" spc="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Adobe 楷体 Std R" pitchFamily="18" charset="-122"/>
                  <a:ea typeface="Adobe 楷体 Std R" pitchFamily="18" charset="-122"/>
                </a:rPr>
                <a:t>境</a:t>
              </a:r>
              <a:endParaRPr lang="zh-CN" altLang="en-US" sz="40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楷体 Std R" pitchFamily="18" charset="-122"/>
                <a:ea typeface="Adobe 楷体 Std R" pitchFamily="18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剪去对角的矩形 11"/>
          <p:cNvSpPr/>
          <p:nvPr/>
        </p:nvSpPr>
        <p:spPr>
          <a:xfrm>
            <a:off x="285720" y="967492"/>
            <a:ext cx="8858280" cy="2747260"/>
          </a:xfrm>
          <a:prstGeom prst="snip2DiagRect">
            <a:avLst/>
          </a:prstGeom>
          <a:noFill/>
          <a:ln w="53975" cmpd="thickThin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14282" y="285728"/>
            <a:ext cx="3214710" cy="857256"/>
            <a:chOff x="214282" y="285728"/>
            <a:chExt cx="3214710" cy="857256"/>
          </a:xfrm>
        </p:grpSpPr>
        <p:sp>
          <p:nvSpPr>
            <p:cNvPr id="2" name="椭圆 1"/>
            <p:cNvSpPr/>
            <p:nvPr/>
          </p:nvSpPr>
          <p:spPr>
            <a:xfrm>
              <a:off x="214282" y="285728"/>
              <a:ext cx="857256" cy="857256"/>
            </a:xfrm>
            <a:prstGeom prst="ellipse">
              <a:avLst/>
            </a:prstGeom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  <a:tileRect l="-100000" t="-100000"/>
            </a:gradFill>
            <a:ln w="317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1000100" y="285728"/>
              <a:ext cx="857256" cy="857256"/>
            </a:xfrm>
            <a:prstGeom prst="ellipse">
              <a:avLst/>
            </a:prstGeom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  <a:tileRect l="-100000" t="-100000"/>
            </a:gradFill>
            <a:ln w="317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1785918" y="285728"/>
              <a:ext cx="857256" cy="857256"/>
            </a:xfrm>
            <a:prstGeom prst="ellipse">
              <a:avLst/>
            </a:prstGeom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  <a:tileRect l="-100000" t="-100000"/>
            </a:gradFill>
            <a:ln w="317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2571736" y="285728"/>
              <a:ext cx="857256" cy="857256"/>
            </a:xfrm>
            <a:prstGeom prst="ellipse">
              <a:avLst/>
            </a:prstGeom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  <a:tileRect l="-100000" t="-100000"/>
            </a:gradFill>
            <a:ln w="317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271319" y="311987"/>
            <a:ext cx="8002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蒙</a:t>
            </a:r>
            <a:endParaRPr lang="zh-CN" alt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7137" y="311987"/>
            <a:ext cx="8002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古</a:t>
            </a:r>
            <a:endParaRPr lang="zh-CN" alt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42955" y="311987"/>
            <a:ext cx="8002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百</a:t>
            </a:r>
            <a:endParaRPr lang="zh-CN" alt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28772" y="311987"/>
            <a:ext cx="8002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灵</a:t>
            </a:r>
            <a:endParaRPr lang="zh-CN" alt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000108"/>
            <a:ext cx="8715404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j-ea"/>
                <a:ea typeface="+mj-ea"/>
              </a:rPr>
              <a:t>蒙古百灵是一种小型鸣禽。体长约</a:t>
            </a:r>
            <a:r>
              <a:rPr lang="en-US" sz="1400" dirty="0" smtClean="0">
                <a:latin typeface="+mj-ea"/>
                <a:ea typeface="+mj-ea"/>
              </a:rPr>
              <a:t>18</a:t>
            </a:r>
            <a:r>
              <a:rPr lang="zh-CN" altLang="en-US" sz="1400" dirty="0" smtClean="0">
                <a:latin typeface="+mj-ea"/>
                <a:ea typeface="+mj-ea"/>
              </a:rPr>
              <a:t>厘米。上体黄褐色，具棕黄色羽缘，头顶周围栗色，中央浅棕色，下体白色，胸部具有不连接的宽阔横带，两肋稍杂以栗纹，颊部皮黄色，两条长而显著的白色眉纹在枕部相接。初级飞羽黑褐色，具白色翅斑，最外侧</a:t>
            </a:r>
            <a:r>
              <a:rPr lang="en-US" sz="1400" dirty="0" smtClean="0">
                <a:latin typeface="+mj-ea"/>
                <a:ea typeface="+mj-ea"/>
              </a:rPr>
              <a:t>1</a:t>
            </a:r>
            <a:r>
              <a:rPr lang="zh-CN" altLang="en-US" sz="1400" dirty="0" smtClean="0">
                <a:latin typeface="+mj-ea"/>
                <a:ea typeface="+mj-ea"/>
              </a:rPr>
              <a:t>对尾羽白色，其余尾羽深褐色，后爪长而稍弯曲。雌鸟似雄鸟，但颜色暗淡。它们的嘴较尖细而呈圆锥状，嘴尖处略有弯曲。鼻孔上有悬羽掩盖。翅膀稍尖长，尾较翅为短，跗跖后缘较钝，具有盾状鳞，后爪长而直。栖息于草原、半荒漠等开阔地区，尤其喜欢草本植物生长茂密的湿草原地区。常出入于河流和湖泊岸边一带草地上，也出入于水域附近的草地或盐碱草地上。主要以杂草草子和其他植物种子为食，也吃昆虫和其他小型无脊椎动物。繁殖期为</a:t>
            </a:r>
            <a:r>
              <a:rPr lang="en-US" sz="1400" dirty="0" smtClean="0">
                <a:latin typeface="+mj-ea"/>
                <a:ea typeface="+mj-ea"/>
              </a:rPr>
              <a:t>5-7</a:t>
            </a:r>
            <a:r>
              <a:rPr lang="zh-CN" altLang="en-US" sz="1400" dirty="0" smtClean="0">
                <a:latin typeface="+mj-ea"/>
                <a:ea typeface="+mj-ea"/>
              </a:rPr>
              <a:t>月。每窝产卵</a:t>
            </a:r>
            <a:r>
              <a:rPr lang="en-US" sz="1400" dirty="0" smtClean="0">
                <a:latin typeface="+mj-ea"/>
                <a:ea typeface="+mj-ea"/>
              </a:rPr>
              <a:t>3-5</a:t>
            </a:r>
            <a:r>
              <a:rPr lang="zh-CN" altLang="en-US" sz="1400" dirty="0" smtClean="0">
                <a:latin typeface="+mj-ea"/>
                <a:ea typeface="+mj-ea"/>
              </a:rPr>
              <a:t>枚。分布于蒙古、俄罗</a:t>
            </a:r>
            <a:endParaRPr lang="en-US" altLang="zh-CN" sz="1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+mj-ea"/>
                <a:ea typeface="+mj-ea"/>
              </a:rPr>
              <a:t>  </a:t>
            </a:r>
            <a:r>
              <a:rPr lang="zh-CN" altLang="en-US" sz="1400" dirty="0" smtClean="0">
                <a:latin typeface="+mj-ea"/>
                <a:ea typeface="+mj-ea"/>
              </a:rPr>
              <a:t>斯南部地区和中国东北的相邻地区。</a:t>
            </a:r>
          </a:p>
          <a:p>
            <a:pPr>
              <a:lnSpc>
                <a:spcPct val="150000"/>
              </a:lnSpc>
            </a:pPr>
            <a:r>
              <a:rPr lang="en-US" sz="1400" dirty="0" smtClean="0">
                <a:latin typeface="+mj-ea"/>
                <a:ea typeface="+mj-ea"/>
              </a:rPr>
              <a:t> </a:t>
            </a:r>
            <a:endParaRPr lang="zh-CN" altLang="en-US" sz="1400" dirty="0"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43504" y="4591867"/>
            <a:ext cx="38576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栖息于草原、半荒漠等开阔地区，尤其喜欢草本植物生长茂密的湿草原地区。常出入于河流和湖泊岸边一带                         草地上，也出入于水域附近的草地                         或盐碱草地上，冬季有时也到公路或人类居住地附近。不喜欢干旱荒漠平原。</a:t>
            </a:r>
          </a:p>
        </p:txBody>
      </p:sp>
      <p:sp>
        <p:nvSpPr>
          <p:cNvPr id="23" name="矩形 22"/>
          <p:cNvSpPr/>
          <p:nvPr/>
        </p:nvSpPr>
        <p:spPr>
          <a:xfrm>
            <a:off x="5323275" y="3874005"/>
            <a:ext cx="7489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栖</a:t>
            </a:r>
            <a:endParaRPr lang="zh-CN" altLang="en-US" sz="4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80531" y="3874005"/>
            <a:ext cx="7489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息</a:t>
            </a:r>
            <a:endParaRPr lang="zh-CN" altLang="en-US" sz="4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057929" y="3874005"/>
            <a:ext cx="7489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环</a:t>
            </a:r>
            <a:endParaRPr lang="zh-CN" altLang="en-US" sz="4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915185" y="3874005"/>
            <a:ext cx="7489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rPr>
              <a:t>境</a:t>
            </a:r>
            <a:endParaRPr lang="zh-CN" altLang="en-US" sz="4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dobe 仿宋 Std R" pitchFamily="18" charset="-122"/>
              <a:ea typeface="Adobe 仿宋 Std R" pitchFamily="18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rot="5400000">
            <a:off x="8001818" y="5499908"/>
            <a:ext cx="1857388" cy="1588"/>
          </a:xfrm>
          <a:prstGeom prst="line">
            <a:avLst/>
          </a:prstGeom>
          <a:ln w="254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-749349" y="5392763"/>
            <a:ext cx="2500354" cy="1588"/>
          </a:xfrm>
          <a:prstGeom prst="line">
            <a:avLst/>
          </a:prstGeom>
          <a:ln w="38100"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rot="5400000">
            <a:off x="4144166" y="5499908"/>
            <a:ext cx="1857388" cy="1588"/>
          </a:xfrm>
          <a:prstGeom prst="line">
            <a:avLst/>
          </a:prstGeom>
          <a:ln w="254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rot="5400000">
            <a:off x="3821095" y="5392763"/>
            <a:ext cx="2500354" cy="1588"/>
          </a:xfrm>
          <a:prstGeom prst="line">
            <a:avLst/>
          </a:prstGeom>
          <a:ln w="38100"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928662" y="3857628"/>
            <a:ext cx="7569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分</a:t>
            </a:r>
            <a:endParaRPr lang="zh-CN" altLang="en-U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785918" y="3857628"/>
            <a:ext cx="7569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布</a:t>
            </a:r>
            <a:endParaRPr lang="zh-CN" altLang="en-U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643174" y="3857628"/>
            <a:ext cx="7569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范</a:t>
            </a:r>
            <a:endParaRPr lang="zh-CN" altLang="en-U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00430" y="3857628"/>
            <a:ext cx="7569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围</a:t>
            </a:r>
            <a:endParaRPr lang="zh-CN" altLang="en-U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1472" y="4500570"/>
            <a:ext cx="4143404" cy="1994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分布于蒙古、俄罗斯南部地区和中国东北的相邻地区。中国为内蒙古及其周边地区较常见的留鸟。主要分布省份：北京、河北、内蒙古、辽宁、吉林、黑龙江、河南、甘肃、青海、宁夏。分布在以下保护区：莫莫格、白芨滩、青海湖鸟岛、芦芽山、衡水湖湿地和鸟类、赛罕乌拉。</a:t>
            </a:r>
            <a:endParaRPr lang="zh-CN" altLang="en-US" sz="1400" dirty="0"/>
          </a:p>
        </p:txBody>
      </p:sp>
      <p:cxnSp>
        <p:nvCxnSpPr>
          <p:cNvPr id="34" name="直接连接符 33"/>
          <p:cNvCxnSpPr/>
          <p:nvPr/>
        </p:nvCxnSpPr>
        <p:spPr>
          <a:xfrm rot="5400000">
            <a:off x="3786976" y="5499908"/>
            <a:ext cx="1857388" cy="1588"/>
          </a:xfrm>
          <a:prstGeom prst="line">
            <a:avLst/>
          </a:prstGeom>
          <a:ln w="254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rot="5400000">
            <a:off x="3536931" y="5392763"/>
            <a:ext cx="2500354" cy="1588"/>
          </a:xfrm>
          <a:prstGeom prst="line">
            <a:avLst/>
          </a:prstGeom>
          <a:ln w="38100"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rot="5400000">
            <a:off x="-356428" y="5499908"/>
            <a:ext cx="1857388" cy="1588"/>
          </a:xfrm>
          <a:prstGeom prst="line">
            <a:avLst/>
          </a:prstGeom>
          <a:ln w="254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rot="5400000">
            <a:off x="7751773" y="5392763"/>
            <a:ext cx="2500354" cy="1588"/>
          </a:xfrm>
          <a:prstGeom prst="line">
            <a:avLst/>
          </a:prstGeom>
          <a:ln w="38100">
            <a:gradFill flip="none"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Documents and Settings\zd\桌面\图片\蒙古百灵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428604"/>
            <a:ext cx="857256" cy="507355"/>
          </a:xfrm>
          <a:prstGeom prst="rect">
            <a:avLst/>
          </a:prstGeom>
          <a:noFill/>
        </p:spPr>
      </p:pic>
      <p:pic>
        <p:nvPicPr>
          <p:cNvPr id="3075" name="Picture 3" descr="C:\Documents and Settings\zd\桌面\图片\蒙古百灵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6143644"/>
            <a:ext cx="857256" cy="498280"/>
          </a:xfrm>
          <a:prstGeom prst="rect">
            <a:avLst/>
          </a:prstGeom>
          <a:noFill/>
        </p:spPr>
      </p:pic>
      <p:pic>
        <p:nvPicPr>
          <p:cNvPr id="3076" name="Picture 4" descr="C:\Documents and Settings\zd\桌面\图片\蒙古百灵4.jpg"/>
          <p:cNvPicPr>
            <a:picLocks noChangeAspect="1" noChangeArrowheads="1"/>
          </p:cNvPicPr>
          <p:nvPr/>
        </p:nvPicPr>
        <p:blipFill>
          <a:blip r:embed="rId5"/>
          <a:srcRect l="32230" t="28924" r="10408" b="28585"/>
          <a:stretch>
            <a:fillRect/>
          </a:stretch>
        </p:blipFill>
        <p:spPr bwMode="auto">
          <a:xfrm>
            <a:off x="6551626" y="5321313"/>
            <a:ext cx="900119" cy="571504"/>
          </a:xfrm>
          <a:prstGeom prst="rect">
            <a:avLst/>
          </a:prstGeom>
          <a:noFill/>
        </p:spPr>
      </p:pic>
      <p:grpSp>
        <p:nvGrpSpPr>
          <p:cNvPr id="61" name="组合 60"/>
          <p:cNvGrpSpPr/>
          <p:nvPr/>
        </p:nvGrpSpPr>
        <p:grpSpPr>
          <a:xfrm>
            <a:off x="4788535" y="4313555"/>
            <a:ext cx="234315" cy="920750"/>
            <a:chOff x="6895" y="6911"/>
            <a:chExt cx="789" cy="2691"/>
          </a:xfrm>
        </p:grpSpPr>
        <p:sp>
          <p:nvSpPr>
            <p:cNvPr id="62" name="太阳形 61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太阳形 62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太阳形 63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14282" y="142852"/>
            <a:ext cx="857256" cy="857256"/>
            <a:chOff x="285720" y="357166"/>
            <a:chExt cx="857256" cy="857256"/>
          </a:xfrm>
        </p:grpSpPr>
        <p:sp>
          <p:nvSpPr>
            <p:cNvPr id="2" name="矩形 1"/>
            <p:cNvSpPr/>
            <p:nvPr/>
          </p:nvSpPr>
          <p:spPr>
            <a:xfrm>
              <a:off x="357158" y="435098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鸡</a:t>
              </a:r>
              <a:endParaRPr lang="zh-CN" altLang="en-US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8" name="七角星 7"/>
            <p:cNvSpPr/>
            <p:nvPr/>
          </p:nvSpPr>
          <p:spPr>
            <a:xfrm>
              <a:off x="285720" y="357166"/>
              <a:ext cx="857256" cy="857256"/>
            </a:xfrm>
            <a:prstGeom prst="star7">
              <a:avLst/>
            </a:prstGeom>
            <a:noFill/>
            <a:ln w="50800" cmpd="thickThin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142976" y="142852"/>
            <a:ext cx="857256" cy="857256"/>
            <a:chOff x="1071538" y="357166"/>
            <a:chExt cx="928694" cy="857256"/>
          </a:xfrm>
        </p:grpSpPr>
        <p:sp>
          <p:nvSpPr>
            <p:cNvPr id="4" name="矩形 3"/>
            <p:cNvSpPr/>
            <p:nvPr/>
          </p:nvSpPr>
          <p:spPr>
            <a:xfrm>
              <a:off x="1142976" y="428604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尾</a:t>
              </a:r>
              <a:endParaRPr lang="zh-CN" altLang="en-US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9" name="七角星 8"/>
            <p:cNvSpPr/>
            <p:nvPr/>
          </p:nvSpPr>
          <p:spPr>
            <a:xfrm>
              <a:off x="1071538" y="357166"/>
              <a:ext cx="928694" cy="857256"/>
            </a:xfrm>
            <a:prstGeom prst="star7">
              <a:avLst/>
            </a:prstGeom>
            <a:noFill/>
            <a:ln w="50800" cmpd="thickThin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071670" y="142852"/>
            <a:ext cx="857256" cy="857256"/>
            <a:chOff x="1785918" y="357166"/>
            <a:chExt cx="928694" cy="857256"/>
          </a:xfrm>
        </p:grpSpPr>
        <p:sp>
          <p:nvSpPr>
            <p:cNvPr id="5" name="矩形 4"/>
            <p:cNvSpPr/>
            <p:nvPr/>
          </p:nvSpPr>
          <p:spPr>
            <a:xfrm>
              <a:off x="1892648" y="428604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鹦</a:t>
              </a:r>
              <a:endParaRPr lang="zh-CN" altLang="en-US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10" name="七角星 9"/>
            <p:cNvSpPr/>
            <p:nvPr/>
          </p:nvSpPr>
          <p:spPr>
            <a:xfrm>
              <a:off x="1785918" y="357166"/>
              <a:ext cx="928694" cy="857256"/>
            </a:xfrm>
            <a:prstGeom prst="star7">
              <a:avLst/>
            </a:prstGeom>
            <a:noFill/>
            <a:ln w="50800" cmpd="thickThin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00364" y="142852"/>
            <a:ext cx="857256" cy="867138"/>
            <a:chOff x="2714612" y="357166"/>
            <a:chExt cx="928694" cy="867138"/>
          </a:xfrm>
        </p:grpSpPr>
        <p:sp>
          <p:nvSpPr>
            <p:cNvPr id="7" name="矩形 6"/>
            <p:cNvSpPr/>
            <p:nvPr/>
          </p:nvSpPr>
          <p:spPr>
            <a:xfrm>
              <a:off x="2821342" y="454863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鹉</a:t>
              </a:r>
              <a:endParaRPr lang="zh-CN" altLang="en-US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11" name="七角星 10"/>
            <p:cNvSpPr/>
            <p:nvPr/>
          </p:nvSpPr>
          <p:spPr>
            <a:xfrm>
              <a:off x="2714612" y="357166"/>
              <a:ext cx="928694" cy="857256"/>
            </a:xfrm>
            <a:prstGeom prst="star7">
              <a:avLst/>
            </a:prstGeom>
            <a:noFill/>
            <a:ln w="50800" cmpd="thickThin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圆角矩形 15"/>
          <p:cNvSpPr/>
          <p:nvPr/>
        </p:nvSpPr>
        <p:spPr>
          <a:xfrm>
            <a:off x="642910" y="1142984"/>
            <a:ext cx="3786214" cy="5572164"/>
          </a:xfrm>
          <a:prstGeom prst="roundRect">
            <a:avLst/>
          </a:prstGeom>
          <a:noFill/>
          <a:ln w="63500" cmpd="thickThin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4929190" y="1285860"/>
            <a:ext cx="400052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n-ea"/>
              </a:rPr>
              <a:t> 鸡尾鹦鹉在香港和台湾多称玄凤鹦鹉，是世界上最常见的中型鹦鹉之一。野生种群产自澳洲，繁殖数量多使得它们相当的普遍，手养幼鸟十分活泼，喜爱亲近主人；鸡尾鹦鹉有许多的变种，较常见的是灰色、白色、珍珠等品种；据说鸡尾鹦鹉</a:t>
            </a:r>
            <a:r>
              <a:rPr lang="en-US" sz="1400" dirty="0" smtClean="0">
                <a:latin typeface="+mn-ea"/>
              </a:rPr>
              <a:t>Cockatiel</a:t>
            </a:r>
            <a:r>
              <a:rPr lang="zh-CN" altLang="en-US" sz="1400" dirty="0" smtClean="0">
                <a:latin typeface="+mn-ea"/>
              </a:rPr>
              <a:t>名称的由来是荷兰船员在澳洲发现它们时，以葡萄牙语称它们“</a:t>
            </a:r>
            <a:r>
              <a:rPr lang="en-US" sz="1400" dirty="0" err="1" smtClean="0">
                <a:latin typeface="+mn-ea"/>
              </a:rPr>
              <a:t>cacatitho</a:t>
            </a:r>
            <a:r>
              <a:rPr lang="zh-CN" altLang="en-US" sz="1400" dirty="0" smtClean="0">
                <a:latin typeface="+mn-ea"/>
              </a:rPr>
              <a:t>”，意思是“小型的巴丹”，因而得名，它们在全世界的总数量超过</a:t>
            </a:r>
            <a:r>
              <a:rPr lang="en-US" sz="1400" dirty="0" smtClean="0">
                <a:latin typeface="+mn-ea"/>
              </a:rPr>
              <a:t>1</a:t>
            </a:r>
            <a:r>
              <a:rPr lang="zh-CN" altLang="en-US" sz="1400" dirty="0" smtClean="0">
                <a:latin typeface="+mn-ea"/>
              </a:rPr>
              <a:t>百万只，而且数量仍继续地成长中，其族群十分稳定且安全。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28662" y="1066318"/>
            <a:ext cx="3500462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j-ea"/>
                <a:ea typeface="+mj-ea"/>
              </a:rPr>
              <a:t>在野外的鸡尾鹦鹉通常成对或一小群聚</a:t>
            </a:r>
            <a:endParaRPr lang="en-US" altLang="zh-CN" sz="1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j-ea"/>
                <a:ea typeface="+mj-ea"/>
              </a:rPr>
              <a:t>集活动觅食，不常发现数百只聚集的情形，在水源区经常可发现与虎皮鹦鹉一起大群结集，主要食物为种子及谷类，在一些地方是农业害鸟，澳洲北部的族群会四处迁移栖息，南部的族群则有季节性的迁徙行为。一般是成群栖居在枯树枝上。在河流，溪流的附近活动，作为群体其活动范围依傍着水源地。在溪水中饮水同时洗澡，因为大多数鸡尾鹦鹉都很爱洗澡。野生鸡尾鹦鹉喜欢在地上找食吃，通常吃种子，草，树叶和树皮（来源于各类树木，灌木和其他植被）。此外， 野生的鸡尾鹦鹉还吃蛴螬和其他不同的昆虫。每日</a:t>
            </a:r>
            <a:r>
              <a:rPr lang="en-US" sz="1400" dirty="0" smtClean="0">
                <a:latin typeface="+mj-ea"/>
                <a:ea typeface="+mj-ea"/>
              </a:rPr>
              <a:t>2</a:t>
            </a:r>
            <a:r>
              <a:rPr lang="zh-CN" altLang="en-US" sz="1400" dirty="0" smtClean="0">
                <a:latin typeface="+mj-ea"/>
                <a:ea typeface="+mj-ea"/>
              </a:rPr>
              <a:t>次，早晨日出后不久，消耗大约</a:t>
            </a:r>
            <a:r>
              <a:rPr lang="en-US" sz="1400" dirty="0" smtClean="0">
                <a:latin typeface="+mj-ea"/>
                <a:ea typeface="+mj-ea"/>
              </a:rPr>
              <a:t>2.72</a:t>
            </a:r>
            <a:r>
              <a:rPr lang="zh-CN" altLang="en-US" sz="1400" dirty="0" smtClean="0">
                <a:latin typeface="+mj-ea"/>
                <a:ea typeface="+mj-ea"/>
              </a:rPr>
              <a:t>克植物食粮。到了晚上，大约在天黑前一个半小时，摄取量大约在</a:t>
            </a:r>
            <a:r>
              <a:rPr lang="en-US" sz="1400" dirty="0" smtClean="0">
                <a:latin typeface="+mj-ea"/>
                <a:ea typeface="+mj-ea"/>
              </a:rPr>
              <a:t>4.25</a:t>
            </a:r>
            <a:r>
              <a:rPr lang="zh-CN" altLang="en-US" sz="1400" dirty="0" smtClean="0">
                <a:latin typeface="+mj-ea"/>
                <a:ea typeface="+mj-ea"/>
              </a:rPr>
              <a:t>克，一天进食接近</a:t>
            </a:r>
            <a:r>
              <a:rPr lang="en-US" sz="1400" dirty="0" smtClean="0">
                <a:latin typeface="+mj-ea"/>
                <a:ea typeface="+mj-ea"/>
              </a:rPr>
              <a:t>7</a:t>
            </a:r>
            <a:r>
              <a:rPr lang="zh-CN" altLang="en-US" sz="1400" dirty="0" smtClean="0">
                <a:latin typeface="+mj-ea"/>
                <a:ea typeface="+mj-ea"/>
              </a:rPr>
              <a:t>克。</a:t>
            </a:r>
          </a:p>
          <a:p>
            <a:endParaRPr lang="zh-CN" altLang="en-US" dirty="0"/>
          </a:p>
        </p:txBody>
      </p:sp>
      <p:grpSp>
        <p:nvGrpSpPr>
          <p:cNvPr id="36" name="组合 35"/>
          <p:cNvGrpSpPr/>
          <p:nvPr/>
        </p:nvGrpSpPr>
        <p:grpSpPr>
          <a:xfrm>
            <a:off x="142209" y="1456994"/>
            <a:ext cx="857256" cy="3429024"/>
            <a:chOff x="285720" y="1571612"/>
            <a:chExt cx="857256" cy="3429024"/>
          </a:xfrm>
        </p:grpSpPr>
        <p:grpSp>
          <p:nvGrpSpPr>
            <p:cNvPr id="32" name="组合 31"/>
            <p:cNvGrpSpPr/>
            <p:nvPr/>
          </p:nvGrpSpPr>
          <p:grpSpPr>
            <a:xfrm>
              <a:off x="285720" y="1571612"/>
              <a:ext cx="857256" cy="857256"/>
              <a:chOff x="285720" y="1571612"/>
              <a:chExt cx="857256" cy="857256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285720" y="1571612"/>
                <a:ext cx="857256" cy="857256"/>
              </a:xfrm>
              <a:prstGeom prst="ellipse">
                <a:avLst/>
              </a:prstGeom>
              <a:solidFill>
                <a:schemeClr val="bg1"/>
              </a:solidFill>
              <a:ln w="63500" cmpd="dbl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357158" y="1587989"/>
                <a:ext cx="750526" cy="76944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none" spc="0" dirty="0" smtClean="0">
                    <a:ln w="900" cmpd="sng">
                      <a:solidFill>
                        <a:schemeClr val="accent1">
                          <a:satMod val="19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innerShdw blurRad="101600" dist="76200" dir="5400000">
                        <a:schemeClr val="accent1">
                          <a:satMod val="190000"/>
                          <a:tint val="100000"/>
                          <a:alpha val="74000"/>
                        </a:schemeClr>
                      </a:innerShdw>
                    </a:effectLst>
                  </a:rPr>
                  <a:t>生</a:t>
                </a:r>
                <a:endParaRPr lang="zh-CN" altLang="en-US" sz="4400" b="1" cap="none" spc="0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285720" y="2428868"/>
              <a:ext cx="857256" cy="857256"/>
              <a:chOff x="285720" y="2428868"/>
              <a:chExt cx="857256" cy="857256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285720" y="2428868"/>
                <a:ext cx="857256" cy="857256"/>
              </a:xfrm>
              <a:prstGeom prst="ellipse">
                <a:avLst/>
              </a:prstGeom>
              <a:solidFill>
                <a:schemeClr val="bg1"/>
              </a:solidFill>
              <a:ln w="63500" cmpd="dbl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57158" y="2445245"/>
                <a:ext cx="747881" cy="76944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none" spc="0" dirty="0" smtClean="0">
                    <a:ln w="900" cmpd="sng">
                      <a:solidFill>
                        <a:schemeClr val="accent1">
                          <a:satMod val="19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innerShdw blurRad="101600" dist="76200" dir="5400000">
                        <a:schemeClr val="accent1">
                          <a:satMod val="190000"/>
                          <a:tint val="100000"/>
                          <a:alpha val="74000"/>
                        </a:schemeClr>
                      </a:innerShdw>
                    </a:effectLst>
                  </a:rPr>
                  <a:t>活</a:t>
                </a:r>
                <a:endParaRPr lang="zh-CN" altLang="en-US" sz="4400" b="1" cap="none" spc="0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285720" y="3286124"/>
              <a:ext cx="857256" cy="857256"/>
              <a:chOff x="285720" y="3286124"/>
              <a:chExt cx="857256" cy="857256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285720" y="3286124"/>
                <a:ext cx="857256" cy="857256"/>
              </a:xfrm>
              <a:prstGeom prst="ellipse">
                <a:avLst/>
              </a:prstGeom>
              <a:solidFill>
                <a:schemeClr val="bg1"/>
              </a:solidFill>
              <a:ln w="63500" cmpd="dbl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339551" y="3357562"/>
                <a:ext cx="750526" cy="76944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none" spc="0" dirty="0" smtClean="0">
                    <a:ln w="900" cmpd="sng">
                      <a:solidFill>
                        <a:schemeClr val="accent1">
                          <a:satMod val="19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innerShdw blurRad="101600" dist="76200" dir="5400000">
                        <a:schemeClr val="accent1">
                          <a:satMod val="190000"/>
                          <a:tint val="100000"/>
                          <a:alpha val="74000"/>
                        </a:schemeClr>
                      </a:innerShdw>
                    </a:effectLst>
                  </a:rPr>
                  <a:t>习</a:t>
                </a:r>
                <a:endParaRPr lang="zh-CN" altLang="en-US" sz="4400" b="1" cap="none" spc="0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285720" y="4143380"/>
              <a:ext cx="857256" cy="857256"/>
              <a:chOff x="285720" y="4143380"/>
              <a:chExt cx="857256" cy="857256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285720" y="4143380"/>
                <a:ext cx="857256" cy="857256"/>
              </a:xfrm>
              <a:prstGeom prst="ellipse">
                <a:avLst/>
              </a:prstGeom>
              <a:solidFill>
                <a:schemeClr val="bg1"/>
              </a:solidFill>
              <a:ln w="63500" cmpd="dbl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21012" y="4159757"/>
                <a:ext cx="750526" cy="76944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none" spc="0" dirty="0" smtClean="0">
                    <a:ln w="900" cmpd="sng">
                      <a:solidFill>
                        <a:schemeClr val="accent1">
                          <a:satMod val="19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innerShdw blurRad="101600" dist="76200" dir="5400000">
                        <a:schemeClr val="accent1">
                          <a:satMod val="190000"/>
                          <a:tint val="100000"/>
                          <a:alpha val="74000"/>
                        </a:schemeClr>
                      </a:innerShdw>
                    </a:effectLst>
                  </a:rPr>
                  <a:t>性</a:t>
                </a:r>
                <a:endParaRPr lang="zh-CN" altLang="en-US" sz="4400" b="1" cap="none" spc="0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endParaRPr>
              </a:p>
            </p:txBody>
          </p:sp>
        </p:grpSp>
      </p:grpSp>
      <p:pic>
        <p:nvPicPr>
          <p:cNvPr id="2049" name="Picture 1" descr="C:\Documents and Settings\zd\桌面\图片\鸡尾鹦鹉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072074"/>
            <a:ext cx="714380" cy="1031547"/>
          </a:xfrm>
          <a:prstGeom prst="rect">
            <a:avLst/>
          </a:prstGeom>
          <a:noFill/>
        </p:spPr>
      </p:pic>
      <p:sp>
        <p:nvSpPr>
          <p:cNvPr id="31" name="圆角矩形 30"/>
          <p:cNvSpPr/>
          <p:nvPr/>
        </p:nvSpPr>
        <p:spPr>
          <a:xfrm>
            <a:off x="4857752" y="1285860"/>
            <a:ext cx="4071934" cy="3357586"/>
          </a:xfrm>
          <a:prstGeom prst="roundRect">
            <a:avLst/>
          </a:prstGeom>
          <a:noFill/>
          <a:ln w="63500" cmpd="tri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5143504" y="500042"/>
            <a:ext cx="3500462" cy="779324"/>
            <a:chOff x="5214942" y="785794"/>
            <a:chExt cx="3500462" cy="779324"/>
          </a:xfrm>
        </p:grpSpPr>
        <p:sp>
          <p:nvSpPr>
            <p:cNvPr id="37" name="等腰三角形 36"/>
            <p:cNvSpPr/>
            <p:nvPr/>
          </p:nvSpPr>
          <p:spPr>
            <a:xfrm>
              <a:off x="5214942" y="785794"/>
              <a:ext cx="928694" cy="714380"/>
            </a:xfrm>
            <a:prstGeom prst="triangle">
              <a:avLst>
                <a:gd name="adj" fmla="val 48266"/>
              </a:avLst>
            </a:prstGeom>
            <a:noFill/>
            <a:ln w="60325" cmpd="thickThin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346828" y="857232"/>
              <a:ext cx="3275256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0" cap="none" dirty="0" smtClean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情   况   概   述</a:t>
              </a:r>
              <a:endParaRPr lang="zh-CN" altLang="en-US" sz="4000" b="0" cap="none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6072198" y="785794"/>
              <a:ext cx="928694" cy="714380"/>
            </a:xfrm>
            <a:prstGeom prst="triangle">
              <a:avLst>
                <a:gd name="adj" fmla="val 48266"/>
              </a:avLst>
            </a:prstGeom>
            <a:noFill/>
            <a:ln w="60325" cmpd="thickThin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>
              <a:off x="6929454" y="785794"/>
              <a:ext cx="928694" cy="714380"/>
            </a:xfrm>
            <a:prstGeom prst="triangle">
              <a:avLst>
                <a:gd name="adj" fmla="val 48266"/>
              </a:avLst>
            </a:prstGeom>
            <a:noFill/>
            <a:ln w="60325" cmpd="thickThin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7786710" y="785794"/>
              <a:ext cx="928694" cy="714380"/>
            </a:xfrm>
            <a:prstGeom prst="triangle">
              <a:avLst>
                <a:gd name="adj" fmla="val 48266"/>
              </a:avLst>
            </a:prstGeom>
            <a:noFill/>
            <a:ln w="60325" cmpd="thickThin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 rot="5400000">
            <a:off x="4642644" y="5715016"/>
            <a:ext cx="1858182" cy="794"/>
          </a:xfrm>
          <a:prstGeom prst="line">
            <a:avLst/>
          </a:prstGeom>
          <a:ln w="53975" cmpd="thickThin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rot="5400000">
            <a:off x="4714082" y="5715016"/>
            <a:ext cx="1858182" cy="794"/>
          </a:xfrm>
          <a:prstGeom prst="line">
            <a:avLst/>
          </a:prstGeom>
          <a:ln w="53975" cmpd="thickThin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643570" y="4714884"/>
            <a:ext cx="328614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+mn-ea"/>
              </a:rPr>
              <a:t>分布于澳大利亚和新西兰，包括澳大利亚、新西兰、塔斯马尼亚及其附近的岛屿。广布于全          澳洲，尤其是内陆地区，没          有分布在北部的约克角半岛、        澳洲的滨海地区或是数量较少，塔斯马尼亚岛的族群多为澳洲本土引进与逃脱的笼养鸟。人工养殖以使该物种遍布世界各地</a:t>
            </a:r>
          </a:p>
          <a:p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4929190" y="4630175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分</a:t>
            </a:r>
            <a:endParaRPr lang="zh-CN" altLang="en-US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929190" y="5058803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布</a:t>
            </a:r>
            <a:endParaRPr lang="zh-CN" altLang="en-US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929190" y="5558869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范</a:t>
            </a:r>
            <a:endParaRPr lang="zh-CN" altLang="en-US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929190" y="6058935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围</a:t>
            </a:r>
            <a:endParaRPr lang="zh-CN" altLang="en-US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zd\桌面\图片\鸡尾鹦鹉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14356"/>
            <a:ext cx="500066" cy="663847"/>
          </a:xfrm>
          <a:prstGeom prst="rect">
            <a:avLst/>
          </a:prstGeom>
          <a:noFill/>
        </p:spPr>
      </p:pic>
      <p:pic>
        <p:nvPicPr>
          <p:cNvPr id="1027" name="Picture 3" descr="C:\Documents and Settings\zd\桌面\图片\鸡尾鹦鹉4.jpg"/>
          <p:cNvPicPr>
            <a:picLocks noChangeAspect="1" noChangeArrowheads="1"/>
          </p:cNvPicPr>
          <p:nvPr/>
        </p:nvPicPr>
        <p:blipFill>
          <a:blip r:embed="rId4" cstate="print"/>
          <a:srcRect l="32260" t="7078" r="11173" b="4819"/>
          <a:stretch>
            <a:fillRect/>
          </a:stretch>
        </p:blipFill>
        <p:spPr bwMode="auto">
          <a:xfrm>
            <a:off x="6921760" y="5214950"/>
            <a:ext cx="650636" cy="571504"/>
          </a:xfrm>
          <a:prstGeom prst="rect">
            <a:avLst/>
          </a:prstGeom>
          <a:noFill/>
        </p:spPr>
      </p:pic>
      <p:grpSp>
        <p:nvGrpSpPr>
          <p:cNvPr id="61" name="组合 60"/>
          <p:cNvGrpSpPr/>
          <p:nvPr/>
        </p:nvGrpSpPr>
        <p:grpSpPr>
          <a:xfrm>
            <a:off x="4526280" y="1659255"/>
            <a:ext cx="234315" cy="920750"/>
            <a:chOff x="6895" y="6911"/>
            <a:chExt cx="789" cy="2691"/>
          </a:xfrm>
        </p:grpSpPr>
        <p:sp>
          <p:nvSpPr>
            <p:cNvPr id="62" name="太阳形 61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太阳形 62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太阳形 63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26280" y="2637155"/>
            <a:ext cx="234315" cy="920750"/>
            <a:chOff x="6895" y="6911"/>
            <a:chExt cx="789" cy="2691"/>
          </a:xfrm>
        </p:grpSpPr>
        <p:sp>
          <p:nvSpPr>
            <p:cNvPr id="6" name="太阳形 5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太阳形 18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太阳形 20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526280" y="5643880"/>
            <a:ext cx="234315" cy="920750"/>
            <a:chOff x="6895" y="6911"/>
            <a:chExt cx="789" cy="2691"/>
          </a:xfrm>
        </p:grpSpPr>
        <p:sp>
          <p:nvSpPr>
            <p:cNvPr id="30" name="太阳形 29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太阳形 49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太阳形 50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526280" y="3545205"/>
            <a:ext cx="234315" cy="920750"/>
            <a:chOff x="6895" y="6911"/>
            <a:chExt cx="789" cy="2691"/>
          </a:xfrm>
        </p:grpSpPr>
        <p:sp>
          <p:nvSpPr>
            <p:cNvPr id="53" name="太阳形 52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太阳形 53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太阳形 54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526280" y="4578985"/>
            <a:ext cx="234315" cy="920750"/>
            <a:chOff x="6895" y="6911"/>
            <a:chExt cx="789" cy="2691"/>
          </a:xfrm>
        </p:grpSpPr>
        <p:sp>
          <p:nvSpPr>
            <p:cNvPr id="58" name="太阳形 57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太阳形 58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太阳形 59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158" y="169111"/>
            <a:ext cx="3714776" cy="876176"/>
            <a:chOff x="471170" y="164452"/>
            <a:chExt cx="3822065" cy="1078615"/>
          </a:xfrm>
        </p:grpSpPr>
        <p:sp>
          <p:nvSpPr>
            <p:cNvPr id="3" name=" 192"/>
            <p:cNvSpPr/>
            <p:nvPr/>
          </p:nvSpPr>
          <p:spPr>
            <a:xfrm>
              <a:off x="471170" y="231775"/>
              <a:ext cx="955040" cy="929640"/>
            </a:xfrm>
            <a:prstGeom prst="hexagon">
              <a:avLst/>
            </a:prstGeom>
            <a:gradFill>
              <a:gsLst>
                <a:gs pos="0">
                  <a:srgbClr val="FFFF00"/>
                </a:gs>
                <a:gs pos="81000">
                  <a:srgbClr val="035C7D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12128" y="164452"/>
              <a:ext cx="826629" cy="1022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800" b="1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虎</a:t>
              </a:r>
            </a:p>
          </p:txBody>
        </p:sp>
        <p:sp>
          <p:nvSpPr>
            <p:cNvPr id="5" name=" 192"/>
            <p:cNvSpPr/>
            <p:nvPr/>
          </p:nvSpPr>
          <p:spPr>
            <a:xfrm>
              <a:off x="1413510" y="245110"/>
              <a:ext cx="955040" cy="929640"/>
            </a:xfrm>
            <a:prstGeom prst="hexagon">
              <a:avLst/>
            </a:prstGeom>
            <a:gradFill>
              <a:gsLst>
                <a:gs pos="0">
                  <a:srgbClr val="FFFF00"/>
                </a:gs>
                <a:gs pos="81000">
                  <a:srgbClr val="035C7D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" name=" 192"/>
            <p:cNvSpPr/>
            <p:nvPr/>
          </p:nvSpPr>
          <p:spPr>
            <a:xfrm>
              <a:off x="2383155" y="245110"/>
              <a:ext cx="955040" cy="929640"/>
            </a:xfrm>
            <a:prstGeom prst="hexagon">
              <a:avLst/>
            </a:prstGeom>
            <a:gradFill>
              <a:gsLst>
                <a:gs pos="0">
                  <a:srgbClr val="FFFF00"/>
                </a:gs>
                <a:gs pos="81000">
                  <a:srgbClr val="035C7D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 192"/>
            <p:cNvSpPr/>
            <p:nvPr/>
          </p:nvSpPr>
          <p:spPr>
            <a:xfrm>
              <a:off x="3338195" y="245110"/>
              <a:ext cx="955040" cy="929640"/>
            </a:xfrm>
            <a:prstGeom prst="hexagon">
              <a:avLst/>
            </a:prstGeom>
            <a:gradFill>
              <a:gsLst>
                <a:gs pos="0">
                  <a:srgbClr val="FFFF00"/>
                </a:gs>
                <a:gs pos="81000">
                  <a:srgbClr val="035C7D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65354" y="164452"/>
              <a:ext cx="826629" cy="1022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800" b="1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皮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437588" y="220070"/>
              <a:ext cx="826629" cy="1022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800" b="1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鹦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3411220" y="220070"/>
              <a:ext cx="826629" cy="1022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800" b="1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鹉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0" y="1142984"/>
            <a:ext cx="795020" cy="1530985"/>
            <a:chOff x="354965" y="1330325"/>
            <a:chExt cx="795020" cy="1530985"/>
          </a:xfrm>
        </p:grpSpPr>
        <p:sp>
          <p:nvSpPr>
            <p:cNvPr id="12" name="矩形 11"/>
            <p:cNvSpPr/>
            <p:nvPr/>
          </p:nvSpPr>
          <p:spPr>
            <a:xfrm>
              <a:off x="354965" y="1330325"/>
              <a:ext cx="795020" cy="82994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简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354965" y="2031365"/>
              <a:ext cx="795020" cy="82994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800" b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介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0" y="1091590"/>
            <a:ext cx="4572032" cy="5909310"/>
            <a:chOff x="428628" y="1299865"/>
            <a:chExt cx="4572032" cy="5909310"/>
          </a:xfrm>
        </p:grpSpPr>
        <p:sp>
          <p:nvSpPr>
            <p:cNvPr id="14" name="流程图: 数据 13"/>
            <p:cNvSpPr/>
            <p:nvPr/>
          </p:nvSpPr>
          <p:spPr>
            <a:xfrm>
              <a:off x="471170" y="1330325"/>
              <a:ext cx="4458020" cy="5470266"/>
            </a:xfrm>
            <a:prstGeom prst="flowChartInputOutput">
              <a:avLst/>
            </a:prstGeom>
            <a:noFill/>
            <a:ln w="53975" cmpd="dbl">
              <a:gradFill>
                <a:gsLst>
                  <a:gs pos="0">
                    <a:srgbClr val="0070C0"/>
                  </a:gs>
                  <a:gs pos="100000">
                    <a:srgbClr val="92D050"/>
                  </a:gs>
                  <a:gs pos="69000">
                    <a:srgbClr val="00B050"/>
                  </a:gs>
                  <a:gs pos="100000">
                    <a:srgbClr val="92D050"/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8" y="1299865"/>
              <a:ext cx="4572032" cy="5909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latin typeface="+mn-ea"/>
                </a:rPr>
                <a:t>           虎皮鹦鹉是鹦形目鹦鹉科的鸟类，又名娇凤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    </a:t>
              </a:r>
              <a:r>
                <a:rPr lang="zh-CN" altLang="en-US" sz="1400" dirty="0" smtClean="0">
                  <a:latin typeface="+mn-ea"/>
                </a:rPr>
                <a:t>，属小型攀禽品种，原产于澳大利亚的内陆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   </a:t>
              </a:r>
              <a:r>
                <a:rPr lang="zh-CN" altLang="en-US" sz="1400" dirty="0" smtClean="0">
                  <a:latin typeface="+mn-ea"/>
                </a:rPr>
                <a:t>地区，野生的虎皮鹦鹉栖息于林缘、草地等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   </a:t>
              </a:r>
              <a:r>
                <a:rPr lang="zh-CN" altLang="en-US" sz="1400" dirty="0" smtClean="0">
                  <a:latin typeface="+mn-ea"/>
                </a:rPr>
                <a:t>处。结群活动。以植物种子等为食。繁殖期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  </a:t>
              </a:r>
              <a:r>
                <a:rPr lang="zh-CN" altLang="en-US" sz="1400" dirty="0" smtClean="0">
                  <a:latin typeface="+mn-ea"/>
                </a:rPr>
                <a:t>为</a:t>
              </a:r>
              <a:r>
                <a:rPr lang="en-US" sz="1400" dirty="0" smtClean="0">
                  <a:latin typeface="+mn-ea"/>
                </a:rPr>
                <a:t>6-1</a:t>
              </a:r>
              <a:r>
                <a:rPr lang="zh-CN" altLang="en-US" sz="1400" dirty="0" smtClean="0">
                  <a:latin typeface="+mn-ea"/>
                </a:rPr>
                <a:t>月。营巢于树洞中。每窝产卵</a:t>
              </a:r>
              <a:r>
                <a:rPr lang="en-US" sz="1400" dirty="0" smtClean="0">
                  <a:latin typeface="+mn-ea"/>
                </a:rPr>
                <a:t>4-8</a:t>
              </a:r>
              <a:r>
                <a:rPr lang="zh-CN" altLang="en-US" sz="1400" dirty="0" smtClean="0">
                  <a:latin typeface="+mn-ea"/>
                </a:rPr>
                <a:t>枚。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 </a:t>
              </a:r>
              <a:r>
                <a:rPr lang="zh-CN" altLang="en-US" sz="1400" dirty="0" smtClean="0">
                  <a:latin typeface="+mn-ea"/>
                </a:rPr>
                <a:t>孵化期为</a:t>
              </a:r>
              <a:r>
                <a:rPr lang="en-US" sz="1400" dirty="0" smtClean="0">
                  <a:latin typeface="+mn-ea"/>
                </a:rPr>
                <a:t>18</a:t>
              </a:r>
              <a:r>
                <a:rPr lang="zh-CN" altLang="en-US" sz="1400" dirty="0" smtClean="0">
                  <a:latin typeface="+mn-ea"/>
                </a:rPr>
                <a:t>天。性情活泼且易于驯养，在中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 </a:t>
              </a:r>
              <a:r>
                <a:rPr lang="zh-CN" altLang="en-US" sz="1400" dirty="0" smtClean="0">
                  <a:latin typeface="+mn-ea"/>
                </a:rPr>
                <a:t>国是大众最喜欢的宠物鸟之一。虎皮鹦鹉是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</a:t>
              </a:r>
              <a:r>
                <a:rPr lang="zh-CN" altLang="en-US" sz="1400" dirty="0" smtClean="0">
                  <a:latin typeface="+mn-ea"/>
                </a:rPr>
                <a:t>全世界最普遍的宠物鸟，品种繁多，顽皮可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 </a:t>
              </a:r>
              <a:r>
                <a:rPr lang="zh-CN" altLang="en-US" sz="1400" dirty="0" smtClean="0">
                  <a:latin typeface="+mn-ea"/>
                </a:rPr>
                <a:t>爱，受到大众广泛地喜爱，全世界的总数量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  </a:t>
              </a:r>
              <a:r>
                <a:rPr lang="zh-CN" altLang="en-US" sz="1400" dirty="0" smtClean="0">
                  <a:latin typeface="+mn-ea"/>
                </a:rPr>
                <a:t>超过</a:t>
              </a:r>
              <a:r>
                <a:rPr lang="en-US" sz="1400" dirty="0" smtClean="0">
                  <a:latin typeface="+mn-ea"/>
                </a:rPr>
                <a:t>5</a:t>
              </a:r>
              <a:r>
                <a:rPr lang="zh-CN" altLang="en-US" sz="1400" dirty="0" smtClean="0">
                  <a:latin typeface="+mn-ea"/>
                </a:rPr>
                <a:t>百万只，它们常是许多刚对鹦鹉有兴趣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latin typeface="+mn-ea"/>
                </a:rPr>
                <a:t>    的人买的第一只鹦鹉，也是最常出现在鸟展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</a:t>
              </a:r>
              <a:r>
                <a:rPr lang="zh-CN" altLang="en-US" sz="1400" dirty="0" smtClean="0">
                  <a:latin typeface="+mn-ea"/>
                </a:rPr>
                <a:t>的种类，自从公元</a:t>
              </a:r>
              <a:r>
                <a:rPr lang="en-US" sz="1400" dirty="0" smtClean="0">
                  <a:latin typeface="+mn-ea"/>
                </a:rPr>
                <a:t>1860</a:t>
              </a:r>
              <a:r>
                <a:rPr lang="zh-CN" altLang="en-US" sz="1400" dirty="0" smtClean="0">
                  <a:latin typeface="+mn-ea"/>
                </a:rPr>
                <a:t>年澳洲生物学家</a:t>
              </a:r>
              <a:r>
                <a:rPr lang="en-US" altLang="zh-CN" sz="1400" dirty="0" smtClean="0">
                  <a:latin typeface="+mn-ea"/>
                </a:rPr>
                <a:t>——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 </a:t>
              </a:r>
              <a:r>
                <a:rPr lang="zh-CN" altLang="en-US" sz="1400" dirty="0" smtClean="0">
                  <a:latin typeface="+mn-ea"/>
                </a:rPr>
                <a:t>癸格曼德对基因工程的重大发现与突破后，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</a:t>
              </a:r>
              <a:r>
                <a:rPr lang="zh-CN" altLang="en-US" sz="1400" dirty="0" smtClean="0">
                  <a:latin typeface="+mn-ea"/>
                </a:rPr>
                <a:t>各种虎皮鹦鹉的变种即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</a:t>
              </a:r>
              <a:r>
                <a:rPr lang="zh-CN" altLang="en-US" sz="1400" dirty="0" smtClean="0">
                  <a:latin typeface="+mn-ea"/>
                </a:rPr>
                <a:t>进入前所未有的多样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 </a:t>
              </a:r>
              <a:r>
                <a:rPr lang="zh-CN" altLang="en-US" sz="1400" dirty="0" smtClean="0">
                  <a:latin typeface="+mn-ea"/>
                </a:rPr>
                <a:t>性，共有上千种的变种，再加上它们非常容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latin typeface="+mn-ea"/>
                </a:rPr>
                <a:t> </a:t>
              </a:r>
              <a:r>
                <a:rPr lang="zh-CN" altLang="en-US" sz="1400" dirty="0" smtClean="0">
                  <a:latin typeface="+mn-ea"/>
                </a:rPr>
                <a:t>易照顾及繁殖，所以才会如此的普遍。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latin typeface="+mn-ea"/>
              </a:endParaRPr>
            </a:p>
          </p:txBody>
        </p:sp>
      </p:grpSp>
      <p:pic>
        <p:nvPicPr>
          <p:cNvPr id="2050" name="Picture 2" descr="C:\Documents and Settings\zd\桌面\图片\虎皮鹦鹉2.jpg"/>
          <p:cNvPicPr>
            <a:picLocks noChangeAspect="1" noChangeArrowheads="1"/>
          </p:cNvPicPr>
          <p:nvPr/>
        </p:nvPicPr>
        <p:blipFill>
          <a:blip r:embed="rId2" cstate="print"/>
          <a:srcRect l="6667" r="4444" b="13889"/>
          <a:stretch>
            <a:fillRect/>
          </a:stretch>
        </p:blipFill>
        <p:spPr bwMode="auto">
          <a:xfrm>
            <a:off x="2214546" y="5286388"/>
            <a:ext cx="1285884" cy="642942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5143472" y="1214422"/>
            <a:ext cx="3857684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j-ea"/>
                <a:ea typeface="+mj-ea"/>
              </a:rPr>
              <a:t>虎皮鹦鹉原产大洋洲，广泛分布于澳大利亚内陆地区，东部、西南部、北省的沿海地区，约克角半岛、塔斯马尼亚岛也有少数分布。广阔分布在澳洲的内陆地区，但东部、西南部、北省的沿海地区及约克角半岛、塔斯马尼亚岛的数量稀少，曾引进到许多国家，但绝大部分无法成功顺利生存繁衍，包括英国、日本、美国、</a:t>
            </a: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j-ea"/>
                <a:ea typeface="+mj-ea"/>
              </a:rPr>
              <a:t>  巴西、瑞士、哥伦比亚、等国家。</a:t>
            </a:r>
          </a:p>
          <a:p>
            <a:pPr>
              <a:lnSpc>
                <a:spcPct val="150000"/>
              </a:lnSpc>
            </a:pPr>
            <a:r>
              <a:rPr lang="en-US" sz="1400" dirty="0" smtClean="0">
                <a:latin typeface="+mj-ea"/>
                <a:ea typeface="+mj-ea"/>
              </a:rPr>
              <a:t> </a:t>
            </a:r>
            <a:endParaRPr lang="zh-CN" altLang="en-US" sz="1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zh-CN" altLang="en-US" sz="1400" dirty="0"/>
          </a:p>
        </p:txBody>
      </p:sp>
      <p:sp>
        <p:nvSpPr>
          <p:cNvPr id="19" name="圆角矩形 18"/>
          <p:cNvSpPr/>
          <p:nvPr/>
        </p:nvSpPr>
        <p:spPr>
          <a:xfrm>
            <a:off x="5143536" y="1214422"/>
            <a:ext cx="3857620" cy="2643206"/>
          </a:xfrm>
          <a:prstGeom prst="roundRect">
            <a:avLst/>
          </a:prstGeom>
          <a:noFill/>
          <a:ln w="63500" cmpd="thinThick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5143504" y="642918"/>
            <a:ext cx="26629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分  布  范  围</a:t>
            </a:r>
            <a:endParaRPr lang="zh-CN" altLang="en-US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1" name="Picture 3" descr="C:\Documents and Settings\zd\桌面\图片\虎皮鹦鹉.jpg"/>
          <p:cNvPicPr>
            <a:picLocks noChangeAspect="1" noChangeArrowheads="1"/>
          </p:cNvPicPr>
          <p:nvPr/>
        </p:nvPicPr>
        <p:blipFill>
          <a:blip r:embed="rId3" cstate="print"/>
          <a:srcRect l="15962" t="6797" r="10094" b="13709"/>
          <a:stretch>
            <a:fillRect/>
          </a:stretch>
        </p:blipFill>
        <p:spPr bwMode="auto">
          <a:xfrm>
            <a:off x="7806712" y="571798"/>
            <a:ext cx="900118" cy="571504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5500694" y="4143380"/>
            <a:ext cx="350046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野生的虎皮鹦鹉栖息于林缘、草地等处。主要栖息于开阔的草原地区、干燥的马利植被区、穆拉加灌木丛和开阔的茂密林区、充满桉属和金合欢属植物的平原地区、农耕区；平时大多不会离开河岸或是水源太远。虎皮鹦鹉在原生地可在多生态环境生存，如灌木丛、森林、草原、农场田园等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4874505" y="4150364"/>
            <a:ext cx="697627" cy="2422398"/>
            <a:chOff x="4803067" y="3929066"/>
            <a:chExt cx="697627" cy="2422398"/>
          </a:xfrm>
        </p:grpSpPr>
        <p:sp>
          <p:nvSpPr>
            <p:cNvPr id="35" name="矩形 34"/>
            <p:cNvSpPr/>
            <p:nvPr/>
          </p:nvSpPr>
          <p:spPr>
            <a:xfrm>
              <a:off x="4803067" y="3929066"/>
              <a:ext cx="697627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  <a:latin typeface="Adobe 仿宋 Std R" pitchFamily="18" charset="-122"/>
                  <a:ea typeface="Adobe 仿宋 Std R" pitchFamily="18" charset="-122"/>
                </a:rPr>
                <a:t>栖</a:t>
              </a:r>
              <a:endParaRPr lang="zh-CN" altLang="en-US" sz="4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803067" y="4500570"/>
              <a:ext cx="697627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  <a:latin typeface="Adobe 仿宋 Std R" pitchFamily="18" charset="-122"/>
                  <a:ea typeface="Adobe 仿宋 Std R" pitchFamily="18" charset="-122"/>
                </a:rPr>
                <a:t>息</a:t>
              </a:r>
              <a:endParaRPr lang="zh-CN" altLang="en-US" sz="4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4803067" y="5072074"/>
              <a:ext cx="697627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  <a:latin typeface="Adobe 仿宋 Std R" pitchFamily="18" charset="-122"/>
                  <a:ea typeface="Adobe 仿宋 Std R" pitchFamily="18" charset="-122"/>
                </a:rPr>
                <a:t>环</a:t>
              </a:r>
              <a:endParaRPr lang="zh-CN" altLang="en-US" sz="4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4803067" y="5643578"/>
              <a:ext cx="697627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  <a:latin typeface="Adobe 仿宋 Std R" pitchFamily="18" charset="-122"/>
                  <a:ea typeface="Adobe 仿宋 Std R" pitchFamily="18" charset="-122"/>
                </a:rPr>
                <a:t>境</a:t>
              </a:r>
              <a:endParaRPr lang="zh-CN" altLang="en-US" sz="4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dobe 仿宋 Std R" pitchFamily="18" charset="-122"/>
                <a:ea typeface="Adobe 仿宋 Std R" pitchFamily="18" charset="-122"/>
              </a:endParaRPr>
            </a:p>
          </p:txBody>
        </p:sp>
      </p:grpSp>
      <p:pic>
        <p:nvPicPr>
          <p:cNvPr id="2052" name="Picture 4" descr="C:\Documents and Settings\zd\桌面\图片\虎皮鹦鹉3.jpg"/>
          <p:cNvPicPr>
            <a:picLocks noChangeAspect="1" noChangeArrowheads="1"/>
          </p:cNvPicPr>
          <p:nvPr/>
        </p:nvPicPr>
        <p:blipFill>
          <a:blip r:embed="rId4" cstate="print"/>
          <a:srcRect l="6521" r="6521" b="10869"/>
          <a:stretch>
            <a:fillRect/>
          </a:stretch>
        </p:blipFill>
        <p:spPr bwMode="auto">
          <a:xfrm>
            <a:off x="4309110" y="3072130"/>
            <a:ext cx="691515" cy="1152525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4429132"/>
            <a:ext cx="428625" cy="1928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142984"/>
            <a:ext cx="428625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46405" y="111760"/>
            <a:ext cx="2071370" cy="1073785"/>
            <a:chOff x="343" y="106"/>
            <a:chExt cx="3262" cy="1691"/>
          </a:xfrm>
        </p:grpSpPr>
        <p:sp>
          <p:nvSpPr>
            <p:cNvPr id="16" name="椭圆 15"/>
            <p:cNvSpPr/>
            <p:nvPr/>
          </p:nvSpPr>
          <p:spPr>
            <a:xfrm>
              <a:off x="2005" y="106"/>
              <a:ext cx="1600" cy="1691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4800000" scaled="0"/>
            </a:gradFill>
            <a:ln w="47625" cmpd="dbl">
              <a:solidFill>
                <a:schemeClr val="accent1">
                  <a:shade val="50000"/>
                </a:schemeClr>
              </a:soli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43" y="106"/>
              <a:ext cx="1600" cy="1691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4800000" scaled="0"/>
            </a:gradFill>
            <a:ln w="47625" cmpd="dbl">
              <a:solidFill>
                <a:schemeClr val="accent1">
                  <a:shade val="50000"/>
                </a:schemeClr>
              </a:soli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10" y="219"/>
              <a:ext cx="3066" cy="1452"/>
              <a:chOff x="252513" y="285728"/>
              <a:chExt cx="1946916" cy="922020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252513" y="285728"/>
                <a:ext cx="1089660" cy="9220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5400" b="1" dirty="0" smtClean="0">
                    <a:ln w="31550" cmpd="sng">
                      <a:gradFill>
                        <a:gsLst>
                          <a:gs pos="25000">
                            <a:schemeClr val="accent1">
                              <a:shade val="25000"/>
                              <a:satMod val="190000"/>
                            </a:schemeClr>
                          </a:gs>
                          <a:gs pos="80000">
                            <a:schemeClr val="accent1">
                              <a:tint val="75000"/>
                              <a:satMod val="19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chemeClr val="bg1"/>
                    </a:solidFill>
                    <a:effectLst>
                      <a:outerShdw blurRad="41275" dist="12700" dir="120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喜 </a:t>
                </a:r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1109769" y="285728"/>
                <a:ext cx="1089660" cy="9220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5400" b="1" cap="none" spc="0" dirty="0" smtClean="0">
                    <a:ln w="31550" cmpd="sng">
                      <a:gradFill>
                        <a:gsLst>
                          <a:gs pos="25000">
                            <a:schemeClr val="accent1">
                              <a:shade val="25000"/>
                              <a:satMod val="190000"/>
                            </a:schemeClr>
                          </a:gs>
                          <a:gs pos="80000">
                            <a:schemeClr val="accent1">
                              <a:tint val="75000"/>
                              <a:satMod val="19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rgbClr val="FFFFFF"/>
                    </a:solidFill>
                    <a:effectLst>
                      <a:outerShdw blurRad="41275" dist="12700" dir="120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 </a:t>
                </a:r>
                <a:r>
                  <a:rPr lang="zh-CN" altLang="en-US" sz="5400" b="1" cap="none" spc="0" dirty="0" smtClean="0">
                    <a:ln w="31550" cmpd="sng">
                      <a:gradFill>
                        <a:gsLst>
                          <a:gs pos="25000">
                            <a:schemeClr val="accent1">
                              <a:shade val="25000"/>
                              <a:satMod val="190000"/>
                            </a:schemeClr>
                          </a:gs>
                          <a:gs pos="80000">
                            <a:schemeClr val="accent1">
                              <a:tint val="75000"/>
                              <a:satMod val="19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rgbClr val="FFFFFF"/>
                    </a:solidFill>
                    <a:effectLst>
                      <a:outerShdw blurRad="41275" dist="12700" dir="120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鹊</a:t>
                </a:r>
                <a:endParaRPr lang="zh-CN" altLang="en-US" sz="5400" b="1" cap="none" spc="0" dirty="0">
                  <a:ln w="31550" cmpd="sng">
                    <a:gradFill>
                      <a:gsLst>
                        <a:gs pos="25000">
                          <a:schemeClr val="accent1">
                            <a:shade val="25000"/>
                            <a:satMod val="190000"/>
                          </a:schemeClr>
                        </a:gs>
                        <a:gs pos="80000">
                          <a:schemeClr val="accent1">
                            <a:tint val="75000"/>
                            <a:satMod val="19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FFFF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615" y="1102360"/>
            <a:ext cx="3823970" cy="5584190"/>
            <a:chOff x="1133" y="1678"/>
            <a:chExt cx="6022" cy="8794"/>
          </a:xfrm>
        </p:grpSpPr>
        <p:sp>
          <p:nvSpPr>
            <p:cNvPr id="5" name="TextBox 4"/>
            <p:cNvSpPr txBox="1"/>
            <p:nvPr/>
          </p:nvSpPr>
          <p:spPr>
            <a:xfrm>
              <a:off x="1133" y="1678"/>
              <a:ext cx="6023" cy="8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latin typeface="+mj-ea"/>
                  <a:ea typeface="+mj-ea"/>
                </a:rPr>
                <a:t> 喜鹊是鸟纲鸦科的一种鸟类。共有</a:t>
              </a:r>
              <a:r>
                <a:rPr lang="en-US" sz="1400" dirty="0" smtClean="0">
                  <a:latin typeface="+mj-ea"/>
                  <a:ea typeface="+mj-ea"/>
                </a:rPr>
                <a:t>10</a:t>
              </a:r>
              <a:r>
                <a:rPr lang="zh-CN" altLang="en-US" sz="1400" dirty="0" smtClean="0">
                  <a:latin typeface="+mj-ea"/>
                  <a:ea typeface="+mj-ea"/>
                </a:rPr>
                <a:t>个亚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latin typeface="+mj-ea"/>
                  <a:ea typeface="+mj-ea"/>
                </a:rPr>
                <a:t>种。体长</a:t>
              </a:r>
              <a:r>
                <a:rPr lang="en-US" sz="1400" dirty="0" smtClean="0">
                  <a:latin typeface="+mj-ea"/>
                  <a:ea typeface="+mj-ea"/>
                </a:rPr>
                <a:t>40~50</a:t>
              </a:r>
              <a:r>
                <a:rPr lang="zh-CN" altLang="en-US" sz="1400" dirty="0" smtClean="0">
                  <a:latin typeface="+mj-ea"/>
                  <a:ea typeface="+mj-ea"/>
                </a:rPr>
                <a:t>厘米，雌雄羽色相似，头、颈、背至尾均为黑色，并自前往后分别呈现紫色、绿蓝色、绿色等光泽，双翅黑色而在翼肩有一大形白斑，尾远较翅长，呈楔形，嘴、腿、脚纯黑色，腹面以胸为界，前黑后白。留鸟。栖息地多样，常出没于人类活动地区，喜欢将巢筑在民宅旁的大树上。全年大多成对生活，杂食性，在旷野和田间觅食，繁殖期捕食昆虫、蛙类等小型动物，也盗食其他鸟类的卵和雏鸟，兼食瓜果、谷物、植物种子等。每窝产卵</a:t>
              </a:r>
              <a:r>
                <a:rPr lang="en-US" sz="1400" dirty="0" smtClean="0">
                  <a:latin typeface="+mj-ea"/>
                  <a:ea typeface="+mj-ea"/>
                </a:rPr>
                <a:t>5~8</a:t>
              </a:r>
              <a:r>
                <a:rPr lang="zh-CN" altLang="en-US" sz="1400" dirty="0" smtClean="0">
                  <a:latin typeface="+mj-ea"/>
                  <a:ea typeface="+mj-ea"/>
                </a:rPr>
                <a:t>枚。卵淡褐色，布褐色、灰褐色斑点。雌鸟孵卵，孵化期</a:t>
              </a:r>
              <a:r>
                <a:rPr lang="en-US" sz="1400" dirty="0" smtClean="0">
                  <a:latin typeface="+mj-ea"/>
                  <a:ea typeface="+mj-ea"/>
                </a:rPr>
                <a:t>18</a:t>
              </a:r>
              <a:r>
                <a:rPr lang="zh-CN" altLang="en-US" sz="1400" dirty="0" smtClean="0">
                  <a:latin typeface="+mj-ea"/>
                  <a:ea typeface="+mj-ea"/>
                </a:rPr>
                <a:t>天左右，</a:t>
              </a:r>
              <a:r>
                <a:rPr lang="en-US" sz="1400" dirty="0" smtClean="0">
                  <a:latin typeface="+mj-ea"/>
                  <a:ea typeface="+mj-ea"/>
                </a:rPr>
                <a:t>1</a:t>
              </a:r>
              <a:r>
                <a:rPr lang="zh-CN" altLang="en-US" sz="1400" dirty="0" smtClean="0">
                  <a:latin typeface="+mj-ea"/>
                  <a:ea typeface="+mj-ea"/>
                </a:rPr>
                <a:t>个月左右离巢。除南美洲、大洋洲于南极洲外，几乎遍布世界各大陆。中国有</a:t>
              </a:r>
              <a:r>
                <a:rPr lang="en-US" sz="1400" dirty="0" smtClean="0">
                  <a:latin typeface="+mj-ea"/>
                  <a:ea typeface="+mj-ea"/>
                </a:rPr>
                <a:t>4</a:t>
              </a:r>
              <a:r>
                <a:rPr lang="zh-CN" altLang="en-US" sz="1400" dirty="0" smtClean="0">
                  <a:latin typeface="+mj-ea"/>
                  <a:ea typeface="+mj-ea"/>
                </a:rPr>
                <a:t>个亚种，见于除草原和荒漠地区外的全国各地。喜鹊在中国是吉祥的象征，自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latin typeface="+mj-ea"/>
                  <a:ea typeface="+mj-ea"/>
                </a:rPr>
                <a:t>  古有画鹊兆喜的风俗。</a:t>
              </a:r>
              <a:endParaRPr lang="zh-CN" altLang="en-US" dirty="0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133" y="1683"/>
              <a:ext cx="5850" cy="8789"/>
            </a:xfrm>
            <a:prstGeom prst="roundRect">
              <a:avLst/>
            </a:prstGeom>
            <a:noFill/>
            <a:ln w="63500" cmpd="dbl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922520" y="4980305"/>
            <a:ext cx="4114165" cy="1706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/>
              <a:t>喜鹊是适应能力比较强的鸟类，在山区、平原都有栖息。人类活动越多的地方，喜鹊种群的数量往往也就越多。喜鹊常结成大群成对活动，白天在旷野农田觅食，夜间在高大乔木的顶端栖息，喜欢在居民点附近活动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6350" y="2139315"/>
            <a:ext cx="693420" cy="1412875"/>
            <a:chOff x="154" y="7312"/>
            <a:chExt cx="1092" cy="2225"/>
          </a:xfrm>
        </p:grpSpPr>
        <p:sp>
          <p:nvSpPr>
            <p:cNvPr id="8" name="矩形 7"/>
            <p:cNvSpPr/>
            <p:nvPr/>
          </p:nvSpPr>
          <p:spPr>
            <a:xfrm>
              <a:off x="154" y="7312"/>
              <a:ext cx="1092" cy="1113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  <a:scene3d>
                <a:camera prst="orthographicFront"/>
                <a:lightRig rig="threePt" dir="t"/>
              </a:scene3d>
            </a:bodyPr>
            <a:lstStyle/>
            <a:p>
              <a:pPr algn="ctr"/>
              <a:r>
                <a:rPr lang="zh-CN" altLang="en-US" sz="4000" b="1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简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154" y="8425"/>
              <a:ext cx="1092" cy="1113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000" b="1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介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053648" y="4521472"/>
            <a:ext cx="993585" cy="608892"/>
            <a:chOff x="2857488" y="142852"/>
            <a:chExt cx="1212052" cy="713996"/>
          </a:xfrm>
        </p:grpSpPr>
        <p:sp>
          <p:nvSpPr>
            <p:cNvPr id="40" name="五角星 39"/>
            <p:cNvSpPr/>
            <p:nvPr/>
          </p:nvSpPr>
          <p:spPr>
            <a:xfrm>
              <a:off x="3428992" y="285728"/>
              <a:ext cx="428628" cy="500066"/>
            </a:xfrm>
            <a:prstGeom prst="star5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 rot="1720641">
              <a:off x="3829707" y="614140"/>
              <a:ext cx="239833" cy="242708"/>
            </a:xfrm>
            <a:prstGeom prst="star5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五角星 41"/>
            <p:cNvSpPr/>
            <p:nvPr/>
          </p:nvSpPr>
          <p:spPr>
            <a:xfrm>
              <a:off x="2857488" y="142852"/>
              <a:ext cx="642942" cy="642942"/>
            </a:xfrm>
            <a:prstGeom prst="star5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2" name="图片 31" descr="喜鹊2"/>
          <p:cNvPicPr>
            <a:picLocks noChangeAspect="1"/>
          </p:cNvPicPr>
          <p:nvPr/>
        </p:nvPicPr>
        <p:blipFill>
          <a:blip r:embed="rId2" cstate="print"/>
          <a:srcRect l="6981" t="10672" r="3558" b="7907"/>
          <a:stretch>
            <a:fillRect/>
          </a:stretch>
        </p:blipFill>
        <p:spPr>
          <a:xfrm>
            <a:off x="2837180" y="306705"/>
            <a:ext cx="1070610" cy="708025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5042535" y="4441825"/>
            <a:ext cx="69342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栖</a:t>
            </a:r>
          </a:p>
        </p:txBody>
      </p:sp>
      <p:sp>
        <p:nvSpPr>
          <p:cNvPr id="34" name="矩形 33"/>
          <p:cNvSpPr/>
          <p:nvPr/>
        </p:nvSpPr>
        <p:spPr>
          <a:xfrm>
            <a:off x="5735955" y="4441825"/>
            <a:ext cx="69342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息</a:t>
            </a:r>
          </a:p>
        </p:txBody>
      </p:sp>
      <p:sp>
        <p:nvSpPr>
          <p:cNvPr id="35" name="矩形 34"/>
          <p:cNvSpPr/>
          <p:nvPr/>
        </p:nvSpPr>
        <p:spPr>
          <a:xfrm>
            <a:off x="6429375" y="4441825"/>
            <a:ext cx="69342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环</a:t>
            </a:r>
          </a:p>
        </p:txBody>
      </p:sp>
      <p:sp>
        <p:nvSpPr>
          <p:cNvPr id="36" name="矩形 35"/>
          <p:cNvSpPr/>
          <p:nvPr/>
        </p:nvSpPr>
        <p:spPr>
          <a:xfrm>
            <a:off x="7122795" y="4441825"/>
            <a:ext cx="69342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境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4932045" y="4509135"/>
            <a:ext cx="0" cy="2088515"/>
          </a:xfrm>
          <a:prstGeom prst="line">
            <a:avLst/>
          </a:prstGeom>
          <a:ln w="44450" cmpd="dbl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878705" y="4521200"/>
            <a:ext cx="0" cy="2088515"/>
          </a:xfrm>
          <a:prstGeom prst="line">
            <a:avLst/>
          </a:prstGeom>
          <a:ln w="15875" cmpd="sng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图片 45" descr="喜鹊3"/>
          <p:cNvPicPr>
            <a:picLocks noChangeAspect="1"/>
          </p:cNvPicPr>
          <p:nvPr/>
        </p:nvPicPr>
        <p:blipFill>
          <a:blip r:embed="rId3" cstate="print"/>
          <a:srcRect l="14027" r="16317"/>
          <a:stretch>
            <a:fillRect/>
          </a:stretch>
        </p:blipFill>
        <p:spPr>
          <a:xfrm>
            <a:off x="4537075" y="2259965"/>
            <a:ext cx="902970" cy="195008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6429375" y="508000"/>
            <a:ext cx="2654935" cy="3403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/>
              <a:t>喜鹊分布范围很广、除南极</a:t>
            </a:r>
          </a:p>
          <a:p>
            <a:pPr>
              <a:lnSpc>
                <a:spcPct val="110000"/>
              </a:lnSpc>
            </a:pPr>
            <a:r>
              <a:rPr lang="zh-CN" altLang="en-US" sz="1400"/>
              <a:t>洲、非洲、南美洲与大洋洲外、几乎遍布世界各大陆。原产地：亚美尼亚、阿富汗、亚美尼亚、奥地利、白俄罗斯、比利时、加拿大、克罗地亚、塞浦路斯、捷克共和国、丹麦、爱沙尼亚、芬兰、法国、格鲁吉亚、德国、希腊、匈牙利、印度、伊朗伊斯兰共和国、伊拉克、爱尔兰、以色列、意大利、哈萨克斯坦、韩国、朝鲜、中华人民共和国荷兰、挪威、波兰黎巴嫩、阿</a:t>
            </a:r>
          </a:p>
          <a:p>
            <a:pPr>
              <a:lnSpc>
                <a:spcPct val="110000"/>
              </a:lnSpc>
            </a:pPr>
            <a:r>
              <a:rPr lang="zh-CN" altLang="en-US" sz="1400"/>
              <a:t>   曼、泰国等国。</a:t>
            </a:r>
          </a:p>
        </p:txBody>
      </p:sp>
      <p:sp>
        <p:nvSpPr>
          <p:cNvPr id="49" name="剪去对角的矩形 48"/>
          <p:cNvSpPr/>
          <p:nvPr/>
        </p:nvSpPr>
        <p:spPr>
          <a:xfrm>
            <a:off x="6372225" y="405130"/>
            <a:ext cx="2592705" cy="3528060"/>
          </a:xfrm>
          <a:prstGeom prst="snip2DiagRect">
            <a:avLst/>
          </a:prstGeom>
          <a:noFill/>
          <a:ln w="53975" cmpd="dbl">
            <a:solidFill>
              <a:srgbClr val="2E5F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5626735" y="405130"/>
            <a:ext cx="74422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分</a:t>
            </a:r>
          </a:p>
        </p:txBody>
      </p:sp>
      <p:sp>
        <p:nvSpPr>
          <p:cNvPr id="55" name="矩形 54"/>
          <p:cNvSpPr/>
          <p:nvPr/>
        </p:nvSpPr>
        <p:spPr>
          <a:xfrm>
            <a:off x="5588000" y="1042035"/>
            <a:ext cx="74422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4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布</a:t>
            </a:r>
          </a:p>
        </p:txBody>
      </p:sp>
      <p:sp>
        <p:nvSpPr>
          <p:cNvPr id="56" name="矩形 55"/>
          <p:cNvSpPr/>
          <p:nvPr/>
        </p:nvSpPr>
        <p:spPr>
          <a:xfrm>
            <a:off x="5626735" y="1693545"/>
            <a:ext cx="74422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范</a:t>
            </a:r>
          </a:p>
        </p:txBody>
      </p:sp>
      <p:sp>
        <p:nvSpPr>
          <p:cNvPr id="57" name="矩形 56"/>
          <p:cNvSpPr/>
          <p:nvPr/>
        </p:nvSpPr>
        <p:spPr>
          <a:xfrm>
            <a:off x="5626735" y="2461895"/>
            <a:ext cx="74422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4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围</a:t>
            </a:r>
          </a:p>
        </p:txBody>
      </p:sp>
      <p:sp>
        <p:nvSpPr>
          <p:cNvPr id="58" name="太阳形 57"/>
          <p:cNvSpPr/>
          <p:nvPr/>
        </p:nvSpPr>
        <p:spPr>
          <a:xfrm>
            <a:off x="5710236" y="3411214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9" name="图片 58" descr="喜鹊4"/>
          <p:cNvPicPr>
            <a:picLocks noChangeAspect="1"/>
          </p:cNvPicPr>
          <p:nvPr/>
        </p:nvPicPr>
        <p:blipFill>
          <a:blip r:embed="rId4"/>
          <a:srcRect l="5934" t="2223" r="35885" b="-2223"/>
          <a:stretch>
            <a:fillRect/>
          </a:stretch>
        </p:blipFill>
        <p:spPr>
          <a:xfrm>
            <a:off x="4378960" y="508000"/>
            <a:ext cx="1270635" cy="1454150"/>
          </a:xfrm>
          <a:prstGeom prst="rect">
            <a:avLst/>
          </a:prstGeom>
        </p:spPr>
      </p:pic>
      <p:grpSp>
        <p:nvGrpSpPr>
          <p:cNvPr id="65" name="组合 64"/>
          <p:cNvGrpSpPr/>
          <p:nvPr/>
        </p:nvGrpSpPr>
        <p:grpSpPr>
          <a:xfrm>
            <a:off x="4321810" y="4509135"/>
            <a:ext cx="501015" cy="1708785"/>
            <a:chOff x="6895" y="6911"/>
            <a:chExt cx="789" cy="2691"/>
          </a:xfrm>
        </p:grpSpPr>
        <p:sp>
          <p:nvSpPr>
            <p:cNvPr id="66" name="太阳形 65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太阳形 66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太阳形 67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 rot="5400000">
            <a:off x="7649845" y="3416300"/>
            <a:ext cx="501015" cy="1708785"/>
            <a:chOff x="6895" y="6911"/>
            <a:chExt cx="789" cy="2691"/>
          </a:xfrm>
        </p:grpSpPr>
        <p:sp>
          <p:nvSpPr>
            <p:cNvPr id="70" name="太阳形 69"/>
            <p:cNvSpPr/>
            <p:nvPr/>
          </p:nvSpPr>
          <p:spPr>
            <a:xfrm>
              <a:off x="6895" y="6911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太阳形 70"/>
            <p:cNvSpPr/>
            <p:nvPr/>
          </p:nvSpPr>
          <p:spPr>
            <a:xfrm>
              <a:off x="6896" y="7843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太阳形 71"/>
            <p:cNvSpPr/>
            <p:nvPr/>
          </p:nvSpPr>
          <p:spPr>
            <a:xfrm>
              <a:off x="6896" y="8814"/>
              <a:ext cx="788" cy="788"/>
            </a:xfrm>
            <a:prstGeom prst="sun">
              <a:avLst/>
            </a:prstGeom>
            <a:solidFill>
              <a:srgbClr val="FFC000"/>
            </a:solidFill>
            <a:ln>
              <a:solidFill>
                <a:srgbClr val="FFFF00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太阳形 72"/>
          <p:cNvSpPr/>
          <p:nvPr/>
        </p:nvSpPr>
        <p:spPr>
          <a:xfrm>
            <a:off x="5736906" y="4008114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太阳形 73"/>
          <p:cNvSpPr/>
          <p:nvPr/>
        </p:nvSpPr>
        <p:spPr>
          <a:xfrm>
            <a:off x="6371906" y="4008114"/>
            <a:ext cx="500066" cy="500066"/>
          </a:xfrm>
          <a:prstGeom prst="sun">
            <a:avLst/>
          </a:prstGeom>
          <a:solidFill>
            <a:srgbClr val="FFC000"/>
          </a:solidFill>
          <a:ln>
            <a:solidFill>
              <a:srgbClr val="FFFF00">
                <a:alpha val="6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7" y="3643314"/>
            <a:ext cx="4286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zd\桌面\素材图片\增加素材\18.jpg"/>
          <p:cNvPicPr>
            <a:picLocks noChangeAspect="1" noChangeArrowheads="1"/>
          </p:cNvPicPr>
          <p:nvPr/>
        </p:nvPicPr>
        <p:blipFill>
          <a:blip r:embed="rId2">
            <a:lum bright="-8000" contrast="14000"/>
          </a:blip>
          <a:srcRect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</p:spPr>
      </p:pic>
      <p:pic>
        <p:nvPicPr>
          <p:cNvPr id="1026" name="Picture 2" descr="C:\Documents and Settings\zd\桌面\增加素材\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990" y="0"/>
            <a:ext cx="9154990" cy="6858000"/>
          </a:xfrm>
          <a:prstGeom prst="rect">
            <a:avLst/>
          </a:prstGeom>
          <a:noFill/>
        </p:spPr>
      </p:pic>
      <p:pic>
        <p:nvPicPr>
          <p:cNvPr id="5" name="图片 4" descr="虎皮鹦鹉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40000">
            <a:off x="841780" y="2266208"/>
            <a:ext cx="2106930" cy="2106930"/>
          </a:xfrm>
          <a:prstGeom prst="rect">
            <a:avLst/>
          </a:prstGeom>
        </p:spPr>
      </p:pic>
      <p:pic>
        <p:nvPicPr>
          <p:cNvPr id="6" name="图片 5" descr="火焰鸟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20000">
            <a:off x="2513870" y="2399029"/>
            <a:ext cx="1645920" cy="2145665"/>
          </a:xfrm>
          <a:prstGeom prst="rect">
            <a:avLst/>
          </a:prstGeom>
        </p:spPr>
      </p:pic>
      <p:pic>
        <p:nvPicPr>
          <p:cNvPr id="7" name="图片 6" descr="鸡尾鹦鹉4"/>
          <p:cNvPicPr>
            <a:picLocks noChangeAspect="1"/>
          </p:cNvPicPr>
          <p:nvPr/>
        </p:nvPicPr>
        <p:blipFill>
          <a:blip r:embed="rId6"/>
          <a:srcRect l="19136" r="6721"/>
          <a:stretch>
            <a:fillRect/>
          </a:stretch>
        </p:blipFill>
        <p:spPr>
          <a:xfrm rot="360000">
            <a:off x="3722410" y="2330065"/>
            <a:ext cx="2319020" cy="2077085"/>
          </a:xfrm>
          <a:prstGeom prst="rect">
            <a:avLst/>
          </a:prstGeom>
        </p:spPr>
      </p:pic>
      <p:pic>
        <p:nvPicPr>
          <p:cNvPr id="8" name="图片 7" descr="喜鹊2"/>
          <p:cNvPicPr>
            <a:picLocks noChangeAspect="1"/>
          </p:cNvPicPr>
          <p:nvPr/>
        </p:nvPicPr>
        <p:blipFill>
          <a:blip r:embed="rId7" cstate="print"/>
          <a:srcRect l="7359"/>
          <a:stretch>
            <a:fillRect/>
          </a:stretch>
        </p:blipFill>
        <p:spPr>
          <a:xfrm rot="420000">
            <a:off x="5570961" y="2960761"/>
            <a:ext cx="1780106" cy="1396365"/>
          </a:xfrm>
          <a:prstGeom prst="rect">
            <a:avLst/>
          </a:prstGeom>
        </p:spPr>
      </p:pic>
      <p:pic>
        <p:nvPicPr>
          <p:cNvPr id="9" name="图片 8" descr="蒙古百灵"/>
          <p:cNvPicPr>
            <a:picLocks noChangeAspect="1"/>
          </p:cNvPicPr>
          <p:nvPr/>
        </p:nvPicPr>
        <p:blipFill>
          <a:blip r:embed="rId8"/>
          <a:srcRect l="17585" t="-1934" r="10760" b="1934"/>
          <a:stretch>
            <a:fillRect/>
          </a:stretch>
        </p:blipFill>
        <p:spPr>
          <a:xfrm rot="20940000">
            <a:off x="7148953" y="2700579"/>
            <a:ext cx="1501744" cy="1571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2110</Words>
  <Application>WPS 演示</Application>
  <PresentationFormat>全屏显示(4:3)</PresentationFormat>
  <Paragraphs>119</Paragraphs>
  <Slides>8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0" baseType="lpstr">
      <vt:lpstr>Office 主题</vt:lpstr>
      <vt:lpstr>自定义设计方案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MC SYSTEM</cp:lastModifiedBy>
  <cp:revision>30</cp:revision>
  <dcterms:created xsi:type="dcterms:W3CDTF">2018-06-14T12:39:00Z</dcterms:created>
  <dcterms:modified xsi:type="dcterms:W3CDTF">2018-07-11T08:22:16Z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