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8" r:id="rId9"/>
    <p:sldId id="270" r:id="rId10"/>
    <p:sldId id="269" r:id="rId11"/>
    <p:sldId id="271" r:id="rId12"/>
    <p:sldId id="267" r:id="rId13"/>
    <p:sldId id="273" r:id="rId14"/>
    <p:sldId id="272" r:id="rId15"/>
    <p:sldId id="262" r:id="rId16"/>
    <p:sldId id="264" r:id="rId17"/>
    <p:sldId id="265" r:id="rId18"/>
    <p:sldId id="277" r:id="rId19"/>
    <p:sldId id="278" r:id="rId20"/>
    <p:sldId id="266" r:id="rId21"/>
    <p:sldId id="275" r:id="rId22"/>
    <p:sldId id="279" r:id="rId23"/>
    <p:sldId id="280" r:id="rId24"/>
    <p:sldId id="274" r:id="rId25"/>
    <p:sldId id="276" r:id="rId26"/>
    <p:sldId id="282" r:id="rId27"/>
    <p:sldId id="281" r:id="rId2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1D5EB58-8B29-476D-B135-76D5BDB979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E6E4DCC-CD0A-4B62-8ECE-9194454027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7A8783C-68E6-427F-A941-504809FA5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ECA49-F4C7-49F5-8E05-C2EF9F8B6729}" type="datetimeFigureOut">
              <a:rPr lang="zh-CN" altLang="en-US" smtClean="0"/>
              <a:t>2021/12/7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0EF774B-25DE-48C7-8F40-458A3A233D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14917D5-59CF-41B6-A845-7C174854C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BB9A8-BE05-43D4-9876-3BCE132F0E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8757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2288FE3-27B2-4716-8EC9-726D00315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C59F536-2CAE-4462-9148-C2A9FB5167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8AA4D78-7CC4-48F9-AF5A-8DFDC842D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ECA49-F4C7-49F5-8E05-C2EF9F8B6729}" type="datetimeFigureOut">
              <a:rPr lang="zh-CN" altLang="en-US" smtClean="0"/>
              <a:t>2021/12/7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A73C28F-8998-43D2-9F98-9727F365E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DDD7056-F7FE-4E05-A8B9-AC4531BDC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BB9A8-BE05-43D4-9876-3BCE132F0E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0973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156512E-6C7F-4E30-9CA5-5C697C3E35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F1D0305-A86F-410F-B5B4-6E5CFFD00D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A4360FF-B653-46AB-871D-8C630D6B9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ECA49-F4C7-49F5-8E05-C2EF9F8B6729}" type="datetimeFigureOut">
              <a:rPr lang="zh-CN" altLang="en-US" smtClean="0"/>
              <a:t>2021/12/7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417F6B2-CA3A-42AE-9265-802C634DB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77DD003-15E0-4796-BD2A-77AAE788D6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BB9A8-BE05-43D4-9876-3BCE132F0E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3060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940FFEB-CE47-45F8-A761-BBA42E0765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76B509E-7BA7-44BA-8BC9-251D26B279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C1AEC6B-2A32-4FF4-AA55-C93911D53D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5AC76A5-89A9-478E-A22F-E586C333D1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ECA49-F4C7-49F5-8E05-C2EF9F8B6729}" type="datetimeFigureOut">
              <a:rPr lang="zh-CN" altLang="en-US" smtClean="0"/>
              <a:t>2021/12/7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BCB15DE-4EC6-4E6E-AA61-D8EC24DE81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418914C-E7BD-44AB-A8D6-0C83B6D9D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BB9A8-BE05-43D4-9876-3BCE132F0E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4684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53A737F-CC4D-407F-A4B8-53D062AC1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7A07A36-859A-4F32-9E00-CA081936CB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A074486-A9F8-4738-B5D4-451173CC05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569EBEEC-684D-4C7B-A139-88905CDA5C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30B54300-958B-4E94-87E6-EA06F4C2F4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49EE3F4A-7A89-48C5-9A73-631468EBC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ECA49-F4C7-49F5-8E05-C2EF9F8B6729}" type="datetimeFigureOut">
              <a:rPr lang="zh-CN" altLang="en-US" smtClean="0"/>
              <a:t>2021/12/7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3089CD99-09C3-404A-A631-F87F43CE84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773A1768-640F-4407-9BCB-2D03DB5A6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BB9A8-BE05-43D4-9876-3BCE132F0E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9710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31A4155-99B1-405C-A2C5-3A514C3D0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735CD533-D664-42ED-967F-46A36F011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ECA49-F4C7-49F5-8E05-C2EF9F8B6729}" type="datetimeFigureOut">
              <a:rPr lang="zh-CN" altLang="en-US" smtClean="0"/>
              <a:t>2021/12/7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F9EF77F8-7BAA-4A28-845E-D1A28EAE1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4E4A735D-4283-4E45-8410-58BDB7007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BB9A8-BE05-43D4-9876-3BCE132F0E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8105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062D0CB5-8912-4407-B1C1-0F326D6FF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ECA49-F4C7-49F5-8E05-C2EF9F8B6729}" type="datetimeFigureOut">
              <a:rPr lang="zh-CN" altLang="en-US" smtClean="0"/>
              <a:t>2021/12/7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47144809-DF70-4910-9D0B-E35281287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35DF997-51BF-4DDE-A116-C54936D2A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BB9A8-BE05-43D4-9876-3BCE132F0E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9986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917FCA0-AD1E-463D-AA25-43EAF3E703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44F14EB-FC36-4524-B491-E60D3F8FD1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26BFC9D0-D7F1-4C66-AECA-4F5AA7EC5C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5C3AC0C-EFA2-4D97-87D8-650FF8F015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ECA49-F4C7-49F5-8E05-C2EF9F8B6729}" type="datetimeFigureOut">
              <a:rPr lang="zh-CN" altLang="en-US" smtClean="0"/>
              <a:t>2021/12/7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96DBA09-2693-4E89-A1DE-1CEAC9BBF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3836B50-127F-4DA0-94D1-A38A77CBD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BB9A8-BE05-43D4-9876-3BCE132F0E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5573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4920875-5CFD-4AAB-8CDA-E3972038B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6133FCA9-37E2-48FF-B2D6-3D6091E868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3F612C8-EE78-4E30-9603-98C41A50A5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D84A744-54AB-4F40-B8D7-1AF90BA0AF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ECA49-F4C7-49F5-8E05-C2EF9F8B6729}" type="datetimeFigureOut">
              <a:rPr lang="zh-CN" altLang="en-US" smtClean="0"/>
              <a:t>2021/12/7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F29DF16-71D2-46A2-BA0E-1E10D37E8E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9AA52DE-FF59-45B6-99AB-2E53EBEBD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BB9A8-BE05-43D4-9876-3BCE132F0E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0273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D03CB4E-C5CE-4A4B-BD30-AFDA627C3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03356CAF-42EE-4067-920E-8CCD0A9AA4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41F1EE3-06AF-47D2-9967-A3C68C867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ECA49-F4C7-49F5-8E05-C2EF9F8B6729}" type="datetimeFigureOut">
              <a:rPr lang="zh-CN" altLang="en-US" smtClean="0"/>
              <a:t>2021/12/7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1629D9E-E154-463B-A98F-1064924AD2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FC462FE-CEB2-487D-A66D-C5FC591FB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BB9A8-BE05-43D4-9876-3BCE132F0E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583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75E54620-D4C5-45D9-BF0F-C45FF26C0E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8354821-BB32-46AB-B365-87EF80561F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44AC8E3-DF7C-4247-9B30-054784BF8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ECA49-F4C7-49F5-8E05-C2EF9F8B6729}" type="datetimeFigureOut">
              <a:rPr lang="zh-CN" altLang="en-US" smtClean="0"/>
              <a:t>2021/12/7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AD285FA-A0F9-4B2A-8B19-3B3FC0BADC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4A51F7B-1245-4F69-AD2B-9EC0D99A0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BB9A8-BE05-43D4-9876-3BCE132F0E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3713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221E4E3E-25AB-4C9B-B78C-C95E3F158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1AF800F-FC21-4F79-A263-AE60900E4D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462CAA3-6EF0-4CCA-8660-DB2A7E2F3E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ECA49-F4C7-49F5-8E05-C2EF9F8B6729}" type="datetimeFigureOut">
              <a:rPr lang="zh-CN" altLang="en-US" smtClean="0"/>
              <a:t>2021/12/7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7B137EB-0DCB-4B3B-AD02-E40FE6BEE2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C74D8C3-78C7-4F5C-8205-A58064004F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BB9A8-BE05-43D4-9876-3BCE132F0E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2573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5F9ED5E-0C7E-4E2D-91B9-0506F8580D7F}"/>
              </a:ext>
            </a:extLst>
          </p:cNvPr>
          <p:cNvSpPr txBox="1"/>
          <p:nvPr/>
        </p:nvSpPr>
        <p:spPr>
          <a:xfrm>
            <a:off x="3856672" y="3105834"/>
            <a:ext cx="44786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题型一：情节概括题</a:t>
            </a:r>
          </a:p>
        </p:txBody>
      </p:sp>
    </p:spTree>
    <p:extLst>
      <p:ext uri="{BB962C8B-B14F-4D97-AF65-F5344CB8AC3E}">
        <p14:creationId xmlns:p14="http://schemas.microsoft.com/office/powerpoint/2010/main" val="3154546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5F9ED5E-0C7E-4E2D-91B9-0506F8580D7F}"/>
              </a:ext>
            </a:extLst>
          </p:cNvPr>
          <p:cNvSpPr txBox="1"/>
          <p:nvPr/>
        </p:nvSpPr>
        <p:spPr>
          <a:xfrm>
            <a:off x="2609850" y="1292274"/>
            <a:ext cx="697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题型二：情节手法（含叙事技巧）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7E1A946-386D-4E7A-A103-1A73F3684091}"/>
              </a:ext>
            </a:extLst>
          </p:cNvPr>
          <p:cNvSpPr txBox="1"/>
          <p:nvPr/>
        </p:nvSpPr>
        <p:spPr>
          <a:xfrm>
            <a:off x="2958465" y="2623685"/>
            <a:ext cx="6275070" cy="12840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知识点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叙述人称、叙述方式、表现手法、线索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8789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5468B768-965A-4334-B4AA-B50664342F6F}"/>
              </a:ext>
            </a:extLst>
          </p:cNvPr>
          <p:cNvSpPr txBox="1"/>
          <p:nvPr/>
        </p:nvSpPr>
        <p:spPr>
          <a:xfrm>
            <a:off x="182880" y="1290935"/>
            <a:ext cx="11826240" cy="3904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        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蒙太奇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Montage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）在法语是“剪接”的意思，但到了俄国它被发展成一种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电影中镜头组合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的理论。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等线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  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当不同镜头拼接在一起时，往往又会产生各个镜头单独存在时所不具有的特定含义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。写作时采用这种方法写作的方式也叫蒙太奇手法。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等线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  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写作方法上：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时空交错、场景转换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等线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                             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切换时，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不同的时空与场景需有一定关联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8856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414EEF9C-8CE4-4617-ACE1-AEEA1913A39B}"/>
              </a:ext>
            </a:extLst>
          </p:cNvPr>
          <p:cNvSpPr txBox="1"/>
          <p:nvPr/>
        </p:nvSpPr>
        <p:spPr>
          <a:xfrm>
            <a:off x="0" y="0"/>
            <a:ext cx="12192000" cy="482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金锁记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</a:p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示例一：</a:t>
            </a:r>
          </a:p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    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三十年前的上海，一个有月亮的晚上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……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我们也许没赶上看见三十年前的月亮。年轻的人想着三十年前的月亮该是铜钱大的一个红黄的湿晕，像朵云轩信笺上落了一滴泪珠，陈旧而迷糊。老年人回忆中的三十年前的月亮是欢愉的，比眼前的月亮大，圆，白；然而隔着三十年的辛苦路往回看，再好的月色也不免带点凄凉。</a:t>
            </a:r>
            <a:b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</a:b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月光照到姜公馆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新娶的三奶奶的陪嫁丫鬟凤箫的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枕边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。凤箫睁眼看了一看，只见自己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一只青白色的手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搁在半旧高丽棉的被面上，心中便道：“是月亮光么？”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凤箫打地铺睡在窗户底下。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那两年正忙着换朝代，姜公馆避兵到上海来，屋子不够住的，因此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这一间下房里横七竖八睡满了底下人。    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7F655BB-EBA1-4BB2-8662-60B0375EF2A6}"/>
              </a:ext>
            </a:extLst>
          </p:cNvPr>
          <p:cNvSpPr txBox="1"/>
          <p:nvPr/>
        </p:nvSpPr>
        <p:spPr>
          <a:xfrm>
            <a:off x="0" y="4825552"/>
            <a:ext cx="11993880" cy="17824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镜头轨迹：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天空的月亮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姜公馆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窗边的手臂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镜头上移，是凤箫的胳膊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镜头拉远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，把满屋子下人收到镜头里，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一个长镜头交代清楚故事背景，勾勒出寂寥的底色。</a:t>
            </a:r>
            <a:endParaRPr kumimoji="0" lang="en-US" altLang="zh-CN" sz="24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——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关联之处：月光</a:t>
            </a:r>
          </a:p>
        </p:txBody>
      </p:sp>
    </p:spTree>
    <p:extLst>
      <p:ext uri="{BB962C8B-B14F-4D97-AF65-F5344CB8AC3E}">
        <p14:creationId xmlns:p14="http://schemas.microsoft.com/office/powerpoint/2010/main" val="2005552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414EEF9C-8CE4-4617-ACE1-AEEA1913A39B}"/>
              </a:ext>
            </a:extLst>
          </p:cNvPr>
          <p:cNvSpPr txBox="1"/>
          <p:nvPr/>
        </p:nvSpPr>
        <p:spPr>
          <a:xfrm>
            <a:off x="0" y="0"/>
            <a:ext cx="12192000" cy="5545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金锁记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示例二：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     七巧立在房里，抱着胳膊看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小双祥云两个丫头把箱子抬回原处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，一只一只叠了上去。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从前的事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又回来了：临着碎石子街的馨香的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麻油店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，黑腻的柜台，芝麻酱桶里竖着木匙子，油缸上吊着大大小小的铁匙子。漏斗插在打油的人的瓶里，一大匙再加上两小匙正好装满一瓶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一斤半。熟人呢，算一斤四两。有时她也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上街买菜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蓝夏布衫裤，镜面乌绫镶滚。隔着密密层层的一排吊着猪肉的铜钩，她看见肉铺里的朝禄。朝禄赶着她叫曹大姑娘。难得叫声巧姐儿，她就一巴掌打在钩子背上，无数的空钩子荡过去锥他的眼睛，朝禄从钩子上摘下尺来宽的一片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生猪油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，重重的向肉案一抛，一阵温风直扑到她脸上，腻滞的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死去的肉体的气味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……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她皱紧了眉毛。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床上睡着的她的丈夫，那没有生命的肉体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……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7F655BB-EBA1-4BB2-8662-60B0375EF2A6}"/>
              </a:ext>
            </a:extLst>
          </p:cNvPr>
          <p:cNvSpPr txBox="1"/>
          <p:nvPr/>
        </p:nvSpPr>
        <p:spPr>
          <a:xfrm>
            <a:off x="0" y="5698149"/>
            <a:ext cx="11993880" cy="1113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镜头轨迹：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小双收拾东西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】——【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闺阁时光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上街买菜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生猪油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死去的肉体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】——【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尸体般的丈夫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。</a:t>
            </a:r>
            <a:endParaRPr kumimoji="0" lang="zh-CN" altLang="en-US" sz="24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4722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E30EE2AF-ECE8-4301-AA8C-3082EBDF0745}"/>
              </a:ext>
            </a:extLst>
          </p:cNvPr>
          <p:cNvSpPr txBox="1"/>
          <p:nvPr/>
        </p:nvSpPr>
        <p:spPr>
          <a:xfrm>
            <a:off x="579120" y="1040398"/>
            <a:ext cx="11033760" cy="3961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三个镜头的连接均用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相似场景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进行转场，下人穿梭着收拾东西和街上来来往往的行人类似，生猪肉的死亡气息和残疾丈夫的肉体类似，因此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实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--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--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实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三者的转换并不突兀，反而十分自然。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从现实追忆过去，最后又无可奈何回到现实，三个镜头营造出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虚无感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80151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BEAB4F62-3D18-4A8A-A56A-AED3418F6738}"/>
              </a:ext>
            </a:extLst>
          </p:cNvPr>
          <p:cNvSpPr txBox="1"/>
          <p:nvPr/>
        </p:nvSpPr>
        <p:spPr>
          <a:xfrm>
            <a:off x="480060" y="352925"/>
            <a:ext cx="4648200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2021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年全国卷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石门阵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9AAD2547-AC8D-4007-BC81-C3A07EB99D41}"/>
              </a:ext>
            </a:extLst>
          </p:cNvPr>
          <p:cNvSpPr txBox="1"/>
          <p:nvPr/>
        </p:nvSpPr>
        <p:spPr>
          <a:xfrm>
            <a:off x="335280" y="1403283"/>
            <a:ext cx="11582400" cy="3869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答题思路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从整体上理解小说主题，依据主题大方向看题目细节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28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主题：通过王生枝街头讲故事的方式讲述一次抗日战役的经过，使其蒙上了传奇色彩，体现出人们对抗日战争一线军民机智作战的赞扬、对抗日胜利的乐观与期待。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8418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7FD083A0-F4B3-457B-B034-2BCA0BB8BD18}"/>
              </a:ext>
            </a:extLst>
          </p:cNvPr>
          <p:cNvSpPr txBox="1"/>
          <p:nvPr/>
        </p:nvSpPr>
        <p:spPr>
          <a:xfrm>
            <a:off x="541020" y="1005840"/>
            <a:ext cx="11109960" cy="3222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反复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概念：是特意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重复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使用某些词语、句子或段落的修辞手法；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类型：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词语、句子、语段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重复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例：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沉默呵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沉默呵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!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不在沉默中爆发，就在沉默中灭亡。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鲁迅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记念刘和珍君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》)</a:t>
            </a:r>
          </a:p>
        </p:txBody>
      </p:sp>
    </p:spTree>
    <p:extLst>
      <p:ext uri="{BB962C8B-B14F-4D97-AF65-F5344CB8AC3E}">
        <p14:creationId xmlns:p14="http://schemas.microsoft.com/office/powerpoint/2010/main" val="177942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7A1BD613-982C-4563-8A66-7DAF8722A66B}"/>
              </a:ext>
            </a:extLst>
          </p:cNvPr>
          <p:cNvSpPr txBox="1"/>
          <p:nvPr/>
        </p:nvSpPr>
        <p:spPr>
          <a:xfrm>
            <a:off x="571500" y="960936"/>
            <a:ext cx="11049000" cy="3869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练习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仿照下面的表达形式，另写两组句子。要求体现反复手法，句式、字数与例句基本一致。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南国的红豆啊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，红得深沉，像鲜血的凝固，让人肃穆。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参考答案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]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南国的红豆啊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，红得活泼，像泉水的叮咚，让人清爽。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南国的红豆啊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，红得艳丽。像朝阳的初生，让人神往。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9856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id="{B31E8152-E38B-4072-AD59-D2B58F21B6BD}"/>
              </a:ext>
            </a:extLst>
          </p:cNvPr>
          <p:cNvSpPr txBox="1"/>
          <p:nvPr/>
        </p:nvSpPr>
        <p:spPr>
          <a:xfrm>
            <a:off x="914400" y="852333"/>
            <a:ext cx="9646920" cy="2576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表达效果：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）强调，有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增强语气或语势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）起到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反复咏叹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、表达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强烈情感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的作用；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）使诗文的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格式整齐有序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，而又回环起伏，充满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节奏美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813958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7A1BD613-982C-4563-8A66-7DAF8722A66B}"/>
              </a:ext>
            </a:extLst>
          </p:cNvPr>
          <p:cNvSpPr txBox="1"/>
          <p:nvPr/>
        </p:nvSpPr>
        <p:spPr>
          <a:xfrm>
            <a:off x="571500" y="656136"/>
            <a:ext cx="11049000" cy="5254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8.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王木匠讲石门阵时，多处使用反复手法，这种讲述方法有什么效果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答题思路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】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2.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找出何处使用了反复；仔细体会其作用：</a:t>
            </a:r>
            <a:endParaRPr lang="en-US" altLang="zh-CN" sz="2800" b="1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反复本身的表达效果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+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</a:rPr>
              <a:t>读者感受</a:t>
            </a:r>
            <a:endParaRPr kumimoji="0" lang="en-US" altLang="zh-CN" sz="28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在文本中“反复”用于讲故事：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参考答案</a:t>
            </a:r>
            <a:r>
              <a:rPr lang="en-US" altLang="zh-CN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）渲染故事气氛，把故事讲述得更充分；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）具有延宕的效果，迟迟不讲下文，激发听众的好奇心，引发听众发问。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7900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C0660647-5032-4A3A-B2DE-7D494FF20EE4}"/>
              </a:ext>
            </a:extLst>
          </p:cNvPr>
          <p:cNvSpPr txBox="1"/>
          <p:nvPr/>
        </p:nvSpPr>
        <p:spPr>
          <a:xfrm>
            <a:off x="365760" y="-16442"/>
            <a:ext cx="3794760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2017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年全国卷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I《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天嚣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3200C11A-871B-4C66-8042-6E883F77DE65}"/>
              </a:ext>
            </a:extLst>
          </p:cNvPr>
          <p:cNvSpPr txBox="1"/>
          <p:nvPr/>
        </p:nvSpPr>
        <p:spPr>
          <a:xfrm>
            <a:off x="365760" y="621233"/>
            <a:ext cx="11460480" cy="5808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小说主题：在风沙肆虐、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极度干渴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的状态下，科研工作者首先想到的仍然是保护研究资料，小说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讴歌他们的高度的责任心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；素不相识的蒙古族同胞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冒着风沙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送来西瓜，小说还颂扬了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人与人之间相助的、朴素的人性之美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。</a:t>
            </a:r>
            <a:endParaRPr lang="en-US" altLang="zh-CN" sz="28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5.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小说以“渴”为中心谋篇布局，这有什么好处？请简要说明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答题思路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】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谋篇布局：以一个事物为核心，来组织情节</a:t>
            </a:r>
            <a:endParaRPr lang="en-US" altLang="zh-CN" sz="2800" b="1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参考答案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）省去许多不必要的叙述交代，使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情节更简洁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）集中描写人物在特定环境下的状态与感受，使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主题更突出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3100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4A33FC14-29C2-4EBB-B06D-F0DDA445C863}"/>
              </a:ext>
            </a:extLst>
          </p:cNvPr>
          <p:cNvSpPr txBox="1"/>
          <p:nvPr/>
        </p:nvSpPr>
        <p:spPr>
          <a:xfrm>
            <a:off x="355155" y="1449561"/>
            <a:ext cx="11481689" cy="2192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【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注意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】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小说手法题今年常考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出题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反套路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，要读懂小说文本，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掌握基本的鉴赏方法与术语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注重自己的感受（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读者感受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）。</a:t>
            </a:r>
          </a:p>
        </p:txBody>
      </p:sp>
    </p:spTree>
    <p:extLst>
      <p:ext uri="{BB962C8B-B14F-4D97-AF65-F5344CB8AC3E}">
        <p14:creationId xmlns:p14="http://schemas.microsoft.com/office/powerpoint/2010/main" val="3198795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CD87D3D4-B5E5-4FE2-BFC4-E974C59AE672}"/>
              </a:ext>
            </a:extLst>
          </p:cNvPr>
          <p:cNvSpPr txBox="1"/>
          <p:nvPr/>
        </p:nvSpPr>
        <p:spPr>
          <a:xfrm>
            <a:off x="2470218" y="571730"/>
            <a:ext cx="7251563" cy="5161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课后作业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做新题：（必做）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2021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年浙江卷：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麦子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2020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年浙江卷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雪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题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重做：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对完答案后要写答题思路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2019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年全国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卷：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理水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9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题；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2019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年浙江卷：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呼兰河传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题；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2018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年全国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卷：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赵一曼女士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6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题</a:t>
            </a:r>
          </a:p>
        </p:txBody>
      </p:sp>
    </p:spTree>
    <p:extLst>
      <p:ext uri="{BB962C8B-B14F-4D97-AF65-F5344CB8AC3E}">
        <p14:creationId xmlns:p14="http://schemas.microsoft.com/office/powerpoint/2010/main" val="16652070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5F9ED5E-0C7E-4E2D-91B9-0506F8580D7F}"/>
              </a:ext>
            </a:extLst>
          </p:cNvPr>
          <p:cNvSpPr txBox="1"/>
          <p:nvPr/>
        </p:nvSpPr>
        <p:spPr>
          <a:xfrm>
            <a:off x="3880485" y="3105834"/>
            <a:ext cx="44310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题型三：情节作用题</a:t>
            </a:r>
          </a:p>
        </p:txBody>
      </p:sp>
    </p:spTree>
    <p:extLst>
      <p:ext uri="{BB962C8B-B14F-4D97-AF65-F5344CB8AC3E}">
        <p14:creationId xmlns:p14="http://schemas.microsoft.com/office/powerpoint/2010/main" val="10739286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0F57A703-F42D-4DEB-8810-8293C21CA39F}"/>
              </a:ext>
            </a:extLst>
          </p:cNvPr>
          <p:cNvSpPr txBox="1"/>
          <p:nvPr/>
        </p:nvSpPr>
        <p:spPr>
          <a:xfrm>
            <a:off x="228600" y="106680"/>
            <a:ext cx="11734800" cy="4515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常见问法</a:t>
            </a:r>
            <a:r>
              <a:rPr lang="en-US" altLang="zh-CN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107</a:t>
            </a: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页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XX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情节有什么作用？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/XX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情节为什么要这样写？</a:t>
            </a:r>
            <a:endParaRPr lang="en-US" altLang="zh-CN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2800" b="1" dirty="0">
              <a:solidFill>
                <a:srgbClr val="333333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知识点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情节处于不同位置有不同的作用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整体看情节的作用：从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结构（与手法一起考查）、人物形象、环境、主题、读者感受（表达效果）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等方面考虑；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4091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0F57A703-F42D-4DEB-8810-8293C21CA39F}"/>
              </a:ext>
            </a:extLst>
          </p:cNvPr>
          <p:cNvSpPr txBox="1"/>
          <p:nvPr/>
        </p:nvSpPr>
        <p:spPr>
          <a:xfrm>
            <a:off x="228600" y="701040"/>
            <a:ext cx="11734800" cy="39892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答题思路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杜绝套路化的答案：如，从形象、主题、环境上等来看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1.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读懂整个文本，概括主题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，依据大方向来答题；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定位所考查的情节，看是属于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开头、中间还是结尾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从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整体结构、人物形象、主题、环境以及读者感受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等方面确定答案。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dirty="0">
                <a:latin typeface="华文琥珀" panose="02010800040101010101" pitchFamily="2" charset="-122"/>
                <a:ea typeface="华文琥珀" panose="02010800040101010101" pitchFamily="2" charset="-122"/>
              </a:rPr>
              <a:t>不是每个点都要写到，而是</a:t>
            </a:r>
            <a:r>
              <a:rPr lang="zh-CN" altLang="en-US" sz="3200" u="sng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依据具体文本的内容来选取答题角度</a:t>
            </a:r>
            <a:endParaRPr lang="en-US" altLang="zh-CN" sz="2800" u="sng" dirty="0">
              <a:solidFill>
                <a:srgbClr val="FF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9529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C973F8C4-3306-4D59-9CA3-44EE4934E58E}"/>
              </a:ext>
            </a:extLst>
          </p:cNvPr>
          <p:cNvSpPr txBox="1"/>
          <p:nvPr/>
        </p:nvSpPr>
        <p:spPr>
          <a:xfrm>
            <a:off x="0" y="80042"/>
            <a:ext cx="523748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3200" b="1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3200" b="1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七岔犄角的公鹿</a:t>
            </a:r>
            <a:r>
              <a:rPr lang="en-US" altLang="zh-CN" sz="3200" b="1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r>
              <a:rPr lang="zh-CN" altLang="en-US" sz="3200" b="1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第</a:t>
            </a:r>
            <a:r>
              <a:rPr lang="en-US" altLang="zh-CN" sz="3200" b="1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19</a:t>
            </a:r>
            <a:r>
              <a:rPr lang="zh-CN" altLang="en-US" sz="3200" b="1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题</a:t>
            </a:r>
            <a:endParaRPr lang="en-US" altLang="zh-CN" sz="3200" b="1" dirty="0">
              <a:solidFill>
                <a:prstClr val="black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7D80CD7-601E-4070-BF7D-B6AE9132A6F1}"/>
              </a:ext>
            </a:extLst>
          </p:cNvPr>
          <p:cNvSpPr txBox="1"/>
          <p:nvPr/>
        </p:nvSpPr>
        <p:spPr>
          <a:xfrm>
            <a:off x="328930" y="918859"/>
            <a:ext cx="11334750" cy="43454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i="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19. </a:t>
            </a:r>
            <a:r>
              <a:rPr lang="zh-CN" altLang="en-US" sz="2800" b="1" i="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本文以“我”与特吉的冲突开篇，这样写有什么作用？请简要分析。（</a:t>
            </a:r>
            <a:r>
              <a:rPr lang="en-US" altLang="zh-CN" sz="2800" b="1" i="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800" b="1" i="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分）</a:t>
            </a:r>
            <a:endParaRPr lang="en-US" altLang="zh-CN" sz="2800" b="1" i="0" dirty="0"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答题思路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1.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读懂整个文本，概括主题，依据大方向来答题</a:t>
            </a:r>
            <a:endParaRPr lang="en-US" altLang="zh-CN" sz="2800" b="1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[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主题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]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父母双亡，在生活中备受煎熬的“我”，在养父的“刺激”下，倔强的性格被激发出来，立志成为一个猎手。在打猎过程中偶遇七叉犄角的公鹿，“我”被它的勇猛、机智、不服输所折服。这让我对生活的有了更多的思考。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04573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47D80CD7-601E-4070-BF7D-B6AE9132A6F1}"/>
              </a:ext>
            </a:extLst>
          </p:cNvPr>
          <p:cNvSpPr txBox="1"/>
          <p:nvPr/>
        </p:nvSpPr>
        <p:spPr>
          <a:xfrm>
            <a:off x="176530" y="146699"/>
            <a:ext cx="11334750" cy="5161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答题思路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2.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定位：找到所问的情节位置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   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开头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[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情节</a:t>
            </a:r>
            <a:r>
              <a:rPr lang="zh-CN" altLang="en-US" sz="28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位于开头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的作用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]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（大白本）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一般开头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：开门见山，点明题旨；（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）引出下文，为后面情节做铺垫；交代故事发生的时间、地点。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设疑开头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：造成悬念，引出下文；引起读者的思考或兴趣。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写景开头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：交代故事发生的环境；渲染气氛；烘托人物心情。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3680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1AFCDACE-03A0-48A5-9FCE-896EE63F334D}"/>
              </a:ext>
            </a:extLst>
          </p:cNvPr>
          <p:cNvSpPr txBox="1"/>
          <p:nvPr/>
        </p:nvSpPr>
        <p:spPr>
          <a:xfrm>
            <a:off x="367665" y="2153728"/>
            <a:ext cx="11334750" cy="3869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i="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①通过紧张的冲突，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引起读者阅读兴趣，把读者迅速带入小说情境</a:t>
            </a:r>
            <a:r>
              <a:rPr lang="zh-CN" altLang="en-US" sz="2800" b="1" i="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800" b="1" i="0" dirty="0">
                <a:solidFill>
                  <a:srgbClr val="0070C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（读者角度）</a:t>
            </a:r>
            <a:endParaRPr lang="en-US" altLang="zh-CN" sz="2800" b="1" i="0" dirty="0">
              <a:solidFill>
                <a:srgbClr val="0070C0"/>
              </a:solidFill>
              <a:effectLst/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i="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②引出下文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“我”去打猎的故事</a:t>
            </a:r>
            <a:r>
              <a:rPr lang="zh-CN" altLang="en-US" sz="2800" b="1" i="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8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（情节角度）</a:t>
            </a:r>
            <a:endParaRPr lang="en-US" altLang="zh-CN" sz="2800" b="1" dirty="0">
              <a:solidFill>
                <a:srgbClr val="0070C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i="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③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交代“我”的孤儿身份</a:t>
            </a:r>
            <a:r>
              <a:rPr lang="zh-CN" altLang="en-US" sz="2800" b="1" i="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、与继父的情感隔阂，以及“我”对亲情的渴望；</a:t>
            </a:r>
            <a:r>
              <a:rPr lang="zh-CN" altLang="en-US" sz="28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（内容角度）</a:t>
            </a:r>
            <a:endParaRPr lang="en-US" altLang="zh-CN" sz="2800" b="1" dirty="0">
              <a:solidFill>
                <a:srgbClr val="0070C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i="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④初步刻画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“我”性格的倔强和好强</a:t>
            </a:r>
            <a:r>
              <a:rPr lang="zh-CN" altLang="en-US" sz="2800" b="1" i="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en-US" sz="28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（人物角度）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069F49C-9E55-455A-B0E6-25269F628976}"/>
              </a:ext>
            </a:extLst>
          </p:cNvPr>
          <p:cNvSpPr txBox="1"/>
          <p:nvPr/>
        </p:nvSpPr>
        <p:spPr>
          <a:xfrm>
            <a:off x="0" y="834943"/>
            <a:ext cx="12070080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从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整体结构（情节）、人物形象、主题、环境以及读者感受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等方面定答案。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（大白本）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259CDEB-3AF9-4076-8DE5-2EA9346219D6}"/>
              </a:ext>
            </a:extLst>
          </p:cNvPr>
          <p:cNvSpPr txBox="1"/>
          <p:nvPr/>
        </p:nvSpPr>
        <p:spPr>
          <a:xfrm>
            <a:off x="2234723" y="5989548"/>
            <a:ext cx="760063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细读文本，读懂文本：用理论来分析文本</a:t>
            </a:r>
            <a:endParaRPr lang="en-US" altLang="zh-CN" sz="32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7E210A74-335C-4B54-A7C2-DC15217CD5F2}"/>
              </a:ext>
            </a:extLst>
          </p:cNvPr>
          <p:cNvSpPr txBox="1"/>
          <p:nvPr/>
        </p:nvSpPr>
        <p:spPr>
          <a:xfrm>
            <a:off x="0" y="80042"/>
            <a:ext cx="523748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3200" b="1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3200" b="1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七岔犄角的公鹿</a:t>
            </a:r>
            <a:r>
              <a:rPr lang="en-US" altLang="zh-CN" sz="3200" b="1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r>
              <a:rPr lang="zh-CN" altLang="en-US" sz="3200" b="1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第</a:t>
            </a:r>
            <a:r>
              <a:rPr lang="en-US" altLang="zh-CN" sz="3200" b="1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19</a:t>
            </a:r>
            <a:r>
              <a:rPr lang="zh-CN" altLang="en-US" sz="3200" b="1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题</a:t>
            </a:r>
            <a:endParaRPr lang="en-US" altLang="zh-CN" sz="3200" b="1" dirty="0">
              <a:solidFill>
                <a:prstClr val="black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09771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8DDCAF67-BDDF-489F-8EE1-CCEDFA8CD5A9}"/>
              </a:ext>
            </a:extLst>
          </p:cNvPr>
          <p:cNvSpPr txBox="1"/>
          <p:nvPr/>
        </p:nvSpPr>
        <p:spPr>
          <a:xfrm>
            <a:off x="203200" y="253318"/>
            <a:ext cx="6096000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琴声何来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》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45691B5-5953-477B-8EA4-0826D3ACF1F2}"/>
              </a:ext>
            </a:extLst>
          </p:cNvPr>
          <p:cNvSpPr txBox="1"/>
          <p:nvPr/>
        </p:nvSpPr>
        <p:spPr>
          <a:xfrm>
            <a:off x="328930" y="918859"/>
            <a:ext cx="11334750" cy="3315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i="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19. </a:t>
            </a:r>
            <a:r>
              <a:rPr lang="zh-CN" altLang="en-US" sz="2800" b="1" i="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小说写吴秋明讲述“绒布妈妈”实验，有什么作用？（</a:t>
            </a:r>
            <a:r>
              <a:rPr lang="en-US" altLang="zh-CN" sz="2800" b="1" i="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800" b="1" i="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分）</a:t>
            </a:r>
            <a:endParaRPr lang="en-US" altLang="zh-CN" sz="2800" b="1" i="0" dirty="0"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答题思路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1.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读懂整个文本，概括主题，依据大方向来答题</a:t>
            </a:r>
            <a:endParaRPr lang="en-US" altLang="zh-CN" sz="2800" b="1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[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主题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]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小说通过马骁驭对吴秋明的欣赏，塑造了吴秋明懂心理、善良、富有爱心的形象，来歌颂美好的人性。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8858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47D80CD7-601E-4070-BF7D-B6AE9132A6F1}"/>
              </a:ext>
            </a:extLst>
          </p:cNvPr>
          <p:cNvSpPr txBox="1"/>
          <p:nvPr/>
        </p:nvSpPr>
        <p:spPr>
          <a:xfrm>
            <a:off x="1487170" y="756299"/>
            <a:ext cx="9597390" cy="4515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答题思路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2.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定位：找到所问的情节位置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   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中间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[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情节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位于中间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的作用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]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（大白本）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补充叙事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，揭示矛盾关系。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照应前文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，或为后面的情节发展做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铺垫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或埋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伏笔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推动情节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的发展或转折。</a:t>
            </a:r>
          </a:p>
        </p:txBody>
      </p:sp>
    </p:spTree>
    <p:extLst>
      <p:ext uri="{BB962C8B-B14F-4D97-AF65-F5344CB8AC3E}">
        <p14:creationId xmlns:p14="http://schemas.microsoft.com/office/powerpoint/2010/main" val="4038433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1AFCDACE-03A0-48A5-9FCE-896EE63F334D}"/>
              </a:ext>
            </a:extLst>
          </p:cNvPr>
          <p:cNvSpPr txBox="1"/>
          <p:nvPr/>
        </p:nvSpPr>
        <p:spPr>
          <a:xfrm>
            <a:off x="367665" y="2153728"/>
            <a:ext cx="11334750" cy="3222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①突出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文章主题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，表明孩子们不仅需要物质上的资助，更需要感情上的关怀，需要亲情和爱；</a:t>
            </a:r>
            <a:r>
              <a:rPr lang="zh-CN" altLang="en-US" sz="28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（主题方面）</a:t>
            </a:r>
            <a:endParaRPr lang="en-US" altLang="zh-CN" sz="2800" b="1" dirty="0">
              <a:solidFill>
                <a:srgbClr val="0070C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②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承接上文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，解释吴秋明穿蓝色小碎花薄棉衣的原因，为下文吴秋明在儿童村的表现做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铺垫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，突出吴秋明对孩子们的爱。</a:t>
            </a:r>
            <a:r>
              <a:rPr lang="zh-CN" altLang="en-US" sz="28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（情节方面）</a:t>
            </a:r>
            <a:endParaRPr lang="en-US" altLang="zh-CN" sz="2800" b="1" dirty="0">
              <a:solidFill>
                <a:srgbClr val="0070C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③突出了吴秋明这个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人物的身份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，即心理学博士。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</a:rPr>
              <a:t>（</a:t>
            </a:r>
            <a:r>
              <a:rPr lang="zh-CN" altLang="en-US" sz="28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人物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</a:rPr>
              <a:t>方面）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069F49C-9E55-455A-B0E6-25269F628976}"/>
              </a:ext>
            </a:extLst>
          </p:cNvPr>
          <p:cNvSpPr txBox="1"/>
          <p:nvPr/>
        </p:nvSpPr>
        <p:spPr>
          <a:xfrm>
            <a:off x="0" y="834943"/>
            <a:ext cx="12070080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从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整体结构（情节）、人物形象、主题、环境以及读者感受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等方面定答案。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（大白本）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7E210A74-335C-4B54-A7C2-DC15217CD5F2}"/>
              </a:ext>
            </a:extLst>
          </p:cNvPr>
          <p:cNvSpPr txBox="1"/>
          <p:nvPr/>
        </p:nvSpPr>
        <p:spPr>
          <a:xfrm>
            <a:off x="0" y="80042"/>
            <a:ext cx="523748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《</a:t>
            </a:r>
            <a:r>
              <a:rPr lang="zh-CN" altLang="en-US" sz="3200" b="1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琴声何来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》</a:t>
            </a:r>
          </a:p>
        </p:txBody>
      </p:sp>
    </p:spTree>
    <p:extLst>
      <p:ext uri="{BB962C8B-B14F-4D97-AF65-F5344CB8AC3E}">
        <p14:creationId xmlns:p14="http://schemas.microsoft.com/office/powerpoint/2010/main" val="4183011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BEAB4F62-3D18-4A8A-A56A-AED3418F6738}"/>
              </a:ext>
            </a:extLst>
          </p:cNvPr>
          <p:cNvSpPr txBox="1"/>
          <p:nvPr/>
        </p:nvSpPr>
        <p:spPr>
          <a:xfrm>
            <a:off x="2471420" y="1380432"/>
            <a:ext cx="7249160" cy="2192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大白本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2019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年高考卷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3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：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到梨花屯去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》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情节定位：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结尾</a:t>
            </a:r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作用：见大白本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63227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234ECF40-17E2-4054-AD4A-8EF701C04D30}"/>
              </a:ext>
            </a:extLst>
          </p:cNvPr>
          <p:cNvSpPr txBox="1"/>
          <p:nvPr/>
        </p:nvSpPr>
        <p:spPr>
          <a:xfrm>
            <a:off x="313235" y="78954"/>
            <a:ext cx="6096000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父与子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》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F8CE8319-E20B-40A8-B4F1-E0F8A61B7653}"/>
              </a:ext>
            </a:extLst>
          </p:cNvPr>
          <p:cNvSpPr txBox="1"/>
          <p:nvPr/>
        </p:nvSpPr>
        <p:spPr>
          <a:xfrm>
            <a:off x="120770" y="1510116"/>
            <a:ext cx="11778121" cy="4515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1.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主题：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小说通过父亲要求儿子注重洗手这一小的事件，塑造了一位朴素、教子有方、活得通透的父亲的形象，由此展现为官要清明、做人要控制欲望的主题，弘扬了一种社会正气。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2.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情节定位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：全文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3.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作用：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从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内容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与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结构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两个大的方面来分析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E98A425B-142D-4905-A6EA-AB6AF8FF1AC9}"/>
              </a:ext>
            </a:extLst>
          </p:cNvPr>
          <p:cNvSpPr txBox="1"/>
          <p:nvPr/>
        </p:nvSpPr>
        <p:spPr>
          <a:xfrm>
            <a:off x="454948" y="794535"/>
            <a:ext cx="11282104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“洗手”是小说中反复出现的一个情节，在文中有什么作用？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77194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234ECF40-17E2-4054-AD4A-8EF701C04D30}"/>
              </a:ext>
            </a:extLst>
          </p:cNvPr>
          <p:cNvSpPr txBox="1"/>
          <p:nvPr/>
        </p:nvSpPr>
        <p:spPr>
          <a:xfrm>
            <a:off x="313235" y="78954"/>
            <a:ext cx="6096000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父与子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》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F60ACBA-3D11-4CCC-BEA4-C90449BEFD9F}"/>
              </a:ext>
            </a:extLst>
          </p:cNvPr>
          <p:cNvSpPr txBox="1"/>
          <p:nvPr/>
        </p:nvSpPr>
        <p:spPr>
          <a:xfrm>
            <a:off x="132272" y="1681583"/>
            <a:ext cx="12059728" cy="4515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它是行文的线索，串起了小说的情节，推动了故事情节的发展。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第一天上班父亲要求我洗手，到自觉养成洗手习惯，当上县长以后和父亲谈论洗手再到说洗手和廉洁自律，“洗手”串起情节，推送情节发展；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塑造了深谋远虑、教子有方、严格的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父亲形象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是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本文的主旨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，“洗手”是要控制住自己想要贪腐的欲望之手，干干净净做人做事，廉洁自律，弘扬社会正气，传播正能量，营造“勤洗手”的良好社会风气。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E98A425B-142D-4905-A6EA-AB6AF8FF1AC9}"/>
              </a:ext>
            </a:extLst>
          </p:cNvPr>
          <p:cNvSpPr txBox="1"/>
          <p:nvPr/>
        </p:nvSpPr>
        <p:spPr>
          <a:xfrm>
            <a:off x="454948" y="794535"/>
            <a:ext cx="11282104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“洗手”是小说中反复出现的一个情节，在文中有什么作用？（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4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分）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8629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C1CEBD26-9000-477F-97CB-91FA6A28581B}"/>
              </a:ext>
            </a:extLst>
          </p:cNvPr>
          <p:cNvSpPr txBox="1"/>
          <p:nvPr/>
        </p:nvSpPr>
        <p:spPr>
          <a:xfrm>
            <a:off x="322676" y="269565"/>
            <a:ext cx="11546648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知识迁移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小说中第⑨⑩两段在叙述方式上有什么特点？这样安排有什么好处？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8209DFF-40DC-4010-A0B1-5BEADA6D9DAA}"/>
              </a:ext>
            </a:extLst>
          </p:cNvPr>
          <p:cNvSpPr txBox="1"/>
          <p:nvPr/>
        </p:nvSpPr>
        <p:spPr>
          <a:xfrm>
            <a:off x="322676" y="1717954"/>
            <a:ext cx="11546648" cy="34220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⑨ ⑩两段属于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插叙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好处：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①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交代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了</a:t>
            </a:r>
            <a:r>
              <a:rPr lang="zh-CN" altLang="en-US" sz="24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父亲坚持让子洗手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的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由来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（或：补充说明洗手的原因）；</a:t>
            </a:r>
            <a:r>
              <a:rPr lang="zh-CN" altLang="en-US" sz="24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（内容）</a:t>
            </a:r>
            <a:endParaRPr lang="en-US" altLang="zh-CN" sz="2400" b="1" dirty="0">
              <a:solidFill>
                <a:srgbClr val="0070C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②表现</a:t>
            </a:r>
            <a:r>
              <a:rPr lang="zh-CN" altLang="en-US" sz="24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父子之间的情感变化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，丰富了小说的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情节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内容，使情节更加完整；</a:t>
            </a:r>
            <a:r>
              <a:rPr lang="zh-CN" altLang="en-US" sz="24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（情节结构）</a:t>
            </a:r>
            <a:endParaRPr lang="en-US" altLang="zh-CN" sz="2400" b="1" dirty="0">
              <a:solidFill>
                <a:srgbClr val="0070C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③刻画了</a:t>
            </a:r>
            <a:r>
              <a:rPr lang="zh-CN" altLang="en-US" sz="24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父亲教子有方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的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形象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，衬托父亲要求他洗手的坚决；</a:t>
            </a:r>
            <a:r>
              <a:rPr lang="zh-CN" altLang="en-US" sz="24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（形象）</a:t>
            </a:r>
            <a:endParaRPr lang="en-US" altLang="zh-CN" sz="2400" b="1" dirty="0">
              <a:solidFill>
                <a:srgbClr val="0070C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④以</a:t>
            </a:r>
            <a:r>
              <a:rPr lang="zh-CN" altLang="en-US" sz="24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成年后父亲很少过问和干涉他进行对比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，是对“洗手”的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意义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升华。</a:t>
            </a:r>
            <a:r>
              <a:rPr lang="zh-CN" altLang="en-US" sz="2400" b="1" dirty="0">
                <a:solidFill>
                  <a:srgbClr val="0070C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（主题） </a:t>
            </a:r>
          </a:p>
        </p:txBody>
      </p:sp>
    </p:spTree>
    <p:extLst>
      <p:ext uri="{BB962C8B-B14F-4D97-AF65-F5344CB8AC3E}">
        <p14:creationId xmlns:p14="http://schemas.microsoft.com/office/powerpoint/2010/main" val="961889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700</TotalTime>
  <Words>2494</Words>
  <Application>Microsoft Office PowerPoint</Application>
  <PresentationFormat>宽屏</PresentationFormat>
  <Paragraphs>136</Paragraphs>
  <Slides>27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0" baseType="lpstr">
      <vt:lpstr>等线</vt:lpstr>
      <vt:lpstr>等线 Light</vt:lpstr>
      <vt:lpstr>方正姚体</vt:lpstr>
      <vt:lpstr>仿宋</vt:lpstr>
      <vt:lpstr>黑体</vt:lpstr>
      <vt:lpstr>华文仿宋</vt:lpstr>
      <vt:lpstr>华文琥珀</vt:lpstr>
      <vt:lpstr>楷体</vt:lpstr>
      <vt:lpstr>隶书</vt:lpstr>
      <vt:lpstr>宋体</vt:lpstr>
      <vt:lpstr>arial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赵 凡</dc:creator>
  <cp:lastModifiedBy>赵 凡</cp:lastModifiedBy>
  <cp:revision>53</cp:revision>
  <dcterms:created xsi:type="dcterms:W3CDTF">2021-12-02T07:17:16Z</dcterms:created>
  <dcterms:modified xsi:type="dcterms:W3CDTF">2021-12-07T03:29:34Z</dcterms:modified>
</cp:coreProperties>
</file>