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7" r:id="rId2"/>
    <p:sldId id="258" r:id="rId3"/>
    <p:sldId id="262" r:id="rId4"/>
    <p:sldId id="269" r:id="rId5"/>
    <p:sldId id="264" r:id="rId6"/>
    <p:sldId id="263" r:id="rId7"/>
    <p:sldId id="319" r:id="rId8"/>
    <p:sldId id="320" r:id="rId9"/>
    <p:sldId id="270" r:id="rId10"/>
    <p:sldId id="278" r:id="rId11"/>
    <p:sldId id="274" r:id="rId12"/>
    <p:sldId id="275" r:id="rId13"/>
    <p:sldId id="280" r:id="rId14"/>
    <p:sldId id="276" r:id="rId15"/>
    <p:sldId id="282" r:id="rId16"/>
    <p:sldId id="286" r:id="rId17"/>
    <p:sldId id="283" r:id="rId18"/>
    <p:sldId id="284" r:id="rId19"/>
    <p:sldId id="285" r:id="rId20"/>
    <p:sldId id="287" r:id="rId21"/>
    <p:sldId id="288" r:id="rId22"/>
    <p:sldId id="289" r:id="rId23"/>
    <p:sldId id="290" r:id="rId24"/>
    <p:sldId id="291" r:id="rId25"/>
    <p:sldId id="321" r:id="rId26"/>
    <p:sldId id="296" r:id="rId27"/>
    <p:sldId id="293" r:id="rId28"/>
    <p:sldId id="294" r:id="rId29"/>
    <p:sldId id="295" r:id="rId30"/>
    <p:sldId id="297" r:id="rId31"/>
    <p:sldId id="298" r:id="rId32"/>
    <p:sldId id="301" r:id="rId33"/>
    <p:sldId id="302" r:id="rId34"/>
    <p:sldId id="281" r:id="rId35"/>
    <p:sldId id="318" r:id="rId36"/>
    <p:sldId id="303" r:id="rId37"/>
    <p:sldId id="304" r:id="rId38"/>
    <p:sldId id="305" r:id="rId39"/>
    <p:sldId id="306" r:id="rId40"/>
    <p:sldId id="311" r:id="rId41"/>
    <p:sldId id="312" r:id="rId42"/>
    <p:sldId id="313" r:id="rId43"/>
    <p:sldId id="314" r:id="rId44"/>
    <p:sldId id="315" r:id="rId45"/>
    <p:sldId id="316" r:id="rId46"/>
    <p:sldId id="309" r:id="rId47"/>
    <p:sldId id="310" r:id="rId48"/>
    <p:sldId id="307" r:id="rId49"/>
    <p:sldId id="308" r:id="rId50"/>
    <p:sldId id="317" r:id="rId5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6F6C06-CC01-4415-8F75-0BE35BF9ADAF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7EF06E-14C7-4982-A36E-8F8B664F7D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950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7EF06E-14C7-4982-A36E-8F8B664F7D4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84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C:\Users\CL-pc\Desktop\u=2964161914,555402478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1" y="404664"/>
            <a:ext cx="9142873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827584" y="534754"/>
            <a:ext cx="76328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爱情是人类永恒的主题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427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074" name="Picture 2" descr="C:\Users\CL-pc\Desktop\4d1c1abc4788b5c090556&amp;6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587497" cy="6951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11354" y="899096"/>
            <a:ext cx="5904656" cy="48320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  一个飘雪的夜晚，在暖融融的小咖啡屋里，他对心仪的女孩表白了，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开口后竟是一阵尴尬的沉默，为了打破沉闷的气氛，他念起了一首诗。</a:t>
            </a:r>
            <a:endParaRPr lang="en-US" altLang="zh-CN" sz="2800" b="1" dirty="0" smtClean="0"/>
          </a:p>
          <a:p>
            <a:r>
              <a:rPr lang="en-US" altLang="zh-CN" sz="2800" b="1" dirty="0"/>
              <a:t>……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         温暖的小屋，跳动的烛光，富有音韵美的诗句，浑厚而充满是深情的嗓音</a:t>
            </a:r>
            <a:r>
              <a:rPr lang="en-US" altLang="zh-CN" sz="2800" b="1" dirty="0" smtClean="0"/>
              <a:t>……</a:t>
            </a:r>
          </a:p>
          <a:p>
            <a:r>
              <a:rPr lang="zh-CN" altLang="en-US" sz="2800" b="1" dirty="0" smtClean="0"/>
              <a:t>       女孩纯美的心终被打动，她把手伸给了他</a:t>
            </a:r>
            <a:r>
              <a:rPr lang="en-US" altLang="zh-CN" sz="2800" b="1" dirty="0" smtClean="0"/>
              <a:t>……</a:t>
            </a:r>
          </a:p>
          <a:p>
            <a:endParaRPr lang="zh-CN" altLang="en-US" sz="2800" b="1" dirty="0"/>
          </a:p>
        </p:txBody>
      </p:sp>
      <p:pic>
        <p:nvPicPr>
          <p:cNvPr id="7" name="Picture 6" descr="C:\Users\CL-pc\Desktop\untitled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6" t="9654" r="17347" b="7229"/>
          <a:stretch/>
        </p:blipFill>
        <p:spPr bwMode="auto">
          <a:xfrm>
            <a:off x="7296985" y="4705324"/>
            <a:ext cx="1847015" cy="148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-30584" y="0"/>
            <a:ext cx="7141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这是一个真实的故事：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312614" y="5766637"/>
            <a:ext cx="85331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猜一猜：那是一首什么诗？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637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51519" y="1052736"/>
            <a:ext cx="67345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那是三千年前的歌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710" y="5085184"/>
            <a:ext cx="8836073" cy="156966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 dirty="0"/>
              <a:t>蒹葭苍苍，白露为霜。所谓伊人，在水一方</a:t>
            </a:r>
            <a:r>
              <a:rPr lang="zh-CN" altLang="en-US" sz="3200" b="1" dirty="0" smtClean="0"/>
              <a:t>。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溯</a:t>
            </a:r>
            <a:r>
              <a:rPr lang="zh-CN" altLang="en-US" sz="3200" b="1" dirty="0"/>
              <a:t>洄从之，道阻且长。溯游从之，宛在水中央</a:t>
            </a:r>
            <a:r>
              <a:rPr lang="zh-CN" altLang="en-US" sz="3200" b="1" dirty="0" smtClean="0"/>
              <a:t>。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                                                         ——《</a:t>
            </a:r>
            <a:r>
              <a:rPr lang="zh-CN" altLang="en-US" sz="3200" b="1" dirty="0" smtClean="0"/>
              <a:t>诗经</a:t>
            </a:r>
            <a:r>
              <a:rPr lang="en-US" altLang="zh-CN" sz="3200" b="1" dirty="0" smtClean="0"/>
              <a:t>.</a:t>
            </a:r>
            <a:r>
              <a:rPr lang="zh-CN" altLang="en-US" sz="3200" b="1" dirty="0" smtClean="0"/>
              <a:t>秦风</a:t>
            </a:r>
            <a:r>
              <a:rPr lang="en-US" altLang="zh-CN" sz="3200" b="1" dirty="0" smtClean="0"/>
              <a:t>》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49454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4797152"/>
            <a:ext cx="8748464" cy="1440160"/>
          </a:xfrm>
        </p:spPr>
        <p:txBody>
          <a:bodyPr>
            <a:noAutofit/>
          </a:bodyPr>
          <a:lstStyle/>
          <a:p>
            <a:r>
              <a:rPr lang="zh-CN" altLang="en-US" sz="2800" b="1" dirty="0" smtClean="0"/>
              <a:t>         在浪漫的结婚典礼上，新郎选用</a:t>
            </a:r>
            <a:r>
              <a:rPr lang="en-US" altLang="zh-CN" sz="2800" b="1" dirty="0" smtClean="0"/>
              <a:t>《</a:t>
            </a:r>
            <a:r>
              <a:rPr lang="zh-CN" altLang="en-US" sz="2800" b="1" dirty="0"/>
              <a:t>诗经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中的一句爱情诗句对新娘深情表白，新娘幸福地牵起了新郎的手</a:t>
            </a:r>
            <a:r>
              <a:rPr lang="en-US" altLang="zh-CN" sz="2800" b="1" dirty="0" smtClean="0"/>
              <a:t>……</a:t>
            </a:r>
            <a:endParaRPr lang="zh-CN" altLang="en-US" sz="2800" b="1" dirty="0"/>
          </a:p>
        </p:txBody>
      </p:sp>
      <p:pic>
        <p:nvPicPr>
          <p:cNvPr id="10242" name="Picture 2" descr="C:\Users\CL-pc\Desktop\u=1458105847,1696463850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7819566" cy="439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347217" y="6078510"/>
            <a:ext cx="806021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猜一猜：那是</a:t>
            </a:r>
            <a:r>
              <a:rPr lang="en-US" altLang="zh-CN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《</a:t>
            </a:r>
            <a:r>
              <a:rPr lang="zh-CN" altLang="en-U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诗经</a:t>
            </a:r>
            <a:r>
              <a:rPr lang="en-US" altLang="zh-CN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》</a:t>
            </a:r>
            <a:r>
              <a:rPr lang="zh-CN" altLang="en-US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中的</a:t>
            </a:r>
            <a:r>
              <a:rPr lang="zh-CN" altLang="en-U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哪一句诗？</a:t>
            </a:r>
            <a:endParaRPr lang="zh-CN" altLang="en-US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399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51519" y="1052736"/>
            <a:ext cx="67345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那是三千年前的歌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427" y="5242867"/>
            <a:ext cx="8784976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zh-CN" sz="4000" b="1" dirty="0"/>
              <a:t>执子之手，与子偕老</a:t>
            </a:r>
            <a:r>
              <a:rPr lang="zh-CN" altLang="zh-CN" sz="4000" b="1" dirty="0" smtClean="0"/>
              <a:t>。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                   ——</a:t>
            </a:r>
            <a:r>
              <a:rPr lang="zh-CN" altLang="zh-CN" sz="4000" b="1" dirty="0" smtClean="0"/>
              <a:t>《</a:t>
            </a:r>
            <a:r>
              <a:rPr lang="zh-CN" altLang="zh-CN" sz="4000" b="1" dirty="0"/>
              <a:t>诗经</a:t>
            </a:r>
            <a:r>
              <a:rPr lang="en-US" altLang="zh-CN" sz="4000" b="1" dirty="0"/>
              <a:t>·</a:t>
            </a:r>
            <a:r>
              <a:rPr lang="zh-CN" altLang="zh-CN" sz="4000" b="1" dirty="0"/>
              <a:t>国风</a:t>
            </a:r>
            <a:r>
              <a:rPr lang="en-US" altLang="zh-CN" sz="4000" b="1" dirty="0"/>
              <a:t>·</a:t>
            </a:r>
            <a:r>
              <a:rPr lang="zh-CN" altLang="zh-CN" sz="4000" b="1" dirty="0"/>
              <a:t>邶风</a:t>
            </a:r>
            <a:r>
              <a:rPr lang="en-US" altLang="zh-CN" sz="4000" b="1" dirty="0"/>
              <a:t>·</a:t>
            </a:r>
            <a:r>
              <a:rPr lang="zh-CN" altLang="zh-CN" sz="4000" b="1" dirty="0"/>
              <a:t>击鼓</a:t>
            </a:r>
            <a:r>
              <a:rPr lang="zh-CN" altLang="zh-CN" sz="4000" b="1" dirty="0" smtClean="0"/>
              <a:t>》</a:t>
            </a:r>
            <a:endParaRPr lang="zh-CN" altLang="zh-CN" sz="4000" b="1" dirty="0"/>
          </a:p>
        </p:txBody>
      </p:sp>
    </p:spTree>
    <p:extLst>
      <p:ext uri="{BB962C8B-B14F-4D97-AF65-F5344CB8AC3E}">
        <p14:creationId xmlns:p14="http://schemas.microsoft.com/office/powerpoint/2010/main" val="189870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51519" y="1052736"/>
            <a:ext cx="67345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那是三千年前的歌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63688" y="4509119"/>
            <a:ext cx="4475904" cy="2062103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《</a:t>
            </a:r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诗经</a:t>
            </a:r>
            <a:r>
              <a:rPr lang="en-US" altLang="zh-CN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》</a:t>
            </a:r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，</a:t>
            </a:r>
            <a:endParaRPr lang="en-US" altLang="zh-CN" sz="32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它曾活在遥远的过去，</a:t>
            </a:r>
            <a:endParaRPr lang="en-US" altLang="zh-CN" sz="32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也活在忙碌的今天，</a:t>
            </a:r>
            <a:endParaRPr lang="en-US" altLang="zh-CN" sz="32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还将活在永远的未来</a:t>
            </a:r>
            <a:r>
              <a:rPr lang="en-US" altLang="zh-CN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……</a:t>
            </a:r>
            <a:endParaRPr lang="zh-CN" altLang="en-US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9870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259627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3708400" y="4149725"/>
            <a:ext cx="5111750" cy="1784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zh-CN" altLang="en-US" sz="4400" b="0" dirty="0">
                <a:latin typeface="华文行楷" pitchFamily="2" charset="-122"/>
                <a:ea typeface="华文行楷" pitchFamily="2" charset="-122"/>
              </a:rPr>
              <a:t>聆 听 三 千 年 吟 唱</a:t>
            </a:r>
          </a:p>
          <a:p>
            <a:pPr algn="just" eaLnBrk="1" hangingPunct="1">
              <a:spcBef>
                <a:spcPct val="50000"/>
              </a:spcBef>
            </a:pPr>
            <a:r>
              <a:rPr kumimoji="1" lang="zh-CN" altLang="en-US" sz="4400" b="0" dirty="0">
                <a:latin typeface="华文行楷" pitchFamily="2" charset="-122"/>
                <a:ea typeface="华文行楷" pitchFamily="2" charset="-122"/>
              </a:rPr>
              <a:t>感 受 公 元 前 辉 煌</a:t>
            </a:r>
          </a:p>
        </p:txBody>
      </p:sp>
    </p:spTree>
    <p:extLst>
      <p:ext uri="{BB962C8B-B14F-4D97-AF65-F5344CB8AC3E}">
        <p14:creationId xmlns:p14="http://schemas.microsoft.com/office/powerpoint/2010/main" val="58119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7308850" y="325438"/>
            <a:ext cx="954088" cy="1939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0">
                <a:solidFill>
                  <a:srgbClr val="EE1302"/>
                </a:solidFill>
                <a:ea typeface="华文行楷" pitchFamily="2" charset="-122"/>
              </a:rPr>
              <a:t>诗</a:t>
            </a:r>
            <a:endParaRPr lang="en-US" altLang="zh-CN" sz="6000" b="0">
              <a:solidFill>
                <a:srgbClr val="EE1302"/>
              </a:solidFill>
              <a:ea typeface="华文行楷" pitchFamily="2" charset="-122"/>
            </a:endParaRPr>
          </a:p>
          <a:p>
            <a:r>
              <a:rPr lang="zh-CN" altLang="en-US" sz="6000" b="0">
                <a:solidFill>
                  <a:srgbClr val="EE1302"/>
                </a:solidFill>
                <a:ea typeface="华文行楷" pitchFamily="2" charset="-122"/>
              </a:rPr>
              <a:t>经</a:t>
            </a: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5003800" y="1989138"/>
            <a:ext cx="1066800" cy="304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9600" b="0">
                <a:solidFill>
                  <a:srgbClr val="0000CC"/>
                </a:solidFill>
                <a:ea typeface="华文行楷" pitchFamily="2" charset="-122"/>
              </a:rPr>
              <a:t>关</a:t>
            </a:r>
            <a:endParaRPr lang="en-US" altLang="zh-CN" sz="9600" b="0">
              <a:solidFill>
                <a:srgbClr val="0000CC"/>
              </a:solidFill>
              <a:ea typeface="华文行楷" pitchFamily="2" charset="-122"/>
            </a:endParaRPr>
          </a:p>
          <a:p>
            <a:pPr eaLnBrk="1" hangingPunct="1"/>
            <a:r>
              <a:rPr lang="zh-CN" altLang="en-US" sz="9600" b="0">
                <a:solidFill>
                  <a:srgbClr val="0000CC"/>
                </a:solidFill>
                <a:ea typeface="华文行楷" pitchFamily="2" charset="-122"/>
              </a:rPr>
              <a:t>雎</a:t>
            </a:r>
          </a:p>
        </p:txBody>
      </p:sp>
      <p:pic>
        <p:nvPicPr>
          <p:cNvPr id="5124" name="Picture 2" descr="无标题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30163"/>
            <a:ext cx="406717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7389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155" y="0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8451" y="476672"/>
            <a:ext cx="9322839" cy="2288930"/>
          </a:xfrm>
          <a:prstGeom prst="rect">
            <a:avLst/>
          </a:prstGeom>
          <a:solidFill>
            <a:schemeClr val="bg1"/>
          </a:solidFill>
          <a:effectLst>
            <a:outerShdw dist="35921" dir="2700000" algn="ctr" rotWithShape="0">
              <a:schemeClr val="tx1"/>
            </a:outerShdw>
          </a:effectLst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smtClean="0"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en-US" altLang="zh-CN" b="1" dirty="0" smtClean="0">
                <a:solidFill>
                  <a:srgbClr val="FF0000"/>
                </a:solidFill>
                <a:latin typeface="+mn-ea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+mn-ea"/>
              </a:rPr>
              <a:t>诗经</a:t>
            </a:r>
            <a:r>
              <a:rPr lang="en-US" altLang="zh-CN" b="1" dirty="0">
                <a:solidFill>
                  <a:srgbClr val="FF0000"/>
                </a:solidFill>
                <a:latin typeface="+mn-ea"/>
              </a:rPr>
              <a:t>》</a:t>
            </a:r>
            <a:r>
              <a:rPr lang="zh-CN" altLang="en-US" b="1" dirty="0">
                <a:latin typeface="+mn-ea"/>
              </a:rPr>
              <a:t>是我国第一部诗歌总集</a:t>
            </a:r>
            <a:r>
              <a:rPr lang="zh-CN" altLang="en-US" b="1" dirty="0" smtClean="0">
                <a:latin typeface="+mn-ea"/>
              </a:rPr>
              <a:t>，</a:t>
            </a:r>
            <a:r>
              <a:rPr lang="zh-CN" altLang="zh-CN" b="1" dirty="0">
                <a:latin typeface="+mn-ea"/>
              </a:rPr>
              <a:t>本来只称《诗》，后来被儒家奉为经典，改称为《诗经》，它收集了从西周初到春秋中期约500年间的</a:t>
            </a:r>
            <a:r>
              <a:rPr lang="zh-CN" altLang="zh-CN" b="1" dirty="0">
                <a:solidFill>
                  <a:srgbClr val="FF0000"/>
                </a:solidFill>
                <a:latin typeface="+mn-ea"/>
              </a:rPr>
              <a:t>305</a:t>
            </a:r>
            <a:r>
              <a:rPr lang="zh-CN" altLang="zh-CN" b="1" dirty="0">
                <a:latin typeface="+mn-ea"/>
              </a:rPr>
              <a:t>篇诗歌，也称</a:t>
            </a:r>
            <a:r>
              <a:rPr lang="zh-CN" altLang="zh-CN" b="1" dirty="0" smtClean="0">
                <a:latin typeface="+mn-ea"/>
              </a:rPr>
              <a:t>“</a:t>
            </a:r>
            <a:r>
              <a:rPr lang="zh-CN" altLang="zh-CN" b="1" dirty="0" smtClean="0">
                <a:solidFill>
                  <a:srgbClr val="FF0000"/>
                </a:solidFill>
                <a:latin typeface="+mn-ea"/>
              </a:rPr>
              <a:t>诗三百</a:t>
            </a:r>
            <a:r>
              <a:rPr lang="zh-CN" altLang="zh-CN" b="1" dirty="0" smtClean="0">
                <a:latin typeface="+mn-ea"/>
              </a:rPr>
              <a:t>”</a:t>
            </a:r>
            <a:r>
              <a:rPr lang="zh-CN" altLang="en-US" b="1" dirty="0" smtClean="0">
                <a:latin typeface="+mn-ea"/>
              </a:rPr>
              <a:t> 分为</a:t>
            </a:r>
            <a:r>
              <a:rPr lang="en-US" altLang="zh-CN" b="1" dirty="0">
                <a:solidFill>
                  <a:srgbClr val="FF0000"/>
                </a:solidFill>
                <a:latin typeface="+mn-ea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+mn-ea"/>
              </a:rPr>
              <a:t>风</a:t>
            </a:r>
            <a:r>
              <a:rPr lang="en-US" altLang="zh-CN" b="1" dirty="0">
                <a:solidFill>
                  <a:srgbClr val="FF0000"/>
                </a:solidFill>
                <a:latin typeface="+mn-ea"/>
              </a:rPr>
              <a:t>》《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</a:rPr>
              <a:t>雅</a:t>
            </a:r>
            <a:r>
              <a:rPr lang="en-US" altLang="zh-CN" b="1" dirty="0" smtClean="0">
                <a:solidFill>
                  <a:srgbClr val="FF0000"/>
                </a:solidFill>
                <a:latin typeface="+mn-ea"/>
              </a:rPr>
              <a:t>》 《</a:t>
            </a:r>
            <a:r>
              <a:rPr lang="zh-CN" altLang="en-US" b="1" dirty="0">
                <a:solidFill>
                  <a:srgbClr val="FF0000"/>
                </a:solidFill>
                <a:latin typeface="+mn-ea"/>
              </a:rPr>
              <a:t>颂</a:t>
            </a:r>
            <a:r>
              <a:rPr lang="en-US" altLang="zh-CN" b="1" dirty="0">
                <a:latin typeface="+mn-ea"/>
              </a:rPr>
              <a:t>》 </a:t>
            </a:r>
            <a:r>
              <a:rPr lang="zh-CN" altLang="en-US" b="1" dirty="0">
                <a:latin typeface="+mn-ea"/>
              </a:rPr>
              <a:t>三大类</a:t>
            </a:r>
            <a:r>
              <a:rPr lang="zh-CN" altLang="en-US" b="1" dirty="0" smtClean="0">
                <a:latin typeface="仿宋" pitchFamily="49" charset="-122"/>
                <a:ea typeface="仿宋" pitchFamily="49" charset="-122"/>
              </a:rPr>
              <a:t>。   </a:t>
            </a:r>
            <a:endParaRPr lang="zh-CN" altLang="en-US" b="1" dirty="0"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818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body" idx="1"/>
          </p:nvPr>
        </p:nvSpPr>
        <p:spPr>
          <a:xfrm>
            <a:off x="228600" y="1557338"/>
            <a:ext cx="8375848" cy="1871662"/>
          </a:xfrm>
        </p:spPr>
        <p:txBody>
          <a:bodyPr>
            <a:normAutofit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zh-CN" altLang="zh-CN" sz="4000" b="1" dirty="0" smtClean="0"/>
              <a:t>“</a:t>
            </a:r>
            <a:r>
              <a:rPr lang="zh-CN" sz="4000" b="1" dirty="0" smtClean="0">
                <a:solidFill>
                  <a:srgbClr val="FF0000"/>
                </a:solidFill>
              </a:rPr>
              <a:t>风</a:t>
            </a:r>
            <a:r>
              <a:rPr lang="zh-CN" sz="4000" b="1" dirty="0" smtClean="0"/>
              <a:t>”：又称“国风’</a:t>
            </a:r>
            <a:r>
              <a:rPr lang="zh-CN" altLang="zh-CN" sz="4000" b="1" dirty="0" smtClean="0"/>
              <a:t>,</a:t>
            </a:r>
            <a:r>
              <a:rPr lang="zh-CN" sz="4000" b="1" dirty="0" smtClean="0"/>
              <a:t>指十五国风，是各地的民 间 歌谣。</a:t>
            </a:r>
            <a:r>
              <a:rPr lang="zh-CN" altLang="en-US" sz="4000" b="1" dirty="0" smtClean="0"/>
              <a:t>共</a:t>
            </a:r>
            <a:r>
              <a:rPr lang="en-US" altLang="zh-CN" sz="4000" b="1" dirty="0" smtClean="0"/>
              <a:t>160</a:t>
            </a:r>
            <a:r>
              <a:rPr lang="zh-CN" altLang="en-US" sz="4000" b="1" dirty="0" smtClean="0"/>
              <a:t>篇。</a:t>
            </a:r>
            <a:endParaRPr lang="zh-CN" sz="4000" b="1" dirty="0" smtClean="0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50825" y="3357563"/>
            <a:ext cx="799306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" hangingPunct="1">
              <a:spcBef>
                <a:spcPct val="50000"/>
              </a:spcBef>
            </a:pPr>
            <a:r>
              <a:rPr lang="zh-CN" altLang="zh-CN" sz="4000" b="1" dirty="0">
                <a:latin typeface="Times New Roman" pitchFamily="18" charset="0"/>
              </a:rPr>
              <a:t>“</a:t>
            </a:r>
            <a:r>
              <a:rPr lang="zh-CN" sz="4000" b="1" dirty="0">
                <a:solidFill>
                  <a:srgbClr val="FF0000"/>
                </a:solidFill>
                <a:latin typeface="Times New Roman" pitchFamily="18" charset="0"/>
              </a:rPr>
              <a:t>雅</a:t>
            </a:r>
            <a:r>
              <a:rPr lang="zh-CN" sz="4000" b="1" dirty="0">
                <a:latin typeface="Times New Roman" pitchFamily="18" charset="0"/>
              </a:rPr>
              <a:t>”：分大雅、小雅，大部分是贵族作品</a:t>
            </a:r>
            <a:r>
              <a:rPr lang="zh-CN" sz="4000" b="1" dirty="0" smtClean="0">
                <a:latin typeface="Times New Roman" pitchFamily="18" charset="0"/>
              </a:rPr>
              <a:t>。</a:t>
            </a:r>
            <a:r>
              <a:rPr kumimoji="1" lang="zh-CN" altLang="en-US" sz="4000" b="1" dirty="0"/>
              <a:t>共</a:t>
            </a:r>
            <a:r>
              <a:rPr kumimoji="1" lang="en-US" altLang="zh-CN" sz="4000" b="1" dirty="0"/>
              <a:t>105</a:t>
            </a:r>
            <a:r>
              <a:rPr kumimoji="1" lang="zh-CN" altLang="en-US" sz="4000" b="1" dirty="0"/>
              <a:t>篇。</a:t>
            </a:r>
            <a:endParaRPr lang="zh-CN" sz="4000" b="1" dirty="0">
              <a:latin typeface="Times New Roman" pitchFamily="18" charset="0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50825" y="4868863"/>
            <a:ext cx="8497888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" hangingPunct="1">
              <a:spcBef>
                <a:spcPct val="50000"/>
              </a:spcBef>
            </a:pPr>
            <a:r>
              <a:rPr lang="zh-CN" altLang="zh-CN" sz="4000" b="1" dirty="0">
                <a:latin typeface="Times New Roman" pitchFamily="18" charset="0"/>
              </a:rPr>
              <a:t>“</a:t>
            </a:r>
            <a:r>
              <a:rPr lang="zh-CN" sz="4000" b="1" dirty="0">
                <a:solidFill>
                  <a:srgbClr val="FF0000"/>
                </a:solidFill>
                <a:latin typeface="Times New Roman" pitchFamily="18" charset="0"/>
              </a:rPr>
              <a:t>颂</a:t>
            </a:r>
            <a:r>
              <a:rPr lang="zh-CN" sz="4000" b="1" dirty="0">
                <a:latin typeface="Times New Roman" pitchFamily="18" charset="0"/>
              </a:rPr>
              <a:t>”：是宗庙祭祀用的乐歌及史诗</a:t>
            </a:r>
            <a:r>
              <a:rPr lang="zh-CN" sz="4000" b="1" dirty="0" smtClean="0">
                <a:latin typeface="Times New Roman" pitchFamily="18" charset="0"/>
              </a:rPr>
              <a:t>。</a:t>
            </a:r>
            <a:r>
              <a:rPr kumimoji="1" lang="zh-CN" altLang="en-US" sz="4000" b="1" dirty="0"/>
              <a:t>共 </a:t>
            </a:r>
            <a:r>
              <a:rPr kumimoji="1" lang="en-US" altLang="zh-CN" sz="4000" b="1" dirty="0"/>
              <a:t>40 </a:t>
            </a:r>
            <a:r>
              <a:rPr kumimoji="1" lang="zh-CN" altLang="en-US" sz="4000" b="1" dirty="0"/>
              <a:t>篇。</a:t>
            </a:r>
            <a:endParaRPr lang="zh-CN" altLang="en-US" sz="4000" dirty="0">
              <a:latin typeface="仿宋_GB2312" pitchFamily="49" charset="-122"/>
              <a:ea typeface="仿宋_GB2312" pitchFamily="49" charset="-122"/>
            </a:endParaRPr>
          </a:p>
          <a:p>
            <a:pPr eaLnBrk="1" fontAlgn="b" hangingPunct="1">
              <a:spcBef>
                <a:spcPct val="50000"/>
              </a:spcBef>
            </a:pPr>
            <a:endParaRPr lang="zh-CN" sz="4000" b="1" dirty="0">
              <a:solidFill>
                <a:srgbClr val="3333CC"/>
              </a:solidFill>
              <a:latin typeface="Times New Roman" pitchFamily="18" charset="0"/>
            </a:endParaRPr>
          </a:p>
          <a:p>
            <a:pPr eaLnBrk="1" fontAlgn="b" hangingPunct="1">
              <a:spcBef>
                <a:spcPct val="50000"/>
              </a:spcBef>
            </a:pPr>
            <a:endParaRPr lang="zh-CN" altLang="zh-CN" sz="4000" b="1" dirty="0">
              <a:solidFill>
                <a:srgbClr val="3333CC"/>
              </a:solidFill>
              <a:latin typeface="Times New Roman" pitchFamily="18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195036"/>
            <a:ext cx="74517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" hangingPunct="1">
              <a:spcBef>
                <a:spcPct val="50000"/>
              </a:spcBef>
            </a:pPr>
            <a:r>
              <a:rPr lang="zh-CN" altLang="zh-CN" sz="4400" b="1" dirty="0">
                <a:solidFill>
                  <a:srgbClr val="3333FF"/>
                </a:solidFill>
                <a:latin typeface="Times New Roman" pitchFamily="18" charset="0"/>
              </a:rPr>
              <a:t>《</a:t>
            </a:r>
            <a:r>
              <a:rPr lang="zh-CN" sz="4400" b="1" dirty="0">
                <a:solidFill>
                  <a:srgbClr val="3333FF"/>
                </a:solidFill>
                <a:latin typeface="Times New Roman" pitchFamily="18" charset="0"/>
              </a:rPr>
              <a:t>诗经</a:t>
            </a:r>
            <a:r>
              <a:rPr lang="zh-CN" altLang="zh-CN" sz="4400" b="1" dirty="0">
                <a:solidFill>
                  <a:srgbClr val="3333FF"/>
                </a:solidFill>
                <a:latin typeface="Times New Roman" pitchFamily="18" charset="0"/>
              </a:rPr>
              <a:t>》</a:t>
            </a:r>
            <a:r>
              <a:rPr lang="zh-CN" sz="4400" b="1" dirty="0">
                <a:solidFill>
                  <a:srgbClr val="3333FF"/>
                </a:solidFill>
                <a:latin typeface="Times New Roman" pitchFamily="18" charset="0"/>
              </a:rPr>
              <a:t>三大基本内容：</a:t>
            </a:r>
          </a:p>
        </p:txBody>
      </p:sp>
    </p:spTree>
    <p:extLst>
      <p:ext uri="{BB962C8B-B14F-4D97-AF65-F5344CB8AC3E}">
        <p14:creationId xmlns:p14="http://schemas.microsoft.com/office/powerpoint/2010/main" val="1241900723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 autoUpdateAnimBg="0"/>
      <p:bldP spid="13315" grpId="0" autoUpdateAnimBg="0"/>
      <p:bldP spid="1331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7170" name="Picture 2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0"/>
              <a:ext cx="1344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1" name="Picture 3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2" name="Picture 4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0"/>
              <a:ext cx="105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3" name="Picture 5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0"/>
              <a:ext cx="1152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" y="0"/>
              <a:ext cx="975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2038513" y="1268760"/>
            <a:ext cx="4452938" cy="1006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ea typeface="隶书" pitchFamily="49" charset="-122"/>
              </a:rPr>
              <a:t>关             雎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374650" y="303582"/>
            <a:ext cx="3816350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/>
              <a:t>《</a:t>
            </a:r>
            <a:r>
              <a:rPr lang="zh-CN" altLang="en-US" sz="4000" b="1" dirty="0"/>
              <a:t>诗经</a:t>
            </a:r>
            <a:r>
              <a:rPr lang="en-US" altLang="zh-CN" sz="4000" b="1" dirty="0"/>
              <a:t>》</a:t>
            </a:r>
            <a:r>
              <a:rPr lang="zh-CN" altLang="en-US" sz="4000" b="1" dirty="0"/>
              <a:t>之冠</a:t>
            </a:r>
          </a:p>
        </p:txBody>
      </p:sp>
      <p:sp>
        <p:nvSpPr>
          <p:cNvPr id="10" name="Rectangle 4"/>
          <p:cNvSpPr>
            <a:spLocks noGrp="1" noRot="1" noChangeArrowheads="1"/>
          </p:cNvSpPr>
          <p:nvPr/>
        </p:nvSpPr>
        <p:spPr bwMode="auto">
          <a:xfrm>
            <a:off x="0" y="3212976"/>
            <a:ext cx="9310688" cy="198022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itchFamily="18" charset="2"/>
              <a:buNone/>
            </a:pPr>
            <a:r>
              <a:rPr lang="zh-CN" sz="3600" b="1" dirty="0" smtClean="0"/>
              <a:t>　　</a:t>
            </a:r>
            <a:r>
              <a:rPr lang="zh-CN" altLang="zh-CN" sz="3600" b="1" dirty="0" smtClean="0"/>
              <a:t>《</a:t>
            </a:r>
            <a:r>
              <a:rPr lang="zh-CN" sz="3600" b="1" dirty="0" smtClean="0"/>
              <a:t>关雎</a:t>
            </a:r>
            <a:r>
              <a:rPr lang="zh-CN" altLang="zh-CN" sz="3600" b="1" dirty="0" smtClean="0"/>
              <a:t>》</a:t>
            </a:r>
            <a:r>
              <a:rPr lang="zh-CN" sz="3600" b="1" dirty="0" smtClean="0"/>
              <a:t>是</a:t>
            </a:r>
            <a:r>
              <a:rPr lang="zh-CN" altLang="zh-CN" sz="3600" b="1" dirty="0" smtClean="0"/>
              <a:t>《</a:t>
            </a:r>
            <a:r>
              <a:rPr lang="zh-CN" sz="3600" b="1" dirty="0" smtClean="0"/>
              <a:t>诗经</a:t>
            </a:r>
            <a:r>
              <a:rPr lang="zh-CN" altLang="zh-CN" sz="3600" b="1" dirty="0" smtClean="0"/>
              <a:t>》</a:t>
            </a:r>
            <a:r>
              <a:rPr lang="zh-CN" sz="3600" b="1" dirty="0" smtClean="0"/>
              <a:t>开卷的第一首诗，</a:t>
            </a:r>
            <a:r>
              <a:rPr lang="zh-CN" altLang="en-US" sz="3600" b="1" dirty="0"/>
              <a:t>被</a:t>
            </a:r>
            <a:r>
              <a:rPr lang="zh-CN" altLang="en-US" sz="3600" b="1" dirty="0" smtClean="0"/>
              <a:t>称为诗经的代表</a:t>
            </a:r>
            <a:r>
              <a:rPr lang="zh-CN" sz="3600" b="1" dirty="0" smtClean="0"/>
              <a:t>。 “关雎”是以诗歌首句中的两个字作为题目，其它篇章亦是如此。</a:t>
            </a:r>
          </a:p>
        </p:txBody>
      </p:sp>
      <p:pic>
        <p:nvPicPr>
          <p:cNvPr id="2050" name="Picture 2" descr="C:\Users\CL-pc\Desktop\u=3591221407,727009748&amp;fm=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771" y="376349"/>
            <a:ext cx="2114069" cy="158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713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95660" y="2896468"/>
            <a:ext cx="9184480" cy="330552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</a:t>
            </a:r>
            <a:r>
              <a:rPr lang="zh-CN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雎鸠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，在河之洲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r>
              <a:rPr lang="zh-CN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淑女，君子</a:t>
            </a:r>
            <a:r>
              <a:rPr lang="zh-CN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好逑。</a:t>
            </a:r>
            <a:endParaRPr lang="en-US" altLang="zh-CN" sz="3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菜，左右流之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淑女，寤寐求之。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求之不得，寤寐思服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哉悠哉，辗转反侧。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参差荇菜，左右采之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淑女，琴瑟友之。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芼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淑女，钟鼓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乐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之。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971600" y="2636911"/>
            <a:ext cx="619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err="1">
                <a:solidFill>
                  <a:srgbClr val="00009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jū</a:t>
            </a:r>
            <a:endParaRPr lang="en-US" altLang="zh-CN" sz="2800" b="1" dirty="0">
              <a:solidFill>
                <a:srgbClr val="00009E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1407668" y="2636910"/>
            <a:ext cx="708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err="1">
                <a:solidFill>
                  <a:srgbClr val="00009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jiū</a:t>
            </a:r>
            <a:endParaRPr lang="en-US" altLang="zh-CN" sz="2800" b="1" dirty="0">
              <a:solidFill>
                <a:srgbClr val="00009E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8302115" y="2469240"/>
            <a:ext cx="10080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err="1">
                <a:solidFill>
                  <a:srgbClr val="00009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qiú</a:t>
            </a:r>
            <a:endParaRPr lang="en-US" altLang="zh-CN" sz="2800" b="1" dirty="0">
              <a:solidFill>
                <a:srgbClr val="00009E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720104" y="3227158"/>
            <a:ext cx="1336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err="1">
                <a:solidFill>
                  <a:srgbClr val="00009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xìng</a:t>
            </a:r>
            <a:endParaRPr lang="en-US" altLang="zh-CN" sz="2800" b="1" dirty="0">
              <a:solidFill>
                <a:srgbClr val="00009E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3055186" y="5258008"/>
            <a:ext cx="1368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err="1">
                <a:solidFill>
                  <a:srgbClr val="00009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mào</a:t>
            </a:r>
            <a:endParaRPr lang="en-US" altLang="zh-CN" sz="2800" b="1" dirty="0">
              <a:solidFill>
                <a:srgbClr val="00009E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29" name="Text Box 22"/>
          <p:cNvSpPr txBox="1">
            <a:spLocks noChangeArrowheads="1"/>
          </p:cNvSpPr>
          <p:nvPr/>
        </p:nvSpPr>
        <p:spPr bwMode="auto">
          <a:xfrm>
            <a:off x="4427984" y="2631125"/>
            <a:ext cx="974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y</a:t>
            </a:r>
            <a:r>
              <a:rPr lang="vi-VN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ă</a:t>
            </a:r>
            <a:r>
              <a:rPr lang="en-US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o</a:t>
            </a:r>
            <a:endParaRPr lang="en-US" altLang="zh-CN" sz="2800" b="1" dirty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30" name="Text Box 27"/>
          <p:cNvSpPr txBox="1">
            <a:spLocks noChangeArrowheads="1"/>
          </p:cNvSpPr>
          <p:nvPr/>
        </p:nvSpPr>
        <p:spPr bwMode="auto">
          <a:xfrm>
            <a:off x="5220071" y="2636912"/>
            <a:ext cx="9731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ti</a:t>
            </a:r>
            <a:r>
              <a:rPr lang="vi-VN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ă</a:t>
            </a:r>
            <a:r>
              <a:rPr lang="en-US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o</a:t>
            </a:r>
            <a:endParaRPr lang="en-US" altLang="zh-CN" sz="2800" b="1" dirty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7576532" y="2448830"/>
            <a:ext cx="974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25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h</a:t>
            </a:r>
            <a:r>
              <a:rPr lang="vi-VN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ă</a:t>
            </a:r>
            <a:r>
              <a:rPr lang="en-US" altLang="zh-CN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o</a:t>
            </a:r>
            <a:endParaRPr lang="en-US" altLang="zh-CN" sz="2800" b="1" dirty="0">
              <a:solidFill>
                <a:schemeClr val="accent1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69596" y="5253900"/>
            <a:ext cx="492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err="1" smtClean="0">
                <a:solidFill>
                  <a:schemeClr val="accent1"/>
                </a:solidFill>
              </a:rPr>
              <a:t>lè</a:t>
            </a:r>
            <a:endParaRPr lang="zh-CN" altLang="en-US" sz="3200" b="1" dirty="0">
              <a:solidFill>
                <a:schemeClr val="accent1"/>
              </a:solidFill>
            </a:endParaRPr>
          </a:p>
        </p:txBody>
      </p:sp>
      <p:sp>
        <p:nvSpPr>
          <p:cNvPr id="33" name="Text Box 31"/>
          <p:cNvSpPr txBox="1">
            <a:spLocks noChangeArrowheads="1"/>
          </p:cNvSpPr>
          <p:nvPr/>
        </p:nvSpPr>
        <p:spPr bwMode="auto">
          <a:xfrm>
            <a:off x="253928" y="116632"/>
            <a:ext cx="6471507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0000CC"/>
                </a:solidFill>
                <a:ea typeface="隶书" pitchFamily="49" charset="-122"/>
              </a:rPr>
              <a:t>读准 字音</a:t>
            </a:r>
            <a:endParaRPr lang="zh-CN" altLang="en-US" sz="6000" b="1" dirty="0">
              <a:solidFill>
                <a:srgbClr val="0000CC"/>
              </a:solidFill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503135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95660" y="2896468"/>
            <a:ext cx="9184480" cy="330552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关关雎鸠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，在河之洲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淑女，君子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好逑。</a:t>
            </a:r>
            <a:endParaRPr lang="en-US" altLang="zh-CN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荇菜，左右流之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淑女，寤寐求之。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求之不得，寤寐思服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哉悠哉，辗转反侧。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参差荇菜，左右采之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淑女，琴瑟友之。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参差荇菜，左右芼之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淑女，钟鼓乐之。</a:t>
            </a:r>
          </a:p>
        </p:txBody>
      </p:sp>
      <p:sp>
        <p:nvSpPr>
          <p:cNvPr id="33" name="Text Box 31"/>
          <p:cNvSpPr txBox="1">
            <a:spLocks noChangeArrowheads="1"/>
          </p:cNvSpPr>
          <p:nvPr/>
        </p:nvSpPr>
        <p:spPr bwMode="auto">
          <a:xfrm>
            <a:off x="253929" y="116632"/>
            <a:ext cx="3814016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0000CC"/>
                </a:solidFill>
                <a:ea typeface="隶书" pitchFamily="49" charset="-122"/>
              </a:rPr>
              <a:t>读准 节奏</a:t>
            </a:r>
            <a:endParaRPr lang="zh-CN" altLang="en-US" sz="6000" b="1" dirty="0">
              <a:solidFill>
                <a:srgbClr val="0000CC"/>
              </a:solidFill>
              <a:ea typeface="隶书" pitchFamily="49" charset="-122"/>
            </a:endParaRPr>
          </a:p>
        </p:txBody>
      </p:sp>
      <p:sp>
        <p:nvSpPr>
          <p:cNvPr id="14" name="Line 3"/>
          <p:cNvSpPr>
            <a:spLocks noChangeShapeType="1"/>
          </p:cNvSpPr>
          <p:nvPr/>
        </p:nvSpPr>
        <p:spPr bwMode="auto">
          <a:xfrm flipH="1">
            <a:off x="1043608" y="295611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5" name="Line 3"/>
          <p:cNvSpPr>
            <a:spLocks noChangeShapeType="1"/>
          </p:cNvSpPr>
          <p:nvPr/>
        </p:nvSpPr>
        <p:spPr bwMode="auto">
          <a:xfrm flipH="1">
            <a:off x="3381731" y="2941947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6" name="Line 3"/>
          <p:cNvSpPr>
            <a:spLocks noChangeShapeType="1"/>
          </p:cNvSpPr>
          <p:nvPr/>
        </p:nvSpPr>
        <p:spPr bwMode="auto">
          <a:xfrm flipH="1">
            <a:off x="5652120" y="2972215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7" name="Line 3"/>
          <p:cNvSpPr>
            <a:spLocks noChangeShapeType="1"/>
          </p:cNvSpPr>
          <p:nvPr/>
        </p:nvSpPr>
        <p:spPr bwMode="auto">
          <a:xfrm flipH="1">
            <a:off x="7884368" y="295611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9" name="Line 3"/>
          <p:cNvSpPr>
            <a:spLocks noChangeShapeType="1"/>
          </p:cNvSpPr>
          <p:nvPr/>
        </p:nvSpPr>
        <p:spPr bwMode="auto">
          <a:xfrm flipH="1">
            <a:off x="1043608" y="355936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 flipH="1">
            <a:off x="7884368" y="3707869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1" name="Line 3"/>
          <p:cNvSpPr>
            <a:spLocks noChangeShapeType="1"/>
          </p:cNvSpPr>
          <p:nvPr/>
        </p:nvSpPr>
        <p:spPr bwMode="auto">
          <a:xfrm flipH="1">
            <a:off x="5544170" y="3583590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2" name="Line 3"/>
          <p:cNvSpPr>
            <a:spLocks noChangeShapeType="1"/>
          </p:cNvSpPr>
          <p:nvPr/>
        </p:nvSpPr>
        <p:spPr bwMode="auto">
          <a:xfrm flipH="1">
            <a:off x="3328603" y="3583590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3" name="Line 3"/>
          <p:cNvSpPr>
            <a:spLocks noChangeShapeType="1"/>
          </p:cNvSpPr>
          <p:nvPr/>
        </p:nvSpPr>
        <p:spPr bwMode="auto">
          <a:xfrm flipH="1">
            <a:off x="5544170" y="432380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8" name="Line 3"/>
          <p:cNvSpPr>
            <a:spLocks noChangeShapeType="1"/>
          </p:cNvSpPr>
          <p:nvPr/>
        </p:nvSpPr>
        <p:spPr bwMode="auto">
          <a:xfrm flipH="1">
            <a:off x="3319018" y="432380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19" name="Line 3"/>
          <p:cNvSpPr>
            <a:spLocks noChangeShapeType="1"/>
          </p:cNvSpPr>
          <p:nvPr/>
        </p:nvSpPr>
        <p:spPr bwMode="auto">
          <a:xfrm flipH="1">
            <a:off x="1088058" y="432380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0" name="Line 3"/>
          <p:cNvSpPr>
            <a:spLocks noChangeShapeType="1"/>
          </p:cNvSpPr>
          <p:nvPr/>
        </p:nvSpPr>
        <p:spPr bwMode="auto">
          <a:xfrm flipH="1">
            <a:off x="7884368" y="4937622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1" name="Line 3"/>
          <p:cNvSpPr>
            <a:spLocks noChangeShapeType="1"/>
          </p:cNvSpPr>
          <p:nvPr/>
        </p:nvSpPr>
        <p:spPr bwMode="auto">
          <a:xfrm flipH="1">
            <a:off x="5598992" y="4937622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2" name="Line 3"/>
          <p:cNvSpPr>
            <a:spLocks noChangeShapeType="1"/>
          </p:cNvSpPr>
          <p:nvPr/>
        </p:nvSpPr>
        <p:spPr bwMode="auto">
          <a:xfrm flipH="1">
            <a:off x="3282732" y="4941168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3" name="Line 3"/>
          <p:cNvSpPr>
            <a:spLocks noChangeShapeType="1"/>
          </p:cNvSpPr>
          <p:nvPr/>
        </p:nvSpPr>
        <p:spPr bwMode="auto">
          <a:xfrm flipH="1">
            <a:off x="1043608" y="4941168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4" name="Line 3"/>
          <p:cNvSpPr>
            <a:spLocks noChangeShapeType="1"/>
          </p:cNvSpPr>
          <p:nvPr/>
        </p:nvSpPr>
        <p:spPr bwMode="auto">
          <a:xfrm flipH="1">
            <a:off x="7881133" y="432380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5" name="Line 3"/>
          <p:cNvSpPr>
            <a:spLocks noChangeShapeType="1"/>
          </p:cNvSpPr>
          <p:nvPr/>
        </p:nvSpPr>
        <p:spPr bwMode="auto">
          <a:xfrm flipH="1">
            <a:off x="7853012" y="5617284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6" name="Line 3"/>
          <p:cNvSpPr>
            <a:spLocks noChangeShapeType="1"/>
          </p:cNvSpPr>
          <p:nvPr/>
        </p:nvSpPr>
        <p:spPr bwMode="auto">
          <a:xfrm flipH="1">
            <a:off x="5598992" y="559260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7" name="Line 3"/>
          <p:cNvSpPr>
            <a:spLocks noChangeShapeType="1"/>
          </p:cNvSpPr>
          <p:nvPr/>
        </p:nvSpPr>
        <p:spPr bwMode="auto">
          <a:xfrm flipH="1">
            <a:off x="3273781" y="5592603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  <p:sp>
        <p:nvSpPr>
          <p:cNvPr id="28" name="Line 3"/>
          <p:cNvSpPr>
            <a:spLocks noChangeShapeType="1"/>
          </p:cNvSpPr>
          <p:nvPr/>
        </p:nvSpPr>
        <p:spPr bwMode="auto">
          <a:xfrm flipH="1">
            <a:off x="1063959" y="5589240"/>
            <a:ext cx="215900" cy="450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defRPr/>
            </a:pPr>
            <a:endParaRPr lang="zh-CN" altLang="en-US" dirty="0">
              <a:highlight>
                <a:srgbClr val="FF0000"/>
              </a:highligh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8295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0" y="913572"/>
            <a:ext cx="9184480" cy="596471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睢鸠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，在河之洲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r>
              <a:rPr lang="zh-CN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淑女，君子</a:t>
            </a:r>
            <a:r>
              <a:rPr lang="zh-CN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好逑。</a:t>
            </a:r>
            <a:endParaRPr lang="en-US" altLang="zh-CN" sz="3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endParaRPr lang="en-US" altLang="zh-CN" sz="3600" dirty="0" smtClean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荇菜，左右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流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寤寐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求之。</a:t>
            </a:r>
          </a:p>
          <a:p>
            <a:pPr algn="ctr">
              <a:spcBef>
                <a:spcPct val="20000"/>
              </a:spcBef>
            </a:pPr>
            <a:endParaRPr lang="en-US" altLang="zh-CN" sz="3600" dirty="0" smtClean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，寤寐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思服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哉悠哉，辗转反侧。</a:t>
            </a:r>
          </a:p>
          <a:p>
            <a:pPr algn="ctr">
              <a:spcBef>
                <a:spcPct val="20000"/>
              </a:spcBef>
            </a:pPr>
            <a:endParaRPr lang="en-US" altLang="zh-CN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荇菜，左右采之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</a:t>
            </a:r>
            <a:r>
              <a:rPr lang="zh-CN" altLang="en-US" sz="36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琴瑟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友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之。</a:t>
            </a:r>
          </a:p>
          <a:p>
            <a:pPr algn="ctr">
              <a:spcBef>
                <a:spcPct val="20000"/>
              </a:spcBef>
            </a:pPr>
            <a:endParaRPr lang="en-US" altLang="zh-CN" sz="3600" dirty="0" smtClean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荇菜，左右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芼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淑女，钟鼓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乐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之。</a:t>
            </a:r>
          </a:p>
        </p:txBody>
      </p:sp>
      <p:sp>
        <p:nvSpPr>
          <p:cNvPr id="2" name="椭圆形标注 1"/>
          <p:cNvSpPr/>
          <p:nvPr/>
        </p:nvSpPr>
        <p:spPr>
          <a:xfrm>
            <a:off x="-2547" y="1614237"/>
            <a:ext cx="1640036" cy="495222"/>
          </a:xfrm>
          <a:prstGeom prst="wedgeEllipseCallout">
            <a:avLst>
              <a:gd name="adj1" fmla="val -19217"/>
              <a:gd name="adj2" fmla="val -1131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拟声词</a:t>
            </a:r>
            <a:endParaRPr lang="zh-CN" altLang="en-US" sz="2400" dirty="0"/>
          </a:p>
        </p:txBody>
      </p:sp>
      <p:sp>
        <p:nvSpPr>
          <p:cNvPr id="15" name="椭圆形标注 14"/>
          <p:cNvSpPr/>
          <p:nvPr/>
        </p:nvSpPr>
        <p:spPr>
          <a:xfrm>
            <a:off x="2227390" y="1550942"/>
            <a:ext cx="2025317" cy="495222"/>
          </a:xfrm>
          <a:prstGeom prst="wedgeEllipseCallout">
            <a:avLst>
              <a:gd name="adj1" fmla="val -82363"/>
              <a:gd name="adj2" fmla="val -721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一</a:t>
            </a:r>
            <a:r>
              <a:rPr lang="zh-CN" altLang="en-US" sz="2400" dirty="0" smtClean="0"/>
              <a:t>种水鸟</a:t>
            </a:r>
            <a:endParaRPr lang="zh-CN" altLang="en-US" sz="2400" dirty="0"/>
          </a:p>
        </p:txBody>
      </p:sp>
      <p:sp>
        <p:nvSpPr>
          <p:cNvPr id="16" name="椭圆形标注 15"/>
          <p:cNvSpPr/>
          <p:nvPr/>
        </p:nvSpPr>
        <p:spPr>
          <a:xfrm>
            <a:off x="4592240" y="-7411"/>
            <a:ext cx="2025317" cy="742833"/>
          </a:xfrm>
          <a:prstGeom prst="wedgeEllipseCallout">
            <a:avLst>
              <a:gd name="adj1" fmla="val -33631"/>
              <a:gd name="adj2" fmla="val 94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文静美好的样子</a:t>
            </a:r>
            <a:endParaRPr lang="zh-CN" altLang="en-US" sz="2400" dirty="0"/>
          </a:p>
        </p:txBody>
      </p:sp>
      <p:sp>
        <p:nvSpPr>
          <p:cNvPr id="17" name="椭圆形标注 16"/>
          <p:cNvSpPr/>
          <p:nvPr/>
        </p:nvSpPr>
        <p:spPr>
          <a:xfrm>
            <a:off x="6874472" y="50469"/>
            <a:ext cx="2025317" cy="627072"/>
          </a:xfrm>
          <a:prstGeom prst="wedgeEllipseCallout">
            <a:avLst>
              <a:gd name="adj1" fmla="val 14383"/>
              <a:gd name="adj2" fmla="val 966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/>
              <a:t>好配偶</a:t>
            </a:r>
            <a:endParaRPr lang="zh-CN" altLang="en-US" sz="2400" dirty="0"/>
          </a:p>
        </p:txBody>
      </p:sp>
      <p:sp>
        <p:nvSpPr>
          <p:cNvPr id="18" name="椭圆形标注 17"/>
          <p:cNvSpPr/>
          <p:nvPr/>
        </p:nvSpPr>
        <p:spPr>
          <a:xfrm>
            <a:off x="1408045" y="2925405"/>
            <a:ext cx="1640036" cy="495222"/>
          </a:xfrm>
          <a:prstGeom prst="wedgeEllipseCallout">
            <a:avLst>
              <a:gd name="adj1" fmla="val 72823"/>
              <a:gd name="adj2" fmla="val -955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捞取</a:t>
            </a:r>
          </a:p>
        </p:txBody>
      </p:sp>
      <p:sp>
        <p:nvSpPr>
          <p:cNvPr id="19" name="椭圆形标注 18"/>
          <p:cNvSpPr/>
          <p:nvPr/>
        </p:nvSpPr>
        <p:spPr>
          <a:xfrm>
            <a:off x="6228184" y="1491905"/>
            <a:ext cx="2007130" cy="617554"/>
          </a:xfrm>
          <a:prstGeom prst="wedgeEllipseCallout">
            <a:avLst>
              <a:gd name="adj1" fmla="val 1348"/>
              <a:gd name="adj2" fmla="val 918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日日夜夜</a:t>
            </a:r>
          </a:p>
        </p:txBody>
      </p:sp>
      <p:sp>
        <p:nvSpPr>
          <p:cNvPr id="20" name="椭圆形标注 19"/>
          <p:cNvSpPr/>
          <p:nvPr/>
        </p:nvSpPr>
        <p:spPr>
          <a:xfrm>
            <a:off x="3679123" y="2925405"/>
            <a:ext cx="1640036" cy="495222"/>
          </a:xfrm>
          <a:prstGeom prst="wedgeEllipseCallout">
            <a:avLst>
              <a:gd name="adj1" fmla="val -39572"/>
              <a:gd name="adj2" fmla="val 949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思念</a:t>
            </a:r>
          </a:p>
        </p:txBody>
      </p:sp>
      <p:sp>
        <p:nvSpPr>
          <p:cNvPr id="21" name="椭圆形标注 20"/>
          <p:cNvSpPr/>
          <p:nvPr/>
        </p:nvSpPr>
        <p:spPr>
          <a:xfrm>
            <a:off x="1806395" y="5609186"/>
            <a:ext cx="1640036" cy="495222"/>
          </a:xfrm>
          <a:prstGeom prst="wedgeEllipseCallout">
            <a:avLst>
              <a:gd name="adj1" fmla="val 50698"/>
              <a:gd name="adj2" fmla="val 978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/>
              <a:t>挑选</a:t>
            </a:r>
          </a:p>
        </p:txBody>
      </p:sp>
      <p:sp>
        <p:nvSpPr>
          <p:cNvPr id="22" name="椭圆形标注 21"/>
          <p:cNvSpPr/>
          <p:nvPr/>
        </p:nvSpPr>
        <p:spPr>
          <a:xfrm>
            <a:off x="6098626" y="5593501"/>
            <a:ext cx="2513735" cy="495222"/>
          </a:xfrm>
          <a:prstGeom prst="wedgeEllipseCallout">
            <a:avLst>
              <a:gd name="adj1" fmla="val 25249"/>
              <a:gd name="adj2" fmla="val 920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/>
              <a:t>使</a:t>
            </a:r>
            <a:r>
              <a:rPr lang="en-US" altLang="zh-CN" sz="2400" b="1" dirty="0" smtClean="0"/>
              <a:t>……</a:t>
            </a:r>
            <a:r>
              <a:rPr lang="zh-CN" altLang="en-US" sz="2400" b="1" dirty="0" smtClean="0"/>
              <a:t>快乐</a:t>
            </a:r>
            <a:endParaRPr lang="zh-CN" altLang="en-US" sz="2400" b="1" dirty="0"/>
          </a:p>
        </p:txBody>
      </p:sp>
      <p:sp>
        <p:nvSpPr>
          <p:cNvPr id="25" name="椭圆形标注 24"/>
          <p:cNvSpPr/>
          <p:nvPr/>
        </p:nvSpPr>
        <p:spPr>
          <a:xfrm>
            <a:off x="6367274" y="4190617"/>
            <a:ext cx="2957254" cy="495222"/>
          </a:xfrm>
          <a:prstGeom prst="wedgeEllipseCallout">
            <a:avLst>
              <a:gd name="adj1" fmla="val 8685"/>
              <a:gd name="adj2" fmla="val 1301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/>
              <a:t>亲近，名词作动词</a:t>
            </a:r>
            <a:endParaRPr lang="zh-CN" altLang="en-US" b="1" dirty="0"/>
          </a:p>
        </p:txBody>
      </p:sp>
      <p:sp>
        <p:nvSpPr>
          <p:cNvPr id="26" name="椭圆形标注 25"/>
          <p:cNvSpPr/>
          <p:nvPr/>
        </p:nvSpPr>
        <p:spPr>
          <a:xfrm>
            <a:off x="1355919" y="4190617"/>
            <a:ext cx="4646408" cy="653526"/>
          </a:xfrm>
          <a:prstGeom prst="wedgeEllipseCallout">
            <a:avLst>
              <a:gd name="adj1" fmla="val 78713"/>
              <a:gd name="adj2" fmla="val 947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400" b="1" dirty="0">
                <a:solidFill>
                  <a:schemeClr val="bg1"/>
                </a:solidFill>
                <a:latin typeface="Times New Roman" pitchFamily="18" charset="0"/>
              </a:rPr>
              <a:t>弹琴鼓</a:t>
            </a:r>
            <a:r>
              <a:rPr lang="zh-CN" altLang="zh-CN" sz="2400" b="1" dirty="0" smtClean="0">
                <a:solidFill>
                  <a:schemeClr val="bg1"/>
                </a:solidFill>
                <a:latin typeface="Times New Roman" pitchFamily="18" charset="0"/>
              </a:rPr>
              <a:t>瑟</a:t>
            </a:r>
            <a:r>
              <a:rPr lang="zh-CN" altLang="en-US" sz="2400" b="1" dirty="0" smtClean="0">
                <a:solidFill>
                  <a:schemeClr val="bg1"/>
                </a:solidFill>
                <a:latin typeface="Times New Roman" pitchFamily="18" charset="0"/>
              </a:rPr>
              <a:t>，名词作动词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7" name="Text Box 31"/>
          <p:cNvSpPr txBox="1">
            <a:spLocks noChangeArrowheads="1"/>
          </p:cNvSpPr>
          <p:nvPr/>
        </p:nvSpPr>
        <p:spPr bwMode="auto">
          <a:xfrm>
            <a:off x="395536" y="-981"/>
            <a:ext cx="3486452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0000CC"/>
                </a:solidFill>
                <a:ea typeface="隶书" pitchFamily="49" charset="-122"/>
              </a:rPr>
              <a:t>读</a:t>
            </a:r>
            <a:r>
              <a:rPr lang="zh-CN" altLang="en-US" sz="6000" b="1" dirty="0">
                <a:solidFill>
                  <a:srgbClr val="0000CC"/>
                </a:solidFill>
                <a:ea typeface="隶书" pitchFamily="49" charset="-122"/>
              </a:rPr>
              <a:t>懂</a:t>
            </a:r>
            <a:r>
              <a:rPr lang="zh-CN" altLang="en-US" sz="6000" b="1" dirty="0" smtClean="0">
                <a:solidFill>
                  <a:srgbClr val="0000CC"/>
                </a:solidFill>
                <a:ea typeface="隶书" pitchFamily="49" charset="-122"/>
              </a:rPr>
              <a:t> 诗意</a:t>
            </a:r>
            <a:endParaRPr lang="zh-CN" altLang="en-US" sz="6000" b="1" dirty="0">
              <a:solidFill>
                <a:srgbClr val="0000CC"/>
              </a:solidFill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96503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95660" y="2348880"/>
            <a:ext cx="9184480" cy="330552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关关雎鸠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，在河之洲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淑女，君子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好逑。</a:t>
            </a:r>
            <a:endParaRPr lang="en-US" altLang="zh-CN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荇菜，左右流之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淑女，寤寐求之。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求之不得，寤寐思服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哉悠哉，辗转反侧。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参差荇菜，左右采之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淑女，琴瑟友之。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参差荇菜，左右芼之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淑女，钟鼓乐之。</a:t>
            </a: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195660" y="260647"/>
            <a:ext cx="8762146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这是一首爱情诗，你觉得男主人公的情感经历了怎样的过程？</a:t>
            </a:r>
            <a:endParaRPr lang="zh-CN" altLang="en-US" sz="32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2123728" y="598579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5168303" y="598579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3575" y="5863211"/>
            <a:ext cx="1584325" cy="701675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</a:rPr>
              <a:t>    </a:t>
            </a:r>
            <a:r>
              <a:rPr lang="zh-CN" altLang="en-US" sz="4000" b="1" dirty="0">
                <a:solidFill>
                  <a:schemeClr val="bg1"/>
                </a:solidFill>
              </a:rPr>
              <a:t>？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6588223" y="5797217"/>
            <a:ext cx="1584325" cy="701675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</a:rPr>
              <a:t>    </a:t>
            </a:r>
            <a:r>
              <a:rPr lang="zh-CN" altLang="en-US" sz="4000" b="1" dirty="0">
                <a:solidFill>
                  <a:schemeClr val="bg1"/>
                </a:solidFill>
              </a:rPr>
              <a:t>？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95536" y="5863210"/>
            <a:ext cx="1584325" cy="701675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</a:rPr>
              <a:t>    </a:t>
            </a:r>
            <a:r>
              <a:rPr lang="zh-CN" altLang="en-US" sz="4000" b="1" dirty="0">
                <a:solidFill>
                  <a:schemeClr val="bg1"/>
                </a:solidFill>
              </a:rPr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64135197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bird02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1" y="199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-540568" y="2307889"/>
            <a:ext cx="110892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400" b="1" dirty="0">
                <a:solidFill>
                  <a:srgbClr val="000000"/>
                </a:solidFill>
                <a:latin typeface="Times New Roman" pitchFamily="18" charset="0"/>
                <a:ea typeface="Arial Unicode MS" pitchFamily="34" charset="-122"/>
                <a:cs typeface="Arial Unicode MS" pitchFamily="34" charset="-122"/>
              </a:rPr>
              <a:t>          </a:t>
            </a:r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关关</a:t>
            </a:r>
            <a:r>
              <a:rPr kumimoji="1" lang="zh-CN" altLang="en-US" sz="36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雎鸠</a:t>
            </a:r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，在</a:t>
            </a:r>
            <a:r>
              <a:rPr kumimoji="1" lang="zh-CN" altLang="en-US" sz="3600" b="1" dirty="0">
                <a:latin typeface="黑体" pitchFamily="2" charset="-122"/>
                <a:ea typeface="黑体" pitchFamily="2" charset="-122"/>
              </a:rPr>
              <a:t>河之洲</a:t>
            </a:r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。</a:t>
            </a:r>
            <a:r>
              <a:rPr kumimoji="1" lang="zh-CN" altLang="en-US" sz="36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窈窕</a:t>
            </a:r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淑女，君子好逑。</a:t>
            </a:r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auto">
          <a:xfrm>
            <a:off x="3491880" y="-171401"/>
            <a:ext cx="5903913" cy="2516187"/>
          </a:xfrm>
          <a:prstGeom prst="cloudCallout">
            <a:avLst>
              <a:gd name="adj1" fmla="val -68505"/>
              <a:gd name="adj2" fmla="val -2669"/>
            </a:avLst>
          </a:prstGeom>
          <a:gradFill rotWithShape="1">
            <a:gsLst>
              <a:gs pos="0">
                <a:schemeClr val="accent1">
                  <a:alpha val="42999"/>
                </a:schemeClr>
              </a:gs>
              <a:gs pos="100000">
                <a:schemeClr val="accent1">
                  <a:gamma/>
                  <a:tint val="89020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lvl="3" algn="ctr"/>
            <a:r>
              <a:rPr kumimoji="1"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雎鸠在传说中是一种情意十分专一的水鸟，其一或死，另一就忧思不食，憔悴而死。</a:t>
            </a:r>
            <a:endParaRPr lang="zh-CN" altLang="en-US" sz="2800" dirty="0"/>
          </a:p>
          <a:p>
            <a:pPr algn="ctr"/>
            <a:endParaRPr lang="zh-CN" altLang="en-US" sz="2800" b="1" dirty="0">
              <a:solidFill>
                <a:srgbClr val="00009E"/>
              </a:solidFill>
              <a:ea typeface="黑体" pitchFamily="2" charset="-122"/>
            </a:endParaRPr>
          </a:p>
        </p:txBody>
      </p:sp>
      <p:sp>
        <p:nvSpPr>
          <p:cNvPr id="99334" name="AutoShape 6"/>
          <p:cNvSpPr>
            <a:spLocks noChangeArrowheads="1"/>
          </p:cNvSpPr>
          <p:nvPr/>
        </p:nvSpPr>
        <p:spPr bwMode="auto">
          <a:xfrm>
            <a:off x="2627474" y="4403980"/>
            <a:ext cx="6516526" cy="1284049"/>
          </a:xfrm>
          <a:prstGeom prst="cloudCallout">
            <a:avLst>
              <a:gd name="adj1" fmla="val -59806"/>
              <a:gd name="adj2" fmla="val -126486"/>
            </a:avLst>
          </a:prstGeom>
          <a:gradFill rotWithShape="1">
            <a:gsLst>
              <a:gs pos="0">
                <a:schemeClr val="accent1">
                  <a:alpha val="42999"/>
                </a:schemeClr>
              </a:gs>
              <a:gs pos="100000">
                <a:schemeClr val="accent1">
                  <a:gamma/>
                  <a:tint val="89020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kumimoji="1" lang="en-US" altLang="zh-CN" sz="3200" b="1" dirty="0"/>
              <a:t>“</a:t>
            </a:r>
            <a:r>
              <a:rPr kumimoji="1" lang="zh-CN" altLang="en-US" sz="3200" b="1" dirty="0"/>
              <a:t>窈窕”换成“苗条”如何？</a:t>
            </a:r>
          </a:p>
        </p:txBody>
      </p:sp>
      <p:pic>
        <p:nvPicPr>
          <p:cNvPr id="7" name="Picture 4" descr="dw179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7" t="10815" r="19360"/>
          <a:stretch/>
        </p:blipFill>
        <p:spPr bwMode="auto">
          <a:xfrm>
            <a:off x="74399" y="2954220"/>
            <a:ext cx="2382170" cy="3954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2542094" y="6021288"/>
            <a:ext cx="6601906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男主人公的情感经历了怎样的过程？</a:t>
            </a:r>
            <a:endParaRPr lang="zh-CN" altLang="en-US" sz="32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95660" y="369489"/>
            <a:ext cx="1728788" cy="701675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</a:rPr>
              <a:t>爱  慕</a:t>
            </a:r>
          </a:p>
        </p:txBody>
      </p:sp>
    </p:spTree>
    <p:extLst>
      <p:ext uri="{BB962C8B-B14F-4D97-AF65-F5344CB8AC3E}">
        <p14:creationId xmlns:p14="http://schemas.microsoft.com/office/powerpoint/2010/main" val="203256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 animBg="1"/>
      <p:bldP spid="99334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bird02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-1116013" y="0"/>
            <a:ext cx="4319588" cy="503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solidFill>
                  <a:srgbClr val="000000"/>
                </a:solidFill>
                <a:latin typeface="Times New Roman" pitchFamily="18" charset="0"/>
                <a:ea typeface="Arial Unicode MS" pitchFamily="34" charset="-122"/>
                <a:cs typeface="Arial Unicode MS" pitchFamily="34" charset="-122"/>
              </a:rPr>
              <a:t>                                     </a:t>
            </a:r>
            <a:endParaRPr kumimoji="1" lang="en-US" altLang="zh-CN" sz="36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en-US" altLang="zh-CN" sz="36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en-US" altLang="zh-CN" sz="36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   </a:t>
            </a: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关关雎鸠，</a:t>
            </a:r>
          </a:p>
          <a:p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       在河之洲。 </a:t>
            </a:r>
          </a:p>
          <a:p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       窈窕淑女，</a:t>
            </a:r>
          </a:p>
          <a:p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       君子好逑。</a:t>
            </a:r>
          </a:p>
          <a:p>
            <a:endParaRPr kumimoji="1" lang="zh-CN" altLang="en-US" sz="2400" b="1">
              <a:latin typeface="黑体" pitchFamily="2" charset="-122"/>
              <a:ea typeface="黑体" pitchFamily="2" charset="-122"/>
            </a:endParaRPr>
          </a:p>
          <a:p>
            <a:r>
              <a:rPr kumimoji="1" lang="zh-CN" altLang="en-US" sz="2400" b="1">
                <a:solidFill>
                  <a:srgbClr val="6699FF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</a:p>
          <a:p>
            <a:endParaRPr kumimoji="1" lang="zh-CN" altLang="en-US" sz="3600" b="1">
              <a:solidFill>
                <a:srgbClr val="6699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en-US" altLang="zh-CN" sz="3600" b="1">
              <a:solidFill>
                <a:srgbClr val="6699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-252413" y="0"/>
            <a:ext cx="3959226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66"/>
                </a:solidFill>
                <a:ea typeface="楷体_GB2312" pitchFamily="49" charset="-122"/>
              </a:rPr>
              <a:t>第一章：爱慕篇</a:t>
            </a:r>
          </a:p>
        </p:txBody>
      </p:sp>
      <p:sp>
        <p:nvSpPr>
          <p:cNvPr id="92174" name="AutoShape 14"/>
          <p:cNvSpPr>
            <a:spLocks noChangeArrowheads="1"/>
          </p:cNvSpPr>
          <p:nvPr/>
        </p:nvSpPr>
        <p:spPr bwMode="auto">
          <a:xfrm>
            <a:off x="3492500" y="0"/>
            <a:ext cx="4859338" cy="2160588"/>
          </a:xfrm>
          <a:prstGeom prst="cloudCallout">
            <a:avLst>
              <a:gd name="adj1" fmla="val -68750"/>
              <a:gd name="adj2" fmla="val 25019"/>
            </a:avLst>
          </a:prstGeom>
          <a:gradFill rotWithShape="1">
            <a:gsLst>
              <a:gs pos="0">
                <a:schemeClr val="accent1">
                  <a:alpha val="42999"/>
                </a:schemeClr>
              </a:gs>
              <a:gs pos="100000">
                <a:schemeClr val="accent1">
                  <a:gamma/>
                  <a:tint val="89020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CN" sz="2800" b="1" dirty="0">
                <a:solidFill>
                  <a:srgbClr val="00009E"/>
                </a:solidFill>
                <a:ea typeface="黑体" pitchFamily="2" charset="-122"/>
              </a:rPr>
              <a:t>      </a:t>
            </a:r>
            <a:r>
              <a:rPr lang="zh-CN" altLang="en-US" sz="2800" b="1" dirty="0">
                <a:solidFill>
                  <a:srgbClr val="00009E"/>
                </a:solidFill>
                <a:ea typeface="黑体" pitchFamily="2" charset="-122"/>
              </a:rPr>
              <a:t>前人有究竟是赋、比、兴何种手法之争。你认为呢？</a:t>
            </a:r>
          </a:p>
        </p:txBody>
      </p:sp>
      <p:pic>
        <p:nvPicPr>
          <p:cNvPr id="6" name="Picture 3" descr="076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2" y="3432968"/>
            <a:ext cx="2700337" cy="319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919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0" y="333375"/>
            <a:ext cx="9144000" cy="5899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5000"/>
              </a:lnSpc>
            </a:pPr>
            <a:r>
              <a:rPr kumimoji="1" lang="zh-CN" altLang="en-US" sz="3200" b="1"/>
              <a:t>诗的艺术手法：</a:t>
            </a:r>
          </a:p>
          <a:p>
            <a:pPr>
              <a:lnSpc>
                <a:spcPct val="95000"/>
              </a:lnSpc>
            </a:pPr>
            <a:r>
              <a:rPr lang="zh-CN" altLang="en-US" sz="3200" b="1"/>
              <a:t>       </a:t>
            </a:r>
            <a:r>
              <a:rPr lang="zh-CN" altLang="en-US" sz="3200" b="1">
                <a:solidFill>
                  <a:srgbClr val="0000CC"/>
                </a:solidFill>
              </a:rPr>
              <a:t>赋</a:t>
            </a:r>
            <a:r>
              <a:rPr lang="en-US" altLang="zh-CN" sz="3200" b="1"/>
              <a:t>: </a:t>
            </a:r>
            <a:r>
              <a:rPr lang="zh-CN" altLang="en-US" sz="3200" b="1">
                <a:solidFill>
                  <a:srgbClr val="FF0000"/>
                </a:solidFill>
              </a:rPr>
              <a:t>即陈述铺叙</a:t>
            </a:r>
            <a:r>
              <a:rPr lang="en-US" altLang="zh-CN" sz="3200" b="1"/>
              <a:t>.</a:t>
            </a:r>
          </a:p>
          <a:p>
            <a:pPr>
              <a:lnSpc>
                <a:spcPct val="95000"/>
              </a:lnSpc>
            </a:pPr>
            <a:endParaRPr lang="en-US" altLang="zh-CN" sz="3200" b="1"/>
          </a:p>
          <a:p>
            <a:pPr>
              <a:lnSpc>
                <a:spcPct val="95000"/>
              </a:lnSpc>
            </a:pPr>
            <a:r>
              <a:rPr lang="en-US" altLang="zh-CN" sz="3200" b="1"/>
              <a:t>       </a:t>
            </a:r>
            <a:r>
              <a:rPr lang="zh-CN" altLang="en-US" sz="3200" b="1">
                <a:solidFill>
                  <a:srgbClr val="0000CC"/>
                </a:solidFill>
              </a:rPr>
              <a:t>比</a:t>
            </a:r>
            <a:r>
              <a:rPr lang="en-US" altLang="zh-CN" sz="3200" b="1"/>
              <a:t>: </a:t>
            </a:r>
            <a:r>
              <a:rPr lang="zh-CN" altLang="en-US" sz="3200" b="1">
                <a:solidFill>
                  <a:srgbClr val="FF0000"/>
                </a:solidFill>
              </a:rPr>
              <a:t>即对人或物加以形象的比喻</a:t>
            </a:r>
            <a:r>
              <a:rPr lang="en-US" altLang="zh-CN" sz="3200" b="1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95000"/>
              </a:lnSpc>
            </a:pPr>
            <a:endParaRPr lang="en-US" altLang="zh-CN" sz="3200" b="1">
              <a:solidFill>
                <a:srgbClr val="FF0000"/>
              </a:solidFill>
            </a:endParaRPr>
          </a:p>
          <a:p>
            <a:pPr>
              <a:lnSpc>
                <a:spcPct val="95000"/>
              </a:lnSpc>
            </a:pPr>
            <a:r>
              <a:rPr lang="en-US" altLang="zh-CN" sz="3200" b="1"/>
              <a:t>      </a:t>
            </a:r>
            <a:r>
              <a:rPr lang="en-US" altLang="zh-CN" sz="3200" b="1">
                <a:solidFill>
                  <a:srgbClr val="660066"/>
                </a:solidFill>
              </a:rPr>
              <a:t> </a:t>
            </a:r>
            <a:r>
              <a:rPr lang="zh-CN" altLang="en-US" sz="3200" b="1">
                <a:solidFill>
                  <a:srgbClr val="0000CC"/>
                </a:solidFill>
              </a:rPr>
              <a:t>兴</a:t>
            </a:r>
            <a:r>
              <a:rPr lang="en-US" altLang="zh-CN" sz="3200" b="1">
                <a:solidFill>
                  <a:schemeClr val="accent2"/>
                </a:solidFill>
              </a:rPr>
              <a:t>:</a:t>
            </a:r>
            <a:r>
              <a:rPr kumimoji="1" lang="zh-CN" altLang="en-US" sz="3200" b="1"/>
              <a:t>是</a:t>
            </a:r>
            <a:r>
              <a:rPr kumimoji="1" lang="en-US" altLang="zh-CN" sz="3200" b="1"/>
              <a:t>《</a:t>
            </a:r>
            <a:r>
              <a:rPr kumimoji="1" lang="zh-CN" altLang="en-US" sz="3200" b="1"/>
              <a:t>诗经</a:t>
            </a:r>
            <a:r>
              <a:rPr kumimoji="1" lang="en-US" altLang="zh-CN" sz="3200" b="1"/>
              <a:t>》</a:t>
            </a:r>
            <a:r>
              <a:rPr kumimoji="1" lang="zh-CN" altLang="en-US" sz="3200" b="1"/>
              <a:t>独特的手法。</a:t>
            </a:r>
            <a:r>
              <a:rPr lang="zh-CN" altLang="en-US" sz="3200" b="1"/>
              <a:t>“兴者</a:t>
            </a:r>
            <a:r>
              <a:rPr lang="en-US" altLang="zh-CN" sz="3200" b="1"/>
              <a:t>,</a:t>
            </a:r>
            <a:r>
              <a:rPr lang="zh-CN" altLang="en-US" sz="3200" b="1"/>
              <a:t>先言他物以引起所咏之言也</a:t>
            </a:r>
            <a:r>
              <a:rPr lang="en-US" altLang="zh-CN" sz="3200" b="1"/>
              <a:t>.”</a:t>
            </a:r>
          </a:p>
          <a:p>
            <a:pPr>
              <a:lnSpc>
                <a:spcPct val="95000"/>
              </a:lnSpc>
            </a:pPr>
            <a:r>
              <a:rPr lang="en-US" altLang="zh-CN" sz="3200" b="1"/>
              <a:t>        </a:t>
            </a:r>
            <a:r>
              <a:rPr lang="zh-CN" altLang="en-US" sz="3200" b="1">
                <a:solidFill>
                  <a:srgbClr val="FF0000"/>
                </a:solidFill>
              </a:rPr>
              <a:t>即借助其他事物作为诗歌发端</a:t>
            </a:r>
            <a:r>
              <a:rPr lang="en-US" altLang="zh-CN" sz="3200" b="1">
                <a:solidFill>
                  <a:srgbClr val="FF0000"/>
                </a:solidFill>
              </a:rPr>
              <a:t>,</a:t>
            </a:r>
            <a:r>
              <a:rPr lang="zh-CN" altLang="en-US" sz="3200" b="1">
                <a:solidFill>
                  <a:srgbClr val="FF0000"/>
                </a:solidFill>
              </a:rPr>
              <a:t>以引起所要歌咏的内容</a:t>
            </a:r>
            <a:r>
              <a:rPr lang="en-US" altLang="zh-CN" sz="3200" b="1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95000"/>
              </a:lnSpc>
            </a:pPr>
            <a:r>
              <a:rPr lang="en-US" altLang="zh-CN" sz="3200" b="1">
                <a:solidFill>
                  <a:schemeClr val="accent2"/>
                </a:solidFill>
              </a:rPr>
              <a:t>      </a:t>
            </a:r>
            <a:r>
              <a:rPr kumimoji="1" lang="zh-CN" altLang="en-US" sz="3200" b="1"/>
              <a:t>它往往用于一首诗或一章诗的开头，表现出思绪飘移联想。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endParaRPr lang="en-US" altLang="zh-CN" sz="3200" b="1"/>
          </a:p>
        </p:txBody>
      </p:sp>
    </p:spTree>
    <p:extLst>
      <p:ext uri="{BB962C8B-B14F-4D97-AF65-F5344CB8AC3E}">
        <p14:creationId xmlns:p14="http://schemas.microsoft.com/office/powerpoint/2010/main" val="344390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bird02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-1116013" y="0"/>
            <a:ext cx="4319588" cy="503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b="1">
                <a:solidFill>
                  <a:srgbClr val="000000"/>
                </a:solidFill>
                <a:latin typeface="Times New Roman" pitchFamily="18" charset="0"/>
                <a:ea typeface="Arial Unicode MS" pitchFamily="34" charset="-122"/>
                <a:cs typeface="Arial Unicode MS" pitchFamily="34" charset="-122"/>
              </a:rPr>
              <a:t>                                     </a:t>
            </a:r>
            <a:endParaRPr kumimoji="1" lang="en-US" altLang="zh-CN" sz="36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en-US" altLang="zh-CN" sz="36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en-US" altLang="zh-CN" sz="36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   </a:t>
            </a:r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关关雎鸠，</a:t>
            </a:r>
          </a:p>
          <a:p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       在河之洲。 </a:t>
            </a:r>
          </a:p>
          <a:p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       窈窕淑女，</a:t>
            </a:r>
          </a:p>
          <a:p>
            <a:r>
              <a:rPr kumimoji="1" lang="zh-CN" altLang="en-US" sz="3600" b="1">
                <a:latin typeface="黑体" pitchFamily="2" charset="-122"/>
                <a:ea typeface="黑体" pitchFamily="2" charset="-122"/>
              </a:rPr>
              <a:t>       君子好逑。</a:t>
            </a:r>
          </a:p>
          <a:p>
            <a:endParaRPr kumimoji="1" lang="zh-CN" altLang="en-US" sz="2400" b="1">
              <a:latin typeface="黑体" pitchFamily="2" charset="-122"/>
              <a:ea typeface="黑体" pitchFamily="2" charset="-122"/>
            </a:endParaRPr>
          </a:p>
          <a:p>
            <a:r>
              <a:rPr kumimoji="1" lang="zh-CN" altLang="en-US" sz="2400" b="1">
                <a:solidFill>
                  <a:srgbClr val="6699FF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</a:p>
          <a:p>
            <a:endParaRPr kumimoji="1" lang="zh-CN" altLang="en-US" sz="3600" b="1">
              <a:solidFill>
                <a:srgbClr val="6699FF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en-US" altLang="zh-CN" sz="3600" b="1">
              <a:solidFill>
                <a:srgbClr val="6699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-252413" y="0"/>
            <a:ext cx="3959226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66"/>
                </a:solidFill>
                <a:ea typeface="楷体_GB2312" pitchFamily="49" charset="-122"/>
              </a:rPr>
              <a:t>第一章：爱慕篇</a:t>
            </a:r>
          </a:p>
        </p:txBody>
      </p:sp>
      <p:sp>
        <p:nvSpPr>
          <p:cNvPr id="95237" name="AutoShape 5"/>
          <p:cNvSpPr>
            <a:spLocks noChangeArrowheads="1"/>
          </p:cNvSpPr>
          <p:nvPr/>
        </p:nvSpPr>
        <p:spPr bwMode="auto">
          <a:xfrm>
            <a:off x="3492500" y="0"/>
            <a:ext cx="4859338" cy="2160588"/>
          </a:xfrm>
          <a:prstGeom prst="cloudCallout">
            <a:avLst>
              <a:gd name="adj1" fmla="val -68750"/>
              <a:gd name="adj2" fmla="val 25019"/>
            </a:avLst>
          </a:prstGeom>
          <a:gradFill rotWithShape="1">
            <a:gsLst>
              <a:gs pos="0">
                <a:schemeClr val="accent1">
                  <a:alpha val="42999"/>
                </a:schemeClr>
              </a:gs>
              <a:gs pos="100000">
                <a:schemeClr val="accent1">
                  <a:gamma/>
                  <a:tint val="89020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CN" sz="2800" b="1">
                <a:solidFill>
                  <a:srgbClr val="00009E"/>
                </a:solidFill>
                <a:ea typeface="黑体" pitchFamily="2" charset="-122"/>
              </a:rPr>
              <a:t>      </a:t>
            </a:r>
            <a:r>
              <a:rPr lang="zh-CN" altLang="en-US" sz="2800" b="1">
                <a:solidFill>
                  <a:srgbClr val="00009E"/>
                </a:solidFill>
                <a:ea typeface="黑体" pitchFamily="2" charset="-122"/>
              </a:rPr>
              <a:t>前人有究竟是赋、比、兴何种手法之争。你认为呢？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323850" y="5373688"/>
            <a:ext cx="900112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兴</a:t>
            </a:r>
            <a:r>
              <a:rPr kumimoji="1" lang="zh-CN" altLang="en-US" sz="2400" b="1">
                <a:latin typeface="黑体" pitchFamily="2" charset="-122"/>
                <a:ea typeface="黑体" pitchFamily="2" charset="-122"/>
              </a:rPr>
              <a:t>：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这一章开头用</a:t>
            </a:r>
            <a:r>
              <a:rPr kumimoji="1" lang="zh-CN" altLang="en-US" sz="2800" b="1">
                <a:latin typeface="Arial"/>
                <a:ea typeface="黑体" pitchFamily="2" charset="-122"/>
              </a:rPr>
              <a:t>“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关关雎鸠</a:t>
            </a:r>
            <a:r>
              <a:rPr kumimoji="1" lang="zh-CN" altLang="en-US" sz="2800" b="1">
                <a:latin typeface="Arial"/>
                <a:ea typeface="黑体" pitchFamily="2" charset="-122"/>
              </a:rPr>
              <a:t>”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起兴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，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以雎鸠的关关                和鸣引出</a:t>
            </a:r>
            <a:r>
              <a:rPr kumimoji="1" lang="zh-CN" altLang="en-US" sz="2800" b="1">
                <a:solidFill>
                  <a:srgbClr val="FF0000"/>
                </a:solidFill>
                <a:latin typeface="Arial"/>
                <a:ea typeface="黑体" pitchFamily="2" charset="-122"/>
              </a:rPr>
              <a:t>“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窈窕淑女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，君子好逑</a:t>
            </a:r>
            <a:r>
              <a:rPr kumimoji="1" lang="zh-CN" altLang="en-US" sz="2800" b="1">
                <a:latin typeface="Arial"/>
                <a:ea typeface="黑体" pitchFamily="2" charset="-122"/>
              </a:rPr>
              <a:t>”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，由景生情，情景交融。 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 </a:t>
            </a:r>
            <a:endParaRPr lang="zh-CN" altLang="en-US"/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323850" y="3284538"/>
            <a:ext cx="837406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赋</a:t>
            </a:r>
            <a:r>
              <a:rPr lang="zh-CN" altLang="en-US" sz="2800" b="1">
                <a:ea typeface="黑体" pitchFamily="2" charset="-122"/>
              </a:rPr>
              <a:t>：一个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青年小伙子见到河洲上一对水鸟的相亲相</a:t>
            </a:r>
          </a:p>
          <a:p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       爱</a:t>
            </a:r>
            <a:r>
              <a:rPr lang="zh-CN" altLang="en-US" sz="2800" b="1">
                <a:ea typeface="黑体" pitchFamily="2" charset="-122"/>
              </a:rPr>
              <a:t>，听到他们的唱和，向往一位美丽的好姑娘。</a:t>
            </a:r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376238" y="4311650"/>
            <a:ext cx="82232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比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：以彼物比此物也 。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雎鸠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鸟忠实爱情，</a:t>
            </a:r>
          </a:p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    所以诗中用它来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比作忠贞不渝的爱情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的象征。</a:t>
            </a:r>
            <a:r>
              <a:rPr lang="zh-CN" altLang="en-US" sz="2800">
                <a:latin typeface="黑体" pitchFamily="2" charset="-122"/>
                <a:ea typeface="黑体" pitchFamily="2" charset="-122"/>
              </a:rPr>
              <a:t> </a:t>
            </a:r>
          </a:p>
          <a:p>
            <a:endParaRPr lang="en-US" altLang="zh-CN" sz="280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08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8" grpId="0"/>
      <p:bldP spid="95239" grpId="0"/>
      <p:bldP spid="952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bird02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1688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258763" y="1217847"/>
            <a:ext cx="8569325" cy="10772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>
            <a:spAutoFit/>
          </a:bodyPr>
          <a:lstStyle/>
          <a:p>
            <a:r>
              <a:rPr kumimoji="1" lang="en-US" altLang="zh-CN" sz="3200" b="1" dirty="0">
                <a:solidFill>
                  <a:schemeClr val="accent2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kumimoji="1" lang="zh-CN" altLang="en-US" sz="3200" b="1" dirty="0" smtClean="0">
                <a:latin typeface="黑体" pitchFamily="2" charset="-122"/>
                <a:ea typeface="黑体" pitchFamily="2" charset="-122"/>
              </a:rPr>
              <a:t>参差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荇菜，左右流之。 </a:t>
            </a:r>
            <a:r>
              <a:rPr kumimoji="1" lang="zh-CN" altLang="en-US" sz="3200" b="1" dirty="0" smtClean="0">
                <a:latin typeface="黑体" pitchFamily="2" charset="-122"/>
                <a:ea typeface="黑体" pitchFamily="2" charset="-122"/>
              </a:rPr>
              <a:t>窈窕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淑女，寤寐求之。 </a:t>
            </a:r>
          </a:p>
          <a:p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  </a:t>
            </a:r>
            <a:r>
              <a:rPr kumimoji="1" lang="zh-CN" altLang="en-US" sz="3200" b="1" dirty="0" smtClean="0">
                <a:latin typeface="黑体" pitchFamily="2" charset="-122"/>
                <a:ea typeface="黑体" pitchFamily="2" charset="-122"/>
              </a:rPr>
              <a:t>求之不得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，寤寐思服。 </a:t>
            </a:r>
            <a:r>
              <a:rPr kumimoji="1" lang="zh-CN" altLang="en-US" sz="3200" b="1" dirty="0" smtClean="0">
                <a:latin typeface="黑体" pitchFamily="2" charset="-122"/>
                <a:ea typeface="黑体" pitchFamily="2" charset="-122"/>
              </a:rPr>
              <a:t>悠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哉悠哉，辗转反侧</a:t>
            </a:r>
            <a:r>
              <a:rPr kumimoji="1" lang="zh-CN" altLang="en-US" sz="3200" b="1" dirty="0" smtClean="0">
                <a:solidFill>
                  <a:srgbClr val="6699FF"/>
                </a:solidFill>
                <a:latin typeface="黑体" pitchFamily="2" charset="-122"/>
                <a:ea typeface="黑体" pitchFamily="2" charset="-122"/>
              </a:rPr>
              <a:t>。</a:t>
            </a:r>
            <a:endParaRPr kumimoji="1" lang="zh-CN" altLang="en-US" sz="3200" b="1" dirty="0">
              <a:solidFill>
                <a:srgbClr val="6699FF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rgbClr val="FF0066"/>
                </a:solidFill>
                <a:ea typeface="楷体_GB2312" pitchFamily="49" charset="-122"/>
              </a:rPr>
              <a:t>思念</a:t>
            </a:r>
            <a:r>
              <a:rPr kumimoji="1" lang="zh-CN" altLang="en-US" sz="3600" b="1" dirty="0">
                <a:solidFill>
                  <a:srgbClr val="FF0066"/>
                </a:solidFill>
                <a:ea typeface="楷体_GB2312" pitchFamily="49" charset="-122"/>
              </a:rPr>
              <a:t>篇</a:t>
            </a: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404908" y="3472206"/>
            <a:ext cx="8717817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从</a:t>
            </a:r>
            <a:r>
              <a:rPr lang="zh-CN" altLang="en-US" sz="3200" b="1" u="sng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          </a:t>
            </a:r>
            <a:r>
              <a:rPr lang="zh-CN" altLang="en-US" sz="32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可见男主人公的 </a:t>
            </a:r>
            <a:r>
              <a:rPr lang="zh-CN" altLang="en-US" sz="3200" b="1" u="sng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         </a:t>
            </a:r>
            <a:r>
              <a:rPr lang="zh-CN" altLang="en-US" sz="32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情感？</a:t>
            </a:r>
            <a:endParaRPr lang="zh-CN" altLang="en-US" sz="32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" name="Text Box 31"/>
          <p:cNvSpPr txBox="1">
            <a:spLocks noChangeArrowheads="1"/>
          </p:cNvSpPr>
          <p:nvPr/>
        </p:nvSpPr>
        <p:spPr bwMode="auto">
          <a:xfrm>
            <a:off x="2542094" y="6021288"/>
            <a:ext cx="6601906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男主人公的情感经历了怎样的过程？</a:t>
            </a:r>
            <a:endParaRPr lang="zh-CN" altLang="en-US" sz="32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491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-218742" y="1259842"/>
            <a:ext cx="9684568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参差</a:t>
            </a:r>
            <a:r>
              <a:rPr kumimoji="1" lang="zh-CN" altLang="en-US" sz="3600" b="1" dirty="0">
                <a:latin typeface="黑体" pitchFamily="2" charset="-122"/>
                <a:ea typeface="黑体" pitchFamily="2" charset="-122"/>
              </a:rPr>
              <a:t>荇菜，左右采之。 </a:t>
            </a:r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窈窕</a:t>
            </a:r>
            <a:r>
              <a:rPr kumimoji="1" lang="zh-CN" altLang="en-US" sz="3600" b="1" dirty="0">
                <a:latin typeface="黑体" pitchFamily="2" charset="-122"/>
                <a:ea typeface="黑体" pitchFamily="2" charset="-122"/>
              </a:rPr>
              <a:t>淑女，琴瑟友之。 </a:t>
            </a:r>
          </a:p>
          <a:p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参差</a:t>
            </a:r>
            <a:r>
              <a:rPr kumimoji="1" lang="zh-CN" altLang="en-US" sz="3600" b="1" dirty="0">
                <a:latin typeface="黑体" pitchFamily="2" charset="-122"/>
                <a:ea typeface="黑体" pitchFamily="2" charset="-122"/>
              </a:rPr>
              <a:t>荇菜，左右芼之。 </a:t>
            </a:r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窈窕</a:t>
            </a:r>
            <a:r>
              <a:rPr kumimoji="1" lang="zh-CN" altLang="en-US" sz="3600" b="1" dirty="0">
                <a:latin typeface="黑体" pitchFamily="2" charset="-122"/>
                <a:ea typeface="黑体" pitchFamily="2" charset="-122"/>
              </a:rPr>
              <a:t>淑女，钟鼓乐之</a:t>
            </a:r>
            <a:r>
              <a:rPr kumimoji="1" lang="zh-CN" altLang="en-US" sz="3600" b="1" dirty="0" smtClean="0">
                <a:latin typeface="黑体" pitchFamily="2" charset="-122"/>
                <a:ea typeface="黑体" pitchFamily="2" charset="-122"/>
              </a:rPr>
              <a:t>。</a:t>
            </a:r>
            <a:endParaRPr kumimoji="1" lang="zh-CN" altLang="en-US" sz="36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55573" y="3212976"/>
            <a:ext cx="813593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defRPr/>
            </a:pPr>
            <a:r>
              <a:rPr kumimoji="1" lang="en-US" altLang="zh-CN" sz="3200" b="1" dirty="0" smtClean="0">
                <a:solidFill>
                  <a:srgbClr val="0000CC"/>
                </a:solidFill>
              </a:rPr>
              <a:t>        </a:t>
            </a:r>
            <a:r>
              <a:rPr kumimoji="1"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最后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两个</a:t>
            </a:r>
            <a:r>
              <a:rPr kumimoji="1"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小节中，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“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琴瑟友之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”是与淑女结为朋友，“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钟鼓乐之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”是</a:t>
            </a:r>
            <a:r>
              <a:rPr kumimoji="1"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与淑女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步入结婚殿堂</a:t>
            </a:r>
            <a:r>
              <a:rPr kumimoji="1" lang="zh-CN" altLang="en-US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。有人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认为是对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现实生活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的描写，有人认为是男子出现的</a:t>
            </a:r>
            <a:r>
              <a:rPr kumimoji="1" lang="zh-CN" altLang="en-US" sz="3200" b="1" dirty="0">
                <a:solidFill>
                  <a:srgbClr val="FF0000"/>
                </a:solidFill>
              </a:rPr>
              <a:t>幻觉</a:t>
            </a:r>
            <a:r>
              <a:rPr kumimoji="1" lang="zh-CN" alt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，你是怎样理解的？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-252413" y="0"/>
            <a:ext cx="4105276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6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1"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第三章：</a:t>
            </a:r>
            <a:r>
              <a:rPr kumimoji="1" lang="en-US" altLang="zh-CN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?</a:t>
            </a:r>
            <a:r>
              <a:rPr kumimoji="1" lang="zh-CN" altLang="en-US" sz="36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篇</a:t>
            </a:r>
          </a:p>
          <a:p>
            <a:pPr>
              <a:spcBef>
                <a:spcPct val="50000"/>
              </a:spcBef>
            </a:pPr>
            <a:endParaRPr lang="en-US" altLang="zh-CN"/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2463800" y="5626100"/>
            <a:ext cx="32591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/>
              <a:t>现实</a:t>
            </a:r>
            <a:r>
              <a:rPr lang="en-US" altLang="zh-CN" sz="4000" b="1"/>
              <a:t>?   </a:t>
            </a:r>
            <a:r>
              <a:rPr lang="zh-CN" altLang="en-US" sz="4000" b="1"/>
              <a:t>幻觉</a:t>
            </a:r>
            <a:r>
              <a:rPr lang="en-US" altLang="zh-CN" sz="4000" b="1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3409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01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86019" name="Picture 3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0"/>
              <a:ext cx="1344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20" name="Picture 4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21" name="Picture 5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0"/>
              <a:ext cx="105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22" name="Picture 6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0"/>
              <a:ext cx="1152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23" name="Picture 7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" y="0"/>
              <a:ext cx="975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1476375" y="692150"/>
            <a:ext cx="7042150" cy="1006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>
                <a:ea typeface="隶书" pitchFamily="49" charset="-122"/>
              </a:rPr>
              <a:t>关雎</a:t>
            </a:r>
            <a:r>
              <a:rPr lang="en-US" altLang="zh-CN" sz="6000" b="1">
                <a:ea typeface="隶书" pitchFamily="49" charset="-122"/>
              </a:rPr>
              <a:t>---《</a:t>
            </a:r>
            <a:r>
              <a:rPr lang="zh-CN" altLang="en-US" sz="6000" b="1">
                <a:ea typeface="隶书" pitchFamily="49" charset="-122"/>
              </a:rPr>
              <a:t>诗经</a:t>
            </a:r>
            <a:r>
              <a:rPr lang="en-US" altLang="zh-CN" sz="6000" b="1">
                <a:ea typeface="隶书" pitchFamily="49" charset="-122"/>
              </a:rPr>
              <a:t>》</a:t>
            </a:r>
            <a:r>
              <a:rPr lang="zh-CN" altLang="en-US" sz="6000" b="1">
                <a:ea typeface="隶书" pitchFamily="49" charset="-122"/>
              </a:rPr>
              <a:t>之冠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684213" y="3644900"/>
            <a:ext cx="7848600" cy="1311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</a:rPr>
              <a:t>乐而不淫，哀而不伤</a:t>
            </a:r>
          </a:p>
          <a:p>
            <a:r>
              <a:rPr lang="zh-CN" altLang="en-US" sz="4000" b="1">
                <a:solidFill>
                  <a:srgbClr val="FF0000"/>
                </a:solidFill>
              </a:rPr>
              <a:t>                   </a:t>
            </a:r>
            <a:r>
              <a:rPr lang="en-US" altLang="zh-CN" sz="4000" b="1">
                <a:solidFill>
                  <a:srgbClr val="FF0000"/>
                </a:solidFill>
              </a:rPr>
              <a:t>------</a:t>
            </a:r>
            <a:r>
              <a:rPr lang="zh-CN" altLang="en-US" sz="4000" b="1">
                <a:solidFill>
                  <a:srgbClr val="FF0000"/>
                </a:solidFill>
              </a:rPr>
              <a:t>孔子评</a:t>
            </a:r>
            <a:r>
              <a:rPr lang="en-US" altLang="zh-CN" sz="4000" b="1">
                <a:solidFill>
                  <a:srgbClr val="FF0000"/>
                </a:solidFill>
              </a:rPr>
              <a:t>《</a:t>
            </a:r>
            <a:r>
              <a:rPr lang="zh-CN" altLang="en-US" sz="4000" b="1">
                <a:solidFill>
                  <a:srgbClr val="FF0000"/>
                </a:solidFill>
              </a:rPr>
              <a:t>关雎</a:t>
            </a:r>
            <a:r>
              <a:rPr lang="en-US" altLang="zh-CN" sz="4000" b="1">
                <a:solidFill>
                  <a:srgbClr val="FF0000"/>
                </a:solidFill>
              </a:rPr>
              <a:t>》</a:t>
            </a:r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2268538" y="5589588"/>
            <a:ext cx="5487987" cy="5794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欢乐而不放纵，悲哀而不伤痛</a:t>
            </a:r>
          </a:p>
        </p:txBody>
      </p:sp>
    </p:spTree>
    <p:extLst>
      <p:ext uri="{BB962C8B-B14F-4D97-AF65-F5344CB8AC3E}">
        <p14:creationId xmlns:p14="http://schemas.microsoft.com/office/powerpoint/2010/main" val="295764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5" grpId="0" animBg="1"/>
      <p:bldP spid="860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827584" y="2060848"/>
            <a:ext cx="7993062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 </a:t>
            </a:r>
            <a:r>
              <a:rPr lang="en-US" altLang="zh-CN" sz="2800" b="1" dirty="0" smtClean="0"/>
              <a:t>         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孔子</a:t>
            </a:r>
            <a:r>
              <a:rPr lang="zh-CN" altLang="en-US" sz="2800" b="1" dirty="0"/>
              <a:t>给这首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关雎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的评价</a:t>
            </a:r>
            <a:r>
              <a:rPr lang="zh-CN" altLang="en-US" sz="2800" b="1" dirty="0">
                <a:solidFill>
                  <a:srgbClr val="FF0000"/>
                </a:solidFill>
              </a:rPr>
              <a:t>“乐而不淫，哀而不伤”</a:t>
            </a:r>
            <a:r>
              <a:rPr lang="zh-CN" altLang="en-US" sz="2800" b="1" dirty="0"/>
              <a:t>更能证明这里描写只是男子的幻觉 。</a:t>
            </a:r>
            <a:r>
              <a:rPr lang="zh-CN" altLang="en-US" sz="2800" b="1" dirty="0">
                <a:solidFill>
                  <a:srgbClr val="FF0000"/>
                </a:solidFill>
              </a:rPr>
              <a:t>欢乐而不放纵，悲哀而不伤痛</a:t>
            </a:r>
            <a:r>
              <a:rPr lang="zh-CN" altLang="en-US" sz="2800" dirty="0"/>
              <a:t> 。</a:t>
            </a:r>
            <a:r>
              <a:rPr lang="zh-CN" altLang="en-US" sz="2800" b="1" dirty="0"/>
              <a:t>在孔子看来，表现的情感讲究</a:t>
            </a:r>
            <a:r>
              <a:rPr lang="zh-CN" altLang="en-US" sz="2800" b="1" dirty="0">
                <a:solidFill>
                  <a:srgbClr val="FF0000"/>
                </a:solidFill>
              </a:rPr>
              <a:t>适度、平和</a:t>
            </a:r>
            <a:r>
              <a:rPr lang="zh-CN" altLang="en-US" sz="2800" b="1" dirty="0"/>
              <a:t>，不能过于放纵、任其泛滥。“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关雎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表达的正是中和之美，这也恰恰体现</a:t>
            </a:r>
            <a:r>
              <a:rPr lang="zh-CN" altLang="en-US" sz="2800" b="1" dirty="0">
                <a:solidFill>
                  <a:srgbClr val="FF0000"/>
                </a:solidFill>
              </a:rPr>
              <a:t>中国文化的一大特色</a:t>
            </a:r>
            <a:r>
              <a:rPr lang="en-US" altLang="zh-CN" sz="2800" b="1" dirty="0">
                <a:solidFill>
                  <a:srgbClr val="FF0000"/>
                </a:solidFill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</a:rPr>
              <a:t>中和圆满之道。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395536" y="485873"/>
            <a:ext cx="3259138" cy="701675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</a:rPr>
              <a:t>现实</a:t>
            </a:r>
            <a:r>
              <a:rPr lang="en-US" altLang="zh-CN" sz="4000" b="1" dirty="0">
                <a:solidFill>
                  <a:schemeClr val="bg1"/>
                </a:solidFill>
              </a:rPr>
              <a:t>?   </a:t>
            </a:r>
            <a:r>
              <a:rPr lang="zh-CN" altLang="en-US" sz="4000" b="1" dirty="0">
                <a:solidFill>
                  <a:schemeClr val="bg1"/>
                </a:solidFill>
              </a:rPr>
              <a:t>幻觉</a:t>
            </a:r>
            <a:r>
              <a:rPr lang="en-US" altLang="zh-CN" sz="4000" b="1" dirty="0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4" name="Picture 2" descr="C:\Users\CL-pc\Desktop\u=3591221407,727009748&amp;fm=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30" y="4715148"/>
            <a:ext cx="2895427" cy="217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0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-40480" y="2348880"/>
            <a:ext cx="9184480" cy="330552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关关雎鸠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，在河之洲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淑女，君子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好逑。</a:t>
            </a:r>
            <a:endParaRPr lang="en-US" altLang="zh-CN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荇菜，左右流之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淑女，寤寐求之。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求之不得，寤寐思服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哉悠哉，辗转反侧。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参差荇菜，左右采之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淑女，琴瑟友之。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参差荇菜，左右芼之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淑女，钟鼓乐之。</a:t>
            </a: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195660" y="260647"/>
            <a:ext cx="8762146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这是一首爱情诗，你觉得男主人公的情感经历了怎样的过程？</a:t>
            </a:r>
            <a:endParaRPr lang="zh-CN" altLang="en-US" sz="32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2123728" y="598579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5168303" y="598579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3575" y="5863211"/>
            <a:ext cx="1584325" cy="707886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</a:rPr>
              <a:t>  </a:t>
            </a:r>
            <a:r>
              <a:rPr lang="en-US" altLang="zh-CN" sz="4000" b="1" dirty="0" smtClean="0">
                <a:solidFill>
                  <a:schemeClr val="bg1"/>
                </a:solidFill>
              </a:rPr>
              <a:t> 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思念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6588222" y="5869228"/>
            <a:ext cx="1584325" cy="707886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</a:rPr>
              <a:t>   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幻想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95536" y="5863210"/>
            <a:ext cx="1584325" cy="707886"/>
          </a:xfrm>
          <a:prstGeom prst="rect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</a:rPr>
              <a:t>   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爱慕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8637131" y="2492896"/>
            <a:ext cx="641350" cy="36671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∕∕</a:t>
            </a:r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8597441" y="3818284"/>
            <a:ext cx="641350" cy="36671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∕∕</a:t>
            </a:r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8597441" y="5085184"/>
            <a:ext cx="641350" cy="36671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∕∕</a:t>
            </a:r>
          </a:p>
        </p:txBody>
      </p:sp>
    </p:spTree>
    <p:extLst>
      <p:ext uri="{BB962C8B-B14F-4D97-AF65-F5344CB8AC3E}">
        <p14:creationId xmlns:p14="http://schemas.microsoft.com/office/powerpoint/2010/main" val="194901531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7170" name="Picture 2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0"/>
              <a:ext cx="1344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1" name="Picture 3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2" name="Picture 4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0"/>
              <a:ext cx="105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3" name="Picture 5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0"/>
              <a:ext cx="1152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" y="0"/>
              <a:ext cx="975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2038513" y="1268760"/>
            <a:ext cx="4452938" cy="1006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ea typeface="隶书" pitchFamily="49" charset="-122"/>
              </a:rPr>
              <a:t>关             雎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374650" y="303582"/>
            <a:ext cx="3816350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 dirty="0"/>
              <a:t>《</a:t>
            </a:r>
            <a:r>
              <a:rPr lang="zh-CN" altLang="en-US" sz="4000" b="1" dirty="0"/>
              <a:t>诗经</a:t>
            </a:r>
            <a:r>
              <a:rPr lang="en-US" altLang="zh-CN" sz="4000" b="1" dirty="0"/>
              <a:t>》</a:t>
            </a:r>
            <a:r>
              <a:rPr lang="zh-CN" altLang="en-US" sz="4000" b="1" dirty="0"/>
              <a:t>之冠</a:t>
            </a:r>
          </a:p>
        </p:txBody>
      </p:sp>
      <p:pic>
        <p:nvPicPr>
          <p:cNvPr id="2050" name="Picture 2" descr="C:\Users\CL-pc\Desktop\u=3591221407,727009748&amp;fm=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771" y="376349"/>
            <a:ext cx="2114069" cy="158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>
          <a:xfrm>
            <a:off x="39914" y="2828835"/>
            <a:ext cx="9023624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zh-CN" sz="3600" b="1" dirty="0" smtClean="0"/>
              <a:t>        </a:t>
            </a:r>
            <a:r>
              <a:rPr lang="zh-CN" altLang="zh-CN" sz="3600" b="1" dirty="0" smtClean="0"/>
              <a:t>诗</a:t>
            </a:r>
            <a:r>
              <a:rPr lang="zh-CN" altLang="zh-CN" sz="3600" b="1" dirty="0"/>
              <a:t>三百，一言以蔽之，曰</a:t>
            </a:r>
            <a:r>
              <a:rPr lang="zh-CN" altLang="zh-CN" sz="3600" b="1" dirty="0" smtClean="0"/>
              <a:t>：</a:t>
            </a:r>
            <a:r>
              <a:rPr lang="zh-CN" altLang="zh-CN" sz="3600" b="1" dirty="0" smtClean="0">
                <a:solidFill>
                  <a:srgbClr val="FF0000"/>
                </a:solidFill>
              </a:rPr>
              <a:t>思无邪</a:t>
            </a:r>
            <a:r>
              <a:rPr lang="zh-CN" altLang="zh-CN" sz="3600" b="1" dirty="0" smtClean="0"/>
              <a:t>。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                                                ——《</a:t>
            </a:r>
            <a:r>
              <a:rPr lang="zh-CN" altLang="zh-CN" sz="3600" dirty="0" smtClean="0"/>
              <a:t>论语</a:t>
            </a:r>
            <a:r>
              <a:rPr lang="en-US" altLang="zh-CN" sz="3600" dirty="0"/>
              <a:t>•</a:t>
            </a:r>
            <a:r>
              <a:rPr lang="zh-CN" altLang="zh-CN" sz="3600" dirty="0"/>
              <a:t>为政》</a:t>
            </a:r>
            <a:endParaRPr lang="zh-CN" altLang="en-US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162329" y="4725144"/>
            <a:ext cx="7981672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zh-CN" sz="3200" dirty="0"/>
              <a:t>心中所愿所想敢于示人，没有什么不好的</a:t>
            </a:r>
            <a:r>
              <a:rPr lang="zh-CN" altLang="zh-CN" sz="3200" dirty="0" smtClean="0"/>
              <a:t>。</a:t>
            </a:r>
            <a:endParaRPr lang="zh-CN" altLang="zh-CN" sz="3200" dirty="0"/>
          </a:p>
        </p:txBody>
      </p:sp>
    </p:spTree>
    <p:extLst>
      <p:ext uri="{BB962C8B-B14F-4D97-AF65-F5344CB8AC3E}">
        <p14:creationId xmlns:p14="http://schemas.microsoft.com/office/powerpoint/2010/main" val="384401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ChangeArrowheads="1"/>
          </p:cNvSpPr>
          <p:nvPr/>
        </p:nvSpPr>
        <p:spPr bwMode="auto">
          <a:xfrm>
            <a:off x="-34925" y="1314450"/>
            <a:ext cx="3959225" cy="5176802"/>
          </a:xfrm>
          <a:prstGeom prst="rect">
            <a:avLst/>
          </a:prstGeom>
          <a:solidFill>
            <a:schemeClr val="accent2">
              <a:alpha val="25098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</a:pPr>
            <a:r>
              <a:rPr lang="zh-CN" altLang="en-US" sz="2800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关关雎鸠</a:t>
            </a: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，在河之洲。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窈窕淑女，君子好逑。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参差荇菜，左右流之。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窈窕淑女，寤寐求之。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求之不得，寤寐思服。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悠哉悠哉，辗转反侧。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参差荇菜，左右采之。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窈窕淑女，琴瑟友之。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参差荇菜，左右芼之。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窈窕淑女，钟鼓乐之。</a:t>
            </a:r>
          </a:p>
        </p:txBody>
      </p:sp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5652120" y="114300"/>
            <a:ext cx="28446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 smtClean="0">
                <a:solidFill>
                  <a:schemeClr val="accent1"/>
                </a:solidFill>
                <a:latin typeface="Arial" charset="0"/>
              </a:rPr>
              <a:t>死</a:t>
            </a:r>
            <a:r>
              <a:rPr lang="zh-CN" altLang="en-US" sz="2400" b="1" dirty="0">
                <a:solidFill>
                  <a:schemeClr val="accent1"/>
                </a:solidFill>
                <a:latin typeface="Arial" charset="0"/>
              </a:rPr>
              <a:t>了都要</a:t>
            </a:r>
            <a:r>
              <a:rPr lang="zh-CN" altLang="en-US" sz="2400" b="1" dirty="0" smtClean="0">
                <a:solidFill>
                  <a:schemeClr val="accent1"/>
                </a:solidFill>
                <a:latin typeface="Arial" charset="0"/>
              </a:rPr>
              <a:t>爱</a:t>
            </a:r>
            <a:endParaRPr lang="zh-CN" altLang="en-US" sz="2400" b="1" dirty="0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17412" name="TextBox 2"/>
          <p:cNvSpPr txBox="1">
            <a:spLocks noChangeArrowheads="1"/>
          </p:cNvSpPr>
          <p:nvPr/>
        </p:nvSpPr>
        <p:spPr bwMode="auto">
          <a:xfrm>
            <a:off x="4582569" y="778796"/>
            <a:ext cx="4237903" cy="563231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FF0000"/>
                </a:solidFill>
                <a:latin typeface="Arial" charset="0"/>
              </a:rPr>
              <a:t>死了都要爱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不淋漓尽致不痛快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感情多深只有这样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才足够表白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死了都要爱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不哭到微笑不痛快</a:t>
            </a:r>
          </a:p>
          <a:p>
            <a:pPr eaLnBrk="1" hangingPunct="1"/>
            <a:r>
              <a:rPr lang="zh-CN" altLang="en-US" sz="2400" dirty="0">
                <a:solidFill>
                  <a:srgbClr val="FF0000"/>
                </a:solidFill>
                <a:latin typeface="Arial" charset="0"/>
              </a:rPr>
              <a:t>宇宙毁灭</a:t>
            </a:r>
            <a:r>
              <a:rPr lang="zh-CN" altLang="en-US" sz="2400" dirty="0">
                <a:latin typeface="Arial" charset="0"/>
              </a:rPr>
              <a:t>心还在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把每天当成是</a:t>
            </a:r>
            <a:r>
              <a:rPr lang="zh-CN" altLang="en-US" sz="2400" dirty="0">
                <a:solidFill>
                  <a:srgbClr val="FF0000"/>
                </a:solidFill>
                <a:latin typeface="Arial" charset="0"/>
              </a:rPr>
              <a:t>末日</a:t>
            </a:r>
            <a:r>
              <a:rPr lang="zh-CN" altLang="en-US" sz="2400" dirty="0">
                <a:latin typeface="Arial" charset="0"/>
              </a:rPr>
              <a:t>来相爱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一分一秒都美到泪水掉下来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不理会别人是看好或看坏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只要你勇敢跟我来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爱不用刻意安排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凭感觉去</a:t>
            </a:r>
            <a:r>
              <a:rPr lang="zh-CN" altLang="en-US" sz="2400" dirty="0">
                <a:solidFill>
                  <a:srgbClr val="FF0000"/>
                </a:solidFill>
                <a:latin typeface="Arial" charset="0"/>
              </a:rPr>
              <a:t>亲吻相拥</a:t>
            </a:r>
            <a:r>
              <a:rPr lang="zh-CN" altLang="en-US" sz="2400" dirty="0">
                <a:latin typeface="Arial" charset="0"/>
              </a:rPr>
              <a:t>就会很愉快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享受现在别一开怀就怕受伤害</a:t>
            </a:r>
          </a:p>
          <a:p>
            <a:pPr eaLnBrk="1" hangingPunct="1"/>
            <a:r>
              <a:rPr lang="zh-CN" altLang="en-US" sz="2400" dirty="0">
                <a:latin typeface="Arial" charset="0"/>
              </a:rPr>
              <a:t>许多奇迹我们相信才会存在</a:t>
            </a:r>
          </a:p>
        </p:txBody>
      </p:sp>
      <p:sp>
        <p:nvSpPr>
          <p:cNvPr id="17413" name="Text Box 31"/>
          <p:cNvSpPr txBox="1">
            <a:spLocks noChangeArrowheads="1"/>
          </p:cNvSpPr>
          <p:nvPr/>
        </p:nvSpPr>
        <p:spPr bwMode="auto">
          <a:xfrm>
            <a:off x="827088" y="298450"/>
            <a:ext cx="30972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000" b="1" dirty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关雎</a:t>
            </a:r>
          </a:p>
        </p:txBody>
      </p:sp>
      <p:sp>
        <p:nvSpPr>
          <p:cNvPr id="6" name="矩形 5"/>
          <p:cNvSpPr/>
          <p:nvPr/>
        </p:nvSpPr>
        <p:spPr>
          <a:xfrm>
            <a:off x="3218027" y="-30843"/>
            <a:ext cx="98828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vs</a:t>
            </a:r>
            <a:endParaRPr lang="zh-CN" altLang="en-US" sz="7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643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ChangeArrowheads="1"/>
          </p:cNvSpPr>
          <p:nvPr/>
        </p:nvSpPr>
        <p:spPr bwMode="auto">
          <a:xfrm>
            <a:off x="1" y="1121679"/>
            <a:ext cx="2987823" cy="4450449"/>
          </a:xfrm>
          <a:prstGeom prst="rect">
            <a:avLst/>
          </a:prstGeom>
          <a:solidFill>
            <a:schemeClr val="accent6">
              <a:lumMod val="40000"/>
              <a:lumOff val="60000"/>
              <a:alpha val="25098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</a:pPr>
            <a:r>
              <a:rPr lang="zh-CN" altLang="en-US" sz="2400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关关雎鸠</a:t>
            </a: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，在河之洲。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窈窕淑女，君子好逑。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参差荇菜，左右流之。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窈窕淑女，寤寐求之。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求之不得，寤寐思服。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悠哉悠哉，辗转反侧。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参差荇菜，左右采之。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窈窕淑女，琴瑟友之。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参差荇菜，左右芼之。</a:t>
            </a:r>
          </a:p>
          <a:p>
            <a:pPr algn="ctr" eaLnBrk="1" hangingPunct="1">
              <a:spcBef>
                <a:spcPct val="2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窈窕淑女，钟鼓乐之。</a:t>
            </a:r>
          </a:p>
        </p:txBody>
      </p:sp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4427984" y="49690"/>
            <a:ext cx="40159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对面的女孩看过来</a:t>
            </a:r>
            <a:endParaRPr lang="zh-CN" alt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Arial" charset="0"/>
            </a:endParaRPr>
          </a:p>
        </p:txBody>
      </p:sp>
      <p:sp>
        <p:nvSpPr>
          <p:cNvPr id="17412" name="TextBox 2"/>
          <p:cNvSpPr txBox="1">
            <a:spLocks noChangeArrowheads="1"/>
          </p:cNvSpPr>
          <p:nvPr/>
        </p:nvSpPr>
        <p:spPr bwMode="auto">
          <a:xfrm>
            <a:off x="3085656" y="733247"/>
            <a:ext cx="3385963" cy="5940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zh-CN" altLang="en-US" sz="2000" dirty="0"/>
              <a:t>（咳！）对面的女孩看过来</a:t>
            </a:r>
          </a:p>
          <a:p>
            <a:r>
              <a:rPr lang="zh-CN" altLang="en-US" sz="2000" dirty="0"/>
              <a:t>看过来，看过来</a:t>
            </a:r>
          </a:p>
          <a:p>
            <a:r>
              <a:rPr lang="zh-CN" altLang="en-US" sz="2000" dirty="0"/>
              <a:t>这里的表演很精彩</a:t>
            </a:r>
          </a:p>
          <a:p>
            <a:r>
              <a:rPr lang="zh-CN" altLang="en-US" sz="2000" dirty="0"/>
              <a:t>请不要假装不理不睬</a:t>
            </a:r>
          </a:p>
          <a:p>
            <a:r>
              <a:rPr lang="zh-CN" altLang="en-US" sz="2000" dirty="0"/>
              <a:t>对面的女孩看过来</a:t>
            </a:r>
          </a:p>
          <a:p>
            <a:r>
              <a:rPr lang="zh-CN" altLang="en-US" sz="2000" dirty="0"/>
              <a:t>看过来，看过来</a:t>
            </a:r>
          </a:p>
          <a:p>
            <a:r>
              <a:rPr lang="zh-CN" altLang="en-US" sz="2000" dirty="0"/>
              <a:t>不要被我的样子吓坏</a:t>
            </a:r>
          </a:p>
          <a:p>
            <a:r>
              <a:rPr lang="zh-CN" altLang="en-US" sz="2000" dirty="0"/>
              <a:t>其实我很可爱</a:t>
            </a:r>
          </a:p>
          <a:p>
            <a:r>
              <a:rPr lang="zh-CN" altLang="en-US" sz="2000" dirty="0"/>
              <a:t>寂寞男孩的悲哀</a:t>
            </a:r>
          </a:p>
          <a:p>
            <a:r>
              <a:rPr lang="zh-CN" altLang="en-US" sz="2000" dirty="0"/>
              <a:t>说出来，谁明白</a:t>
            </a:r>
          </a:p>
          <a:p>
            <a:r>
              <a:rPr lang="zh-CN" altLang="en-US" sz="2000" dirty="0"/>
              <a:t>求求你</a:t>
            </a:r>
            <a:r>
              <a:rPr lang="zh-CN" altLang="en-US" sz="2000" dirty="0">
                <a:solidFill>
                  <a:srgbClr val="FF0000"/>
                </a:solidFill>
              </a:rPr>
              <a:t>抛个媚眼过来</a:t>
            </a:r>
          </a:p>
          <a:p>
            <a:r>
              <a:rPr lang="zh-CN" altLang="en-US" sz="2000" dirty="0"/>
              <a:t>哄哄</a:t>
            </a:r>
            <a:r>
              <a:rPr lang="zh-CN" altLang="en-US" sz="2000" dirty="0" smtClean="0"/>
              <a:t>我    逗</a:t>
            </a:r>
            <a:r>
              <a:rPr lang="zh-CN" altLang="en-US" sz="2000" dirty="0"/>
              <a:t>我乐开怀</a:t>
            </a:r>
          </a:p>
          <a:p>
            <a:r>
              <a:rPr lang="zh-CN" altLang="en-US" sz="2000" dirty="0"/>
              <a:t>（嘿嘿嘿，没人理我，嘿！）</a:t>
            </a:r>
          </a:p>
          <a:p>
            <a:r>
              <a:rPr lang="zh-CN" altLang="en-US" sz="2000" dirty="0"/>
              <a:t>我左看右看，上看下看</a:t>
            </a:r>
          </a:p>
          <a:p>
            <a:r>
              <a:rPr lang="zh-CN" altLang="en-US" sz="2000" dirty="0"/>
              <a:t>原来每个女孩都不简单</a:t>
            </a:r>
          </a:p>
          <a:p>
            <a:r>
              <a:rPr lang="zh-CN" altLang="en-US" sz="2000" dirty="0"/>
              <a:t>我想了又想，我猜了又猜</a:t>
            </a:r>
          </a:p>
          <a:p>
            <a:r>
              <a:rPr lang="zh-CN" altLang="en-US" sz="2000" dirty="0"/>
              <a:t>女孩们的心事还真奇怪</a:t>
            </a:r>
          </a:p>
          <a:p>
            <a:r>
              <a:rPr lang="zh-CN" altLang="en-US" sz="2000" dirty="0"/>
              <a:t>寂寞男孩的苍蝇拍</a:t>
            </a:r>
          </a:p>
          <a:p>
            <a:r>
              <a:rPr lang="zh-CN" altLang="en-US" sz="2000" dirty="0"/>
              <a:t>左拍拍，右</a:t>
            </a:r>
            <a:r>
              <a:rPr lang="zh-CN" altLang="en-US" sz="2000" dirty="0" smtClean="0"/>
              <a:t>拍拍</a:t>
            </a:r>
            <a:endParaRPr lang="zh-CN" altLang="en-US" sz="2000" dirty="0"/>
          </a:p>
        </p:txBody>
      </p:sp>
      <p:sp>
        <p:nvSpPr>
          <p:cNvPr id="17413" name="Text Box 31"/>
          <p:cNvSpPr txBox="1">
            <a:spLocks noChangeArrowheads="1"/>
          </p:cNvSpPr>
          <p:nvPr/>
        </p:nvSpPr>
        <p:spPr bwMode="auto">
          <a:xfrm>
            <a:off x="395536" y="28349"/>
            <a:ext cx="30972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000" b="1" dirty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关雎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300192" y="733247"/>
            <a:ext cx="3005951" cy="5940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000" dirty="0"/>
              <a:t>为什么还是没人来爱</a:t>
            </a:r>
          </a:p>
          <a:p>
            <a:r>
              <a:rPr lang="zh-CN" altLang="en-US" sz="2000" dirty="0"/>
              <a:t>无人问津哪，真无奈</a:t>
            </a:r>
          </a:p>
          <a:p>
            <a:r>
              <a:rPr lang="zh-CN" altLang="en-US" sz="2000" dirty="0" smtClean="0"/>
              <a:t>对面</a:t>
            </a:r>
            <a:r>
              <a:rPr lang="zh-CN" altLang="en-US" sz="2000" dirty="0"/>
              <a:t>的女孩看过</a:t>
            </a:r>
            <a:r>
              <a:rPr lang="zh-CN" altLang="en-US" sz="2000" dirty="0" smtClean="0"/>
              <a:t>来</a:t>
            </a:r>
            <a:endParaRPr lang="en-US" altLang="zh-CN" sz="2000" dirty="0" smtClean="0"/>
          </a:p>
          <a:p>
            <a:r>
              <a:rPr lang="zh-CN" altLang="en-US" sz="2000" dirty="0" smtClean="0"/>
              <a:t>看过</a:t>
            </a:r>
            <a:r>
              <a:rPr lang="zh-CN" altLang="en-US" sz="2000" dirty="0"/>
              <a:t>来</a:t>
            </a:r>
            <a:r>
              <a:rPr lang="zh-CN" altLang="en-US" sz="2000" dirty="0" smtClean="0"/>
              <a:t>，看过</a:t>
            </a:r>
            <a:r>
              <a:rPr lang="zh-CN" altLang="en-US" sz="2000" dirty="0"/>
              <a:t>来</a:t>
            </a:r>
          </a:p>
          <a:p>
            <a:r>
              <a:rPr lang="zh-CN" altLang="en-US" sz="2000" dirty="0"/>
              <a:t>寂寞男孩情窦初开</a:t>
            </a:r>
          </a:p>
          <a:p>
            <a:r>
              <a:rPr lang="zh-CN" altLang="en-US" sz="2000" dirty="0"/>
              <a:t>需要你给我一点爱</a:t>
            </a:r>
          </a:p>
          <a:p>
            <a:r>
              <a:rPr lang="zh-CN" altLang="en-US" sz="2000" dirty="0"/>
              <a:t>（嗨</a:t>
            </a:r>
            <a:r>
              <a:rPr lang="en-US" altLang="zh-CN" sz="2000" dirty="0"/>
              <a:t>----</a:t>
            </a:r>
            <a:r>
              <a:rPr lang="zh-CN" altLang="en-US" sz="2000" dirty="0"/>
              <a:t>嗨</a:t>
            </a:r>
            <a:r>
              <a:rPr lang="en-US" altLang="zh-CN" sz="2000" dirty="0"/>
              <a:t>----!)</a:t>
            </a:r>
          </a:p>
          <a:p>
            <a:r>
              <a:rPr lang="zh-CN" altLang="en-US" sz="2000" dirty="0"/>
              <a:t>我左看右看，上看下看</a:t>
            </a:r>
          </a:p>
          <a:p>
            <a:r>
              <a:rPr lang="zh-CN" altLang="en-US" sz="2000" dirty="0"/>
              <a:t>原来每个女孩都不简单</a:t>
            </a:r>
          </a:p>
          <a:p>
            <a:r>
              <a:rPr lang="zh-CN" altLang="en-US" sz="2000" dirty="0"/>
              <a:t>我想了又想，我猜了又猜</a:t>
            </a:r>
          </a:p>
          <a:p>
            <a:r>
              <a:rPr lang="zh-CN" altLang="en-US" sz="2000" dirty="0"/>
              <a:t>女孩们的心事还真奇怪</a:t>
            </a:r>
          </a:p>
          <a:p>
            <a:r>
              <a:rPr lang="zh-CN" altLang="en-US" sz="2000" dirty="0"/>
              <a:t>我左看右看，上看下看</a:t>
            </a:r>
          </a:p>
          <a:p>
            <a:r>
              <a:rPr lang="zh-CN" altLang="en-US" sz="2000" dirty="0"/>
              <a:t>原来每个女孩都不简单</a:t>
            </a:r>
          </a:p>
          <a:p>
            <a:r>
              <a:rPr lang="zh-CN" altLang="en-US" sz="2000" dirty="0"/>
              <a:t>我想了又想，我猜了又猜</a:t>
            </a:r>
          </a:p>
          <a:p>
            <a:r>
              <a:rPr lang="zh-CN" altLang="en-US" sz="2000" dirty="0"/>
              <a:t>女孩们的心事还真奇怪</a:t>
            </a:r>
          </a:p>
          <a:p>
            <a:r>
              <a:rPr lang="zh-CN" altLang="en-US" sz="2000" dirty="0"/>
              <a:t>唉真奇怪！</a:t>
            </a:r>
          </a:p>
          <a:p>
            <a:r>
              <a:rPr lang="zh-CN" altLang="en-US" sz="2000" dirty="0"/>
              <a:t>唻唻唻</a:t>
            </a:r>
            <a:r>
              <a:rPr lang="en-US" altLang="zh-CN" sz="2000" dirty="0"/>
              <a:t>......</a:t>
            </a:r>
            <a:r>
              <a:rPr lang="zh-CN" altLang="en-US" sz="2000" dirty="0"/>
              <a:t>喔哎噢！</a:t>
            </a:r>
          </a:p>
          <a:p>
            <a:r>
              <a:rPr lang="zh-CN" altLang="en-US" sz="2000" dirty="0"/>
              <a:t>唻唻唻</a:t>
            </a:r>
            <a:r>
              <a:rPr lang="en-US" altLang="zh-CN" sz="2000" dirty="0"/>
              <a:t>......</a:t>
            </a:r>
            <a:r>
              <a:rPr lang="zh-CN" altLang="en-US" sz="2000" dirty="0"/>
              <a:t>噢</a:t>
            </a:r>
            <a:r>
              <a:rPr lang="en-US" altLang="zh-CN" sz="2000" dirty="0"/>
              <a:t>----!</a:t>
            </a:r>
          </a:p>
          <a:p>
            <a:r>
              <a:rPr lang="zh-CN" altLang="en-US" sz="2000" dirty="0"/>
              <a:t>（唉！算了，回家吧！</a:t>
            </a:r>
            <a:r>
              <a:rPr lang="zh-CN" altLang="en-US" sz="2000" dirty="0" smtClean="0"/>
              <a:t>）</a:t>
            </a:r>
            <a:endParaRPr lang="zh-CN" altLang="en-US" sz="2000" dirty="0"/>
          </a:p>
        </p:txBody>
      </p:sp>
      <p:sp>
        <p:nvSpPr>
          <p:cNvPr id="3" name="矩形 2"/>
          <p:cNvSpPr/>
          <p:nvPr/>
        </p:nvSpPr>
        <p:spPr>
          <a:xfrm>
            <a:off x="2723885" y="-288865"/>
            <a:ext cx="98828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vs</a:t>
            </a:r>
            <a:endParaRPr lang="zh-CN" altLang="en-US" sz="7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822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258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6259" name="Picture 3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0"/>
              <a:ext cx="1344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260" name="Picture 4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261" name="Picture 5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0"/>
              <a:ext cx="105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262" name="Picture 6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0"/>
              <a:ext cx="1152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263" name="Picture 7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" y="0"/>
              <a:ext cx="975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60015" y="764704"/>
            <a:ext cx="8032968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  《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关雎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居于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诗经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首位，被</a:t>
            </a:r>
            <a:r>
              <a:rPr lang="zh-CN" altLang="en-US" sz="3600" dirty="0" smtClean="0">
                <a:latin typeface="黑体" pitchFamily="2" charset="-122"/>
                <a:ea typeface="黑体" pitchFamily="2" charset="-122"/>
              </a:rPr>
              <a:t>称为</a:t>
            </a:r>
            <a:endParaRPr lang="en-US" altLang="zh-CN" sz="3600" dirty="0" smtClean="0">
              <a:latin typeface="黑体" pitchFamily="2" charset="-122"/>
              <a:ea typeface="黑体" pitchFamily="2" charset="-122"/>
            </a:endParaRPr>
          </a:p>
          <a:p>
            <a:r>
              <a:rPr lang="en-US" altLang="zh-CN" sz="3600" dirty="0" smtClean="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诗经</a:t>
            </a:r>
            <a:r>
              <a:rPr lang="en-US" altLang="zh-CN" sz="3600" dirty="0" smtClean="0"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3600" dirty="0" smtClean="0">
                <a:latin typeface="黑体" pitchFamily="2" charset="-122"/>
                <a:ea typeface="黑体" pitchFamily="2" charset="-122"/>
              </a:rPr>
              <a:t>之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冠，你觉得它好在哪里</a:t>
            </a:r>
            <a:r>
              <a:rPr lang="zh-CN" altLang="en-US" sz="3600" dirty="0" smtClean="0">
                <a:latin typeface="黑体" pitchFamily="2" charset="-122"/>
                <a:ea typeface="黑体" pitchFamily="2" charset="-122"/>
              </a:rPr>
              <a:t>？</a:t>
            </a:r>
            <a:endParaRPr lang="zh-CN" altLang="en-US" sz="3600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0015" y="3573016"/>
            <a:ext cx="8392041" cy="29484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关关雎鸠，在河之洲。窈窕淑女，君子好逑。</a:t>
            </a:r>
            <a:endParaRPr lang="en-US" altLang="zh-CN" sz="32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参差荇菜，左右流之。窈窕淑女，寤寐求之。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求之不得，寤寐思服。悠哉悠哉，辗转反侧。</a:t>
            </a:r>
          </a:p>
          <a:p>
            <a:pPr algn="ctr">
              <a:spcBef>
                <a:spcPct val="20000"/>
              </a:spcBef>
            </a:pPr>
            <a:r>
              <a:rPr lang="zh-CN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参差荇菜，左右采之。窈窕淑女，琴瑟友之</a:t>
            </a:r>
            <a:r>
              <a:rPr lang="zh-CN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</a:p>
          <a:p>
            <a:pPr algn="ctr">
              <a:spcBef>
                <a:spcPct val="20000"/>
              </a:spcBef>
            </a:pPr>
            <a:r>
              <a:rPr lang="zh-CN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参差荇菜，左右芼之。窈窕淑女，钟鼓乐之</a:t>
            </a:r>
            <a:endParaRPr lang="zh-CN" altLang="en-US" sz="3200" dirty="0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083611" y="2312988"/>
            <a:ext cx="4702366" cy="111601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66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28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7283" name="Picture 3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0"/>
              <a:ext cx="1344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284" name="Picture 4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9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285" name="Picture 5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0"/>
              <a:ext cx="105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286" name="Picture 6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0"/>
              <a:ext cx="1152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7287" name="Picture 7" descr="beij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" y="0"/>
              <a:ext cx="975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7288" name="Text Box 8"/>
          <p:cNvSpPr txBox="1">
            <a:spLocks noChangeArrowheads="1"/>
          </p:cNvSpPr>
          <p:nvPr/>
        </p:nvSpPr>
        <p:spPr bwMode="auto">
          <a:xfrm>
            <a:off x="0" y="981075"/>
            <a:ext cx="9785350" cy="1739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  《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关雎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居于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诗经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首位，被称为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诗经</a:t>
            </a:r>
            <a:r>
              <a:rPr lang="en-US" altLang="zh-CN" sz="3600" dirty="0">
                <a:latin typeface="黑体" pitchFamily="2" charset="-122"/>
                <a:ea typeface="黑体" pitchFamily="2" charset="-122"/>
              </a:rPr>
              <a:t>》</a:t>
            </a:r>
          </a:p>
          <a:p>
            <a:r>
              <a:rPr lang="zh-CN" altLang="en-US" sz="3600" dirty="0">
                <a:latin typeface="黑体" pitchFamily="2" charset="-122"/>
                <a:ea typeface="黑体" pitchFamily="2" charset="-122"/>
              </a:rPr>
              <a:t>之冠，你觉得它好在哪里？</a:t>
            </a:r>
          </a:p>
          <a:p>
            <a:endParaRPr lang="en-US" altLang="zh-CN" sz="3600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1455738" y="3251200"/>
            <a:ext cx="3953326" cy="255454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 smtClean="0"/>
              <a:t>重章叠句的</a:t>
            </a:r>
            <a:r>
              <a:rPr kumimoji="1" lang="zh-CN" altLang="en-US" sz="3200" b="1" dirty="0"/>
              <a:t>结构美</a:t>
            </a:r>
          </a:p>
          <a:p>
            <a:r>
              <a:rPr kumimoji="1" lang="zh-CN" altLang="en-US" sz="3200" b="1" dirty="0"/>
              <a:t>瞬间的细节美</a:t>
            </a:r>
          </a:p>
          <a:p>
            <a:r>
              <a:rPr lang="zh-CN" altLang="en-US" sz="3200" b="1" dirty="0"/>
              <a:t>适度、平和的情感</a:t>
            </a:r>
            <a:r>
              <a:rPr lang="zh-CN" altLang="en-US" sz="3200" b="1" dirty="0" smtClean="0"/>
              <a:t>美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富有想像空间</a:t>
            </a:r>
            <a:endParaRPr lang="zh-CN" altLang="en-US" sz="3200" b="1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49450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bird025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01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75" name="Text Box 3"/>
          <p:cNvSpPr txBox="1">
            <a:spLocks noChangeArrowheads="1"/>
          </p:cNvSpPr>
          <p:nvPr/>
        </p:nvSpPr>
        <p:spPr bwMode="auto">
          <a:xfrm flipV="1">
            <a:off x="1066800" y="450850"/>
            <a:ext cx="259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1371600" y="12954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179388" y="-531813"/>
            <a:ext cx="8748712" cy="173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en-US" altLang="zh-CN" sz="5400" b="1">
              <a:solidFill>
                <a:srgbClr val="00009E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CC"/>
                </a:solidFill>
                <a:latin typeface="Times New Roman" pitchFamily="18" charset="0"/>
              </a:rPr>
              <a:t>回环反复</a:t>
            </a:r>
            <a:endParaRPr kumimoji="1" lang="zh-CN" altLang="en-US" sz="3600" b="1">
              <a:solidFill>
                <a:srgbClr val="0000CC"/>
              </a:solidFill>
            </a:endParaRP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1619250" y="4724400"/>
            <a:ext cx="6048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395288" y="2508250"/>
            <a:ext cx="8748712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这首诗采取了重章叠唱的手法。</a:t>
            </a:r>
          </a:p>
          <a:p>
            <a:endParaRPr kumimoji="1" lang="zh-CN" altLang="en-US" sz="32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每一章都有些句子反复咏唱，表示强调，使热恋之情步步推向高潮。</a:t>
            </a:r>
          </a:p>
        </p:txBody>
      </p:sp>
    </p:spTree>
    <p:extLst>
      <p:ext uri="{BB962C8B-B14F-4D97-AF65-F5344CB8AC3E}">
        <p14:creationId xmlns:p14="http://schemas.microsoft.com/office/powerpoint/2010/main" val="379368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/>
      <p:bldP spid="7987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2131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481" y="0"/>
            <a:ext cx="9467850" cy="701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6" name="Picture 4" descr="m18606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" r="5205" b="2640"/>
          <a:stretch>
            <a:fillRect/>
          </a:stretch>
        </p:blipFill>
        <p:spPr bwMode="auto">
          <a:xfrm>
            <a:off x="323850" y="333375"/>
            <a:ext cx="3203575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8" name="AutoShape 6"/>
          <p:cNvSpPr>
            <a:spLocks noChangeArrowheads="1"/>
          </p:cNvSpPr>
          <p:nvPr/>
        </p:nvSpPr>
        <p:spPr bwMode="auto">
          <a:xfrm>
            <a:off x="179388" y="5589588"/>
            <a:ext cx="3671887" cy="1079500"/>
          </a:xfrm>
          <a:prstGeom prst="cloudCallout">
            <a:avLst>
              <a:gd name="adj1" fmla="val -44856"/>
              <a:gd name="adj2" fmla="val 70000"/>
            </a:avLst>
          </a:prstGeom>
          <a:solidFill>
            <a:schemeClr val="accent1">
              <a:alpha val="3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2800" b="1"/>
              <a:t>人生就是一首美丽的诗篇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3779838" y="476250"/>
            <a:ext cx="57959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</a:rPr>
              <a:t>捕捉瞬间美    </a:t>
            </a:r>
            <a:r>
              <a:rPr lang="zh-CN" altLang="en-US" sz="3600" b="1" dirty="0" smtClean="0">
                <a:solidFill>
                  <a:srgbClr val="0000CC"/>
                </a:solidFill>
              </a:rPr>
              <a:t>深化细腻情</a:t>
            </a:r>
            <a:endParaRPr lang="zh-CN" altLang="en-US" sz="3600" b="1" dirty="0">
              <a:solidFill>
                <a:srgbClr val="0000CC"/>
              </a:solidFill>
            </a:endParaRP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3527425" y="1628800"/>
            <a:ext cx="5884944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/>
              <a:t>       </a:t>
            </a:r>
            <a:r>
              <a:rPr lang="zh-CN" altLang="en-US" sz="3200" b="1" dirty="0"/>
              <a:t>我永远不能忘记</a:t>
            </a:r>
            <a:r>
              <a:rPr lang="en-US" altLang="zh-CN" sz="3200" b="1" dirty="0"/>
              <a:t>,</a:t>
            </a:r>
            <a:r>
              <a:rPr lang="zh-CN" altLang="en-US" sz="3200" b="1" dirty="0"/>
              <a:t>那天我从河</a:t>
            </a:r>
          </a:p>
          <a:p>
            <a:r>
              <a:rPr lang="zh-CN" altLang="en-US" sz="3200" b="1" dirty="0"/>
              <a:t>边走过</a:t>
            </a:r>
            <a:r>
              <a:rPr lang="en-US" altLang="zh-CN" sz="3200" b="1" dirty="0"/>
              <a:t>,</a:t>
            </a:r>
            <a:r>
              <a:rPr lang="zh-CN" altLang="en-US" sz="3200" b="1" dirty="0"/>
              <a:t>美丽的你</a:t>
            </a:r>
            <a:r>
              <a:rPr lang="en-US" altLang="zh-CN" sz="3200" b="1" dirty="0"/>
              <a:t>,</a:t>
            </a:r>
            <a:r>
              <a:rPr lang="zh-CN" altLang="en-US" sz="3200" b="1" dirty="0"/>
              <a:t>正在采摘荇菜</a:t>
            </a:r>
            <a:r>
              <a:rPr lang="en-US" altLang="zh-CN" sz="3200" b="1" dirty="0"/>
              <a:t>.</a:t>
            </a:r>
          </a:p>
          <a:p>
            <a:r>
              <a:rPr lang="zh-CN" altLang="en-US" sz="3200" b="1" dirty="0"/>
              <a:t>河面上一群雎鸠在嘎嘎地叫着</a:t>
            </a:r>
            <a:r>
              <a:rPr lang="en-US" altLang="zh-CN" sz="3200" b="1" dirty="0"/>
              <a:t>,</a:t>
            </a:r>
          </a:p>
          <a:p>
            <a:r>
              <a:rPr lang="zh-CN" altLang="en-US" sz="3200" b="1" dirty="0"/>
              <a:t>风儿吹动了你黑亮的</a:t>
            </a:r>
            <a:r>
              <a:rPr lang="zh-CN" altLang="en-US" sz="3200" b="1" dirty="0" smtClean="0"/>
              <a:t>长发</a:t>
            </a:r>
            <a:r>
              <a:rPr lang="en-US" altLang="zh-CN" sz="3200" b="1" dirty="0" smtClean="0"/>
              <a:t>……</a:t>
            </a:r>
            <a:endParaRPr lang="zh-CN" altLang="en-US" sz="3200" b="1" dirty="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441061" y="4104658"/>
            <a:ext cx="513473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流之、</a:t>
            </a:r>
            <a:r>
              <a:rPr lang="zh-CN" altLang="en-US" sz="4800" b="1" dirty="0" smtClean="0">
                <a:solidFill>
                  <a:schemeClr val="accent1"/>
                </a:solidFill>
                <a:ea typeface="黑体" pitchFamily="2" charset="-122"/>
              </a:rPr>
              <a:t>采之、芼之</a:t>
            </a:r>
            <a:endParaRPr lang="zh-CN" altLang="en-US" sz="4800" b="1" dirty="0">
              <a:solidFill>
                <a:schemeClr val="accent1"/>
              </a:solidFill>
              <a:ea typeface="黑体" pitchFamily="2" charset="-122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419828" y="5445224"/>
            <a:ext cx="513473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求之</a:t>
            </a:r>
            <a:r>
              <a:rPr lang="zh-CN" altLang="en-US" sz="4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、</a:t>
            </a:r>
            <a:r>
              <a:rPr lang="zh-CN" altLang="en-US" sz="4800" b="1" dirty="0" smtClean="0">
                <a:solidFill>
                  <a:schemeClr val="accent1"/>
                </a:solidFill>
                <a:ea typeface="黑体" pitchFamily="2" charset="-122"/>
              </a:rPr>
              <a:t>友之、乐之</a:t>
            </a:r>
            <a:endParaRPr lang="zh-CN" altLang="en-US" sz="4800" b="1" dirty="0">
              <a:solidFill>
                <a:schemeClr val="accent1"/>
              </a:solidFill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0945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95660" y="2348880"/>
            <a:ext cx="9184480" cy="330552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关关雎鸠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，在河之洲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淑女，君子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好逑。</a:t>
            </a:r>
            <a:endParaRPr lang="en-US" altLang="zh-CN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左右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淑女，寤寐求之。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求之不得，寤寐思服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哉悠哉，辗转反侧。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左右 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淑女，琴瑟友之。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左右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之。窈窕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淑女，钟鼓乐之。</a:t>
            </a: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195660" y="260647"/>
            <a:ext cx="185606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背诵</a:t>
            </a:r>
            <a:endParaRPr lang="zh-CN" altLang="en-US" sz="60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" name="Picture 2" descr="C:\Users\CL-pc\Desktop\u=3591221407,727009748&amp;fm=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864" y="-171400"/>
            <a:ext cx="2895427" cy="217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60850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95660" y="2348880"/>
            <a:ext cx="9184480" cy="330552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关关雎鸠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，在河之洲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淑女，君子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好逑。</a:t>
            </a:r>
            <a:endParaRPr lang="en-US" altLang="zh-CN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荇菜，左右流之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zh-CN" altLang="en-US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求之不得，寤寐思服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哉悠哉，辗转反侧。</a:t>
            </a: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参差荇菜，左右采之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zh-CN" altLang="en-US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参差荇菜，左右芼之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zh-CN" altLang="en-US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195660" y="260647"/>
            <a:ext cx="185606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背诵</a:t>
            </a:r>
            <a:endParaRPr lang="zh-CN" altLang="en-US" sz="60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" name="Picture 2" descr="C:\Users\CL-pc\Desktop\u=3591221407,727009748&amp;fm=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713" y="-23845"/>
            <a:ext cx="2895427" cy="217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60850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95660" y="2348880"/>
            <a:ext cx="9184480" cy="330552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关关雎鸠，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en-US" altLang="zh-CN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荇菜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。窈窕淑女，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zh-CN" altLang="en-US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求之不得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。悠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哉悠哉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 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zh-CN" altLang="en-US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 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</a:t>
            </a: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淑女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 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zh-CN" altLang="en-US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algn="ctr">
              <a:spcBef>
                <a:spcPct val="20000"/>
              </a:spcBef>
            </a:pPr>
            <a:r>
              <a:rPr lang="zh-CN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参差荇菜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， 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。窈窕淑女， </a:t>
            </a:r>
            <a:r>
              <a:rPr lang="zh-CN" altLang="en-US" sz="3600" u="sng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                </a:t>
            </a:r>
            <a:r>
              <a:rPr lang="zh-CN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。</a:t>
            </a:r>
            <a:endParaRPr lang="zh-CN" altLang="en-US" sz="3600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195660" y="260647"/>
            <a:ext cx="185606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背诵</a:t>
            </a:r>
            <a:endParaRPr lang="zh-CN" altLang="en-US" sz="60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" name="Picture 2" descr="C:\Users\CL-pc\Desktop\u=3591221407,727009748&amp;fm=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713" y="19405"/>
            <a:ext cx="2895427" cy="217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3064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43166" y="1353228"/>
            <a:ext cx="4702366" cy="1116012"/>
          </a:xfrm>
        </p:spPr>
        <p:txBody>
          <a:bodyPr>
            <a:noAutofit/>
          </a:bodyPr>
          <a:lstStyle/>
          <a:p>
            <a:r>
              <a:rPr lang="zh-CN" altLang="en-US" sz="6000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关      雎</a:t>
            </a:r>
            <a:endParaRPr lang="en-US" altLang="zh-CN" sz="60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195660" y="260647"/>
            <a:ext cx="1856060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 dirty="0" smtClean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背诵</a:t>
            </a:r>
            <a:endParaRPr lang="zh-CN" altLang="en-US" sz="6000" b="1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6" name="Picture 2" descr="C:\Users\CL-pc\Desktop\u=3591221407,727009748&amp;fm=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30" y="3641106"/>
            <a:ext cx="4145346" cy="311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95918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" y="0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252536" y="764704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2284570"/>
            <a:ext cx="9001001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zh-CN" sz="2800" dirty="0" smtClean="0"/>
              <a:t>关关雎鸠</a:t>
            </a:r>
            <a:r>
              <a:rPr lang="zh-CN" altLang="zh-CN" sz="2800" dirty="0"/>
              <a:t>，在河之洲，窈窕淑女，君子好逑</a:t>
            </a:r>
            <a:r>
              <a:rPr lang="zh-CN" altLang="zh-CN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                                  —</a:t>
            </a:r>
            <a:r>
              <a:rPr lang="zh-CN" altLang="zh-CN" sz="2800" dirty="0" smtClean="0"/>
              <a:t>《</a:t>
            </a:r>
            <a:r>
              <a:rPr lang="zh-CN" altLang="zh-CN" sz="2800" dirty="0"/>
              <a:t>诗经</a:t>
            </a:r>
            <a:r>
              <a:rPr lang="en-US" altLang="zh-CN" sz="2800" dirty="0"/>
              <a:t>·</a:t>
            </a:r>
            <a:r>
              <a:rPr lang="zh-CN" altLang="zh-CN" sz="2800" dirty="0"/>
              <a:t>国风</a:t>
            </a:r>
            <a:r>
              <a:rPr lang="en-US" altLang="zh-CN" sz="2800" dirty="0"/>
              <a:t>·</a:t>
            </a:r>
            <a:r>
              <a:rPr lang="zh-CN" altLang="zh-CN" sz="2800" dirty="0"/>
              <a:t>周南</a:t>
            </a:r>
            <a:r>
              <a:rPr lang="en-US" altLang="zh-CN" sz="2800" dirty="0"/>
              <a:t>·</a:t>
            </a:r>
            <a:r>
              <a:rPr lang="zh-CN" altLang="zh-CN" sz="2800" dirty="0"/>
              <a:t>关雎》</a:t>
            </a:r>
          </a:p>
          <a:p>
            <a:endParaRPr lang="en-US" altLang="zh-CN" sz="2800" dirty="0" smtClean="0"/>
          </a:p>
          <a:p>
            <a:r>
              <a:rPr lang="zh-CN" altLang="zh-CN" sz="2800" dirty="0" smtClean="0"/>
              <a:t>译</a:t>
            </a:r>
            <a:r>
              <a:rPr lang="zh-CN" altLang="zh-CN" sz="2800" dirty="0"/>
              <a:t>：水鸟应和声声唱，成双在河滩。美丽贤德的好姑娘，正是我的好伴侣。</a:t>
            </a:r>
          </a:p>
        </p:txBody>
      </p:sp>
    </p:spTree>
    <p:extLst>
      <p:ext uri="{BB962C8B-B14F-4D97-AF65-F5344CB8AC3E}">
        <p14:creationId xmlns:p14="http://schemas.microsoft.com/office/powerpoint/2010/main" val="332504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7504" y="116632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518766"/>
            <a:ext cx="8892480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    </a:t>
            </a:r>
            <a:r>
              <a:rPr lang="zh-CN" altLang="zh-CN" sz="2800" dirty="0" smtClean="0"/>
              <a:t>蒹</a:t>
            </a:r>
            <a:r>
              <a:rPr lang="zh-CN" altLang="zh-CN" sz="2800" dirty="0"/>
              <a:t>葭苍苍，白露为霜。所谓伊人，</a:t>
            </a:r>
            <a:r>
              <a:rPr lang="zh-CN" altLang="zh-CN" sz="2800" dirty="0" smtClean="0"/>
              <a:t>在水一方。</a:t>
            </a:r>
            <a:r>
              <a:rPr lang="en-US" altLang="zh-CN" sz="2800" dirty="0" smtClean="0"/>
              <a:t>       </a:t>
            </a:r>
          </a:p>
          <a:p>
            <a:r>
              <a:rPr lang="en-US" altLang="zh-CN" sz="2800" dirty="0" smtClean="0"/>
              <a:t>                                                       —</a:t>
            </a:r>
            <a:r>
              <a:rPr lang="zh-CN" altLang="zh-CN" sz="2800" dirty="0" smtClean="0"/>
              <a:t>《</a:t>
            </a:r>
            <a:r>
              <a:rPr lang="zh-CN" altLang="zh-CN" sz="2800" dirty="0"/>
              <a:t>诗经</a:t>
            </a:r>
            <a:r>
              <a:rPr lang="en-US" altLang="zh-CN" sz="2800" dirty="0"/>
              <a:t>·</a:t>
            </a:r>
            <a:r>
              <a:rPr lang="zh-CN" altLang="zh-CN" sz="2800" dirty="0"/>
              <a:t>国风</a:t>
            </a:r>
            <a:r>
              <a:rPr lang="en-US" altLang="zh-CN" sz="2800" dirty="0"/>
              <a:t>·</a:t>
            </a:r>
            <a:r>
              <a:rPr lang="zh-CN" altLang="zh-CN" sz="2800" dirty="0"/>
              <a:t>秦风</a:t>
            </a:r>
            <a:r>
              <a:rPr lang="en-US" altLang="zh-CN" sz="2800" dirty="0"/>
              <a:t>·</a:t>
            </a:r>
            <a:r>
              <a:rPr lang="zh-CN" altLang="zh-CN" sz="2800" dirty="0"/>
              <a:t>蒹葭》</a:t>
            </a:r>
          </a:p>
          <a:p>
            <a:r>
              <a:rPr lang="zh-CN" altLang="zh-CN" sz="2800" dirty="0"/>
              <a:t>　　</a:t>
            </a:r>
            <a:endParaRPr lang="en-US" altLang="zh-CN" sz="2800" dirty="0" smtClean="0"/>
          </a:p>
          <a:p>
            <a:r>
              <a:rPr lang="zh-CN" altLang="zh-CN" sz="2800" dirty="0" smtClean="0"/>
              <a:t>译</a:t>
            </a:r>
            <a:r>
              <a:rPr lang="zh-CN" altLang="zh-CN" sz="2800" dirty="0"/>
              <a:t>：初生芦苇青又青，白色露水凝结为霜。所恋的那个心上人，在水的另一边。</a:t>
            </a:r>
          </a:p>
        </p:txBody>
      </p:sp>
      <p:pic>
        <p:nvPicPr>
          <p:cNvPr id="7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58" y="1196752"/>
            <a:ext cx="4379979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021" y="1196752"/>
            <a:ext cx="4379979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506" y="0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252536" y="764704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7544" y="2044005"/>
            <a:ext cx="8280920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zh-CN" dirty="0"/>
              <a:t>　</a:t>
            </a:r>
            <a:r>
              <a:rPr lang="zh-CN" altLang="zh-CN" sz="2800" dirty="0" smtClean="0"/>
              <a:t>桃之夭夭</a:t>
            </a:r>
            <a:r>
              <a:rPr lang="zh-CN" altLang="zh-CN" sz="2800" dirty="0"/>
              <a:t>，灼灼其华</a:t>
            </a:r>
            <a:r>
              <a:rPr lang="zh-CN" altLang="zh-CN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                         ——</a:t>
            </a:r>
            <a:r>
              <a:rPr lang="zh-CN" altLang="zh-CN" sz="2800" dirty="0" smtClean="0"/>
              <a:t>《</a:t>
            </a:r>
            <a:r>
              <a:rPr lang="zh-CN" altLang="zh-CN" sz="2800" dirty="0"/>
              <a:t>诗经</a:t>
            </a:r>
            <a:r>
              <a:rPr lang="en-US" altLang="zh-CN" sz="2800" dirty="0"/>
              <a:t>·</a:t>
            </a:r>
            <a:r>
              <a:rPr lang="zh-CN" altLang="zh-CN" sz="2800" dirty="0"/>
              <a:t>国风</a:t>
            </a:r>
            <a:r>
              <a:rPr lang="en-US" altLang="zh-CN" sz="2800" dirty="0"/>
              <a:t>·</a:t>
            </a:r>
            <a:r>
              <a:rPr lang="zh-CN" altLang="zh-CN" sz="2800" dirty="0"/>
              <a:t>周南</a:t>
            </a:r>
            <a:r>
              <a:rPr lang="en-US" altLang="zh-CN" sz="2800" dirty="0"/>
              <a:t>·</a:t>
            </a:r>
            <a:r>
              <a:rPr lang="zh-CN" altLang="zh-CN" sz="2800" dirty="0"/>
              <a:t>桃夭》</a:t>
            </a:r>
          </a:p>
          <a:p>
            <a:r>
              <a:rPr lang="zh-CN" altLang="zh-CN" sz="2800" dirty="0"/>
              <a:t>　　译：桃树繁茂，桃花灿烂。</a:t>
            </a:r>
          </a:p>
        </p:txBody>
      </p:sp>
    </p:spTree>
    <p:extLst>
      <p:ext uri="{BB962C8B-B14F-4D97-AF65-F5344CB8AC3E}">
        <p14:creationId xmlns:p14="http://schemas.microsoft.com/office/powerpoint/2010/main" val="3836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252536" y="764704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552" y="2967335"/>
            <a:ext cx="7776864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zh-CN" sz="2800" dirty="0" smtClean="0"/>
              <a:t>巧</a:t>
            </a:r>
            <a:r>
              <a:rPr lang="zh-CN" altLang="zh-CN" sz="2800" dirty="0"/>
              <a:t>笑倩兮，美目盼兮</a:t>
            </a:r>
            <a:r>
              <a:rPr lang="zh-CN" altLang="zh-CN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                   ——</a:t>
            </a:r>
            <a:r>
              <a:rPr lang="zh-CN" altLang="zh-CN" sz="2800" dirty="0" smtClean="0"/>
              <a:t>《</a:t>
            </a:r>
            <a:r>
              <a:rPr lang="zh-CN" altLang="zh-CN" sz="2800" dirty="0"/>
              <a:t>诗经</a:t>
            </a:r>
            <a:r>
              <a:rPr lang="en-US" altLang="zh-CN" sz="2800" dirty="0"/>
              <a:t>·</a:t>
            </a:r>
            <a:r>
              <a:rPr lang="zh-CN" altLang="zh-CN" sz="2800" dirty="0"/>
              <a:t>国风</a:t>
            </a:r>
            <a:r>
              <a:rPr lang="en-US" altLang="zh-CN" sz="2800" dirty="0"/>
              <a:t>·</a:t>
            </a:r>
            <a:r>
              <a:rPr lang="zh-CN" altLang="zh-CN" sz="2800" dirty="0"/>
              <a:t>卫风</a:t>
            </a:r>
            <a:r>
              <a:rPr lang="en-US" altLang="zh-CN" sz="2800" dirty="0"/>
              <a:t>·</a:t>
            </a:r>
            <a:r>
              <a:rPr lang="zh-CN" altLang="zh-CN" sz="2800" dirty="0"/>
              <a:t>硕人》</a:t>
            </a:r>
          </a:p>
          <a:p>
            <a:r>
              <a:rPr lang="zh-CN" altLang="zh-CN" sz="2800" dirty="0"/>
              <a:t>　　</a:t>
            </a:r>
            <a:endParaRPr lang="en-US" altLang="zh-CN" sz="2800" dirty="0" smtClean="0"/>
          </a:p>
          <a:p>
            <a:r>
              <a:rPr lang="zh-CN" altLang="zh-CN" sz="2800" dirty="0" smtClean="0"/>
              <a:t>译</a:t>
            </a:r>
            <a:r>
              <a:rPr lang="zh-CN" altLang="zh-CN" sz="2800" dirty="0"/>
              <a:t>：浅笑盈盈酒窝俏，黑白分明眼波妙。</a:t>
            </a:r>
          </a:p>
        </p:txBody>
      </p:sp>
    </p:spTree>
    <p:extLst>
      <p:ext uri="{BB962C8B-B14F-4D97-AF65-F5344CB8AC3E}">
        <p14:creationId xmlns:p14="http://schemas.microsoft.com/office/powerpoint/2010/main" val="3836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3968" y="1634665"/>
            <a:ext cx="4467260" cy="4525963"/>
          </a:xfrm>
        </p:spPr>
        <p:txBody>
          <a:bodyPr/>
          <a:lstStyle/>
          <a:p>
            <a:r>
              <a:rPr lang="zh-CN" altLang="zh-CN" dirty="0" smtClean="0"/>
              <a:t>青青</a:t>
            </a:r>
            <a:r>
              <a:rPr lang="zh-CN" altLang="zh-CN" dirty="0"/>
              <a:t>子衿，悠悠我心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——</a:t>
            </a:r>
            <a:r>
              <a:rPr lang="zh-CN" altLang="zh-CN" dirty="0" smtClean="0"/>
              <a:t>《</a:t>
            </a:r>
            <a:r>
              <a:rPr lang="zh-CN" altLang="zh-CN" dirty="0"/>
              <a:t>诗经</a:t>
            </a:r>
            <a:r>
              <a:rPr lang="en-US" altLang="zh-CN" dirty="0"/>
              <a:t>·</a:t>
            </a:r>
            <a:r>
              <a:rPr lang="zh-CN" altLang="zh-CN" dirty="0"/>
              <a:t>国风</a:t>
            </a:r>
            <a:r>
              <a:rPr lang="en-US" altLang="zh-CN" dirty="0"/>
              <a:t>·</a:t>
            </a:r>
            <a:r>
              <a:rPr lang="zh-CN" altLang="zh-CN" dirty="0"/>
              <a:t>郑风</a:t>
            </a:r>
            <a:r>
              <a:rPr lang="en-US" altLang="zh-CN" dirty="0"/>
              <a:t>·</a:t>
            </a:r>
            <a:r>
              <a:rPr lang="zh-CN" altLang="zh-CN" dirty="0"/>
              <a:t>子衿》</a:t>
            </a:r>
          </a:p>
          <a:p>
            <a:r>
              <a:rPr lang="zh-CN" altLang="zh-CN" dirty="0"/>
              <a:t>　　</a:t>
            </a:r>
            <a:endParaRPr lang="en-US" altLang="zh-CN" dirty="0" smtClean="0"/>
          </a:p>
          <a:p>
            <a:r>
              <a:rPr lang="zh-CN" altLang="zh-CN" dirty="0" smtClean="0"/>
              <a:t>译</a:t>
            </a:r>
            <a:r>
              <a:rPr lang="zh-CN" altLang="zh-CN" dirty="0"/>
              <a:t>：我怀恋着倩影，我心伤悲！</a:t>
            </a:r>
          </a:p>
          <a:p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0" y="342029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 descr="C:\Users\app\Desktop\T1zBYeBX_T1RXrhCr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532"/>
          <a:stretch>
            <a:fillRect/>
          </a:stretch>
        </p:blipFill>
        <p:spPr bwMode="auto">
          <a:xfrm>
            <a:off x="467544" y="1412776"/>
            <a:ext cx="3469655" cy="4969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464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51920" y="1600200"/>
            <a:ext cx="4834880" cy="4525963"/>
          </a:xfrm>
        </p:spPr>
        <p:txBody>
          <a:bodyPr>
            <a:normAutofit/>
          </a:bodyPr>
          <a:lstStyle/>
          <a:p>
            <a:r>
              <a:rPr lang="zh-CN" altLang="zh-CN" dirty="0" smtClean="0"/>
              <a:t>昔</a:t>
            </a:r>
            <a:r>
              <a:rPr lang="zh-CN" altLang="zh-CN" dirty="0"/>
              <a:t>我往矣，杨柳依依。今我来思，雨雪霏霏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——</a:t>
            </a:r>
            <a:r>
              <a:rPr lang="zh-CN" altLang="zh-CN" dirty="0" smtClean="0"/>
              <a:t>《</a:t>
            </a:r>
            <a:r>
              <a:rPr lang="zh-CN" altLang="zh-CN" dirty="0"/>
              <a:t>诗经</a:t>
            </a:r>
            <a:r>
              <a:rPr lang="en-US" altLang="zh-CN" dirty="0"/>
              <a:t>·</a:t>
            </a:r>
            <a:r>
              <a:rPr lang="zh-CN" altLang="zh-CN" dirty="0"/>
              <a:t>小雅</a:t>
            </a:r>
            <a:r>
              <a:rPr lang="en-US" altLang="zh-CN" dirty="0"/>
              <a:t>·</a:t>
            </a:r>
            <a:r>
              <a:rPr lang="zh-CN" altLang="zh-CN" dirty="0"/>
              <a:t>采薇》</a:t>
            </a:r>
          </a:p>
          <a:p>
            <a:r>
              <a:rPr lang="zh-CN" altLang="zh-CN" dirty="0"/>
              <a:t>　　</a:t>
            </a:r>
            <a:endParaRPr lang="en-US" altLang="zh-CN" dirty="0" smtClean="0"/>
          </a:p>
          <a:p>
            <a:r>
              <a:rPr lang="zh-CN" altLang="zh-CN" dirty="0" smtClean="0"/>
              <a:t>译</a:t>
            </a:r>
            <a:r>
              <a:rPr lang="zh-CN" altLang="zh-CN" dirty="0"/>
              <a:t>：回想当初出征时，杨柳轻轻飘动。如今回家的途中，雪花纷纷飘落。</a:t>
            </a:r>
          </a:p>
          <a:p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251520" y="188640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Picture 2" descr="C:\Users\app\Desktop\20150925184220_tnCez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8" t="304" r="748" b="36099"/>
          <a:stretch>
            <a:fillRect/>
          </a:stretch>
        </p:blipFill>
        <p:spPr bwMode="auto">
          <a:xfrm>
            <a:off x="107504" y="1412776"/>
            <a:ext cx="3805602" cy="5059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898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16016" y="1600200"/>
            <a:ext cx="3970784" cy="4525963"/>
          </a:xfrm>
        </p:spPr>
        <p:txBody>
          <a:bodyPr/>
          <a:lstStyle/>
          <a:p>
            <a:r>
              <a:rPr lang="zh-CN" altLang="zh-CN" dirty="0" smtClean="0"/>
              <a:t>投</a:t>
            </a:r>
            <a:r>
              <a:rPr lang="zh-CN" altLang="zh-CN" dirty="0"/>
              <a:t>我以木瓜</a:t>
            </a:r>
            <a:r>
              <a:rPr lang="zh-CN" altLang="zh-CN" dirty="0" smtClean="0"/>
              <a:t>，</a:t>
            </a:r>
            <a:endParaRPr lang="en-US" altLang="zh-CN" dirty="0" smtClean="0"/>
          </a:p>
          <a:p>
            <a:r>
              <a:rPr lang="zh-CN" altLang="zh-CN" dirty="0" smtClean="0"/>
              <a:t>报</a:t>
            </a:r>
            <a:r>
              <a:rPr lang="zh-CN" altLang="zh-CN" dirty="0"/>
              <a:t>之以琼琚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——</a:t>
            </a:r>
            <a:r>
              <a:rPr lang="zh-CN" altLang="zh-CN" dirty="0" smtClean="0"/>
              <a:t>《</a:t>
            </a:r>
            <a:r>
              <a:rPr lang="zh-CN" altLang="zh-CN" dirty="0"/>
              <a:t>诗经</a:t>
            </a:r>
            <a:r>
              <a:rPr lang="en-US" altLang="zh-CN" dirty="0"/>
              <a:t>·</a:t>
            </a:r>
            <a:r>
              <a:rPr lang="zh-CN" altLang="zh-CN" dirty="0"/>
              <a:t>国风</a:t>
            </a:r>
            <a:r>
              <a:rPr lang="en-US" altLang="zh-CN" dirty="0"/>
              <a:t>·</a:t>
            </a:r>
            <a:r>
              <a:rPr lang="zh-CN" altLang="zh-CN" dirty="0"/>
              <a:t>卫风</a:t>
            </a:r>
            <a:r>
              <a:rPr lang="en-US" altLang="zh-CN" dirty="0"/>
              <a:t>·</a:t>
            </a:r>
            <a:r>
              <a:rPr lang="zh-CN" altLang="zh-CN" dirty="0"/>
              <a:t>木瓜》</a:t>
            </a:r>
          </a:p>
          <a:p>
            <a:r>
              <a:rPr lang="zh-CN" altLang="zh-CN" dirty="0"/>
              <a:t>　</a:t>
            </a:r>
            <a:endParaRPr lang="en-US" altLang="zh-CN" dirty="0" smtClean="0"/>
          </a:p>
          <a:p>
            <a:r>
              <a:rPr lang="zh-CN" altLang="zh-CN" dirty="0"/>
              <a:t>　译：他送我木瓜，我就送他佩玉。</a:t>
            </a:r>
          </a:p>
          <a:p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331640" y="87015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 descr="C:\Users\app\Desktop\20160807124618_xmEA3.jpe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0" y="332656"/>
            <a:ext cx="4479222" cy="6323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884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76837" y="1772816"/>
            <a:ext cx="4065947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zh-CN" dirty="0" smtClean="0"/>
              <a:t>  </a:t>
            </a:r>
            <a:r>
              <a:rPr lang="zh-CN" altLang="zh-CN" dirty="0" smtClean="0"/>
              <a:t>知</a:t>
            </a:r>
            <a:r>
              <a:rPr lang="zh-CN" altLang="zh-CN" dirty="0"/>
              <a:t>我者，谓我心忧</a:t>
            </a:r>
            <a:r>
              <a:rPr lang="zh-CN" altLang="zh-CN" dirty="0" smtClean="0"/>
              <a:t>；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</a:t>
            </a:r>
            <a:r>
              <a:rPr lang="zh-CN" altLang="zh-CN" dirty="0" smtClean="0"/>
              <a:t>不知</a:t>
            </a:r>
            <a:r>
              <a:rPr lang="zh-CN" altLang="zh-CN" dirty="0"/>
              <a:t>我者，谓我何求</a:t>
            </a:r>
            <a:r>
              <a:rPr lang="zh-CN" altLang="zh-CN" dirty="0" smtClean="0"/>
              <a:t>，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 </a:t>
            </a:r>
            <a:r>
              <a:rPr lang="zh-CN" altLang="zh-CN" dirty="0" smtClean="0"/>
              <a:t>悠悠</a:t>
            </a:r>
            <a:r>
              <a:rPr lang="zh-CN" altLang="zh-CN" dirty="0"/>
              <a:t>苍天，此何人哉</a:t>
            </a:r>
            <a:r>
              <a:rPr lang="en-US" altLang="zh-CN" dirty="0" smtClean="0"/>
              <a:t>?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——</a:t>
            </a:r>
            <a:r>
              <a:rPr lang="zh-CN" altLang="zh-CN" dirty="0" smtClean="0"/>
              <a:t>《</a:t>
            </a:r>
            <a:r>
              <a:rPr lang="zh-CN" altLang="zh-CN" dirty="0"/>
              <a:t>诗经</a:t>
            </a:r>
            <a:r>
              <a:rPr lang="en-US" altLang="zh-CN" dirty="0"/>
              <a:t>·</a:t>
            </a:r>
            <a:r>
              <a:rPr lang="zh-CN" altLang="zh-CN" dirty="0"/>
              <a:t>国风</a:t>
            </a:r>
            <a:r>
              <a:rPr lang="en-US" altLang="zh-CN" dirty="0"/>
              <a:t>·</a:t>
            </a:r>
            <a:r>
              <a:rPr lang="zh-CN" altLang="zh-CN" dirty="0"/>
              <a:t>王风</a:t>
            </a:r>
            <a:r>
              <a:rPr lang="en-US" altLang="zh-CN" dirty="0"/>
              <a:t>·</a:t>
            </a:r>
            <a:r>
              <a:rPr lang="zh-CN" altLang="zh-CN" dirty="0"/>
              <a:t>黍离》</a:t>
            </a:r>
          </a:p>
          <a:p>
            <a:r>
              <a:rPr lang="zh-CN" altLang="zh-CN" dirty="0"/>
              <a:t>　　</a:t>
            </a:r>
            <a:endParaRPr lang="en-US" altLang="zh-CN" dirty="0" smtClean="0"/>
          </a:p>
          <a:p>
            <a:r>
              <a:rPr lang="zh-CN" altLang="zh-CN" dirty="0" smtClean="0"/>
              <a:t>译</a:t>
            </a:r>
            <a:r>
              <a:rPr lang="zh-CN" altLang="zh-CN" dirty="0"/>
              <a:t>：知道我的人，说我心烦忧；不知道的，问我有何求。高高在上的老天，是谁害我如此</a:t>
            </a:r>
            <a:r>
              <a:rPr lang="en-US" altLang="zh-CN" dirty="0"/>
              <a:t>(</a:t>
            </a:r>
            <a:r>
              <a:rPr lang="zh-CN" altLang="zh-CN" dirty="0"/>
              <a:t>指离家出走</a:t>
            </a:r>
            <a:r>
              <a:rPr lang="en-US" altLang="zh-CN" dirty="0"/>
              <a:t>)</a:t>
            </a:r>
            <a:r>
              <a:rPr lang="zh-CN" altLang="zh-CN" dirty="0"/>
              <a:t>？</a:t>
            </a:r>
            <a:endParaRPr lang="zh-CN" altLang="en-US" dirty="0"/>
          </a:p>
        </p:txBody>
      </p:sp>
      <p:pic>
        <p:nvPicPr>
          <p:cNvPr id="6146" name="Picture 2" descr="C:\Users\CL-pc\Desktop\f5166b63f6246b60dd97add0e8f81a4c500fa29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63" y="1533788"/>
            <a:ext cx="3875581" cy="455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413866" y="38990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999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04974" y="1916832"/>
            <a:ext cx="5410944" cy="4525963"/>
          </a:xfrm>
        </p:spPr>
        <p:txBody>
          <a:bodyPr/>
          <a:lstStyle/>
          <a:p>
            <a:r>
              <a:rPr lang="zh-CN" altLang="zh-CN" dirty="0"/>
              <a:t>执子之手，与子偕老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——</a:t>
            </a:r>
            <a:r>
              <a:rPr lang="zh-CN" altLang="zh-CN" dirty="0" smtClean="0"/>
              <a:t>《</a:t>
            </a:r>
            <a:r>
              <a:rPr lang="zh-CN" altLang="zh-CN" dirty="0"/>
              <a:t>诗经</a:t>
            </a:r>
            <a:r>
              <a:rPr lang="en-US" altLang="zh-CN" dirty="0"/>
              <a:t>·</a:t>
            </a:r>
            <a:r>
              <a:rPr lang="zh-CN" altLang="zh-CN" dirty="0"/>
              <a:t>国风</a:t>
            </a:r>
            <a:r>
              <a:rPr lang="en-US" altLang="zh-CN" dirty="0"/>
              <a:t>·</a:t>
            </a:r>
            <a:r>
              <a:rPr lang="zh-CN" altLang="zh-CN" dirty="0"/>
              <a:t>邶风</a:t>
            </a:r>
            <a:r>
              <a:rPr lang="en-US" altLang="zh-CN" dirty="0"/>
              <a:t>·</a:t>
            </a:r>
            <a:r>
              <a:rPr lang="zh-CN" altLang="zh-CN" dirty="0"/>
              <a:t>击鼓》</a:t>
            </a:r>
          </a:p>
          <a:p>
            <a:r>
              <a:rPr lang="zh-CN" altLang="zh-CN" dirty="0"/>
              <a:t>　　</a:t>
            </a:r>
            <a:endParaRPr lang="en-US" altLang="zh-CN" dirty="0" smtClean="0"/>
          </a:p>
          <a:p>
            <a:r>
              <a:rPr lang="zh-CN" altLang="zh-CN" dirty="0" smtClean="0"/>
              <a:t>译</a:t>
            </a:r>
            <a:r>
              <a:rPr lang="zh-CN" altLang="zh-CN" dirty="0"/>
              <a:t>：握着你的手永结美好，永不分离，白头偕老。</a:t>
            </a:r>
          </a:p>
          <a:p>
            <a:endParaRPr lang="zh-CN" altLang="en-US" dirty="0"/>
          </a:p>
        </p:txBody>
      </p:sp>
      <p:pic>
        <p:nvPicPr>
          <p:cNvPr id="4" name="Picture 2" descr="C:\Users\CL-pc\Desktop\f5166b63f6246b60dd97add0e8f81a4c500fa29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" y="1628800"/>
            <a:ext cx="3917234" cy="460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111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88024" y="1600200"/>
            <a:ext cx="3898776" cy="4525963"/>
          </a:xfrm>
        </p:spPr>
        <p:txBody>
          <a:bodyPr>
            <a:normAutofit/>
          </a:bodyPr>
          <a:lstStyle/>
          <a:p>
            <a:r>
              <a:rPr lang="en-US" altLang="zh-CN" dirty="0"/>
              <a:t> </a:t>
            </a:r>
            <a:r>
              <a:rPr lang="en-US" altLang="zh-CN" dirty="0" smtClean="0"/>
              <a:t>      </a:t>
            </a:r>
            <a:r>
              <a:rPr lang="zh-CN" altLang="zh-CN" dirty="0" smtClean="0"/>
              <a:t>彼</a:t>
            </a:r>
            <a:r>
              <a:rPr lang="zh-CN" altLang="zh-CN" dirty="0"/>
              <a:t>采萧兮，一日不见，如三秋兮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——</a:t>
            </a:r>
            <a:r>
              <a:rPr lang="zh-CN" altLang="zh-CN" dirty="0" smtClean="0"/>
              <a:t>《</a:t>
            </a:r>
            <a:r>
              <a:rPr lang="zh-CN" altLang="zh-CN" dirty="0"/>
              <a:t>诗经</a:t>
            </a:r>
            <a:r>
              <a:rPr lang="en-US" altLang="zh-CN" dirty="0"/>
              <a:t>·</a:t>
            </a:r>
            <a:r>
              <a:rPr lang="zh-CN" altLang="zh-CN" dirty="0"/>
              <a:t>国风</a:t>
            </a:r>
            <a:r>
              <a:rPr lang="en-US" altLang="zh-CN" dirty="0"/>
              <a:t>·</a:t>
            </a:r>
            <a:r>
              <a:rPr lang="zh-CN" altLang="zh-CN" dirty="0"/>
              <a:t>王风</a:t>
            </a:r>
            <a:r>
              <a:rPr lang="en-US" altLang="zh-CN" dirty="0"/>
              <a:t>·</a:t>
            </a:r>
            <a:r>
              <a:rPr lang="zh-CN" altLang="zh-CN" dirty="0"/>
              <a:t>采葛》</a:t>
            </a:r>
          </a:p>
          <a:p>
            <a:r>
              <a:rPr lang="zh-CN" altLang="zh-CN" dirty="0"/>
              <a:t>　　</a:t>
            </a:r>
            <a:endParaRPr lang="en-US" altLang="zh-CN" dirty="0" smtClean="0"/>
          </a:p>
          <a:p>
            <a:r>
              <a:rPr lang="zh-CN" altLang="zh-CN" dirty="0" smtClean="0"/>
              <a:t>译</a:t>
            </a:r>
            <a:r>
              <a:rPr lang="zh-CN" altLang="zh-CN" dirty="0"/>
              <a:t>：采蒿的姑娘，一天看不见，犹似三季长。</a:t>
            </a:r>
          </a:p>
          <a:p>
            <a:endParaRPr lang="zh-CN" altLang="en-US" dirty="0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64163" y="188640"/>
            <a:ext cx="8229600" cy="11430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10" descr="200661212351932209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71" y="1379295"/>
            <a:ext cx="3635896" cy="5450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88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252536" y="764704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3568" y="2204864"/>
            <a:ext cx="7344816" cy="20621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zh-CN" sz="3200" dirty="0"/>
              <a:t>秩秩斯干幽幽南山</a:t>
            </a:r>
            <a:r>
              <a:rPr lang="zh-CN" altLang="zh-CN" sz="3200" dirty="0" smtClean="0"/>
              <a:t>。</a:t>
            </a:r>
            <a:endParaRPr lang="en-US" altLang="zh-CN" sz="3200" dirty="0" smtClean="0"/>
          </a:p>
          <a:p>
            <a:r>
              <a:rPr lang="en-US" altLang="zh-CN" sz="3200" dirty="0" smtClean="0"/>
              <a:t>                              ——</a:t>
            </a:r>
            <a:r>
              <a:rPr lang="zh-CN" altLang="zh-CN" sz="3200" dirty="0" smtClean="0"/>
              <a:t>《小雅。鸿雁。斯干》</a:t>
            </a:r>
            <a:endParaRPr lang="zh-CN" altLang="zh-CN" sz="3200" dirty="0"/>
          </a:p>
          <a:p>
            <a:r>
              <a:rPr lang="zh-CN" altLang="zh-CN" sz="3200" dirty="0"/>
              <a:t>　　</a:t>
            </a:r>
            <a:endParaRPr lang="en-US" altLang="zh-CN" sz="3200" dirty="0" smtClean="0"/>
          </a:p>
          <a:p>
            <a:r>
              <a:rPr lang="zh-CN" altLang="zh-CN" sz="3200" dirty="0" smtClean="0"/>
              <a:t>译</a:t>
            </a:r>
            <a:r>
              <a:rPr lang="zh-CN" altLang="zh-CN" sz="3200" dirty="0"/>
              <a:t>：潺潺的山涧水，深远的南山。</a:t>
            </a:r>
          </a:p>
        </p:txBody>
      </p:sp>
    </p:spTree>
    <p:extLst>
      <p:ext uri="{BB962C8B-B14F-4D97-AF65-F5344CB8AC3E}">
        <p14:creationId xmlns:p14="http://schemas.microsoft.com/office/powerpoint/2010/main" val="99128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252536" y="764704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2690336"/>
            <a:ext cx="8640960" cy="267765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zh-CN" sz="2800" dirty="0"/>
              <a:t>言者无罪，闻者足戒</a:t>
            </a:r>
            <a:r>
              <a:rPr lang="zh-CN" altLang="zh-CN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                               ——</a:t>
            </a:r>
            <a:r>
              <a:rPr lang="zh-CN" altLang="zh-CN" sz="2800" dirty="0" smtClean="0"/>
              <a:t>《</a:t>
            </a:r>
            <a:r>
              <a:rPr lang="zh-CN" altLang="zh-CN" sz="2800" dirty="0"/>
              <a:t>诗经</a:t>
            </a:r>
            <a:r>
              <a:rPr lang="en-US" altLang="zh-CN" sz="2800" dirty="0"/>
              <a:t>·</a:t>
            </a:r>
            <a:r>
              <a:rPr lang="zh-CN" altLang="zh-CN" sz="2800" dirty="0"/>
              <a:t>周南</a:t>
            </a:r>
            <a:r>
              <a:rPr lang="en-US" altLang="zh-CN" sz="2800" dirty="0"/>
              <a:t>·</a:t>
            </a:r>
            <a:r>
              <a:rPr lang="zh-CN" altLang="zh-CN" sz="2800" dirty="0"/>
              <a:t>关雎</a:t>
            </a:r>
            <a:r>
              <a:rPr lang="en-US" altLang="zh-CN" sz="2800" dirty="0"/>
              <a:t>·</a:t>
            </a:r>
            <a:r>
              <a:rPr lang="zh-CN" altLang="zh-CN" sz="2800" dirty="0"/>
              <a:t>序》</a:t>
            </a:r>
          </a:p>
          <a:p>
            <a:r>
              <a:rPr lang="zh-CN" altLang="zh-CN" sz="2800" dirty="0"/>
              <a:t>　　</a:t>
            </a:r>
            <a:endParaRPr lang="en-US" altLang="zh-CN" sz="2800" dirty="0" smtClean="0"/>
          </a:p>
          <a:p>
            <a:r>
              <a:rPr lang="zh-CN" altLang="zh-CN" sz="2800" dirty="0" smtClean="0"/>
              <a:t>译</a:t>
            </a:r>
            <a:r>
              <a:rPr lang="zh-CN" altLang="zh-CN" sz="2800" dirty="0"/>
              <a:t>：指提意见的人只要是善意的，即使提得不正确，也是无罪的。听取意见的人即使没有对方所提的缺点错误，也值得引以为戒</a:t>
            </a:r>
            <a:r>
              <a:rPr lang="zh-CN" altLang="zh-CN" sz="2800" dirty="0" smtClean="0"/>
              <a:t>。</a:t>
            </a:r>
            <a:r>
              <a:rPr lang="en-US" altLang="zh-CN" sz="2800" dirty="0" smtClean="0"/>
              <a:t>                        </a:t>
            </a:r>
            <a:endParaRPr lang="zh-CN" altLang="zh-CN" sz="2800" dirty="0"/>
          </a:p>
        </p:txBody>
      </p:sp>
    </p:spTree>
    <p:extLst>
      <p:ext uri="{BB962C8B-B14F-4D97-AF65-F5344CB8AC3E}">
        <p14:creationId xmlns:p14="http://schemas.microsoft.com/office/powerpoint/2010/main" val="99128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252536" y="764704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2967335"/>
            <a:ext cx="9289032" cy="20621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zh-CN" sz="3200" b="1" dirty="0"/>
              <a:t>它山之石，可以攻玉</a:t>
            </a:r>
            <a:r>
              <a:rPr lang="zh-CN" altLang="zh-CN" sz="3200" b="1" dirty="0" smtClean="0"/>
              <a:t>。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                                        ——</a:t>
            </a:r>
            <a:r>
              <a:rPr lang="zh-CN" altLang="zh-CN" sz="3200" b="1" dirty="0" smtClean="0"/>
              <a:t>《</a:t>
            </a:r>
            <a:r>
              <a:rPr lang="zh-CN" altLang="zh-CN" sz="3200" b="1" dirty="0"/>
              <a:t>诗经</a:t>
            </a:r>
            <a:r>
              <a:rPr lang="en-US" altLang="zh-CN" sz="3200" b="1" dirty="0"/>
              <a:t>·</a:t>
            </a:r>
            <a:r>
              <a:rPr lang="zh-CN" altLang="zh-CN" sz="3200" b="1" dirty="0"/>
              <a:t>小雅</a:t>
            </a:r>
            <a:r>
              <a:rPr lang="en-US" altLang="zh-CN" sz="3200" b="1" dirty="0"/>
              <a:t>·</a:t>
            </a:r>
            <a:r>
              <a:rPr lang="zh-CN" altLang="zh-CN" sz="3200" b="1" dirty="0"/>
              <a:t>鹤鸣》</a:t>
            </a:r>
          </a:p>
          <a:p>
            <a:r>
              <a:rPr lang="zh-CN" altLang="zh-CN" sz="3200" b="1" dirty="0"/>
              <a:t>　　</a:t>
            </a:r>
            <a:endParaRPr lang="en-US" altLang="zh-CN" sz="3200" b="1" dirty="0" smtClean="0"/>
          </a:p>
          <a:p>
            <a:r>
              <a:rPr lang="zh-CN" altLang="zh-CN" sz="3200" b="1" dirty="0" smtClean="0"/>
              <a:t>译</a:t>
            </a:r>
            <a:r>
              <a:rPr lang="zh-CN" altLang="zh-CN" sz="3200" b="1" dirty="0"/>
              <a:t>：在别的山上的宝石，同样可以雕刻成玉器。</a:t>
            </a:r>
          </a:p>
        </p:txBody>
      </p:sp>
    </p:spTree>
    <p:extLst>
      <p:ext uri="{BB962C8B-B14F-4D97-AF65-F5344CB8AC3E}">
        <p14:creationId xmlns:p14="http://schemas.microsoft.com/office/powerpoint/2010/main" val="3836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252536" y="764704"/>
            <a:ext cx="8125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2967335"/>
            <a:ext cx="8748464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zh-CN" sz="2800" b="1" dirty="0" smtClean="0"/>
              <a:t>投</a:t>
            </a:r>
            <a:r>
              <a:rPr lang="zh-CN" altLang="zh-CN" sz="2800" b="1" dirty="0"/>
              <a:t>我以桃，报之以李</a:t>
            </a:r>
            <a:r>
              <a:rPr lang="zh-CN" altLang="zh-CN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                                       ——</a:t>
            </a:r>
            <a:r>
              <a:rPr lang="zh-CN" altLang="zh-CN" sz="2800" b="1" dirty="0" smtClean="0"/>
              <a:t>《</a:t>
            </a:r>
            <a:r>
              <a:rPr lang="zh-CN" altLang="zh-CN" sz="2800" b="1" dirty="0"/>
              <a:t>诗经</a:t>
            </a:r>
            <a:r>
              <a:rPr lang="en-US" altLang="zh-CN" sz="2800" b="1" dirty="0"/>
              <a:t>·</a:t>
            </a:r>
            <a:r>
              <a:rPr lang="zh-CN" altLang="zh-CN" sz="2800" b="1" dirty="0"/>
              <a:t>大雅</a:t>
            </a:r>
            <a:r>
              <a:rPr lang="en-US" altLang="zh-CN" sz="2800" b="1" dirty="0"/>
              <a:t>·</a:t>
            </a:r>
            <a:r>
              <a:rPr lang="zh-CN" altLang="zh-CN" sz="2800" b="1" dirty="0"/>
              <a:t>抑</a:t>
            </a:r>
            <a:r>
              <a:rPr lang="zh-CN" altLang="zh-CN" sz="2800" b="1" dirty="0" smtClean="0"/>
              <a:t>》</a:t>
            </a:r>
            <a:endParaRPr lang="en-US" altLang="zh-CN" sz="2800" b="1" dirty="0" smtClean="0"/>
          </a:p>
          <a:p>
            <a:endParaRPr lang="zh-CN" altLang="zh-CN" sz="2800" b="1" dirty="0"/>
          </a:p>
          <a:p>
            <a:r>
              <a:rPr lang="zh-CN" altLang="zh-CN" sz="2800" b="1" dirty="0"/>
              <a:t>　　译：人家送我一篮桃子，我便以李子相回报</a:t>
            </a:r>
            <a:r>
              <a:rPr lang="zh-CN" altLang="zh-CN" sz="28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836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1" name="Picture 3" descr="C:\Users\CL-pc\Desktop\u=2259884085,828724192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4695"/>
            <a:ext cx="9754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51519" y="1052736"/>
            <a:ext cx="67345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那是三千年前的歌</a:t>
            </a:r>
            <a:r>
              <a:rPr lang="en-US" altLang="zh-CN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7927" y="3068960"/>
            <a:ext cx="8836073" cy="3046988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诗经</a:t>
            </a:r>
            <a:r>
              <a:rPr lang="en-US" altLang="zh-CN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，</a:t>
            </a:r>
            <a:r>
              <a:rPr lang="zh-CN" altLang="zh-CN" sz="3200" b="1" dirty="0">
                <a:latin typeface="宋体" pitchFamily="2" charset="-122"/>
                <a:ea typeface="宋体" pitchFamily="2" charset="-122"/>
              </a:rPr>
              <a:t>它也许是前世的前世，我们心底</a:t>
            </a:r>
            <a:r>
              <a:rPr lang="zh-CN" altLang="zh-CN" sz="3200" b="1" dirty="0" smtClean="0">
                <a:latin typeface="宋体" pitchFamily="2" charset="-122"/>
                <a:ea typeface="宋体" pitchFamily="2" charset="-122"/>
              </a:rPr>
              <a:t>曾经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zh-CN" sz="3200" b="1" dirty="0" smtClean="0">
                <a:latin typeface="宋体" pitchFamily="2" charset="-122"/>
                <a:ea typeface="宋体" pitchFamily="2" charset="-122"/>
              </a:rPr>
              <a:t>响</a:t>
            </a:r>
            <a:r>
              <a:rPr lang="zh-CN" altLang="zh-CN" sz="3200" b="1" dirty="0">
                <a:latin typeface="宋体" pitchFamily="2" charset="-122"/>
                <a:ea typeface="宋体" pitchFamily="2" charset="-122"/>
              </a:rPr>
              <a:t>过的声音。我们在一起曾经唱过的歌谣</a:t>
            </a:r>
            <a:r>
              <a:rPr lang="zh-CN" altLang="zh-CN" sz="32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zh-CN" sz="3200" b="1" dirty="0" smtClean="0">
                <a:latin typeface="宋体" pitchFamily="2" charset="-122"/>
                <a:ea typeface="宋体" pitchFamily="2" charset="-122"/>
              </a:rPr>
              <a:t>诗</a:t>
            </a:r>
            <a:r>
              <a:rPr lang="zh-CN" altLang="zh-CN" sz="3200" b="1" dirty="0">
                <a:latin typeface="宋体" pitchFamily="2" charset="-122"/>
                <a:ea typeface="宋体" pitchFamily="2" charset="-122"/>
              </a:rPr>
              <a:t>三百，不过是前生无邪的记忆</a:t>
            </a:r>
            <a:r>
              <a:rPr lang="zh-CN" altLang="zh-CN" sz="32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它曾活在遥远的过去，</a:t>
            </a:r>
            <a:endParaRPr lang="en-US" altLang="zh-CN" sz="32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也活在忙碌的今天，</a:t>
            </a:r>
            <a:endParaRPr lang="en-US" altLang="zh-CN" sz="32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还将活在永远的未来</a:t>
            </a:r>
            <a:r>
              <a:rPr lang="en-US" altLang="zh-CN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  <a:latin typeface="宋体" pitchFamily="2" charset="-122"/>
                <a:ea typeface="宋体" pitchFamily="2" charset="-122"/>
              </a:rPr>
              <a:t>……</a:t>
            </a:r>
            <a:endParaRPr lang="zh-CN" altLang="en-US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933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2903</Words>
  <Application>Microsoft Office PowerPoint</Application>
  <PresentationFormat>全屏显示(4:3)</PresentationFormat>
  <Paragraphs>376</Paragraphs>
  <Slides>50</Slides>
  <Notes>1</Notes>
  <HiddenSlides>2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5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关      雎</vt:lpstr>
      <vt:lpstr>关      雎</vt:lpstr>
      <vt:lpstr>PowerPoint 演示文稿</vt:lpstr>
      <vt:lpstr>关      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关      雎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关      雎</vt:lpstr>
      <vt:lpstr>关      雎</vt:lpstr>
      <vt:lpstr>关      雎</vt:lpstr>
      <vt:lpstr>关      雎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《诗经》中最美的诗句……</vt:lpstr>
      <vt:lpstr>《诗经》中最美的诗句……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55</cp:revision>
  <dcterms:created xsi:type="dcterms:W3CDTF">2016-12-31T09:42:10Z</dcterms:created>
  <dcterms:modified xsi:type="dcterms:W3CDTF">2017-01-11T05:51:30Z</dcterms:modified>
</cp:coreProperties>
</file>