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313" r:id="rId3"/>
    <p:sldId id="314" r:id="rId4"/>
    <p:sldId id="315" r:id="rId5"/>
    <p:sldId id="316" r:id="rId6"/>
    <p:sldId id="317" r:id="rId7"/>
    <p:sldId id="318" r:id="rId8"/>
    <p:sldId id="319" r:id="rId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66FFFF"/>
    <a:srgbClr val="FFFF66"/>
    <a:srgbClr val="FF0000"/>
    <a:srgbClr val="FFFF00"/>
    <a:srgbClr val="0066CC"/>
    <a:srgbClr val="FFFF99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44" autoAdjust="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6" d="100"/>
        <a:sy n="12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63E1A0C-627B-4952-AD19-0577E5CFF726}" type="datetimeFigureOut">
              <a:rPr lang="zh-CN" altLang="en-US"/>
              <a:pPr>
                <a:defRPr/>
              </a:pPr>
              <a:t>2022/1/12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15C139F1-B185-4B53-9BEF-EC196CBCF3F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52479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zh-CN" altLang="en-US" smtClean="0"/>
              <a:t>在</a:t>
            </a:r>
            <a:r>
              <a:rPr lang="en-US" altLang="zh-CN" smtClean="0"/>
              <a:t>Excel</a:t>
            </a:r>
            <a:r>
              <a:rPr lang="zh-CN" altLang="en-US" smtClean="0"/>
              <a:t>中，数据形式可以是文本、数字、日期、时间和公式等。而且数据一旦被输入到</a:t>
            </a:r>
            <a:r>
              <a:rPr lang="en-US" altLang="zh-CN" smtClean="0"/>
              <a:t>Excel</a:t>
            </a:r>
            <a:r>
              <a:rPr lang="zh-CN" altLang="en-US" smtClean="0"/>
              <a:t>中，</a:t>
            </a:r>
            <a:r>
              <a:rPr lang="en-US" altLang="zh-CN" smtClean="0"/>
              <a:t>Excel</a:t>
            </a:r>
            <a:r>
              <a:rPr lang="zh-CN" altLang="en-US" smtClean="0"/>
              <a:t>就会按照默认的标准来区分输入的是数字还是文本，这给使用者带来了极大的方便。 </a:t>
            </a:r>
          </a:p>
        </p:txBody>
      </p:sp>
      <p:sp>
        <p:nvSpPr>
          <p:cNvPr id="11268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5019BFF9-91C1-4E34-B21F-23E28E72EA59}" type="slidenum">
              <a:rPr lang="zh-CN" altLang="en-US"/>
              <a:pPr eaLnBrk="1" hangingPunct="1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1126A-C6CB-4174-A185-4D3202DBA1A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2983309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CE97D1-49BF-4519-9B4C-2209C1DEA28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96801731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BE781-B37B-4562-B43C-05B353CAE28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74936237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D340A-733D-4C55-BF36-0E70D428B7F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78731428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8E38C4-B84F-4653-A1CE-6B88D544754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64427762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FCBA7C-FF7B-4F15-AA8E-3558F8E66D6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03616058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A751C-F29D-4A2A-87A6-B4CC5B5F39F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11930851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29942-9C52-44A4-9A57-A1F1E129DE6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3541049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C2993F-EA96-4BA2-A202-7282B78BDDA1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84330938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4677DF-F030-4D2F-88E5-20F31C96CAF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416839420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0F981F-D104-4728-A4B5-8120D80BE93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99530451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9" descr="3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34A9217E-1FF0-41B0-9CC5-689FF5D5A0E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../&#25945;&#23398;&#36164;&#28304;/2.exe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WordArt 5"/>
          <p:cNvSpPr>
            <a:spLocks noChangeArrowheads="1" noChangeShapeType="1" noTextEdit="1"/>
          </p:cNvSpPr>
          <p:nvPr/>
        </p:nvSpPr>
        <p:spPr bwMode="auto">
          <a:xfrm>
            <a:off x="3059113" y="2533650"/>
            <a:ext cx="3565525" cy="895350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zh-CN" altLang="en-US" sz="6000" b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华文行楷"/>
                <a:ea typeface="华文行楷"/>
              </a:rPr>
              <a:t>表格数据获取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国王和麦子</a:t>
            </a:r>
          </a:p>
        </p:txBody>
      </p:sp>
      <p:sp>
        <p:nvSpPr>
          <p:cNvPr id="3075" name="矩形 3"/>
          <p:cNvSpPr>
            <a:spLocks noChangeArrowheads="1"/>
          </p:cNvSpPr>
          <p:nvPr/>
        </p:nvSpPr>
        <p:spPr bwMode="auto">
          <a:xfrm>
            <a:off x="428625" y="1571625"/>
            <a:ext cx="7643813" cy="378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/>
              <a:t>        古印度有个叫锡塔的大臣，他聪明过人，发明了一种棋，就是后来的国际象棋。国王玩了，十分喜欢，百玩不厌，于是决定重赏锡塔。他对锡塔说：“你自己选一个赏赐吧，我一定会满足你提出的任何要求。”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0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/>
              <a:t>        锡塔说：“就在这棋盘上放一些米粒吧！第一格放</a:t>
            </a:r>
            <a:r>
              <a:rPr lang="en-US" altLang="zh-CN" sz="2000"/>
              <a:t>1</a:t>
            </a:r>
            <a:r>
              <a:rPr lang="zh-CN" altLang="en-US" sz="2000"/>
              <a:t>粒米，第</a:t>
            </a:r>
            <a:r>
              <a:rPr lang="en-US" altLang="zh-CN" sz="2000"/>
              <a:t>2</a:t>
            </a:r>
            <a:r>
              <a:rPr lang="zh-CN" altLang="en-US" sz="2000"/>
              <a:t>格放</a:t>
            </a:r>
            <a:r>
              <a:rPr lang="en-US" altLang="zh-CN" sz="2000"/>
              <a:t>2</a:t>
            </a:r>
            <a:r>
              <a:rPr lang="zh-CN" altLang="en-US" sz="2000"/>
              <a:t>粒，第</a:t>
            </a:r>
            <a:r>
              <a:rPr lang="en-US" altLang="zh-CN" sz="2000"/>
              <a:t>3</a:t>
            </a:r>
            <a:r>
              <a:rPr lang="zh-CN" altLang="en-US" sz="2000"/>
              <a:t>格放</a:t>
            </a:r>
            <a:r>
              <a:rPr lang="en-US" altLang="zh-CN" sz="2000"/>
              <a:t>4</a:t>
            </a:r>
            <a:r>
              <a:rPr lang="zh-CN" altLang="en-US" sz="2000"/>
              <a:t>粒，然后是</a:t>
            </a:r>
            <a:r>
              <a:rPr lang="en-US" altLang="zh-CN" sz="2000"/>
              <a:t>8</a:t>
            </a:r>
            <a:r>
              <a:rPr lang="zh-CN" altLang="en-US" sz="2000"/>
              <a:t>粒，</a:t>
            </a:r>
            <a:r>
              <a:rPr lang="en-US" altLang="zh-CN" sz="2000"/>
              <a:t>16</a:t>
            </a:r>
            <a:r>
              <a:rPr lang="zh-CN" altLang="en-US" sz="2000"/>
              <a:t>粒，</a:t>
            </a:r>
            <a:r>
              <a:rPr lang="en-US" altLang="zh-CN" sz="2000"/>
              <a:t>32</a:t>
            </a:r>
            <a:r>
              <a:rPr lang="zh-CN" altLang="en-US" sz="2000"/>
              <a:t>粒，</a:t>
            </a:r>
            <a:r>
              <a:rPr lang="en-US" altLang="zh-CN" sz="2000"/>
              <a:t>........</a:t>
            </a:r>
            <a:r>
              <a:rPr lang="zh-CN" altLang="en-US" sz="2000"/>
              <a:t>一直到第</a:t>
            </a:r>
            <a:r>
              <a:rPr lang="en-US" altLang="zh-CN" sz="2000"/>
              <a:t>64</a:t>
            </a:r>
            <a:r>
              <a:rPr lang="zh-CN" altLang="en-US" sz="2000"/>
              <a:t>格。”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0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/>
              <a:t>     国王认为这位锡塔的要求不算多，就爽块地答应了。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2000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000"/>
              <a:t>    结果</a:t>
            </a:r>
            <a:r>
              <a:rPr lang="en-US" altLang="zh-CN" sz="2000"/>
              <a:t>……</a:t>
            </a:r>
          </a:p>
        </p:txBody>
      </p:sp>
      <p:pic>
        <p:nvPicPr>
          <p:cNvPr id="3076" name="Picture 2" descr="http://www.jydoc.com/uploads/jydoc/p45001/20091222028426877780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214813"/>
            <a:ext cx="238125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357188" y="5572125"/>
            <a:ext cx="7848600" cy="1039813"/>
            <a:chOff x="385" y="1344"/>
            <a:chExt cx="4944" cy="655"/>
          </a:xfrm>
        </p:grpSpPr>
        <p:sp>
          <p:nvSpPr>
            <p:cNvPr id="3078" name="Text Box 5"/>
            <p:cNvSpPr txBox="1">
              <a:spLocks noChangeArrowheads="1"/>
            </p:cNvSpPr>
            <p:nvPr/>
          </p:nvSpPr>
          <p:spPr bwMode="auto">
            <a:xfrm>
              <a:off x="657" y="1456"/>
              <a:ext cx="4672" cy="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思考：</a:t>
              </a:r>
              <a:r>
                <a:rPr lang="zh-CN" altLang="en-US" sz="2000"/>
                <a:t>提问在第</a:t>
              </a:r>
              <a:r>
                <a:rPr lang="en-US" altLang="zh-CN" sz="2000"/>
                <a:t>20</a:t>
              </a:r>
              <a:r>
                <a:rPr lang="zh-CN" altLang="en-US" sz="2000"/>
                <a:t>个格子中有多少麦子？</a:t>
              </a:r>
              <a:endParaRPr lang="en-US" altLang="zh-CN" sz="2000"/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/>
                <a:t>            </a:t>
              </a:r>
              <a:r>
                <a:rPr lang="zh-CN" altLang="en-US" sz="2000"/>
                <a:t>是否可以的电子表格中轻松算出？</a:t>
              </a:r>
              <a:endParaRPr lang="zh-CN" altLang="en-US" sz="2000"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3079" name="Picture 20" descr="questio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" y="1344"/>
              <a:ext cx="309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/>
          <p:cNvSpPr txBox="1">
            <a:spLocks noChangeArrowheads="1"/>
          </p:cNvSpPr>
          <p:nvPr/>
        </p:nvSpPr>
        <p:spPr bwMode="auto">
          <a:xfrm>
            <a:off x="1116013" y="1514475"/>
            <a:ext cx="69119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>
                <a:solidFill>
                  <a:srgbClr val="0099FF"/>
                </a:solidFill>
                <a:latin typeface="黑体" pitchFamily="49" charset="-122"/>
                <a:ea typeface="黑体" pitchFamily="49" charset="-122"/>
              </a:rPr>
              <a:t>任务一：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最快将</a:t>
            </a:r>
            <a:r>
              <a:rPr lang="zh-CN" altLang="en-US" sz="2000">
                <a:ea typeface="黑体" pitchFamily="49" charset="-122"/>
              </a:rPr>
              <a:t>“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编号</a:t>
            </a:r>
            <a:r>
              <a:rPr lang="zh-CN" altLang="en-US" sz="2000">
                <a:ea typeface="黑体" pitchFamily="49" charset="-122"/>
              </a:rPr>
              <a:t>”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和</a:t>
            </a:r>
            <a:r>
              <a:rPr lang="zh-CN" altLang="en-US" sz="2000">
                <a:ea typeface="黑体" pitchFamily="49" charset="-122"/>
              </a:rPr>
              <a:t>“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组别</a:t>
            </a:r>
            <a:r>
              <a:rPr lang="zh-CN" altLang="en-US" sz="2000">
                <a:ea typeface="黑体" pitchFamily="49" charset="-122"/>
              </a:rPr>
              <a:t>”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两列准确地输入到</a:t>
            </a:r>
            <a:r>
              <a:rPr lang="zh-CN" altLang="en-US" sz="2000">
                <a:ea typeface="黑体" pitchFamily="49" charset="-122"/>
              </a:rPr>
              <a:t>“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电脑比赛统计表</a:t>
            </a:r>
            <a:r>
              <a:rPr lang="zh-CN" altLang="en-US" sz="2000">
                <a:ea typeface="黑体" pitchFamily="49" charset="-122"/>
              </a:rPr>
              <a:t>”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工作表中。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116013" y="2852738"/>
            <a:ext cx="648017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000">
                <a:ea typeface="黑体" pitchFamily="49" charset="-122"/>
              </a:rPr>
              <a:t>“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编号</a:t>
            </a:r>
            <a:r>
              <a:rPr lang="zh-CN" altLang="en-US" sz="2000">
                <a:ea typeface="黑体" pitchFamily="49" charset="-122"/>
              </a:rPr>
              <a:t>”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中的数据依次递增，</a:t>
            </a:r>
            <a:r>
              <a:rPr lang="zh-CN" altLang="en-US" sz="2000">
                <a:ea typeface="黑体" pitchFamily="49" charset="-122"/>
              </a:rPr>
              <a:t>“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组别</a:t>
            </a:r>
            <a:r>
              <a:rPr lang="zh-CN" altLang="en-US" sz="2000">
                <a:ea typeface="黑体" pitchFamily="49" charset="-122"/>
              </a:rPr>
              <a:t>”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中的数据相同，那么如何输入这些有规律的数据呢？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1187450" y="3789363"/>
            <a:ext cx="6121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>
                <a:latin typeface="黑体" pitchFamily="49" charset="-122"/>
                <a:ea typeface="黑体" pitchFamily="49" charset="-122"/>
              </a:rPr>
              <a:t>方法一：复制粘帖；</a:t>
            </a:r>
          </a:p>
        </p:txBody>
      </p:sp>
      <p:sp>
        <p:nvSpPr>
          <p:cNvPr id="10248" name="Text Box 8">
            <a:hlinkClick r:id="rId2" action="ppaction://hlinkfile"/>
          </p:cNvPr>
          <p:cNvSpPr txBox="1">
            <a:spLocks noChangeArrowheads="1"/>
          </p:cNvSpPr>
          <p:nvPr/>
        </p:nvSpPr>
        <p:spPr bwMode="auto">
          <a:xfrm>
            <a:off x="1187450" y="4438650"/>
            <a:ext cx="30972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>
                <a:latin typeface="黑体" pitchFamily="49" charset="-122"/>
                <a:ea typeface="黑体" pitchFamily="49" charset="-122"/>
              </a:rPr>
              <a:t>方法二：拖曳填充数据； </a:t>
            </a:r>
          </a:p>
        </p:txBody>
      </p:sp>
      <p:grpSp>
        <p:nvGrpSpPr>
          <p:cNvPr id="4102" name="Group 13"/>
          <p:cNvGrpSpPr>
            <a:grpSpLocks/>
          </p:cNvGrpSpPr>
          <p:nvPr/>
        </p:nvGrpSpPr>
        <p:grpSpPr bwMode="auto">
          <a:xfrm>
            <a:off x="323850" y="1514475"/>
            <a:ext cx="933450" cy="400050"/>
            <a:chOff x="249" y="164"/>
            <a:chExt cx="538" cy="252"/>
          </a:xfrm>
        </p:grpSpPr>
        <p:sp>
          <p:nvSpPr>
            <p:cNvPr id="4114" name="Oval 14"/>
            <p:cNvSpPr>
              <a:spLocks noChangeArrowheads="1"/>
            </p:cNvSpPr>
            <p:nvPr/>
          </p:nvSpPr>
          <p:spPr bwMode="gray">
            <a:xfrm flipH="1">
              <a:off x="249" y="164"/>
              <a:ext cx="252" cy="252"/>
            </a:xfrm>
            <a:prstGeom prst="ellipse">
              <a:avLst/>
            </a:prstGeom>
            <a:solidFill>
              <a:srgbClr val="FA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4115" name="AutoShape 15"/>
            <p:cNvSpPr>
              <a:spLocks noChangeArrowheads="1"/>
            </p:cNvSpPr>
            <p:nvPr/>
          </p:nvSpPr>
          <p:spPr bwMode="gray">
            <a:xfrm flipH="1">
              <a:off x="494" y="164"/>
              <a:ext cx="126" cy="244"/>
            </a:xfrm>
            <a:prstGeom prst="moon">
              <a:avLst>
                <a:gd name="adj" fmla="val 84019"/>
              </a:avLst>
            </a:prstGeom>
            <a:solidFill>
              <a:srgbClr val="FA5900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4116" name="AutoShape 16"/>
            <p:cNvSpPr>
              <a:spLocks noChangeArrowheads="1"/>
            </p:cNvSpPr>
            <p:nvPr/>
          </p:nvSpPr>
          <p:spPr bwMode="gray">
            <a:xfrm flipH="1">
              <a:off x="575" y="164"/>
              <a:ext cx="127" cy="244"/>
            </a:xfrm>
            <a:prstGeom prst="moon">
              <a:avLst>
                <a:gd name="adj" fmla="val 50000"/>
              </a:avLst>
            </a:prstGeom>
            <a:solidFill>
              <a:srgbClr val="FA5900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4117" name="AutoShape 17"/>
            <p:cNvSpPr>
              <a:spLocks noChangeArrowheads="1"/>
            </p:cNvSpPr>
            <p:nvPr/>
          </p:nvSpPr>
          <p:spPr bwMode="gray">
            <a:xfrm flipH="1">
              <a:off x="660" y="164"/>
              <a:ext cx="127" cy="244"/>
            </a:xfrm>
            <a:prstGeom prst="moon">
              <a:avLst>
                <a:gd name="adj" fmla="val 50000"/>
              </a:avLst>
            </a:prstGeom>
            <a:solidFill>
              <a:srgbClr val="FA59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grpSp>
        <p:nvGrpSpPr>
          <p:cNvPr id="3" name="Group 26"/>
          <p:cNvGrpSpPr>
            <a:grpSpLocks/>
          </p:cNvGrpSpPr>
          <p:nvPr/>
        </p:nvGrpSpPr>
        <p:grpSpPr bwMode="auto">
          <a:xfrm>
            <a:off x="611188" y="2133600"/>
            <a:ext cx="7848600" cy="647700"/>
            <a:chOff x="385" y="1344"/>
            <a:chExt cx="4944" cy="408"/>
          </a:xfrm>
        </p:grpSpPr>
        <p:sp>
          <p:nvSpPr>
            <p:cNvPr id="4112" name="Text Box 5"/>
            <p:cNvSpPr txBox="1">
              <a:spLocks noChangeArrowheads="1"/>
            </p:cNvSpPr>
            <p:nvPr/>
          </p:nvSpPr>
          <p:spPr bwMode="auto">
            <a:xfrm>
              <a:off x="657" y="1456"/>
              <a:ext cx="467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思考：</a:t>
              </a:r>
              <a:r>
                <a:rPr lang="zh-CN" altLang="en-US" sz="2000">
                  <a:ea typeface="黑体" pitchFamily="49" charset="-122"/>
                </a:rPr>
                <a:t>“</a:t>
              </a:r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编号</a:t>
              </a:r>
              <a:r>
                <a:rPr lang="zh-CN" altLang="en-US" sz="2000">
                  <a:ea typeface="黑体" pitchFamily="49" charset="-122"/>
                </a:rPr>
                <a:t>”</a:t>
              </a:r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和</a:t>
              </a:r>
              <a:r>
                <a:rPr lang="zh-CN" altLang="en-US" sz="2000">
                  <a:ea typeface="黑体" pitchFamily="49" charset="-122"/>
                </a:rPr>
                <a:t>“</a:t>
              </a:r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组别</a:t>
              </a:r>
              <a:r>
                <a:rPr lang="zh-CN" altLang="en-US" sz="2000">
                  <a:ea typeface="黑体" pitchFamily="49" charset="-122"/>
                </a:rPr>
                <a:t>”</a:t>
              </a:r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中的数据分别有怎样的规律？</a:t>
              </a:r>
            </a:p>
          </p:txBody>
        </p:sp>
        <p:pic>
          <p:nvPicPr>
            <p:cNvPr id="4113" name="Picture 20" descr="questio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" y="1344"/>
              <a:ext cx="309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468313" y="5291138"/>
            <a:ext cx="7272337" cy="1066800"/>
            <a:chOff x="295" y="3113"/>
            <a:chExt cx="4581" cy="672"/>
          </a:xfrm>
        </p:grpSpPr>
        <p:sp>
          <p:nvSpPr>
            <p:cNvPr id="4106" name="Text Box 12"/>
            <p:cNvSpPr txBox="1">
              <a:spLocks noChangeArrowheads="1"/>
            </p:cNvSpPr>
            <p:nvPr/>
          </p:nvSpPr>
          <p:spPr bwMode="auto">
            <a:xfrm>
              <a:off x="839" y="3113"/>
              <a:ext cx="4037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400">
                  <a:solidFill>
                    <a:srgbClr val="0099FF"/>
                  </a:solidFill>
                  <a:latin typeface="黑体" pitchFamily="49" charset="-122"/>
                  <a:ea typeface="黑体" pitchFamily="49" charset="-122"/>
                </a:rPr>
                <a:t>区域的概念：</a:t>
              </a:r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集中在一起的若干个单元格组成的矩形叫做一个区域，一般用它对角线上的两格单元格号中间加入冒号来表示。</a:t>
              </a:r>
            </a:p>
          </p:txBody>
        </p:sp>
        <p:grpSp>
          <p:nvGrpSpPr>
            <p:cNvPr id="4107" name="Group 21"/>
            <p:cNvGrpSpPr>
              <a:grpSpLocks/>
            </p:cNvGrpSpPr>
            <p:nvPr/>
          </p:nvGrpSpPr>
          <p:grpSpPr bwMode="auto">
            <a:xfrm>
              <a:off x="295" y="3113"/>
              <a:ext cx="588" cy="252"/>
              <a:chOff x="249" y="164"/>
              <a:chExt cx="538" cy="252"/>
            </a:xfrm>
          </p:grpSpPr>
          <p:sp>
            <p:nvSpPr>
              <p:cNvPr id="4108" name="Oval 22"/>
              <p:cNvSpPr>
                <a:spLocks noChangeArrowheads="1"/>
              </p:cNvSpPr>
              <p:nvPr/>
            </p:nvSpPr>
            <p:spPr bwMode="gray">
              <a:xfrm flipH="1">
                <a:off x="249" y="164"/>
                <a:ext cx="252" cy="252"/>
              </a:xfrm>
              <a:prstGeom prst="ellipse">
                <a:avLst/>
              </a:prstGeom>
              <a:solidFill>
                <a:srgbClr val="FA5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sp>
            <p:nvSpPr>
              <p:cNvPr id="4109" name="AutoShape 23"/>
              <p:cNvSpPr>
                <a:spLocks noChangeArrowheads="1"/>
              </p:cNvSpPr>
              <p:nvPr/>
            </p:nvSpPr>
            <p:spPr bwMode="gray">
              <a:xfrm flipH="1">
                <a:off x="494" y="164"/>
                <a:ext cx="126" cy="244"/>
              </a:xfrm>
              <a:prstGeom prst="moon">
                <a:avLst>
                  <a:gd name="adj" fmla="val 84019"/>
                </a:avLst>
              </a:prstGeom>
              <a:solidFill>
                <a:srgbClr val="FA5900">
                  <a:alpha val="70195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sp>
            <p:nvSpPr>
              <p:cNvPr id="4110" name="AutoShape 24"/>
              <p:cNvSpPr>
                <a:spLocks noChangeArrowheads="1"/>
              </p:cNvSpPr>
              <p:nvPr/>
            </p:nvSpPr>
            <p:spPr bwMode="gray">
              <a:xfrm flipH="1">
                <a:off x="575" y="164"/>
                <a:ext cx="127" cy="244"/>
              </a:xfrm>
              <a:prstGeom prst="moon">
                <a:avLst>
                  <a:gd name="adj" fmla="val 50000"/>
                </a:avLst>
              </a:prstGeom>
              <a:solidFill>
                <a:srgbClr val="FA5900">
                  <a:alpha val="39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sp>
            <p:nvSpPr>
              <p:cNvPr id="4111" name="AutoShape 25"/>
              <p:cNvSpPr>
                <a:spLocks noChangeArrowheads="1"/>
              </p:cNvSpPr>
              <p:nvPr/>
            </p:nvSpPr>
            <p:spPr bwMode="gray">
              <a:xfrm flipH="1">
                <a:off x="660" y="164"/>
                <a:ext cx="127" cy="244"/>
              </a:xfrm>
              <a:prstGeom prst="moon">
                <a:avLst>
                  <a:gd name="adj" fmla="val 50000"/>
                </a:avLst>
              </a:prstGeom>
              <a:solidFill>
                <a:srgbClr val="FA5900">
                  <a:alpha val="20000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</p:grpSp>
      </p:grpSp>
      <p:sp>
        <p:nvSpPr>
          <p:cNvPr id="6153" name="Text Box 6"/>
          <p:cNvSpPr txBox="1">
            <a:spLocks noChangeArrowheads="1"/>
          </p:cNvSpPr>
          <p:nvPr/>
        </p:nvSpPr>
        <p:spPr bwMode="auto">
          <a:xfrm>
            <a:off x="4429125" y="6215063"/>
            <a:ext cx="15001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A3</a:t>
            </a:r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：</a:t>
            </a:r>
            <a:r>
              <a:rPr lang="en-US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A11</a:t>
            </a:r>
            <a:endParaRPr lang="zh-CN" altLang="en-US" sz="24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7" grpId="0"/>
      <p:bldP spid="10248" grpId="0"/>
      <p:bldP spid="61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1116013" y="1516063"/>
            <a:ext cx="6911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>
                <a:solidFill>
                  <a:srgbClr val="0099FF"/>
                </a:solidFill>
                <a:latin typeface="黑体" pitchFamily="49" charset="-122"/>
                <a:ea typeface="黑体" pitchFamily="49" charset="-122"/>
              </a:rPr>
              <a:t>任务：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最快计算出后五位学校的团体总分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。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042988" y="2205038"/>
            <a:ext cx="7416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>
                <a:latin typeface="黑体" pitchFamily="49" charset="-122"/>
                <a:ea typeface="黑体" pitchFamily="49" charset="-122"/>
              </a:rPr>
              <a:t>观察思考：</a:t>
            </a:r>
            <a:r>
              <a:rPr lang="en-US" altLang="zh-CN" sz="2000">
                <a:latin typeface="黑体" pitchFamily="49" charset="-122"/>
                <a:ea typeface="黑体" pitchFamily="49" charset="-122"/>
              </a:rPr>
              <a:t>H3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总分的输入是如何表示的？总分的区域有什么规律？是否可以按照自动填充来完成输入？</a:t>
            </a:r>
          </a:p>
        </p:txBody>
      </p:sp>
      <p:sp>
        <p:nvSpPr>
          <p:cNvPr id="2057" name="AutoShape 9"/>
          <p:cNvSpPr>
            <a:spLocks noChangeArrowheads="1"/>
          </p:cNvSpPr>
          <p:nvPr/>
        </p:nvSpPr>
        <p:spPr bwMode="auto">
          <a:xfrm>
            <a:off x="1504950" y="3278188"/>
            <a:ext cx="1955800" cy="492125"/>
          </a:xfrm>
          <a:prstGeom prst="wedgeRectCallout">
            <a:avLst>
              <a:gd name="adj1" fmla="val 2579"/>
              <a:gd name="adj2" fmla="val -50986"/>
            </a:avLst>
          </a:prstGeom>
          <a:gradFill rotWithShape="1">
            <a:gsLst>
              <a:gs pos="0">
                <a:schemeClr val="bg1"/>
              </a:gs>
              <a:gs pos="100000">
                <a:schemeClr val="folHlink"/>
              </a:gs>
            </a:gsLst>
            <a:lin ang="0" scaled="1"/>
          </a:gradFill>
          <a:ln w="38100">
            <a:solidFill>
              <a:srgbClr val="99CC00"/>
            </a:solidFill>
            <a:miter lim="800000"/>
            <a:headEnd/>
            <a:tailEnd/>
          </a:ln>
          <a:effectLst>
            <a:outerShdw dist="107763" dir="81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>
                <a:ea typeface="黑体" pitchFamily="49" charset="-122"/>
              </a:rPr>
              <a:t>=18+28+14+10</a:t>
            </a:r>
            <a:endParaRPr lang="zh-CN" altLang="en-US">
              <a:ea typeface="黑体" pitchFamily="49" charset="-122"/>
            </a:endParaRPr>
          </a:p>
        </p:txBody>
      </p:sp>
      <p:sp>
        <p:nvSpPr>
          <p:cNvPr id="2058" name="AutoShape 10"/>
          <p:cNvSpPr>
            <a:spLocks noChangeArrowheads="1"/>
          </p:cNvSpPr>
          <p:nvPr/>
        </p:nvSpPr>
        <p:spPr bwMode="auto">
          <a:xfrm>
            <a:off x="4572000" y="3143250"/>
            <a:ext cx="2576513" cy="649288"/>
          </a:xfrm>
          <a:prstGeom prst="wedgeRectCallout">
            <a:avLst>
              <a:gd name="adj1" fmla="val -213"/>
              <a:gd name="adj2" fmla="val -51852"/>
            </a:avLst>
          </a:prstGeom>
          <a:gradFill rotWithShape="1">
            <a:gsLst>
              <a:gs pos="0">
                <a:schemeClr val="bg1"/>
              </a:gs>
              <a:gs pos="100000">
                <a:schemeClr val="folHlink"/>
              </a:gs>
            </a:gsLst>
            <a:lin ang="0" scaled="1"/>
          </a:gradFill>
          <a:ln w="38100">
            <a:solidFill>
              <a:srgbClr val="99CC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/>
              <a:t>=D3+E3+F3+G3</a:t>
            </a:r>
          </a:p>
        </p:txBody>
      </p:sp>
      <p:sp>
        <p:nvSpPr>
          <p:cNvPr id="6168" name="Line 13"/>
          <p:cNvSpPr>
            <a:spLocks noChangeShapeType="1"/>
          </p:cNvSpPr>
          <p:nvPr/>
        </p:nvSpPr>
        <p:spPr bwMode="auto">
          <a:xfrm>
            <a:off x="3648075" y="3563938"/>
            <a:ext cx="720725" cy="0"/>
          </a:xfrm>
          <a:prstGeom prst="line">
            <a:avLst/>
          </a:prstGeom>
          <a:noFill/>
          <a:ln w="76200" cmpd="dbl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2066" name="Picture 18" descr="ques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133600"/>
            <a:ext cx="4905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8" name="Group 19"/>
          <p:cNvGrpSpPr>
            <a:grpSpLocks/>
          </p:cNvGrpSpPr>
          <p:nvPr/>
        </p:nvGrpSpPr>
        <p:grpSpPr bwMode="auto">
          <a:xfrm>
            <a:off x="250825" y="1589088"/>
            <a:ext cx="933450" cy="400050"/>
            <a:chOff x="249" y="164"/>
            <a:chExt cx="538" cy="252"/>
          </a:xfrm>
        </p:grpSpPr>
        <p:sp>
          <p:nvSpPr>
            <p:cNvPr id="5132" name="Oval 20"/>
            <p:cNvSpPr>
              <a:spLocks noChangeArrowheads="1"/>
            </p:cNvSpPr>
            <p:nvPr/>
          </p:nvSpPr>
          <p:spPr bwMode="gray">
            <a:xfrm flipH="1">
              <a:off x="249" y="164"/>
              <a:ext cx="252" cy="252"/>
            </a:xfrm>
            <a:prstGeom prst="ellipse">
              <a:avLst/>
            </a:prstGeom>
            <a:solidFill>
              <a:srgbClr val="FA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5133" name="AutoShape 21"/>
            <p:cNvSpPr>
              <a:spLocks noChangeArrowheads="1"/>
            </p:cNvSpPr>
            <p:nvPr/>
          </p:nvSpPr>
          <p:spPr bwMode="gray">
            <a:xfrm flipH="1">
              <a:off x="494" y="164"/>
              <a:ext cx="126" cy="244"/>
            </a:xfrm>
            <a:prstGeom prst="moon">
              <a:avLst>
                <a:gd name="adj" fmla="val 84019"/>
              </a:avLst>
            </a:prstGeom>
            <a:solidFill>
              <a:srgbClr val="FA5900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5134" name="AutoShape 22"/>
            <p:cNvSpPr>
              <a:spLocks noChangeArrowheads="1"/>
            </p:cNvSpPr>
            <p:nvPr/>
          </p:nvSpPr>
          <p:spPr bwMode="gray">
            <a:xfrm flipH="1">
              <a:off x="575" y="164"/>
              <a:ext cx="127" cy="244"/>
            </a:xfrm>
            <a:prstGeom prst="moon">
              <a:avLst>
                <a:gd name="adj" fmla="val 50000"/>
              </a:avLst>
            </a:prstGeom>
            <a:solidFill>
              <a:srgbClr val="FA5900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5135" name="AutoShape 23"/>
            <p:cNvSpPr>
              <a:spLocks noChangeArrowheads="1"/>
            </p:cNvSpPr>
            <p:nvPr/>
          </p:nvSpPr>
          <p:spPr bwMode="gray">
            <a:xfrm flipH="1">
              <a:off x="660" y="164"/>
              <a:ext cx="127" cy="244"/>
            </a:xfrm>
            <a:prstGeom prst="moon">
              <a:avLst>
                <a:gd name="adj" fmla="val 50000"/>
              </a:avLst>
            </a:prstGeom>
            <a:solidFill>
              <a:srgbClr val="FA59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sp>
        <p:nvSpPr>
          <p:cNvPr id="27" name="Text Box 6"/>
          <p:cNvSpPr txBox="1">
            <a:spLocks noChangeArrowheads="1"/>
          </p:cNvSpPr>
          <p:nvPr/>
        </p:nvSpPr>
        <p:spPr bwMode="auto">
          <a:xfrm>
            <a:off x="1838325" y="4408488"/>
            <a:ext cx="6121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>
                <a:latin typeface="黑体" pitchFamily="49" charset="-122"/>
                <a:ea typeface="黑体" pitchFamily="49" charset="-122"/>
              </a:rPr>
              <a:t>方法一：复制粘贴公式；</a:t>
            </a:r>
          </a:p>
        </p:txBody>
      </p:sp>
      <p:sp>
        <p:nvSpPr>
          <p:cNvPr id="28" name="Text Box 7"/>
          <p:cNvSpPr txBox="1">
            <a:spLocks noChangeArrowheads="1"/>
          </p:cNvSpPr>
          <p:nvPr/>
        </p:nvSpPr>
        <p:spPr bwMode="auto">
          <a:xfrm>
            <a:off x="1909763" y="4984750"/>
            <a:ext cx="30972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>
                <a:latin typeface="黑体" pitchFamily="49" charset="-122"/>
                <a:ea typeface="黑体" pitchFamily="49" charset="-122"/>
              </a:rPr>
              <a:t>方法二：拖曳填充数据； </a:t>
            </a:r>
          </a:p>
        </p:txBody>
      </p:sp>
      <p:sp>
        <p:nvSpPr>
          <p:cNvPr id="29" name="AutoShape 15"/>
          <p:cNvSpPr>
            <a:spLocks noChangeArrowheads="1"/>
          </p:cNvSpPr>
          <p:nvPr/>
        </p:nvSpPr>
        <p:spPr bwMode="auto">
          <a:xfrm>
            <a:off x="5000625" y="5286375"/>
            <a:ext cx="2520950" cy="1081088"/>
          </a:xfrm>
          <a:prstGeom prst="wedgeRectCallout">
            <a:avLst>
              <a:gd name="adj1" fmla="val -57292"/>
              <a:gd name="adj2" fmla="val -65176"/>
            </a:avLst>
          </a:prstGeom>
          <a:gradFill rotWithShape="1">
            <a:gsLst>
              <a:gs pos="0">
                <a:schemeClr val="bg1"/>
              </a:gs>
              <a:gs pos="100000">
                <a:schemeClr val="folHlink"/>
              </a:gs>
            </a:gsLst>
            <a:lin ang="0" scaled="1"/>
          </a:gradFill>
          <a:ln w="38100" algn="ctr">
            <a:solidFill>
              <a:srgbClr val="99CC00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>
                <a:latin typeface="黑体" pitchFamily="49" charset="-122"/>
                <a:ea typeface="黑体" pitchFamily="49" charset="-122"/>
              </a:rPr>
              <a:t>用拖曳填充的方法，既可以快速复制文字，也可以复制公式和函数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6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7" grpId="0" animBg="1"/>
      <p:bldP spid="2058" grpId="0" animBg="1"/>
      <p:bldP spid="6168" grpId="0" animBg="1"/>
      <p:bldP spid="27" grpId="0"/>
      <p:bldP spid="28" grpId="0"/>
      <p:bldP spid="2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042988" y="3441700"/>
            <a:ext cx="7416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>
                <a:latin typeface="黑体" pitchFamily="49" charset="-122"/>
                <a:ea typeface="黑体" pitchFamily="49" charset="-122"/>
              </a:rPr>
              <a:t>思考：第</a:t>
            </a:r>
            <a:r>
              <a:rPr lang="en-US" altLang="zh-CN" sz="200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个输入后为什么会出现错误？第</a:t>
            </a:r>
            <a:r>
              <a:rPr lang="en-US" altLang="zh-CN" sz="200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个却是正确的？</a:t>
            </a:r>
          </a:p>
        </p:txBody>
      </p:sp>
      <p:pic>
        <p:nvPicPr>
          <p:cNvPr id="14344" name="Picture 8" descr="quest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225800"/>
            <a:ext cx="600075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9"/>
          <p:cNvSpPr txBox="1">
            <a:spLocks noChangeArrowheads="1"/>
          </p:cNvSpPr>
          <p:nvPr/>
        </p:nvSpPr>
        <p:spPr bwMode="auto">
          <a:xfrm>
            <a:off x="1116013" y="1498600"/>
            <a:ext cx="691197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>
                <a:solidFill>
                  <a:srgbClr val="0099FF"/>
                </a:solidFill>
                <a:latin typeface="黑体" pitchFamily="49" charset="-122"/>
                <a:ea typeface="黑体" pitchFamily="49" charset="-122"/>
              </a:rPr>
              <a:t>任务二：</a:t>
            </a:r>
            <a:endParaRPr lang="en-US" altLang="zh-CN" sz="2400">
              <a:solidFill>
                <a:srgbClr val="0099FF"/>
              </a:solidFill>
              <a:latin typeface="黑体" pitchFamily="49" charset="-122"/>
              <a:ea typeface="黑体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000">
                <a:latin typeface="黑体" pitchFamily="49" charset="-122"/>
                <a:ea typeface="黑体" pitchFamily="49" charset="-122"/>
              </a:rPr>
              <a:t>最快完成序号、学校、班级、学号等数据的输入</a:t>
            </a:r>
            <a:r>
              <a:rPr lang="zh-CN" altLang="en-US" sz="2400"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400">
              <a:latin typeface="黑体" pitchFamily="49" charset="-122"/>
              <a:ea typeface="黑体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>
                <a:solidFill>
                  <a:srgbClr val="0070C0"/>
                </a:solidFill>
                <a:latin typeface="黑体" pitchFamily="49" charset="-122"/>
                <a:ea typeface="黑体" pitchFamily="49" charset="-122"/>
              </a:rPr>
              <a:t>请输入后两位同学的身份证号。</a:t>
            </a:r>
          </a:p>
        </p:txBody>
      </p:sp>
      <p:grpSp>
        <p:nvGrpSpPr>
          <p:cNvPr id="6149" name="Group 10"/>
          <p:cNvGrpSpPr>
            <a:grpSpLocks/>
          </p:cNvGrpSpPr>
          <p:nvPr/>
        </p:nvGrpSpPr>
        <p:grpSpPr bwMode="auto">
          <a:xfrm>
            <a:off x="250825" y="1603375"/>
            <a:ext cx="933450" cy="400050"/>
            <a:chOff x="249" y="164"/>
            <a:chExt cx="538" cy="252"/>
          </a:xfrm>
        </p:grpSpPr>
        <p:sp>
          <p:nvSpPr>
            <p:cNvPr id="6152" name="Oval 11"/>
            <p:cNvSpPr>
              <a:spLocks noChangeArrowheads="1"/>
            </p:cNvSpPr>
            <p:nvPr/>
          </p:nvSpPr>
          <p:spPr bwMode="gray">
            <a:xfrm flipH="1">
              <a:off x="249" y="164"/>
              <a:ext cx="252" cy="252"/>
            </a:xfrm>
            <a:prstGeom prst="ellipse">
              <a:avLst/>
            </a:prstGeom>
            <a:solidFill>
              <a:srgbClr val="FA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153" name="AutoShape 12"/>
            <p:cNvSpPr>
              <a:spLocks noChangeArrowheads="1"/>
            </p:cNvSpPr>
            <p:nvPr/>
          </p:nvSpPr>
          <p:spPr bwMode="gray">
            <a:xfrm flipH="1">
              <a:off x="494" y="164"/>
              <a:ext cx="126" cy="244"/>
            </a:xfrm>
            <a:prstGeom prst="moon">
              <a:avLst>
                <a:gd name="adj" fmla="val 84019"/>
              </a:avLst>
            </a:prstGeom>
            <a:solidFill>
              <a:srgbClr val="FA5900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154" name="AutoShape 13"/>
            <p:cNvSpPr>
              <a:spLocks noChangeArrowheads="1"/>
            </p:cNvSpPr>
            <p:nvPr/>
          </p:nvSpPr>
          <p:spPr bwMode="gray">
            <a:xfrm flipH="1">
              <a:off x="575" y="164"/>
              <a:ext cx="127" cy="244"/>
            </a:xfrm>
            <a:prstGeom prst="moon">
              <a:avLst>
                <a:gd name="adj" fmla="val 50000"/>
              </a:avLst>
            </a:prstGeom>
            <a:solidFill>
              <a:srgbClr val="FA5900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6155" name="AutoShape 14"/>
            <p:cNvSpPr>
              <a:spLocks noChangeArrowheads="1"/>
            </p:cNvSpPr>
            <p:nvPr/>
          </p:nvSpPr>
          <p:spPr bwMode="gray">
            <a:xfrm flipH="1">
              <a:off x="660" y="164"/>
              <a:ext cx="127" cy="244"/>
            </a:xfrm>
            <a:prstGeom prst="moon">
              <a:avLst>
                <a:gd name="adj" fmla="val 50000"/>
              </a:avLst>
            </a:prstGeom>
            <a:solidFill>
              <a:srgbClr val="FA59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1571625" y="4143375"/>
            <a:ext cx="3090863" cy="3968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000" dirty="0">
                <a:latin typeface="黑体" pitchFamily="2" charset="-122"/>
                <a:ea typeface="黑体" pitchFamily="2" charset="-122"/>
              </a:rPr>
              <a:t>数据的类型</a:t>
            </a: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785813" y="4819650"/>
            <a:ext cx="7643812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000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数值型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：如货币、小数、百分数、科学计数法、编号等 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000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日期时间型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：如</a:t>
            </a:r>
            <a:r>
              <a:rPr lang="en-US" altLang="zh-CN" sz="2000">
                <a:latin typeface="黑体" pitchFamily="49" charset="-122"/>
                <a:ea typeface="黑体" pitchFamily="49" charset="-122"/>
              </a:rPr>
              <a:t>2004-3-26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000">
                <a:latin typeface="黑体" pitchFamily="49" charset="-122"/>
                <a:ea typeface="黑体" pitchFamily="49" charset="-122"/>
              </a:rPr>
              <a:t>17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：</a:t>
            </a:r>
            <a:r>
              <a:rPr lang="en-US" altLang="zh-CN" sz="2000">
                <a:latin typeface="黑体" pitchFamily="49" charset="-122"/>
                <a:ea typeface="黑体" pitchFamily="49" charset="-122"/>
              </a:rPr>
              <a:t>23P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、</a:t>
            </a:r>
            <a:r>
              <a:rPr lang="en-US" altLang="zh-CN" sz="2000">
                <a:latin typeface="黑体" pitchFamily="49" charset="-122"/>
                <a:ea typeface="黑体" pitchFamily="49" charset="-122"/>
              </a:rPr>
              <a:t>2004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00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000">
                <a:latin typeface="黑体" pitchFamily="49" charset="-122"/>
                <a:ea typeface="黑体" pitchFamily="49" charset="-122"/>
              </a:rPr>
              <a:t>26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日星期五等 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00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0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文本型</a:t>
            </a:r>
            <a:r>
              <a:rPr lang="zh-CN" altLang="en-US" sz="2000">
                <a:latin typeface="黑体" pitchFamily="49" charset="-122"/>
                <a:ea typeface="黑体" pitchFamily="49" charset="-122"/>
              </a:rPr>
              <a:t>：姓名、信息、表格标题等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3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285875" y="2000250"/>
            <a:ext cx="7416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000">
                <a:latin typeface="黑体" pitchFamily="49" charset="-122"/>
                <a:ea typeface="黑体" pitchFamily="49" charset="-122"/>
              </a:rPr>
              <a:t>先设置单元格格式、再输入数据</a:t>
            </a:r>
          </a:p>
        </p:txBody>
      </p:sp>
      <p:sp>
        <p:nvSpPr>
          <p:cNvPr id="7171" name="Text Box 6"/>
          <p:cNvSpPr txBox="1">
            <a:spLocks noChangeArrowheads="1"/>
          </p:cNvSpPr>
          <p:nvPr/>
        </p:nvSpPr>
        <p:spPr bwMode="auto">
          <a:xfrm>
            <a:off x="1187450" y="1443038"/>
            <a:ext cx="6911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>
                <a:solidFill>
                  <a:srgbClr val="0099FF"/>
                </a:solidFill>
                <a:latin typeface="黑体" pitchFamily="49" charset="-122"/>
                <a:ea typeface="黑体" pitchFamily="49" charset="-122"/>
              </a:rPr>
              <a:t>设置单元格格式</a:t>
            </a:r>
            <a:endParaRPr lang="zh-CN" altLang="en-US" sz="2400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7172" name="Group 7"/>
          <p:cNvGrpSpPr>
            <a:grpSpLocks/>
          </p:cNvGrpSpPr>
          <p:nvPr/>
        </p:nvGrpSpPr>
        <p:grpSpPr bwMode="auto">
          <a:xfrm>
            <a:off x="250825" y="1516063"/>
            <a:ext cx="933450" cy="400050"/>
            <a:chOff x="249" y="164"/>
            <a:chExt cx="538" cy="252"/>
          </a:xfrm>
        </p:grpSpPr>
        <p:sp>
          <p:nvSpPr>
            <p:cNvPr id="7174" name="Oval 8"/>
            <p:cNvSpPr>
              <a:spLocks noChangeArrowheads="1"/>
            </p:cNvSpPr>
            <p:nvPr/>
          </p:nvSpPr>
          <p:spPr bwMode="gray">
            <a:xfrm flipH="1">
              <a:off x="249" y="164"/>
              <a:ext cx="252" cy="252"/>
            </a:xfrm>
            <a:prstGeom prst="ellipse">
              <a:avLst/>
            </a:prstGeom>
            <a:solidFill>
              <a:srgbClr val="FA5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175" name="AutoShape 9"/>
            <p:cNvSpPr>
              <a:spLocks noChangeArrowheads="1"/>
            </p:cNvSpPr>
            <p:nvPr/>
          </p:nvSpPr>
          <p:spPr bwMode="gray">
            <a:xfrm flipH="1">
              <a:off x="494" y="164"/>
              <a:ext cx="126" cy="244"/>
            </a:xfrm>
            <a:prstGeom prst="moon">
              <a:avLst>
                <a:gd name="adj" fmla="val 84019"/>
              </a:avLst>
            </a:prstGeom>
            <a:solidFill>
              <a:srgbClr val="FA5900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176" name="AutoShape 10"/>
            <p:cNvSpPr>
              <a:spLocks noChangeArrowheads="1"/>
            </p:cNvSpPr>
            <p:nvPr/>
          </p:nvSpPr>
          <p:spPr bwMode="gray">
            <a:xfrm flipH="1">
              <a:off x="575" y="164"/>
              <a:ext cx="127" cy="244"/>
            </a:xfrm>
            <a:prstGeom prst="moon">
              <a:avLst>
                <a:gd name="adj" fmla="val 50000"/>
              </a:avLst>
            </a:prstGeom>
            <a:solidFill>
              <a:srgbClr val="FA5900">
                <a:alpha val="3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177" name="AutoShape 11"/>
            <p:cNvSpPr>
              <a:spLocks noChangeArrowheads="1"/>
            </p:cNvSpPr>
            <p:nvPr/>
          </p:nvSpPr>
          <p:spPr bwMode="gray">
            <a:xfrm flipH="1">
              <a:off x="660" y="164"/>
              <a:ext cx="127" cy="244"/>
            </a:xfrm>
            <a:prstGeom prst="moon">
              <a:avLst>
                <a:gd name="adj" fmla="val 50000"/>
              </a:avLst>
            </a:prstGeom>
            <a:solidFill>
              <a:srgbClr val="FA59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</p:grpSp>
      <p:pic>
        <p:nvPicPr>
          <p:cNvPr id="7173" name="Picture 10" descr="http://200.200.200.15/uploadfile/tefile/course/20/20150908/201509082046002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2643188"/>
            <a:ext cx="5143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b="1" smtClean="0"/>
              <a:t>国王和麦子</a:t>
            </a:r>
          </a:p>
        </p:txBody>
      </p:sp>
      <p:pic>
        <p:nvPicPr>
          <p:cNvPr id="8195" name="Picture 2" descr="http://www.jydoc.com/uploads/jydoc/p45001/20091222028426877780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308350"/>
            <a:ext cx="238125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196" name="Group 26"/>
          <p:cNvGrpSpPr>
            <a:grpSpLocks/>
          </p:cNvGrpSpPr>
          <p:nvPr/>
        </p:nvGrpSpPr>
        <p:grpSpPr bwMode="auto">
          <a:xfrm>
            <a:off x="357188" y="1665288"/>
            <a:ext cx="7848600" cy="1039812"/>
            <a:chOff x="385" y="1344"/>
            <a:chExt cx="4944" cy="655"/>
          </a:xfrm>
        </p:grpSpPr>
        <p:sp>
          <p:nvSpPr>
            <p:cNvPr id="8198" name="Text Box 5"/>
            <p:cNvSpPr txBox="1">
              <a:spLocks noChangeArrowheads="1"/>
            </p:cNvSpPr>
            <p:nvPr/>
          </p:nvSpPr>
          <p:spPr bwMode="auto">
            <a:xfrm>
              <a:off x="657" y="1456"/>
              <a:ext cx="4672" cy="5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000">
                  <a:latin typeface="黑体" pitchFamily="49" charset="-122"/>
                  <a:ea typeface="黑体" pitchFamily="49" charset="-122"/>
                </a:rPr>
                <a:t>思考：</a:t>
              </a:r>
              <a:r>
                <a:rPr lang="zh-CN" altLang="en-US" sz="2000"/>
                <a:t>提问在第</a:t>
              </a:r>
              <a:r>
                <a:rPr lang="en-US" altLang="zh-CN" sz="2000"/>
                <a:t>20</a:t>
              </a:r>
              <a:r>
                <a:rPr lang="zh-CN" altLang="en-US" sz="2000"/>
                <a:t>个格子中有多少麦子？</a:t>
              </a:r>
              <a:endParaRPr lang="en-US" altLang="zh-CN" sz="2000"/>
            </a:p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/>
                <a:t>            </a:t>
              </a:r>
              <a:r>
                <a:rPr lang="zh-CN" altLang="en-US" sz="2000"/>
                <a:t>是否可以的</a:t>
              </a:r>
              <a:r>
                <a:rPr lang="en-US" altLang="zh-CN" sz="2000"/>
                <a:t>Excel</a:t>
              </a:r>
              <a:r>
                <a:rPr lang="zh-CN" altLang="en-US" sz="2000"/>
                <a:t>中轻松算出？</a:t>
              </a:r>
              <a:endParaRPr lang="zh-CN" altLang="en-US" sz="2000"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8199" name="Picture 20" descr="question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5" y="1344"/>
              <a:ext cx="309" cy="4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r="83594" b="21666"/>
          <a:stretch>
            <a:fillRect/>
          </a:stretch>
        </p:blipFill>
        <p:spPr bwMode="auto">
          <a:xfrm>
            <a:off x="5715000" y="2165350"/>
            <a:ext cx="2500313" cy="414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课堂总结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1</a:t>
            </a:r>
            <a:r>
              <a:rPr lang="zh-CN" dirty="0" smtClean="0"/>
              <a:t>、输入有规律的数据：自动填充</a:t>
            </a:r>
            <a:r>
              <a:rPr lang="zh-CN" altLang="en-US" dirty="0" smtClean="0"/>
              <a:t>数据</a:t>
            </a:r>
            <a:endParaRPr lang="zh-CN" dirty="0" smtClean="0"/>
          </a:p>
          <a:p>
            <a:pPr eaLnBrk="1" hangingPunct="1">
              <a:defRPr/>
            </a:pPr>
            <a:r>
              <a:rPr lang="en-US" dirty="0" smtClean="0"/>
              <a:t>2</a:t>
            </a:r>
            <a:r>
              <a:rPr lang="zh-CN" dirty="0" smtClean="0"/>
              <a:t>、特殊数据的输入</a:t>
            </a:r>
            <a:r>
              <a:rPr lang="zh-CN" altLang="en-US" dirty="0" smtClean="0"/>
              <a:t>：文本字符、数字、日期、时间的输入及显示格式的设置方法。</a:t>
            </a:r>
          </a:p>
          <a:p>
            <a:pPr lvl="2" eaLnBrk="1" hangingPunct="1">
              <a:defRPr/>
            </a:pPr>
            <a:r>
              <a:rPr lang="zh-CN" dirty="0" smtClean="0">
                <a:cs typeface="+mn-cs"/>
              </a:rPr>
              <a:t>数字文本化</a:t>
            </a:r>
          </a:p>
          <a:p>
            <a:pPr lvl="2" eaLnBrk="1" hangingPunct="1">
              <a:defRPr/>
            </a:pPr>
            <a:r>
              <a:rPr lang="zh-CN" dirty="0" smtClean="0">
                <a:cs typeface="+mn-cs"/>
              </a:rPr>
              <a:t>设置单元格格式</a:t>
            </a:r>
          </a:p>
          <a:p>
            <a:pPr eaLnBrk="1" hangingPunct="1">
              <a:buFontTx/>
              <a:buNone/>
              <a:defRPr/>
            </a:pPr>
            <a:r>
              <a:rPr lang="zh-CN" altLang="en-US" dirty="0" smtClean="0"/>
              <a:t>	</a:t>
            </a:r>
          </a:p>
          <a:p>
            <a:pPr eaLnBrk="1" hangingPunct="1">
              <a:defRPr/>
            </a:pPr>
            <a:endParaRPr lang="zh-CN" alt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1034</TotalTime>
  <Words>596</Words>
  <Application>Microsoft Office PowerPoint</Application>
  <PresentationFormat>全屏显示(4:3)</PresentationFormat>
  <Paragraphs>46</Paragraphs>
  <Slides>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3" baseType="lpstr">
      <vt:lpstr>Arial</vt:lpstr>
      <vt:lpstr>宋体</vt:lpstr>
      <vt:lpstr>Calibri</vt:lpstr>
      <vt:lpstr>黑体</vt:lpstr>
      <vt:lpstr>默认设计模板</vt:lpstr>
      <vt:lpstr>PowerPoint 演示文稿</vt:lpstr>
      <vt:lpstr>国王和麦子</vt:lpstr>
      <vt:lpstr>PowerPoint 演示文稿</vt:lpstr>
      <vt:lpstr>PowerPoint 演示文稿</vt:lpstr>
      <vt:lpstr>PowerPoint 演示文稿</vt:lpstr>
      <vt:lpstr>PowerPoint 演示文稿</vt:lpstr>
      <vt:lpstr>国王和麦子</vt:lpstr>
      <vt:lpstr>课堂总结</vt:lpstr>
    </vt:vector>
  </TitlesOfParts>
  <Company>yong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wang</dc:creator>
  <cp:lastModifiedBy>mingko</cp:lastModifiedBy>
  <cp:revision>68</cp:revision>
  <dcterms:created xsi:type="dcterms:W3CDTF">2005-05-01T14:43:36Z</dcterms:created>
  <dcterms:modified xsi:type="dcterms:W3CDTF">2022-01-12T01:07:00Z</dcterms:modified>
</cp:coreProperties>
</file>