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customXml/itemProps13.xml" ContentType="application/vnd.openxmlformats-officedocument.customXmlProperties+xml"/>
  <Override PartName="/customXml/itemProps24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customXml/itemProps31.xml" ContentType="application/vnd.openxmlformats-officedocument.customXmlPropertie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customXml/itemProps20.xml" ContentType="application/vnd.openxmlformats-officedocument.customXmlProperties+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customXml/itemProps8.xml" ContentType="application/vnd.openxmlformats-officedocument.customXml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customXml/itemProps6.xml" ContentType="application/vnd.openxmlformats-officedocument.customXmlProperties+xml"/>
  <Override PartName="/customXml/itemProps29.xml" ContentType="application/vnd.openxmlformats-officedocument.customXmlPropertie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customXml/itemProps4.xml" ContentType="application/vnd.openxmlformats-officedocument.customXmlProperties+xml"/>
  <Override PartName="/customXml/itemProps18.xml" ContentType="application/vnd.openxmlformats-officedocument.customXmlProperties+xml"/>
  <Override PartName="/customXml/itemProps27.xml" ContentType="application/vnd.openxmlformats-officedocument.customXml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customXml/itemProps16.xml" ContentType="application/vnd.openxmlformats-officedocument.customXmlProperties+xml"/>
  <Override PartName="/customXml/itemProps25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customXml/itemProps14.xml" ContentType="application/vnd.openxmlformats-officedocument.customXmlProperties+xml"/>
  <Override PartName="/customXml/itemProps23.xml" ContentType="application/vnd.openxmlformats-officedocument.customXmlProperties+xml"/>
  <Override PartName="/customXml/itemProps32.xml" ContentType="application/vnd.openxmlformats-officedocument.customXmlProperti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customXml/itemProps12.xml" ContentType="application/vnd.openxmlformats-officedocument.customXmlProperties+xml"/>
  <Override PartName="/customXml/itemProps21.xml" ContentType="application/vnd.openxmlformats-officedocument.customXmlProperties+xml"/>
  <Override PartName="/customXml/itemProps30.xml" ContentType="application/vnd.openxmlformats-officedocument.customXmlProperti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customXml/itemProps10.xml" ContentType="application/vnd.openxmlformats-officedocument.customXmlProperties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customXml/itemProps9.xml" ContentType="application/vnd.openxmlformats-officedocument.customXmlProperties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customXml/itemProps7.xml" ContentType="application/vnd.openxmlformats-officedocument.customXmlProperties+xml"/>
  <Override PartName="/ppt/notesSlides/notesSlide6.xml" ContentType="application/vnd.openxmlformats-officedocument.presentationml.notesSlide+xml"/>
  <Override PartName="/customXml/itemProps5.xml" ContentType="application/vnd.openxmlformats-officedocument.customXmlProperties+xml"/>
  <Override PartName="/customXml/itemProps17.xml" ContentType="application/vnd.openxmlformats-officedocument.customXmlProperties+xml"/>
  <Override PartName="/customXml/itemProps19.xml" ContentType="application/vnd.openxmlformats-officedocument.customXmlProperties+xml"/>
  <Override PartName="/customXml/itemProps28.xml" ContentType="application/vnd.openxmlformats-officedocument.customXmlPropertie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15.xml" ContentType="application/vnd.openxmlformats-officedocument.customXmlProperties+xml"/>
  <Override PartName="/customXml/itemProps26.xml" ContentType="application/vnd.openxmlformats-officedocument.customXmlProperties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customXml/itemProps11.xml" ContentType="application/vnd.openxmlformats-officedocument.customXmlProperties+xml"/>
  <Override PartName="/customXml/itemProps22.xml" ContentType="application/vnd.openxmlformats-officedocument.customXmlProperti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33"/>
  </p:sldMasterIdLst>
  <p:notesMasterIdLst>
    <p:notesMasterId r:id="rId67"/>
  </p:notesMasterIdLst>
  <p:sldIdLst>
    <p:sldId id="304" r:id="rId34"/>
    <p:sldId id="261" r:id="rId35"/>
    <p:sldId id="263" r:id="rId36"/>
    <p:sldId id="265" r:id="rId37"/>
    <p:sldId id="266" r:id="rId38"/>
    <p:sldId id="267" r:id="rId39"/>
    <p:sldId id="268" r:id="rId40"/>
    <p:sldId id="270" r:id="rId41"/>
    <p:sldId id="271" r:id="rId42"/>
    <p:sldId id="273" r:id="rId43"/>
    <p:sldId id="277" r:id="rId44"/>
    <p:sldId id="279" r:id="rId45"/>
    <p:sldId id="280" r:id="rId46"/>
    <p:sldId id="282" r:id="rId47"/>
    <p:sldId id="283" r:id="rId48"/>
    <p:sldId id="285" r:id="rId49"/>
    <p:sldId id="286" r:id="rId50"/>
    <p:sldId id="287" r:id="rId51"/>
    <p:sldId id="288" r:id="rId52"/>
    <p:sldId id="289" r:id="rId53"/>
    <p:sldId id="290" r:id="rId54"/>
    <p:sldId id="291" r:id="rId55"/>
    <p:sldId id="292" r:id="rId56"/>
    <p:sldId id="293" r:id="rId57"/>
    <p:sldId id="294" r:id="rId58"/>
    <p:sldId id="295" r:id="rId59"/>
    <p:sldId id="296" r:id="rId60"/>
    <p:sldId id="298" r:id="rId61"/>
    <p:sldId id="299" r:id="rId62"/>
    <p:sldId id="300" r:id="rId63"/>
    <p:sldId id="301" r:id="rId64"/>
    <p:sldId id="302" r:id="rId65"/>
    <p:sldId id="303" r:id="rId66"/>
  </p:sldIdLst>
  <p:sldSz cx="9144000" cy="6840538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4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78142" autoAdjust="0"/>
  </p:normalViewPr>
  <p:slideViewPr>
    <p:cSldViewPr>
      <p:cViewPr>
        <p:scale>
          <a:sx n="100" d="100"/>
          <a:sy n="100" d="100"/>
        </p:scale>
        <p:origin x="-133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26" Type="http://schemas.openxmlformats.org/officeDocument/2006/relationships/customXml" Target="../customXml/item26.xml"/><Relationship Id="rId39" Type="http://schemas.openxmlformats.org/officeDocument/2006/relationships/slide" Target="slides/slide6.xml"/><Relationship Id="rId21" Type="http://schemas.openxmlformats.org/officeDocument/2006/relationships/customXml" Target="../customXml/item21.xml"/><Relationship Id="rId34" Type="http://schemas.openxmlformats.org/officeDocument/2006/relationships/slide" Target="slides/slide1.xml"/><Relationship Id="rId42" Type="http://schemas.openxmlformats.org/officeDocument/2006/relationships/slide" Target="slides/slide9.xml"/><Relationship Id="rId47" Type="http://schemas.openxmlformats.org/officeDocument/2006/relationships/slide" Target="slides/slide14.xml"/><Relationship Id="rId50" Type="http://schemas.openxmlformats.org/officeDocument/2006/relationships/slide" Target="slides/slide17.xml"/><Relationship Id="rId55" Type="http://schemas.openxmlformats.org/officeDocument/2006/relationships/slide" Target="slides/slide22.xml"/><Relationship Id="rId63" Type="http://schemas.openxmlformats.org/officeDocument/2006/relationships/slide" Target="slides/slide30.xml"/><Relationship Id="rId68" Type="http://schemas.openxmlformats.org/officeDocument/2006/relationships/presProps" Target="presProps.xml"/><Relationship Id="rId7" Type="http://schemas.openxmlformats.org/officeDocument/2006/relationships/customXml" Target="../customXml/item7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16.xml"/><Relationship Id="rId29" Type="http://schemas.openxmlformats.org/officeDocument/2006/relationships/customXml" Target="../customXml/item29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customXml" Target="../customXml/item24.xml"/><Relationship Id="rId32" Type="http://schemas.openxmlformats.org/officeDocument/2006/relationships/customXml" Target="../customXml/item32.xml"/><Relationship Id="rId37" Type="http://schemas.openxmlformats.org/officeDocument/2006/relationships/slide" Target="slides/slide4.xml"/><Relationship Id="rId40" Type="http://schemas.openxmlformats.org/officeDocument/2006/relationships/slide" Target="slides/slide7.xml"/><Relationship Id="rId45" Type="http://schemas.openxmlformats.org/officeDocument/2006/relationships/slide" Target="slides/slide12.xml"/><Relationship Id="rId53" Type="http://schemas.openxmlformats.org/officeDocument/2006/relationships/slide" Target="slides/slide20.xml"/><Relationship Id="rId58" Type="http://schemas.openxmlformats.org/officeDocument/2006/relationships/slide" Target="slides/slide25.xml"/><Relationship Id="rId66" Type="http://schemas.openxmlformats.org/officeDocument/2006/relationships/slide" Target="slides/slide33.xml"/><Relationship Id="rId5" Type="http://schemas.openxmlformats.org/officeDocument/2006/relationships/customXml" Target="../customXml/item5.xml"/><Relationship Id="rId15" Type="http://schemas.openxmlformats.org/officeDocument/2006/relationships/customXml" Target="../customXml/item15.xml"/><Relationship Id="rId23" Type="http://schemas.openxmlformats.org/officeDocument/2006/relationships/customXml" Target="../customXml/item23.xml"/><Relationship Id="rId28" Type="http://schemas.openxmlformats.org/officeDocument/2006/relationships/customXml" Target="../customXml/item28.xml"/><Relationship Id="rId36" Type="http://schemas.openxmlformats.org/officeDocument/2006/relationships/slide" Target="slides/slide3.xml"/><Relationship Id="rId49" Type="http://schemas.openxmlformats.org/officeDocument/2006/relationships/slide" Target="slides/slide16.xml"/><Relationship Id="rId57" Type="http://schemas.openxmlformats.org/officeDocument/2006/relationships/slide" Target="slides/slide24.xml"/><Relationship Id="rId61" Type="http://schemas.openxmlformats.org/officeDocument/2006/relationships/slide" Target="slides/slide28.xml"/><Relationship Id="rId10" Type="http://schemas.openxmlformats.org/officeDocument/2006/relationships/customXml" Target="../customXml/item10.xml"/><Relationship Id="rId19" Type="http://schemas.openxmlformats.org/officeDocument/2006/relationships/customXml" Target="../customXml/item19.xml"/><Relationship Id="rId31" Type="http://schemas.openxmlformats.org/officeDocument/2006/relationships/customXml" Target="../customXml/item31.xml"/><Relationship Id="rId44" Type="http://schemas.openxmlformats.org/officeDocument/2006/relationships/slide" Target="slides/slide11.xml"/><Relationship Id="rId52" Type="http://schemas.openxmlformats.org/officeDocument/2006/relationships/slide" Target="slides/slide19.xml"/><Relationship Id="rId60" Type="http://schemas.openxmlformats.org/officeDocument/2006/relationships/slide" Target="slides/slide27.xml"/><Relationship Id="rId65" Type="http://schemas.openxmlformats.org/officeDocument/2006/relationships/slide" Target="slides/slide32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customXml" Target="../customXml/item22.xml"/><Relationship Id="rId27" Type="http://schemas.openxmlformats.org/officeDocument/2006/relationships/customXml" Target="../customXml/item27.xml"/><Relationship Id="rId30" Type="http://schemas.openxmlformats.org/officeDocument/2006/relationships/customXml" Target="../customXml/item30.xml"/><Relationship Id="rId35" Type="http://schemas.openxmlformats.org/officeDocument/2006/relationships/slide" Target="slides/slide2.xml"/><Relationship Id="rId43" Type="http://schemas.openxmlformats.org/officeDocument/2006/relationships/slide" Target="slides/slide10.xml"/><Relationship Id="rId48" Type="http://schemas.openxmlformats.org/officeDocument/2006/relationships/slide" Target="slides/slide15.xml"/><Relationship Id="rId56" Type="http://schemas.openxmlformats.org/officeDocument/2006/relationships/slide" Target="slides/slide23.xml"/><Relationship Id="rId64" Type="http://schemas.openxmlformats.org/officeDocument/2006/relationships/slide" Target="slides/slide31.xml"/><Relationship Id="rId69" Type="http://schemas.openxmlformats.org/officeDocument/2006/relationships/viewProps" Target="viewProps.xml"/><Relationship Id="rId8" Type="http://schemas.openxmlformats.org/officeDocument/2006/relationships/customXml" Target="../customXml/item8.xml"/><Relationship Id="rId51" Type="http://schemas.openxmlformats.org/officeDocument/2006/relationships/slide" Target="slides/slide18.xml"/><Relationship Id="rId3" Type="http://schemas.openxmlformats.org/officeDocument/2006/relationships/customXml" Target="../customXml/item3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25" Type="http://schemas.openxmlformats.org/officeDocument/2006/relationships/customXml" Target="../customXml/item25.xml"/><Relationship Id="rId33" Type="http://schemas.openxmlformats.org/officeDocument/2006/relationships/slideMaster" Target="slideMasters/slideMaster1.xml"/><Relationship Id="rId38" Type="http://schemas.openxmlformats.org/officeDocument/2006/relationships/slide" Target="slides/slide5.xml"/><Relationship Id="rId46" Type="http://schemas.openxmlformats.org/officeDocument/2006/relationships/slide" Target="slides/slide13.xml"/><Relationship Id="rId59" Type="http://schemas.openxmlformats.org/officeDocument/2006/relationships/slide" Target="slides/slide26.xml"/><Relationship Id="rId67" Type="http://schemas.openxmlformats.org/officeDocument/2006/relationships/notesMaster" Target="notesMasters/notesMaster1.xml"/><Relationship Id="rId20" Type="http://schemas.openxmlformats.org/officeDocument/2006/relationships/customXml" Target="../customXml/item20.xml"/><Relationship Id="rId41" Type="http://schemas.openxmlformats.org/officeDocument/2006/relationships/slide" Target="slides/slide8.xml"/><Relationship Id="rId54" Type="http://schemas.openxmlformats.org/officeDocument/2006/relationships/slide" Target="slides/slide21.xml"/><Relationship Id="rId62" Type="http://schemas.openxmlformats.org/officeDocument/2006/relationships/slide" Target="slides/slide29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E16A1-CD54-44AD-AAEF-7C0100267705}" type="datetimeFigureOut">
              <a:rPr lang="zh-CN" altLang="en-US" smtClean="0"/>
              <a:pPr/>
              <a:t>2017-2-17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C518D-AE7E-41F4-BDAF-13DD522B5C6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备注占位符 1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1657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fld id="{D819A9AE-DFF2-479B-AF37-FAA367F55B3D}" type="datetimeFigureOut">
              <a:rPr lang="zh-CN" altLang="en-US" smtClean="0"/>
              <a:pPr/>
              <a:t>2017-2-17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fld id="{D819A9AE-DFF2-479B-AF37-FAA367F55B3D}" type="datetimeFigureOut">
              <a:rPr lang="zh-CN" altLang="en-US" smtClean="0"/>
              <a:pPr/>
              <a:t>2017-2-17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Times New Roman" pitchFamily="18" charset="0"/>
                <a:ea typeface="+mn-ea"/>
              </a:defRPr>
            </a:lvl1pPr>
          </a:lstStyle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  <a:pPr/>
              <a:t>2017-2-17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4.xml"/><Relationship Id="rId3" Type="http://schemas.openxmlformats.org/officeDocument/2006/relationships/slideLayout" Target="../slideLayouts/slideLayout3.xml"/><Relationship Id="rId7" Type="http://schemas.openxmlformats.org/officeDocument/2006/relationships/slide" Target="../slides/slide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8" descr="图片栏目索引-02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2700"/>
            <a:ext cx="9144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7289800" y="474663"/>
            <a:ext cx="296863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Times New Roman" pitchFamily="18" charset="0"/>
            </a:endParaRPr>
          </a:p>
        </p:txBody>
      </p:sp>
      <p:grpSp>
        <p:nvGrpSpPr>
          <p:cNvPr id="2" name="组合 38"/>
          <p:cNvGrpSpPr>
            <a:grpSpLocks/>
          </p:cNvGrpSpPr>
          <p:nvPr/>
        </p:nvGrpSpPr>
        <p:grpSpPr bwMode="auto">
          <a:xfrm>
            <a:off x="7570788" y="-1239838"/>
            <a:ext cx="928687" cy="1123950"/>
            <a:chOff x="7859706" y="526009"/>
            <a:chExt cx="928694" cy="1123411"/>
          </a:xfrm>
        </p:grpSpPr>
        <p:sp>
          <p:nvSpPr>
            <p:cNvPr id="38" name="圆角矩形 37"/>
            <p:cNvSpPr/>
            <p:nvPr userDrawn="1"/>
          </p:nvSpPr>
          <p:spPr>
            <a:xfrm>
              <a:off x="7899393" y="526009"/>
              <a:ext cx="817569" cy="1123411"/>
            </a:xfrm>
            <a:prstGeom prst="roundRect">
              <a:avLst/>
            </a:prstGeom>
            <a:solidFill>
              <a:srgbClr val="FFC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n>
                  <a:solidFill>
                    <a:srgbClr val="00B0F0"/>
                  </a:solidFill>
                </a:ln>
                <a:latin typeface="Times New Roman" pitchFamily="18" charset="0"/>
              </a:endParaRPr>
            </a:p>
          </p:txBody>
        </p:sp>
        <p:sp>
          <p:nvSpPr>
            <p:cNvPr id="37" name="TextBox 36"/>
            <p:cNvSpPr txBox="1"/>
            <p:nvPr userDrawn="1"/>
          </p:nvSpPr>
          <p:spPr>
            <a:xfrm>
              <a:off x="7859706" y="910000"/>
              <a:ext cx="928694" cy="739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latin typeface="黑体" pitchFamily="49" charset="-122"/>
                  <a:ea typeface="黑体" pitchFamily="49" charset="-122"/>
                  <a:hlinkClick r:id="rId7" action="ppaction://hlinksldjump"/>
                </a:rPr>
                <a:t>教材研读</a:t>
              </a:r>
              <a:endParaRPr lang="en-US" altLang="zh-CN" sz="1400" dirty="0">
                <a:latin typeface="黑体" pitchFamily="49" charset="-122"/>
                <a:ea typeface="黑体" pitchFamily="49" charset="-12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latin typeface="黑体" pitchFamily="49" charset="-122"/>
                  <a:ea typeface="黑体" pitchFamily="49" charset="-122"/>
                  <a:hlinkClick r:id="rId8" action="ppaction://hlinksldjump"/>
                </a:rPr>
                <a:t>考点突破</a:t>
              </a:r>
              <a:endParaRPr lang="zh-CN" altLang="en-US" sz="1400" dirty="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7353300" y="0"/>
            <a:ext cx="1500188" cy="452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Times New Roman" pitchFamily="18" charset="0"/>
            </a:endParaRPr>
          </a:p>
        </p:txBody>
      </p:sp>
      <p:grpSp>
        <p:nvGrpSpPr>
          <p:cNvPr id="3" name="组合 15"/>
          <p:cNvGrpSpPr>
            <a:grpSpLocks/>
          </p:cNvGrpSpPr>
          <p:nvPr/>
        </p:nvGrpSpPr>
        <p:grpSpPr bwMode="auto">
          <a:xfrm>
            <a:off x="7259638" y="203200"/>
            <a:ext cx="1884362" cy="360363"/>
            <a:chOff x="7260332" y="1067480"/>
            <a:chExt cx="1883668" cy="359665"/>
          </a:xfrm>
        </p:grpSpPr>
        <p:pic>
          <p:nvPicPr>
            <p:cNvPr id="1031" name="图片 9" descr="图片-02.png"/>
            <p:cNvPicPr>
              <a:picLocks noChangeAspect="1"/>
            </p:cNvPicPr>
            <p:nvPr userDrawn="1"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7260332" y="1067480"/>
              <a:ext cx="1883668" cy="359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2"/>
            <p:cNvSpPr txBox="1"/>
            <p:nvPr userDrawn="1"/>
          </p:nvSpPr>
          <p:spPr>
            <a:xfrm>
              <a:off x="7595171" y="1084909"/>
              <a:ext cx="902955" cy="30737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栏目索引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73845E-7 L -0.00052 0.2149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426  E" pathEditMode="relative" ptsTypes="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32.xml"/><Relationship Id="rId6" Type="http://schemas.openxmlformats.org/officeDocument/2006/relationships/image" Target="../media/image6.png"/><Relationship Id="rId5" Type="http://schemas.openxmlformats.org/officeDocument/2006/relationships/slide" Target="slide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7.xml"/><Relationship Id="rId5" Type="http://schemas.openxmlformats.org/officeDocument/2006/relationships/image" Target="../media/image9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customXml" Target="../../customXml/item2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5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8.xml"/><Relationship Id="rId6" Type="http://schemas.openxmlformats.org/officeDocument/2006/relationships/image" Target="../media/image18.png"/><Relationship Id="rId5" Type="http://schemas.openxmlformats.org/officeDocument/2006/relationships/slide" Target="slide5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3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0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9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2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4.xml"/><Relationship Id="rId5" Type="http://schemas.openxmlformats.org/officeDocument/2006/relationships/image" Target="../media/image27.jpe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7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31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25.xml"/><Relationship Id="rId4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4.xml"/><Relationship Id="rId1" Type="http://schemas.openxmlformats.org/officeDocument/2006/relationships/customXml" Target="../../customXml/item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-0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6538" y="579438"/>
            <a:ext cx="351155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 descr="图片-0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97413"/>
            <a:ext cx="9144000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 txBox="1">
            <a:spLocks/>
          </p:cNvSpPr>
          <p:nvPr/>
        </p:nvSpPr>
        <p:spPr>
          <a:xfrm>
            <a:off x="3678238" y="1027113"/>
            <a:ext cx="1808162" cy="1625600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60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生物</a:t>
            </a:r>
            <a:endParaRPr lang="en-US" altLang="zh-CN" sz="6000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zh-CN" altLang="en-US" sz="380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+mj-cs"/>
              </a:rPr>
              <a:t>课标版</a:t>
            </a:r>
          </a:p>
        </p:txBody>
      </p:sp>
      <p:sp>
        <p:nvSpPr>
          <p:cNvPr id="3" name="标题 1"/>
          <p:cNvSpPr txBox="1">
            <a:spLocks noChangeArrowheads="1"/>
          </p:cNvSpPr>
          <p:nvPr/>
        </p:nvSpPr>
        <p:spPr bwMode="auto">
          <a:xfrm>
            <a:off x="-7938" y="5380038"/>
            <a:ext cx="9144001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chemeClr val="bg1"/>
                </a:solidFill>
                <a:latin typeface="Times New Roman" pitchFamily="65" charset="-122"/>
                <a:ea typeface="黑体" pitchFamily="65" charset="-122"/>
              </a:rPr>
              <a:t>第</a:t>
            </a:r>
            <a:r>
              <a:rPr lang="en-US" altLang="zh-CN" sz="2800" kern="0" dirty="0" smtClean="0">
                <a:solidFill>
                  <a:schemeClr val="bg1"/>
                </a:solidFill>
                <a:latin typeface="Times New Roman" pitchFamily="65" charset="-122"/>
                <a:ea typeface="黑体" pitchFamily="65" charset="-122"/>
              </a:rPr>
              <a:t>26</a:t>
            </a:r>
            <a:r>
              <a:rPr lang="zh-CN" altLang="en-US" sz="2800" kern="0" dirty="0" smtClean="0">
                <a:solidFill>
                  <a:schemeClr val="bg1"/>
                </a:solidFill>
                <a:latin typeface="Times New Roman" pitchFamily="65" charset="-122"/>
                <a:ea typeface="黑体" pitchFamily="65" charset="-122"/>
              </a:rPr>
              <a:t>讲　免疫调节</a:t>
            </a:r>
            <a:endParaRPr lang="zh-CN" altLang="en-US" sz="2800" kern="0" dirty="0">
              <a:solidFill>
                <a:schemeClr val="bg1"/>
              </a:solidFill>
              <a:latin typeface="Times New Roman" pitchFamily="65" charset="-122"/>
              <a:ea typeface="黑体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920071"/>
            <a:ext cx="8127000" cy="4479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algn="ctr" eaLnBrk="0" latinLnBrk="1" hangingPunct="0">
              <a:lnSpc>
                <a:spcPct val="150000"/>
              </a:lnSpc>
              <a:spcBef>
                <a:spcPts val="85"/>
              </a:spcBef>
              <a:buNone/>
            </a:pP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考点</a:t>
            </a: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一　免疫系统的组成与功能</a:t>
            </a:r>
            <a:endParaRPr lang="zh-CN" altLang="en-US" sz="2300" b="1" dirty="0">
              <a:solidFill>
                <a:srgbClr val="BE64A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" name="图片 8" descr="ppt-05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3125" y="848501"/>
            <a:ext cx="231775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3908425" y="877076"/>
            <a:ext cx="18573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t"/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教材研读</a:t>
            </a:r>
            <a:endParaRPr lang="zh-CN" altLang="en-US" sz="3000" b="1" dirty="0">
              <a:latin typeface="黑体" pitchFamily="49" charset="-122"/>
              <a:ea typeface="黑体" pitchFamily="49" charset="-122"/>
              <a:hlinkClick r:id="rId5" action="ppaction://hlinksldjump"/>
            </a:endParaRPr>
          </a:p>
        </p:txBody>
      </p:sp>
      <p:pic>
        <p:nvPicPr>
          <p:cNvPr id="6" name="图片 8" descr="考点扫描教师.t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0538" y="1472388"/>
            <a:ext cx="1573212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2"/>
          <p:cNvSpPr txBox="1"/>
          <p:nvPr/>
        </p:nvSpPr>
        <p:spPr>
          <a:xfrm>
            <a:off x="540000" y="2420137"/>
            <a:ext cx="8127000" cy="4149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一、免疫系统的组成</a:t>
            </a:r>
            <a:endParaRPr lang="zh-CN" altLang="en-US" dirty="0"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1.免疫系统的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组成</a:t>
            </a: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330" kern="0" spc="42694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2886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(由免疫细胞或其他细胞产生的发挥⑥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免疫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作用的物质)</a:t>
            </a:r>
            <a:endParaRPr lang="zh-CN" altLang="en-US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8347" y="3319496"/>
            <a:ext cx="6572296" cy="281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矩形 8"/>
          <p:cNvSpPr/>
          <p:nvPr/>
        </p:nvSpPr>
        <p:spPr>
          <a:xfrm>
            <a:off x="1643043" y="3277393"/>
            <a:ext cx="642942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43042" y="4244183"/>
            <a:ext cx="1071570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83508" y="5703904"/>
            <a:ext cx="1559731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65756" y="4029873"/>
            <a:ext cx="285752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31619" y="5006191"/>
            <a:ext cx="285752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64912" y="6092844"/>
            <a:ext cx="535781" cy="325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115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2.免疫细胞的起源与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分化</a:t>
            </a:r>
            <a:endParaRPr lang="zh-CN" altLang="en-US" dirty="0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1991" y="1562881"/>
            <a:ext cx="62960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2"/>
          <p:cNvSpPr txBox="1"/>
          <p:nvPr/>
        </p:nvSpPr>
        <p:spPr>
          <a:xfrm>
            <a:off x="571472" y="3558119"/>
            <a:ext cx="8127000" cy="18579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二、免疫系统的防卫功能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1.非特异性免疫:人人生来就有,不针对某一类特定病原体。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(1)第一道防线:①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皮肤、黏膜及其附属结构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(2)第二道防线:体液中的杀菌物质(如溶菌酶)和②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吞噬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</p:txBody>
      </p:sp>
      <p:pic>
        <p:nvPicPr>
          <p:cNvPr id="6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74098" y="4563277"/>
            <a:ext cx="331234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55520" y="5003810"/>
            <a:ext cx="1045371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2.特异性免疫(第三道防线)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(1)体液免疫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437" kern="0" spc="46387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217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(2)细胞免疫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6347" kern="0" spc="48477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3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14" y="2062947"/>
            <a:ext cx="6356745" cy="2060942"/>
          </a:xfrm>
          <a:prstGeom prst="rect">
            <a:avLst/>
          </a:prstGeom>
        </p:spPr>
      </p:pic>
      <p:pic>
        <p:nvPicPr>
          <p:cNvPr id="4" name="图片 4" descr="textimage4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4634715"/>
            <a:ext cx="6962775" cy="16478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000232" y="2134384"/>
            <a:ext cx="396000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09926" y="2136766"/>
            <a:ext cx="190504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43438" y="2132004"/>
            <a:ext cx="785818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941227" y="2027224"/>
            <a:ext cx="409580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29426" y="2686841"/>
            <a:ext cx="361952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43042" y="5296705"/>
            <a:ext cx="428628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4349" y="5277657"/>
            <a:ext cx="590552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107920" y="5053819"/>
            <a:ext cx="678657" cy="230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984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381"/>
              </a:spcBef>
              <a:buNone/>
            </a:pPr>
            <a:r>
              <a:rPr lang="zh-CN" altLang="en-US" sz="1526" kern="0" spc="-55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名师点拨    注意特异性免疫中各细胞或物质的作用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(1)吞噬细胞的作用:①摄取、处理病原体,暴露其特定抗原,并将抗原传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递给T细胞。②吞噬抗体与病原体结合形成的沉淀或细胞集团。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</a:t>
            </a:r>
            <a:r>
              <a:rPr lang="zh-CN" altLang="en-US" sz="6673" kern="0" spc="3885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504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(3)记忆细胞:长时间保持对抗原的记忆,当该抗原再次入侵时,迅速增殖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分化,快速产生大量抗体。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(4)效应T细胞:与被病原体感染的宿主细胞密切接触,使之裂解,释放出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病原体。</a:t>
            </a:r>
            <a:endParaRPr lang="zh-CN" altLang="en-US" dirty="0"/>
          </a:p>
        </p:txBody>
      </p:sp>
      <p:pic>
        <p:nvPicPr>
          <p:cNvPr id="3" name="图片 3" descr="textimage5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000" y="1241718"/>
            <a:ext cx="123824" cy="152400"/>
          </a:xfrm>
          <a:prstGeom prst="rect">
            <a:avLst/>
          </a:prstGeom>
        </p:spPr>
      </p:pic>
      <p:pic>
        <p:nvPicPr>
          <p:cNvPr id="4" name="图片 4" descr="textimage6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509" y="2651427"/>
            <a:ext cx="5514724" cy="1662593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9289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三、免疫系统的监控和清除功能</a:t>
            </a:r>
            <a:endParaRPr lang="zh-CN" altLang="en-US" dirty="0"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监控并清除体内衰老、破损和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癌变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的细胞。</a:t>
            </a:r>
            <a:endParaRPr lang="zh-CN" altLang="en-US" dirty="0"/>
          </a:p>
        </p:txBody>
      </p:sp>
      <p:pic>
        <p:nvPicPr>
          <p:cNvPr id="3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599396"/>
            <a:ext cx="1000132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479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algn="ctr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考点二　免疫功能异常与免疫应用</a:t>
            </a:r>
            <a:endParaRPr lang="zh-CN" altLang="en-US" sz="2300" b="1" dirty="0">
              <a:solidFill>
                <a:srgbClr val="BE64A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722306"/>
            <a:ext cx="8127000" cy="2269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一、免疫功能异常</a:t>
            </a:r>
            <a:endParaRPr lang="zh-CN" altLang="en-US" dirty="0"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1.自身免疫病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(1)病因:防卫功能过强。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(2)病理:将①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自身物质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当作外来异物进行攻击。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(3)病例:类风湿性关节炎,系统性红斑狼疮。</a:t>
            </a:r>
            <a:endParaRPr lang="zh-CN" altLang="en-US" dirty="0"/>
          </a:p>
        </p:txBody>
      </p:sp>
      <p:pic>
        <p:nvPicPr>
          <p:cNvPr id="4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6734" y="3170238"/>
            <a:ext cx="154225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2.过敏反应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(1)病因:防卫功能过强。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(2)病理: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122" kern="0" spc="30477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2429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(3)特点: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a.发作②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迅速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,反应③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强烈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,消退较快。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b.一般不会破坏组织细胞,也不会引起组织严重损伤。</a:t>
            </a:r>
            <a:endParaRPr lang="zh-CN" altLang="en-US"/>
          </a:p>
        </p:txBody>
      </p:sp>
      <p:pic>
        <p:nvPicPr>
          <p:cNvPr id="3" name="图片 3" descr="textimage7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2563013"/>
            <a:ext cx="4534773" cy="2215855"/>
          </a:xfrm>
          <a:prstGeom prst="rect">
            <a:avLst/>
          </a:prstGeom>
        </p:spPr>
      </p:pic>
      <p:pic>
        <p:nvPicPr>
          <p:cNvPr id="4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58" y="5377670"/>
            <a:ext cx="1023939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26601" y="5380054"/>
            <a:ext cx="1023939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056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c.有明显的④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遗传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倾向和⑤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个体差异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</p:txBody>
      </p:sp>
      <p:pic>
        <p:nvPicPr>
          <p:cNvPr id="3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90708" y="1155688"/>
            <a:ext cx="1009656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2" y="1134253"/>
            <a:ext cx="150496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2"/>
          <p:cNvSpPr txBox="1"/>
          <p:nvPr/>
        </p:nvSpPr>
        <p:spPr>
          <a:xfrm>
            <a:off x="540000" y="1562881"/>
            <a:ext cx="8127000" cy="19116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3.免疫缺陷病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(1)病因:防卫功能过弱。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(2)类型</a:t>
            </a:r>
            <a:r>
              <a:rPr lang="zh-CN" altLang="en-US" sz="4257" kern="0" spc="30242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</a:t>
            </a:r>
            <a:endParaRPr lang="zh-CN" altLang="en-US" dirty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1349233" y="2614792"/>
          <a:ext cx="4381500" cy="1038224"/>
        </p:xfrm>
        <a:graphic>
          <a:graphicData uri="http://schemas.openxmlformats.org/presentationml/2006/ole">
            <p:oleObj spid="_x0000_s3073" name="Equation" r:id="rId6" imgW="4416000" imgH="1046400" progId="">
              <p:embed/>
            </p:oleObj>
          </a:graphicData>
        </a:graphic>
      </p:graphicFrame>
      <p:pic>
        <p:nvPicPr>
          <p:cNvPr id="7" name="Picture 11" descr="\\A015\吴双婷\线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40699" y="3283742"/>
            <a:ext cx="86201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91377"/>
            <a:ext cx="8127000" cy="13934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二、免疫学应用</a:t>
            </a:r>
            <a:endParaRPr lang="zh-CN" altLang="en-US" dirty="0"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1.免疫预防:在免疫反应中疫苗相当于①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抗原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,其作用是使机体产生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相应的②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抗体和记忆细胞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2399491"/>
            <a:ext cx="8127000" cy="39325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免疫检测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: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人工标记③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抗体    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——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检测追踪抗原在机体中的位置。</a:t>
            </a:r>
            <a:endParaRPr lang="zh-CN" altLang="en-US" sz="24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3.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免疫治疗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: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人体患病条件下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通过输入抗体、淋巴因子等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增强人体抵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御病原体的能力。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4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.器官移植中的应用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spc="-15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(1)器官移植的成败主要取决于器官供者与受者的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④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人类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组织相容性抗原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(HLA)是否一致或相近。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(2)⑤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免疫抑制剂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的应用,大大提高了器官移植的成功率。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951" kern="0" spc="1459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</a:t>
            </a:r>
            <a:endParaRPr lang="zh-CN" altLang="en-US" dirty="0"/>
          </a:p>
        </p:txBody>
      </p:sp>
      <p:pic>
        <p:nvPicPr>
          <p:cNvPr id="5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0452" y="1521608"/>
            <a:ext cx="105252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9700" y="1981985"/>
            <a:ext cx="2297919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0852" y="2456650"/>
            <a:ext cx="1012036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48350" y="4310865"/>
            <a:ext cx="282417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\\A015\吴双婷\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5826" y="5231619"/>
            <a:ext cx="1771662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129227"/>
            <a:ext cx="8127000" cy="46061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1.判断免疫系统的组成与功能说法的正误。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(1)(2013课标Ⅱ,4A)淋巴细胞包括B细胞、T细胞和吞噬细胞。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(2)浆细胞分泌抗体的过程不属于胞吐。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(3)(2016四川理综,6C)病毒侵入机体后,能被内环境中的效应T细胞和浆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细胞特异性识别。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(4)(2014海南单科,13A)唾液中的溶菌酶可杀死病原菌。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(5)(2014江苏单科,21D)人体内的吞噬细胞只参与非特异性免疫过程。</a:t>
            </a:r>
            <a:r>
              <a:rPr dirty="0"/>
              <a:t/>
            </a:r>
            <a:br>
              <a:rPr dirty="0"/>
            </a:b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(6)(2015课标Ⅱ,5A)抗体可以进入细胞消灭寄生在其中的结核杆菌。</a:t>
            </a:r>
            <a:r>
              <a:rPr dirty="0"/>
              <a:t/>
            </a:r>
            <a:br>
              <a:rPr dirty="0"/>
            </a:b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</p:txBody>
      </p:sp>
      <p:pic>
        <p:nvPicPr>
          <p:cNvPr id="3" name="图片 9" descr="双基诊断教师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8457" y="683414"/>
            <a:ext cx="1573213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1705757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2134385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113087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29441" y="3544095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4463264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\\A015\吴双婷\括号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5349095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705625"/>
            <a:ext cx="8127000" cy="6038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(7)(2015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四川理综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,5D)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内环境中形成的抗原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—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抗体复合物可被吞噬细</a:t>
            </a:r>
            <a:endParaRPr lang="zh-CN" altLang="en-US" sz="24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胞吞噬消化。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(√)</a:t>
            </a:r>
            <a:endParaRPr lang="zh-CN" altLang="en-US" sz="24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(8)(2013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北京理综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,3A)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病毒感染→人体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细胞分泌特异性抗体→清除病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毒。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sz="24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(9)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在胸腺中发育成熟的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淋巴细胞可参与细胞免疫。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(√)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.判断免疫异常与免疫应用说法的正误。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(1)(2014江苏单科,21C)过敏反应是人体特异性免疫应答的一种异常生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理现象。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(2)(2013重庆理综,4D)已免疫的机体再次接触青霉素后会发生自身免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疫反应。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(3)HIV病毒主要攻击T细胞导致免疫功能严重缺陷。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(4)(2016江苏单科,13B)HIV的高度变异性,致使疫苗效果难以持久。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</p:txBody>
      </p:sp>
      <p:pic>
        <p:nvPicPr>
          <p:cNvPr id="3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277129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205823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2634451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991773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4920467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7488" y="5420533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6349227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777063"/>
            <a:ext cx="8127000" cy="55738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(5)(2016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江苏单科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,13D)HIV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破坏免疫系统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机体无体液免疫应答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不能通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过检测抗体来诊断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HIV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感染。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sz="24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(6)(2015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浙江理综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,1B)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艾滋病主要是通过唾液、食物和昆虫传播的。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(7)(2015浙江理综,1C)HIV 的遗传物质直接整合到宿主细胞的染色体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中。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(8)(2015浙江理综,1D)艾滋病患者的细胞免疫功能严重减退而体液免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疫功能不受影响。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(9)(2015课标Ⅱ,5B)抗体抵抗病毒的机制与溶菌酶杀灭细菌的机制相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同。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NEU-BZ" pitchFamily="65" charset="-122"/>
                <a:ea typeface="NEU-BZ" pitchFamily="65" charset="-122"/>
              </a:rPr>
              <a:t>✕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(10)(2015课标Ⅱ,5D)人感染HIV后的症状与体内该病毒浓度和T细胞数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量有关。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(√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)</a:t>
            </a: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</p:txBody>
      </p:sp>
      <p:pic>
        <p:nvPicPr>
          <p:cNvPr id="3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5262" y="1348567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277261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47752" y="3175794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5575" y="4115599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2514" y="5010955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\\A015\吴双婷\括号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5920599"/>
            <a:ext cx="5667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294314"/>
            <a:ext cx="8127000" cy="14829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latinLnBrk="1" hangingPunct="0">
              <a:lnSpc>
                <a:spcPct val="150000"/>
              </a:lnSpc>
            </a:pPr>
            <a:r>
              <a:rPr lang="zh-CN" altLang="en-US" sz="2300" b="1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突破一　免疫种类及过程的分析与判断</a:t>
            </a:r>
            <a:endParaRPr lang="zh-CN" altLang="en-US" sz="2300" b="1" dirty="0" smtClean="0">
              <a:solidFill>
                <a:srgbClr val="BE64A0"/>
              </a:solidFill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.体液免疫与细胞免疫的比较</a:t>
            </a:r>
            <a:endParaRPr lang="zh-CN" altLang="en-US" dirty="0"/>
          </a:p>
        </p:txBody>
      </p:sp>
      <p:graphicFrame>
        <p:nvGraphicFramePr>
          <p:cNvPr id="3" name="表格 3"/>
          <p:cNvGraphicFramePr>
            <a:graphicFrameLocks noGrp="1"/>
          </p:cNvGraphicFramePr>
          <p:nvPr/>
        </p:nvGraphicFramePr>
        <p:xfrm>
          <a:off x="540000" y="2777327"/>
          <a:ext cx="7740000" cy="3833253"/>
        </p:xfrm>
        <a:graphic>
          <a:graphicData uri="http://schemas.openxmlformats.org/drawingml/2006/table">
            <a:tbl>
              <a:tblPr/>
              <a:tblGrid>
                <a:gridCol w="1031604"/>
                <a:gridCol w="2428892"/>
                <a:gridCol w="4279504"/>
              </a:tblGrid>
              <a:tr h="37332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免疫类型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体液免疫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细胞免疫</a:t>
                      </a:r>
                    </a:p>
                  </a:txBody>
                  <a:tcPr marL="45720" marR="45720"/>
                </a:tc>
              </a:tr>
              <a:tr h="60264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作用对象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游离于体液中的抗原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被抗原侵入的宿主细胞、自身突变细胞和</a:t>
                      </a: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来自</a:t>
                      </a: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异体的移植组织器官</a:t>
                      </a:r>
                    </a:p>
                  </a:txBody>
                  <a:tcPr marL="45720" marR="45720"/>
                </a:tc>
              </a:tr>
              <a:tr h="37332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免疫细胞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主要是B细胞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主要是T细胞</a:t>
                      </a:r>
                    </a:p>
                  </a:txBody>
                  <a:tcPr marL="45720" marR="45720"/>
                </a:tc>
              </a:tr>
              <a:tr h="37332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免疫时间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过程较迅速,所需时间短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过程较缓慢,所需时间长</a:t>
                      </a:r>
                    </a:p>
                  </a:txBody>
                  <a:tcPr marL="45720" marR="45720"/>
                </a:tc>
              </a:tr>
              <a:tr h="37332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作用方式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浆细胞产生的抗体与相应的抗原特异性结合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效应T细胞与靶细胞密切接触</a:t>
                      </a:r>
                    </a:p>
                  </a:txBody>
                  <a:tcPr marL="45720" marR="45720"/>
                </a:tc>
              </a:tr>
              <a:tr h="106128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关系</a:t>
                      </a:r>
                    </a:p>
                  </a:txBody>
                  <a:tcPr marL="45720" marR="45720"/>
                </a:tc>
                <a:tc grid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(1)对于外毒素,体液免疫发挥作用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(2)对于胞内寄生物,体液免疫先起作用,阻止寄生病原体通过血液循环而播散,当寄生</a:t>
                      </a: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病原体进入</a:t>
                      </a: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细胞后,细胞免疫将抗原释放,再由体液免疫最后清除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00" kern="0" dirty="0" smtClean="0">
                          <a:solidFill>
                            <a:srgbClr val="000000"/>
                          </a:solidFill>
                          <a:latin typeface="Times New Roman" pitchFamily="65" charset="-122"/>
                          <a:ea typeface="宋体" pitchFamily="65" charset="-122"/>
                        </a:rPr>
                        <a:t>(3)若T细胞被破坏,则细胞免疫不存在,体液免疫也将大部分丧失</a:t>
                      </a:r>
                    </a:p>
                  </a:txBody>
                  <a:tcPr marL="45720" marR="45720"/>
                </a:tc>
                <a:tc hMerge="1">
                  <a:txBody>
                    <a:bodyPr/>
                    <a:lstStyle/>
                    <a:p>
                      <a:pPr eaLnBrk="0" latinLnBrk="1" hangingPunct="0"/>
                      <a:r>
                        <a:t/>
                      </a:r>
                      <a:br/>
                      <a:endParaRPr/>
                    </a:p>
                  </a:txBody>
                  <a:tcPr marL="45720" marR="45720"/>
                </a:tc>
              </a:tr>
            </a:tbl>
          </a:graphicData>
        </a:graphic>
      </p:graphicFrame>
      <p:pic>
        <p:nvPicPr>
          <p:cNvPr id="4" name="图片 9" descr="ppt-05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3125" y="705625"/>
            <a:ext cx="231775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5"/>
          <p:cNvSpPr txBox="1">
            <a:spLocks noChangeArrowheads="1"/>
          </p:cNvSpPr>
          <p:nvPr/>
        </p:nvSpPr>
        <p:spPr bwMode="auto">
          <a:xfrm>
            <a:off x="3908425" y="734200"/>
            <a:ext cx="18573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t"/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考点突破</a:t>
            </a:r>
            <a:endParaRPr lang="zh-CN" altLang="en-US" sz="3000" b="1">
              <a:latin typeface="黑体" pitchFamily="49" charset="-122"/>
              <a:ea typeface="黑体" pitchFamily="49" charset="-122"/>
              <a:hlinkClick r:id="rId5" action="ppaction://hlinksldjump"/>
            </a:endParaRPr>
          </a:p>
        </p:txBody>
      </p:sp>
      <p:pic>
        <p:nvPicPr>
          <p:cNvPr id="6" name="图片 19" descr="重难点拨教师.t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8813" y="1848633"/>
            <a:ext cx="1541462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733128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2.记忆细胞与二次免疫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(1)记忆细胞特点:可以在抗原消失后很长时间保持对这种抗原的记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忆。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(2)二次免疫反应:抗原再次入侵时,记忆细胞能迅速增殖分化,形成浆细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胞,快速产生大量抗体。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(3)二次免疫反应特点:更快、更高、更强,如下图:</a:t>
            </a:r>
            <a:endParaRPr lang="zh-CN" altLang="en-US"/>
          </a:p>
        </p:txBody>
      </p:sp>
      <p:pic>
        <p:nvPicPr>
          <p:cNvPr id="3" name="图片 3" descr="textimage1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573463"/>
            <a:ext cx="4526870" cy="2918640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3.突破免疫问题的七个误区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(1)吞噬细胞既参与非特异性免疫,又参与特异性免疫。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(2)T细胞既参与体液免疫,又参与细胞免疫。若T细胞缺失,细胞免疫功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能全部丧失,体液免疫功能部分保留。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(3)B细胞、T细胞、记忆细胞具有分裂、分化能力,而浆细胞和效应T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细胞不能再进行分裂、分化。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(4)浆细胞(效应T细胞)并非只来自于B细胞(T细胞)。浆细胞(效应T细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胞)的来源有两个,一是由B细胞(T细胞)增殖分化而来,二是由记忆细胞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增殖分化而来。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(5)由B、T细胞到效应细胞和记忆细胞的增殖分化过程中细胞的遗传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物质并未发生改变,细胞分化只是发生了基因的选择性表达。</a:t>
            </a:r>
            <a:endParaRPr lang="zh-CN" altLang="en-US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(6)有关免疫细胞的三个“唯一”:唯一能产生抗体的细胞是浆细胞;唯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一没有识别功能的细胞是浆细胞;唯一能识别抗原但没有特异性识别功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能的细胞是吞噬细胞。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(7)抗原识别过程与细胞膜上的糖蛋白有关,效应T细胞与靶细胞接触,体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现了细胞膜的信息交流功能。靶细胞的裂解死亡属于细胞凋亡。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918" kern="0" spc="1463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</a:t>
            </a:r>
            <a:endParaRPr lang="zh-CN" altLang="en-US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414979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1.特异性免疫与非特异性免疫的判断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(1)溶菌酶杀菌一定是非特异性免疫,若在唾液中杀菌则为第一道防线,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若在血浆中杀菌则为第二道防线。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(2)消化道、呼吸道及皮肤表面等都是外界环境,在这些场所中所发生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的免疫都属于第一道防线,如胃酸杀菌等。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(3)吞噬细胞既能参与非特异性免疫,也能参与体液免疫和细胞免疫;T</a:t>
            </a:r>
            <a:r>
              <a:t/>
            </a:r>
            <a:br/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细胞能参与细胞免疫和体液免疫。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(4)只要涉及抗体、记忆细胞、特异性识别抗原等均属特异性免疫。</a:t>
            </a:r>
            <a:endParaRPr lang="zh-CN" altLang="en-US"/>
          </a:p>
        </p:txBody>
      </p:sp>
      <p:pic>
        <p:nvPicPr>
          <p:cNvPr id="3" name="图片 18" descr="方法点拨教师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969166"/>
            <a:ext cx="1573213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498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2.“三看法”辨别体液免疫与细胞免疫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30" kern="0" spc="45344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468"/>
              </a:spcBef>
              <a:buNone/>
            </a:pPr>
            <a:r>
              <a:rPr lang="zh-CN" altLang="en-US" sz="3930" kern="0" spc="45419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468"/>
              </a:spcBef>
              <a:buNone/>
            </a:pPr>
            <a:r>
              <a:rPr lang="zh-CN" altLang="en-US" sz="5530" kern="0" spc="44794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072"/>
              </a:spcBef>
              <a:buNone/>
            </a:pPr>
            <a:r>
              <a:rPr lang="zh-CN" altLang="en-US" sz="2918" kern="0" spc="1463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12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000" y="1625067"/>
            <a:ext cx="6257925" cy="942975"/>
          </a:xfrm>
          <a:prstGeom prst="rect">
            <a:avLst/>
          </a:prstGeom>
        </p:spPr>
      </p:pic>
      <p:pic>
        <p:nvPicPr>
          <p:cNvPr id="4" name="图片 4" descr="textimage13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593106"/>
            <a:ext cx="6267450" cy="942974"/>
          </a:xfrm>
          <a:prstGeom prst="rect">
            <a:avLst/>
          </a:prstGeom>
        </p:spPr>
      </p:pic>
      <p:pic>
        <p:nvPicPr>
          <p:cNvPr id="5" name="图片 5" descr="textimage14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" y="3593656"/>
            <a:ext cx="6391275" cy="1409700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考向一　依托基础判断,考查特异性免疫与非特异性免疫</a:t>
            </a:r>
            <a:endParaRPr lang="zh-CN" altLang="en-US" sz="2400" b="1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.(2017浙江台州选考科目质量评估,4)下列各项中,属于人体对抗病原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体第一道防线的是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A.吞噬细胞对病原体的吞噬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B.血浆蛋白对病原体的破坏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C.皮肤黏膜对细菌的阻挡作用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D.人体对外来器官的排异反应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C　吞噬细胞对病原体的吞噬与血浆蛋白对病原体的破坏作用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都属于第二道防线,A、B错误;皮肤黏膜对细菌的阻挡作用属于人体对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抗病原体的第一道防线,C正确;人体对外来器官的排异反应是通过细胞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免疫来实现的,属于第三道防线,D错误。</a:t>
            </a:r>
            <a:endParaRPr lang="zh-CN" altLang="en-US" dirty="0"/>
          </a:p>
        </p:txBody>
      </p:sp>
      <p:pic>
        <p:nvPicPr>
          <p:cNvPr id="3" name="图片 17" descr="典例精练教师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634187"/>
            <a:ext cx="1573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500063" y="4348963"/>
            <a:ext cx="8143875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5918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2.(2017山西孝义第一次模考,17)下列不属于构成人体第三道防线的结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构或物质的是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①效应T细胞　②黏膜　③淋巴因子　④抗体　⑤红细胞　⑥皮肤    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⑦溶菌酶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A.②⑤⑥⑦　　B.②④⑥⑦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C.①②⑤⑥　　D.②③⑤⑥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A　第三道防线为特异性免疫,主要是由免疫器官和免疫细胞借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助血液循环和淋巴循环而组成的,效应T细胞、淋巴因子和抗体均在特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异性免疫过程中发挥特定的作用;黏膜和皮肤构成人体的第一道防线;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红细胞不参与免疫系统的组成;溶菌酶参与非特异性免疫,A正确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57158" y="3920335"/>
            <a:ext cx="8143875" cy="1751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848501"/>
            <a:ext cx="8127000" cy="44988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考向二　依托图示分析,考查体液免疫与细胞免疫</a:t>
            </a:r>
            <a:endParaRPr lang="zh-CN" altLang="en-US" sz="2400" b="1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.(2017河北邯郸一中第一次模考,19)高致病性禽流感病毒H</a:t>
            </a:r>
            <a:r>
              <a:rPr lang="zh-CN" altLang="en-US" sz="1515" kern="0" baseline="-15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5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N</a:t>
            </a:r>
            <a:r>
              <a:rPr lang="zh-CN" altLang="en-US" sz="1515" kern="0" baseline="-15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侵入人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体后可发生下图免疫反应(A、B为有关的物质 ),下列分析中正确的是</a:t>
            </a:r>
            <a:r>
              <a:rPr dirty="0"/>
              <a:t/>
            </a:r>
            <a:br>
              <a:rPr dirty="0"/>
            </a:b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1441" kern="0" spc="43383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16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839" y="2878053"/>
            <a:ext cx="6087095" cy="2739609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6448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3305"/>
              </a:spcBef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A.禽流感病毒侵入机体后,能刺激T细胞的增殖和分化成效应T细胞,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应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T细胞能产生抗体与病毒结合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B.A物质为抗体,最终将禽流感病毒H</a:t>
            </a:r>
            <a:r>
              <a:rPr lang="zh-CN" altLang="en-US" sz="1515" kern="0" baseline="-15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5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N</a:t>
            </a:r>
            <a:r>
              <a:rPr lang="zh-CN" altLang="en-US" sz="1515" kern="0" baseline="-15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清除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C.T细胞成熟于骨髓,它可分化成记忆细胞和效应T细胞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D.效应T细胞与靶细胞密切接触依赖B物质,B物质的化学本质是糖蛋白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D　抗体是由浆细胞(效应B细胞)产生的,A错误;A物质为淋巴因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子,增强淋巴细胞的杀伤力,而不能清除抗原,B错误;T细胞在胸腺中成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熟,在抗原的刺激下,T细胞会增殖分化成记忆细胞和效应T细胞,C错误;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B物质具有识别功能,其化学本质是糖蛋白,效应T细胞能与靶细胞结合,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依赖于靶细胞膜上的糖蛋白,D正确。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00062" y="3420269"/>
            <a:ext cx="8143875" cy="2286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50066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4.(2016湖南师大附中第二次月考,50)下图表示人体内某些淋巴细胞的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分化和免疫过程,数字表示过程,字母表示细胞或物质。请分析并回答: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6771" kern="0" spc="48053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541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(1)造血干细胞在胸腺和骨髓内转变为a、b、c等细胞的过程被称为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</a:t>
            </a:r>
            <a:r>
              <a:rPr dirty="0"/>
              <a:t/>
            </a:r>
            <a:br>
              <a:rPr dirty="0"/>
            </a:b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。a、b、c等细胞在形态、结构、生理功能上出现差别的根本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原因是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　　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(2)③过程是在X的刺激和a细胞等的参与下共同完成的,这属于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    </a:t>
            </a:r>
            <a:r>
              <a:rPr dirty="0"/>
              <a:t/>
            </a:r>
            <a:br>
              <a:rPr dirty="0"/>
            </a:b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。与③过程相比,④过程的应答特点是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　　　　　　　　　    </a:t>
            </a:r>
            <a:r>
              <a:rPr lang="zh-CN" altLang="en-US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</a:t>
            </a:r>
            <a:r>
              <a:rPr lang="zh-CN" altLang="en-US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</p:txBody>
      </p:sp>
      <p:pic>
        <p:nvPicPr>
          <p:cNvPr id="3" name="图片 3" descr="textimage17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813" y="2191448"/>
            <a:ext cx="6621147" cy="1684724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1803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3)⑤过程的产物Y的化学本质是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,参与其合成分泌的具膜结构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的细胞器有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　　　　　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等。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(4)若X是禽流感病毒,则患者彻底消灭X必须依靠a增殖分化的淋巴细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胞去裂解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。如果X是HIV,则由于图中</a:t>
            </a:r>
            <a:r>
              <a:rPr lang="zh-CN" altLang="en-US" sz="2012" u="sng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　　    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细胞大量死亡,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导致患者丧失一切免疫功能而死亡。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(1)细胞分化　基因选择性表达　(2)体液免疫　反应更快、更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强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(3)蛋白质(球蛋白)　内质网、高尔基体、线粒体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(4)靶细胞(被病毒入侵的宿主细胞)　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00062" y="3429000"/>
            <a:ext cx="8143875" cy="1751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634187"/>
            <a:ext cx="8127000" cy="60378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解析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(1)造血干细胞转变为其他类型细胞的过程是细胞分化。分化后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的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细胞在形态、结构和功能上出现差别的根本原因是基因的选择性表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达。(2)由图可知a是T细胞,c是B细胞,X是抗原,e是记忆细胞,d是浆细胞,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Y是抗体,在抗原和T细胞分泌的淋巴因子的作用下淋巴B细胞增殖分化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产生浆细胞和记忆细胞,这属于体液免疫。④过程是记忆细胞快速增殖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分化为浆细胞等,较③过程此过程的应答特点是反应更快、更强。(3)Y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是抗体,化学本质是蛋白质,属于分泌蛋白,是在核糖体上合成,在内质网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进行初步加工,在高尔基体进行再加工,全程需要线粒体供能,核糖体是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无膜的细胞器,所以有膜的细胞器是内质网、高尔基体、线粒体。(4)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禽流感病毒入侵到细胞内,需要效应T细胞将靶细胞裂解掉,使抗原失去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寄生的场所,最终与抗体结合后被吞噬细胞吞噬消化。HIV病毒攻击的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是人的T细胞,即图中的a,因为T细胞参与细胞免疫和体液免疫,所以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患</a:t>
            </a: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01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者几乎丧失一切特异性免疫功能</a:t>
            </a:r>
            <a:r>
              <a:rPr lang="zh-CN" altLang="en-US" sz="201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b="1" dirty="0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705625"/>
            <a:ext cx="8127000" cy="1204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algn="ctr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突破</a:t>
            </a:r>
            <a:r>
              <a:rPr lang="zh-CN" altLang="en-US" sz="2300" b="1" kern="0" dirty="0" smtClean="0">
                <a:solidFill>
                  <a:srgbClr val="BE64A0"/>
                </a:solidFill>
                <a:latin typeface="黑体" pitchFamily="2" charset="-122"/>
                <a:ea typeface="黑体" pitchFamily="2" charset="-122"/>
              </a:rPr>
              <a:t>二　免疫功能异常的实例分析</a:t>
            </a:r>
            <a:endParaRPr lang="zh-CN" altLang="en-US" sz="2300" b="1" dirty="0">
              <a:solidFill>
                <a:srgbClr val="BE64A0"/>
              </a:solidFill>
              <a:latin typeface="黑体" pitchFamily="2" charset="-122"/>
              <a:ea typeface="黑体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918" kern="0" spc="1463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</a:t>
            </a:r>
            <a:endParaRPr lang="zh-CN" altLang="en-US" dirty="0"/>
          </a:p>
        </p:txBody>
      </p:sp>
      <p:pic>
        <p:nvPicPr>
          <p:cNvPr id="4" name="图片 19" descr="重难点拨教师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259944"/>
            <a:ext cx="1541462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2"/>
          <p:cNvSpPr txBox="1"/>
          <p:nvPr/>
        </p:nvSpPr>
        <p:spPr>
          <a:xfrm>
            <a:off x="540000" y="1705757"/>
            <a:ext cx="8127000" cy="48306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1.基于胸腺的免疫功能缺陷分析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(1)实验操作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2779" kern="0" spc="3012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3811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(2)讨论:切除胸腺,细胞免疫全部丧失,只保留部分体液免疫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en-US" altLang="zh-CN" sz="2012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</p:txBody>
      </p:sp>
      <p:pic>
        <p:nvPicPr>
          <p:cNvPr id="6" name="图片 3" descr="textimage19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2688704"/>
            <a:ext cx="4702858" cy="3042058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24170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2.快速确定三种免疫功能异常类型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5041" kern="0" spc="49783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887"/>
              </a:spcBef>
              <a:buNone/>
            </a:pPr>
            <a:r>
              <a:rPr lang="zh-CN" altLang="en-US" sz="2918" kern="0" spc="14631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20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000" y="1647627"/>
            <a:ext cx="6962775" cy="1266825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200665"/>
            <a:ext cx="8127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考向一　依托实例分析,考查免疫功能异常</a:t>
            </a:r>
            <a:endParaRPr lang="zh-CN" altLang="en-US" sz="2400" b="1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.(2013海南单科,11,2分)某种链球菌的表面抗原与心脏瓣膜上某物质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结构相似。被该链球菌感染后,机体通过免疫系统抵御该菌时可能引发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某种心脏病。与这种心脏病致病机理最为相似的是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A.肝移植引起排斥反应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B.接触某些花粉引起皮肤荨麻疹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C.HIV破坏淋巴细胞引起艾滋病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D.免疫系统“敌我不分”引起系统性红斑狼疮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D　被该链球菌感染后,机体通过免疫系统抵御该菌时可能引发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某种心脏病,这种心脏病被称为自身免疫病,系统性红斑狼疮也属于自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身免疫病,D正确。</a:t>
            </a:r>
            <a:endParaRPr lang="zh-CN" altLang="en-US" dirty="0"/>
          </a:p>
        </p:txBody>
      </p:sp>
      <p:pic>
        <p:nvPicPr>
          <p:cNvPr id="3" name="图片 17" descr="典例精练教师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754852"/>
            <a:ext cx="1573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500063" y="4920467"/>
            <a:ext cx="8143875" cy="1751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254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2.(2017河南新乡一中月考,35)如图表示人体内某种免疫失调病的致病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机理。据图判断下列叙述正确的是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5922" kern="0" spc="48902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22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A.a细胞是浆细胞,其对红细胞具有特异性识别作用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B.红细胞膜上的抗原与抗红细胞抗体特异性结合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C.b细胞是效应T细胞,特异性地裂解抗原—抗体复合物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D.花粉过敏反应与该免疫失调病的致病机理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相同</a:t>
            </a:r>
            <a:endParaRPr lang="zh-CN" altLang="en-US" dirty="0"/>
          </a:p>
        </p:txBody>
      </p:sp>
      <p:pic>
        <p:nvPicPr>
          <p:cNvPr id="3" name="图片 3" descr="textimage22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82" y="2146270"/>
            <a:ext cx="6820810" cy="1492927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18579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图中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细胞产生了抗体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为浆细胞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其产生的抗体对红细胞具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有特异性识别作用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能与红细胞膜上的抗原特异性结合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,A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错误、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正确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;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细胞是吞噬细胞,能够吞噬抗原—抗体复合物,C错误;该病是自身免疫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病,不是过敏反应,D错误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</a:t>
            </a:r>
            <a:endParaRPr lang="zh-CN" altLang="en-US" dirty="0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41803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考向二　借助实验实例,考查免疫器官的功能探究</a:t>
            </a:r>
            <a:endParaRPr lang="zh-CN" altLang="en-US" sz="2400" b="1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3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.(2016河北唐山滦南一中第一次月考,11)甲、乙、丙三组小鼠不同的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免疫器官被破坏,其中甲组仅有体液免疫功能,乙组和丙组丧失了特异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性免疫功能。现给三组小鼠分别输入造血干细胞,发现仅有乙组恢复了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细胞免疫功能,出现这些现象的原因是</a:t>
            </a:r>
            <a:r>
              <a:rPr lang="zh-CN" altLang="en-US" sz="1574" kern="0" spc="438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A.甲组骨髓被破坏,乙组胸腺被破坏,丙组骨髓和胸腺均被破坏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B.甲组胸腺被破坏,乙组骨髓被破坏,丙组骨髓和胸腺均被破坏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C.乙组骨髓被破坏,丙组胸腺被破坏,甲组骨髓和胸腺均被破坏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D.丙组骨髓被破坏,甲组胸腺被破坏,乙组骨髓和胸腺均被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破坏</a:t>
            </a:r>
            <a:endParaRPr lang="zh-CN" altLang="en-US" dirty="0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080000"/>
            <a:ext cx="8127000" cy="23224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012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答案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　造血干细胞在骨髓中分化发育成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细胞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在胸腺中分化发育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成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淋巴细胞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,B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淋巴细胞主要用于体液免疫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,T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淋巴细胞参与细胞免疫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和体液免疫。甲组仅有体液免疫功能</a:t>
            </a:r>
            <a:r>
              <a:rPr lang="en-US" altLang="zh-CN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说明胸腺被破坏。输入造血干细</a:t>
            </a:r>
            <a:endParaRPr lang="zh-CN" altLang="en-US" sz="2400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胞</a:t>
            </a: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后乙组恢复了细胞免疫,说明骨髓被破坏;输入造血干细胞后丙组仍</a:t>
            </a:r>
            <a:r>
              <a:rPr dirty="0"/>
              <a:t/>
            </a:r>
            <a:br>
              <a:rPr dirty="0"/>
            </a:br>
            <a:r>
              <a:rPr lang="zh-CN" altLang="en-US" sz="2012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然丧失特异性免疫功能,说明骨髓和胸腺均被破坏。</a:t>
            </a:r>
            <a:endParaRPr lang="zh-CN" altLang="en-US" dirty="0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生物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0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1.xml"/></Relationships>
</file>

<file path=customXml/_rels/item2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2.xml"/></Relationships>
</file>

<file path=customXml/_rels/item2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3.xml"/></Relationships>
</file>

<file path=customXml/_rels/item2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4.xml"/></Relationships>
</file>

<file path=customXml/_rels/item2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5.xml"/></Relationships>
</file>

<file path=customXml/_rels/item2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6.xml"/></Relationships>
</file>

<file path=customXml/_rels/item2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7.xml"/></Relationships>
</file>

<file path=customXml/_rels/item2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8.xml"/></Relationships>
</file>

<file path=customXml/_rels/item2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9.xml"/></Relationships>
</file>

<file path=customXml/_rels/item3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0.xml"/></Relationships>
</file>

<file path=customXml/_rels/item3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1.xml"/></Relationships>
</file>

<file path=customXml/_rels/item3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2.xml"/></Relationships>
</file>

<file path=customXml/item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Props1.xml><?xml version="1.0" encoding="utf-8"?>
<ds:datastoreItem xmlns:ds="http://schemas.openxmlformats.org/officeDocument/2006/customXml" ds:itemID="{53614E9C-CF7E-488C-A841-14102D386765}">
  <ds:schemaRefs/>
</ds:datastoreItem>
</file>

<file path=customXml/itemProps2.xml><?xml version="1.0" encoding="utf-8"?>
<ds:datastoreItem xmlns:ds="http://schemas.openxmlformats.org/officeDocument/2006/customXml" ds:itemID="{43D321AD-8740-4A65-8BA3-28F36CE9ADA7}">
  <ds:schemaRefs/>
</ds:datastoreItem>
</file>

<file path=customXml/itemProps3.xml><?xml version="1.0" encoding="utf-8"?>
<ds:datastoreItem xmlns:ds="http://schemas.openxmlformats.org/officeDocument/2006/customXml" ds:itemID="{F03289F8-7C3A-4589-A0FB-CA2FFCA4D936}">
  <ds:schemaRefs/>
</ds:datastoreItem>
</file>

<file path=customXml/itemProps4.xml><?xml version="1.0" encoding="utf-8"?>
<ds:datastoreItem xmlns:ds="http://schemas.openxmlformats.org/officeDocument/2006/customXml" ds:itemID="{99C1DAE0-BFA7-4074-8EEF-27782CB237D7}">
  <ds:schemaRefs/>
</ds:datastoreItem>
</file>

<file path=customXml/itemProps5.xml><?xml version="1.0" encoding="utf-8"?>
<ds:datastoreItem xmlns:ds="http://schemas.openxmlformats.org/officeDocument/2006/customXml" ds:itemID="{6FDB2F84-5D66-416E-B340-933F530B466B}">
  <ds:schemaRefs/>
</ds:datastoreItem>
</file>

<file path=customXml/itemProps6.xml><?xml version="1.0" encoding="utf-8"?>
<ds:datastoreItem xmlns:ds="http://schemas.openxmlformats.org/officeDocument/2006/customXml" ds:itemID="{C5FB874E-EE46-418C-82C2-808B548CF1F2}">
  <ds:schemaRefs/>
</ds:datastoreItem>
</file>

<file path=customXml/itemProps7.xml><?xml version="1.0" encoding="utf-8"?>
<ds:datastoreItem xmlns:ds="http://schemas.openxmlformats.org/officeDocument/2006/customXml" ds:itemID="{10B88A3C-52B2-477A-8B14-96A8BEAC53B6}">
  <ds:schemaRefs/>
</ds:datastoreItem>
</file>

<file path=customXml/itemProps8.xml><?xml version="1.0" encoding="utf-8"?>
<ds:datastoreItem xmlns:ds="http://schemas.openxmlformats.org/officeDocument/2006/customXml" ds:itemID="{A38B3E3E-BCDE-4F0F-B767-B24D5951A11E}">
  <ds:schemaRefs/>
</ds:datastoreItem>
</file>

<file path=customXml/itemProps9.xml><?xml version="1.0" encoding="utf-8"?>
<ds:datastoreItem xmlns:ds="http://schemas.openxmlformats.org/officeDocument/2006/customXml" ds:itemID="{42F71484-36F4-4E1A-9D73-1A7E5A8DD8B9}">
  <ds:schemaRefs/>
</ds:datastoreItem>
</file>

<file path=customXml/itemProps10.xml><?xml version="1.0" encoding="utf-8"?>
<ds:datastoreItem xmlns:ds="http://schemas.openxmlformats.org/officeDocument/2006/customXml" ds:itemID="{B9D31793-5AC2-4EAD-BEA5-394D625ADE6B}">
  <ds:schemaRefs/>
</ds:datastoreItem>
</file>

<file path=customXml/itemProps11.xml><?xml version="1.0" encoding="utf-8"?>
<ds:datastoreItem xmlns:ds="http://schemas.openxmlformats.org/officeDocument/2006/customXml" ds:itemID="{EAF9A43A-C61A-4189-872E-5A93249FE67C}">
  <ds:schemaRefs/>
</ds:datastoreItem>
</file>

<file path=customXml/itemProps12.xml><?xml version="1.0" encoding="utf-8"?>
<ds:datastoreItem xmlns:ds="http://schemas.openxmlformats.org/officeDocument/2006/customXml" ds:itemID="{C4395629-BB54-4389-A079-768C5236547F}">
  <ds:schemaRefs/>
</ds:datastoreItem>
</file>

<file path=customXml/itemProps13.xml><?xml version="1.0" encoding="utf-8"?>
<ds:datastoreItem xmlns:ds="http://schemas.openxmlformats.org/officeDocument/2006/customXml" ds:itemID="{AB99E900-B82A-4935-B753-51FF7739C431}">
  <ds:schemaRefs/>
</ds:datastoreItem>
</file>

<file path=customXml/itemProps14.xml><?xml version="1.0" encoding="utf-8"?>
<ds:datastoreItem xmlns:ds="http://schemas.openxmlformats.org/officeDocument/2006/customXml" ds:itemID="{986558A9-1997-4122-A7D1-466083891F38}">
  <ds:schemaRefs/>
</ds:datastoreItem>
</file>

<file path=customXml/itemProps15.xml><?xml version="1.0" encoding="utf-8"?>
<ds:datastoreItem xmlns:ds="http://schemas.openxmlformats.org/officeDocument/2006/customXml" ds:itemID="{A4DBF705-3831-40C0-B04E-3C69C356DAA3}">
  <ds:schemaRefs/>
</ds:datastoreItem>
</file>

<file path=customXml/itemProps16.xml><?xml version="1.0" encoding="utf-8"?>
<ds:datastoreItem xmlns:ds="http://schemas.openxmlformats.org/officeDocument/2006/customXml" ds:itemID="{15272490-1E3C-444C-85B2-2F104DA96500}">
  <ds:schemaRefs/>
</ds:datastoreItem>
</file>

<file path=customXml/itemProps17.xml><?xml version="1.0" encoding="utf-8"?>
<ds:datastoreItem xmlns:ds="http://schemas.openxmlformats.org/officeDocument/2006/customXml" ds:itemID="{A6A8F386-4777-4AD0-AA14-1D0DA17AC198}">
  <ds:schemaRefs/>
</ds:datastoreItem>
</file>

<file path=customXml/itemProps18.xml><?xml version="1.0" encoding="utf-8"?>
<ds:datastoreItem xmlns:ds="http://schemas.openxmlformats.org/officeDocument/2006/customXml" ds:itemID="{95349AAC-4285-4F97-AC8F-6AEB5F3FDEB8}">
  <ds:schemaRefs/>
</ds:datastoreItem>
</file>

<file path=customXml/itemProps19.xml><?xml version="1.0" encoding="utf-8"?>
<ds:datastoreItem xmlns:ds="http://schemas.openxmlformats.org/officeDocument/2006/customXml" ds:itemID="{1CBEA8BB-8F5B-4ABF-ABF5-E35B5B0EE564}">
  <ds:schemaRefs/>
</ds:datastoreItem>
</file>

<file path=customXml/itemProps20.xml><?xml version="1.0" encoding="utf-8"?>
<ds:datastoreItem xmlns:ds="http://schemas.openxmlformats.org/officeDocument/2006/customXml" ds:itemID="{6F62C71C-C1ED-4186-B82D-C0FD52F98A6C}">
  <ds:schemaRefs/>
</ds:datastoreItem>
</file>

<file path=customXml/itemProps21.xml><?xml version="1.0" encoding="utf-8"?>
<ds:datastoreItem xmlns:ds="http://schemas.openxmlformats.org/officeDocument/2006/customXml" ds:itemID="{075E2603-CC08-4662-99BB-D35320EDBF58}">
  <ds:schemaRefs/>
</ds:datastoreItem>
</file>

<file path=customXml/itemProps22.xml><?xml version="1.0" encoding="utf-8"?>
<ds:datastoreItem xmlns:ds="http://schemas.openxmlformats.org/officeDocument/2006/customXml" ds:itemID="{99248FB5-0684-4051-B530-46EE56740223}">
  <ds:schemaRefs/>
</ds:datastoreItem>
</file>

<file path=customXml/itemProps23.xml><?xml version="1.0" encoding="utf-8"?>
<ds:datastoreItem xmlns:ds="http://schemas.openxmlformats.org/officeDocument/2006/customXml" ds:itemID="{5A62E5A2-DE3A-4F88-AEA1-7BB5B174C7CD}">
  <ds:schemaRefs/>
</ds:datastoreItem>
</file>

<file path=customXml/itemProps24.xml><?xml version="1.0" encoding="utf-8"?>
<ds:datastoreItem xmlns:ds="http://schemas.openxmlformats.org/officeDocument/2006/customXml" ds:itemID="{DD71C554-E191-4DB4-A091-0ADE0DE999C5}">
  <ds:schemaRefs/>
</ds:datastoreItem>
</file>

<file path=customXml/itemProps25.xml><?xml version="1.0" encoding="utf-8"?>
<ds:datastoreItem xmlns:ds="http://schemas.openxmlformats.org/officeDocument/2006/customXml" ds:itemID="{BA7430D1-50C8-4798-83BD-AB2CF7E66090}">
  <ds:schemaRefs/>
</ds:datastoreItem>
</file>

<file path=customXml/itemProps26.xml><?xml version="1.0" encoding="utf-8"?>
<ds:datastoreItem xmlns:ds="http://schemas.openxmlformats.org/officeDocument/2006/customXml" ds:itemID="{89B3E6D0-BEFE-4619-A311-35E75B8B95B6}">
  <ds:schemaRefs/>
</ds:datastoreItem>
</file>

<file path=customXml/itemProps27.xml><?xml version="1.0" encoding="utf-8"?>
<ds:datastoreItem xmlns:ds="http://schemas.openxmlformats.org/officeDocument/2006/customXml" ds:itemID="{BDDC9478-7CA1-4F8C-B7FC-6CC6287A1726}">
  <ds:schemaRefs/>
</ds:datastoreItem>
</file>

<file path=customXml/itemProps28.xml><?xml version="1.0" encoding="utf-8"?>
<ds:datastoreItem xmlns:ds="http://schemas.openxmlformats.org/officeDocument/2006/customXml" ds:itemID="{775FAE90-49DD-4C7F-A3A2-609FEC2D9DD9}">
  <ds:schemaRefs/>
</ds:datastoreItem>
</file>

<file path=customXml/itemProps29.xml><?xml version="1.0" encoding="utf-8"?>
<ds:datastoreItem xmlns:ds="http://schemas.openxmlformats.org/officeDocument/2006/customXml" ds:itemID="{955DE618-8122-4BFA-AC8D-A8B3062CEC6B}">
  <ds:schemaRefs/>
</ds:datastoreItem>
</file>

<file path=customXml/itemProps30.xml><?xml version="1.0" encoding="utf-8"?>
<ds:datastoreItem xmlns:ds="http://schemas.openxmlformats.org/officeDocument/2006/customXml" ds:itemID="{6937C103-FFB8-4C20-B54B-770C1EF86B53}">
  <ds:schemaRefs/>
</ds:datastoreItem>
</file>

<file path=customXml/itemProps31.xml><?xml version="1.0" encoding="utf-8"?>
<ds:datastoreItem xmlns:ds="http://schemas.openxmlformats.org/officeDocument/2006/customXml" ds:itemID="{C7E32568-31D0-4567-849E-7768DC7E8306}">
  <ds:schemaRefs/>
</ds:datastoreItem>
</file>

<file path=customXml/itemProps32.xml><?xml version="1.0" encoding="utf-8"?>
<ds:datastoreItem xmlns:ds="http://schemas.openxmlformats.org/officeDocument/2006/customXml" ds:itemID="{90C0B5E7-6071-4C25-9167-E3C7B0240CC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生物主题</Template>
  <TotalTime>19</TotalTime>
  <Words>722</Words>
  <PresentationFormat>自定义</PresentationFormat>
  <Paragraphs>185</Paragraphs>
  <Slides>33</Slides>
  <Notes>33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5" baseType="lpstr">
      <vt:lpstr>生物主题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封面标题</dc:title>
  <cp:lastModifiedBy>先进技术论坛</cp:lastModifiedBy>
  <cp:revision>53</cp:revision>
  <dcterms:modified xsi:type="dcterms:W3CDTF">2017-02-17T01:19:42Z</dcterms:modified>
</cp:coreProperties>
</file>