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70" r:id="rId4"/>
    <p:sldId id="268" r:id="rId5"/>
    <p:sldId id="273" r:id="rId6"/>
    <p:sldId id="356" r:id="rId7"/>
    <p:sldId id="357" r:id="rId8"/>
    <p:sldId id="340" r:id="rId9"/>
    <p:sldId id="292" r:id="rId10"/>
    <p:sldId id="286" r:id="rId11"/>
    <p:sldId id="306" r:id="rId12"/>
    <p:sldId id="308" r:id="rId13"/>
    <p:sldId id="307" r:id="rId14"/>
    <p:sldId id="309" r:id="rId15"/>
    <p:sldId id="358" r:id="rId16"/>
    <p:sldId id="364" r:id="rId17"/>
    <p:sldId id="365" r:id="rId18"/>
    <p:sldId id="294" r:id="rId19"/>
    <p:sldId id="312" r:id="rId20"/>
    <p:sldId id="313" r:id="rId21"/>
    <p:sldId id="314" r:id="rId22"/>
    <p:sldId id="315" r:id="rId23"/>
    <p:sldId id="333" r:id="rId24"/>
    <p:sldId id="334" r:id="rId25"/>
    <p:sldId id="301" r:id="rId26"/>
    <p:sldId id="335" r:id="rId27"/>
    <p:sldId id="326" r:id="rId28"/>
    <p:sldId id="327" r:id="rId29"/>
    <p:sldId id="352" r:id="rId30"/>
  </p:sldIdLst>
  <p:sldSz cx="9144000" cy="6858000" type="screen4x3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692" autoAdjust="0"/>
  </p:normalViewPr>
  <p:slideViewPr>
    <p:cSldViewPr>
      <p:cViewPr varScale="1">
        <p:scale>
          <a:sx n="70" d="100"/>
          <a:sy n="70" d="100"/>
        </p:scale>
        <p:origin x="-8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pPr/>
            <a:fld id="{445553EC-A3E8-4370-A88E-F1B03CB7C74F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pPr/>
            <a:fld id="{713AFEF1-82F7-4D7F-B982-95111BF5E5E2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13AFEF1-82F7-4D7F-B982-95111BF5E5E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13AFEF1-82F7-4D7F-B982-95111BF5E5E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defPPr/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/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defPPr/>
            <a:lvl1pPr algn="l">
              <a:defRPr sz="4000" b="1" cap="all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defPPr/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defPPr/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defPPr/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defPPr/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defPPr/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defPPr/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defPPr/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defPPr/>
            <a:lvl1pPr algn="l">
              <a:defRPr sz="2000" b="1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defPPr/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defPPr/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defPPr/>
            <a:lvl1pPr algn="l">
              <a:defRPr sz="2000" b="1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defPPr/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defPPr/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14606293-B2F7-4972-8B5E-71F61B3F6EF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EBE6ABD1-2C08-4CC7-9F70-1C6626FC293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hyperlink" Target="&#30005;&#35299;&#27695;&#21270;&#38108;&#28342;&#28082;%20.avi" TargetMode="Ex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2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slide" Target="slide18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3093&#30005;&#35299;&#31934;&#28860;&#38108;.avi" TargetMode="Ex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6.png" /><Relationship Id="rId4" Type="http://schemas.openxmlformats.org/officeDocument/2006/relationships/vmlDrawing" Target="../drawings/vmlDrawing1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itchFamily="34" charset="0"/>
                </a:endParaRPr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7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4" name="WordArt 2"/>
          <p:cNvSpPr>
            <a:spLocks noChangeArrowheads="1" noChangeShapeType="1"/>
          </p:cNvSpPr>
          <p:nvPr/>
        </p:nvSpPr>
        <p:spPr bwMode="auto">
          <a:xfrm>
            <a:off x="1835696" y="1268760"/>
            <a:ext cx="5105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>
            <a:defPPr/>
          </a:lstStyle>
          <a:p>
            <a:pPr algn="ctr"/>
            <a:r>
              <a:rPr lang="zh-CN" altLang="en-US" sz="4000" kern="10">
                <a:ln w="12700" cmpd="sng">
                  <a:solidFill>
                    <a:srgbClr val="3333CC"/>
                  </a:solidFill>
                  <a:rou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/>
                <a:ea typeface="隶书"/>
              </a:rPr>
              <a:t>第四章 电化学基础</a:t>
            </a:r>
            <a:endParaRPr lang="zh-CN" altLang="en-US" sz="4000" kern="10">
              <a:ln w="12700" cmpd="sng">
                <a:solidFill>
                  <a:srgbClr val="3333CC"/>
                </a:solidFill>
                <a:round/>
              </a:ln>
              <a:solidFill>
                <a:srgbClr val="0000FF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charset="-122"/>
              <a:ea typeface="隶书" charset="-122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1619672" y="3212976"/>
            <a:ext cx="5503863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sz="5400" b="1" smtClean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zh-CN" altLang="en-US" sz="54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sz="5400" b="1" smtClean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节  </a:t>
            </a:r>
            <a:r>
              <a:rPr lang="zh-CN" sz="54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电解池</a:t>
            </a:r>
            <a:endParaRPr lang="zh-CN" sz="5400" b="1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043185" y="4869160"/>
            <a:ext cx="756126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40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第一课时</a:t>
            </a:r>
            <a:r>
              <a:rPr lang="en-US" altLang="zh-CN" sz="40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	</a:t>
            </a:r>
            <a:r>
              <a:rPr lang="zh-CN" altLang="en-US" sz="40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电解原理</a:t>
            </a:r>
            <a:r>
              <a:rPr lang="en-US" altLang="zh-CN" sz="40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	</a:t>
            </a:r>
            <a:endParaRPr lang="zh-CN" altLang="zh-CN" sz="40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331640" y="188640"/>
            <a:ext cx="2763838" cy="1123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>
            <a:defPPr/>
          </a:lstStyle>
          <a:p>
            <a:pPr/>
            <a:r>
              <a:rPr lang="zh-CN" altLang="en-US" sz="4000" b="1" kern="10">
                <a:ln w="9525" cmpd="sng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华文彩云"/>
                <a:ea typeface="华文彩云"/>
              </a:rPr>
              <a:t>思考回忆</a:t>
            </a:r>
            <a:endParaRPr lang="zh-CN" altLang="en-US" sz="4000" b="1" kern="10">
              <a:ln w="9525" cmpd="sng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华文彩云"/>
              <a:ea typeface="华文彩云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79388" y="1565275"/>
            <a:ext cx="8713787" cy="516199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、电解质是指在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_____________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能够</a:t>
            </a:r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导电的化合物。</a:t>
            </a:r>
            <a:endParaRPr lang="zh-CN" sz="28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、电离是指电解质在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里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状态下离解成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____________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的过程。</a:t>
            </a:r>
            <a:endParaRPr lang="zh-CN" sz="2800" b="1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、原电池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的装置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、构成原电池的条件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________________________________</a:t>
            </a:r>
            <a:endParaRPr lang="en-US" altLang="zh-CN" sz="2800" b="1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________________________________</a:t>
            </a:r>
            <a:r>
              <a:rPr lang="zh-CN" sz="2800" b="1" u="sng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915816" y="1484784"/>
            <a:ext cx="3456384" cy="637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水溶液或</a:t>
            </a:r>
            <a:r>
              <a:rPr lang="zh-CN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熔融状态</a:t>
            </a: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endParaRPr lang="zh-CN" sz="2800" b="1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635896" y="2800092"/>
            <a:ext cx="1944564" cy="637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水溶液</a:t>
            </a:r>
            <a:endParaRPr lang="zh-CN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652120" y="2780928"/>
            <a:ext cx="1152525" cy="637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熔融</a:t>
            </a:r>
            <a:endParaRPr lang="zh-CN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96627" y="3421974"/>
            <a:ext cx="3959349" cy="637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</a:t>
            </a:r>
            <a:r>
              <a:rPr lang="zh-CN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移动</a:t>
            </a:r>
            <a:r>
              <a:rPr lang="zh-CN" altLang="en-US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离子</a:t>
            </a:r>
            <a:endParaRPr lang="zh-CN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123728" y="3998038"/>
            <a:ext cx="5041155" cy="637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把化学能转化为电能</a:t>
            </a:r>
            <a:endParaRPr lang="zh-CN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23528" y="5313346"/>
            <a:ext cx="7992888" cy="128400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两个电极、电解质溶液或熔融态电解质</a:t>
            </a:r>
            <a:r>
              <a:rPr lang="zh-CN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endParaRPr lang="en-US" altLang="zh-CN" sz="2800" b="1" smtClean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sz="28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形成</a:t>
            </a:r>
            <a:r>
              <a:rPr lang="zh-CN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闭合回路、</a:t>
            </a:r>
            <a:r>
              <a:rPr lang="zh-CN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自发发生氧化还原反应</a:t>
            </a:r>
            <a:endParaRPr lang="zh-CN" sz="2800" b="1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1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12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9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0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3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4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  <p:bldP spid="61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" name="Picture 9"/>
          <p:cNvPicPr>
            <a:picLocks noChangeAspect="1" noChangeArrowheads="1"/>
          </p:cNvPicPr>
          <p:nvPr/>
        </p:nvPicPr>
        <p:blipFill>
          <a:blip r:embed="rId2"/>
          <a:srcRect l="8792" t="8530" b="7881"/>
          <a:stretch>
            <a:fillRect/>
          </a:stretch>
        </p:blipFill>
        <p:spPr bwMode="auto">
          <a:xfrm>
            <a:off x="4401043" y="2923921"/>
            <a:ext cx="2987824" cy="3528392"/>
          </a:xfrm>
          <a:prstGeom prst="rect">
            <a:avLst/>
          </a:prstGeom>
          <a:noFill/>
        </p:spPr>
      </p:pic>
      <p:sp>
        <p:nvSpPr>
          <p:cNvPr id="385032" name="Text Box 8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321380" y="3105834"/>
            <a:ext cx="5877272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36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1</a:t>
            </a:r>
            <a:r>
              <a:rPr lang="zh-CN" altLang="en-US" sz="36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、原理</a:t>
            </a:r>
            <a:endParaRPr lang="zh-CN" altLang="en-US" sz="3600" b="1">
              <a:latin typeface="Comic Sans MS" pitchFamily="66" charset="0"/>
              <a:ea typeface="黑体" pitchFamily="49" charset="-122"/>
            </a:endParaRPr>
          </a:p>
        </p:txBody>
      </p:sp>
      <p:grpSp>
        <p:nvGrpSpPr>
          <p:cNvPr id="8" name="Group 3"/>
          <p:cNvGrpSpPr/>
          <p:nvPr/>
        </p:nvGrpSpPr>
        <p:grpSpPr>
          <a:xfrm>
            <a:off x="0" y="360263"/>
            <a:ext cx="8542338" cy="1052513"/>
            <a:chExt cx="5381" cy="663"/>
          </a:xfrm>
        </p:grpSpPr>
        <p:grpSp>
          <p:nvGrpSpPr>
            <p:cNvPr id="9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4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6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0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1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22" name="Text Box 75"/>
          <p:cNvSpPr txBox="1">
            <a:spLocks noChangeArrowheads="1"/>
          </p:cNvSpPr>
          <p:nvPr/>
        </p:nvSpPr>
        <p:spPr bwMode="auto">
          <a:xfrm>
            <a:off x="290513" y="290036"/>
            <a:ext cx="9913329" cy="178510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440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一、</a:t>
            </a:r>
            <a:r>
              <a:rPr lang="zh-CN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电解</a:t>
            </a:r>
            <a:r>
              <a:rPr lang="zh-CN" altLang="en-US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池</a:t>
            </a:r>
            <a:r>
              <a:rPr lang="en-US" altLang="zh-CN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:</a:t>
            </a:r>
            <a:r>
              <a:rPr lang="zh-CN" altLang="en-US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把电能转化为化学能</a:t>
            </a:r>
            <a:endParaRPr lang="en-US" altLang="zh-CN" sz="4400" smtClean="0">
              <a:solidFill>
                <a:srgbClr val="FF0000"/>
              </a:solidFill>
              <a:latin typeface="Arial" pitchFamily="34" charset="0"/>
              <a:ea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       的装置</a:t>
            </a:r>
            <a:endParaRPr lang="zh-CN" sz="4400">
              <a:solidFill>
                <a:srgbClr val="FF0000"/>
              </a:solidFill>
              <a:latin typeface="Arial" pitchFamily="34" charset="0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5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5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0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363" name="Text Box 75"/>
          <p:cNvSpPr txBox="1">
            <a:spLocks noChangeArrowheads="1"/>
          </p:cNvSpPr>
          <p:nvPr/>
        </p:nvSpPr>
        <p:spPr bwMode="auto">
          <a:xfrm>
            <a:off x="1043608" y="260648"/>
            <a:ext cx="489585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440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一、</a:t>
            </a:r>
            <a:r>
              <a:rPr lang="zh-CN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电解</a:t>
            </a:r>
            <a:r>
              <a:rPr lang="zh-CN" altLang="en-US" sz="4400" smtClean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池</a:t>
            </a:r>
            <a:endParaRPr lang="zh-CN" sz="4400">
              <a:solidFill>
                <a:srgbClr val="FF0000"/>
              </a:solidFill>
              <a:latin typeface="Arial" panose="020b0604020202020204" pitchFamily="34" charset="0"/>
              <a:ea typeface="隶书" pitchFamily="49" charset="-122"/>
            </a:endParaRPr>
          </a:p>
        </p:txBody>
      </p:sp>
      <p:grpSp>
        <p:nvGrpSpPr>
          <p:cNvPr id="77" name="Group 3"/>
          <p:cNvGrpSpPr/>
          <p:nvPr/>
        </p:nvGrpSpPr>
        <p:grpSpPr>
          <a:xfrm>
            <a:off x="0" y="260648"/>
            <a:ext cx="8542338" cy="1052513"/>
            <a:chExt cx="5381" cy="663"/>
          </a:xfrm>
        </p:grpSpPr>
        <p:grpSp>
          <p:nvGrpSpPr>
            <p:cNvPr id="78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82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3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4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5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6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79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0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1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0" y="906963"/>
            <a:ext cx="8892480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、电解：使电流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外加直流电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通过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而在</a:t>
            </a: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阴、阳两极引起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反应的过程。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52120" y="865178"/>
            <a:ext cx="1266693" cy="738664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电解质</a:t>
            </a:r>
            <a:endParaRPr lang="zh-CN" altLang="en-US" sz="2800" b="1">
              <a:solidFill>
                <a:srgbClr val="FF0000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55776" y="1484222"/>
            <a:ext cx="1627369" cy="66140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氧化还原</a:t>
            </a:r>
            <a:endParaRPr lang="zh-CN" altLang="en-US" sz="2800" b="1">
              <a:latin typeface="Comic Sans MS" pitchFamily="66" charset="0"/>
              <a:ea typeface="黑体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16366" y="341435"/>
            <a:ext cx="6624736" cy="46166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构成电解池的条件：</a:t>
            </a:r>
            <a:endParaRPr kumimoji="0" 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</a:t>
            </a: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2800" b="1" smtClean="0"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④</a:t>
            </a:r>
            <a:r>
              <a:rPr kumimoji="0" lang="zh-CN" altLang="en-US" sz="28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/>
          <a:srcRect l="8792" t="8530" b="7881"/>
          <a:stretch>
            <a:fillRect/>
          </a:stretch>
        </p:blipFill>
        <p:spPr bwMode="auto">
          <a:xfrm>
            <a:off x="5267170" y="1358440"/>
            <a:ext cx="3347864" cy="2582638"/>
          </a:xfrm>
          <a:prstGeom prst="rect">
            <a:avLst/>
          </a:prstGeom>
          <a:noFill/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001415" y="1248510"/>
            <a:ext cx="237648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直流</a:t>
            </a: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电源；</a:t>
            </a:r>
            <a:endParaRPr 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060511" y="2317537"/>
            <a:ext cx="259253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</a:t>
            </a: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阳电极</a:t>
            </a:r>
            <a:endParaRPr 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000628" y="3615738"/>
            <a:ext cx="5256212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电解质溶液</a:t>
            </a: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或熔融电解质；</a:t>
            </a:r>
            <a:endParaRPr 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76"/>
          <p:cNvSpPr txBox="1">
            <a:spLocks noChangeArrowheads="1"/>
          </p:cNvSpPr>
          <p:nvPr/>
        </p:nvSpPr>
        <p:spPr bwMode="auto">
          <a:xfrm>
            <a:off x="1024941" y="4293149"/>
            <a:ext cx="525621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形成</a:t>
            </a: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闭合回路。</a:t>
            </a:r>
            <a:endParaRPr 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8534" y="5215609"/>
            <a:ext cx="6077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200" b="1" smtClean="0">
                <a:solidFill>
                  <a:srgbClr val="FF0000"/>
                </a:solidFill>
              </a:rPr>
              <a:t>⑤</a:t>
            </a:r>
            <a:r>
              <a:rPr lang="zh-CN" altLang="en-US" sz="3200" b="1">
                <a:solidFill>
                  <a:srgbClr val="FF0000"/>
                </a:solidFill>
              </a:rPr>
              <a:t>非自发进行</a:t>
            </a:r>
            <a:r>
              <a:rPr lang="zh-CN" altLang="en-US" sz="3200" b="1" smtClean="0">
                <a:solidFill>
                  <a:srgbClr val="FF0000"/>
                </a:solidFill>
              </a:rPr>
              <a:t>的氧化还原反应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8" grpId="0"/>
      <p:bldP spid="7" grpId="0"/>
      <p:bldP spid="8" grpId="0"/>
      <p:bldP spid="10" grpId="0"/>
      <p:bldP spid="11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42" name="Group 2"/>
          <p:cNvGraphicFramePr>
            <a:graphicFrameLocks noGrp="1"/>
          </p:cNvGraphicFramePr>
          <p:nvPr/>
        </p:nvGraphicFramePr>
        <p:xfrm>
          <a:off x="1" y="914400"/>
          <a:ext cx="9036496" cy="5873080"/>
        </p:xfrm>
        <a:graphic>
          <a:graphicData uri="http://schemas.openxmlformats.org/drawingml/2006/table">
            <a:tbl>
              <a:tblPr/>
              <a:tblGrid>
                <a:gridCol w="1663183"/>
                <a:gridCol w="3686732"/>
                <a:gridCol w="3686581"/>
              </a:tblGrid>
              <a:tr h="762000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200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7066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025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151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200"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defPPr/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6" name="Rectangle 36"/>
          <p:cNvSpPr>
            <a:spLocks noChangeArrowheads="1"/>
          </p:cNvSpPr>
          <p:nvPr/>
        </p:nvSpPr>
        <p:spPr bwMode="auto">
          <a:xfrm>
            <a:off x="250825" y="188913"/>
            <a:ext cx="4967288" cy="533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>
            <a:defPPr/>
          </a:lstStyle>
          <a:p>
            <a:pPr/>
            <a:r>
              <a:rPr lang="zh-CN" sz="2800" b="1" smtClean="0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原电池</a:t>
            </a:r>
            <a:r>
              <a:rPr lang="zh-CN" sz="2800" b="1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与电解池的比较</a:t>
            </a:r>
            <a:endParaRPr lang="zh-CN" sz="2800" b="1">
              <a:solidFill>
                <a:schemeClr val="tx2"/>
              </a:solidFill>
              <a:latin typeface="Comic Sans MS" pitchFamily="66" charset="0"/>
              <a:ea typeface="黑体" pitchFamily="49" charset="-122"/>
            </a:endParaRPr>
          </a:p>
        </p:txBody>
      </p:sp>
      <p:grpSp>
        <p:nvGrpSpPr>
          <p:cNvPr id="2" name="Group 37"/>
          <p:cNvGrpSpPr/>
          <p:nvPr/>
        </p:nvGrpSpPr>
        <p:grpSpPr>
          <a:xfrm>
            <a:off x="-104776" y="1084263"/>
            <a:ext cx="8142290" cy="5580062"/>
            <a:chOff x="-88" y="0"/>
            <a:chExt cx="5129" cy="3515"/>
          </a:xfrm>
        </p:grpSpPr>
        <p:sp>
          <p:nvSpPr>
            <p:cNvPr id="10278" name="Rectangle 38"/>
            <p:cNvSpPr>
              <a:spLocks noChangeArrowheads="1"/>
            </p:cNvSpPr>
            <p:nvPr/>
          </p:nvSpPr>
          <p:spPr bwMode="auto">
            <a:xfrm>
              <a:off x="1883" y="0"/>
              <a:ext cx="795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2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原电池</a:t>
              </a:r>
              <a:endParaRPr lang="zh-CN" sz="2800" b="1">
                <a:latin typeface="Comic Sans MS" pitchFamily="66" charset="0"/>
                <a:ea typeface="黑体" pitchFamily="49" charset="-122"/>
              </a:endParaRPr>
            </a:p>
          </p:txBody>
        </p:sp>
        <p:sp>
          <p:nvSpPr>
            <p:cNvPr id="10279" name="Rectangle 39"/>
            <p:cNvSpPr>
              <a:spLocks noChangeArrowheads="1"/>
            </p:cNvSpPr>
            <p:nvPr/>
          </p:nvSpPr>
          <p:spPr bwMode="auto">
            <a:xfrm>
              <a:off x="4133" y="9"/>
              <a:ext cx="908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2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电解池</a:t>
              </a:r>
              <a:r>
                <a:rPr lang="zh-CN" sz="2800" b="1">
                  <a:solidFill>
                    <a:srgbClr val="FF0000"/>
                  </a:solidFill>
                  <a:latin typeface="Comic Sans MS" panose="030f0702030302020204" pitchFamily="66" charset="0"/>
                  <a:ea typeface="黑体" panose="02010609060101010101" pitchFamily="49" charset="-122"/>
                </a:rPr>
                <a:t> </a:t>
              </a:r>
              <a:endParaRPr lang="zh-CN" sz="2800" b="1">
                <a:solidFill>
                  <a:srgbClr val="FF0000"/>
                </a:solidFill>
                <a:latin typeface="Comic Sans MS" pitchFamily="66" charset="0"/>
                <a:ea typeface="黑体" pitchFamily="49" charset="-122"/>
              </a:endParaRPr>
            </a:p>
          </p:txBody>
        </p:sp>
        <p:sp>
          <p:nvSpPr>
            <p:cNvPr id="10280" name="Rectangle 40"/>
            <p:cNvSpPr>
              <a:spLocks noChangeArrowheads="1"/>
            </p:cNvSpPr>
            <p:nvPr/>
          </p:nvSpPr>
          <p:spPr bwMode="auto">
            <a:xfrm>
              <a:off x="-88" y="9"/>
              <a:ext cx="1134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2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比较内容</a:t>
              </a:r>
              <a:r>
                <a:rPr lang="zh-CN" sz="2800" b="1">
                  <a:solidFill>
                    <a:srgbClr val="FF0000"/>
                  </a:solidFill>
                  <a:latin typeface="Comic Sans MS" panose="030f0702030302020204" pitchFamily="66" charset="0"/>
                  <a:ea typeface="黑体" panose="02010609060101010101" pitchFamily="49" charset="-122"/>
                </a:rPr>
                <a:t> </a:t>
              </a:r>
              <a:endParaRPr 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10281" name="Rectangle 41"/>
            <p:cNvSpPr>
              <a:spLocks noChangeArrowheads="1"/>
            </p:cNvSpPr>
            <p:nvPr/>
          </p:nvSpPr>
          <p:spPr bwMode="auto">
            <a:xfrm>
              <a:off x="-72" y="2157"/>
              <a:ext cx="1025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altLang="en-US" sz="2800" b="1" smtClean="0">
                  <a:latin typeface="Comic Sans MS" panose="030f0702030302020204" pitchFamily="66" charset="0"/>
                  <a:ea typeface="黑体" panose="02010609060101010101" pitchFamily="49" charset="-122"/>
                </a:rPr>
                <a:t>能量转变</a:t>
              </a:r>
              <a:endParaRPr lang="zh-CN" sz="2800" b="1"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10282" name="Rectangle 42"/>
            <p:cNvSpPr>
              <a:spLocks noChangeArrowheads="1"/>
            </p:cNvSpPr>
            <p:nvPr/>
          </p:nvSpPr>
          <p:spPr bwMode="auto">
            <a:xfrm>
              <a:off x="-22" y="479"/>
              <a:ext cx="1021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装置举例</a:t>
              </a:r>
              <a:endParaRPr lang="zh-CN" sz="2800" b="1"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10284" name="Rectangle 44"/>
            <p:cNvSpPr>
              <a:spLocks noChangeArrowheads="1"/>
            </p:cNvSpPr>
            <p:nvPr/>
          </p:nvSpPr>
          <p:spPr bwMode="auto">
            <a:xfrm>
              <a:off x="-22" y="978"/>
              <a:ext cx="1021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电极名称</a:t>
              </a:r>
              <a:endParaRPr lang="zh-CN" sz="2800" b="1"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10285" name="Rectangle 45"/>
            <p:cNvSpPr>
              <a:spLocks noChangeArrowheads="1"/>
            </p:cNvSpPr>
            <p:nvPr/>
          </p:nvSpPr>
          <p:spPr bwMode="auto">
            <a:xfrm>
              <a:off x="-22" y="1522"/>
              <a:ext cx="1021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电极反应</a:t>
              </a:r>
              <a:endParaRPr lang="zh-CN" sz="2800" b="1"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10286" name="Rectangle 46"/>
            <p:cNvSpPr>
              <a:spLocks noChangeArrowheads="1"/>
            </p:cNvSpPr>
            <p:nvPr/>
          </p:nvSpPr>
          <p:spPr bwMode="auto">
            <a:xfrm>
              <a:off x="-23" y="3185"/>
              <a:ext cx="1021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latin typeface="Comic Sans MS" panose="030f0702030302020204" pitchFamily="66" charset="0"/>
                  <a:ea typeface="黑体" panose="02010609060101010101" pitchFamily="49" charset="-122"/>
                </a:rPr>
                <a:t>电子流向</a:t>
              </a:r>
              <a:endParaRPr lang="zh-CN" sz="2800" b="1">
                <a:latin typeface="Comic Sans MS" panose="030f0702030302020204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26" name="Rectangle 41"/>
            <p:cNvSpPr>
              <a:spLocks noChangeArrowheads="1"/>
            </p:cNvSpPr>
            <p:nvPr/>
          </p:nvSpPr>
          <p:spPr bwMode="auto">
            <a:xfrm>
              <a:off x="-55" y="2747"/>
              <a:ext cx="1092" cy="25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>
                <a:spcBef>
                  <a:spcPct val="50000"/>
                </a:spcBef>
              </a:pPr>
              <a:r>
                <a:rPr lang="zh-CN" altLang="en-US" sz="2000" b="1" smtClean="0">
                  <a:latin typeface="Comic Sans MS" panose="030f0702030302020204" pitchFamily="66" charset="0"/>
                  <a:ea typeface="黑体" panose="02010609060101010101" pitchFamily="49" charset="-122"/>
                </a:rPr>
                <a:t>反应是否自发</a:t>
              </a:r>
              <a:endParaRPr lang="zh-CN" sz="2000" b="1">
                <a:latin typeface="Comic Sans MS" pitchFamily="66" charset="0"/>
                <a:ea typeface="黑体" pitchFamily="49" charset="-122"/>
              </a:endParaRPr>
            </a:p>
          </p:txBody>
        </p:sp>
      </p:grpSp>
      <p:sp>
        <p:nvSpPr>
          <p:cNvPr id="10287" name="Text Box 47"/>
          <p:cNvSpPr txBox="1">
            <a:spLocks noChangeArrowheads="1"/>
          </p:cNvSpPr>
          <p:nvPr/>
        </p:nvSpPr>
        <p:spPr bwMode="auto">
          <a:xfrm>
            <a:off x="2267744" y="1844824"/>
            <a:ext cx="20574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>
                <a:latin typeface="Comic Sans MS" panose="030f0702030302020204" pitchFamily="66" charset="0"/>
                <a:ea typeface="黑体" panose="02010609060101010101" pitchFamily="49" charset="-122"/>
              </a:rPr>
              <a:t>铜锌原电池</a:t>
            </a:r>
            <a:endParaRPr lang="zh-CN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89" name="Text Box 49"/>
          <p:cNvSpPr txBox="1">
            <a:spLocks noChangeArrowheads="1"/>
          </p:cNvSpPr>
          <p:nvPr/>
        </p:nvSpPr>
        <p:spPr bwMode="auto">
          <a:xfrm>
            <a:off x="2195736" y="2636912"/>
            <a:ext cx="21336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正极、负极</a:t>
            </a:r>
            <a:endParaRPr lang="zh-CN" sz="2800" b="1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0" name="Text Box 50"/>
          <p:cNvSpPr txBox="1">
            <a:spLocks noChangeArrowheads="1"/>
          </p:cNvSpPr>
          <p:nvPr/>
        </p:nvSpPr>
        <p:spPr bwMode="auto">
          <a:xfrm>
            <a:off x="1691680" y="3356992"/>
            <a:ext cx="2592288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负极氧化反应正极还原反应</a:t>
            </a:r>
            <a:endParaRPr lang="zh-CN" sz="2800" b="1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1" name="Text Box 51"/>
          <p:cNvSpPr txBox="1">
            <a:spLocks noChangeArrowheads="1"/>
          </p:cNvSpPr>
          <p:nvPr/>
        </p:nvSpPr>
        <p:spPr bwMode="auto">
          <a:xfrm>
            <a:off x="1619250" y="6140450"/>
            <a:ext cx="3744913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None/>
            </a:pPr>
            <a:r>
              <a:rPr lang="zh-CN" sz="24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由负极沿导线流向正极</a:t>
            </a:r>
            <a:endParaRPr lang="zh-CN" sz="2400" b="1">
              <a:solidFill>
                <a:srgbClr val="FF0000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10292" name="Rectangle 52"/>
          <p:cNvSpPr>
            <a:spLocks noChangeArrowheads="1"/>
          </p:cNvSpPr>
          <p:nvPr/>
        </p:nvSpPr>
        <p:spPr bwMode="auto">
          <a:xfrm>
            <a:off x="1691680" y="4509120"/>
            <a:ext cx="343074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将化学能转变成</a:t>
            </a:r>
            <a:r>
              <a:rPr 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电能</a:t>
            </a:r>
            <a:endParaRPr lang="zh-CN" sz="2800" b="1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3" name="Text Box 53"/>
          <p:cNvSpPr txBox="1">
            <a:spLocks noChangeArrowheads="1"/>
          </p:cNvSpPr>
          <p:nvPr/>
        </p:nvSpPr>
        <p:spPr bwMode="auto">
          <a:xfrm>
            <a:off x="6084168" y="1844824"/>
            <a:ext cx="22098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None/>
            </a:pPr>
            <a:r>
              <a:rPr lang="zh-CN" sz="2800" b="1">
                <a:latin typeface="Comic Sans MS" panose="030f0702030302020204" pitchFamily="66" charset="0"/>
                <a:ea typeface="黑体" panose="02010609060101010101" pitchFamily="49" charset="-122"/>
              </a:rPr>
              <a:t>电解氯化铜</a:t>
            </a:r>
            <a:endParaRPr lang="zh-CN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4" name="Text Box 54"/>
          <p:cNvSpPr txBox="1">
            <a:spLocks noChangeArrowheads="1"/>
          </p:cNvSpPr>
          <p:nvPr/>
        </p:nvSpPr>
        <p:spPr bwMode="auto">
          <a:xfrm>
            <a:off x="5436096" y="4489956"/>
            <a:ext cx="343074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sz="28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将电能转变成</a:t>
            </a:r>
            <a:r>
              <a:rPr lang="zh-CN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化学能</a:t>
            </a:r>
            <a:endParaRPr lang="zh-CN" sz="2800" b="1">
              <a:solidFill>
                <a:srgbClr val="0000FF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10295" name="Text Box 55"/>
          <p:cNvSpPr txBox="1">
            <a:spLocks noChangeArrowheads="1"/>
          </p:cNvSpPr>
          <p:nvPr/>
        </p:nvSpPr>
        <p:spPr bwMode="auto">
          <a:xfrm>
            <a:off x="6084168" y="2636912"/>
            <a:ext cx="22098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None/>
            </a:pPr>
            <a:r>
              <a:rPr lang="zh-CN" sz="28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阴极、阳极</a:t>
            </a:r>
            <a:endParaRPr lang="zh-CN" sz="2800" b="1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6" name="Text Box 56"/>
          <p:cNvSpPr txBox="1">
            <a:spLocks noChangeArrowheads="1"/>
          </p:cNvSpPr>
          <p:nvPr/>
        </p:nvSpPr>
        <p:spPr bwMode="auto">
          <a:xfrm>
            <a:off x="5724128" y="3429000"/>
            <a:ext cx="2376264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阳极氧化反应阴极还原反应</a:t>
            </a:r>
            <a:endParaRPr lang="zh-CN" sz="2800" b="1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97" name="Text Box 5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651500" y="5949950"/>
            <a:ext cx="3384550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由电源负极流入阴极，  由阳极流向电源正极 </a:t>
            </a:r>
            <a:endParaRPr lang="zh-CN" sz="2400" b="1">
              <a:solidFill>
                <a:srgbClr val="0000FF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71800" y="537321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88224" y="535405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否</a:t>
            </a:r>
            <a:endParaRPr lang="zh-CN" altLang="en-US" sz="28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9" grpId="0"/>
      <p:bldP spid="10290" grpId="0"/>
      <p:bldP spid="10291" grpId="0"/>
      <p:bldP spid="10292" grpId="0"/>
      <p:bldP spid="10294" grpId="0"/>
      <p:bldP spid="10295" grpId="0"/>
      <p:bldP spid="10296" grpId="0"/>
      <p:bldP spid="10297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0" y="2113692"/>
            <a:ext cx="8839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kumimoji="1" lang="zh-CN" altLang="en-US" sz="2800" b="1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与电极材料无关</a:t>
            </a:r>
            <a:r>
              <a:rPr kumimoji="1" lang="zh-CN" altLang="en-US" sz="280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kumimoji="1"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溶液中的阳离子放电，顺序</a:t>
            </a:r>
            <a:r>
              <a:rPr kumimoji="1"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是：</a:t>
            </a:r>
            <a:endParaRPr kumimoji="1" lang="zh-CN" altLang="en-US" sz="28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323528" y="1556792"/>
            <a:ext cx="216058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阴极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1988840"/>
            <a:ext cx="7092280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endParaRPr kumimoji="1" lang="en-US" altLang="zh-CN" sz="2800" b="1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Ag</a:t>
            </a:r>
            <a:r>
              <a:rPr kumimoji="1" lang="zh-CN" altLang="en-US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Hg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kumimoji="1" lang="en-US" altLang="zh-CN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（酸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kumimoji="1" lang="en-US" altLang="zh-CN" sz="2800" b="1" smtClean="0">
              <a:solidFill>
                <a:srgbClr val="FF0000"/>
              </a:solidFill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2+ 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 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Sn</a:t>
            </a:r>
            <a:r>
              <a:rPr lang="zh-CN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2+ 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 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kumimoji="1" lang="en-US" altLang="zh-CN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＞ </a:t>
            </a:r>
            <a:r>
              <a:rPr kumimoji="1"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Zn</a:t>
            </a:r>
            <a:r>
              <a:rPr kumimoji="1"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＞ 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（水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kumimoji="1" lang="en-US" altLang="zh-CN" sz="2800" b="1" smtClean="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Al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Mg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2+ 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Na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Ca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K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kumimoji="1" lang="zh-CN" altLang="en-US" sz="2800" b="1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656639" y="3987641"/>
            <a:ext cx="4027929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smtClean="0">
                <a:latin typeface="华文琥珀" pitchFamily="2" charset="-122"/>
                <a:ea typeface="华文琥珀" pitchFamily="2" charset="-122"/>
              </a:rPr>
              <a:t>在水溶液中永不放电，</a:t>
            </a:r>
            <a:endParaRPr lang="en-US" altLang="zh-CN" sz="2800" smtClean="0">
              <a:latin typeface="华文琥珀" pitchFamily="2" charset="-122"/>
              <a:ea typeface="华文琥珀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smtClean="0">
                <a:latin typeface="华文琥珀" pitchFamily="2" charset="-122"/>
                <a:ea typeface="华文琥珀" pitchFamily="2" charset="-122"/>
              </a:rPr>
              <a:t>熔融状态下放电</a:t>
            </a:r>
            <a:endParaRPr lang="zh-CN" altLang="zh-CN" sz="2800">
              <a:latin typeface="华文琥珀" pitchFamily="2" charset="-122"/>
              <a:ea typeface="华文琥珀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796136" y="2761764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smtClean="0">
                <a:latin typeface="华文琥珀" pitchFamily="2" charset="-122"/>
                <a:ea typeface="华文琥珀" pitchFamily="2" charset="-122"/>
              </a:rPr>
              <a:t>→</a:t>
            </a:r>
            <a:r>
              <a:rPr lang="zh-CN" altLang="en-US" sz="2800" smtClean="0">
                <a:latin typeface="华文琥珀" pitchFamily="2" charset="-122"/>
                <a:ea typeface="华文琥珀" pitchFamily="2" charset="-122"/>
              </a:rPr>
              <a:t>任何状态下必放电</a:t>
            </a:r>
            <a:endParaRPr lang="zh-CN" altLang="zh-CN" sz="2800">
              <a:latin typeface="华文琥珀" pitchFamily="2" charset="-122"/>
              <a:ea typeface="华文琥珀" pitchFamily="2" charset="-122"/>
            </a:endParaRPr>
          </a:p>
        </p:txBody>
      </p:sp>
      <p:grpSp>
        <p:nvGrpSpPr>
          <p:cNvPr id="10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11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6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8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9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2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20" name="AutoShape 9"/>
          <p:cNvSpPr/>
          <p:nvPr/>
        </p:nvSpPr>
        <p:spPr bwMode="auto">
          <a:xfrm>
            <a:off x="5435773" y="4149080"/>
            <a:ext cx="288355" cy="863600"/>
          </a:xfrm>
          <a:prstGeom prst="leftBrace">
            <a:avLst>
              <a:gd name="adj1" fmla="val 19971"/>
              <a:gd name="adj2" fmla="val 50000"/>
            </a:avLst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>
            <a:defPPr/>
          </a:lstStyle>
          <a:p>
            <a:pPr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52400" y="3213504"/>
            <a:ext cx="5283696" cy="143488"/>
          </a:xfrm>
          <a:custGeom>
            <a:gdLst>
              <a:gd name="connsiteX0" fmla="*/ 0 w 5593080"/>
              <a:gd name="connsiteY0" fmla="*/ 215496 h 215496"/>
              <a:gd name="connsiteX1" fmla="*/ 45720 w 5593080"/>
              <a:gd name="connsiteY1" fmla="*/ 169776 h 215496"/>
              <a:gd name="connsiteX2" fmla="*/ 137160 w 5593080"/>
              <a:gd name="connsiteY2" fmla="*/ 108816 h 215496"/>
              <a:gd name="connsiteX3" fmla="*/ 198120 w 5593080"/>
              <a:gd name="connsiteY3" fmla="*/ 124056 h 215496"/>
              <a:gd name="connsiteX4" fmla="*/ 289560 w 5593080"/>
              <a:gd name="connsiteY4" fmla="*/ 185016 h 215496"/>
              <a:gd name="connsiteX5" fmla="*/ 411480 w 5593080"/>
              <a:gd name="connsiteY5" fmla="*/ 169776 h 215496"/>
              <a:gd name="connsiteX6" fmla="*/ 502920 w 5593080"/>
              <a:gd name="connsiteY6" fmla="*/ 108816 h 215496"/>
              <a:gd name="connsiteX7" fmla="*/ 548640 w 5593080"/>
              <a:gd name="connsiteY7" fmla="*/ 139296 h 215496"/>
              <a:gd name="connsiteX8" fmla="*/ 579120 w 5593080"/>
              <a:gd name="connsiteY8" fmla="*/ 185016 h 215496"/>
              <a:gd name="connsiteX9" fmla="*/ 731520 w 5593080"/>
              <a:gd name="connsiteY9" fmla="*/ 169776 h 215496"/>
              <a:gd name="connsiteX10" fmla="*/ 777240 w 5593080"/>
              <a:gd name="connsiteY10" fmla="*/ 139296 h 215496"/>
              <a:gd name="connsiteX11" fmla="*/ 838200 w 5593080"/>
              <a:gd name="connsiteY11" fmla="*/ 93576 h 215496"/>
              <a:gd name="connsiteX12" fmla="*/ 914400 w 5593080"/>
              <a:gd name="connsiteY12" fmla="*/ 108816 h 215496"/>
              <a:gd name="connsiteX13" fmla="*/ 960120 w 5593080"/>
              <a:gd name="connsiteY13" fmla="*/ 139296 h 215496"/>
              <a:gd name="connsiteX14" fmla="*/ 1051560 w 5593080"/>
              <a:gd name="connsiteY14" fmla="*/ 169776 h 215496"/>
              <a:gd name="connsiteX15" fmla="*/ 1203960 w 5593080"/>
              <a:gd name="connsiteY15" fmla="*/ 154536 h 215496"/>
              <a:gd name="connsiteX16" fmla="*/ 1280160 w 5593080"/>
              <a:gd name="connsiteY16" fmla="*/ 78336 h 215496"/>
              <a:gd name="connsiteX17" fmla="*/ 1325880 w 5593080"/>
              <a:gd name="connsiteY17" fmla="*/ 63096 h 215496"/>
              <a:gd name="connsiteX18" fmla="*/ 1371600 w 5593080"/>
              <a:gd name="connsiteY18" fmla="*/ 93576 h 215496"/>
              <a:gd name="connsiteX19" fmla="*/ 1463040 w 5593080"/>
              <a:gd name="connsiteY19" fmla="*/ 169776 h 215496"/>
              <a:gd name="connsiteX20" fmla="*/ 1645920 w 5593080"/>
              <a:gd name="connsiteY20" fmla="*/ 154536 h 215496"/>
              <a:gd name="connsiteX21" fmla="*/ 1706880 w 5593080"/>
              <a:gd name="connsiteY21" fmla="*/ 139296 h 215496"/>
              <a:gd name="connsiteX22" fmla="*/ 1798320 w 5593080"/>
              <a:gd name="connsiteY22" fmla="*/ 78336 h 215496"/>
              <a:gd name="connsiteX23" fmla="*/ 1844040 w 5593080"/>
              <a:gd name="connsiteY23" fmla="*/ 47856 h 215496"/>
              <a:gd name="connsiteX24" fmla="*/ 1889760 w 5593080"/>
              <a:gd name="connsiteY24" fmla="*/ 32616 h 215496"/>
              <a:gd name="connsiteX25" fmla="*/ 1950720 w 5593080"/>
              <a:gd name="connsiteY25" fmla="*/ 47856 h 215496"/>
              <a:gd name="connsiteX26" fmla="*/ 2026920 w 5593080"/>
              <a:gd name="connsiteY26" fmla="*/ 124056 h 215496"/>
              <a:gd name="connsiteX27" fmla="*/ 2118360 w 5593080"/>
              <a:gd name="connsiteY27" fmla="*/ 154536 h 215496"/>
              <a:gd name="connsiteX28" fmla="*/ 2286000 w 5593080"/>
              <a:gd name="connsiteY28" fmla="*/ 139296 h 215496"/>
              <a:gd name="connsiteX29" fmla="*/ 2377440 w 5593080"/>
              <a:gd name="connsiteY29" fmla="*/ 63096 h 215496"/>
              <a:gd name="connsiteX30" fmla="*/ 2423160 w 5593080"/>
              <a:gd name="connsiteY30" fmla="*/ 32616 h 215496"/>
              <a:gd name="connsiteX31" fmla="*/ 2514600 w 5593080"/>
              <a:gd name="connsiteY31" fmla="*/ 93576 h 215496"/>
              <a:gd name="connsiteX32" fmla="*/ 2545080 w 5593080"/>
              <a:gd name="connsiteY32" fmla="*/ 139296 h 215496"/>
              <a:gd name="connsiteX33" fmla="*/ 2590800 w 5593080"/>
              <a:gd name="connsiteY33" fmla="*/ 154536 h 215496"/>
              <a:gd name="connsiteX34" fmla="*/ 2758440 w 5593080"/>
              <a:gd name="connsiteY34" fmla="*/ 124056 h 215496"/>
              <a:gd name="connsiteX35" fmla="*/ 2849880 w 5593080"/>
              <a:gd name="connsiteY35" fmla="*/ 47856 h 215496"/>
              <a:gd name="connsiteX36" fmla="*/ 2895600 w 5593080"/>
              <a:gd name="connsiteY36" fmla="*/ 17376 h 215496"/>
              <a:gd name="connsiteX37" fmla="*/ 2987040 w 5593080"/>
              <a:gd name="connsiteY37" fmla="*/ 63096 h 215496"/>
              <a:gd name="connsiteX38" fmla="*/ 3002280 w 5593080"/>
              <a:gd name="connsiteY38" fmla="*/ 108816 h 215496"/>
              <a:gd name="connsiteX39" fmla="*/ 3048000 w 5593080"/>
              <a:gd name="connsiteY39" fmla="*/ 154536 h 215496"/>
              <a:gd name="connsiteX40" fmla="*/ 3124200 w 5593080"/>
              <a:gd name="connsiteY40" fmla="*/ 139296 h 215496"/>
              <a:gd name="connsiteX41" fmla="*/ 3169920 w 5593080"/>
              <a:gd name="connsiteY41" fmla="*/ 93576 h 215496"/>
              <a:gd name="connsiteX42" fmla="*/ 3276600 w 5593080"/>
              <a:gd name="connsiteY42" fmla="*/ 47856 h 215496"/>
              <a:gd name="connsiteX43" fmla="*/ 3368040 w 5593080"/>
              <a:gd name="connsiteY43" fmla="*/ 63096 h 215496"/>
              <a:gd name="connsiteX44" fmla="*/ 3398520 w 5593080"/>
              <a:gd name="connsiteY44" fmla="*/ 108816 h 215496"/>
              <a:gd name="connsiteX45" fmla="*/ 3444240 w 5593080"/>
              <a:gd name="connsiteY45" fmla="*/ 124056 h 215496"/>
              <a:gd name="connsiteX46" fmla="*/ 3611880 w 5593080"/>
              <a:gd name="connsiteY46" fmla="*/ 108816 h 215496"/>
              <a:gd name="connsiteX47" fmla="*/ 3703320 w 5593080"/>
              <a:gd name="connsiteY47" fmla="*/ 47856 h 215496"/>
              <a:gd name="connsiteX48" fmla="*/ 3810000 w 5593080"/>
              <a:gd name="connsiteY48" fmla="*/ 108816 h 215496"/>
              <a:gd name="connsiteX49" fmla="*/ 3901440 w 5593080"/>
              <a:gd name="connsiteY49" fmla="*/ 139296 h 215496"/>
              <a:gd name="connsiteX50" fmla="*/ 3947160 w 5593080"/>
              <a:gd name="connsiteY50" fmla="*/ 154536 h 215496"/>
              <a:gd name="connsiteX51" fmla="*/ 4053840 w 5593080"/>
              <a:gd name="connsiteY51" fmla="*/ 139296 h 215496"/>
              <a:gd name="connsiteX52" fmla="*/ 4145280 w 5593080"/>
              <a:gd name="connsiteY52" fmla="*/ 47856 h 215496"/>
              <a:gd name="connsiteX53" fmla="*/ 4191000 w 5593080"/>
              <a:gd name="connsiteY53" fmla="*/ 17376 h 215496"/>
              <a:gd name="connsiteX54" fmla="*/ 4282440 w 5593080"/>
              <a:gd name="connsiteY54" fmla="*/ 63096 h 215496"/>
              <a:gd name="connsiteX55" fmla="*/ 4373880 w 5593080"/>
              <a:gd name="connsiteY55" fmla="*/ 108816 h 215496"/>
              <a:gd name="connsiteX56" fmla="*/ 4434840 w 5593080"/>
              <a:gd name="connsiteY56" fmla="*/ 169776 h 215496"/>
              <a:gd name="connsiteX57" fmla="*/ 4556760 w 5593080"/>
              <a:gd name="connsiteY57" fmla="*/ 200256 h 215496"/>
              <a:gd name="connsiteX58" fmla="*/ 4587240 w 5593080"/>
              <a:gd name="connsiteY58" fmla="*/ 154536 h 215496"/>
              <a:gd name="connsiteX59" fmla="*/ 4678680 w 5593080"/>
              <a:gd name="connsiteY59" fmla="*/ 78336 h 215496"/>
              <a:gd name="connsiteX60" fmla="*/ 4724400 w 5593080"/>
              <a:gd name="connsiteY60" fmla="*/ 63096 h 215496"/>
              <a:gd name="connsiteX61" fmla="*/ 4831080 w 5593080"/>
              <a:gd name="connsiteY61" fmla="*/ 78336 h 215496"/>
              <a:gd name="connsiteX62" fmla="*/ 4876800 w 5593080"/>
              <a:gd name="connsiteY62" fmla="*/ 108816 h 215496"/>
              <a:gd name="connsiteX63" fmla="*/ 4983480 w 5593080"/>
              <a:gd name="connsiteY63" fmla="*/ 139296 h 215496"/>
              <a:gd name="connsiteX64" fmla="*/ 5044440 w 5593080"/>
              <a:gd name="connsiteY64" fmla="*/ 124056 h 215496"/>
              <a:gd name="connsiteX65" fmla="*/ 5135880 w 5593080"/>
              <a:gd name="connsiteY65" fmla="*/ 47856 h 215496"/>
              <a:gd name="connsiteX66" fmla="*/ 5196840 w 5593080"/>
              <a:gd name="connsiteY66" fmla="*/ 32616 h 215496"/>
              <a:gd name="connsiteX67" fmla="*/ 5303520 w 5593080"/>
              <a:gd name="connsiteY67" fmla="*/ 47856 h 215496"/>
              <a:gd name="connsiteX68" fmla="*/ 5349240 w 5593080"/>
              <a:gd name="connsiteY68" fmla="*/ 93576 h 215496"/>
              <a:gd name="connsiteX69" fmla="*/ 5394960 w 5593080"/>
              <a:gd name="connsiteY69" fmla="*/ 108816 h 215496"/>
              <a:gd name="connsiteX70" fmla="*/ 5593080 w 5593080"/>
              <a:gd name="connsiteY70" fmla="*/ 78336 h 21549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593080" h="215496">
                <a:moveTo>
                  <a:pt x="0" y="215496"/>
                </a:moveTo>
                <a:cubicBezTo>
                  <a:pt x="15240" y="200256"/>
                  <a:pt x="28707" y="183008"/>
                  <a:pt x="45720" y="169776"/>
                </a:cubicBezTo>
                <a:cubicBezTo>
                  <a:pt x="74636" y="147286"/>
                  <a:pt x="137160" y="108816"/>
                  <a:pt x="137160" y="108816"/>
                </a:cubicBezTo>
                <a:cubicBezTo>
                  <a:pt x="157480" y="113896"/>
                  <a:pt x="179934" y="113664"/>
                  <a:pt x="198120" y="124056"/>
                </a:cubicBezTo>
                <a:cubicBezTo>
                  <a:pt x="357942" y="215383"/>
                  <a:pt x="146814" y="137434"/>
                  <a:pt x="289560" y="185016"/>
                </a:cubicBezTo>
                <a:cubicBezTo>
                  <a:pt x="330200" y="179936"/>
                  <a:pt x="372910" y="183551"/>
                  <a:pt x="411480" y="169776"/>
                </a:cubicBezTo>
                <a:cubicBezTo>
                  <a:pt x="445978" y="157455"/>
                  <a:pt x="502920" y="108816"/>
                  <a:pt x="502920" y="108816"/>
                </a:cubicBezTo>
                <a:cubicBezTo>
                  <a:pt x="518160" y="118976"/>
                  <a:pt x="535688" y="126344"/>
                  <a:pt x="548640" y="139296"/>
                </a:cubicBezTo>
                <a:cubicBezTo>
                  <a:pt x="561592" y="152248"/>
                  <a:pt x="561053" y="182005"/>
                  <a:pt x="579120" y="185016"/>
                </a:cubicBezTo>
                <a:cubicBezTo>
                  <a:pt x="629479" y="193409"/>
                  <a:pt x="680720" y="174856"/>
                  <a:pt x="731520" y="169776"/>
                </a:cubicBezTo>
                <a:cubicBezTo>
                  <a:pt x="746760" y="159616"/>
                  <a:pt x="762335" y="149942"/>
                  <a:pt x="777240" y="139296"/>
                </a:cubicBezTo>
                <a:cubicBezTo>
                  <a:pt x="797909" y="124533"/>
                  <a:pt x="813405" y="99086"/>
                  <a:pt x="838200" y="93576"/>
                </a:cubicBezTo>
                <a:cubicBezTo>
                  <a:pt x="863486" y="87957"/>
                  <a:pt x="889000" y="103736"/>
                  <a:pt x="914400" y="108816"/>
                </a:cubicBezTo>
                <a:cubicBezTo>
                  <a:pt x="929640" y="118976"/>
                  <a:pt x="943382" y="131857"/>
                  <a:pt x="960120" y="139296"/>
                </a:cubicBezTo>
                <a:cubicBezTo>
                  <a:pt x="989480" y="152345"/>
                  <a:pt x="1051560" y="169776"/>
                  <a:pt x="1051560" y="169776"/>
                </a:cubicBezTo>
                <a:cubicBezTo>
                  <a:pt x="1102360" y="164696"/>
                  <a:pt x="1154214" y="166016"/>
                  <a:pt x="1203960" y="154536"/>
                </a:cubicBezTo>
                <a:cubicBezTo>
                  <a:pt x="1268215" y="139708"/>
                  <a:pt x="1236225" y="113484"/>
                  <a:pt x="1280160" y="78336"/>
                </a:cubicBezTo>
                <a:cubicBezTo>
                  <a:pt x="1292704" y="68301"/>
                  <a:pt x="1310640" y="68176"/>
                  <a:pt x="1325880" y="63096"/>
                </a:cubicBezTo>
                <a:cubicBezTo>
                  <a:pt x="1341120" y="73256"/>
                  <a:pt x="1357529" y="81850"/>
                  <a:pt x="1371600" y="93576"/>
                </a:cubicBezTo>
                <a:cubicBezTo>
                  <a:pt x="1488943" y="191362"/>
                  <a:pt x="1349526" y="94100"/>
                  <a:pt x="1463040" y="169776"/>
                </a:cubicBezTo>
                <a:cubicBezTo>
                  <a:pt x="1524000" y="164696"/>
                  <a:pt x="1585221" y="162123"/>
                  <a:pt x="1645920" y="154536"/>
                </a:cubicBezTo>
                <a:cubicBezTo>
                  <a:pt x="1666704" y="151938"/>
                  <a:pt x="1688146" y="148663"/>
                  <a:pt x="1706880" y="139296"/>
                </a:cubicBezTo>
                <a:cubicBezTo>
                  <a:pt x="1739645" y="122913"/>
                  <a:pt x="1767840" y="98656"/>
                  <a:pt x="1798320" y="78336"/>
                </a:cubicBezTo>
                <a:cubicBezTo>
                  <a:pt x="1813560" y="68176"/>
                  <a:pt x="1826664" y="53648"/>
                  <a:pt x="1844040" y="47856"/>
                </a:cubicBezTo>
                <a:lnTo>
                  <a:pt x="1889760" y="32616"/>
                </a:lnTo>
                <a:cubicBezTo>
                  <a:pt x="1910080" y="37696"/>
                  <a:pt x="1933292" y="36238"/>
                  <a:pt x="1950720" y="47856"/>
                </a:cubicBezTo>
                <a:cubicBezTo>
                  <a:pt x="2082800" y="135909"/>
                  <a:pt x="1874520" y="56323"/>
                  <a:pt x="2026920" y="124056"/>
                </a:cubicBezTo>
                <a:cubicBezTo>
                  <a:pt x="2056280" y="137105"/>
                  <a:pt x="2118360" y="154536"/>
                  <a:pt x="2118360" y="154536"/>
                </a:cubicBezTo>
                <a:cubicBezTo>
                  <a:pt x="2174240" y="149456"/>
                  <a:pt x="2231135" y="151053"/>
                  <a:pt x="2286000" y="139296"/>
                </a:cubicBezTo>
                <a:cubicBezTo>
                  <a:pt x="2316561" y="132747"/>
                  <a:pt x="2357707" y="79540"/>
                  <a:pt x="2377440" y="63096"/>
                </a:cubicBezTo>
                <a:cubicBezTo>
                  <a:pt x="2391511" y="51370"/>
                  <a:pt x="2407920" y="42776"/>
                  <a:pt x="2423160" y="32616"/>
                </a:cubicBezTo>
                <a:cubicBezTo>
                  <a:pt x="2479509" y="51399"/>
                  <a:pt x="2470693" y="40887"/>
                  <a:pt x="2514600" y="93576"/>
                </a:cubicBezTo>
                <a:cubicBezTo>
                  <a:pt x="2526326" y="107647"/>
                  <a:pt x="2530777" y="127854"/>
                  <a:pt x="2545080" y="139296"/>
                </a:cubicBezTo>
                <a:cubicBezTo>
                  <a:pt x="2557624" y="149331"/>
                  <a:pt x="2575560" y="149456"/>
                  <a:pt x="2590800" y="154536"/>
                </a:cubicBezTo>
                <a:cubicBezTo>
                  <a:pt x="2615521" y="151004"/>
                  <a:pt x="2722512" y="139454"/>
                  <a:pt x="2758440" y="124056"/>
                </a:cubicBezTo>
                <a:cubicBezTo>
                  <a:pt x="2805181" y="104024"/>
                  <a:pt x="2811109" y="80166"/>
                  <a:pt x="2849880" y="47856"/>
                </a:cubicBezTo>
                <a:cubicBezTo>
                  <a:pt x="2863951" y="36130"/>
                  <a:pt x="2880360" y="27536"/>
                  <a:pt x="2895600" y="17376"/>
                </a:cubicBezTo>
                <a:cubicBezTo>
                  <a:pt x="2925719" y="27416"/>
                  <a:pt x="2965554" y="36239"/>
                  <a:pt x="2987040" y="63096"/>
                </a:cubicBezTo>
                <a:cubicBezTo>
                  <a:pt x="2997075" y="75640"/>
                  <a:pt x="2993369" y="95450"/>
                  <a:pt x="3002280" y="108816"/>
                </a:cubicBezTo>
                <a:cubicBezTo>
                  <a:pt x="3014235" y="126749"/>
                  <a:pt x="3032760" y="139296"/>
                  <a:pt x="3048000" y="154536"/>
                </a:cubicBezTo>
                <a:cubicBezTo>
                  <a:pt x="3073400" y="149456"/>
                  <a:pt x="3101032" y="150880"/>
                  <a:pt x="3124200" y="139296"/>
                </a:cubicBezTo>
                <a:cubicBezTo>
                  <a:pt x="3143477" y="129657"/>
                  <a:pt x="3153363" y="107374"/>
                  <a:pt x="3169920" y="93576"/>
                </a:cubicBezTo>
                <a:cubicBezTo>
                  <a:pt x="3215025" y="55988"/>
                  <a:pt x="3218503" y="62380"/>
                  <a:pt x="3276600" y="47856"/>
                </a:cubicBezTo>
                <a:cubicBezTo>
                  <a:pt x="3307080" y="52936"/>
                  <a:pt x="3340402" y="49277"/>
                  <a:pt x="3368040" y="63096"/>
                </a:cubicBezTo>
                <a:cubicBezTo>
                  <a:pt x="3384423" y="71287"/>
                  <a:pt x="3384217" y="97374"/>
                  <a:pt x="3398520" y="108816"/>
                </a:cubicBezTo>
                <a:cubicBezTo>
                  <a:pt x="3411064" y="118851"/>
                  <a:pt x="3429000" y="118976"/>
                  <a:pt x="3444240" y="124056"/>
                </a:cubicBezTo>
                <a:cubicBezTo>
                  <a:pt x="3500120" y="118976"/>
                  <a:pt x="3558050" y="124648"/>
                  <a:pt x="3611880" y="108816"/>
                </a:cubicBezTo>
                <a:cubicBezTo>
                  <a:pt x="3647024" y="98480"/>
                  <a:pt x="3703320" y="47856"/>
                  <a:pt x="3703320" y="47856"/>
                </a:cubicBezTo>
                <a:cubicBezTo>
                  <a:pt x="3870753" y="89714"/>
                  <a:pt x="3661425" y="26274"/>
                  <a:pt x="3810000" y="108816"/>
                </a:cubicBezTo>
                <a:cubicBezTo>
                  <a:pt x="3838086" y="124419"/>
                  <a:pt x="3870960" y="129136"/>
                  <a:pt x="3901440" y="139296"/>
                </a:cubicBezTo>
                <a:lnTo>
                  <a:pt x="3947160" y="154536"/>
                </a:lnTo>
                <a:cubicBezTo>
                  <a:pt x="3982720" y="149456"/>
                  <a:pt x="4020082" y="151572"/>
                  <a:pt x="4053840" y="139296"/>
                </a:cubicBezTo>
                <a:cubicBezTo>
                  <a:pt x="4132107" y="110835"/>
                  <a:pt x="4098796" y="94340"/>
                  <a:pt x="4145280" y="47856"/>
                </a:cubicBezTo>
                <a:cubicBezTo>
                  <a:pt x="4158232" y="34904"/>
                  <a:pt x="4175760" y="27536"/>
                  <a:pt x="4191000" y="17376"/>
                </a:cubicBezTo>
                <a:cubicBezTo>
                  <a:pt x="4322027" y="104727"/>
                  <a:pt x="4156247" y="0"/>
                  <a:pt x="4282440" y="63096"/>
                </a:cubicBezTo>
                <a:cubicBezTo>
                  <a:pt x="4400613" y="122182"/>
                  <a:pt x="4258962" y="70510"/>
                  <a:pt x="4373880" y="108816"/>
                </a:cubicBezTo>
                <a:cubicBezTo>
                  <a:pt x="4394200" y="129136"/>
                  <a:pt x="4411456" y="153073"/>
                  <a:pt x="4434840" y="169776"/>
                </a:cubicBezTo>
                <a:cubicBezTo>
                  <a:pt x="4453064" y="182793"/>
                  <a:pt x="4548767" y="198657"/>
                  <a:pt x="4556760" y="200256"/>
                </a:cubicBezTo>
                <a:cubicBezTo>
                  <a:pt x="4566920" y="185016"/>
                  <a:pt x="4575514" y="168607"/>
                  <a:pt x="4587240" y="154536"/>
                </a:cubicBezTo>
                <a:cubicBezTo>
                  <a:pt x="4611315" y="125646"/>
                  <a:pt x="4644429" y="95462"/>
                  <a:pt x="4678680" y="78336"/>
                </a:cubicBezTo>
                <a:cubicBezTo>
                  <a:pt x="4693048" y="71152"/>
                  <a:pt x="4709160" y="68176"/>
                  <a:pt x="4724400" y="63096"/>
                </a:cubicBezTo>
                <a:cubicBezTo>
                  <a:pt x="4759960" y="68176"/>
                  <a:pt x="4796674" y="68014"/>
                  <a:pt x="4831080" y="78336"/>
                </a:cubicBezTo>
                <a:cubicBezTo>
                  <a:pt x="4848624" y="83599"/>
                  <a:pt x="4860417" y="100625"/>
                  <a:pt x="4876800" y="108816"/>
                </a:cubicBezTo>
                <a:cubicBezTo>
                  <a:pt x="4898664" y="119748"/>
                  <a:pt x="4963948" y="134413"/>
                  <a:pt x="4983480" y="139296"/>
                </a:cubicBezTo>
                <a:cubicBezTo>
                  <a:pt x="5003800" y="134216"/>
                  <a:pt x="5025188" y="132307"/>
                  <a:pt x="5044440" y="124056"/>
                </a:cubicBezTo>
                <a:cubicBezTo>
                  <a:pt x="5151588" y="78135"/>
                  <a:pt x="5026027" y="110629"/>
                  <a:pt x="5135880" y="47856"/>
                </a:cubicBezTo>
                <a:cubicBezTo>
                  <a:pt x="5154066" y="37464"/>
                  <a:pt x="5176520" y="37696"/>
                  <a:pt x="5196840" y="32616"/>
                </a:cubicBezTo>
                <a:cubicBezTo>
                  <a:pt x="5232400" y="37696"/>
                  <a:pt x="5270168" y="34515"/>
                  <a:pt x="5303520" y="47856"/>
                </a:cubicBezTo>
                <a:cubicBezTo>
                  <a:pt x="5323531" y="55860"/>
                  <a:pt x="5331307" y="81621"/>
                  <a:pt x="5349240" y="93576"/>
                </a:cubicBezTo>
                <a:cubicBezTo>
                  <a:pt x="5362606" y="102487"/>
                  <a:pt x="5379720" y="103736"/>
                  <a:pt x="5394960" y="108816"/>
                </a:cubicBezTo>
                <a:cubicBezTo>
                  <a:pt x="5573913" y="92548"/>
                  <a:pt x="5512413" y="118669"/>
                  <a:pt x="5593080" y="78336"/>
                </a:cubicBez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0" y="4509120"/>
            <a:ext cx="5076056" cy="143488"/>
          </a:xfrm>
          <a:custGeom>
            <a:gdLst>
              <a:gd name="connsiteX0" fmla="*/ 0 w 5593080"/>
              <a:gd name="connsiteY0" fmla="*/ 215496 h 215496"/>
              <a:gd name="connsiteX1" fmla="*/ 45720 w 5593080"/>
              <a:gd name="connsiteY1" fmla="*/ 169776 h 215496"/>
              <a:gd name="connsiteX2" fmla="*/ 137160 w 5593080"/>
              <a:gd name="connsiteY2" fmla="*/ 108816 h 215496"/>
              <a:gd name="connsiteX3" fmla="*/ 198120 w 5593080"/>
              <a:gd name="connsiteY3" fmla="*/ 124056 h 215496"/>
              <a:gd name="connsiteX4" fmla="*/ 289560 w 5593080"/>
              <a:gd name="connsiteY4" fmla="*/ 185016 h 215496"/>
              <a:gd name="connsiteX5" fmla="*/ 411480 w 5593080"/>
              <a:gd name="connsiteY5" fmla="*/ 169776 h 215496"/>
              <a:gd name="connsiteX6" fmla="*/ 502920 w 5593080"/>
              <a:gd name="connsiteY6" fmla="*/ 108816 h 215496"/>
              <a:gd name="connsiteX7" fmla="*/ 548640 w 5593080"/>
              <a:gd name="connsiteY7" fmla="*/ 139296 h 215496"/>
              <a:gd name="connsiteX8" fmla="*/ 579120 w 5593080"/>
              <a:gd name="connsiteY8" fmla="*/ 185016 h 215496"/>
              <a:gd name="connsiteX9" fmla="*/ 731520 w 5593080"/>
              <a:gd name="connsiteY9" fmla="*/ 169776 h 215496"/>
              <a:gd name="connsiteX10" fmla="*/ 777240 w 5593080"/>
              <a:gd name="connsiteY10" fmla="*/ 139296 h 215496"/>
              <a:gd name="connsiteX11" fmla="*/ 838200 w 5593080"/>
              <a:gd name="connsiteY11" fmla="*/ 93576 h 215496"/>
              <a:gd name="connsiteX12" fmla="*/ 914400 w 5593080"/>
              <a:gd name="connsiteY12" fmla="*/ 108816 h 215496"/>
              <a:gd name="connsiteX13" fmla="*/ 960120 w 5593080"/>
              <a:gd name="connsiteY13" fmla="*/ 139296 h 215496"/>
              <a:gd name="connsiteX14" fmla="*/ 1051560 w 5593080"/>
              <a:gd name="connsiteY14" fmla="*/ 169776 h 215496"/>
              <a:gd name="connsiteX15" fmla="*/ 1203960 w 5593080"/>
              <a:gd name="connsiteY15" fmla="*/ 154536 h 215496"/>
              <a:gd name="connsiteX16" fmla="*/ 1280160 w 5593080"/>
              <a:gd name="connsiteY16" fmla="*/ 78336 h 215496"/>
              <a:gd name="connsiteX17" fmla="*/ 1325880 w 5593080"/>
              <a:gd name="connsiteY17" fmla="*/ 63096 h 215496"/>
              <a:gd name="connsiteX18" fmla="*/ 1371600 w 5593080"/>
              <a:gd name="connsiteY18" fmla="*/ 93576 h 215496"/>
              <a:gd name="connsiteX19" fmla="*/ 1463040 w 5593080"/>
              <a:gd name="connsiteY19" fmla="*/ 169776 h 215496"/>
              <a:gd name="connsiteX20" fmla="*/ 1645920 w 5593080"/>
              <a:gd name="connsiteY20" fmla="*/ 154536 h 215496"/>
              <a:gd name="connsiteX21" fmla="*/ 1706880 w 5593080"/>
              <a:gd name="connsiteY21" fmla="*/ 139296 h 215496"/>
              <a:gd name="connsiteX22" fmla="*/ 1798320 w 5593080"/>
              <a:gd name="connsiteY22" fmla="*/ 78336 h 215496"/>
              <a:gd name="connsiteX23" fmla="*/ 1844040 w 5593080"/>
              <a:gd name="connsiteY23" fmla="*/ 47856 h 215496"/>
              <a:gd name="connsiteX24" fmla="*/ 1889760 w 5593080"/>
              <a:gd name="connsiteY24" fmla="*/ 32616 h 215496"/>
              <a:gd name="connsiteX25" fmla="*/ 1950720 w 5593080"/>
              <a:gd name="connsiteY25" fmla="*/ 47856 h 215496"/>
              <a:gd name="connsiteX26" fmla="*/ 2026920 w 5593080"/>
              <a:gd name="connsiteY26" fmla="*/ 124056 h 215496"/>
              <a:gd name="connsiteX27" fmla="*/ 2118360 w 5593080"/>
              <a:gd name="connsiteY27" fmla="*/ 154536 h 215496"/>
              <a:gd name="connsiteX28" fmla="*/ 2286000 w 5593080"/>
              <a:gd name="connsiteY28" fmla="*/ 139296 h 215496"/>
              <a:gd name="connsiteX29" fmla="*/ 2377440 w 5593080"/>
              <a:gd name="connsiteY29" fmla="*/ 63096 h 215496"/>
              <a:gd name="connsiteX30" fmla="*/ 2423160 w 5593080"/>
              <a:gd name="connsiteY30" fmla="*/ 32616 h 215496"/>
              <a:gd name="connsiteX31" fmla="*/ 2514600 w 5593080"/>
              <a:gd name="connsiteY31" fmla="*/ 93576 h 215496"/>
              <a:gd name="connsiteX32" fmla="*/ 2545080 w 5593080"/>
              <a:gd name="connsiteY32" fmla="*/ 139296 h 215496"/>
              <a:gd name="connsiteX33" fmla="*/ 2590800 w 5593080"/>
              <a:gd name="connsiteY33" fmla="*/ 154536 h 215496"/>
              <a:gd name="connsiteX34" fmla="*/ 2758440 w 5593080"/>
              <a:gd name="connsiteY34" fmla="*/ 124056 h 215496"/>
              <a:gd name="connsiteX35" fmla="*/ 2849880 w 5593080"/>
              <a:gd name="connsiteY35" fmla="*/ 47856 h 215496"/>
              <a:gd name="connsiteX36" fmla="*/ 2895600 w 5593080"/>
              <a:gd name="connsiteY36" fmla="*/ 17376 h 215496"/>
              <a:gd name="connsiteX37" fmla="*/ 2987040 w 5593080"/>
              <a:gd name="connsiteY37" fmla="*/ 63096 h 215496"/>
              <a:gd name="connsiteX38" fmla="*/ 3002280 w 5593080"/>
              <a:gd name="connsiteY38" fmla="*/ 108816 h 215496"/>
              <a:gd name="connsiteX39" fmla="*/ 3048000 w 5593080"/>
              <a:gd name="connsiteY39" fmla="*/ 154536 h 215496"/>
              <a:gd name="connsiteX40" fmla="*/ 3124200 w 5593080"/>
              <a:gd name="connsiteY40" fmla="*/ 139296 h 215496"/>
              <a:gd name="connsiteX41" fmla="*/ 3169920 w 5593080"/>
              <a:gd name="connsiteY41" fmla="*/ 93576 h 215496"/>
              <a:gd name="connsiteX42" fmla="*/ 3276600 w 5593080"/>
              <a:gd name="connsiteY42" fmla="*/ 47856 h 215496"/>
              <a:gd name="connsiteX43" fmla="*/ 3368040 w 5593080"/>
              <a:gd name="connsiteY43" fmla="*/ 63096 h 215496"/>
              <a:gd name="connsiteX44" fmla="*/ 3398520 w 5593080"/>
              <a:gd name="connsiteY44" fmla="*/ 108816 h 215496"/>
              <a:gd name="connsiteX45" fmla="*/ 3444240 w 5593080"/>
              <a:gd name="connsiteY45" fmla="*/ 124056 h 215496"/>
              <a:gd name="connsiteX46" fmla="*/ 3611880 w 5593080"/>
              <a:gd name="connsiteY46" fmla="*/ 108816 h 215496"/>
              <a:gd name="connsiteX47" fmla="*/ 3703320 w 5593080"/>
              <a:gd name="connsiteY47" fmla="*/ 47856 h 215496"/>
              <a:gd name="connsiteX48" fmla="*/ 3810000 w 5593080"/>
              <a:gd name="connsiteY48" fmla="*/ 108816 h 215496"/>
              <a:gd name="connsiteX49" fmla="*/ 3901440 w 5593080"/>
              <a:gd name="connsiteY49" fmla="*/ 139296 h 215496"/>
              <a:gd name="connsiteX50" fmla="*/ 3947160 w 5593080"/>
              <a:gd name="connsiteY50" fmla="*/ 154536 h 215496"/>
              <a:gd name="connsiteX51" fmla="*/ 4053840 w 5593080"/>
              <a:gd name="connsiteY51" fmla="*/ 139296 h 215496"/>
              <a:gd name="connsiteX52" fmla="*/ 4145280 w 5593080"/>
              <a:gd name="connsiteY52" fmla="*/ 47856 h 215496"/>
              <a:gd name="connsiteX53" fmla="*/ 4191000 w 5593080"/>
              <a:gd name="connsiteY53" fmla="*/ 17376 h 215496"/>
              <a:gd name="connsiteX54" fmla="*/ 4282440 w 5593080"/>
              <a:gd name="connsiteY54" fmla="*/ 63096 h 215496"/>
              <a:gd name="connsiteX55" fmla="*/ 4373880 w 5593080"/>
              <a:gd name="connsiteY55" fmla="*/ 108816 h 215496"/>
              <a:gd name="connsiteX56" fmla="*/ 4434840 w 5593080"/>
              <a:gd name="connsiteY56" fmla="*/ 169776 h 215496"/>
              <a:gd name="connsiteX57" fmla="*/ 4556760 w 5593080"/>
              <a:gd name="connsiteY57" fmla="*/ 200256 h 215496"/>
              <a:gd name="connsiteX58" fmla="*/ 4587240 w 5593080"/>
              <a:gd name="connsiteY58" fmla="*/ 154536 h 215496"/>
              <a:gd name="connsiteX59" fmla="*/ 4678680 w 5593080"/>
              <a:gd name="connsiteY59" fmla="*/ 78336 h 215496"/>
              <a:gd name="connsiteX60" fmla="*/ 4724400 w 5593080"/>
              <a:gd name="connsiteY60" fmla="*/ 63096 h 215496"/>
              <a:gd name="connsiteX61" fmla="*/ 4831080 w 5593080"/>
              <a:gd name="connsiteY61" fmla="*/ 78336 h 215496"/>
              <a:gd name="connsiteX62" fmla="*/ 4876800 w 5593080"/>
              <a:gd name="connsiteY62" fmla="*/ 108816 h 215496"/>
              <a:gd name="connsiteX63" fmla="*/ 4983480 w 5593080"/>
              <a:gd name="connsiteY63" fmla="*/ 139296 h 215496"/>
              <a:gd name="connsiteX64" fmla="*/ 5044440 w 5593080"/>
              <a:gd name="connsiteY64" fmla="*/ 124056 h 215496"/>
              <a:gd name="connsiteX65" fmla="*/ 5135880 w 5593080"/>
              <a:gd name="connsiteY65" fmla="*/ 47856 h 215496"/>
              <a:gd name="connsiteX66" fmla="*/ 5196840 w 5593080"/>
              <a:gd name="connsiteY66" fmla="*/ 32616 h 215496"/>
              <a:gd name="connsiteX67" fmla="*/ 5303520 w 5593080"/>
              <a:gd name="connsiteY67" fmla="*/ 47856 h 215496"/>
              <a:gd name="connsiteX68" fmla="*/ 5349240 w 5593080"/>
              <a:gd name="connsiteY68" fmla="*/ 93576 h 215496"/>
              <a:gd name="connsiteX69" fmla="*/ 5394960 w 5593080"/>
              <a:gd name="connsiteY69" fmla="*/ 108816 h 215496"/>
              <a:gd name="connsiteX70" fmla="*/ 5593080 w 5593080"/>
              <a:gd name="connsiteY70" fmla="*/ 78336 h 21549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593080" h="215496">
                <a:moveTo>
                  <a:pt x="0" y="215496"/>
                </a:moveTo>
                <a:cubicBezTo>
                  <a:pt x="15240" y="200256"/>
                  <a:pt x="28707" y="183008"/>
                  <a:pt x="45720" y="169776"/>
                </a:cubicBezTo>
                <a:cubicBezTo>
                  <a:pt x="74636" y="147286"/>
                  <a:pt x="137160" y="108816"/>
                  <a:pt x="137160" y="108816"/>
                </a:cubicBezTo>
                <a:cubicBezTo>
                  <a:pt x="157480" y="113896"/>
                  <a:pt x="179934" y="113664"/>
                  <a:pt x="198120" y="124056"/>
                </a:cubicBezTo>
                <a:cubicBezTo>
                  <a:pt x="357942" y="215383"/>
                  <a:pt x="146814" y="137434"/>
                  <a:pt x="289560" y="185016"/>
                </a:cubicBezTo>
                <a:cubicBezTo>
                  <a:pt x="330200" y="179936"/>
                  <a:pt x="372910" y="183551"/>
                  <a:pt x="411480" y="169776"/>
                </a:cubicBezTo>
                <a:cubicBezTo>
                  <a:pt x="445978" y="157455"/>
                  <a:pt x="502920" y="108816"/>
                  <a:pt x="502920" y="108816"/>
                </a:cubicBezTo>
                <a:cubicBezTo>
                  <a:pt x="518160" y="118976"/>
                  <a:pt x="535688" y="126344"/>
                  <a:pt x="548640" y="139296"/>
                </a:cubicBezTo>
                <a:cubicBezTo>
                  <a:pt x="561592" y="152248"/>
                  <a:pt x="561053" y="182005"/>
                  <a:pt x="579120" y="185016"/>
                </a:cubicBezTo>
                <a:cubicBezTo>
                  <a:pt x="629479" y="193409"/>
                  <a:pt x="680720" y="174856"/>
                  <a:pt x="731520" y="169776"/>
                </a:cubicBezTo>
                <a:cubicBezTo>
                  <a:pt x="746760" y="159616"/>
                  <a:pt x="762335" y="149942"/>
                  <a:pt x="777240" y="139296"/>
                </a:cubicBezTo>
                <a:cubicBezTo>
                  <a:pt x="797909" y="124533"/>
                  <a:pt x="813405" y="99086"/>
                  <a:pt x="838200" y="93576"/>
                </a:cubicBezTo>
                <a:cubicBezTo>
                  <a:pt x="863486" y="87957"/>
                  <a:pt x="889000" y="103736"/>
                  <a:pt x="914400" y="108816"/>
                </a:cubicBezTo>
                <a:cubicBezTo>
                  <a:pt x="929640" y="118976"/>
                  <a:pt x="943382" y="131857"/>
                  <a:pt x="960120" y="139296"/>
                </a:cubicBezTo>
                <a:cubicBezTo>
                  <a:pt x="989480" y="152345"/>
                  <a:pt x="1051560" y="169776"/>
                  <a:pt x="1051560" y="169776"/>
                </a:cubicBezTo>
                <a:cubicBezTo>
                  <a:pt x="1102360" y="164696"/>
                  <a:pt x="1154214" y="166016"/>
                  <a:pt x="1203960" y="154536"/>
                </a:cubicBezTo>
                <a:cubicBezTo>
                  <a:pt x="1268215" y="139708"/>
                  <a:pt x="1236225" y="113484"/>
                  <a:pt x="1280160" y="78336"/>
                </a:cubicBezTo>
                <a:cubicBezTo>
                  <a:pt x="1292704" y="68301"/>
                  <a:pt x="1310640" y="68176"/>
                  <a:pt x="1325880" y="63096"/>
                </a:cubicBezTo>
                <a:cubicBezTo>
                  <a:pt x="1341120" y="73256"/>
                  <a:pt x="1357529" y="81850"/>
                  <a:pt x="1371600" y="93576"/>
                </a:cubicBezTo>
                <a:cubicBezTo>
                  <a:pt x="1488943" y="191362"/>
                  <a:pt x="1349526" y="94100"/>
                  <a:pt x="1463040" y="169776"/>
                </a:cubicBezTo>
                <a:cubicBezTo>
                  <a:pt x="1524000" y="164696"/>
                  <a:pt x="1585221" y="162123"/>
                  <a:pt x="1645920" y="154536"/>
                </a:cubicBezTo>
                <a:cubicBezTo>
                  <a:pt x="1666704" y="151938"/>
                  <a:pt x="1688146" y="148663"/>
                  <a:pt x="1706880" y="139296"/>
                </a:cubicBezTo>
                <a:cubicBezTo>
                  <a:pt x="1739645" y="122913"/>
                  <a:pt x="1767840" y="98656"/>
                  <a:pt x="1798320" y="78336"/>
                </a:cubicBezTo>
                <a:cubicBezTo>
                  <a:pt x="1813560" y="68176"/>
                  <a:pt x="1826664" y="53648"/>
                  <a:pt x="1844040" y="47856"/>
                </a:cubicBezTo>
                <a:lnTo>
                  <a:pt x="1889760" y="32616"/>
                </a:lnTo>
                <a:cubicBezTo>
                  <a:pt x="1910080" y="37696"/>
                  <a:pt x="1933292" y="36238"/>
                  <a:pt x="1950720" y="47856"/>
                </a:cubicBezTo>
                <a:cubicBezTo>
                  <a:pt x="2082800" y="135909"/>
                  <a:pt x="1874520" y="56323"/>
                  <a:pt x="2026920" y="124056"/>
                </a:cubicBezTo>
                <a:cubicBezTo>
                  <a:pt x="2056280" y="137105"/>
                  <a:pt x="2118360" y="154536"/>
                  <a:pt x="2118360" y="154536"/>
                </a:cubicBezTo>
                <a:cubicBezTo>
                  <a:pt x="2174240" y="149456"/>
                  <a:pt x="2231135" y="151053"/>
                  <a:pt x="2286000" y="139296"/>
                </a:cubicBezTo>
                <a:cubicBezTo>
                  <a:pt x="2316561" y="132747"/>
                  <a:pt x="2357707" y="79540"/>
                  <a:pt x="2377440" y="63096"/>
                </a:cubicBezTo>
                <a:cubicBezTo>
                  <a:pt x="2391511" y="51370"/>
                  <a:pt x="2407920" y="42776"/>
                  <a:pt x="2423160" y="32616"/>
                </a:cubicBezTo>
                <a:cubicBezTo>
                  <a:pt x="2479509" y="51399"/>
                  <a:pt x="2470693" y="40887"/>
                  <a:pt x="2514600" y="93576"/>
                </a:cubicBezTo>
                <a:cubicBezTo>
                  <a:pt x="2526326" y="107647"/>
                  <a:pt x="2530777" y="127854"/>
                  <a:pt x="2545080" y="139296"/>
                </a:cubicBezTo>
                <a:cubicBezTo>
                  <a:pt x="2557624" y="149331"/>
                  <a:pt x="2575560" y="149456"/>
                  <a:pt x="2590800" y="154536"/>
                </a:cubicBezTo>
                <a:cubicBezTo>
                  <a:pt x="2615521" y="151004"/>
                  <a:pt x="2722512" y="139454"/>
                  <a:pt x="2758440" y="124056"/>
                </a:cubicBezTo>
                <a:cubicBezTo>
                  <a:pt x="2805181" y="104024"/>
                  <a:pt x="2811109" y="80166"/>
                  <a:pt x="2849880" y="47856"/>
                </a:cubicBezTo>
                <a:cubicBezTo>
                  <a:pt x="2863951" y="36130"/>
                  <a:pt x="2880360" y="27536"/>
                  <a:pt x="2895600" y="17376"/>
                </a:cubicBezTo>
                <a:cubicBezTo>
                  <a:pt x="2925719" y="27416"/>
                  <a:pt x="2965554" y="36239"/>
                  <a:pt x="2987040" y="63096"/>
                </a:cubicBezTo>
                <a:cubicBezTo>
                  <a:pt x="2997075" y="75640"/>
                  <a:pt x="2993369" y="95450"/>
                  <a:pt x="3002280" y="108816"/>
                </a:cubicBezTo>
                <a:cubicBezTo>
                  <a:pt x="3014235" y="126749"/>
                  <a:pt x="3032760" y="139296"/>
                  <a:pt x="3048000" y="154536"/>
                </a:cubicBezTo>
                <a:cubicBezTo>
                  <a:pt x="3073400" y="149456"/>
                  <a:pt x="3101032" y="150880"/>
                  <a:pt x="3124200" y="139296"/>
                </a:cubicBezTo>
                <a:cubicBezTo>
                  <a:pt x="3143477" y="129657"/>
                  <a:pt x="3153363" y="107374"/>
                  <a:pt x="3169920" y="93576"/>
                </a:cubicBezTo>
                <a:cubicBezTo>
                  <a:pt x="3215025" y="55988"/>
                  <a:pt x="3218503" y="62380"/>
                  <a:pt x="3276600" y="47856"/>
                </a:cubicBezTo>
                <a:cubicBezTo>
                  <a:pt x="3307080" y="52936"/>
                  <a:pt x="3340402" y="49277"/>
                  <a:pt x="3368040" y="63096"/>
                </a:cubicBezTo>
                <a:cubicBezTo>
                  <a:pt x="3384423" y="71287"/>
                  <a:pt x="3384217" y="97374"/>
                  <a:pt x="3398520" y="108816"/>
                </a:cubicBezTo>
                <a:cubicBezTo>
                  <a:pt x="3411064" y="118851"/>
                  <a:pt x="3429000" y="118976"/>
                  <a:pt x="3444240" y="124056"/>
                </a:cubicBezTo>
                <a:cubicBezTo>
                  <a:pt x="3500120" y="118976"/>
                  <a:pt x="3558050" y="124648"/>
                  <a:pt x="3611880" y="108816"/>
                </a:cubicBezTo>
                <a:cubicBezTo>
                  <a:pt x="3647024" y="98480"/>
                  <a:pt x="3703320" y="47856"/>
                  <a:pt x="3703320" y="47856"/>
                </a:cubicBezTo>
                <a:cubicBezTo>
                  <a:pt x="3870753" y="89714"/>
                  <a:pt x="3661425" y="26274"/>
                  <a:pt x="3810000" y="108816"/>
                </a:cubicBezTo>
                <a:cubicBezTo>
                  <a:pt x="3838086" y="124419"/>
                  <a:pt x="3870960" y="129136"/>
                  <a:pt x="3901440" y="139296"/>
                </a:cubicBezTo>
                <a:lnTo>
                  <a:pt x="3947160" y="154536"/>
                </a:lnTo>
                <a:cubicBezTo>
                  <a:pt x="3982720" y="149456"/>
                  <a:pt x="4020082" y="151572"/>
                  <a:pt x="4053840" y="139296"/>
                </a:cubicBezTo>
                <a:cubicBezTo>
                  <a:pt x="4132107" y="110835"/>
                  <a:pt x="4098796" y="94340"/>
                  <a:pt x="4145280" y="47856"/>
                </a:cubicBezTo>
                <a:cubicBezTo>
                  <a:pt x="4158232" y="34904"/>
                  <a:pt x="4175760" y="27536"/>
                  <a:pt x="4191000" y="17376"/>
                </a:cubicBezTo>
                <a:cubicBezTo>
                  <a:pt x="4322027" y="104727"/>
                  <a:pt x="4156247" y="0"/>
                  <a:pt x="4282440" y="63096"/>
                </a:cubicBezTo>
                <a:cubicBezTo>
                  <a:pt x="4400613" y="122182"/>
                  <a:pt x="4258962" y="70510"/>
                  <a:pt x="4373880" y="108816"/>
                </a:cubicBezTo>
                <a:cubicBezTo>
                  <a:pt x="4394200" y="129136"/>
                  <a:pt x="4411456" y="153073"/>
                  <a:pt x="4434840" y="169776"/>
                </a:cubicBezTo>
                <a:cubicBezTo>
                  <a:pt x="4453064" y="182793"/>
                  <a:pt x="4548767" y="198657"/>
                  <a:pt x="4556760" y="200256"/>
                </a:cubicBezTo>
                <a:cubicBezTo>
                  <a:pt x="4566920" y="185016"/>
                  <a:pt x="4575514" y="168607"/>
                  <a:pt x="4587240" y="154536"/>
                </a:cubicBezTo>
                <a:cubicBezTo>
                  <a:pt x="4611315" y="125646"/>
                  <a:pt x="4644429" y="95462"/>
                  <a:pt x="4678680" y="78336"/>
                </a:cubicBezTo>
                <a:cubicBezTo>
                  <a:pt x="4693048" y="71152"/>
                  <a:pt x="4709160" y="68176"/>
                  <a:pt x="4724400" y="63096"/>
                </a:cubicBezTo>
                <a:cubicBezTo>
                  <a:pt x="4759960" y="68176"/>
                  <a:pt x="4796674" y="68014"/>
                  <a:pt x="4831080" y="78336"/>
                </a:cubicBezTo>
                <a:cubicBezTo>
                  <a:pt x="4848624" y="83599"/>
                  <a:pt x="4860417" y="100625"/>
                  <a:pt x="4876800" y="108816"/>
                </a:cubicBezTo>
                <a:cubicBezTo>
                  <a:pt x="4898664" y="119748"/>
                  <a:pt x="4963948" y="134413"/>
                  <a:pt x="4983480" y="139296"/>
                </a:cubicBezTo>
                <a:cubicBezTo>
                  <a:pt x="5003800" y="134216"/>
                  <a:pt x="5025188" y="132307"/>
                  <a:pt x="5044440" y="124056"/>
                </a:cubicBezTo>
                <a:cubicBezTo>
                  <a:pt x="5151588" y="78135"/>
                  <a:pt x="5026027" y="110629"/>
                  <a:pt x="5135880" y="47856"/>
                </a:cubicBezTo>
                <a:cubicBezTo>
                  <a:pt x="5154066" y="37464"/>
                  <a:pt x="5176520" y="37696"/>
                  <a:pt x="5196840" y="32616"/>
                </a:cubicBezTo>
                <a:cubicBezTo>
                  <a:pt x="5232400" y="37696"/>
                  <a:pt x="5270168" y="34515"/>
                  <a:pt x="5303520" y="47856"/>
                </a:cubicBezTo>
                <a:cubicBezTo>
                  <a:pt x="5323531" y="55860"/>
                  <a:pt x="5331307" y="81621"/>
                  <a:pt x="5349240" y="93576"/>
                </a:cubicBezTo>
                <a:cubicBezTo>
                  <a:pt x="5362606" y="102487"/>
                  <a:pt x="5379720" y="103736"/>
                  <a:pt x="5394960" y="108816"/>
                </a:cubicBezTo>
                <a:cubicBezTo>
                  <a:pt x="5573913" y="92548"/>
                  <a:pt x="5512413" y="118669"/>
                  <a:pt x="5593080" y="78336"/>
                </a:cubicBez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187624" y="745540"/>
            <a:ext cx="251936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en-US" alt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放电</a:t>
            </a:r>
            <a:r>
              <a:rPr lang="zh-CN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顺序</a:t>
            </a:r>
            <a:endParaRPr 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914899" y="745540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即失或得电子的顺序）</a:t>
            </a:r>
            <a:endParaRPr lang="zh-CN" altLang="zh-CN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20" grpId="0"/>
      <p:bldP spid="23" grpId="0"/>
      <p:bldP spid="24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1955" name="Rectangle 3"/>
          <p:cNvSpPr>
            <a:spLocks noChangeArrowheads="1"/>
          </p:cNvSpPr>
          <p:nvPr/>
        </p:nvSpPr>
        <p:spPr bwMode="auto">
          <a:xfrm>
            <a:off x="14952" y="4653136"/>
            <a:ext cx="9501158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endParaRPr kumimoji="1" lang="en-US" altLang="zh-CN" sz="2800" b="1" smtClean="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kumimoji="1" lang="en-US" altLang="zh-CN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SO</a:t>
            </a:r>
            <a:r>
              <a:rPr kumimoji="1" lang="en-US" altLang="zh-CN" sz="2800" b="1" baseline="-25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1" lang="en-US" altLang="zh-CN" sz="2800" b="1" baseline="30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I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Br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err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Cl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OH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含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氧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酸根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kumimoji="1" lang="zh-CN" altLang="en-US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endParaRPr kumimoji="1" lang="zh-CN" altLang="en-US" sz="2800" b="1" baseline="30000">
              <a:solidFill>
                <a:srgbClr val="FF0000"/>
              </a:solidFill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grpSp>
        <p:nvGrpSpPr>
          <p:cNvPr id="9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10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4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8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0" y="3356992"/>
            <a:ext cx="9468544" cy="116955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en-US" altLang="zh-CN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①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用活性电极：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金属失电子</a:t>
            </a:r>
            <a:endParaRPr lang="en-US" altLang="zh-CN" sz="2800" b="1" smtClean="0">
              <a:latin typeface="Comic Sans MS" pitchFamily="66" charset="0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用惰性电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极：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阴离子放电顺序：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55617" y="1500174"/>
            <a:ext cx="139065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阳极：</a:t>
            </a:r>
            <a:endParaRPr lang="zh-CN" altLang="en-US" sz="2800" b="1">
              <a:solidFill>
                <a:schemeClr val="tx2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1187624" y="745540"/>
            <a:ext cx="251936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en-US" alt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放电</a:t>
            </a:r>
            <a:r>
              <a:rPr lang="zh-CN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顺序</a:t>
            </a:r>
            <a:endParaRPr 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914899" y="745540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即失或得电子的顺序）</a:t>
            </a:r>
            <a:endParaRPr lang="zh-CN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258937" y="1484784"/>
            <a:ext cx="432117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看电极材料是否参与反应：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" name="Text Box 11"/>
          <p:cNvSpPr txBox="1">
            <a:spLocks noChangeArrowheads="1"/>
          </p:cNvSpPr>
          <p:nvPr/>
        </p:nvSpPr>
        <p:spPr bwMode="auto">
          <a:xfrm>
            <a:off x="1293772" y="2060848"/>
            <a:ext cx="7814732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惰性电极</a:t>
            </a:r>
            <a:r>
              <a:rPr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: 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铂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Pt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、金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Au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、石墨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C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/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活性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电极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：除</a:t>
            </a:r>
            <a:r>
              <a:rPr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铂、金外的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金属</a:t>
            </a:r>
            <a:r>
              <a:rPr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,</a:t>
            </a: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如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Cu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Ag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Fe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等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1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" name="Picture 4" descr="ﴳ-ĶǍ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9668" y="2492896"/>
            <a:ext cx="8532812" cy="39385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7" name="Freeform 57"/>
          <p:cNvSpPr/>
          <p:nvPr/>
        </p:nvSpPr>
        <p:spPr bwMode="auto">
          <a:xfrm>
            <a:off x="2969468" y="4958680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28" name="Freeform 57"/>
          <p:cNvSpPr/>
          <p:nvPr/>
        </p:nvSpPr>
        <p:spPr bwMode="auto">
          <a:xfrm>
            <a:off x="4841676" y="5013176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706785"/>
            <a:ext cx="1728787" cy="561975"/>
          </a:xfrm>
        </p:spPr>
        <p:txBody>
          <a:bodyPr>
            <a:normAutofit fontScale="90000"/>
          </a:bodyPr>
          <a:lstStyle>
            <a:defPPr/>
          </a:lstStyle>
          <a:p>
            <a:r>
              <a:rPr lang="zh-CN" sz="3600" b="1">
                <a:solidFill>
                  <a:srgbClr val="FF3300"/>
                </a:solidFill>
              </a:rPr>
              <a:t>练习</a:t>
            </a:r>
            <a:endParaRPr lang="zh-CN" sz="3600" b="1">
              <a:solidFill>
                <a:srgbClr val="FF3300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578124"/>
            <a:ext cx="8507412" cy="4781550"/>
          </a:xfrm>
        </p:spPr>
        <p:txBody>
          <a:bodyPr/>
          <a:lstStyle>
            <a:defPPr/>
          </a:lstStyle>
          <a:p>
            <a:pPr>
              <a:buNone/>
            </a:pPr>
            <a:r>
              <a:rPr lang="zh-CN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分析</a:t>
            </a:r>
            <a:r>
              <a:rPr lang="zh-CN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下图，哪个是原电池，哪个是电解池。</a:t>
            </a:r>
            <a:endParaRPr lang="zh-CN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6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4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5" name="Freeform 57"/>
          <p:cNvSpPr/>
          <p:nvPr/>
        </p:nvSpPr>
        <p:spPr bwMode="auto">
          <a:xfrm>
            <a:off x="1043608" y="3501008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  <p:pic>
        <p:nvPicPr>
          <p:cNvPr id="16" name="Picture 4" descr="ﴳ-ĶǍ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9668" y="2492896"/>
            <a:ext cx="8532812" cy="39385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0" name="Freeform 57"/>
          <p:cNvSpPr/>
          <p:nvPr/>
        </p:nvSpPr>
        <p:spPr bwMode="auto">
          <a:xfrm>
            <a:off x="4572000" y="3518520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21" name="Freeform 57"/>
          <p:cNvSpPr/>
          <p:nvPr/>
        </p:nvSpPr>
        <p:spPr bwMode="auto">
          <a:xfrm>
            <a:off x="845096" y="5534744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22" name="Freeform 57"/>
          <p:cNvSpPr/>
          <p:nvPr/>
        </p:nvSpPr>
        <p:spPr bwMode="auto">
          <a:xfrm>
            <a:off x="755576" y="3717032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15" grpId="0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1412776"/>
            <a:ext cx="8712968" cy="3312368"/>
          </a:xfr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defPPr/>
          </a:lstStyle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solidFill>
                  <a:srgbClr val="FFFF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无氧酸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、不活泼金属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的无氧酸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盐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如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HCl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CuCl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等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溶液的电解 </a:t>
            </a:r>
            <a:endParaRPr lang="zh-CN" altLang="en-US" sz="2800" b="1" smtClean="0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阴极：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2H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+ 2e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=H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</a:t>
            </a:r>
            <a:endParaRPr lang="en-US" sz="2800" b="1" smtClean="0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阳极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2Cl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=Cl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     </a:t>
            </a:r>
            <a:endParaRPr lang="en-US" sz="2800" b="1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总反应：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2HCl ====Cl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↑+H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499992" y="4050954"/>
            <a:ext cx="91440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11870" y="1484784"/>
            <a:ext cx="4604146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1、</a:t>
            </a:r>
            <a:r>
              <a:rPr lang="zh-CN" altLang="en-US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电解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电解质型：</a:t>
            </a:r>
            <a:endParaRPr lang="zh-CN" altLang="en-US" sz="400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Group 3"/>
          <p:cNvGrpSpPr/>
          <p:nvPr/>
        </p:nvGrpSpPr>
        <p:grpSpPr>
          <a:xfrm>
            <a:off x="0" y="332656"/>
            <a:ext cx="8542338" cy="1052513"/>
            <a:chExt cx="5381" cy="663"/>
          </a:xfrm>
        </p:grpSpPr>
        <p:grpSp>
          <p:nvGrpSpPr>
            <p:cNvPr id="7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1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4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8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9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0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115616" y="548680"/>
            <a:ext cx="690445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5</a:t>
            </a:r>
            <a:r>
              <a:rPr lang="zh-CN" altLang="en-US" sz="3600" b="1" smtClean="0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sz="3600" b="1" smtClean="0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电解</a:t>
            </a:r>
            <a:r>
              <a:rPr lang="zh-CN" sz="36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规律</a:t>
            </a:r>
            <a:r>
              <a:rPr lang="zh-CN" altLang="zh-CN" sz="36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(</a:t>
            </a:r>
            <a:r>
              <a:rPr lang="zh-CN" sz="36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用惰性电极电解时</a:t>
            </a:r>
            <a:r>
              <a:rPr lang="zh-CN" altLang="zh-CN" sz="36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)</a:t>
            </a:r>
            <a:endParaRPr lang="zh-CN" altLang="zh-CN" sz="3600" b="1">
              <a:solidFill>
                <a:srgbClr val="FF33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421506" y="4793778"/>
            <a:ext cx="465455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sz="3200" b="1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实质：电解质本身被电解</a:t>
            </a:r>
            <a:endParaRPr lang="zh-CN" sz="3200" b="1">
              <a:solidFill>
                <a:srgbClr val="0000FF"/>
              </a:solidFill>
              <a:latin typeface="Arial" pitchFamily="34" charset="0"/>
              <a:ea typeface="华文行楷" pitchFamily="2" charset="-122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2915816" y="5517232"/>
            <a:ext cx="90601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增大</a:t>
            </a:r>
            <a:endParaRPr lang="zh-CN" sz="2800" b="1">
              <a:solidFill>
                <a:srgbClr val="FF3300"/>
              </a:solidFill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3079284" y="6095037"/>
            <a:ext cx="149271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通入</a:t>
            </a:r>
            <a:r>
              <a:rPr lang="en-US" altLang="zh-CN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HCl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11560" y="5517232"/>
            <a:ext cx="26116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溶液pH变化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1560" y="6093296"/>
            <a:ext cx="287771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溶液复原方法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98786" y="2998693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prstClr val="black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电解盐酸：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uiExpand="1" build="p" animBg="1"/>
      <p:bldP spid="11267" grpId="0"/>
      <p:bldP spid="11268" grpId="0"/>
      <p:bldP spid="19" grpId="0"/>
      <p:bldP spid="19" grpId="1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702270"/>
            <a:ext cx="8800728" cy="4814962"/>
          </a:xfrm>
          <a:ln w="28575">
            <a:solidFill>
              <a:srgbClr val="00B050"/>
            </a:solidFill>
          </a:ln>
        </p:spPr>
        <p:txBody>
          <a:bodyPr>
            <a:normAutofit/>
          </a:bodyPr>
          <a:lstStyle>
            <a:defPPr/>
          </a:lstStyle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                      不活泼金属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的含氧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酸盐</a:t>
            </a:r>
            <a:endParaRPr lang="en-US" altLang="zh-CN" sz="2800" b="1" smtClean="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(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如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CuSO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AgNO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等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)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溶液的电解。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阴极：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2Cu</a:t>
            </a:r>
            <a:r>
              <a:rPr lang="en-US" sz="2800" b="1" baseline="30000">
                <a:latin typeface="Comic Sans MS" panose="030f0702030302020204" pitchFamily="66" charset="0"/>
                <a:ea typeface="黑体" panose="02010609060101010101" pitchFamily="49" charset="-122"/>
              </a:rPr>
              <a:t>2+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+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4e</a:t>
            </a:r>
            <a:r>
              <a:rPr lang="en-US" sz="2800" b="1" baseline="45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= 2Cu</a:t>
            </a:r>
            <a:endParaRPr lang="en-US" sz="2800" b="1">
              <a:latin typeface="Comic Sans MS" pitchFamily="66" charset="0"/>
              <a:ea typeface="黑体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阳极：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4OH</a:t>
            </a:r>
            <a:r>
              <a:rPr lang="en-US" sz="2800" b="1" baseline="45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4e</a:t>
            </a:r>
            <a:r>
              <a:rPr lang="en-US" sz="2800" b="1" baseline="45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= 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↑+ 2H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O</a:t>
            </a:r>
            <a:endParaRPr lang="en-US" sz="2800" b="1" baseline="30000">
              <a:latin typeface="Comic Sans MS" pitchFamily="66" charset="0"/>
              <a:ea typeface="黑体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或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4e</a:t>
            </a:r>
            <a:r>
              <a:rPr lang="en-US" altLang="zh-CN" sz="2800" b="1" baseline="45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= O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↑+4H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+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endParaRPr lang="en-US" altLang="zh-CN" sz="2800" b="1" smtClean="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总反应： 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2Cu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2+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+2H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O====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2Cu+O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↑ + 4H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+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2CuSO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4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+2H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O====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2Cu+O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 +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SO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4   </a:t>
            </a:r>
            <a:endParaRPr lang="en-US" sz="2800" b="1" baseline="-25000"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377680" y="4797152"/>
            <a:ext cx="91440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043609" y="620688"/>
            <a:ext cx="4032448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en-US" altLang="zh-CN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2、</a:t>
            </a:r>
            <a:r>
              <a:rPr lang="zh-CN" altLang="en-US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放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氧生酸型：</a:t>
            </a:r>
            <a:endParaRPr lang="zh-CN" altLang="en-US" sz="40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0" y="432271"/>
            <a:ext cx="8542338" cy="1052513"/>
            <a:chExt cx="5381" cy="663"/>
          </a:xfrm>
        </p:grpSpPr>
        <p:grpSp>
          <p:nvGrpSpPr>
            <p:cNvPr id="6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itchFamily="66" charset="0"/>
                  <a:ea typeface="黑体" pitchFamily="49" charset="-122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3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4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 b="1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16" name="矩形 15"/>
          <p:cNvSpPr/>
          <p:nvPr/>
        </p:nvSpPr>
        <p:spPr>
          <a:xfrm>
            <a:off x="179512" y="1990581"/>
            <a:ext cx="433824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prstClr val="black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电解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CuSO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4</a:t>
            </a:r>
            <a:r>
              <a:rPr lang="zh-CN" altLang="en-US" sz="2800" b="1" smtClean="0">
                <a:solidFill>
                  <a:prstClr val="black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溶液：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2987824" y="5517232"/>
            <a:ext cx="90601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减小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3131840" y="6095037"/>
            <a:ext cx="1601721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通入</a:t>
            </a:r>
            <a:r>
              <a:rPr lang="en-US" altLang="zh-CN" sz="2800" b="1" err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CuO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1560" y="5517232"/>
            <a:ext cx="26116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溶液pH变化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1560" y="6093296"/>
            <a:ext cx="289053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溶液复原方法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995936" y="4221088"/>
            <a:ext cx="91440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7" grpId="0"/>
      <p:bldP spid="18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352624"/>
            <a:ext cx="8712968" cy="5236616"/>
          </a:xfrm>
          <a:noFill/>
          <a:ln w="28575">
            <a:solidFill>
              <a:srgbClr val="00B050"/>
            </a:solidFill>
          </a:ln>
        </p:spPr>
        <p:txBody>
          <a:bodyPr>
            <a:normAutofit/>
          </a:bodyPr>
          <a:lstStyle>
            <a:defPPr/>
          </a:lstStyle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                          活泼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金属的无氧酸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盐 </a:t>
            </a:r>
            <a:endParaRPr lang="en-US" altLang="zh-CN" sz="2800" b="1" smtClean="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(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如</a:t>
            </a:r>
            <a:r>
              <a:rPr lang="en-US" sz="2800" b="1" err="1">
                <a:latin typeface="Comic Sans MS" panose="030f0702030302020204" pitchFamily="66" charset="0"/>
                <a:ea typeface="黑体" panose="02010609060101010101" pitchFamily="49" charset="-122"/>
              </a:rPr>
              <a:t>NaCl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K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S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等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)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溶液的电解。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电解</a:t>
            </a:r>
            <a:r>
              <a:rPr lang="en-US" altLang="zh-CN" sz="2800" b="1" err="1" smtClean="0">
                <a:latin typeface="Comic Sans MS" panose="030f0702030302020204" pitchFamily="66" charset="0"/>
                <a:ea typeface="黑体" panose="02010609060101010101" pitchFamily="49" charset="-122"/>
              </a:rPr>
              <a:t>NaCl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溶液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阳极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2Cl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=Cl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阴极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2H</a:t>
            </a:r>
            <a:r>
              <a:rPr lang="en-US" sz="2800" b="1" baseline="30000">
                <a:latin typeface="Comic Sans MS" panose="030f0702030302020204" pitchFamily="66" charset="0"/>
                <a:ea typeface="黑体" panose="02010609060101010101" pitchFamily="49" charset="-122"/>
              </a:rPr>
              <a:t>+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+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=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H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endParaRPr lang="en-US" sz="2800" b="1" smtClean="0">
              <a:latin typeface="Comic Sans MS" pitchFamily="66" charset="0"/>
              <a:ea typeface="黑体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或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O+ 2e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= 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↑+2OH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endParaRPr lang="en-US" sz="2800" b="1" baseline="3000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总反应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2Cl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+2H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  === 2OH</a:t>
            </a:r>
            <a:r>
              <a:rPr lang="en-US" altLang="zh-CN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+Cl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↑+H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2NaCl+2H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  === 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2NaOH+Cl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+H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233664" y="4888820"/>
            <a:ext cx="91440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056879" y="404580"/>
            <a:ext cx="4091185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3、</a:t>
            </a:r>
            <a:r>
              <a:rPr lang="zh-CN" altLang="en-US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放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氢生碱型：</a:t>
            </a:r>
            <a:endParaRPr lang="zh-CN" altLang="en-US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0" y="260648"/>
            <a:ext cx="8542338" cy="1052513"/>
            <a:chExt cx="5381" cy="663"/>
          </a:xfrm>
        </p:grpSpPr>
        <p:grpSp>
          <p:nvGrpSpPr>
            <p:cNvPr id="6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itchFamily="66" charset="0"/>
                  <a:ea typeface="黑体" pitchFamily="49" charset="-122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3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4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3247765" y="5640343"/>
            <a:ext cx="90601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增大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3573722" y="6218148"/>
            <a:ext cx="150233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通入</a:t>
            </a:r>
            <a:r>
              <a:rPr lang="en-US" altLang="zh-CN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HCl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11461" y="5640343"/>
            <a:ext cx="26116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溶液pH变化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1461" y="6216407"/>
            <a:ext cx="289053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溶液复原方法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851920" y="4240748"/>
            <a:ext cx="91440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6" grpId="0"/>
      <p:bldP spid="17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323528" y="673893"/>
            <a:ext cx="8639944" cy="3475187"/>
          </a:xfrm>
          <a:ln w="28575">
            <a:solidFill>
              <a:srgbClr val="00B050"/>
            </a:solidFill>
          </a:ln>
        </p:spPr>
        <p:txBody>
          <a:bodyPr>
            <a:normAutofit/>
          </a:bodyPr>
          <a:lstStyle>
            <a:defPPr/>
          </a:lstStyle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                  含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氧酸、强碱、活泼金属的含氧酸盐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(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如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H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SO</a:t>
            </a:r>
            <a:r>
              <a:rPr lang="en-US" altLang="zh-CN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4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sz="2800" b="1" err="1" smtClean="0">
                <a:latin typeface="Comic Sans MS" panose="030f0702030302020204" pitchFamily="66" charset="0"/>
                <a:ea typeface="黑体" panose="02010609060101010101" pitchFamily="49" charset="-122"/>
              </a:rPr>
              <a:t>NaOH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、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Na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SO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4 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等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)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的电解。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      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阴极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4H</a:t>
            </a:r>
            <a:r>
              <a:rPr lang="en-US" sz="2800" b="1" baseline="30000">
                <a:latin typeface="Comic Sans MS" panose="030f0702030302020204" pitchFamily="66" charset="0"/>
                <a:ea typeface="黑体" panose="02010609060101010101" pitchFamily="49" charset="-122"/>
              </a:rPr>
              <a:t>+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+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= 2H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 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    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: 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阳极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4OH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－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4e</a:t>
            </a:r>
            <a:r>
              <a:rPr 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</a:rPr>
              <a:t>－ 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=O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↑+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     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总反应</a:t>
            </a:r>
            <a:r>
              <a:rPr lang="zh-CN" alt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：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O====2H</a:t>
            </a:r>
            <a:r>
              <a:rPr lang="en-US" sz="2800" b="1" baseline="-25000" smtClean="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↑+O</a:t>
            </a:r>
            <a:r>
              <a:rPr lang="en-US" sz="2800" b="1" baseline="-25000">
                <a:latin typeface="Comic Sans MS" panose="030f0702030302020204" pitchFamily="66" charset="0"/>
                <a:ea typeface="黑体" panose="02010609060101010101" pitchFamily="49" charset="-122"/>
              </a:rPr>
              <a:t>2</a:t>
            </a:r>
            <a:r>
              <a:rPr lang="en-US" sz="2800" b="1">
                <a:latin typeface="Comic Sans MS" panose="030f0702030302020204" pitchFamily="66" charset="0"/>
                <a:ea typeface="黑体" panose="02010609060101010101" pitchFamily="49" charset="-122"/>
              </a:rPr>
              <a:t>↑</a:t>
            </a:r>
            <a:endParaRPr 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779912" y="3163034"/>
            <a:ext cx="914400" cy="5539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000" b="1">
                <a:latin typeface="Comic Sans MS" panose="030f0702030302020204" pitchFamily="66" charset="0"/>
                <a:ea typeface="黑体" panose="02010609060101010101" pitchFamily="49" charset="-122"/>
              </a:rPr>
              <a:t>通电</a:t>
            </a:r>
            <a:endParaRPr lang="zh-CN" altLang="en-US" sz="20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043608" y="692696"/>
            <a:ext cx="3578224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4、</a:t>
            </a:r>
            <a:r>
              <a:rPr lang="zh-CN" altLang="en-US" sz="40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电解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水型：</a:t>
            </a:r>
            <a:endParaRPr lang="zh-CN" altLang="en-US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6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3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4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>
                  <a:lnSpc>
                    <a:spcPct val="150000"/>
                  </a:lnSpc>
                </a:pPr>
                <a:endParaRPr lang="zh-CN" altLang="zh-CN" sz="2800">
                  <a:latin typeface="Comic Sans MS" panose="030f0702030302020204" pitchFamily="66" charset="0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1258887" y="4293096"/>
            <a:ext cx="26225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sz="3200" b="1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实质：电解水</a:t>
            </a:r>
            <a:endParaRPr lang="zh-CN" sz="3200" b="1">
              <a:solidFill>
                <a:srgbClr val="0000FF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3059832" y="4944541"/>
            <a:ext cx="906017" cy="661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增大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3131840" y="5522346"/>
            <a:ext cx="1614545" cy="661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加入</a:t>
            </a:r>
            <a:r>
              <a:rPr lang="en-US" altLang="zh-CN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smtClean="0">
                <a:solidFill>
                  <a:srgbClr val="FF33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endParaRPr lang="zh-CN" sz="2800" b="1">
              <a:solidFill>
                <a:srgbClr val="FF33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1560" y="4944541"/>
            <a:ext cx="2611612" cy="66140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溶液pH变化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11560" y="5520605"/>
            <a:ext cx="2864887" cy="66140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溶液复原方法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800" b="1" smtClean="0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95536" y="2636912"/>
            <a:ext cx="2286000" cy="661400"/>
          </a:xfrm>
          <a:prstGeom prst="rect">
            <a:avLst/>
          </a:prstGeom>
        </p:spPr>
        <p:txBody>
          <a:bodyPr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prstClr val="black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电解 </a:t>
            </a:r>
            <a:r>
              <a:rPr lang="en-US" altLang="zh-CN" sz="2800" b="1" err="1" smtClean="0">
                <a:solidFill>
                  <a:prstClr val="black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NaOH </a:t>
            </a:r>
            <a:endParaRPr lang="zh-CN" altLang="en-US" sz="2800">
              <a:latin typeface="Comic Sans MS" pitchFamily="66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20" grpId="0"/>
      <p:bldP spid="20" grpId="1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右大括号 5"/>
          <p:cNvSpPr/>
          <p:nvPr/>
        </p:nvSpPr>
        <p:spPr>
          <a:xfrm>
            <a:off x="3059832" y="1844824"/>
            <a:ext cx="431968" cy="2880320"/>
          </a:xfrm>
          <a:prstGeom prst="rightBrace">
            <a:avLst/>
          </a:prstGeom>
          <a:ln w="635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>
              <a:solidFill>
                <a:srgbClr val="0000FF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6104" y="1916832"/>
            <a:ext cx="319831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电极名称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6104" y="2636912"/>
            <a:ext cx="319831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反应类型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6104" y="3356992"/>
            <a:ext cx="319831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电极反应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6104" y="4077072"/>
            <a:ext cx="319831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实验现象</a:t>
            </a:r>
            <a:r>
              <a:rPr lang="zh-CN" altLang="zh-CN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1" name="右大括号 10"/>
          <p:cNvSpPr/>
          <p:nvPr/>
        </p:nvSpPr>
        <p:spPr>
          <a:xfrm>
            <a:off x="5436096" y="2060848"/>
            <a:ext cx="359960" cy="2448272"/>
          </a:xfrm>
          <a:prstGeom prst="rightBrace">
            <a:avLst/>
          </a:prstGeom>
          <a:ln w="63500" cmpd="sng">
            <a:solidFill>
              <a:schemeClr val="tx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796136" y="1988840"/>
            <a:ext cx="28953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电极名称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96136" y="2708920"/>
            <a:ext cx="28953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反应类型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96136" y="3429000"/>
            <a:ext cx="28953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电极反应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796136" y="4149080"/>
            <a:ext cx="2982104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实验现象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17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2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3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4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5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8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9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0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846137" y="1015449"/>
            <a:ext cx="251863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280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、复习提问：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1835776" y="1772816"/>
            <a:ext cx="115212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阴极</a:t>
            </a:r>
            <a:endParaRPr lang="zh-CN" altLang="zh-CN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40" name="Text Box 7"/>
          <p:cNvSpPr txBox="1">
            <a:spLocks noChangeArrowheads="1"/>
          </p:cNvSpPr>
          <p:nvPr/>
        </p:nvSpPr>
        <p:spPr bwMode="auto">
          <a:xfrm>
            <a:off x="7431848" y="1916832"/>
            <a:ext cx="97137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阳极</a:t>
            </a:r>
            <a:endParaRPr lang="zh-CN" alt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41" name="Rectangle 4"/>
          <p:cNvSpPr>
            <a:spLocks noChangeArrowheads="1"/>
          </p:cNvSpPr>
          <p:nvPr/>
        </p:nvSpPr>
        <p:spPr bwMode="auto">
          <a:xfrm>
            <a:off x="7503856" y="2564904"/>
            <a:ext cx="1008609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sz="32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氧化</a:t>
            </a:r>
            <a:endParaRPr lang="zh-CN" sz="3200" b="1">
              <a:solidFill>
                <a:srgbClr val="FF0000"/>
              </a:solidFill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42" name="Rectangle 4"/>
          <p:cNvSpPr>
            <a:spLocks noChangeArrowheads="1"/>
          </p:cNvSpPr>
          <p:nvPr/>
        </p:nvSpPr>
        <p:spPr bwMode="auto">
          <a:xfrm>
            <a:off x="1835776" y="2492896"/>
            <a:ext cx="1008609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sz="32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还原</a:t>
            </a:r>
            <a:endParaRPr lang="zh-CN" sz="3200" b="1">
              <a:solidFill>
                <a:srgbClr val="0000FF"/>
              </a:solidFill>
              <a:latin typeface="Comic Sans MS" pitchFamily="66" charset="0"/>
              <a:ea typeface="黑体" pitchFamily="49" charset="-122"/>
            </a:endParaRPr>
          </a:p>
        </p:txBody>
      </p:sp>
      <p:grpSp>
        <p:nvGrpSpPr>
          <p:cNvPr id="47" name="Group 17"/>
          <p:cNvGrpSpPr/>
          <p:nvPr/>
        </p:nvGrpSpPr>
        <p:grpSpPr>
          <a:xfrm>
            <a:off x="3419872" y="1412776"/>
            <a:ext cx="3168352" cy="3888432"/>
            <a:chOff x="3216" y="1104"/>
            <a:chExt cx="2064" cy="1584"/>
          </a:xfrm>
        </p:grpSpPr>
        <p:sp>
          <p:nvSpPr>
            <p:cNvPr id="48" name="Rectangle 18"/>
            <p:cNvSpPr>
              <a:spLocks noChangeArrowheads="1"/>
            </p:cNvSpPr>
            <p:nvPr/>
          </p:nvSpPr>
          <p:spPr bwMode="auto">
            <a:xfrm>
              <a:off x="3268" y="1554"/>
              <a:ext cx="1219" cy="69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49" name="Rectangle 19"/>
            <p:cNvSpPr>
              <a:spLocks noChangeArrowheads="1"/>
            </p:cNvSpPr>
            <p:nvPr/>
          </p:nvSpPr>
          <p:spPr bwMode="auto">
            <a:xfrm>
              <a:off x="3440" y="1441"/>
              <a:ext cx="87" cy="692"/>
            </a:xfrm>
            <a:prstGeom prst="rect">
              <a:avLst/>
            </a:prstGeom>
            <a:solidFill>
              <a:srgbClr val="993300"/>
            </a:solidFill>
            <a:ln w="9525">
              <a:solidFill>
                <a:srgbClr val="000000"/>
              </a:solidFill>
              <a:miter lim="800000"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0" name="Rectangle 20"/>
            <p:cNvSpPr>
              <a:spLocks noChangeArrowheads="1"/>
            </p:cNvSpPr>
            <p:nvPr/>
          </p:nvSpPr>
          <p:spPr bwMode="auto">
            <a:xfrm>
              <a:off x="4139" y="1441"/>
              <a:ext cx="87" cy="692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1" name="Line 21"/>
            <p:cNvSpPr>
              <a:spLocks noChangeShapeType="1"/>
            </p:cNvSpPr>
            <p:nvPr/>
          </p:nvSpPr>
          <p:spPr bwMode="auto">
            <a:xfrm flipH="1" flipV="1">
              <a:off x="3479" y="1208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2" name="Line 22"/>
            <p:cNvSpPr>
              <a:spLocks noChangeShapeType="1"/>
            </p:cNvSpPr>
            <p:nvPr/>
          </p:nvSpPr>
          <p:spPr bwMode="auto">
            <a:xfrm flipH="1" flipV="1">
              <a:off x="4189" y="1219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3" name="Line 23"/>
            <p:cNvSpPr>
              <a:spLocks noChangeShapeType="1"/>
            </p:cNvSpPr>
            <p:nvPr/>
          </p:nvSpPr>
          <p:spPr bwMode="auto">
            <a:xfrm flipH="1">
              <a:off x="3442" y="1208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4" name="Line 24"/>
            <p:cNvSpPr>
              <a:spLocks noChangeShapeType="1"/>
            </p:cNvSpPr>
            <p:nvPr/>
          </p:nvSpPr>
          <p:spPr bwMode="auto">
            <a:xfrm>
              <a:off x="3479" y="1208"/>
              <a:ext cx="26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5" name="Line 25"/>
            <p:cNvSpPr>
              <a:spLocks noChangeShapeType="1"/>
            </p:cNvSpPr>
            <p:nvPr/>
          </p:nvSpPr>
          <p:spPr bwMode="auto">
            <a:xfrm>
              <a:off x="3927" y="1219"/>
              <a:ext cx="26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6" name="Line 26"/>
            <p:cNvSpPr>
              <a:spLocks noChangeShapeType="1"/>
            </p:cNvSpPr>
            <p:nvPr/>
          </p:nvSpPr>
          <p:spPr bwMode="auto">
            <a:xfrm flipH="1">
              <a:off x="3741" y="1164"/>
              <a:ext cx="0" cy="115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7" name="Line 27"/>
            <p:cNvSpPr>
              <a:spLocks noChangeShapeType="1"/>
            </p:cNvSpPr>
            <p:nvPr/>
          </p:nvSpPr>
          <p:spPr bwMode="auto">
            <a:xfrm flipH="1">
              <a:off x="3915" y="1104"/>
              <a:ext cx="0" cy="231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8" name="Line 28"/>
            <p:cNvSpPr>
              <a:spLocks noChangeShapeType="1"/>
            </p:cNvSpPr>
            <p:nvPr/>
          </p:nvSpPr>
          <p:spPr bwMode="auto">
            <a:xfrm>
              <a:off x="3268" y="1785"/>
              <a:ext cx="12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59" name="Text Box 29"/>
            <p:cNvSpPr txBox="1">
              <a:spLocks noChangeArrowheads="1"/>
            </p:cNvSpPr>
            <p:nvPr/>
          </p:nvSpPr>
          <p:spPr bwMode="auto">
            <a:xfrm>
              <a:off x="3413" y="2381"/>
              <a:ext cx="1867" cy="30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/>
            <a:lstStyle>
              <a:defPPr/>
            </a:lstStyle>
            <a:p>
              <a:pPr algn="just" eaLnBrk="0" hangingPunct="0"/>
              <a:r>
                <a:rPr lang="zh-CN" altLang="en-US" sz="2800" b="1">
                  <a:latin typeface="Times New Roman" panose="02020603050405020304" pitchFamily="18" charset="0"/>
                </a:rPr>
                <a:t>氯化铜溶液</a:t>
              </a:r>
              <a:endParaRPr lang="zh-CN" altLang="en-US" sz="2800" b="1">
                <a:latin typeface="Times New Roman" pitchFamily="18" charset="0"/>
              </a:endParaRPr>
            </a:p>
          </p:txBody>
        </p:sp>
        <p:sp>
          <p:nvSpPr>
            <p:cNvPr id="60" name="Line 30"/>
            <p:cNvSpPr>
              <a:spLocks noChangeShapeType="1"/>
            </p:cNvSpPr>
            <p:nvPr/>
          </p:nvSpPr>
          <p:spPr bwMode="auto">
            <a:xfrm flipH="1">
              <a:off x="3790" y="2131"/>
              <a:ext cx="88" cy="2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61" name="Text Box 31"/>
            <p:cNvSpPr txBox="1">
              <a:spLocks noChangeArrowheads="1"/>
            </p:cNvSpPr>
            <p:nvPr/>
          </p:nvSpPr>
          <p:spPr bwMode="auto">
            <a:xfrm>
              <a:off x="4272" y="1248"/>
              <a:ext cx="624" cy="1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kumimoji="1" lang="en-US" altLang="zh-CN" sz="2400" b="1" smtClean="0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itchFamily="18" charset="0"/>
              </a:endParaRPr>
            </a:p>
          </p:txBody>
        </p:sp>
        <p:sp>
          <p:nvSpPr>
            <p:cNvPr id="62" name="Text Box 32"/>
            <p:cNvSpPr txBox="1">
              <a:spLocks noChangeArrowheads="1"/>
            </p:cNvSpPr>
            <p:nvPr/>
          </p:nvSpPr>
          <p:spPr bwMode="auto">
            <a:xfrm>
              <a:off x="3216" y="1296"/>
              <a:ext cx="336" cy="2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63" name="Text Box 6"/>
          <p:cNvSpPr txBox="1">
            <a:spLocks noChangeArrowheads="1"/>
          </p:cNvSpPr>
          <p:nvPr/>
        </p:nvSpPr>
        <p:spPr bwMode="auto">
          <a:xfrm>
            <a:off x="1691680" y="3356992"/>
            <a:ext cx="1872208" cy="30777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</a:t>
            </a:r>
            <a:r>
              <a:rPr lang="zh-CN" altLang="zh-CN" sz="1400" b="1" baseline="300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2+</a:t>
            </a:r>
            <a:r>
              <a:rPr lang="zh-CN" alt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 </a:t>
            </a:r>
            <a:r>
              <a:rPr lang="zh-CN" alt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2e</a:t>
            </a:r>
            <a:r>
              <a:rPr lang="zh-CN" sz="1400" b="1" baseline="300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14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= </a:t>
            </a:r>
            <a:r>
              <a:rPr lang="zh-CN" altLang="zh-CN" sz="14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</a:t>
            </a:r>
            <a:endParaRPr lang="zh-CN" sz="1400" b="1">
              <a:solidFill>
                <a:srgbClr val="0000FF"/>
              </a:solidFill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64" name="Text Box 6"/>
          <p:cNvSpPr txBox="1">
            <a:spLocks noChangeArrowheads="1"/>
          </p:cNvSpPr>
          <p:nvPr/>
        </p:nvSpPr>
        <p:spPr bwMode="auto">
          <a:xfrm>
            <a:off x="1691680" y="4005064"/>
            <a:ext cx="1800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红色固体</a:t>
            </a:r>
            <a:endParaRPr lang="zh-CN" altLang="zh-CN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65" name="Text Box 5"/>
          <p:cNvSpPr txBox="1">
            <a:spLocks noChangeArrowheads="1"/>
          </p:cNvSpPr>
          <p:nvPr/>
        </p:nvSpPr>
        <p:spPr bwMode="auto">
          <a:xfrm>
            <a:off x="7308304" y="3573016"/>
            <a:ext cx="2304256" cy="3385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zh-CN" sz="16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2Cl</a:t>
            </a:r>
            <a:r>
              <a:rPr lang="zh-CN" sz="16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zh-CN" sz="16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－ </a:t>
            </a:r>
            <a:r>
              <a:rPr lang="zh-CN" altLang="zh-CN" sz="16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2e</a:t>
            </a:r>
            <a:r>
              <a:rPr lang="zh-CN" sz="16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zh-CN" sz="16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16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= Cl</a:t>
            </a:r>
            <a:r>
              <a:rPr lang="zh-CN" altLang="zh-CN" sz="1600" b="1" baseline="-25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16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↑</a:t>
            </a:r>
            <a:endParaRPr lang="zh-CN" sz="1600" b="1">
              <a:solidFill>
                <a:srgbClr val="FF0000"/>
              </a:solidFill>
              <a:latin typeface="Comic Sans MS" pitchFamily="66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67" name="Text Box 6"/>
          <p:cNvSpPr txBox="1">
            <a:spLocks noChangeArrowheads="1"/>
          </p:cNvSpPr>
          <p:nvPr/>
        </p:nvSpPr>
        <p:spPr bwMode="auto">
          <a:xfrm>
            <a:off x="7343800" y="4077072"/>
            <a:ext cx="1800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  <a:tabLst>
                <a:tab pos="533400"/>
              </a:tabLst>
            </a:pPr>
            <a:r>
              <a:rPr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黄绿气体</a:t>
            </a:r>
            <a:endParaRPr lang="zh-CN" alt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259632" y="188640"/>
            <a:ext cx="4358886" cy="92333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>
            <a:defPPr/>
          </a:lstStyle>
          <a:p>
            <a:pPr/>
            <a:r>
              <a:rPr lang="zh-CN" altLang="en-US" sz="54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你记住了吗？</a:t>
            </a:r>
            <a:endParaRPr lang="zh-CN" altLang="en-US" sz="5400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63" grpId="0"/>
      <p:bldP spid="64" grpId="0"/>
      <p:bldP spid="65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3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6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7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8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4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23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4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39552" y="1628800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4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、阴阳极的放电顺序</a:t>
            </a:r>
            <a:endParaRPr lang="zh-CN" altLang="en-US" sz="44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539552" y="2060848"/>
            <a:ext cx="7092280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endParaRPr kumimoji="1" lang="en-US" altLang="zh-CN" sz="2800" b="1"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阴极：</a:t>
            </a:r>
            <a:r>
              <a:rPr kumimoji="1" lang="en-US" altLang="zh-CN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Ag</a:t>
            </a:r>
            <a:r>
              <a:rPr kumimoji="1" lang="zh-CN" altLang="en-US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Hg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kumimoji="1" lang="en-US" altLang="zh-CN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kumimoji="1" lang="zh-CN" altLang="en-US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Cu</a:t>
            </a:r>
            <a:r>
              <a:rPr kumimoji="1" lang="en-US" altLang="zh-CN" sz="2800" b="1" baseline="3000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1"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1" lang="en-US" altLang="zh-CN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（酸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kumimoji="1" lang="en-US" altLang="zh-CN" sz="2800" b="1" smtClean="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0" y="4221088"/>
            <a:ext cx="9060663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50000"/>
              </a:lnSpc>
            </a:pPr>
            <a:endParaRPr kumimoji="1" lang="en-US" altLang="zh-CN" sz="2800" b="1" smtClean="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kumimoji="1" lang="en-US" altLang="zh-CN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SO</a:t>
            </a:r>
            <a:r>
              <a:rPr kumimoji="1" lang="en-US" altLang="zh-CN" sz="2800" b="1" baseline="-25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1" lang="en-US" altLang="zh-CN" sz="2800" b="1" baseline="30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800" b="1" baseline="300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I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Br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err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Cl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OH</a:t>
            </a:r>
            <a:r>
              <a:rPr kumimoji="1" lang="zh-CN" altLang="en-US" sz="2800" b="1" baseline="3000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 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含</a:t>
            </a:r>
            <a:r>
              <a:rPr kumimoji="1" lang="zh-CN" altLang="en-US" sz="2800" b="1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氧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酸根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1" lang="zh-CN" altLang="en-US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kumimoji="1" lang="en-US" altLang="zh-CN" sz="2800" b="1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kumimoji="1" lang="zh-CN" altLang="en-US" sz="2800" b="1" baseline="30000" smtClean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endParaRPr kumimoji="1" lang="zh-CN" altLang="en-US" sz="2800" b="1" baseline="3000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179512" y="3573016"/>
            <a:ext cx="9468544" cy="116955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Comic Sans MS" panose="030f0702030302020204" pitchFamily="66" charset="0"/>
                <a:ea typeface="黑体" panose="02010609060101010101" pitchFamily="49" charset="-122"/>
              </a:rPr>
              <a:t> 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阳极：</a:t>
            </a:r>
            <a:r>
              <a:rPr lang="en-US" altLang="zh-CN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①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用活性电极：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金属失电子</a:t>
            </a:r>
            <a:endParaRPr lang="en-US" altLang="zh-CN" sz="2800" b="1" smtClean="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        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用惰性电</a:t>
            </a:r>
            <a:r>
              <a:rPr lang="zh-CN" altLang="en-US" sz="2800" b="1" smtClean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极：</a:t>
            </a:r>
            <a:r>
              <a:rPr lang="zh-CN" altLang="en-US" sz="2800" b="1" smtClean="0">
                <a:latin typeface="Comic Sans MS" panose="030f0702030302020204" pitchFamily="66" charset="0"/>
                <a:ea typeface="黑体" panose="02010609060101010101" pitchFamily="49" charset="-122"/>
              </a:rPr>
              <a:t>阴离子放电顺序：</a:t>
            </a:r>
            <a:endParaRPr lang="zh-CN" altLang="en-US" sz="2800" b="1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59632" y="188640"/>
            <a:ext cx="4358886" cy="92333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perspectiveHeroicExtremeRightFacing"/>
              <a:lightRig rig="threePt" dir="t"/>
            </a:scene3d>
          </a:bodyPr>
          <a:lstStyle>
            <a:defPPr/>
          </a:lstStyle>
          <a:p>
            <a:pPr/>
            <a:r>
              <a:rPr lang="zh-CN" altLang="en-US" sz="54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你记住了吗？</a:t>
            </a:r>
            <a:endParaRPr lang="zh-CN" altLang="en-US" sz="5400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3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6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7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8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4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23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4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87462" y="2348880"/>
            <a:ext cx="8856538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40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40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、用</a:t>
            </a:r>
            <a:r>
              <a:rPr lang="zh-CN" altLang="en-US" sz="4000" b="1" smtClean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惰性电极</a:t>
            </a:r>
            <a:r>
              <a:rPr lang="zh-CN" altLang="en-US" sz="40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电解，分析溶液酸碱性的变化，为了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使其恢复到和原来的溶液一样，应加入什么物质？</a:t>
            </a:r>
            <a:endParaRPr lang="zh-CN" altLang="en-US" sz="40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sz="40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AgNO</a:t>
            </a:r>
            <a:r>
              <a:rPr lang="en-US" sz="4000" b="1" baseline="-2500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zh-CN" altLang="en-US" sz="4000" b="1" baseline="-250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403648" y="1052736"/>
            <a:ext cx="6048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>
            <a:defPPr/>
          </a:lstStyle>
          <a:p>
            <a:pPr/>
            <a:r>
              <a:rPr lang="zh-CN" altLang="en-US" sz="6000" b="1" cap="all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学以致用 </a:t>
            </a:r>
            <a:endParaRPr lang="zh-CN" altLang="en-US" sz="6000" b="1" cap="all">
              <a:ln w="90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721241" y="-19517"/>
            <a:ext cx="7848600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二、电解</a:t>
            </a:r>
            <a:r>
              <a:rPr lang="zh-CN" altLang="en-US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原理的应用</a:t>
            </a:r>
            <a:endParaRPr lang="zh-CN" altLang="en-US" sz="4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91177" name="Picture 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940152" y="1700808"/>
            <a:ext cx="2638425" cy="3854152"/>
          </a:xfrm>
          <a:prstGeom prst="rect">
            <a:avLst/>
          </a:prstGeom>
          <a:noFill/>
        </p:spPr>
      </p:pic>
      <p:grpSp>
        <p:nvGrpSpPr>
          <p:cNvPr id="9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10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14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716382" y="789532"/>
            <a:ext cx="89154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40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hlinkClick r:id="rId3" action="ppaction://hlinksldjump"/>
              </a:rPr>
              <a:t>应用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hlinkClick r:id="rId3" action="ppaction://hlinksldjump"/>
              </a:rPr>
              <a:t>一：氯碱</a:t>
            </a:r>
            <a:r>
              <a:rPr lang="zh-CN" altLang="en-US" sz="40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hlinkClick r:id="rId3" action="ppaction://hlinksldjump"/>
              </a:rPr>
              <a:t>工业</a:t>
            </a:r>
            <a:r>
              <a:rPr lang="zh-CN" altLang="en-US" sz="40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即电解饱和食盐水</a:t>
            </a:r>
            <a:endParaRPr lang="zh-CN" altLang="en-US" sz="4000" b="1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469339" y="1539608"/>
            <a:ext cx="6409408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3200" b="1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阳极：</a:t>
            </a:r>
            <a:r>
              <a:rPr lang="en-US" sz="3200" b="1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</a:t>
            </a:r>
            <a:endParaRPr lang="en-US" sz="3200" b="1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3200" b="1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阴极：</a:t>
            </a:r>
            <a:endParaRPr lang="en-US" sz="3200" b="1" smtClea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392906" y="2944781"/>
            <a:ext cx="8358187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 sz="32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总反应：</a:t>
            </a:r>
            <a:endParaRPr lang="en-US" sz="3200" b="1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3" name="Rectangle 9"/>
          <p:cNvSpPr>
            <a:spLocks noChangeArrowheads="1"/>
          </p:cNvSpPr>
          <p:nvPr/>
        </p:nvSpPr>
        <p:spPr bwMode="auto">
          <a:xfrm>
            <a:off x="4694238" y="1901815"/>
            <a:ext cx="468052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600" b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如何检验两极产物？</a:t>
            </a:r>
            <a:endParaRPr lang="zh-CN" altLang="en-US" sz="3600" b="1">
              <a:solidFill>
                <a:srgbClr val="00B05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0" y="4221088"/>
            <a:ext cx="9674802" cy="23339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/>
          <a:lstStyle>
            <a:defPPr/>
          </a:lstStyle>
          <a:p>
            <a:pPr marL="342900" indent="-342900" eaLnBrk="0" hangingPunct="0">
              <a:lnSpc>
                <a:spcPct val="14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0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存在问题：</a:t>
            </a:r>
            <a:endParaRPr lang="en-US" altLang="zh-CN" sz="4000" b="1" smtClean="0">
              <a:solidFill>
                <a:srgbClr val="FF0000"/>
              </a:solidFill>
              <a:latin typeface="隶书" pitchFamily="49" charset="-122"/>
              <a:ea typeface="隶书" pitchFamily="49" charset="-122"/>
              <a:cs typeface="Times New Roman" pitchFamily="18" charset="0"/>
            </a:endParaRPr>
          </a:p>
          <a:p>
            <a:pPr marL="342900" indent="-342900" eaLnBrk="0" hangingPunct="0">
              <a:lnSpc>
                <a:spcPct val="14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4000" b="1" baseline="-25000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+ Cl</a:t>
            </a:r>
            <a:r>
              <a:rPr lang="en-US" altLang="zh-CN" sz="4000" b="1" baseline="-25000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＝2HCl</a:t>
            </a:r>
            <a:r>
              <a:rPr lang="zh-CN" altLang="en-US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爆炸</a:t>
            </a:r>
            <a:r>
              <a:rPr lang="en-US" altLang="zh-CN" sz="4000" b="1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氯气溶于水与水反应</a:t>
            </a:r>
            <a:endParaRPr lang="en-US" altLang="zh-CN" sz="4000" b="1" smtClean="0">
              <a:solidFill>
                <a:srgbClr val="00B050"/>
              </a:solidFill>
              <a:latin typeface="隶书" pitchFamily="49" charset="-122"/>
              <a:ea typeface="隶书" pitchFamily="49" charset="-122"/>
              <a:cs typeface="Times New Roman" pitchFamily="18" charset="0"/>
            </a:endParaRPr>
          </a:p>
          <a:p>
            <a:pPr marL="342900" indent="-342900" eaLnBrk="0" hangingPunct="0">
              <a:lnSpc>
                <a:spcPct val="14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氯气与</a:t>
            </a:r>
            <a:r>
              <a:rPr lang="en-US" altLang="zh-CN" sz="4000" b="1" err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NaOH</a:t>
            </a:r>
            <a:r>
              <a:rPr lang="zh-CN" altLang="en-US" sz="4000" b="1" smtClean="0">
                <a:solidFill>
                  <a:srgbClr val="00B050"/>
                </a:solidFill>
                <a:latin typeface="隶书" pitchFamily="49" charset="-122"/>
                <a:ea typeface="隶书" pitchFamily="49" charset="-122"/>
                <a:cs typeface="Times New Roman" panose="02020603050405020304" pitchFamily="18" charset="0"/>
              </a:rPr>
              <a:t>反应产物不纯更纯</a:t>
            </a:r>
            <a:endParaRPr lang="en-US" sz="4000" b="1">
              <a:solidFill>
                <a:schemeClr val="tx2"/>
              </a:solidFill>
              <a:latin typeface="隶书" pitchFamily="49" charset="-122"/>
              <a:ea typeface="隶书" pitchFamily="49" charset="-122"/>
              <a:cs typeface="Times New Roman" pitchFamily="18" charset="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1489534" y="1490858"/>
            <a:ext cx="6409408" cy="16312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2Cl</a:t>
            </a:r>
            <a:r>
              <a:rPr lang="en-US" sz="4000" b="1" baseline="3000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－ </a:t>
            </a: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- 2e</a:t>
            </a:r>
            <a:r>
              <a:rPr lang="en-US" sz="4000" b="1" baseline="3000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－</a:t>
            </a: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 </a:t>
            </a:r>
            <a:r>
              <a:rPr lang="en-US" sz="40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Cl</a:t>
            </a:r>
            <a:r>
              <a:rPr lang="en-US" sz="4000" b="1" baseline="-2500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sz="40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↑	</a:t>
            </a:r>
            <a:endParaRPr lang="en-US" sz="4000" b="1">
              <a:solidFill>
                <a:srgbClr val="FF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itchFamily="18" charset="0"/>
            </a:endParaRPr>
          </a:p>
          <a:p>
            <a:pPr>
              <a:lnSpc>
                <a:spcPct val="125000"/>
              </a:lnSpc>
            </a:pP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2H</a:t>
            </a:r>
            <a:r>
              <a:rPr lang="en-US" sz="4000" b="1" baseline="3000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sz="40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2e</a:t>
            </a:r>
            <a:r>
              <a:rPr lang="en-US" sz="4000" b="1" baseline="3000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－ </a:t>
            </a:r>
            <a:r>
              <a:rPr lang="en-US" sz="40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 H</a:t>
            </a:r>
            <a:r>
              <a:rPr lang="en-US" sz="4000" b="1" baseline="-2500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sz="4000" b="1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↑  </a:t>
            </a:r>
            <a:endParaRPr lang="en-US" sz="4000" b="1" smtClean="0">
              <a:solidFill>
                <a:srgbClr val="FF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28663" y="3270794"/>
            <a:ext cx="8358187" cy="1325828"/>
            <a:chOff x="728663" y="3270794"/>
            <a:chExt cx="8358187" cy="1325828"/>
          </a:xfrm>
        </p:grpSpPr>
        <p:sp>
          <p:nvSpPr>
            <p:cNvPr id="26" name="Text Box 4"/>
            <p:cNvSpPr txBox="1">
              <a:spLocks noChangeArrowheads="1"/>
            </p:cNvSpPr>
            <p:nvPr/>
          </p:nvSpPr>
          <p:spPr bwMode="auto">
            <a:xfrm>
              <a:off x="728663" y="3518709"/>
              <a:ext cx="8358187" cy="107791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/>
              <a:r>
                <a:rPr lang="en-US" sz="3200" b="1" smtClean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2NaCl </a:t>
              </a:r>
              <a:r>
                <a:rPr lang="en-US" sz="3200" b="1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+ </a:t>
              </a:r>
              <a:r>
                <a:rPr lang="en-US" altLang="zh-CN" sz="3200" b="1" smtClean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2H</a:t>
              </a:r>
              <a:r>
                <a:rPr lang="en-US" altLang="zh-CN" sz="3200" b="1" baseline="-25000" smtClean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200" b="1" smtClean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3200" b="1" smtClean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==</a:t>
              </a:r>
              <a:endParaRPr lang="en-US" sz="32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itchFamily="18" charset="0"/>
              </a:endParaRPr>
            </a:p>
            <a:p>
              <a:pPr/>
              <a:r>
                <a:rPr lang="en-US" sz="3200" b="1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                       2NaOH + H</a:t>
              </a:r>
              <a:r>
                <a:rPr lang="en-US" sz="3200" b="1" baseline="-2500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3200" b="1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↑+ Cl</a:t>
              </a:r>
              <a:r>
                <a:rPr lang="en-US" sz="3200" b="1" baseline="-2500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3200" b="1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↑</a:t>
              </a:r>
              <a:endParaRPr lang="en-US" sz="3200" b="1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4"/>
            <p:cNvSpPr txBox="1">
              <a:spLocks noChangeArrowheads="1"/>
            </p:cNvSpPr>
            <p:nvPr/>
          </p:nvSpPr>
          <p:spPr bwMode="auto">
            <a:xfrm>
              <a:off x="3160704" y="3270794"/>
              <a:ext cx="1223962" cy="51911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Arial" panose="020b0604020202020204" pitchFamily="34" charset="0"/>
                  <a:ea typeface="黑体" panose="02010609060101010101" pitchFamily="49" charset="-122"/>
                </a:rPr>
                <a:t>电解</a:t>
              </a:r>
              <a:endParaRPr lang="zh-CN" altLang="en-US" sz="2800">
                <a:latin typeface="Arial" pitchFamily="34" charset="0"/>
                <a:ea typeface="黑体" pitchFamily="49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8569841" y="3632456"/>
            <a:ext cx="181252" cy="42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499700" y="3966090"/>
            <a:ext cx="755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Cl</a:t>
            </a:r>
            <a:r>
              <a:rPr lang="en-US" altLang="zh-CN" sz="3600" b="1" baseline="-2500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endParaRPr lang="zh-CN" altLang="en-US" sz="3600">
              <a:solidFill>
                <a:srgbClr val="00B0F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32383" y="4019746"/>
            <a:ext cx="2307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200" b="1" err="1" smtClean="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NaOH </a:t>
            </a:r>
            <a:r>
              <a:rPr lang="en-US" altLang="zh-CN" sz="3200" b="1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 H</a:t>
            </a:r>
            <a:r>
              <a:rPr lang="en-US" altLang="zh-CN" sz="3200" b="1" baseline="-2500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endParaRPr lang="zh-CN" altLang="en-US" sz="3200">
              <a:solidFill>
                <a:srgbClr val="00B0F0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16216" y="3429000"/>
            <a:ext cx="1965986" cy="707886"/>
            <a:chOff x="6516216" y="3429000"/>
            <a:chExt cx="1965986" cy="707886"/>
          </a:xfrm>
        </p:grpSpPr>
        <p:sp>
          <p:nvSpPr>
            <p:cNvPr id="28" name="Text Box 31"/>
            <p:cNvSpPr txBox="1">
              <a:spLocks noChangeArrowheads="1"/>
            </p:cNvSpPr>
            <p:nvPr/>
          </p:nvSpPr>
          <p:spPr bwMode="auto">
            <a:xfrm>
              <a:off x="7524328" y="3429000"/>
              <a:ext cx="957874" cy="70788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kumimoji="1" lang="en-US" altLang="zh-CN" sz="4000" b="1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endParaRPr kumimoji="1" lang="en-US" altLang="zh-CN" sz="40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6516216" y="3429000"/>
              <a:ext cx="957874" cy="70788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kumimoji="1" lang="en-US" altLang="zh-CN" sz="4000" b="1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endParaRPr kumimoji="1"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3" grpId="1"/>
      <p:bldP spid="24" grpId="0"/>
      <p:bldP spid="25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77494" y="315337"/>
            <a:ext cx="6335713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>
            <a:defPPr/>
          </a:lstStyle>
          <a:p>
            <a:pPr eaLnBrk="0" hangingPunct="0"/>
            <a:r>
              <a:rPr lang="zh-CN" altLang="en-US" sz="40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离子交换膜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法制烧碱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37468" y="922290"/>
            <a:ext cx="5723681" cy="233600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>
            <a:defPPr/>
          </a:lstStyle>
          <a:p>
            <a:pPr marL="342900" indent="-342900" eaLnBrk="0" hangingPunct="0">
              <a:lnSpc>
                <a:spcPct val="14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阳离子交换膜：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只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允许阳离子通过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阻止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阴离子和气体通过</a:t>
            </a:r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 flipH="1">
            <a:off x="5690468" y="2924313"/>
            <a:ext cx="0" cy="17526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 flipH="1">
            <a:off x="8052668" y="2924313"/>
            <a:ext cx="0" cy="17526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 flipH="1" flipV="1">
            <a:off x="5690468" y="2314713"/>
            <a:ext cx="0" cy="3048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 flipH="1" flipV="1">
            <a:off x="8052668" y="2314713"/>
            <a:ext cx="0" cy="3048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 flipH="1">
            <a:off x="5385668" y="2619513"/>
            <a:ext cx="3048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>
            <a:off x="5385668" y="2924313"/>
            <a:ext cx="3048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 flipH="1">
            <a:off x="8052668" y="2619513"/>
            <a:ext cx="3048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3" name="Line 11"/>
          <p:cNvSpPr>
            <a:spLocks noChangeShapeType="1"/>
          </p:cNvSpPr>
          <p:nvPr/>
        </p:nvSpPr>
        <p:spPr bwMode="auto">
          <a:xfrm flipH="1">
            <a:off x="8052668" y="2924313"/>
            <a:ext cx="3048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4" name="Line 12"/>
          <p:cNvSpPr>
            <a:spLocks noChangeShapeType="1"/>
          </p:cNvSpPr>
          <p:nvPr/>
        </p:nvSpPr>
        <p:spPr bwMode="auto">
          <a:xfrm>
            <a:off x="5690468" y="2314713"/>
            <a:ext cx="5334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5" name="Line 13"/>
          <p:cNvSpPr>
            <a:spLocks noChangeShapeType="1"/>
          </p:cNvSpPr>
          <p:nvPr/>
        </p:nvSpPr>
        <p:spPr bwMode="auto">
          <a:xfrm>
            <a:off x="7519268" y="2314713"/>
            <a:ext cx="5334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>
            <a:off x="6473106" y="2314713"/>
            <a:ext cx="7620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 flipH="1" flipV="1">
            <a:off x="6223868" y="19337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 flipH="1" flipV="1">
            <a:off x="6452468" y="19337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 flipH="1" flipV="1">
            <a:off x="7235106" y="19337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 flipH="1" flipV="1">
            <a:off x="7519268" y="19337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>
            <a:off x="5690468" y="4676913"/>
            <a:ext cx="2286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7824068" y="4676913"/>
            <a:ext cx="2286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3" name="Line 21"/>
          <p:cNvSpPr>
            <a:spLocks noChangeShapeType="1"/>
          </p:cNvSpPr>
          <p:nvPr/>
        </p:nvSpPr>
        <p:spPr bwMode="auto">
          <a:xfrm>
            <a:off x="6245157" y="4676913"/>
            <a:ext cx="12954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4" name="Line 22"/>
          <p:cNvSpPr>
            <a:spLocks noChangeShapeType="1"/>
          </p:cNvSpPr>
          <p:nvPr/>
        </p:nvSpPr>
        <p:spPr bwMode="auto">
          <a:xfrm flipH="1" flipV="1">
            <a:off x="5919068" y="46769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5" name="Line 23"/>
          <p:cNvSpPr>
            <a:spLocks noChangeShapeType="1"/>
          </p:cNvSpPr>
          <p:nvPr/>
        </p:nvSpPr>
        <p:spPr bwMode="auto">
          <a:xfrm flipH="1" flipV="1">
            <a:off x="6223868" y="46769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6" name="Line 24"/>
          <p:cNvSpPr>
            <a:spLocks noChangeShapeType="1"/>
          </p:cNvSpPr>
          <p:nvPr/>
        </p:nvSpPr>
        <p:spPr bwMode="auto">
          <a:xfrm flipH="1" flipV="1">
            <a:off x="7519268" y="46769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7" name="Line 25"/>
          <p:cNvSpPr>
            <a:spLocks noChangeShapeType="1"/>
          </p:cNvSpPr>
          <p:nvPr/>
        </p:nvSpPr>
        <p:spPr bwMode="auto">
          <a:xfrm flipH="1" flipV="1">
            <a:off x="7824068" y="4676913"/>
            <a:ext cx="0" cy="3810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8" name="Rectangle 26"/>
          <p:cNvSpPr>
            <a:spLocks noChangeArrowheads="1"/>
          </p:cNvSpPr>
          <p:nvPr/>
        </p:nvSpPr>
        <p:spPr bwMode="auto">
          <a:xfrm>
            <a:off x="5842868" y="2467113"/>
            <a:ext cx="152400" cy="2057400"/>
          </a:xfrm>
          <a:prstGeom prst="rect">
            <a:avLst/>
          </a:prstGeom>
          <a:solidFill>
            <a:srgbClr val="B2B2B2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7747868" y="2467113"/>
            <a:ext cx="152400" cy="2057400"/>
          </a:xfrm>
          <a:prstGeom prst="rect">
            <a:avLst/>
          </a:prstGeom>
          <a:solidFill>
            <a:srgbClr val="B2B2B2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 flipH="1">
            <a:off x="6833468" y="2314713"/>
            <a:ext cx="0" cy="2362200"/>
          </a:xfrm>
          <a:prstGeom prst="line">
            <a:avLst/>
          </a:prstGeom>
          <a:noFill/>
          <a:ln w="76200" cmpd="sng">
            <a:solidFill>
              <a:schemeClr val="tx1"/>
            </a:solidFill>
            <a:prstDash val="sysDot"/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61" name="Line 29"/>
          <p:cNvSpPr>
            <a:spLocks noChangeShapeType="1"/>
          </p:cNvSpPr>
          <p:nvPr/>
        </p:nvSpPr>
        <p:spPr bwMode="auto">
          <a:xfrm flipH="1" flipV="1">
            <a:off x="5919068" y="1171713"/>
            <a:ext cx="0" cy="12954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 flipH="1" flipV="1">
            <a:off x="7824068" y="1171713"/>
            <a:ext cx="0" cy="129540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/>
          <a:lstStyle>
            <a:defPPr/>
          </a:lstStyle>
          <a:p>
            <a:pPr/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63" name="Text Box 31"/>
          <p:cNvSpPr txBox="1">
            <a:spLocks noChangeArrowheads="1"/>
          </p:cNvSpPr>
          <p:nvPr/>
        </p:nvSpPr>
        <p:spPr bwMode="auto">
          <a:xfrm>
            <a:off x="6131197" y="764704"/>
            <a:ext cx="140936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sz="2800" b="1">
                <a:latin typeface="+mn-ea"/>
                <a:cs typeface="Times New Roman" panose="02020603050405020304" pitchFamily="18" charset="0"/>
              </a:rPr>
              <a:t>+   </a:t>
            </a:r>
            <a:r>
              <a:rPr lang="en-US" sz="2800" b="1" smtClean="0">
                <a:latin typeface="+mn-ea"/>
                <a:cs typeface="Times New Roman" panose="02020603050405020304" pitchFamily="18" charset="0"/>
              </a:rPr>
              <a:t>      </a:t>
            </a:r>
            <a:r>
              <a:rPr lang="en-US" sz="2800" b="1">
                <a:latin typeface="+mn-ea"/>
                <a:cs typeface="Times New Roman" panose="02020603050405020304" pitchFamily="18" charset="0"/>
              </a:rPr>
              <a:t>-</a:t>
            </a:r>
            <a:endParaRPr lang="en-US" sz="2800" b="1">
              <a:latin typeface="+mn-ea"/>
              <a:cs typeface="Times New Roman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165799" y="4753113"/>
            <a:ext cx="1970088" cy="1503363"/>
            <a:chOff x="5165799" y="4753113"/>
            <a:chExt cx="1970088" cy="1503363"/>
          </a:xfrm>
        </p:grpSpPr>
        <p:sp>
          <p:nvSpPr>
            <p:cNvPr id="18464" name="Line 32"/>
            <p:cNvSpPr>
              <a:spLocks noChangeShapeType="1"/>
            </p:cNvSpPr>
            <p:nvPr/>
          </p:nvSpPr>
          <p:spPr bwMode="auto">
            <a:xfrm flipH="1" flipV="1">
              <a:off x="6071468" y="4753113"/>
              <a:ext cx="0" cy="609600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465" name="Text Box 33"/>
            <p:cNvSpPr txBox="1">
              <a:spLocks noChangeArrowheads="1"/>
            </p:cNvSpPr>
            <p:nvPr/>
          </p:nvSpPr>
          <p:spPr bwMode="auto">
            <a:xfrm>
              <a:off x="5165799" y="5310326"/>
              <a:ext cx="1970088" cy="9461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 algn="ctr"/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精制</a:t>
              </a:r>
              <a:endPara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  <a:p>
              <a:pPr algn="ctr"/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饱和食盐水</a:t>
              </a:r>
              <a:endPara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033966" y="1195537"/>
            <a:ext cx="663964" cy="1085850"/>
            <a:chOff x="6049243" y="1032013"/>
            <a:chExt cx="663964" cy="1085850"/>
          </a:xfrm>
        </p:grpSpPr>
        <p:sp>
          <p:nvSpPr>
            <p:cNvPr id="18469" name="Line 37"/>
            <p:cNvSpPr>
              <a:spLocks noChangeShapeType="1"/>
            </p:cNvSpPr>
            <p:nvPr/>
          </p:nvSpPr>
          <p:spPr bwMode="auto">
            <a:xfrm flipH="1" flipV="1">
              <a:off x="6342211" y="1508263"/>
              <a:ext cx="0" cy="609600"/>
            </a:xfrm>
            <a:prstGeom prst="line">
              <a:avLst/>
            </a:prstGeom>
            <a:noFill/>
            <a:ln w="38100" cmpd="sng">
              <a:solidFill>
                <a:srgbClr val="00B050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471" name="Text Box 39"/>
            <p:cNvSpPr txBox="1">
              <a:spLocks noChangeArrowheads="1"/>
            </p:cNvSpPr>
            <p:nvPr/>
          </p:nvSpPr>
          <p:spPr bwMode="auto">
            <a:xfrm>
              <a:off x="6049243" y="1032013"/>
              <a:ext cx="663964" cy="52322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Cl</a:t>
              </a:r>
              <a:r>
                <a:rPr lang="en-US" sz="2800" b="1" baseline="-2500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="1" baseline="-250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Group 40"/>
          <p:cNvGrpSpPr/>
          <p:nvPr/>
        </p:nvGrpSpPr>
        <p:grpSpPr>
          <a:xfrm>
            <a:off x="6930305" y="2261631"/>
            <a:ext cx="3187700" cy="1077913"/>
            <a:chOff x="-951" y="309"/>
            <a:chExt cx="2008" cy="679"/>
          </a:xfrm>
        </p:grpSpPr>
        <p:sp>
          <p:nvSpPr>
            <p:cNvPr id="18473" name="Line 41"/>
            <p:cNvSpPr>
              <a:spLocks noChangeShapeType="1"/>
            </p:cNvSpPr>
            <p:nvPr/>
          </p:nvSpPr>
          <p:spPr bwMode="auto">
            <a:xfrm>
              <a:off x="-135" y="658"/>
              <a:ext cx="432" cy="0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4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74" name="Rectangle 42"/>
            <p:cNvSpPr>
              <a:spLocks noChangeArrowheads="1"/>
            </p:cNvSpPr>
            <p:nvPr/>
          </p:nvSpPr>
          <p:spPr bwMode="auto">
            <a:xfrm>
              <a:off x="-951" y="309"/>
              <a:ext cx="2008" cy="67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US" sz="3200" b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NaOH</a:t>
              </a:r>
              <a:endPara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zh-CN" altLang="en-US" sz="3200" b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浓溶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液</a:t>
              </a:r>
              <a:endParaRPr lang="zh-CN" alt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Group 43"/>
          <p:cNvGrpSpPr/>
          <p:nvPr/>
        </p:nvGrpSpPr>
        <p:grpSpPr>
          <a:xfrm>
            <a:off x="3073871" y="2418695"/>
            <a:ext cx="2297112" cy="769938"/>
            <a:chOff x="-656" y="164"/>
            <a:chExt cx="1447" cy="485"/>
          </a:xfrm>
        </p:grpSpPr>
        <p:sp>
          <p:nvSpPr>
            <p:cNvPr id="18476" name="Line 44"/>
            <p:cNvSpPr>
              <a:spLocks noChangeShapeType="1"/>
            </p:cNvSpPr>
            <p:nvPr/>
          </p:nvSpPr>
          <p:spPr bwMode="auto">
            <a:xfrm flipH="1">
              <a:off x="407" y="419"/>
              <a:ext cx="384" cy="13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477" name="Rectangle 45"/>
            <p:cNvSpPr>
              <a:spLocks noChangeArrowheads="1"/>
            </p:cNvSpPr>
            <p:nvPr/>
          </p:nvSpPr>
          <p:spPr bwMode="auto">
            <a:xfrm>
              <a:off x="-656" y="164"/>
              <a:ext cx="1153" cy="48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40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淡</a:t>
              </a:r>
              <a:r>
                <a:rPr lang="zh-CN" altLang="en-US" sz="44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盐水</a:t>
              </a:r>
              <a:endParaRPr lang="zh-CN" alt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10921" y="2548609"/>
            <a:ext cx="1255444" cy="747712"/>
            <a:chOff x="6315943" y="2970351"/>
            <a:chExt cx="1255444" cy="747712"/>
          </a:xfrm>
        </p:grpSpPr>
        <p:sp>
          <p:nvSpPr>
            <p:cNvPr id="18478" name="AutoShape 46"/>
            <p:cNvSpPr>
              <a:spLocks noChangeArrowheads="1"/>
            </p:cNvSpPr>
            <p:nvPr/>
          </p:nvSpPr>
          <p:spPr bwMode="auto">
            <a:xfrm>
              <a:off x="6315943" y="3413263"/>
              <a:ext cx="1143000" cy="304800"/>
            </a:xfrm>
            <a:prstGeom prst="rightArrow">
              <a:avLst>
                <a:gd name="adj1" fmla="val 50000"/>
                <a:gd name="adj2" fmla="val 93750"/>
              </a:avLst>
            </a:prstGeom>
            <a:solidFill>
              <a:srgbClr val="FF0000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>
              <a:defPPr/>
            </a:lstStyle>
            <a:p>
              <a:pPr algn="ctr"/>
              <a:endParaRPr lang="zh-CN" altLang="en-US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79" name="Rectangle 47"/>
            <p:cNvSpPr>
              <a:spLocks noChangeArrowheads="1"/>
            </p:cNvSpPr>
            <p:nvPr/>
          </p:nvSpPr>
          <p:spPr bwMode="auto">
            <a:xfrm>
              <a:off x="6811243" y="2970351"/>
              <a:ext cx="760144" cy="52322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</a:t>
              </a:r>
              <a:r>
                <a:rPr lang="en-US" sz="2800" b="1" baseline="30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endParaRPr lang="en-US" sz="28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05723" y="1033130"/>
            <a:ext cx="654050" cy="1165225"/>
            <a:chOff x="7100168" y="1028838"/>
            <a:chExt cx="654050" cy="1165225"/>
          </a:xfrm>
        </p:grpSpPr>
        <p:sp>
          <p:nvSpPr>
            <p:cNvPr id="18470" name="Line 38"/>
            <p:cNvSpPr>
              <a:spLocks noChangeShapeType="1"/>
            </p:cNvSpPr>
            <p:nvPr/>
          </p:nvSpPr>
          <p:spPr bwMode="auto">
            <a:xfrm flipH="1" flipV="1">
              <a:off x="7366868" y="1584463"/>
              <a:ext cx="0" cy="609600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480" name="Rectangle 48"/>
            <p:cNvSpPr>
              <a:spLocks noChangeArrowheads="1"/>
            </p:cNvSpPr>
            <p:nvPr/>
          </p:nvSpPr>
          <p:spPr bwMode="auto">
            <a:xfrm>
              <a:off x="7100168" y="1028838"/>
              <a:ext cx="654050" cy="51911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/>
              <a:r>
                <a:rPr lang="en-US" sz="2800" b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="1" baseline="-2500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="1" baseline="-250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236296" y="4747293"/>
            <a:ext cx="1512168" cy="1364006"/>
            <a:chOff x="7281644" y="4797152"/>
            <a:chExt cx="1512168" cy="1364006"/>
          </a:xfrm>
        </p:grpSpPr>
        <p:sp>
          <p:nvSpPr>
            <p:cNvPr id="18467" name="Line 35"/>
            <p:cNvSpPr>
              <a:spLocks noChangeShapeType="1"/>
            </p:cNvSpPr>
            <p:nvPr/>
          </p:nvSpPr>
          <p:spPr bwMode="auto">
            <a:xfrm flipH="1" flipV="1">
              <a:off x="7665318" y="4797152"/>
              <a:ext cx="0" cy="609600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tailEnd type="triangle" w="med" len="med"/>
            </a:ln>
            <a:effectLst/>
          </p:spPr>
          <p:txBody>
            <a:bodyPr wrap="none"/>
            <a:lstStyle>
              <a:defPPr/>
            </a:lstStyle>
            <a:p>
              <a:pPr/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281644" y="5207051"/>
              <a:ext cx="151216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/>
              <a:r>
                <a:rPr lang="en-US" altLang="zh-CN" sz="28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(NaOH</a:t>
              </a:r>
              <a:r>
                <a:rPr lang="zh-CN" altLang="en-US" sz="28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稀溶液</a:t>
              </a:r>
              <a:r>
                <a:rPr lang="en-US" altLang="zh-CN" sz="28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)</a:t>
              </a:r>
              <a:endParaRPr lang="zh-CN" altLang="en-US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274370" y="2353376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4400" b="1" smtClean="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</a:t>
            </a:r>
            <a:endParaRPr lang="zh-CN" altLang="en-US" sz="4400" b="1">
              <a:solidFill>
                <a:srgbClr val="00B0F0"/>
              </a:solidFill>
              <a:latin typeface="Cambria Math" panose="020405030504060302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38479" y="1909350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4400" b="1" smtClean="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B</a:t>
            </a:r>
            <a:endParaRPr lang="zh-CN" altLang="en-US" sz="4400" b="1">
              <a:solidFill>
                <a:srgbClr val="00B0F0"/>
              </a:solidFill>
              <a:latin typeface="Cambria Math" panose="020405030504060302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137703" y="1837834"/>
            <a:ext cx="3740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4400" b="1" smtClean="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</a:t>
            </a:r>
            <a:endParaRPr lang="zh-CN" altLang="en-US" sz="4400" b="1">
              <a:solidFill>
                <a:srgbClr val="00B0F0"/>
              </a:solidFill>
              <a:latin typeface="Cambria Math" panose="020405030504060302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17251" y="2468664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4400" b="1" smtClean="0">
                <a:solidFill>
                  <a:srgbClr val="00B0F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D</a:t>
            </a:r>
            <a:endParaRPr lang="zh-CN" altLang="en-US" sz="4400" b="1">
              <a:solidFill>
                <a:srgbClr val="00B0F0"/>
              </a:solidFill>
              <a:latin typeface="Cambria Math" panose="020405030504060302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09567" y="2771738"/>
            <a:ext cx="7200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阳极室</a:t>
            </a:r>
            <a:endParaRPr lang="zh-CN" altLang="en-US" sz="3600" b="1">
              <a:solidFill>
                <a:srgbClr val="00B0F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081942" y="2925296"/>
            <a:ext cx="5040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阴极室</a:t>
            </a:r>
            <a:endParaRPr lang="zh-CN" altLang="en-US" sz="3600" b="1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5" grpId="1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idx="1"/>
          </p:nvPr>
        </p:nvSpPr>
        <p:spPr>
          <a:xfrm>
            <a:off x="-198610" y="-158749"/>
            <a:ext cx="5059874" cy="5754687"/>
          </a:xfrm>
        </p:spPr>
        <p:txBody>
          <a:bodyPr>
            <a:normAutofit/>
          </a:bodyPr>
          <a:lstStyle>
            <a:defPPr/>
          </a:lstStyle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3600" b="1" smtClean="0">
                <a:solidFill>
                  <a:srgbClr val="00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3600" b="1">
              <a:solidFill>
                <a:srgbClr val="00FFFF"/>
              </a:solidFill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227702" y="4025082"/>
            <a:ext cx="4752975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sz="3600" b="1" smtClean="0">
                <a:latin typeface="Arial" panose="020b0604020202020204" pitchFamily="34" charset="0"/>
              </a:rPr>
              <a:t>Cu  </a:t>
            </a:r>
            <a:r>
              <a:rPr lang="en-US" sz="3600" b="1">
                <a:latin typeface="Arial" panose="020b0604020202020204" pitchFamily="34" charset="0"/>
              </a:rPr>
              <a:t>OH</a:t>
            </a:r>
            <a:r>
              <a:rPr lang="en-US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en-US" sz="3600" b="1">
                <a:latin typeface="Arial" panose="020b0604020202020204" pitchFamily="34" charset="0"/>
              </a:rPr>
              <a:t> SO</a:t>
            </a:r>
            <a:r>
              <a:rPr lang="en-US" sz="3600" b="1" baseline="-25000">
                <a:latin typeface="Arial" panose="020b0604020202020204" pitchFamily="34" charset="0"/>
              </a:rPr>
              <a:t>4</a:t>
            </a:r>
            <a:r>
              <a:rPr lang="en-US" sz="3600" b="1" baseline="30000">
                <a:latin typeface="Arial" panose="020b0604020202020204" pitchFamily="34" charset="0"/>
              </a:rPr>
              <a:t>2</a:t>
            </a:r>
            <a:r>
              <a:rPr lang="en-US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lang="en-US" sz="3600" b="1" baseline="300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en-US" sz="3600" b="1" baseline="30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4537245" y="125412"/>
            <a:ext cx="4751387" cy="3859213"/>
            <a:chExt cx="2993" cy="2431"/>
          </a:xfrm>
        </p:grpSpPr>
        <p:sp>
          <p:nvSpPr>
            <p:cNvPr id="19461" name="Line 5"/>
            <p:cNvSpPr>
              <a:spLocks noChangeShapeType="1"/>
            </p:cNvSpPr>
            <p:nvPr/>
          </p:nvSpPr>
          <p:spPr bwMode="auto">
            <a:xfrm>
              <a:off x="1905" y="998"/>
              <a:ext cx="635" cy="0"/>
            </a:xfrm>
            <a:prstGeom prst="line">
              <a:avLst/>
            </a:prstGeom>
            <a:noFill/>
            <a:ln w="38100" cmpd="sng">
              <a:solidFill>
                <a:srgbClr val="FF00FF"/>
              </a:solidFill>
              <a:prstDash val="dash"/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grpSp>
          <p:nvGrpSpPr>
            <p:cNvPr id="3" name="Group 6"/>
            <p:cNvGrpSpPr/>
            <p:nvPr/>
          </p:nvGrpSpPr>
          <p:grpSpPr>
            <a:xfrm>
              <a:off x="363" y="0"/>
              <a:ext cx="2268" cy="2431"/>
              <a:chExt cx="2042" cy="2431"/>
            </a:xfrm>
          </p:grpSpPr>
          <p:grpSp>
            <p:nvGrpSpPr>
              <p:cNvPr id="4" name="Group 7"/>
              <p:cNvGrpSpPr/>
              <p:nvPr/>
            </p:nvGrpSpPr>
            <p:grpSpPr>
              <a:xfrm>
                <a:off x="0" y="0"/>
                <a:ext cx="2042" cy="2059"/>
                <a:chExt cx="1743" cy="1986"/>
              </a:xfrm>
            </p:grpSpPr>
            <p:sp>
              <p:nvSpPr>
                <p:cNvPr id="19464" name="AutoShape 8"/>
                <p:cNvSpPr>
                  <a:spLocks noChangeArrowheads="1"/>
                </p:cNvSpPr>
                <p:nvPr/>
              </p:nvSpPr>
              <p:spPr bwMode="auto">
                <a:xfrm>
                  <a:off x="514" y="561"/>
                  <a:ext cx="157" cy="1319"/>
                </a:xfrm>
                <a:prstGeom prst="roundRect">
                  <a:avLst>
                    <a:gd name="adj" fmla="val 16667"/>
                  </a:avLst>
                </a:prstGeom>
                <a:gradFill rotWithShape="1">
                  <a:gsLst>
                    <a:gs pos="0">
                      <a:srgbClr val="E06262">
                        <a:gamma/>
                        <a:shade val="46275"/>
                        <a:invGamma/>
                      </a:srgbClr>
                    </a:gs>
                    <a:gs pos="50000">
                      <a:srgbClr val="E06262"/>
                    </a:gs>
                    <a:gs pos="100000">
                      <a:srgbClr val="E06262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38100" cmpd="sng">
                  <a:solidFill>
                    <a:srgbClr val="E06262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19465" name="AutoShape 9"/>
                <p:cNvSpPr>
                  <a:spLocks noChangeArrowheads="1"/>
                </p:cNvSpPr>
                <p:nvPr/>
              </p:nvSpPr>
              <p:spPr bwMode="auto">
                <a:xfrm>
                  <a:off x="1110" y="576"/>
                  <a:ext cx="157" cy="1319"/>
                </a:xfrm>
                <a:prstGeom prst="roundRect">
                  <a:avLst>
                    <a:gd name="adj" fmla="val 16667"/>
                  </a:avLst>
                </a:prstGeom>
                <a:gradFill rotWithShape="1">
                  <a:gsLst>
                    <a:gs pos="0">
                      <a:srgbClr val="E06262">
                        <a:gamma/>
                        <a:shade val="46275"/>
                        <a:invGamma/>
                      </a:srgbClr>
                    </a:gs>
                    <a:gs pos="50000">
                      <a:srgbClr val="E06262"/>
                    </a:gs>
                    <a:gs pos="100000">
                      <a:srgbClr val="E06262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38100" cmpd="sng">
                  <a:solidFill>
                    <a:srgbClr val="E06262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19466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0" y="380"/>
                  <a:ext cx="514" cy="2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lIns="0" tIns="0" rIns="0" bIns="0"/>
                <a:lstStyle>
                  <a:defPPr/>
                </a:lstStyle>
                <a:p>
                  <a:pPr algn="ctr"/>
                  <a:r>
                    <a:rPr lang="zh-CN" altLang="en-US" sz="3200" b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阳极</a:t>
                  </a:r>
                  <a:endParaRPr lang="zh-CN" altLang="en-US" sz="3200" b="1">
                    <a:solidFill>
                      <a:srgbClr val="FF0000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19467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1305" y="393"/>
                  <a:ext cx="438" cy="3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lIns="0" tIns="0" rIns="0" bIns="0"/>
                <a:lstStyle>
                  <a:defPPr/>
                </a:lstStyle>
                <a:p>
                  <a:pPr algn="ctr"/>
                  <a:r>
                    <a:rPr lang="zh-CN" altLang="en-US" sz="3200" b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阴极</a:t>
                  </a:r>
                  <a:endParaRPr lang="zh-CN" altLang="en-US" sz="3200" b="1">
                    <a:solidFill>
                      <a:srgbClr val="FF0000"/>
                    </a:solidFill>
                    <a:latin typeface="Arial" panose="020b0604020202020204" pitchFamily="34" charset="0"/>
                  </a:endParaRPr>
                </a:p>
              </p:txBody>
            </p:sp>
            <p:grpSp>
              <p:nvGrpSpPr>
                <p:cNvPr id="5" name="Group 12"/>
                <p:cNvGrpSpPr/>
                <p:nvPr/>
              </p:nvGrpSpPr>
              <p:grpSpPr>
                <a:xfrm>
                  <a:off x="581" y="0"/>
                  <a:ext cx="632" cy="555"/>
                  <a:chExt cx="632" cy="555"/>
                </a:xfrm>
              </p:grpSpPr>
              <p:sp>
                <p:nvSpPr>
                  <p:cNvPr id="19469" name="AutoShape 13"/>
                  <p:cNvSpPr/>
                  <p:nvPr/>
                </p:nvSpPr>
                <p:spPr bwMode="auto">
                  <a:xfrm rot="5400000">
                    <a:off x="139" y="62"/>
                    <a:ext cx="354" cy="632"/>
                  </a:xfrm>
                  <a:prstGeom prst="leftBracket">
                    <a:avLst>
                      <a:gd name="adj" fmla="val 0"/>
                    </a:avLst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0" name="AutoShape 14"/>
                  <p:cNvSpPr>
                    <a:spLocks noChangeArrowheads="1"/>
                  </p:cNvSpPr>
                  <p:nvPr/>
                </p:nvSpPr>
                <p:spPr bwMode="auto">
                  <a:xfrm>
                    <a:off x="147" y="0"/>
                    <a:ext cx="321" cy="423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1"/>
                  </a:solidFill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  <p:grpSp>
              <p:nvGrpSpPr>
                <p:cNvPr id="6" name="Group 15"/>
                <p:cNvGrpSpPr/>
                <p:nvPr/>
              </p:nvGrpSpPr>
              <p:grpSpPr>
                <a:xfrm>
                  <a:off x="774" y="60"/>
                  <a:ext cx="214" cy="312"/>
                  <a:chExt cx="214" cy="312"/>
                </a:xfrm>
              </p:grpSpPr>
              <p:sp>
                <p:nvSpPr>
                  <p:cNvPr id="19472" name="Line 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4" y="45"/>
                    <a:ext cx="0" cy="228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3" name="Line 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0"/>
                    <a:ext cx="0" cy="312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4" name="Line 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4" y="45"/>
                    <a:ext cx="0" cy="228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5" name="Line 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0" y="0"/>
                    <a:ext cx="0" cy="312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  <p:grpSp>
              <p:nvGrpSpPr>
                <p:cNvPr id="7" name="Group 20"/>
                <p:cNvGrpSpPr/>
                <p:nvPr/>
              </p:nvGrpSpPr>
              <p:grpSpPr>
                <a:xfrm>
                  <a:off x="232" y="738"/>
                  <a:ext cx="1317" cy="1248"/>
                  <a:chExt cx="1317" cy="1248"/>
                </a:xfrm>
              </p:grpSpPr>
              <p:sp>
                <p:nvSpPr>
                  <p:cNvPr id="19477" name="Line 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0" y="0"/>
                    <a:ext cx="0" cy="1248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8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0" y="1248"/>
                    <a:ext cx="131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19479" name="Line 2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317" y="0"/>
                    <a:ext cx="0" cy="1248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grpSp>
                <p:nvGrpSpPr>
                  <p:cNvPr id="8" name="Group 24"/>
                  <p:cNvGrpSpPr/>
                  <p:nvPr/>
                </p:nvGrpSpPr>
                <p:grpSpPr>
                  <a:xfrm>
                    <a:off x="7" y="530"/>
                    <a:ext cx="1302" cy="667"/>
                    <a:chExt cx="501" cy="452"/>
                  </a:xfrm>
                </p:grpSpPr>
                <p:grpSp>
                  <p:nvGrpSpPr>
                    <p:cNvPr id="9" name="Group 25"/>
                    <p:cNvGrpSpPr/>
                    <p:nvPr/>
                  </p:nvGrpSpPr>
                  <p:grpSpPr>
                    <a:xfrm>
                      <a:off x="0" y="0"/>
                      <a:ext cx="501" cy="19"/>
                      <a:chExt cx="627" cy="24"/>
                    </a:xfrm>
                  </p:grpSpPr>
                  <p:sp>
                    <p:nvSpPr>
                      <p:cNvPr id="19482" name="Line 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4" y="21"/>
                        <a:ext cx="573" cy="0"/>
                      </a:xfrm>
                      <a:prstGeom prst="line">
                        <a:avLst/>
                      </a:prstGeom>
                      <a:noFill/>
                      <a:ln w="38100" cmpd="sng">
                        <a:solidFill>
                          <a:schemeClr val="tx1"/>
                        </a:solidFill>
                        <a:round/>
                      </a:ln>
                      <a:effectLst/>
                    </p:spPr>
                    <p:txBody>
                      <a:bodyPr/>
                      <a:lstStyle>
                        <a:defPPr/>
                      </a:lstStyle>
                      <a:p>
                        <a:pPr/>
                        <a:endParaRPr lang="zh-CN" altLang="en-US"/>
                      </a:p>
                    </p:txBody>
                  </p:sp>
                  <p:sp>
                    <p:nvSpPr>
                      <p:cNvPr id="19483" name="未知"/>
                      <p:cNvSpPr/>
                      <p:nvPr/>
                    </p:nvSpPr>
                    <p:spPr bwMode="auto">
                      <a:xfrm>
                        <a:off x="585" y="0"/>
                        <a:ext cx="42" cy="24"/>
                      </a:xfrm>
                      <a:custGeom>
                        <a:cxnLst>
                          <a:cxn ang="0">
                            <a:pos x="0" y="24"/>
                          </a:cxn>
                          <a:cxn ang="0">
                            <a:pos x="27" y="15"/>
                          </a:cxn>
                          <a:cxn ang="0">
                            <a:pos x="42" y="0"/>
                          </a:cxn>
                        </a:cxnLst>
                        <a:rect l="0" t="0" r="r" b="b"/>
                        <a:pathLst>
                          <a:path w="42" h="24">
                            <a:moveTo>
                              <a:pt x="0" y="24"/>
                            </a:moveTo>
                            <a:cubicBezTo>
                              <a:pt x="10" y="21"/>
                              <a:pt x="20" y="19"/>
                              <a:pt x="27" y="15"/>
                            </a:cubicBezTo>
                            <a:cubicBezTo>
                              <a:pt x="34" y="11"/>
                              <a:pt x="38" y="5"/>
                              <a:pt x="42" y="0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chemeClr val="tx1"/>
                        </a:solidFill>
                        <a:round/>
                      </a:ln>
                      <a:effectLst/>
                    </p:spPr>
                    <p:txBody>
                      <a:bodyPr/>
                      <a:lstStyle>
                        <a:defPPr/>
                      </a:lstStyle>
                      <a:p>
                        <a:pPr/>
                        <a:endParaRPr lang="zh-CN" altLang="en-US"/>
                      </a:p>
                    </p:txBody>
                  </p:sp>
                  <p:sp>
                    <p:nvSpPr>
                      <p:cNvPr id="19484" name="未知"/>
                      <p:cNvSpPr/>
                      <p:nvPr/>
                    </p:nvSpPr>
                    <p:spPr bwMode="auto">
                      <a:xfrm flipH="1">
                        <a:off x="0" y="0"/>
                        <a:ext cx="42" cy="24"/>
                      </a:xfrm>
                      <a:custGeom>
                        <a:cxnLst>
                          <a:cxn ang="0">
                            <a:pos x="0" y="24"/>
                          </a:cxn>
                          <a:cxn ang="0">
                            <a:pos x="27" y="15"/>
                          </a:cxn>
                          <a:cxn ang="0">
                            <a:pos x="42" y="0"/>
                          </a:cxn>
                        </a:cxnLst>
                        <a:rect l="0" t="0" r="r" b="b"/>
                        <a:pathLst>
                          <a:path w="42" h="24">
                            <a:moveTo>
                              <a:pt x="0" y="24"/>
                            </a:moveTo>
                            <a:cubicBezTo>
                              <a:pt x="10" y="21"/>
                              <a:pt x="20" y="19"/>
                              <a:pt x="27" y="15"/>
                            </a:cubicBezTo>
                            <a:cubicBezTo>
                              <a:pt x="34" y="11"/>
                              <a:pt x="38" y="5"/>
                              <a:pt x="42" y="0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chemeClr val="tx1"/>
                        </a:solidFill>
                        <a:round/>
                      </a:ln>
                      <a:effectLst/>
                    </p:spPr>
                    <p:txBody>
                      <a:bodyPr/>
                      <a:lstStyle>
                        <a:defPPr/>
                      </a:lstStyle>
                      <a:p>
                        <a:pPr/>
                        <a:endParaRPr lang="zh-CN" altLang="en-US"/>
                      </a:p>
                    </p:txBody>
                  </p:sp>
                </p:grpSp>
                <p:sp>
                  <p:nvSpPr>
                    <p:cNvPr id="19485" name="Line 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" y="52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86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" y="52"/>
                      <a:ext cx="65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87" name="Line 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9" y="52"/>
                      <a:ext cx="31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88" name="Line 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3" y="52"/>
                      <a:ext cx="15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89" name="Line 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63" y="52"/>
                      <a:ext cx="26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0" name="Line 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" y="93"/>
                      <a:ext cx="60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1" name="Line 35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92" y="93"/>
                      <a:ext cx="91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2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57" y="93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3" name="Line 3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6" y="93"/>
                      <a:ext cx="34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4" name="Line 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" y="138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5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8" y="138"/>
                      <a:ext cx="6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6" name="Line 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33" y="138"/>
                      <a:ext cx="148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7" name="Line 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5" y="138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8" name="Line 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0" y="188"/>
                      <a:ext cx="6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499" name="Line 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23" y="193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0" name="Line 4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02" y="188"/>
                      <a:ext cx="2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1" name="Line 4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4" y="186"/>
                      <a:ext cx="67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2" name="Line 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6" y="229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3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43" y="229"/>
                      <a:ext cx="2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4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3" y="229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5" name="Line 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" y="275"/>
                      <a:ext cx="44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6" name="Line 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3" y="275"/>
                      <a:ext cx="65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7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4" y="275"/>
                      <a:ext cx="31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8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8" y="275"/>
                      <a:ext cx="15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09" name="Line 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58" y="275"/>
                      <a:ext cx="26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0" name="Line 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0" y="315"/>
                      <a:ext cx="60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1" name="Line 55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87" y="315"/>
                      <a:ext cx="91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2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52" y="315"/>
                      <a:ext cx="44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3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1" y="315"/>
                      <a:ext cx="34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4" name="Line 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2" y="361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5" name="Line 5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3" y="361"/>
                      <a:ext cx="70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6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28" y="361"/>
                      <a:ext cx="148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7" name="Line 6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0" y="361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8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5" y="411"/>
                      <a:ext cx="6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19" name="Line 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8" y="416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20" name="Line 6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97" y="411"/>
                      <a:ext cx="2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21" name="Line 6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0" y="409"/>
                      <a:ext cx="67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22" name="Line 6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2" y="452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23" name="Line 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8" y="452"/>
                      <a:ext cx="29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19524" name="Line 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88" y="452"/>
                      <a:ext cx="4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</p:grpSp>
            </p:grpSp>
          </p:grpSp>
          <p:sp>
            <p:nvSpPr>
              <p:cNvPr id="19525" name="Text Box 69"/>
              <p:cNvSpPr txBox="1">
                <a:spLocks noChangeArrowheads="1"/>
              </p:cNvSpPr>
              <p:nvPr/>
            </p:nvSpPr>
            <p:spPr bwMode="auto">
              <a:xfrm>
                <a:off x="499" y="2104"/>
                <a:ext cx="1146" cy="32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>
                <a:defPPr/>
              </a:lstStyle>
              <a:p>
                <a:pPr/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CuSO</a:t>
                </a:r>
                <a:r>
                  <a:rPr lang="en-US" sz="2800" b="1" baseline="-25000">
                    <a:solidFill>
                      <a:srgbClr val="FF0000"/>
                    </a:solidFill>
                    <a:latin typeface="Arial" panose="020b0604020202020204" pitchFamily="34" charset="0"/>
                  </a:rPr>
                  <a:t>4</a:t>
                </a:r>
                <a:r>
                  <a:rPr lang="zh-CN" altLang="en-US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溶液</a:t>
                </a:r>
                <a:endParaRPr lang="zh-CN" altLang="en-US" sz="2800" b="1">
                  <a:solidFill>
                    <a:srgbClr val="FF0000"/>
                  </a:solidFill>
                  <a:latin typeface="Arial" pitchFamily="34" charset="0"/>
                </a:endParaRPr>
              </a:p>
            </p:txBody>
          </p:sp>
        </p:grpSp>
        <p:sp>
          <p:nvSpPr>
            <p:cNvPr id="19526" name="Line 70"/>
            <p:cNvSpPr>
              <a:spLocks noChangeShapeType="1"/>
            </p:cNvSpPr>
            <p:nvPr/>
          </p:nvSpPr>
          <p:spPr bwMode="auto">
            <a:xfrm>
              <a:off x="408" y="998"/>
              <a:ext cx="635" cy="0"/>
            </a:xfrm>
            <a:prstGeom prst="line">
              <a:avLst/>
            </a:prstGeom>
            <a:noFill/>
            <a:ln w="38100" cmpd="sng">
              <a:solidFill>
                <a:srgbClr val="FF00FF"/>
              </a:solidFill>
              <a:prstDash val="dash"/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19527" name="Text Box 71"/>
            <p:cNvSpPr txBox="1">
              <a:spLocks noChangeArrowheads="1"/>
            </p:cNvSpPr>
            <p:nvPr/>
          </p:nvSpPr>
          <p:spPr bwMode="auto">
            <a:xfrm>
              <a:off x="2449" y="815"/>
              <a:ext cx="544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lang="en-US" sz="3200" b="1" smtClean="0">
                  <a:solidFill>
                    <a:srgbClr val="FF3399"/>
                  </a:solidFill>
                  <a:latin typeface="Arial" panose="020b0604020202020204" pitchFamily="34" charset="0"/>
                </a:rPr>
                <a:t>Fe</a:t>
              </a:r>
              <a:endParaRPr lang="en-US" sz="3200" b="1">
                <a:solidFill>
                  <a:srgbClr val="FF3399"/>
                </a:solidFill>
                <a:latin typeface="Arial" pitchFamily="34" charset="0"/>
              </a:endParaRPr>
            </a:p>
          </p:txBody>
        </p:sp>
        <p:sp>
          <p:nvSpPr>
            <p:cNvPr id="19528" name="Text Box 72"/>
            <p:cNvSpPr txBox="1">
              <a:spLocks noChangeArrowheads="1"/>
            </p:cNvSpPr>
            <p:nvPr/>
          </p:nvSpPr>
          <p:spPr bwMode="auto">
            <a:xfrm>
              <a:off x="0" y="815"/>
              <a:ext cx="544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lang="en-US" sz="3200" b="1">
                  <a:solidFill>
                    <a:srgbClr val="FF3399"/>
                  </a:solidFill>
                  <a:latin typeface="Arial" panose="020b0604020202020204" pitchFamily="34" charset="0"/>
                </a:rPr>
                <a:t>Cu</a:t>
              </a:r>
              <a:endParaRPr lang="en-US" sz="3200" b="1">
                <a:solidFill>
                  <a:srgbClr val="FF3399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9529" name="Rectangle 73"/>
          <p:cNvSpPr>
            <a:spLocks noChangeArrowheads="1"/>
          </p:cNvSpPr>
          <p:nvPr/>
        </p:nvSpPr>
        <p:spPr bwMode="auto">
          <a:xfrm>
            <a:off x="5274745" y="4020390"/>
            <a:ext cx="7937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  <a:endParaRPr lang="en-US" sz="36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9530" name="Rectangle 74"/>
          <p:cNvSpPr>
            <a:spLocks noChangeArrowheads="1"/>
          </p:cNvSpPr>
          <p:nvPr/>
        </p:nvSpPr>
        <p:spPr bwMode="auto">
          <a:xfrm>
            <a:off x="7195701" y="4875018"/>
            <a:ext cx="1117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Cu</a:t>
            </a:r>
            <a:r>
              <a:rPr lang="en-US" sz="3600" b="1" baseline="30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en-US" sz="36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endParaRPr lang="en-US" sz="3600" b="1" baseline="30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5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76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8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3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7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7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7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86" name="Text Box 10"/>
          <p:cNvSpPr txBox="1">
            <a:spLocks noChangeArrowheads="1"/>
          </p:cNvSpPr>
          <p:nvPr/>
        </p:nvSpPr>
        <p:spPr bwMode="auto">
          <a:xfrm>
            <a:off x="297861" y="1541463"/>
            <a:ext cx="3635896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sz="3200" b="1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zh-CN" sz="3200" b="1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两极的反应：</a:t>
            </a:r>
            <a:endParaRPr lang="zh-CN" sz="3200" b="1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7" name="Text Box 15"/>
          <p:cNvSpPr txBox="1">
            <a:spLocks noChangeArrowheads="1"/>
          </p:cNvSpPr>
          <p:nvPr/>
        </p:nvSpPr>
        <p:spPr bwMode="auto">
          <a:xfrm>
            <a:off x="257082" y="2407663"/>
            <a:ext cx="399519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阳极：</a:t>
            </a:r>
            <a:r>
              <a:rPr lang="zh-CN" altLang="zh-CN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Cu-2</a:t>
            </a:r>
            <a:r>
              <a:rPr lang="zh-CN" altLang="zh-CN" sz="3200" b="1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</a:t>
            </a:r>
            <a:r>
              <a:rPr lang="zh-CN" altLang="en-US" sz="3200" b="1" baseline="300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zh-CN" altLang="zh-CN" sz="3200" b="1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lang="zh-CN" altLang="zh-CN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</a:t>
            </a:r>
            <a:r>
              <a:rPr lang="zh-CN" altLang="zh-CN" sz="3200" b="1" baseline="30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2+</a:t>
            </a:r>
            <a:r>
              <a:rPr lang="zh-CN" altLang="zh-CN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endParaRPr lang="en-US" altLang="zh-CN" sz="3200" b="1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57082" y="3456294"/>
            <a:ext cx="3600400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lvl="0"/>
            <a:r>
              <a:rPr lang="zh-CN" altLang="en-US" sz="32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阴极</a:t>
            </a:r>
            <a:r>
              <a:rPr lang="zh-CN" altLang="zh-CN" sz="32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:Cu</a:t>
            </a:r>
            <a:r>
              <a:rPr lang="zh-CN" altLang="zh-CN" sz="3200" b="1" baseline="300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2+</a:t>
            </a:r>
            <a:r>
              <a:rPr lang="zh-CN" altLang="zh-CN" sz="32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+2e</a:t>
            </a:r>
            <a:r>
              <a:rPr lang="zh-CN" altLang="zh-CN" sz="3200" b="1" baseline="300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zh-CN" altLang="zh-CN" sz="3200" b="1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=Cu     </a:t>
            </a:r>
            <a:endParaRPr lang="zh-CN" altLang="zh-CN" sz="3200" b="1">
              <a:solidFill>
                <a:prstClr val="black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9" name="Text Box 11"/>
          <p:cNvSpPr txBox="1">
            <a:spLocks noChangeArrowheads="1"/>
          </p:cNvSpPr>
          <p:nvPr/>
        </p:nvSpPr>
        <p:spPr bwMode="auto">
          <a:xfrm>
            <a:off x="236538" y="5781430"/>
            <a:ext cx="83058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CuSO</a:t>
            </a:r>
            <a:r>
              <a:rPr lang="zh-CN" altLang="zh-CN" sz="3200" b="1" baseline="-3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的浓度是否改变？为什么？</a:t>
            </a:r>
            <a:endParaRPr lang="zh-CN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0" name="Text Box 3"/>
          <p:cNvSpPr txBox="1">
            <a:spLocks noChangeArrowheads="1"/>
          </p:cNvSpPr>
          <p:nvPr/>
        </p:nvSpPr>
        <p:spPr bwMode="auto">
          <a:xfrm>
            <a:off x="3590668" y="3997720"/>
            <a:ext cx="5418073" cy="14652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阳极</a:t>
            </a:r>
            <a:r>
              <a:rPr lang="zh-CN" altLang="en-US" sz="3600" b="1" smtClean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endParaRPr lang="en-US" sz="3600" b="1" baseline="30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阴极：</a:t>
            </a:r>
            <a:endParaRPr lang="en-US" sz="3600" b="1" baseline="30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1" name="Text Box 3"/>
          <p:cNvSpPr txBox="1">
            <a:spLocks noChangeArrowheads="1"/>
          </p:cNvSpPr>
          <p:nvPr/>
        </p:nvSpPr>
        <p:spPr bwMode="auto">
          <a:xfrm>
            <a:off x="5249175" y="4249584"/>
            <a:ext cx="4752975" cy="12926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endParaRPr lang="en-US" sz="3600" b="1" baseline="300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sz="3600" b="1" smtClean="0">
                <a:latin typeface="Arial" panose="020b0604020202020204" pitchFamily="34" charset="0"/>
              </a:rPr>
              <a:t>Fe   </a:t>
            </a:r>
            <a:r>
              <a:rPr lang="en-US" sz="3600" b="1">
                <a:latin typeface="Arial" panose="020b0604020202020204" pitchFamily="34" charset="0"/>
              </a:rPr>
              <a:t>H</a:t>
            </a:r>
            <a:r>
              <a:rPr lang="en-US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+   </a:t>
            </a:r>
            <a:r>
              <a:rPr lang="en-US" sz="3600" b="1">
                <a:latin typeface="Arial" panose="020b0604020202020204" pitchFamily="34" charset="0"/>
              </a:rPr>
              <a:t> Cu</a:t>
            </a:r>
            <a:r>
              <a:rPr lang="en-US" sz="3600" b="1" baseline="30000">
                <a:latin typeface="Arial" panose="020b0604020202020204" pitchFamily="34" charset="0"/>
              </a:rPr>
              <a:t>2</a:t>
            </a:r>
            <a:r>
              <a:rPr lang="en-US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endParaRPr lang="en-US" sz="3600" b="1" baseline="30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827584" y="188640"/>
            <a:ext cx="3663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>
            <a:defPPr/>
          </a:lstStyle>
          <a:p>
            <a:pPr algn="ctr"/>
            <a:r>
              <a:rPr lang="zh-CN" altLang="en-US" sz="5400" b="1" cap="none" spc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思考与交流</a:t>
            </a:r>
            <a:endParaRPr lang="zh-CN" altLang="en-US" sz="5400" b="1" cap="none" spc="0">
              <a:ln w="10541" cmpd="sng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529" grpId="0"/>
      <p:bldP spid="19530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Picture 2" descr="pic_4982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076056" y="2492895"/>
            <a:ext cx="4104456" cy="433811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961502" y="306373"/>
            <a:ext cx="5257279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应用二：</a:t>
            </a:r>
            <a:r>
              <a:rPr lang="zh-CN" altLang="en-US" sz="40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电镀</a:t>
            </a:r>
            <a:r>
              <a:rPr lang="zh-CN" altLang="en-US" sz="4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0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6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55161" y="1139660"/>
            <a:ext cx="9323895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600" b="1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电解原理</a:t>
            </a:r>
            <a:r>
              <a:rPr lang="zh-CN" altLang="en-US" sz="3600" b="1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3600" b="1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某些金属表面镀上一薄层其他金属或合金的方法</a:t>
            </a:r>
            <a:endParaRPr lang="zh-CN" altLang="en-US" sz="3600" b="1">
              <a:solidFill>
                <a:srgbClr val="00B05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53426" y="3631558"/>
            <a:ext cx="1651992" cy="175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阳极</a:t>
            </a:r>
            <a:r>
              <a:rPr lang="zh-CN" altLang="en-US" sz="36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  <a:p>
            <a:pPr/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阴极</a:t>
            </a:r>
            <a:r>
              <a:rPr lang="zh-CN" altLang="en-US" sz="36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/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电镀液</a:t>
            </a:r>
            <a:r>
              <a:rPr lang="zh-CN" altLang="en-US" sz="36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79512" y="2996952"/>
            <a:ext cx="464820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电镀的特别要求：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876425" y="3564513"/>
            <a:ext cx="5105400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镀层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金属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/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待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镀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金属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制品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/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含有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镀层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金属</a:t>
            </a:r>
            <a:endParaRPr lang="en-US" altLang="zh-CN" sz="3600" b="1" smtClean="0">
              <a:latin typeface="黑体" pitchFamily="49" charset="-122"/>
              <a:ea typeface="黑体" pitchFamily="49" charset="-122"/>
            </a:endParaRPr>
          </a:p>
          <a:p>
            <a:pPr/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电解质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5161" y="2322784"/>
            <a:ext cx="5368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应用：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铁钥匙镀铜</a:t>
            </a:r>
            <a:endParaRPr lang="zh-CN" altLang="en-US" sz="36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/>
          <p:cNvGrpSpPr/>
          <p:nvPr/>
        </p:nvGrpSpPr>
        <p:grpSpPr>
          <a:xfrm>
            <a:off x="-63821" y="1493838"/>
            <a:ext cx="4392041" cy="3922489"/>
            <a:chExt cx="3810" cy="2825"/>
          </a:xfrm>
        </p:grpSpPr>
        <p:sp>
          <p:nvSpPr>
            <p:cNvPr id="21507" name="Line 3"/>
            <p:cNvSpPr>
              <a:spLocks noChangeShapeType="1"/>
            </p:cNvSpPr>
            <p:nvPr/>
          </p:nvSpPr>
          <p:spPr bwMode="auto">
            <a:xfrm>
              <a:off x="2425" y="1173"/>
              <a:ext cx="808" cy="0"/>
            </a:xfrm>
            <a:prstGeom prst="line">
              <a:avLst/>
            </a:prstGeom>
            <a:noFill/>
            <a:ln w="38100" cmpd="sng">
              <a:solidFill>
                <a:srgbClr val="FF00FF"/>
              </a:solidFill>
              <a:prstDash val="dash"/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21508" name="AutoShape 4"/>
            <p:cNvSpPr>
              <a:spLocks noChangeArrowheads="1"/>
            </p:cNvSpPr>
            <p:nvPr/>
          </p:nvSpPr>
          <p:spPr bwMode="auto">
            <a:xfrm>
              <a:off x="1313" y="684"/>
              <a:ext cx="260" cy="160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06262">
                    <a:gamma/>
                    <a:shade val="46275"/>
                    <a:invGamma/>
                  </a:srgbClr>
                </a:gs>
                <a:gs pos="50000">
                  <a:srgbClr val="E06262"/>
                </a:gs>
                <a:gs pos="100000">
                  <a:srgbClr val="E06262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38100" cmpd="sng">
              <a:solidFill>
                <a:srgbClr val="E06262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21509" name="AutoShape 5"/>
            <p:cNvSpPr>
              <a:spLocks noChangeArrowheads="1"/>
            </p:cNvSpPr>
            <p:nvPr/>
          </p:nvSpPr>
          <p:spPr bwMode="auto">
            <a:xfrm>
              <a:off x="2301" y="702"/>
              <a:ext cx="260" cy="160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CA2A2">
                    <a:gamma/>
                    <a:shade val="46275"/>
                    <a:invGamma/>
                  </a:srgbClr>
                </a:gs>
                <a:gs pos="50000">
                  <a:srgbClr val="ECA2A2"/>
                </a:gs>
                <a:gs pos="100000">
                  <a:srgbClr val="ECA2A2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38100" cmpd="sng">
              <a:solidFill>
                <a:srgbClr val="E88C8C"/>
              </a:solidFill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21510" name="Text Box 6"/>
            <p:cNvSpPr txBox="1">
              <a:spLocks noChangeArrowheads="1"/>
            </p:cNvSpPr>
            <p:nvPr/>
          </p:nvSpPr>
          <p:spPr bwMode="auto">
            <a:xfrm>
              <a:off x="462" y="463"/>
              <a:ext cx="851" cy="2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/>
            <a:lstStyle>
              <a:defPPr/>
            </a:lstStyle>
            <a:p>
              <a:pPr algn="ctr"/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阴极</a:t>
              </a:r>
              <a:endParaRPr lang="zh-CN" altLang="en-US" sz="32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1" name="Text Box 7"/>
            <p:cNvSpPr txBox="1">
              <a:spLocks noChangeArrowheads="1"/>
            </p:cNvSpPr>
            <p:nvPr/>
          </p:nvSpPr>
          <p:spPr bwMode="auto">
            <a:xfrm>
              <a:off x="2624" y="479"/>
              <a:ext cx="725" cy="38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/>
            <a:lstStyle>
              <a:defPPr/>
            </a:lstStyle>
            <a:p>
              <a:pPr algn="ctr"/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阳极</a:t>
              </a:r>
              <a:endParaRPr lang="zh-CN" altLang="en-US" sz="32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" name="Group 8"/>
            <p:cNvGrpSpPr/>
            <p:nvPr/>
          </p:nvGrpSpPr>
          <p:grpSpPr>
            <a:xfrm>
              <a:off x="1424" y="0"/>
              <a:ext cx="1047" cy="677"/>
              <a:chExt cx="632" cy="555"/>
            </a:xfrm>
          </p:grpSpPr>
          <p:sp>
            <p:nvSpPr>
              <p:cNvPr id="21513" name="AutoShape 9"/>
              <p:cNvSpPr/>
              <p:nvPr/>
            </p:nvSpPr>
            <p:spPr bwMode="auto">
              <a:xfrm rot="5400000">
                <a:off x="139" y="62"/>
                <a:ext cx="354" cy="632"/>
              </a:xfrm>
              <a:prstGeom prst="leftBracket">
                <a:avLst>
                  <a:gd name="adj" fmla="val 0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14" name="AutoShape 10"/>
              <p:cNvSpPr>
                <a:spLocks noChangeArrowheads="1"/>
              </p:cNvSpPr>
              <p:nvPr/>
            </p:nvSpPr>
            <p:spPr bwMode="auto">
              <a:xfrm>
                <a:off x="147" y="0"/>
                <a:ext cx="321" cy="423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</p:grpSp>
        <p:grpSp>
          <p:nvGrpSpPr>
            <p:cNvPr id="4" name="Group 11"/>
            <p:cNvGrpSpPr/>
            <p:nvPr/>
          </p:nvGrpSpPr>
          <p:grpSpPr>
            <a:xfrm rot="10800000">
              <a:off x="1744" y="73"/>
              <a:ext cx="354" cy="380"/>
              <a:chExt cx="214" cy="312"/>
            </a:xfrm>
          </p:grpSpPr>
          <p:sp>
            <p:nvSpPr>
              <p:cNvPr id="21516" name="Line 12"/>
              <p:cNvSpPr>
                <a:spLocks noChangeShapeType="1"/>
              </p:cNvSpPr>
              <p:nvPr/>
            </p:nvSpPr>
            <p:spPr bwMode="auto">
              <a:xfrm flipH="1">
                <a:off x="64" y="45"/>
                <a:ext cx="0" cy="228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17" name="Line 13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0" cy="312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18" name="Line 14"/>
              <p:cNvSpPr>
                <a:spLocks noChangeShapeType="1"/>
              </p:cNvSpPr>
              <p:nvPr/>
            </p:nvSpPr>
            <p:spPr bwMode="auto">
              <a:xfrm flipH="1">
                <a:off x="214" y="45"/>
                <a:ext cx="0" cy="228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19" name="Line 15"/>
              <p:cNvSpPr>
                <a:spLocks noChangeShapeType="1"/>
              </p:cNvSpPr>
              <p:nvPr/>
            </p:nvSpPr>
            <p:spPr bwMode="auto">
              <a:xfrm flipH="1">
                <a:off x="150" y="0"/>
                <a:ext cx="0" cy="312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</p:grpSp>
        <p:grpSp>
          <p:nvGrpSpPr>
            <p:cNvPr id="5" name="Group 16"/>
            <p:cNvGrpSpPr/>
            <p:nvPr/>
          </p:nvGrpSpPr>
          <p:grpSpPr>
            <a:xfrm>
              <a:off x="846" y="900"/>
              <a:ext cx="2182" cy="1521"/>
              <a:chExt cx="1317" cy="1248"/>
            </a:xfrm>
          </p:grpSpPr>
          <p:sp>
            <p:nvSpPr>
              <p:cNvPr id="21521" name="Line 17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0" cy="1248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22" name="Line 18"/>
              <p:cNvSpPr>
                <a:spLocks noChangeShapeType="1"/>
              </p:cNvSpPr>
              <p:nvPr/>
            </p:nvSpPr>
            <p:spPr bwMode="auto">
              <a:xfrm>
                <a:off x="0" y="1248"/>
                <a:ext cx="1317" cy="0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1523" name="Line 19"/>
              <p:cNvSpPr>
                <a:spLocks noChangeShapeType="1"/>
              </p:cNvSpPr>
              <p:nvPr/>
            </p:nvSpPr>
            <p:spPr bwMode="auto">
              <a:xfrm flipH="1" flipV="1">
                <a:off x="1317" y="0"/>
                <a:ext cx="0" cy="1248"/>
              </a:xfrm>
              <a:prstGeom prst="line">
                <a:avLst/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grpSp>
            <p:nvGrpSpPr>
              <p:cNvPr id="6" name="Group 20"/>
              <p:cNvGrpSpPr/>
              <p:nvPr/>
            </p:nvGrpSpPr>
            <p:grpSpPr>
              <a:xfrm>
                <a:off x="7" y="530"/>
                <a:ext cx="1302" cy="667"/>
                <a:chExt cx="501" cy="452"/>
              </a:xfrm>
            </p:grpSpPr>
            <p:grpSp>
              <p:nvGrpSpPr>
                <p:cNvPr id="7" name="Group 21"/>
                <p:cNvGrpSpPr/>
                <p:nvPr/>
              </p:nvGrpSpPr>
              <p:grpSpPr>
                <a:xfrm>
                  <a:off x="0" y="0"/>
                  <a:ext cx="501" cy="19"/>
                  <a:chExt cx="627" cy="24"/>
                </a:xfrm>
              </p:grpSpPr>
              <p:sp>
                <p:nvSpPr>
                  <p:cNvPr id="21526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24" y="21"/>
                    <a:ext cx="57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1527" name="未知"/>
                  <p:cNvSpPr/>
                  <p:nvPr/>
                </p:nvSpPr>
                <p:spPr bwMode="auto">
                  <a:xfrm>
                    <a:off x="585" y="0"/>
                    <a:ext cx="42" cy="24"/>
                  </a:xfrm>
                  <a:custGeom>
                    <a:cxnLst>
                      <a:cxn ang="0">
                        <a:pos x="0" y="24"/>
                      </a:cxn>
                      <a:cxn ang="0">
                        <a:pos x="27" y="15"/>
                      </a:cxn>
                      <a:cxn ang="0">
                        <a:pos x="42" y="0"/>
                      </a:cxn>
                    </a:cxnLst>
                    <a:rect l="0" t="0" r="r" b="b"/>
                    <a:pathLst>
                      <a:path w="42" h="24">
                        <a:moveTo>
                          <a:pt x="0" y="24"/>
                        </a:moveTo>
                        <a:cubicBezTo>
                          <a:pt x="10" y="21"/>
                          <a:pt x="20" y="19"/>
                          <a:pt x="27" y="15"/>
                        </a:cubicBezTo>
                        <a:cubicBezTo>
                          <a:pt x="34" y="11"/>
                          <a:pt x="38" y="5"/>
                          <a:pt x="42" y="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1528" name="未知"/>
                  <p:cNvSpPr/>
                  <p:nvPr/>
                </p:nvSpPr>
                <p:spPr bwMode="auto">
                  <a:xfrm flipH="1">
                    <a:off x="0" y="0"/>
                    <a:ext cx="42" cy="24"/>
                  </a:xfrm>
                  <a:custGeom>
                    <a:cxnLst>
                      <a:cxn ang="0">
                        <a:pos x="0" y="24"/>
                      </a:cxn>
                      <a:cxn ang="0">
                        <a:pos x="27" y="15"/>
                      </a:cxn>
                      <a:cxn ang="0">
                        <a:pos x="42" y="0"/>
                      </a:cxn>
                    </a:cxnLst>
                    <a:rect l="0" t="0" r="r" b="b"/>
                    <a:pathLst>
                      <a:path w="42" h="24">
                        <a:moveTo>
                          <a:pt x="0" y="24"/>
                        </a:moveTo>
                        <a:cubicBezTo>
                          <a:pt x="10" y="21"/>
                          <a:pt x="20" y="19"/>
                          <a:pt x="27" y="15"/>
                        </a:cubicBezTo>
                        <a:cubicBezTo>
                          <a:pt x="34" y="11"/>
                          <a:pt x="38" y="5"/>
                          <a:pt x="42" y="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round/>
                  </a:ln>
                  <a:effectLst/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  <p:sp>
              <p:nvSpPr>
                <p:cNvPr id="21529" name="Line 25"/>
                <p:cNvSpPr>
                  <a:spLocks noChangeShapeType="1"/>
                </p:cNvSpPr>
                <p:nvPr/>
              </p:nvSpPr>
              <p:spPr bwMode="auto">
                <a:xfrm>
                  <a:off x="19" y="52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0" name="Line 26"/>
                <p:cNvSpPr>
                  <a:spLocks noChangeShapeType="1"/>
                </p:cNvSpPr>
                <p:nvPr/>
              </p:nvSpPr>
              <p:spPr bwMode="auto">
                <a:xfrm>
                  <a:off x="98" y="52"/>
                  <a:ext cx="65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1" name="Line 27"/>
                <p:cNvSpPr>
                  <a:spLocks noChangeShapeType="1"/>
                </p:cNvSpPr>
                <p:nvPr/>
              </p:nvSpPr>
              <p:spPr bwMode="auto">
                <a:xfrm>
                  <a:off x="199" y="52"/>
                  <a:ext cx="31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2" name="Line 28"/>
                <p:cNvSpPr>
                  <a:spLocks noChangeShapeType="1"/>
                </p:cNvSpPr>
                <p:nvPr/>
              </p:nvSpPr>
              <p:spPr bwMode="auto">
                <a:xfrm>
                  <a:off x="283" y="52"/>
                  <a:ext cx="15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3" name="Line 29"/>
                <p:cNvSpPr>
                  <a:spLocks noChangeShapeType="1"/>
                </p:cNvSpPr>
                <p:nvPr/>
              </p:nvSpPr>
              <p:spPr bwMode="auto">
                <a:xfrm>
                  <a:off x="463" y="52"/>
                  <a:ext cx="26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4" name="Line 30"/>
                <p:cNvSpPr>
                  <a:spLocks noChangeShapeType="1"/>
                </p:cNvSpPr>
                <p:nvPr/>
              </p:nvSpPr>
              <p:spPr bwMode="auto">
                <a:xfrm>
                  <a:off x="55" y="93"/>
                  <a:ext cx="60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5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192" y="93"/>
                  <a:ext cx="91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6" name="Line 32"/>
                <p:cNvSpPr>
                  <a:spLocks noChangeShapeType="1"/>
                </p:cNvSpPr>
                <p:nvPr/>
              </p:nvSpPr>
              <p:spPr bwMode="auto">
                <a:xfrm>
                  <a:off x="357" y="93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7" name="Line 33"/>
                <p:cNvSpPr>
                  <a:spLocks noChangeShapeType="1"/>
                </p:cNvSpPr>
                <p:nvPr/>
              </p:nvSpPr>
              <p:spPr bwMode="auto">
                <a:xfrm>
                  <a:off x="436" y="93"/>
                  <a:ext cx="34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8" name="Line 34"/>
                <p:cNvSpPr>
                  <a:spLocks noChangeShapeType="1"/>
                </p:cNvSpPr>
                <p:nvPr/>
              </p:nvSpPr>
              <p:spPr bwMode="auto">
                <a:xfrm>
                  <a:off x="17" y="138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39" name="Line 35"/>
                <p:cNvSpPr>
                  <a:spLocks noChangeShapeType="1"/>
                </p:cNvSpPr>
                <p:nvPr/>
              </p:nvSpPr>
              <p:spPr bwMode="auto">
                <a:xfrm>
                  <a:off x="108" y="138"/>
                  <a:ext cx="6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0" name="Line 36"/>
                <p:cNvSpPr>
                  <a:spLocks noChangeShapeType="1"/>
                </p:cNvSpPr>
                <p:nvPr/>
              </p:nvSpPr>
              <p:spPr bwMode="auto">
                <a:xfrm>
                  <a:off x="233" y="138"/>
                  <a:ext cx="148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1" name="Line 37"/>
                <p:cNvSpPr>
                  <a:spLocks noChangeShapeType="1"/>
                </p:cNvSpPr>
                <p:nvPr/>
              </p:nvSpPr>
              <p:spPr bwMode="auto">
                <a:xfrm>
                  <a:off x="415" y="138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2" name="Line 38"/>
                <p:cNvSpPr>
                  <a:spLocks noChangeShapeType="1"/>
                </p:cNvSpPr>
                <p:nvPr/>
              </p:nvSpPr>
              <p:spPr bwMode="auto">
                <a:xfrm>
                  <a:off x="70" y="188"/>
                  <a:ext cx="6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3" name="Line 39"/>
                <p:cNvSpPr>
                  <a:spLocks noChangeShapeType="1"/>
                </p:cNvSpPr>
                <p:nvPr/>
              </p:nvSpPr>
              <p:spPr bwMode="auto">
                <a:xfrm>
                  <a:off x="223" y="193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4" name="Line 40"/>
                <p:cNvSpPr>
                  <a:spLocks noChangeShapeType="1"/>
                </p:cNvSpPr>
                <p:nvPr/>
              </p:nvSpPr>
              <p:spPr bwMode="auto">
                <a:xfrm>
                  <a:off x="302" y="188"/>
                  <a:ext cx="2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5" name="Line 41"/>
                <p:cNvSpPr>
                  <a:spLocks noChangeShapeType="1"/>
                </p:cNvSpPr>
                <p:nvPr/>
              </p:nvSpPr>
              <p:spPr bwMode="auto">
                <a:xfrm>
                  <a:off x="364" y="186"/>
                  <a:ext cx="67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6" name="Line 42"/>
                <p:cNvSpPr>
                  <a:spLocks noChangeShapeType="1"/>
                </p:cNvSpPr>
                <p:nvPr/>
              </p:nvSpPr>
              <p:spPr bwMode="auto">
                <a:xfrm>
                  <a:off x="86" y="229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7" name="Line 43"/>
                <p:cNvSpPr>
                  <a:spLocks noChangeShapeType="1"/>
                </p:cNvSpPr>
                <p:nvPr/>
              </p:nvSpPr>
              <p:spPr bwMode="auto">
                <a:xfrm>
                  <a:off x="343" y="229"/>
                  <a:ext cx="2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8" name="Line 44"/>
                <p:cNvSpPr>
                  <a:spLocks noChangeShapeType="1"/>
                </p:cNvSpPr>
                <p:nvPr/>
              </p:nvSpPr>
              <p:spPr bwMode="auto">
                <a:xfrm>
                  <a:off x="393" y="229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49" name="Line 45"/>
                <p:cNvSpPr>
                  <a:spLocks noChangeShapeType="1"/>
                </p:cNvSpPr>
                <p:nvPr/>
              </p:nvSpPr>
              <p:spPr bwMode="auto">
                <a:xfrm>
                  <a:off x="14" y="275"/>
                  <a:ext cx="44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0" name="Line 46"/>
                <p:cNvSpPr>
                  <a:spLocks noChangeShapeType="1"/>
                </p:cNvSpPr>
                <p:nvPr/>
              </p:nvSpPr>
              <p:spPr bwMode="auto">
                <a:xfrm>
                  <a:off x="93" y="275"/>
                  <a:ext cx="65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1" name="Line 47"/>
                <p:cNvSpPr>
                  <a:spLocks noChangeShapeType="1"/>
                </p:cNvSpPr>
                <p:nvPr/>
              </p:nvSpPr>
              <p:spPr bwMode="auto">
                <a:xfrm>
                  <a:off x="194" y="275"/>
                  <a:ext cx="31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2" name="Line 48"/>
                <p:cNvSpPr>
                  <a:spLocks noChangeShapeType="1"/>
                </p:cNvSpPr>
                <p:nvPr/>
              </p:nvSpPr>
              <p:spPr bwMode="auto">
                <a:xfrm>
                  <a:off x="278" y="275"/>
                  <a:ext cx="15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3" name="Line 49"/>
                <p:cNvSpPr>
                  <a:spLocks noChangeShapeType="1"/>
                </p:cNvSpPr>
                <p:nvPr/>
              </p:nvSpPr>
              <p:spPr bwMode="auto">
                <a:xfrm>
                  <a:off x="458" y="275"/>
                  <a:ext cx="26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4" name="Line 50"/>
                <p:cNvSpPr>
                  <a:spLocks noChangeShapeType="1"/>
                </p:cNvSpPr>
                <p:nvPr/>
              </p:nvSpPr>
              <p:spPr bwMode="auto">
                <a:xfrm>
                  <a:off x="50" y="315"/>
                  <a:ext cx="60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5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187" y="315"/>
                  <a:ext cx="91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6" name="Line 52"/>
                <p:cNvSpPr>
                  <a:spLocks noChangeShapeType="1"/>
                </p:cNvSpPr>
                <p:nvPr/>
              </p:nvSpPr>
              <p:spPr bwMode="auto">
                <a:xfrm>
                  <a:off x="352" y="315"/>
                  <a:ext cx="44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7" name="Line 53"/>
                <p:cNvSpPr>
                  <a:spLocks noChangeShapeType="1"/>
                </p:cNvSpPr>
                <p:nvPr/>
              </p:nvSpPr>
              <p:spPr bwMode="auto">
                <a:xfrm>
                  <a:off x="431" y="315"/>
                  <a:ext cx="34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8" name="Line 54"/>
                <p:cNvSpPr>
                  <a:spLocks noChangeShapeType="1"/>
                </p:cNvSpPr>
                <p:nvPr/>
              </p:nvSpPr>
              <p:spPr bwMode="auto">
                <a:xfrm>
                  <a:off x="12" y="361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59" name="Line 55"/>
                <p:cNvSpPr>
                  <a:spLocks noChangeShapeType="1"/>
                </p:cNvSpPr>
                <p:nvPr/>
              </p:nvSpPr>
              <p:spPr bwMode="auto">
                <a:xfrm>
                  <a:off x="103" y="361"/>
                  <a:ext cx="70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0" name="Line 56"/>
                <p:cNvSpPr>
                  <a:spLocks noChangeShapeType="1"/>
                </p:cNvSpPr>
                <p:nvPr/>
              </p:nvSpPr>
              <p:spPr bwMode="auto">
                <a:xfrm>
                  <a:off x="228" y="361"/>
                  <a:ext cx="148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1" name="Line 57"/>
                <p:cNvSpPr>
                  <a:spLocks noChangeShapeType="1"/>
                </p:cNvSpPr>
                <p:nvPr/>
              </p:nvSpPr>
              <p:spPr bwMode="auto">
                <a:xfrm>
                  <a:off x="410" y="361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2" name="Line 58"/>
                <p:cNvSpPr>
                  <a:spLocks noChangeShapeType="1"/>
                </p:cNvSpPr>
                <p:nvPr/>
              </p:nvSpPr>
              <p:spPr bwMode="auto">
                <a:xfrm>
                  <a:off x="65" y="411"/>
                  <a:ext cx="6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3" name="Line 59"/>
                <p:cNvSpPr>
                  <a:spLocks noChangeShapeType="1"/>
                </p:cNvSpPr>
                <p:nvPr/>
              </p:nvSpPr>
              <p:spPr bwMode="auto">
                <a:xfrm>
                  <a:off x="218" y="416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4" name="Line 60"/>
                <p:cNvSpPr>
                  <a:spLocks noChangeShapeType="1"/>
                </p:cNvSpPr>
                <p:nvPr/>
              </p:nvSpPr>
              <p:spPr bwMode="auto">
                <a:xfrm>
                  <a:off x="297" y="411"/>
                  <a:ext cx="2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5" name="Line 61"/>
                <p:cNvSpPr>
                  <a:spLocks noChangeShapeType="1"/>
                </p:cNvSpPr>
                <p:nvPr/>
              </p:nvSpPr>
              <p:spPr bwMode="auto">
                <a:xfrm>
                  <a:off x="360" y="409"/>
                  <a:ext cx="67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6" name="Line 62"/>
                <p:cNvSpPr>
                  <a:spLocks noChangeShapeType="1"/>
                </p:cNvSpPr>
                <p:nvPr/>
              </p:nvSpPr>
              <p:spPr bwMode="auto">
                <a:xfrm>
                  <a:off x="82" y="452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7" name="Line 63"/>
                <p:cNvSpPr>
                  <a:spLocks noChangeShapeType="1"/>
                </p:cNvSpPr>
                <p:nvPr/>
              </p:nvSpPr>
              <p:spPr bwMode="auto">
                <a:xfrm>
                  <a:off x="338" y="452"/>
                  <a:ext cx="29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1568" name="Line 64"/>
                <p:cNvSpPr>
                  <a:spLocks noChangeShapeType="1"/>
                </p:cNvSpPr>
                <p:nvPr/>
              </p:nvSpPr>
              <p:spPr bwMode="auto">
                <a:xfrm>
                  <a:off x="388" y="452"/>
                  <a:ext cx="43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</p:grpSp>
        <p:sp>
          <p:nvSpPr>
            <p:cNvPr id="21569" name="Text Box 65"/>
            <p:cNvSpPr txBox="1">
              <a:spLocks noChangeArrowheads="1"/>
            </p:cNvSpPr>
            <p:nvPr/>
          </p:nvSpPr>
          <p:spPr bwMode="auto">
            <a:xfrm>
              <a:off x="1167" y="2474"/>
              <a:ext cx="1539" cy="35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CuSO</a:t>
              </a:r>
              <a:r>
                <a:rPr lang="en-US" sz="2800" b="1" baseline="-25000">
                  <a:solidFill>
                    <a:srgbClr val="FF0000"/>
                  </a:solidFill>
                  <a:latin typeface="Arial" panose="020b0604020202020204" pitchFamily="34" charset="0"/>
                </a:rPr>
                <a:t>4</a:t>
              </a:r>
              <a:r>
                <a:rPr lang="zh-CN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溶液</a:t>
              </a:r>
              <a:endParaRPr lang="zh-CN" altLang="en-US" sz="2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70" name="Line 66"/>
            <p:cNvSpPr>
              <a:spLocks noChangeShapeType="1"/>
            </p:cNvSpPr>
            <p:nvPr/>
          </p:nvSpPr>
          <p:spPr bwMode="auto">
            <a:xfrm>
              <a:off x="519" y="1173"/>
              <a:ext cx="809" cy="0"/>
            </a:xfrm>
            <a:prstGeom prst="line">
              <a:avLst/>
            </a:prstGeom>
            <a:noFill/>
            <a:ln w="38100" cmpd="sng">
              <a:solidFill>
                <a:srgbClr val="FF00FF"/>
              </a:solidFill>
              <a:prstDash val="dash"/>
              <a:round/>
            </a:ln>
            <a:effectLst/>
          </p:spPr>
          <p:txBody>
            <a:bodyPr/>
            <a:lstStyle>
              <a:defPPr/>
            </a:lstStyle>
            <a:p>
              <a:pPr/>
              <a:endParaRPr lang="zh-CN" altLang="en-US"/>
            </a:p>
          </p:txBody>
        </p:sp>
        <p:sp>
          <p:nvSpPr>
            <p:cNvPr id="21571" name="Text Box 67"/>
            <p:cNvSpPr txBox="1">
              <a:spLocks noChangeArrowheads="1"/>
            </p:cNvSpPr>
            <p:nvPr/>
          </p:nvSpPr>
          <p:spPr bwMode="auto">
            <a:xfrm>
              <a:off x="3118" y="958"/>
              <a:ext cx="692" cy="67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3399"/>
                  </a:solidFill>
                  <a:latin typeface="Arial" panose="020b0604020202020204" pitchFamily="34" charset="0"/>
                </a:rPr>
                <a:t>粗</a:t>
              </a:r>
              <a:r>
                <a:rPr lang="en-US" sz="3200" b="1">
                  <a:solidFill>
                    <a:srgbClr val="FF3399"/>
                  </a:solidFill>
                  <a:latin typeface="Arial" panose="020b0604020202020204" pitchFamily="34" charset="0"/>
                </a:rPr>
                <a:t>Cu</a:t>
              </a:r>
              <a:endParaRPr lang="en-US" sz="3200" b="1">
                <a:solidFill>
                  <a:srgbClr val="FF33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72" name="Text Box 68"/>
            <p:cNvSpPr txBox="1">
              <a:spLocks noChangeArrowheads="1"/>
            </p:cNvSpPr>
            <p:nvPr/>
          </p:nvSpPr>
          <p:spPr bwMode="auto">
            <a:xfrm>
              <a:off x="0" y="958"/>
              <a:ext cx="692" cy="67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defPPr/>
            </a:lstStyle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FF00"/>
                  </a:solidFill>
                  <a:latin typeface="Arial" panose="020b0604020202020204" pitchFamily="34" charset="0"/>
                </a:rPr>
                <a:t>精</a:t>
              </a:r>
              <a:r>
                <a:rPr lang="en-US" sz="3200" b="1">
                  <a:solidFill>
                    <a:srgbClr val="00FF00"/>
                  </a:solidFill>
                  <a:latin typeface="Arial" panose="020b0604020202020204" pitchFamily="34" charset="0"/>
                </a:rPr>
                <a:t>Cu</a:t>
              </a:r>
              <a:endParaRPr lang="en-US" sz="3200" b="1">
                <a:solidFill>
                  <a:srgbClr val="00FF00"/>
                </a:solidFill>
                <a:latin typeface="Arial" pitchFamily="34" charset="0"/>
              </a:endParaRPr>
            </a:p>
          </p:txBody>
        </p:sp>
      </p:grpSp>
      <p:sp>
        <p:nvSpPr>
          <p:cNvPr id="21574" name="Rectangle 70"/>
          <p:cNvSpPr>
            <a:spLocks noChangeArrowheads="1"/>
          </p:cNvSpPr>
          <p:nvPr/>
        </p:nvSpPr>
        <p:spPr bwMode="auto">
          <a:xfrm>
            <a:off x="1091064" y="100165"/>
            <a:ext cx="8990995" cy="14773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应用三：  粗铜</a:t>
            </a:r>
            <a:r>
              <a:rPr lang="zh-CN" altLang="en-US" sz="36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hlinkClick r:id="rId2" action="ppaction://hlinkfile"/>
              </a:rPr>
              <a:t>精炼</a:t>
            </a:r>
            <a:r>
              <a:rPr lang="zh-CN" altLang="en-US" sz="36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粗铜（锌、 铁、</a:t>
            </a:r>
            <a:endParaRPr lang="en-US" altLang="zh-CN" sz="3600" b="1" smtClean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      镍、银、金）</a:t>
            </a:r>
            <a:endParaRPr lang="zh-CN" altLang="en-US" sz="3600" b="1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74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75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79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0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1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2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76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77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78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85" name="Text Box 11"/>
          <p:cNvSpPr txBox="1">
            <a:spLocks noChangeArrowheads="1"/>
          </p:cNvSpPr>
          <p:nvPr/>
        </p:nvSpPr>
        <p:spPr bwMode="auto">
          <a:xfrm>
            <a:off x="753264" y="5946557"/>
            <a:ext cx="51816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zh-CN" sz="3200" b="1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CuSO</a:t>
            </a:r>
            <a:r>
              <a:rPr lang="zh-CN" altLang="zh-CN" sz="3200" b="1" baseline="-3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 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的浓度是否改变？</a:t>
            </a:r>
            <a:endParaRPr lang="zh-CN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256590" y="1571030"/>
            <a:ext cx="9144000" cy="4919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>
            <a:defPPr/>
          </a:lstStyle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电解法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：适用于活泼金属单质的制取，如</a:t>
            </a:r>
            <a:r>
              <a:rPr lang="en-US" sz="3200" b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K</a:t>
            </a:r>
            <a:r>
              <a:rPr lang="zh-CN" altLang="en-US" sz="3200" b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3200" b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Al</a:t>
            </a:r>
            <a:endParaRPr lang="zh-CN" altLang="en-US" sz="3200" b="1"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99145" y="548680"/>
            <a:ext cx="6353175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>
            <a:defPPr/>
          </a:lstStyle>
          <a:p>
            <a:pPr eaLnBrk="0" hangingPunct="0"/>
            <a:r>
              <a:rPr lang="zh-CN" sz="4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</a:t>
            </a:r>
            <a:r>
              <a:rPr lang="zh-CN" altLang="en-US" sz="4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四：</a:t>
            </a:r>
            <a:r>
              <a:rPr lang="zh-CN" sz="4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电冶金</a:t>
            </a:r>
            <a:endParaRPr lang="zh-CN" sz="40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3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4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7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5497" y="548680"/>
            <a:ext cx="9108504" cy="40934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30000"/>
              </a:lnSpc>
            </a:pPr>
            <a:r>
              <a:rPr lang="zh-CN" alt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　  （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）电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解熔融的</a:t>
            </a:r>
            <a:r>
              <a:rPr lang="en-US" sz="4000" b="1" err="1">
                <a:latin typeface="Times New Roman" panose="02020603050405020304" pitchFamily="18" charset="0"/>
                <a:ea typeface="黑体" panose="02010609060101010101" pitchFamily="49" charset="-122"/>
              </a:rPr>
              <a:t>NaCl</a:t>
            </a:r>
            <a:endParaRPr lang="en-US" sz="4000" b="1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阳极：</a:t>
            </a:r>
            <a:r>
              <a:rPr 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2Cl</a:t>
            </a:r>
            <a:r>
              <a:rPr lang="en-US" sz="4000" b="1" baseline="30000" smtClean="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zh-CN" alt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－ </a:t>
            </a:r>
            <a:r>
              <a:rPr 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2e</a:t>
            </a:r>
            <a:r>
              <a:rPr lang="en-US" sz="4000" b="1" baseline="30000" smtClean="0">
                <a:latin typeface="Times New Roman" panose="02020603050405020304" pitchFamily="18" charset="0"/>
                <a:ea typeface="黑体" panose="02010609060101010101" pitchFamily="49" charset="-122"/>
              </a:rPr>
              <a:t>－ 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= Cl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↑</a:t>
            </a:r>
            <a:endParaRPr 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阴极：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2Na</a:t>
            </a:r>
            <a:r>
              <a:rPr lang="en-US" sz="40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2e</a:t>
            </a:r>
            <a:r>
              <a:rPr lang="en-US" sz="4000" b="1" baseline="30000" smtClean="0">
                <a:latin typeface="Times New Roman" panose="02020603050405020304" pitchFamily="18" charset="0"/>
                <a:ea typeface="黑体" panose="02010609060101010101" pitchFamily="49" charset="-122"/>
              </a:rPr>
              <a:t>－ 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= 2Na</a:t>
            </a:r>
            <a:endParaRPr 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总反应：</a:t>
            </a:r>
            <a:endParaRPr lang="zh-CN" altLang="en-US" sz="4000" b="1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2NaCl(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熔融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) </a:t>
            </a:r>
            <a:r>
              <a:rPr 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===2Na + Cl</a:t>
            </a:r>
            <a:r>
              <a:rPr lang="en-US" sz="4000" b="1" baseline="-25000" smtClean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↑</a:t>
            </a:r>
            <a:endParaRPr 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419872" y="3573016"/>
            <a:ext cx="122396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  <a:ea typeface="黑体" panose="02010609060101010101" pitchFamily="49" charset="-122"/>
              </a:rPr>
              <a:t>电解</a:t>
            </a:r>
            <a:endParaRPr lang="zh-CN" altLang="en-US" sz="28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3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4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50850" y="5013176"/>
            <a:ext cx="8569622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结论：</a:t>
            </a:r>
            <a:r>
              <a:rPr lang="zh-CN" sz="3200" b="1" smtClean="0">
                <a:latin typeface="Arial" panose="020b0604020202020204" pitchFamily="34" charset="0"/>
              </a:rPr>
              <a:t>电解法</a:t>
            </a:r>
            <a:r>
              <a:rPr lang="zh-CN" altLang="zh-CN" sz="3200" b="1" smtClean="0">
                <a:latin typeface="Arial" panose="020b0604020202020204" pitchFamily="34" charset="0"/>
              </a:rPr>
              <a:t>是</a:t>
            </a:r>
            <a:r>
              <a:rPr lang="zh-CN" altLang="zh-CN" sz="3200" b="1" smtClean="0">
                <a:solidFill>
                  <a:srgbClr val="FF3300"/>
                </a:solidFill>
                <a:latin typeface="Arial" panose="020b0604020202020204" pitchFamily="34" charset="0"/>
              </a:rPr>
              <a:t>最强有力的氧化还原</a:t>
            </a:r>
            <a:r>
              <a:rPr lang="zh-CN" altLang="zh-CN" sz="3200" b="1" smtClean="0">
                <a:latin typeface="Arial" panose="020b0604020202020204" pitchFamily="34" charset="0"/>
              </a:rPr>
              <a:t>的手段，</a:t>
            </a:r>
            <a:r>
              <a:rPr lang="zh-CN" altLang="en-US" sz="3200" b="1" smtClean="0">
                <a:latin typeface="Arial" panose="020b0604020202020204" pitchFamily="34" charset="0"/>
              </a:rPr>
              <a:t>特别适合于</a:t>
            </a:r>
            <a:r>
              <a:rPr lang="zh-CN" sz="3200" b="1" smtClean="0">
                <a:latin typeface="Arial" panose="020b0604020202020204" pitchFamily="34" charset="0"/>
              </a:rPr>
              <a:t>冶炼</a:t>
            </a:r>
            <a:r>
              <a:rPr lang="zh-CN" altLang="en-US" sz="3200" b="1" smtClean="0">
                <a:latin typeface="Arial" panose="020b0604020202020204" pitchFamily="34" charset="0"/>
              </a:rPr>
              <a:t>活泼</a:t>
            </a:r>
            <a:r>
              <a:rPr lang="zh-CN" sz="3200" b="1" smtClean="0">
                <a:latin typeface="Arial" panose="020b0604020202020204" pitchFamily="34" charset="0"/>
              </a:rPr>
              <a:t>金属。</a:t>
            </a:r>
            <a:endParaRPr lang="zh-CN" sz="3200" b="1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uiExpand="1" build="p"/>
      <p:bldP spid="24580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98338" name="Picture 2" descr="pic_24941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95536" y="260648"/>
            <a:ext cx="8568952" cy="6336704"/>
          </a:xfrm>
          <a:prstGeom prst="rect">
            <a:avLst/>
          </a:prstGeom>
          <a:noFill/>
        </p:spPr>
      </p:pic>
      <p:grpSp>
        <p:nvGrpSpPr>
          <p:cNvPr id="3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4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8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9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5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6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7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3995936" y="1470248"/>
          <a:ext cx="5075560" cy="4191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7620000" imgH="5248275" progId="PBrush">
                  <p:embed/>
                </p:oleObj>
              </mc:Choice>
              <mc:Fallback>
                <p:oleObj r:id="rId2" imgW="7620000" imgH="5248275" progId="PBrush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rcRect r="17690" b="15610"/>
                      <a:stretch>
                        <a:fillRect/>
                      </a:stretch>
                    </p:blipFill>
                    <p:spPr>
                      <a:xfrm>
                        <a:off x="3995936" y="1470248"/>
                        <a:ext cx="5075560" cy="419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765546" y="639093"/>
            <a:ext cx="8378454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）电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解熔融的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Al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sz="4000" b="1" baseline="-25000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850208" y="2493194"/>
            <a:ext cx="5292725" cy="2906712"/>
            <a:chExt cx="3334" cy="1831"/>
          </a:xfrm>
        </p:grpSpPr>
        <p:sp>
          <p:nvSpPr>
            <p:cNvPr id="25605" name="Rectangle 5"/>
            <p:cNvSpPr>
              <a:spLocks noChangeArrowheads="1"/>
            </p:cNvSpPr>
            <p:nvPr/>
          </p:nvSpPr>
          <p:spPr bwMode="auto">
            <a:xfrm>
              <a:off x="409" y="0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烟罩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1452" y="499"/>
              <a:ext cx="604" cy="29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阳极</a:t>
              </a:r>
              <a:r>
                <a:rPr 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endParaRPr 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5607" name="Rectangle 7"/>
            <p:cNvSpPr>
              <a:spLocks noChangeArrowheads="1"/>
            </p:cNvSpPr>
            <p:nvPr/>
          </p:nvSpPr>
          <p:spPr bwMode="auto">
            <a:xfrm>
              <a:off x="2639" y="91"/>
              <a:ext cx="695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电解质</a:t>
              </a:r>
              <a:endPara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1497" y="862"/>
              <a:ext cx="888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熔融态铝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09" name="Rectangle 9"/>
            <p:cNvSpPr>
              <a:spLocks noChangeArrowheads="1"/>
            </p:cNvSpPr>
            <p:nvPr/>
          </p:nvSpPr>
          <p:spPr bwMode="auto">
            <a:xfrm>
              <a:off x="2832" y="726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钢壳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0" y="1543"/>
              <a:ext cx="888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钢导电棒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auto">
            <a:xfrm>
              <a:off x="2446" y="1271"/>
              <a:ext cx="888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耐火材料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2" name="Rectangle 12"/>
            <p:cNvSpPr>
              <a:spLocks noChangeArrowheads="1"/>
            </p:cNvSpPr>
            <p:nvPr/>
          </p:nvSpPr>
          <p:spPr bwMode="auto">
            <a:xfrm>
              <a:off x="1452" y="1225"/>
              <a:ext cx="604" cy="29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阴极</a:t>
              </a:r>
              <a:r>
                <a:rPr 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endParaRPr 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89520" y="1895804"/>
            <a:ext cx="5562600" cy="44135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00F600"/>
                </a:solidFill>
                <a:latin typeface="Times New Roman" panose="02020603050405020304" pitchFamily="18" charset="0"/>
              </a:rPr>
              <a:t>阴极：</a:t>
            </a:r>
            <a:endParaRPr lang="zh-CN" altLang="en-US" sz="3600" b="1">
              <a:solidFill>
                <a:srgbClr val="00F600"/>
              </a:solidFill>
              <a:latin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600" b="1">
                <a:latin typeface="Times New Roman" panose="02020603050405020304" pitchFamily="18" charset="0"/>
              </a:rPr>
              <a:t>4Al</a:t>
            </a:r>
            <a:r>
              <a:rPr lang="en-US" sz="3600" b="1" baseline="30000">
                <a:latin typeface="Times New Roman" panose="02020603050405020304" pitchFamily="18" charset="0"/>
              </a:rPr>
              <a:t>3+ </a:t>
            </a:r>
            <a:r>
              <a:rPr lang="en-US" sz="3600" b="1">
                <a:latin typeface="Times New Roman" panose="02020603050405020304" pitchFamily="18" charset="0"/>
              </a:rPr>
              <a:t>+ </a:t>
            </a:r>
            <a:r>
              <a:rPr lang="en-US" sz="3600" b="1" smtClean="0">
                <a:latin typeface="Times New Roman" panose="02020603050405020304" pitchFamily="18" charset="0"/>
              </a:rPr>
              <a:t>12e</a:t>
            </a:r>
            <a:r>
              <a:rPr lang="en-US" sz="3600" b="1" baseline="30000" smtClean="0">
                <a:latin typeface="Times New Roman" panose="02020603050405020304" pitchFamily="18" charset="0"/>
              </a:rPr>
              <a:t>－ </a:t>
            </a:r>
            <a:r>
              <a:rPr lang="en-US" sz="3600" b="1">
                <a:latin typeface="Times New Roman" panose="02020603050405020304" pitchFamily="18" charset="0"/>
              </a:rPr>
              <a:t>= 4Al</a:t>
            </a:r>
            <a:endParaRPr lang="en-US" sz="3600" b="1">
              <a:latin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00F600"/>
                </a:solidFill>
                <a:latin typeface="Times New Roman" panose="02020603050405020304" pitchFamily="18" charset="0"/>
              </a:rPr>
              <a:t>阳极：</a:t>
            </a:r>
            <a:endParaRPr lang="zh-CN" altLang="en-US" sz="3600" b="1">
              <a:solidFill>
                <a:srgbClr val="00F6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600" b="1" smtClean="0">
                <a:latin typeface="Times New Roman" panose="02020603050405020304" pitchFamily="18" charset="0"/>
              </a:rPr>
              <a:t>6O</a:t>
            </a:r>
            <a:r>
              <a:rPr lang="en-US" sz="3600" b="1" baseline="30000" smtClean="0">
                <a:latin typeface="Times New Roman" panose="02020603050405020304" pitchFamily="18" charset="0"/>
              </a:rPr>
              <a:t>2－</a:t>
            </a:r>
            <a:r>
              <a:rPr lang="zh-CN" altLang="en-US" sz="3600" b="1" smtClean="0">
                <a:latin typeface="Times New Roman" panose="02020603050405020304" pitchFamily="18" charset="0"/>
              </a:rPr>
              <a:t>－</a:t>
            </a:r>
            <a:r>
              <a:rPr lang="en-US" sz="3600" b="1" smtClean="0">
                <a:latin typeface="Times New Roman" panose="02020603050405020304" pitchFamily="18" charset="0"/>
              </a:rPr>
              <a:t>12e</a:t>
            </a:r>
            <a:r>
              <a:rPr lang="en-US" sz="3600" b="1" baseline="30000" smtClean="0">
                <a:latin typeface="Times New Roman" panose="02020603050405020304" pitchFamily="18" charset="0"/>
              </a:rPr>
              <a:t>－ </a:t>
            </a:r>
            <a:r>
              <a:rPr lang="en-US" sz="3600" b="1">
                <a:latin typeface="Times New Roman" panose="02020603050405020304" pitchFamily="18" charset="0"/>
              </a:rPr>
              <a:t>=3O</a:t>
            </a:r>
            <a:r>
              <a:rPr lang="en-US" sz="3600" b="1" baseline="-25000">
                <a:latin typeface="Times New Roman" panose="02020603050405020304" pitchFamily="18" charset="0"/>
              </a:rPr>
              <a:t>2</a:t>
            </a:r>
            <a:r>
              <a:rPr lang="en-US" sz="3600" b="1">
                <a:latin typeface="Times New Roman" panose="02020603050405020304" pitchFamily="18" charset="0"/>
              </a:rPr>
              <a:t>↑</a:t>
            </a:r>
            <a:endParaRPr lang="en-US" sz="3600" b="1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smtClean="0">
                <a:solidFill>
                  <a:srgbClr val="00F600"/>
                </a:solidFill>
                <a:latin typeface="Times New Roman" panose="02020603050405020304" pitchFamily="18" charset="0"/>
              </a:rPr>
              <a:t>总反应</a:t>
            </a:r>
            <a:r>
              <a:rPr lang="zh-CN" altLang="en-US" sz="3600" b="1">
                <a:solidFill>
                  <a:srgbClr val="00F600"/>
                </a:solidFill>
                <a:latin typeface="Times New Roman" panose="02020603050405020304" pitchFamily="18" charset="0"/>
              </a:rPr>
              <a:t>：</a:t>
            </a:r>
            <a:endParaRPr lang="zh-CN" altLang="en-US" sz="3600" b="1">
              <a:solidFill>
                <a:srgbClr val="00F6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>
                <a:latin typeface="Times New Roman" panose="02020603050405020304" pitchFamily="18" charset="0"/>
              </a:rPr>
              <a:t> </a:t>
            </a:r>
            <a:r>
              <a:rPr lang="en-US" sz="3600" b="1">
                <a:latin typeface="Times New Roman" panose="02020603050405020304" pitchFamily="18" charset="0"/>
              </a:rPr>
              <a:t>2Al</a:t>
            </a:r>
            <a:r>
              <a:rPr lang="en-US" sz="3600" b="1" baseline="-25000">
                <a:latin typeface="Times New Roman" panose="02020603050405020304" pitchFamily="18" charset="0"/>
              </a:rPr>
              <a:t>2</a:t>
            </a:r>
            <a:r>
              <a:rPr lang="en-US" sz="3600" b="1">
                <a:latin typeface="Times New Roman" panose="02020603050405020304" pitchFamily="18" charset="0"/>
              </a:rPr>
              <a:t>O</a:t>
            </a:r>
            <a:r>
              <a:rPr lang="en-US" sz="3600" b="1" baseline="-25000">
                <a:latin typeface="Times New Roman" panose="02020603050405020304" pitchFamily="18" charset="0"/>
              </a:rPr>
              <a:t>3</a:t>
            </a:r>
            <a:r>
              <a:rPr lang="en-US" sz="3600" b="1">
                <a:latin typeface="Times New Roman" panose="02020603050405020304" pitchFamily="18" charset="0"/>
              </a:rPr>
              <a:t>(</a:t>
            </a:r>
            <a:r>
              <a:rPr lang="zh-CN" altLang="en-US" sz="3600" b="1">
                <a:latin typeface="Times New Roman" panose="02020603050405020304" pitchFamily="18" charset="0"/>
              </a:rPr>
              <a:t>熔融</a:t>
            </a:r>
            <a:r>
              <a:rPr lang="en-US" sz="3600" b="1">
                <a:latin typeface="Times New Roman" panose="02020603050405020304" pitchFamily="18" charset="0"/>
              </a:rPr>
              <a:t>)=4Al+3O</a:t>
            </a:r>
            <a:r>
              <a:rPr lang="en-US" sz="3600" b="1" baseline="-25000">
                <a:latin typeface="Times New Roman" panose="02020603050405020304" pitchFamily="18" charset="0"/>
              </a:rPr>
              <a:t>2</a:t>
            </a:r>
            <a:r>
              <a:rPr lang="en-US" sz="3600" b="1">
                <a:latin typeface="Times New Roman" panose="02020603050405020304" pitchFamily="18" charset="0"/>
              </a:rPr>
              <a:t>↑</a:t>
            </a:r>
            <a:endParaRPr lang="en-US" sz="3600" b="1">
              <a:latin typeface="Times New Roman" panose="02020603050405020304" pitchFamily="18" charset="0"/>
            </a:endParaRP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5508625" y="6150247"/>
            <a:ext cx="288131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b">
            <a:spAutoFit/>
          </a:bodyPr>
          <a:lstStyle>
            <a:defPPr/>
          </a:lstStyle>
          <a:p>
            <a:pPr algn="ctr" eaLnBrk="0" hangingPunct="0"/>
            <a:r>
              <a:rPr lang="zh-CN" sz="2800" b="1">
                <a:latin typeface="Arial" panose="020b0604020202020204" pitchFamily="34" charset="0"/>
                <a:ea typeface="楷体_GB2312" pitchFamily="1" charset="-122"/>
              </a:rPr>
              <a:t>铝电解槽</a:t>
            </a:r>
            <a:endParaRPr lang="zh-CN" sz="2800" b="1">
              <a:latin typeface="Arial" pitchFamily="34" charset="0"/>
              <a:ea typeface="楷体_GB2312" pitchFamily="1" charset="-122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290513" y="488950"/>
            <a:ext cx="8251825" cy="1052513"/>
            <a:chOff x="183" y="0"/>
            <a:chExt cx="5198" cy="663"/>
          </a:xfrm>
        </p:grpSpPr>
        <p:grpSp>
          <p:nvGrpSpPr>
            <p:cNvPr id="4" name="Group 4"/>
            <p:cNvGrpSpPr/>
            <p:nvPr/>
          </p:nvGrpSpPr>
          <p:grpSpPr>
            <a:xfrm>
              <a:off x="183" y="68"/>
              <a:ext cx="5198" cy="565"/>
              <a:chOff x="183" y="0"/>
              <a:chExt cx="5198" cy="565"/>
            </a:xfrm>
          </p:grpSpPr>
          <p:sp>
            <p:nvSpPr>
              <p:cNvPr id="20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1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2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3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5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8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9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6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6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5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56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179388" y="188913"/>
            <a:ext cx="8229600" cy="1152525"/>
          </a:xfrm>
        </p:spPr>
        <p:txBody>
          <a:bodyPr>
            <a:normAutofit fontScale="92500"/>
          </a:bodyPr>
          <a:lstStyle>
            <a:defPPr/>
          </a:lstStyle>
          <a:p>
            <a:pPr>
              <a:buNone/>
            </a:pPr>
            <a:r>
              <a:rPr lang="zh-CN" altLang="en-US" sz="4000" b="1" smtClean="0">
                <a:ea typeface="黑体" panose="02010609060101010101" pitchFamily="49" charset="-122"/>
              </a:rPr>
              <a:t>习题</a:t>
            </a:r>
            <a:r>
              <a:rPr lang="en-US" altLang="zh-CN" sz="4000" b="1" smtClean="0">
                <a:ea typeface="黑体" panose="02010609060101010101" pitchFamily="49" charset="-122"/>
              </a:rPr>
              <a:t>1、</a:t>
            </a:r>
            <a:r>
              <a:rPr lang="zh-CN" sz="4000" b="1" smtClean="0">
                <a:ea typeface="黑体" panose="02010609060101010101" pitchFamily="49" charset="-122"/>
              </a:rPr>
              <a:t>下面</a:t>
            </a:r>
            <a:r>
              <a:rPr lang="zh-CN" sz="4000" b="1">
                <a:ea typeface="黑体" panose="02010609060101010101" pitchFamily="49" charset="-122"/>
              </a:rPr>
              <a:t>哪个电解池是用于电镀的？</a:t>
            </a:r>
            <a:endParaRPr lang="zh-CN" sz="4000" b="1">
              <a:ea typeface="黑体" pitchFamily="49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-247650" y="1125538"/>
            <a:ext cx="3236913" cy="3859212"/>
            <a:chExt cx="2042" cy="2431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0"/>
              <a:ext cx="2042" cy="2059"/>
              <a:chExt cx="1743" cy="1986"/>
            </a:xfrm>
          </p:grpSpPr>
          <p:sp>
            <p:nvSpPr>
              <p:cNvPr id="27653" name="AutoShape 5"/>
              <p:cNvSpPr>
                <a:spLocks noChangeArrowheads="1"/>
              </p:cNvSpPr>
              <p:nvPr/>
            </p:nvSpPr>
            <p:spPr bwMode="auto">
              <a:xfrm>
                <a:off x="514" y="561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654" name="AutoShape 6"/>
              <p:cNvSpPr>
                <a:spLocks noChangeArrowheads="1"/>
              </p:cNvSpPr>
              <p:nvPr/>
            </p:nvSpPr>
            <p:spPr bwMode="auto">
              <a:xfrm>
                <a:off x="1110" y="576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655" name="Text Box 7"/>
              <p:cNvSpPr txBox="1">
                <a:spLocks noChangeArrowheads="1"/>
              </p:cNvSpPr>
              <p:nvPr/>
            </p:nvSpPr>
            <p:spPr bwMode="auto">
              <a:xfrm>
                <a:off x="0" y="380"/>
                <a:ext cx="514" cy="24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C</a:t>
                </a:r>
                <a:endParaRPr lang="en-US" sz="2800" b="1">
                  <a:latin typeface="Arial" pitchFamily="34" charset="0"/>
                </a:endParaRPr>
              </a:p>
            </p:txBody>
          </p:sp>
          <p:sp>
            <p:nvSpPr>
              <p:cNvPr id="27656" name="Text Box 8"/>
              <p:cNvSpPr txBox="1">
                <a:spLocks noChangeArrowheads="1"/>
              </p:cNvSpPr>
              <p:nvPr/>
            </p:nvSpPr>
            <p:spPr bwMode="auto">
              <a:xfrm>
                <a:off x="1305" y="393"/>
                <a:ext cx="438" cy="3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Cu</a:t>
                </a:r>
                <a:endParaRPr lang="en-US" sz="2800" b="1">
                  <a:latin typeface="Arial" panose="020b0604020202020204" pitchFamily="34" charset="0"/>
                </a:endParaRPr>
              </a:p>
            </p:txBody>
          </p:sp>
          <p:grpSp>
            <p:nvGrpSpPr>
              <p:cNvPr id="4" name="Group 9"/>
              <p:cNvGrpSpPr/>
              <p:nvPr/>
            </p:nvGrpSpPr>
            <p:grpSpPr>
              <a:xfrm>
                <a:off x="581" y="0"/>
                <a:ext cx="632" cy="555"/>
                <a:chExt cx="632" cy="555"/>
              </a:xfrm>
            </p:grpSpPr>
            <p:sp>
              <p:nvSpPr>
                <p:cNvPr id="27658" name="AutoShape 10"/>
                <p:cNvSpPr/>
                <p:nvPr/>
              </p:nvSpPr>
              <p:spPr bwMode="auto">
                <a:xfrm rot="5400000">
                  <a:off x="139" y="62"/>
                  <a:ext cx="354" cy="632"/>
                </a:xfrm>
                <a:prstGeom prst="leftBracket">
                  <a:avLst>
                    <a:gd name="adj" fmla="val 0"/>
                  </a:avLst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59" name="AutoShape 11"/>
                <p:cNvSpPr>
                  <a:spLocks noChangeArrowheads="1"/>
                </p:cNvSpPr>
                <p:nvPr/>
              </p:nvSpPr>
              <p:spPr bwMode="auto">
                <a:xfrm>
                  <a:off x="147" y="0"/>
                  <a:ext cx="321" cy="42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5" name="Group 12"/>
              <p:cNvGrpSpPr/>
              <p:nvPr/>
            </p:nvGrpSpPr>
            <p:grpSpPr>
              <a:xfrm>
                <a:off x="774" y="60"/>
                <a:ext cx="214" cy="312"/>
                <a:chExt cx="214" cy="312"/>
              </a:xfrm>
            </p:grpSpPr>
            <p:sp>
              <p:nvSpPr>
                <p:cNvPr id="27661" name="Line 13"/>
                <p:cNvSpPr>
                  <a:spLocks noChangeShapeType="1"/>
                </p:cNvSpPr>
                <p:nvPr/>
              </p:nvSpPr>
              <p:spPr bwMode="auto">
                <a:xfrm flipH="1">
                  <a:off x="6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62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63" name="Line 15"/>
                <p:cNvSpPr>
                  <a:spLocks noChangeShapeType="1"/>
                </p:cNvSpPr>
                <p:nvPr/>
              </p:nvSpPr>
              <p:spPr bwMode="auto">
                <a:xfrm flipH="1">
                  <a:off x="21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64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15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6" name="Group 17"/>
              <p:cNvGrpSpPr/>
              <p:nvPr/>
            </p:nvGrpSpPr>
            <p:grpSpPr>
              <a:xfrm>
                <a:off x="232" y="738"/>
                <a:ext cx="1317" cy="1248"/>
                <a:chExt cx="1317" cy="1248"/>
              </a:xfrm>
            </p:grpSpPr>
            <p:sp>
              <p:nvSpPr>
                <p:cNvPr id="27666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67" name="Line 19"/>
                <p:cNvSpPr>
                  <a:spLocks noChangeShapeType="1"/>
                </p:cNvSpPr>
                <p:nvPr/>
              </p:nvSpPr>
              <p:spPr bwMode="auto">
                <a:xfrm>
                  <a:off x="0" y="1248"/>
                  <a:ext cx="1317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668" name="Line 20"/>
                <p:cNvSpPr>
                  <a:spLocks noChangeShapeType="1"/>
                </p:cNvSpPr>
                <p:nvPr/>
              </p:nvSpPr>
              <p:spPr bwMode="auto">
                <a:xfrm flipH="1" flipV="1">
                  <a:off x="1317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grpSp>
              <p:nvGrpSpPr>
                <p:cNvPr id="7" name="Group 21"/>
                <p:cNvGrpSpPr/>
                <p:nvPr/>
              </p:nvGrpSpPr>
              <p:grpSpPr>
                <a:xfrm>
                  <a:off x="7" y="530"/>
                  <a:ext cx="1302" cy="667"/>
                  <a:chExt cx="501" cy="452"/>
                </a:xfrm>
              </p:grpSpPr>
              <p:grpSp>
                <p:nvGrpSpPr>
                  <p:cNvPr id="8" name="Group 22"/>
                  <p:cNvGrpSpPr/>
                  <p:nvPr/>
                </p:nvGrpSpPr>
                <p:grpSpPr>
                  <a:xfrm>
                    <a:off x="0" y="0"/>
                    <a:ext cx="501" cy="19"/>
                    <a:chExt cx="627" cy="24"/>
                  </a:xfrm>
                </p:grpSpPr>
                <p:sp>
                  <p:nvSpPr>
                    <p:cNvPr id="27671" name="Line 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" y="21"/>
                      <a:ext cx="57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672" name="未知"/>
                    <p:cNvSpPr/>
                    <p:nvPr/>
                  </p:nvSpPr>
                  <p:spPr bwMode="auto">
                    <a:xfrm>
                      <a:off x="585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673" name="未知"/>
                    <p:cNvSpPr/>
                    <p:nvPr/>
                  </p:nvSpPr>
                  <p:spPr bwMode="auto">
                    <a:xfrm flipH="1">
                      <a:off x="0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</p:grpSp>
              <p:sp>
                <p:nvSpPr>
                  <p:cNvPr id="27674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" y="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75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98" y="52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76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99" y="52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77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283" y="52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78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463" y="52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79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55" y="93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0" name="Line 3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92" y="93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1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357" y="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2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436" y="93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3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7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4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08" y="13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5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233" y="138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6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415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7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70" y="18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8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223" y="1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89" name="Line 41"/>
                  <p:cNvSpPr>
                    <a:spLocks noChangeShapeType="1"/>
                  </p:cNvSpPr>
                  <p:nvPr/>
                </p:nvSpPr>
                <p:spPr bwMode="auto">
                  <a:xfrm>
                    <a:off x="302" y="188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0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364" y="186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1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86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2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343" y="229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3" name="Line 45"/>
                  <p:cNvSpPr>
                    <a:spLocks noChangeShapeType="1"/>
                  </p:cNvSpPr>
                  <p:nvPr/>
                </p:nvSpPr>
                <p:spPr bwMode="auto">
                  <a:xfrm>
                    <a:off x="393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4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4" y="27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5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93" y="275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6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94" y="275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7" name="Line 49"/>
                  <p:cNvSpPr>
                    <a:spLocks noChangeShapeType="1"/>
                  </p:cNvSpPr>
                  <p:nvPr/>
                </p:nvSpPr>
                <p:spPr bwMode="auto">
                  <a:xfrm>
                    <a:off x="278" y="275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8" name="Line 50"/>
                  <p:cNvSpPr>
                    <a:spLocks noChangeShapeType="1"/>
                  </p:cNvSpPr>
                  <p:nvPr/>
                </p:nvSpPr>
                <p:spPr bwMode="auto">
                  <a:xfrm>
                    <a:off x="458" y="275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699" name="Line 51"/>
                  <p:cNvSpPr>
                    <a:spLocks noChangeShapeType="1"/>
                  </p:cNvSpPr>
                  <p:nvPr/>
                </p:nvSpPr>
                <p:spPr bwMode="auto">
                  <a:xfrm>
                    <a:off x="50" y="315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0" name="Line 5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" y="315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1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352" y="31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2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431" y="315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3" name="Line 55"/>
                  <p:cNvSpPr>
                    <a:spLocks noChangeShapeType="1"/>
                  </p:cNvSpPr>
                  <p:nvPr/>
                </p:nvSpPr>
                <p:spPr bwMode="auto">
                  <a:xfrm>
                    <a:off x="12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4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103" y="361"/>
                    <a:ext cx="7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5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228" y="361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6" name="Line 58"/>
                  <p:cNvSpPr>
                    <a:spLocks noChangeShapeType="1"/>
                  </p:cNvSpPr>
                  <p:nvPr/>
                </p:nvSpPr>
                <p:spPr bwMode="auto">
                  <a:xfrm>
                    <a:off x="410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7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65" y="411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8" name="Line 60"/>
                  <p:cNvSpPr>
                    <a:spLocks noChangeShapeType="1"/>
                  </p:cNvSpPr>
                  <p:nvPr/>
                </p:nvSpPr>
                <p:spPr bwMode="auto">
                  <a:xfrm>
                    <a:off x="218" y="416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09" name="Line 61"/>
                  <p:cNvSpPr>
                    <a:spLocks noChangeShapeType="1"/>
                  </p:cNvSpPr>
                  <p:nvPr/>
                </p:nvSpPr>
                <p:spPr bwMode="auto">
                  <a:xfrm>
                    <a:off x="297" y="411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10" name="Line 62"/>
                  <p:cNvSpPr>
                    <a:spLocks noChangeShapeType="1"/>
                  </p:cNvSpPr>
                  <p:nvPr/>
                </p:nvSpPr>
                <p:spPr bwMode="auto">
                  <a:xfrm>
                    <a:off x="360" y="409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11" name="Line 63"/>
                  <p:cNvSpPr>
                    <a:spLocks noChangeShapeType="1"/>
                  </p:cNvSpPr>
                  <p:nvPr/>
                </p:nvSpPr>
                <p:spPr bwMode="auto">
                  <a:xfrm>
                    <a:off x="82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12" name="Line 64"/>
                  <p:cNvSpPr>
                    <a:spLocks noChangeShapeType="1"/>
                  </p:cNvSpPr>
                  <p:nvPr/>
                </p:nvSpPr>
                <p:spPr bwMode="auto">
                  <a:xfrm>
                    <a:off x="338" y="452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13" name="Line 65"/>
                  <p:cNvSpPr>
                    <a:spLocks noChangeShapeType="1"/>
                  </p:cNvSpPr>
                  <p:nvPr/>
                </p:nvSpPr>
                <p:spPr bwMode="auto">
                  <a:xfrm>
                    <a:off x="388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</p:grpSp>
        </p:grpSp>
        <p:sp>
          <p:nvSpPr>
            <p:cNvPr id="27714" name="Text Box 66"/>
            <p:cNvSpPr txBox="1">
              <a:spLocks noChangeArrowheads="1"/>
            </p:cNvSpPr>
            <p:nvPr/>
          </p:nvSpPr>
          <p:spPr bwMode="auto">
            <a:xfrm>
              <a:off x="499" y="2104"/>
              <a:ext cx="1174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latin typeface="Arial" panose="020b0604020202020204" pitchFamily="34" charset="0"/>
                </a:rPr>
                <a:t>CuCl</a:t>
              </a:r>
              <a:r>
                <a:rPr lang="en-US" sz="2800" b="1" baseline="-25000">
                  <a:latin typeface="Arial" panose="020b0604020202020204" pitchFamily="34" charset="0"/>
                </a:rPr>
                <a:t>2</a:t>
              </a:r>
              <a:r>
                <a:rPr lang="zh-CN" altLang="en-US" sz="2800" b="1">
                  <a:latin typeface="Arial" panose="020b0604020202020204" pitchFamily="34" charset="0"/>
                </a:rPr>
                <a:t>溶液</a:t>
              </a:r>
              <a:endParaRPr lang="zh-CN" altLang="en-US" sz="2800" b="1">
                <a:latin typeface="Arial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2914650" y="1125538"/>
            <a:ext cx="3241675" cy="3859212"/>
            <a:chExt cx="2042" cy="2431"/>
          </a:xfrm>
        </p:grpSpPr>
        <p:grpSp>
          <p:nvGrpSpPr>
            <p:cNvPr id="10" name="Group 68"/>
            <p:cNvGrpSpPr/>
            <p:nvPr/>
          </p:nvGrpSpPr>
          <p:grpSpPr>
            <a:xfrm>
              <a:off x="0" y="0"/>
              <a:ext cx="2042" cy="2059"/>
              <a:chExt cx="1743" cy="1986"/>
            </a:xfrm>
          </p:grpSpPr>
          <p:sp>
            <p:nvSpPr>
              <p:cNvPr id="27717" name="AutoShape 69"/>
              <p:cNvSpPr>
                <a:spLocks noChangeArrowheads="1"/>
              </p:cNvSpPr>
              <p:nvPr/>
            </p:nvSpPr>
            <p:spPr bwMode="auto">
              <a:xfrm>
                <a:off x="514" y="561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718" name="AutoShape 70"/>
              <p:cNvSpPr>
                <a:spLocks noChangeArrowheads="1"/>
              </p:cNvSpPr>
              <p:nvPr/>
            </p:nvSpPr>
            <p:spPr bwMode="auto">
              <a:xfrm>
                <a:off x="1110" y="576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719" name="Text Box 71"/>
              <p:cNvSpPr txBox="1">
                <a:spLocks noChangeArrowheads="1"/>
              </p:cNvSpPr>
              <p:nvPr/>
            </p:nvSpPr>
            <p:spPr bwMode="auto">
              <a:xfrm>
                <a:off x="0" y="380"/>
                <a:ext cx="514" cy="24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Cu</a:t>
                </a:r>
                <a:endParaRPr lang="en-US" sz="2800" b="1">
                  <a:latin typeface="Arial" panose="020b0604020202020204" pitchFamily="34" charset="0"/>
                </a:endParaRPr>
              </a:p>
            </p:txBody>
          </p:sp>
          <p:sp>
            <p:nvSpPr>
              <p:cNvPr id="27720" name="Text Box 72"/>
              <p:cNvSpPr txBox="1">
                <a:spLocks noChangeArrowheads="1"/>
              </p:cNvSpPr>
              <p:nvPr/>
            </p:nvSpPr>
            <p:spPr bwMode="auto">
              <a:xfrm>
                <a:off x="1305" y="393"/>
                <a:ext cx="438" cy="3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Fe</a:t>
                </a:r>
                <a:endParaRPr lang="en-US" sz="2800" b="1">
                  <a:latin typeface="Arial" panose="020b0604020202020204" pitchFamily="34" charset="0"/>
                </a:endParaRPr>
              </a:p>
            </p:txBody>
          </p:sp>
          <p:grpSp>
            <p:nvGrpSpPr>
              <p:cNvPr id="11" name="Group 73"/>
              <p:cNvGrpSpPr/>
              <p:nvPr/>
            </p:nvGrpSpPr>
            <p:grpSpPr>
              <a:xfrm>
                <a:off x="581" y="0"/>
                <a:ext cx="632" cy="555"/>
                <a:chExt cx="632" cy="555"/>
              </a:xfrm>
            </p:grpSpPr>
            <p:sp>
              <p:nvSpPr>
                <p:cNvPr id="27722" name="AutoShape 74"/>
                <p:cNvSpPr/>
                <p:nvPr/>
              </p:nvSpPr>
              <p:spPr bwMode="auto">
                <a:xfrm rot="5400000">
                  <a:off x="139" y="62"/>
                  <a:ext cx="354" cy="632"/>
                </a:xfrm>
                <a:prstGeom prst="leftBracket">
                  <a:avLst>
                    <a:gd name="adj" fmla="val 0"/>
                  </a:avLst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23" name="AutoShape 75"/>
                <p:cNvSpPr>
                  <a:spLocks noChangeArrowheads="1"/>
                </p:cNvSpPr>
                <p:nvPr/>
              </p:nvSpPr>
              <p:spPr bwMode="auto">
                <a:xfrm>
                  <a:off x="147" y="0"/>
                  <a:ext cx="321" cy="42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12" name="Group 76"/>
              <p:cNvGrpSpPr/>
              <p:nvPr/>
            </p:nvGrpSpPr>
            <p:grpSpPr>
              <a:xfrm>
                <a:off x="774" y="60"/>
                <a:ext cx="214" cy="312"/>
                <a:chExt cx="214" cy="312"/>
              </a:xfrm>
            </p:grpSpPr>
            <p:sp>
              <p:nvSpPr>
                <p:cNvPr id="27725" name="Line 77"/>
                <p:cNvSpPr>
                  <a:spLocks noChangeShapeType="1"/>
                </p:cNvSpPr>
                <p:nvPr/>
              </p:nvSpPr>
              <p:spPr bwMode="auto">
                <a:xfrm flipH="1">
                  <a:off x="6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26" name="Line 78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27" name="Line 79"/>
                <p:cNvSpPr>
                  <a:spLocks noChangeShapeType="1"/>
                </p:cNvSpPr>
                <p:nvPr/>
              </p:nvSpPr>
              <p:spPr bwMode="auto">
                <a:xfrm flipH="1">
                  <a:off x="21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28" name="Line 80"/>
                <p:cNvSpPr>
                  <a:spLocks noChangeShapeType="1"/>
                </p:cNvSpPr>
                <p:nvPr/>
              </p:nvSpPr>
              <p:spPr bwMode="auto">
                <a:xfrm flipH="1">
                  <a:off x="15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13" name="Group 81"/>
              <p:cNvGrpSpPr/>
              <p:nvPr/>
            </p:nvGrpSpPr>
            <p:grpSpPr>
              <a:xfrm>
                <a:off x="232" y="738"/>
                <a:ext cx="1317" cy="1248"/>
                <a:chExt cx="1317" cy="1248"/>
              </a:xfrm>
            </p:grpSpPr>
            <p:sp>
              <p:nvSpPr>
                <p:cNvPr id="27730" name="Line 82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31" name="Line 83"/>
                <p:cNvSpPr>
                  <a:spLocks noChangeShapeType="1"/>
                </p:cNvSpPr>
                <p:nvPr/>
              </p:nvSpPr>
              <p:spPr bwMode="auto">
                <a:xfrm>
                  <a:off x="0" y="1248"/>
                  <a:ext cx="1317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32" name="Line 84"/>
                <p:cNvSpPr>
                  <a:spLocks noChangeShapeType="1"/>
                </p:cNvSpPr>
                <p:nvPr/>
              </p:nvSpPr>
              <p:spPr bwMode="auto">
                <a:xfrm flipH="1" flipV="1">
                  <a:off x="1317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grpSp>
              <p:nvGrpSpPr>
                <p:cNvPr id="14" name="Group 85"/>
                <p:cNvGrpSpPr/>
                <p:nvPr/>
              </p:nvGrpSpPr>
              <p:grpSpPr>
                <a:xfrm>
                  <a:off x="7" y="530"/>
                  <a:ext cx="1302" cy="667"/>
                  <a:chExt cx="501" cy="452"/>
                </a:xfrm>
              </p:grpSpPr>
              <p:grpSp>
                <p:nvGrpSpPr>
                  <p:cNvPr id="15" name="Group 86"/>
                  <p:cNvGrpSpPr/>
                  <p:nvPr/>
                </p:nvGrpSpPr>
                <p:grpSpPr>
                  <a:xfrm>
                    <a:off x="0" y="0"/>
                    <a:ext cx="501" cy="19"/>
                    <a:chExt cx="627" cy="24"/>
                  </a:xfrm>
                </p:grpSpPr>
                <p:sp>
                  <p:nvSpPr>
                    <p:cNvPr id="27735" name="Line 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" y="21"/>
                      <a:ext cx="57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736" name="未知"/>
                    <p:cNvSpPr/>
                    <p:nvPr/>
                  </p:nvSpPr>
                  <p:spPr bwMode="auto">
                    <a:xfrm>
                      <a:off x="585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737" name="未知"/>
                    <p:cNvSpPr/>
                    <p:nvPr/>
                  </p:nvSpPr>
                  <p:spPr bwMode="auto">
                    <a:xfrm flipH="1">
                      <a:off x="0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</p:grpSp>
              <p:sp>
                <p:nvSpPr>
                  <p:cNvPr id="27738" name="Line 90"/>
                  <p:cNvSpPr>
                    <a:spLocks noChangeShapeType="1"/>
                  </p:cNvSpPr>
                  <p:nvPr/>
                </p:nvSpPr>
                <p:spPr bwMode="auto">
                  <a:xfrm>
                    <a:off x="19" y="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39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98" y="52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0" name="Line 92"/>
                  <p:cNvSpPr>
                    <a:spLocks noChangeShapeType="1"/>
                  </p:cNvSpPr>
                  <p:nvPr/>
                </p:nvSpPr>
                <p:spPr bwMode="auto">
                  <a:xfrm>
                    <a:off x="199" y="52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1" name="Line 93"/>
                  <p:cNvSpPr>
                    <a:spLocks noChangeShapeType="1"/>
                  </p:cNvSpPr>
                  <p:nvPr/>
                </p:nvSpPr>
                <p:spPr bwMode="auto">
                  <a:xfrm>
                    <a:off x="283" y="52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2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463" y="52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3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55" y="93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4" name="Line 9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92" y="93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5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357" y="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6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436" y="93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7" name="Line 99"/>
                  <p:cNvSpPr>
                    <a:spLocks noChangeShapeType="1"/>
                  </p:cNvSpPr>
                  <p:nvPr/>
                </p:nvSpPr>
                <p:spPr bwMode="auto">
                  <a:xfrm>
                    <a:off x="17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8" name="Line 100"/>
                  <p:cNvSpPr>
                    <a:spLocks noChangeShapeType="1"/>
                  </p:cNvSpPr>
                  <p:nvPr/>
                </p:nvSpPr>
                <p:spPr bwMode="auto">
                  <a:xfrm>
                    <a:off x="108" y="13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49" name="Line 101"/>
                  <p:cNvSpPr>
                    <a:spLocks noChangeShapeType="1"/>
                  </p:cNvSpPr>
                  <p:nvPr/>
                </p:nvSpPr>
                <p:spPr bwMode="auto">
                  <a:xfrm>
                    <a:off x="233" y="138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0" name="Line 102"/>
                  <p:cNvSpPr>
                    <a:spLocks noChangeShapeType="1"/>
                  </p:cNvSpPr>
                  <p:nvPr/>
                </p:nvSpPr>
                <p:spPr bwMode="auto">
                  <a:xfrm>
                    <a:off x="415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1" name="Line 103"/>
                  <p:cNvSpPr>
                    <a:spLocks noChangeShapeType="1"/>
                  </p:cNvSpPr>
                  <p:nvPr/>
                </p:nvSpPr>
                <p:spPr bwMode="auto">
                  <a:xfrm>
                    <a:off x="70" y="18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2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23" y="1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3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302" y="188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4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364" y="186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5" name="Line 107"/>
                  <p:cNvSpPr>
                    <a:spLocks noChangeShapeType="1"/>
                  </p:cNvSpPr>
                  <p:nvPr/>
                </p:nvSpPr>
                <p:spPr bwMode="auto">
                  <a:xfrm>
                    <a:off x="86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6" name="Line 108"/>
                  <p:cNvSpPr>
                    <a:spLocks noChangeShapeType="1"/>
                  </p:cNvSpPr>
                  <p:nvPr/>
                </p:nvSpPr>
                <p:spPr bwMode="auto">
                  <a:xfrm>
                    <a:off x="343" y="229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7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393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8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14" y="27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59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93" y="275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0" name="Line 112"/>
                  <p:cNvSpPr>
                    <a:spLocks noChangeShapeType="1"/>
                  </p:cNvSpPr>
                  <p:nvPr/>
                </p:nvSpPr>
                <p:spPr bwMode="auto">
                  <a:xfrm>
                    <a:off x="194" y="275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1" name="Line 113"/>
                  <p:cNvSpPr>
                    <a:spLocks noChangeShapeType="1"/>
                  </p:cNvSpPr>
                  <p:nvPr/>
                </p:nvSpPr>
                <p:spPr bwMode="auto">
                  <a:xfrm>
                    <a:off x="278" y="275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2" name="Line 114"/>
                  <p:cNvSpPr>
                    <a:spLocks noChangeShapeType="1"/>
                  </p:cNvSpPr>
                  <p:nvPr/>
                </p:nvSpPr>
                <p:spPr bwMode="auto">
                  <a:xfrm>
                    <a:off x="458" y="275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3" name="Line 115"/>
                  <p:cNvSpPr>
                    <a:spLocks noChangeShapeType="1"/>
                  </p:cNvSpPr>
                  <p:nvPr/>
                </p:nvSpPr>
                <p:spPr bwMode="auto">
                  <a:xfrm>
                    <a:off x="50" y="315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4" name="Line 11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" y="315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5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352" y="31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6" name="Line 118"/>
                  <p:cNvSpPr>
                    <a:spLocks noChangeShapeType="1"/>
                  </p:cNvSpPr>
                  <p:nvPr/>
                </p:nvSpPr>
                <p:spPr bwMode="auto">
                  <a:xfrm>
                    <a:off x="431" y="315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7" name="Line 119"/>
                  <p:cNvSpPr>
                    <a:spLocks noChangeShapeType="1"/>
                  </p:cNvSpPr>
                  <p:nvPr/>
                </p:nvSpPr>
                <p:spPr bwMode="auto">
                  <a:xfrm>
                    <a:off x="12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8" name="Line 120"/>
                  <p:cNvSpPr>
                    <a:spLocks noChangeShapeType="1"/>
                  </p:cNvSpPr>
                  <p:nvPr/>
                </p:nvSpPr>
                <p:spPr bwMode="auto">
                  <a:xfrm>
                    <a:off x="103" y="361"/>
                    <a:ext cx="7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69" name="Line 121"/>
                  <p:cNvSpPr>
                    <a:spLocks noChangeShapeType="1"/>
                  </p:cNvSpPr>
                  <p:nvPr/>
                </p:nvSpPr>
                <p:spPr bwMode="auto">
                  <a:xfrm>
                    <a:off x="228" y="361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0" name="Line 122"/>
                  <p:cNvSpPr>
                    <a:spLocks noChangeShapeType="1"/>
                  </p:cNvSpPr>
                  <p:nvPr/>
                </p:nvSpPr>
                <p:spPr bwMode="auto">
                  <a:xfrm>
                    <a:off x="410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1" name="Line 123"/>
                  <p:cNvSpPr>
                    <a:spLocks noChangeShapeType="1"/>
                  </p:cNvSpPr>
                  <p:nvPr/>
                </p:nvSpPr>
                <p:spPr bwMode="auto">
                  <a:xfrm>
                    <a:off x="65" y="411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2" name="Line 124"/>
                  <p:cNvSpPr>
                    <a:spLocks noChangeShapeType="1"/>
                  </p:cNvSpPr>
                  <p:nvPr/>
                </p:nvSpPr>
                <p:spPr bwMode="auto">
                  <a:xfrm>
                    <a:off x="218" y="416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3" name="Line 125"/>
                  <p:cNvSpPr>
                    <a:spLocks noChangeShapeType="1"/>
                  </p:cNvSpPr>
                  <p:nvPr/>
                </p:nvSpPr>
                <p:spPr bwMode="auto">
                  <a:xfrm>
                    <a:off x="297" y="411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4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360" y="409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5" name="Line 127"/>
                  <p:cNvSpPr>
                    <a:spLocks noChangeShapeType="1"/>
                  </p:cNvSpPr>
                  <p:nvPr/>
                </p:nvSpPr>
                <p:spPr bwMode="auto">
                  <a:xfrm>
                    <a:off x="82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6" name="Line 128"/>
                  <p:cNvSpPr>
                    <a:spLocks noChangeShapeType="1"/>
                  </p:cNvSpPr>
                  <p:nvPr/>
                </p:nvSpPr>
                <p:spPr bwMode="auto">
                  <a:xfrm>
                    <a:off x="338" y="452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777" name="Line 129"/>
                  <p:cNvSpPr>
                    <a:spLocks noChangeShapeType="1"/>
                  </p:cNvSpPr>
                  <p:nvPr/>
                </p:nvSpPr>
                <p:spPr bwMode="auto">
                  <a:xfrm>
                    <a:off x="388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</p:grpSp>
        </p:grpSp>
        <p:sp>
          <p:nvSpPr>
            <p:cNvPr id="27778" name="Text Box 130"/>
            <p:cNvSpPr txBox="1">
              <a:spLocks noChangeArrowheads="1"/>
            </p:cNvSpPr>
            <p:nvPr/>
          </p:nvSpPr>
          <p:spPr bwMode="auto">
            <a:xfrm>
              <a:off x="499" y="2104"/>
              <a:ext cx="123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latin typeface="Arial" panose="020b0604020202020204" pitchFamily="34" charset="0"/>
                </a:rPr>
                <a:t>FeSO</a:t>
              </a:r>
              <a:r>
                <a:rPr lang="en-US" sz="2800" b="1" baseline="-25000">
                  <a:latin typeface="Arial" panose="020b0604020202020204" pitchFamily="34" charset="0"/>
                </a:rPr>
                <a:t>4</a:t>
              </a:r>
              <a:r>
                <a:rPr lang="zh-CN" altLang="en-US" sz="2800" b="1">
                  <a:latin typeface="Arial" panose="020b0604020202020204" pitchFamily="34" charset="0"/>
                </a:rPr>
                <a:t>溶液</a:t>
              </a:r>
              <a:endParaRPr lang="zh-CN" altLang="en-US" sz="2800" b="1">
                <a:latin typeface="Arial" panose="020b0604020202020204" pitchFamily="34" charset="0"/>
              </a:endParaRPr>
            </a:p>
          </p:txBody>
        </p:sp>
      </p:grpSp>
      <p:grpSp>
        <p:nvGrpSpPr>
          <p:cNvPr id="16" name="Group 131"/>
          <p:cNvGrpSpPr/>
          <p:nvPr/>
        </p:nvGrpSpPr>
        <p:grpSpPr>
          <a:xfrm>
            <a:off x="6083300" y="1125538"/>
            <a:ext cx="3241675" cy="3859212"/>
            <a:chExt cx="2042" cy="2431"/>
          </a:xfrm>
        </p:grpSpPr>
        <p:grpSp>
          <p:nvGrpSpPr>
            <p:cNvPr id="17" name="Group 132"/>
            <p:cNvGrpSpPr/>
            <p:nvPr/>
          </p:nvGrpSpPr>
          <p:grpSpPr>
            <a:xfrm>
              <a:off x="0" y="0"/>
              <a:ext cx="2042" cy="2059"/>
              <a:chExt cx="1743" cy="1986"/>
            </a:xfrm>
          </p:grpSpPr>
          <p:sp>
            <p:nvSpPr>
              <p:cNvPr id="27781" name="AutoShape 133"/>
              <p:cNvSpPr>
                <a:spLocks noChangeArrowheads="1"/>
              </p:cNvSpPr>
              <p:nvPr/>
            </p:nvSpPr>
            <p:spPr bwMode="auto">
              <a:xfrm>
                <a:off x="514" y="561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782" name="AutoShape 134"/>
              <p:cNvSpPr>
                <a:spLocks noChangeArrowheads="1"/>
              </p:cNvSpPr>
              <p:nvPr/>
            </p:nvSpPr>
            <p:spPr bwMode="auto">
              <a:xfrm>
                <a:off x="1110" y="576"/>
                <a:ext cx="157" cy="1319"/>
              </a:xfrm>
              <a:prstGeom prst="roundRect">
                <a:avLst>
                  <a:gd name="adj" fmla="val 16667"/>
                </a:avLst>
              </a:prstGeom>
              <a:noFill/>
              <a:ln w="381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>
                <a:defPPr/>
              </a:lstStyle>
              <a:p>
                <a:pPr/>
                <a:endParaRPr lang="zh-CN" altLang="en-US"/>
              </a:p>
            </p:txBody>
          </p:sp>
          <p:sp>
            <p:nvSpPr>
              <p:cNvPr id="27783" name="Text Box 135"/>
              <p:cNvSpPr txBox="1">
                <a:spLocks noChangeArrowheads="1"/>
              </p:cNvSpPr>
              <p:nvPr/>
            </p:nvSpPr>
            <p:spPr bwMode="auto">
              <a:xfrm>
                <a:off x="0" y="380"/>
                <a:ext cx="514" cy="24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Ag</a:t>
                </a:r>
                <a:endParaRPr lang="en-US" sz="2800" b="1">
                  <a:latin typeface="Arial" panose="020b0604020202020204" pitchFamily="34" charset="0"/>
                </a:endParaRPr>
              </a:p>
            </p:txBody>
          </p:sp>
          <p:sp>
            <p:nvSpPr>
              <p:cNvPr id="27784" name="Text Box 136"/>
              <p:cNvSpPr txBox="1">
                <a:spLocks noChangeArrowheads="1"/>
              </p:cNvSpPr>
              <p:nvPr/>
            </p:nvSpPr>
            <p:spPr bwMode="auto">
              <a:xfrm>
                <a:off x="1305" y="393"/>
                <a:ext cx="438" cy="3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/>
              <a:lstStyle>
                <a:defPPr/>
              </a:lstStyle>
              <a:p>
                <a:pPr algn="ctr"/>
                <a:r>
                  <a:rPr lang="en-US" sz="2800" b="1">
                    <a:latin typeface="Times New Roman" panose="02020603050405020304" pitchFamily="18" charset="0"/>
                  </a:rPr>
                  <a:t>Cu</a:t>
                </a:r>
                <a:endParaRPr lang="en-US" sz="2800" b="1">
                  <a:latin typeface="Arial" panose="020b0604020202020204" pitchFamily="34" charset="0"/>
                </a:endParaRPr>
              </a:p>
            </p:txBody>
          </p:sp>
          <p:grpSp>
            <p:nvGrpSpPr>
              <p:cNvPr id="18" name="Group 137"/>
              <p:cNvGrpSpPr/>
              <p:nvPr/>
            </p:nvGrpSpPr>
            <p:grpSpPr>
              <a:xfrm>
                <a:off x="581" y="0"/>
                <a:ext cx="632" cy="555"/>
                <a:chExt cx="632" cy="555"/>
              </a:xfrm>
            </p:grpSpPr>
            <p:sp>
              <p:nvSpPr>
                <p:cNvPr id="27786" name="AutoShape 138"/>
                <p:cNvSpPr/>
                <p:nvPr/>
              </p:nvSpPr>
              <p:spPr bwMode="auto">
                <a:xfrm rot="5400000">
                  <a:off x="139" y="62"/>
                  <a:ext cx="354" cy="632"/>
                </a:xfrm>
                <a:prstGeom prst="leftBracket">
                  <a:avLst>
                    <a:gd name="adj" fmla="val 0"/>
                  </a:avLst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87" name="AutoShape 139"/>
                <p:cNvSpPr>
                  <a:spLocks noChangeArrowheads="1"/>
                </p:cNvSpPr>
                <p:nvPr/>
              </p:nvSpPr>
              <p:spPr bwMode="auto">
                <a:xfrm>
                  <a:off x="147" y="0"/>
                  <a:ext cx="321" cy="42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19" name="Group 140"/>
              <p:cNvGrpSpPr/>
              <p:nvPr/>
            </p:nvGrpSpPr>
            <p:grpSpPr>
              <a:xfrm>
                <a:off x="774" y="60"/>
                <a:ext cx="214" cy="312"/>
                <a:chExt cx="214" cy="312"/>
              </a:xfrm>
            </p:grpSpPr>
            <p:sp>
              <p:nvSpPr>
                <p:cNvPr id="27789" name="Line 141"/>
                <p:cNvSpPr>
                  <a:spLocks noChangeShapeType="1"/>
                </p:cNvSpPr>
                <p:nvPr/>
              </p:nvSpPr>
              <p:spPr bwMode="auto">
                <a:xfrm flipH="1">
                  <a:off x="6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90" name="Line 142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91" name="Line 143"/>
                <p:cNvSpPr>
                  <a:spLocks noChangeShapeType="1"/>
                </p:cNvSpPr>
                <p:nvPr/>
              </p:nvSpPr>
              <p:spPr bwMode="auto">
                <a:xfrm flipH="1">
                  <a:off x="214" y="45"/>
                  <a:ext cx="0" cy="22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92" name="Line 144"/>
                <p:cNvSpPr>
                  <a:spLocks noChangeShapeType="1"/>
                </p:cNvSpPr>
                <p:nvPr/>
              </p:nvSpPr>
              <p:spPr bwMode="auto">
                <a:xfrm flipH="1">
                  <a:off x="150" y="0"/>
                  <a:ext cx="0" cy="312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</p:grpSp>
          <p:grpSp>
            <p:nvGrpSpPr>
              <p:cNvPr id="20" name="Group 145"/>
              <p:cNvGrpSpPr/>
              <p:nvPr/>
            </p:nvGrpSpPr>
            <p:grpSpPr>
              <a:xfrm>
                <a:off x="232" y="738"/>
                <a:ext cx="1317" cy="1248"/>
                <a:chExt cx="1317" cy="1248"/>
              </a:xfrm>
            </p:grpSpPr>
            <p:sp>
              <p:nvSpPr>
                <p:cNvPr id="27794" name="Line 146"/>
                <p:cNvSpPr>
                  <a:spLocks noChangeShapeType="1"/>
                </p:cNvSpPr>
                <p:nvPr/>
              </p:nvSpPr>
              <p:spPr bwMode="auto">
                <a:xfrm flipH="1">
                  <a:off x="0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95" name="Line 147"/>
                <p:cNvSpPr>
                  <a:spLocks noChangeShapeType="1"/>
                </p:cNvSpPr>
                <p:nvPr/>
              </p:nvSpPr>
              <p:spPr bwMode="auto">
                <a:xfrm>
                  <a:off x="0" y="1248"/>
                  <a:ext cx="1317" cy="0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sp>
              <p:nvSpPr>
                <p:cNvPr id="27796" name="Line 148"/>
                <p:cNvSpPr>
                  <a:spLocks noChangeShapeType="1"/>
                </p:cNvSpPr>
                <p:nvPr/>
              </p:nvSpPr>
              <p:spPr bwMode="auto">
                <a:xfrm flipH="1" flipV="1">
                  <a:off x="1317" y="0"/>
                  <a:ext cx="0" cy="1248"/>
                </a:xfrm>
                <a:prstGeom prst="line">
                  <a:avLst/>
                </a:prstGeom>
                <a:noFill/>
                <a:ln w="38100" cmpd="sng">
                  <a:solidFill>
                    <a:schemeClr val="tx1"/>
                  </a:solidFill>
                  <a:round/>
                </a:ln>
                <a:effectLst/>
              </p:spPr>
              <p:txBody>
                <a:bodyPr/>
                <a:lstStyle>
                  <a:defPPr/>
                </a:lstStyle>
                <a:p>
                  <a:pPr/>
                  <a:endParaRPr lang="zh-CN" altLang="en-US"/>
                </a:p>
              </p:txBody>
            </p:sp>
            <p:grpSp>
              <p:nvGrpSpPr>
                <p:cNvPr id="21" name="Group 149"/>
                <p:cNvGrpSpPr/>
                <p:nvPr/>
              </p:nvGrpSpPr>
              <p:grpSpPr>
                <a:xfrm>
                  <a:off x="7" y="530"/>
                  <a:ext cx="1302" cy="667"/>
                  <a:chExt cx="501" cy="452"/>
                </a:xfrm>
              </p:grpSpPr>
              <p:grpSp>
                <p:nvGrpSpPr>
                  <p:cNvPr id="22" name="Group 150"/>
                  <p:cNvGrpSpPr/>
                  <p:nvPr/>
                </p:nvGrpSpPr>
                <p:grpSpPr>
                  <a:xfrm>
                    <a:off x="0" y="0"/>
                    <a:ext cx="501" cy="19"/>
                    <a:chExt cx="627" cy="24"/>
                  </a:xfrm>
                </p:grpSpPr>
                <p:sp>
                  <p:nvSpPr>
                    <p:cNvPr id="27799" name="Line 1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" y="21"/>
                      <a:ext cx="573" cy="0"/>
                    </a:xfrm>
                    <a:prstGeom prst="line">
                      <a:avLst/>
                    </a:prstGeom>
                    <a:noFill/>
                    <a:ln w="38100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800" name="未知"/>
                    <p:cNvSpPr/>
                    <p:nvPr/>
                  </p:nvSpPr>
                  <p:spPr bwMode="auto">
                    <a:xfrm>
                      <a:off x="585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  <p:sp>
                  <p:nvSpPr>
                    <p:cNvPr id="27801" name="未知"/>
                    <p:cNvSpPr/>
                    <p:nvPr/>
                  </p:nvSpPr>
                  <p:spPr bwMode="auto">
                    <a:xfrm flipH="1">
                      <a:off x="0" y="0"/>
                      <a:ext cx="42" cy="24"/>
                    </a:xfrm>
                    <a:custGeom>
                      <a:cxnLst>
                        <a:cxn ang="0">
                          <a:pos x="0" y="24"/>
                        </a:cxn>
                        <a:cxn ang="0">
                          <a:pos x="27" y="15"/>
                        </a:cxn>
                        <a:cxn ang="0">
                          <a:pos x="42" y="0"/>
                        </a:cxn>
                      </a:cxnLst>
                      <a:rect l="0" t="0" r="r" b="b"/>
                      <a:pathLst>
                        <a:path w="42" h="24">
                          <a:moveTo>
                            <a:pt x="0" y="24"/>
                          </a:moveTo>
                          <a:cubicBezTo>
                            <a:pt x="10" y="21"/>
                            <a:pt x="20" y="19"/>
                            <a:pt x="27" y="15"/>
                          </a:cubicBezTo>
                          <a:cubicBezTo>
                            <a:pt x="34" y="11"/>
                            <a:pt x="38" y="5"/>
                            <a:pt x="42" y="0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chemeClr val="tx1"/>
                      </a:solidFill>
                      <a:round/>
                    </a:ln>
                    <a:effectLst/>
                  </p:spPr>
                  <p:txBody>
                    <a:bodyPr/>
                    <a:lstStyle>
                      <a:defPPr/>
                    </a:lstStyle>
                    <a:p>
                      <a:pPr/>
                      <a:endParaRPr lang="zh-CN" altLang="en-US"/>
                    </a:p>
                  </p:txBody>
                </p:sp>
              </p:grpSp>
              <p:sp>
                <p:nvSpPr>
                  <p:cNvPr id="27802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19" y="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3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98" y="52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4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199" y="52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5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283" y="52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6" name="Line 158"/>
                  <p:cNvSpPr>
                    <a:spLocks noChangeShapeType="1"/>
                  </p:cNvSpPr>
                  <p:nvPr/>
                </p:nvSpPr>
                <p:spPr bwMode="auto">
                  <a:xfrm>
                    <a:off x="463" y="52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7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55" y="93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8" name="Line 1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92" y="93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09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357" y="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0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436" y="93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1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17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2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108" y="13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3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233" y="138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4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415" y="138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5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70" y="188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6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223" y="193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7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302" y="188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8" name="Line 170"/>
                  <p:cNvSpPr>
                    <a:spLocks noChangeShapeType="1"/>
                  </p:cNvSpPr>
                  <p:nvPr/>
                </p:nvSpPr>
                <p:spPr bwMode="auto">
                  <a:xfrm>
                    <a:off x="364" y="186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19" name="Line 171"/>
                  <p:cNvSpPr>
                    <a:spLocks noChangeShapeType="1"/>
                  </p:cNvSpPr>
                  <p:nvPr/>
                </p:nvSpPr>
                <p:spPr bwMode="auto">
                  <a:xfrm>
                    <a:off x="86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0" name="Line 172"/>
                  <p:cNvSpPr>
                    <a:spLocks noChangeShapeType="1"/>
                  </p:cNvSpPr>
                  <p:nvPr/>
                </p:nvSpPr>
                <p:spPr bwMode="auto">
                  <a:xfrm>
                    <a:off x="343" y="229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1" name="Line 173"/>
                  <p:cNvSpPr>
                    <a:spLocks noChangeShapeType="1"/>
                  </p:cNvSpPr>
                  <p:nvPr/>
                </p:nvSpPr>
                <p:spPr bwMode="auto">
                  <a:xfrm>
                    <a:off x="393" y="229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2" name="Line 174"/>
                  <p:cNvSpPr>
                    <a:spLocks noChangeShapeType="1"/>
                  </p:cNvSpPr>
                  <p:nvPr/>
                </p:nvSpPr>
                <p:spPr bwMode="auto">
                  <a:xfrm>
                    <a:off x="14" y="27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3" name="Line 175"/>
                  <p:cNvSpPr>
                    <a:spLocks noChangeShapeType="1"/>
                  </p:cNvSpPr>
                  <p:nvPr/>
                </p:nvSpPr>
                <p:spPr bwMode="auto">
                  <a:xfrm>
                    <a:off x="93" y="275"/>
                    <a:ext cx="65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4" name="Line 176"/>
                  <p:cNvSpPr>
                    <a:spLocks noChangeShapeType="1"/>
                  </p:cNvSpPr>
                  <p:nvPr/>
                </p:nvSpPr>
                <p:spPr bwMode="auto">
                  <a:xfrm>
                    <a:off x="194" y="275"/>
                    <a:ext cx="3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5" name="Line 177"/>
                  <p:cNvSpPr>
                    <a:spLocks noChangeShapeType="1"/>
                  </p:cNvSpPr>
                  <p:nvPr/>
                </p:nvSpPr>
                <p:spPr bwMode="auto">
                  <a:xfrm>
                    <a:off x="278" y="275"/>
                    <a:ext cx="15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6" name="Line 178"/>
                  <p:cNvSpPr>
                    <a:spLocks noChangeShapeType="1"/>
                  </p:cNvSpPr>
                  <p:nvPr/>
                </p:nvSpPr>
                <p:spPr bwMode="auto">
                  <a:xfrm>
                    <a:off x="458" y="275"/>
                    <a:ext cx="26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7" name="Line 179"/>
                  <p:cNvSpPr>
                    <a:spLocks noChangeShapeType="1"/>
                  </p:cNvSpPr>
                  <p:nvPr/>
                </p:nvSpPr>
                <p:spPr bwMode="auto">
                  <a:xfrm>
                    <a:off x="50" y="315"/>
                    <a:ext cx="6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8" name="Line 18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7" y="315"/>
                    <a:ext cx="91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29" name="Line 181"/>
                  <p:cNvSpPr>
                    <a:spLocks noChangeShapeType="1"/>
                  </p:cNvSpPr>
                  <p:nvPr/>
                </p:nvSpPr>
                <p:spPr bwMode="auto">
                  <a:xfrm>
                    <a:off x="352" y="315"/>
                    <a:ext cx="4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0" name="Line 182"/>
                  <p:cNvSpPr>
                    <a:spLocks noChangeShapeType="1"/>
                  </p:cNvSpPr>
                  <p:nvPr/>
                </p:nvSpPr>
                <p:spPr bwMode="auto">
                  <a:xfrm>
                    <a:off x="431" y="315"/>
                    <a:ext cx="34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1" name="Line 183"/>
                  <p:cNvSpPr>
                    <a:spLocks noChangeShapeType="1"/>
                  </p:cNvSpPr>
                  <p:nvPr/>
                </p:nvSpPr>
                <p:spPr bwMode="auto">
                  <a:xfrm>
                    <a:off x="12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2" name="Line 184"/>
                  <p:cNvSpPr>
                    <a:spLocks noChangeShapeType="1"/>
                  </p:cNvSpPr>
                  <p:nvPr/>
                </p:nvSpPr>
                <p:spPr bwMode="auto">
                  <a:xfrm>
                    <a:off x="103" y="361"/>
                    <a:ext cx="70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3" name="Line 185"/>
                  <p:cNvSpPr>
                    <a:spLocks noChangeShapeType="1"/>
                  </p:cNvSpPr>
                  <p:nvPr/>
                </p:nvSpPr>
                <p:spPr bwMode="auto">
                  <a:xfrm>
                    <a:off x="228" y="361"/>
                    <a:ext cx="148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4" name="Line 186"/>
                  <p:cNvSpPr>
                    <a:spLocks noChangeShapeType="1"/>
                  </p:cNvSpPr>
                  <p:nvPr/>
                </p:nvSpPr>
                <p:spPr bwMode="auto">
                  <a:xfrm>
                    <a:off x="410" y="361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5" name="Line 187"/>
                  <p:cNvSpPr>
                    <a:spLocks noChangeShapeType="1"/>
                  </p:cNvSpPr>
                  <p:nvPr/>
                </p:nvSpPr>
                <p:spPr bwMode="auto">
                  <a:xfrm>
                    <a:off x="65" y="411"/>
                    <a:ext cx="6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6" name="Line 188"/>
                  <p:cNvSpPr>
                    <a:spLocks noChangeShapeType="1"/>
                  </p:cNvSpPr>
                  <p:nvPr/>
                </p:nvSpPr>
                <p:spPr bwMode="auto">
                  <a:xfrm>
                    <a:off x="218" y="416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7" name="Line 189"/>
                  <p:cNvSpPr>
                    <a:spLocks noChangeShapeType="1"/>
                  </p:cNvSpPr>
                  <p:nvPr/>
                </p:nvSpPr>
                <p:spPr bwMode="auto">
                  <a:xfrm>
                    <a:off x="297" y="411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8" name="Line 190"/>
                  <p:cNvSpPr>
                    <a:spLocks noChangeShapeType="1"/>
                  </p:cNvSpPr>
                  <p:nvPr/>
                </p:nvSpPr>
                <p:spPr bwMode="auto">
                  <a:xfrm>
                    <a:off x="360" y="409"/>
                    <a:ext cx="67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39" name="Line 191"/>
                  <p:cNvSpPr>
                    <a:spLocks noChangeShapeType="1"/>
                  </p:cNvSpPr>
                  <p:nvPr/>
                </p:nvSpPr>
                <p:spPr bwMode="auto">
                  <a:xfrm>
                    <a:off x="82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40" name="Line 192"/>
                  <p:cNvSpPr>
                    <a:spLocks noChangeShapeType="1"/>
                  </p:cNvSpPr>
                  <p:nvPr/>
                </p:nvSpPr>
                <p:spPr bwMode="auto">
                  <a:xfrm>
                    <a:off x="338" y="452"/>
                    <a:ext cx="29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  <p:sp>
                <p:nvSpPr>
                  <p:cNvPr id="27841" name="Line 193"/>
                  <p:cNvSpPr>
                    <a:spLocks noChangeShapeType="1"/>
                  </p:cNvSpPr>
                  <p:nvPr/>
                </p:nvSpPr>
                <p:spPr bwMode="auto">
                  <a:xfrm>
                    <a:off x="388" y="452"/>
                    <a:ext cx="43" cy="0"/>
                  </a:xfrm>
                  <a:prstGeom prst="line">
                    <a:avLst/>
                  </a:prstGeom>
                  <a:noFill/>
                  <a:ln w="38100" cmpd="sng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defPPr/>
                  </a:lstStyle>
                  <a:p>
                    <a:pPr/>
                    <a:endParaRPr lang="zh-CN" altLang="en-US"/>
                  </a:p>
                </p:txBody>
              </p:sp>
            </p:grpSp>
          </p:grpSp>
        </p:grpSp>
        <p:sp>
          <p:nvSpPr>
            <p:cNvPr id="27842" name="Text Box 194"/>
            <p:cNvSpPr txBox="1">
              <a:spLocks noChangeArrowheads="1"/>
            </p:cNvSpPr>
            <p:nvPr/>
          </p:nvSpPr>
          <p:spPr bwMode="auto">
            <a:xfrm>
              <a:off x="499" y="2104"/>
              <a:ext cx="128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sz="2800" b="1">
                  <a:latin typeface="Arial" panose="020b0604020202020204" pitchFamily="34" charset="0"/>
                </a:rPr>
                <a:t>AgNO</a:t>
              </a:r>
              <a:r>
                <a:rPr lang="en-US" sz="2800" b="1" baseline="-25000">
                  <a:latin typeface="Arial" panose="020b0604020202020204" pitchFamily="34" charset="0"/>
                </a:rPr>
                <a:t>3</a:t>
              </a:r>
              <a:r>
                <a:rPr lang="zh-CN" altLang="en-US" sz="2800" b="1">
                  <a:latin typeface="Arial" panose="020b0604020202020204" pitchFamily="34" charset="0"/>
                </a:rPr>
                <a:t>溶液</a:t>
              </a:r>
              <a:endParaRPr lang="zh-CN" altLang="en-US" sz="2800" b="1">
                <a:latin typeface="Arial" panose="020b0604020202020204" pitchFamily="34" charset="0"/>
              </a:endParaRPr>
            </a:p>
          </p:txBody>
        </p:sp>
      </p:grpSp>
      <p:sp>
        <p:nvSpPr>
          <p:cNvPr id="27843" name="Rectangle 195"/>
          <p:cNvSpPr>
            <a:spLocks noChangeArrowheads="1"/>
          </p:cNvSpPr>
          <p:nvPr/>
        </p:nvSpPr>
        <p:spPr bwMode="auto">
          <a:xfrm>
            <a:off x="539750" y="5303838"/>
            <a:ext cx="8135938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当阳极金属与电解质溶液中的金属阳离子相同，则为电镀</a:t>
            </a:r>
            <a:endParaRPr lang="zh-CN" altLang="en-US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6" name="Freeform 57"/>
          <p:cNvSpPr/>
          <p:nvPr/>
        </p:nvSpPr>
        <p:spPr bwMode="auto">
          <a:xfrm>
            <a:off x="7380312" y="3356992"/>
            <a:ext cx="990600" cy="990600"/>
          </a:xfrm>
          <a:custGeom>
            <a:gdLst>
              <a:gd name="T0" fmla="*/ 0 w 624"/>
              <a:gd name="T1" fmla="*/ 2147483647 h 624"/>
              <a:gd name="T2" fmla="*/ 2147483647 w 624"/>
              <a:gd name="T3" fmla="*/ 2147483647 h 624"/>
              <a:gd name="T4" fmla="*/ 2147483647 w 624"/>
              <a:gd name="T5" fmla="*/ 0 h 624"/>
              <a:gd name="T6" fmla="*/ 0 60000 65536"/>
              <a:gd name="T7" fmla="*/ 0 60000 65536"/>
              <a:gd name="T8" fmla="*/ 0 60000 65536"/>
              <a:gd name="T9" fmla="*/ 0 w 624"/>
              <a:gd name="T10" fmla="*/ 0 h 624"/>
              <a:gd name="T11" fmla="*/ 624 w 624"/>
              <a:gd name="T12" fmla="*/ 624 h 624"/>
            </a:gdLst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4" h="624">
                <a:moveTo>
                  <a:pt x="0" y="288"/>
                </a:moveTo>
                <a:cubicBezTo>
                  <a:pt x="44" y="456"/>
                  <a:pt x="88" y="624"/>
                  <a:pt x="192" y="576"/>
                </a:cubicBezTo>
                <a:cubicBezTo>
                  <a:pt x="296" y="528"/>
                  <a:pt x="552" y="96"/>
                  <a:pt x="624" y="0"/>
                </a:cubicBezTo>
              </a:path>
            </a:pathLst>
          </a:custGeom>
          <a:noFill/>
          <a:ln w="76200">
            <a:solidFill>
              <a:srgbClr val="FF5050"/>
            </a:solidFill>
            <a:round/>
          </a:ln>
        </p:spPr>
        <p:txBody>
          <a:bodyPr>
            <a:spAutoFit/>
          </a:bodyPr>
          <a:lstStyle>
            <a:defPPr/>
          </a:lstStyle>
          <a:p>
            <a:pPr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43" grpId="0"/>
      <p:bldP spid="196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14858" y="0"/>
            <a:ext cx="8893175" cy="36379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2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例：在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50mL 0.2mol/L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的硫酸铜溶液中插入两个电极，通电电解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不考虑水分蒸发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，则：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 ⑴若两极均为铜片，试说明电解过程中溶液溶质浓度将怎样变化              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 ⑵若阳极为纯锌，阴极为铜片，阳极反应式是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4148682" y="2276872"/>
            <a:ext cx="17526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899592" y="3501008"/>
            <a:ext cx="4800600" cy="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4153791" y="1575197"/>
            <a:ext cx="12033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不变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418704" y="2701479"/>
            <a:ext cx="376237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/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Zn 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2e</a:t>
            </a:r>
            <a:r>
              <a:rPr lang="zh-CN" altLang="en-US" sz="4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Zn</a:t>
            </a:r>
            <a:r>
              <a:rPr lang="en-US" sz="4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2+</a:t>
            </a:r>
            <a:endParaRPr lang="en-US" sz="4000" b="1" baseline="30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14858" y="1421248"/>
            <a:ext cx="8640763" cy="46720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lnSpc>
                <a:spcPct val="120000"/>
              </a:lnSpc>
            </a:pPr>
            <a:endParaRPr lang="en-US" altLang="zh-CN" sz="4000" b="1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40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40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⑶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如果两极均为铜片且不考虑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sz="32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在阴极上放电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当电路中有</a:t>
            </a:r>
            <a:r>
              <a:rPr 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0.04mol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电子通过时，阴极增</a:t>
            </a: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重</a:t>
            </a:r>
            <a:r>
              <a:rPr lang="en-US" altLang="zh-CN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3200" b="1" u="sng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，阴极上的电极反应式是</a:t>
            </a:r>
            <a:r>
              <a:rPr lang="zh-CN" altLang="en-US" sz="3200" b="1" u="sng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7908677" y="4163932"/>
            <a:ext cx="10731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1.28</a:t>
            </a:r>
            <a:endParaRPr lang="en-US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555776" y="5309231"/>
            <a:ext cx="359886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Cu</a:t>
            </a:r>
            <a:r>
              <a:rPr lang="en-US" sz="4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2+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+2e</a:t>
            </a:r>
            <a:r>
              <a:rPr lang="zh-CN" altLang="en-US" sz="40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Cu</a:t>
            </a:r>
            <a:endParaRPr 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79512" y="662216"/>
            <a:ext cx="8856538" cy="58415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3</a:t>
            </a:r>
            <a:r>
              <a:rPr lang="zh-CN" altLang="en-US" sz="4000" b="1" smtClean="0">
                <a:latin typeface="Times New Roman" panose="02020603050405020304" pitchFamily="18" charset="0"/>
                <a:ea typeface="黑体" panose="02010609060101010101" pitchFamily="49" charset="-122"/>
              </a:rPr>
              <a:t>、分析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下列电解一段时间后，为了使其恢复到和原来的溶液一样，应加入什么物质？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HCl 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</a:t>
            </a:r>
            <a:r>
              <a:rPr lang="en-US" sz="4400" b="1">
                <a:latin typeface="Times New Roman" panose="02020603050405020304" pitchFamily="18" charset="0"/>
                <a:ea typeface="黑体" panose="02010609060101010101" pitchFamily="49" charset="-122"/>
              </a:rPr>
              <a:t>CuCl</a:t>
            </a:r>
            <a:r>
              <a:rPr lang="en-US" sz="4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sz="4000" b="1" err="1">
                <a:latin typeface="Times New Roman" panose="02020603050405020304" pitchFamily="18" charset="0"/>
                <a:ea typeface="黑体" panose="02010609060101010101" pitchFamily="49" charset="-122"/>
              </a:rPr>
              <a:t>NaCl                     K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4000" b="1" baseline="-250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CuSO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  </a:t>
            </a:r>
            <a:r>
              <a:rPr lang="zh-CN" alt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AgNO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zh-CN" altLang="en-US" sz="4000" b="1" baseline="-250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sz="4000" b="1" err="1">
                <a:latin typeface="Times New Roman" panose="02020603050405020304" pitchFamily="18" charset="0"/>
                <a:ea typeface="黑体" panose="02010609060101010101" pitchFamily="49" charset="-122"/>
              </a:rPr>
              <a:t>NaOH                  H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SO</a:t>
            </a:r>
            <a:r>
              <a:rPr lang="en-US" sz="40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827584" y="3106315"/>
            <a:ext cx="31257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HCl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气体）</a:t>
            </a:r>
            <a:endParaRPr lang="zh-CN" altLang="en-US" sz="4000" b="1">
              <a:solidFill>
                <a:srgbClr val="FF0000"/>
              </a:solidFill>
              <a:latin typeface="Times New Roman" pitchFamily="18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148759" y="3099965"/>
            <a:ext cx="2909771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 </a:t>
            </a:r>
            <a:r>
              <a:rPr 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CuCl</a:t>
            </a:r>
            <a:r>
              <a:rPr lang="en-US" sz="4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086346" y="3933403"/>
            <a:ext cx="3125788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HCl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气体）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4883646" y="4077865"/>
            <a:ext cx="307181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sz="40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气体）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532434" y="4870028"/>
            <a:ext cx="22479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CuO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5348784" y="4797003"/>
            <a:ext cx="239077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Ag</a:t>
            </a:r>
            <a:r>
              <a:rPr lang="en-US" sz="40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1399084" y="5625678"/>
            <a:ext cx="21653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sz="40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5220196" y="5679653"/>
            <a:ext cx="21653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sz="40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0" y="488950"/>
            <a:ext cx="8542338" cy="1052513"/>
            <a:chExt cx="5381" cy="663"/>
          </a:xfrm>
        </p:grpSpPr>
        <p:grpSp>
          <p:nvGrpSpPr>
            <p:cNvPr id="3" name="Group 4"/>
            <p:cNvGrpSpPr/>
            <p:nvPr/>
          </p:nvGrpSpPr>
          <p:grpSpPr>
            <a:xfrm>
              <a:off x="0" y="68"/>
              <a:ext cx="5381" cy="565"/>
              <a:chExt cx="5381" cy="565"/>
            </a:xfrm>
          </p:grpSpPr>
          <p:sp>
            <p:nvSpPr>
              <p:cNvPr id="16" name="Rectangle 5"/>
              <p:cNvSpPr>
                <a:spLocks noChangeArrowheads="1"/>
              </p:cNvSpPr>
              <p:nvPr/>
            </p:nvSpPr>
            <p:spPr bwMode="auto">
              <a:xfrm>
                <a:off x="183" y="0"/>
                <a:ext cx="276" cy="2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7" name="Rectangle 6"/>
              <p:cNvSpPr>
                <a:spLocks noChangeArrowheads="1"/>
              </p:cNvSpPr>
              <p:nvPr/>
            </p:nvSpPr>
            <p:spPr bwMode="auto">
              <a:xfrm>
                <a:off x="424" y="0"/>
                <a:ext cx="207" cy="299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494" y="266"/>
                <a:ext cx="232" cy="299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9" name="Rectangle 8"/>
              <p:cNvSpPr>
                <a:spLocks noChangeArrowheads="1"/>
              </p:cNvSpPr>
              <p:nvPr/>
            </p:nvSpPr>
            <p:spPr bwMode="auto">
              <a:xfrm>
                <a:off x="0" y="220"/>
                <a:ext cx="353" cy="266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20" name="Rectangle 9"/>
              <p:cNvSpPr>
                <a:spLocks noChangeArrowheads="1"/>
              </p:cNvSpPr>
              <p:nvPr/>
            </p:nvSpPr>
            <p:spPr bwMode="auto">
              <a:xfrm>
                <a:off x="199" y="430"/>
                <a:ext cx="5182" cy="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4" name="Group 10"/>
            <p:cNvGrpSpPr/>
            <p:nvPr/>
          </p:nvGrpSpPr>
          <p:grpSpPr>
            <a:xfrm>
              <a:off x="261" y="0"/>
              <a:ext cx="266" cy="663"/>
              <a:chExt cx="266" cy="663"/>
            </a:xfrm>
          </p:grpSpPr>
          <p:sp>
            <p:nvSpPr>
              <p:cNvPr id="14" name="Rectangle 11"/>
              <p:cNvSpPr>
                <a:spLocks noChangeArrowheads="1"/>
              </p:cNvSpPr>
              <p:nvPr/>
            </p:nvSpPr>
            <p:spPr bwMode="auto">
              <a:xfrm>
                <a:off x="0" y="334"/>
                <a:ext cx="266" cy="2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5" name="Rectangle 12"/>
              <p:cNvSpPr>
                <a:spLocks noChangeArrowheads="1"/>
              </p:cNvSpPr>
              <p:nvPr/>
            </p:nvSpPr>
            <p:spPr bwMode="auto">
              <a:xfrm>
                <a:off x="139" y="0"/>
                <a:ext cx="20" cy="663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>
                <a:defPPr/>
              </a:lstStyle>
              <a:p>
                <a:pPr algn="ctr"/>
                <a:endParaRPr lang="zh-CN" altLang="zh-CN" sz="2400">
                  <a:latin typeface="Tahoma" panose="020b0604030504040204" pitchFamily="34" charset="0"/>
                </a:endParaRPr>
              </a:p>
            </p:txBody>
          </p:sp>
        </p:grpSp>
      </p:grpSp>
      <p:pic>
        <p:nvPicPr>
          <p:cNvPr id="1537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687300" y="11798300"/>
            <a:ext cx="495300" cy="4064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  <p:bldP spid="15368" grpId="0"/>
      <p:bldP spid="15369" grpId="0"/>
      <p:bldP spid="15370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Users</Company>
  <PresentationFormat>On-screen Show (4:3)</PresentationFormat>
  <Paragraphs>292</Paragraphs>
  <Slides>28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45">
      <vt:lpstr>Arial</vt:lpstr>
      <vt:lpstr>Calibri</vt:lpstr>
      <vt:lpstr>Tahoma</vt:lpstr>
      <vt:lpstr>隶书</vt:lpstr>
      <vt:lpstr>黑体</vt:lpstr>
      <vt:lpstr>华文彩云</vt:lpstr>
      <vt:lpstr>Comic Sans MS</vt:lpstr>
      <vt:lpstr>Times New Roman</vt:lpstr>
      <vt:lpstr>宋体</vt:lpstr>
      <vt:lpstr>Symbol</vt:lpstr>
      <vt:lpstr>微软雅黑</vt:lpstr>
      <vt:lpstr>华文琥珀</vt:lpstr>
      <vt:lpstr>Wingdings</vt:lpstr>
      <vt:lpstr>华文行楷</vt:lpstr>
      <vt:lpstr>Cambria Math</vt:lpstr>
      <vt:lpstr>楷体_GB2312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练习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Windows 用户</dc:creator>
  <cp:lastModifiedBy>DELL</cp:lastModifiedBy>
  <cp:revision>218</cp:revision>
  <dcterms:created xsi:type="dcterms:W3CDTF">2013-05-21T06:47:00Z</dcterms:created>
  <dcterms:modified xsi:type="dcterms:W3CDTF">2020-08-04T11:53:42Z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2052-10.1.0.7346</vt:lpwstr>
  </property>
</Properties>
</file>