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sldIdLst>
    <p:sldId id="258" r:id="rId3"/>
    <p:sldId id="286" r:id="rId4"/>
    <p:sldId id="256" r:id="rId5"/>
    <p:sldId id="257" r:id="rId6"/>
    <p:sldId id="272" r:id="rId7"/>
    <p:sldId id="260" r:id="rId8"/>
    <p:sldId id="273" r:id="rId9"/>
    <p:sldId id="259" r:id="rId10"/>
    <p:sldId id="261" r:id="rId11"/>
    <p:sldId id="264" r:id="rId12"/>
    <p:sldId id="263" r:id="rId13"/>
    <p:sldId id="266" r:id="rId14"/>
    <p:sldId id="268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69" r:id="rId23"/>
    <p:sldId id="270" r:id="rId24"/>
    <p:sldId id="271" r:id="rId25"/>
    <p:sldId id="282" r:id="rId26"/>
    <p:sldId id="283" r:id="rId27"/>
    <p:sldId id="284" r:id="rId28"/>
    <p:sldId id="285" r:id="rId29"/>
    <p:sldId id="274" r:id="rId3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00"/>
    <a:srgbClr val="6600CC"/>
    <a:srgbClr val="CC3300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5" d="100"/>
          <a:sy n="75" d="100"/>
        </p:scale>
        <p:origin x="-3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notesMaster" Target="notesMasters/notesMaster1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2051" name="Group 3"/>
            <p:cNvGrpSpPr/>
            <p:nvPr userDrawn="1"/>
          </p:nvGrpSpPr>
          <p:grpSpPr>
            <a:xfrm rot="-215207">
              <a:off x="3691" y="234"/>
              <a:ext cx="1857" cy="3625"/>
              <a:chOff x="3010" y="778"/>
              <a:chExt cx="1857" cy="3625"/>
            </a:xfrm>
          </p:grpSpPr>
          <p:sp>
            <p:nvSpPr>
              <p:cNvPr id="87" name="Freeform 4"/>
              <p:cNvSpPr/>
              <p:nvPr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8" name="Freeform 5"/>
              <p:cNvSpPr/>
              <p:nvPr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" name="Freeform 6"/>
              <p:cNvSpPr/>
              <p:nvPr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0" name="Freeform 7"/>
              <p:cNvSpPr/>
              <p:nvPr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1" name="Freeform 8"/>
              <p:cNvSpPr/>
              <p:nvPr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2" name="Freeform 9"/>
              <p:cNvSpPr/>
              <p:nvPr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3" name="Freeform 10"/>
              <p:cNvSpPr/>
              <p:nvPr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4" name="Freeform 11"/>
            <p:cNvSpPr/>
            <p:nvPr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Freeform 12"/>
            <p:cNvSpPr/>
            <p:nvPr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Freeform 13"/>
            <p:cNvSpPr/>
            <p:nvPr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Freeform 14"/>
            <p:cNvSpPr/>
            <p:nvPr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Freeform 15"/>
            <p:cNvSpPr/>
            <p:nvPr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9" name="Freeform 16"/>
            <p:cNvSpPr/>
            <p:nvPr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2065" name="Group 17"/>
            <p:cNvGrpSpPr/>
            <p:nvPr userDrawn="1"/>
          </p:nvGrpSpPr>
          <p:grpSpPr>
            <a:xfrm rot="3220060">
              <a:off x="2634" y="748"/>
              <a:ext cx="569" cy="636"/>
              <a:chOff x="1727" y="866"/>
              <a:chExt cx="129" cy="157"/>
            </a:xfrm>
          </p:grpSpPr>
          <p:sp>
            <p:nvSpPr>
              <p:cNvPr id="84" name="Freeform 18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5" name="Freeform 19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" name="Freeform 20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69" name="Group 21"/>
            <p:cNvGrpSpPr/>
            <p:nvPr userDrawn="1"/>
          </p:nvGrpSpPr>
          <p:grpSpPr>
            <a:xfrm rot="-6691250">
              <a:off x="3643" y="129"/>
              <a:ext cx="356" cy="608"/>
              <a:chOff x="1727" y="866"/>
              <a:chExt cx="129" cy="157"/>
            </a:xfrm>
          </p:grpSpPr>
          <p:sp>
            <p:nvSpPr>
              <p:cNvPr id="81" name="Freeform 22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2" name="Freeform 23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3" name="Freeform 24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73" name="Group 25"/>
            <p:cNvGrpSpPr/>
            <p:nvPr userDrawn="1"/>
          </p:nvGrpSpPr>
          <p:grpSpPr>
            <a:xfrm rot="8524840">
              <a:off x="673" y="3302"/>
              <a:ext cx="500" cy="504"/>
              <a:chOff x="1727" y="866"/>
              <a:chExt cx="129" cy="157"/>
            </a:xfrm>
          </p:grpSpPr>
          <p:sp>
            <p:nvSpPr>
              <p:cNvPr id="78" name="Freeform 26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9" name="Freeform 27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0" name="Freeform 28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77" name="Group 29"/>
            <p:cNvGrpSpPr/>
            <p:nvPr userDrawn="1"/>
          </p:nvGrpSpPr>
          <p:grpSpPr>
            <a:xfrm rot="4106450" flipH="1">
              <a:off x="401" y="270"/>
              <a:ext cx="708" cy="891"/>
              <a:chOff x="1727" y="866"/>
              <a:chExt cx="129" cy="157"/>
            </a:xfrm>
          </p:grpSpPr>
          <p:sp>
            <p:nvSpPr>
              <p:cNvPr id="75" name="Freeform 30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6" name="Freeform 31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7" name="Freeform 32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81" name="Group 33"/>
            <p:cNvGrpSpPr/>
            <p:nvPr userDrawn="1"/>
          </p:nvGrpSpPr>
          <p:grpSpPr>
            <a:xfrm rot="10015322" flipH="1">
              <a:off x="4614" y="2392"/>
              <a:ext cx="708" cy="891"/>
              <a:chOff x="1727" y="866"/>
              <a:chExt cx="129" cy="157"/>
            </a:xfrm>
          </p:grpSpPr>
          <p:sp>
            <p:nvSpPr>
              <p:cNvPr id="72" name="Freeform 34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Freeform 35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4" name="Freeform 36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5" name="Freeform 37"/>
            <p:cNvSpPr/>
            <p:nvPr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Freeform 38"/>
            <p:cNvSpPr/>
            <p:nvPr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Freeform 39"/>
            <p:cNvSpPr/>
            <p:nvPr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Freeform 40"/>
            <p:cNvSpPr/>
            <p:nvPr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Freeform 41"/>
            <p:cNvSpPr/>
            <p:nvPr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0" name="Freeform 42"/>
            <p:cNvSpPr/>
            <p:nvPr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" name="Freeform 43"/>
            <p:cNvSpPr/>
            <p:nvPr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4" name="Text Box 49"/>
          <p:cNvSpPr txBox="1">
            <a:spLocks noChangeArrowheads="1"/>
          </p:cNvSpPr>
          <p:nvPr/>
        </p:nvSpPr>
        <p:spPr bwMode="auto">
          <a:xfrm>
            <a:off x="6248400" y="6491288"/>
            <a:ext cx="32766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洛阳第二外国语学校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5" name="Text Box 50"/>
          <p:cNvSpPr txBox="1">
            <a:spLocks noChangeArrowheads="1"/>
          </p:cNvSpPr>
          <p:nvPr/>
        </p:nvSpPr>
        <p:spPr bwMode="auto">
          <a:xfrm>
            <a:off x="0" y="0"/>
            <a:ext cx="458788" cy="2590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第一节 水中生活的动物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8655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68656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96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7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8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/>
          <p:nvPr/>
        </p:nvGrpSpPr>
        <p:grpSpPr>
          <a:xfrm>
            <a:off x="-7937" y="0"/>
            <a:ext cx="2833687" cy="6856413"/>
            <a:chOff x="-5" y="0"/>
            <a:chExt cx="1785" cy="4319"/>
          </a:xfrm>
        </p:grpSpPr>
        <p:sp>
          <p:nvSpPr>
            <p:cNvPr id="67587" name="Freeform 3"/>
            <p:cNvSpPr/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28" name="Group 4"/>
            <p:cNvGrpSpPr/>
            <p:nvPr/>
          </p:nvGrpSpPr>
          <p:grpSpPr>
            <a:xfrm rot="-6635092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67589" name="Freeform 5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590" name="Freeform 6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591" name="Freeform 7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7592" name="Freeform 8"/>
            <p:cNvSpPr/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33" name="Group 9"/>
            <p:cNvGrpSpPr/>
            <p:nvPr/>
          </p:nvGrpSpPr>
          <p:grpSpPr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67594" name="Freeform 10"/>
              <p:cNvSpPr/>
              <p:nvPr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595" name="Freeform 11"/>
              <p:cNvSpPr/>
              <p:nvPr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596" name="Freeform 12"/>
              <p:cNvSpPr/>
              <p:nvPr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597" name="Freeform 13"/>
              <p:cNvSpPr/>
              <p:nvPr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598" name="Freeform 14"/>
              <p:cNvSpPr/>
              <p:nvPr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1039" name="Group 15"/>
              <p:cNvGrpSpPr/>
              <p:nvPr userDrawn="1"/>
            </p:nvGrpSpPr>
            <p:grpSpPr>
              <a:xfrm rot="-10713554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67600" name="Freeform 16"/>
                <p:cNvSpPr/>
                <p:nvPr/>
              </p:nvSpPr>
              <p:spPr bwMode="ltGray">
                <a:xfrm rot="4200091">
                  <a:off x="-242" y="1805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7601" name="Freeform 17"/>
                <p:cNvSpPr/>
                <p:nvPr/>
              </p:nvSpPr>
              <p:spPr bwMode="ltGray">
                <a:xfrm rot="4200091">
                  <a:off x="123" y="1759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7602" name="Freeform 18"/>
                <p:cNvSpPr/>
                <p:nvPr/>
              </p:nvSpPr>
              <p:spPr bwMode="ltGray">
                <a:xfrm rot="4200091">
                  <a:off x="197" y="1719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</p:grpSp>
        <p:grpSp>
          <p:nvGrpSpPr>
            <p:cNvPr id="1043" name="Group 19"/>
            <p:cNvGrpSpPr/>
            <p:nvPr/>
          </p:nvGrpSpPr>
          <p:grpSpPr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67604" name="Freeform 20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605" name="Freeform 21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606" name="Freeform 22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47" name="Group 23"/>
            <p:cNvGrpSpPr/>
            <p:nvPr/>
          </p:nvGrpSpPr>
          <p:grpSpPr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67608" name="Freeform 24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609" name="Freeform 25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610" name="Freeform 26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51" name="Group 27"/>
            <p:cNvGrpSpPr/>
            <p:nvPr/>
          </p:nvGrpSpPr>
          <p:grpSpPr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67612" name="Freeform 28"/>
              <p:cNvSpPr/>
              <p:nvPr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613" name="Freeform 29"/>
              <p:cNvSpPr/>
              <p:nvPr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614" name="Freeform 30"/>
              <p:cNvSpPr/>
              <p:nvPr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7615" name="Freeform 31"/>
            <p:cNvSpPr/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16" name="Freeform 32"/>
            <p:cNvSpPr/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17" name="Freeform 33"/>
            <p:cNvSpPr/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18" name="Freeform 34"/>
            <p:cNvSpPr/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19" name="Freeform 35"/>
            <p:cNvSpPr/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0" name="Freeform 36"/>
            <p:cNvSpPr/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1" name="Freeform 37"/>
            <p:cNvSpPr/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2" name="Freeform 38"/>
            <p:cNvSpPr/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3" name="Freeform 39"/>
            <p:cNvSpPr/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4" name="Freeform 40"/>
            <p:cNvSpPr/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5" name="Freeform 41"/>
            <p:cNvSpPr/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6" name="Freeform 42"/>
            <p:cNvSpPr/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7" name="Freeform 43"/>
            <p:cNvSpPr/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628" name="Freeform 44"/>
            <p:cNvSpPr/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7629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8" cy="1314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/>
          <a:p>
            <a:pPr lvl="0"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 smtClean="0"/>
          </a:p>
        </p:txBody>
      </p:sp>
      <p:sp>
        <p:nvSpPr>
          <p:cNvPr id="1070" name="Rectangle 4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7631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632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633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>
              <a:latin typeface="Verdana" panose="020B0604030504040204" pitchFamily="34" charset="0"/>
            </a:endParaRPr>
          </a:p>
        </p:txBody>
      </p:sp>
      <p:sp>
        <p:nvSpPr>
          <p:cNvPr id="67634" name="Text Box 50"/>
          <p:cNvSpPr txBox="1">
            <a:spLocks noChangeArrowheads="1"/>
          </p:cNvSpPr>
          <p:nvPr/>
        </p:nvSpPr>
        <p:spPr bwMode="auto">
          <a:xfrm>
            <a:off x="6248400" y="6491288"/>
            <a:ext cx="32766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洛阳第二外国语学校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635" name="Text Box 51"/>
          <p:cNvSpPr txBox="1">
            <a:spLocks noChangeArrowheads="1"/>
          </p:cNvSpPr>
          <p:nvPr/>
        </p:nvSpPr>
        <p:spPr bwMode="auto">
          <a:xfrm>
            <a:off x="0" y="0"/>
            <a:ext cx="458788" cy="2590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第一节 水中生活的动物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openxmlformats.org/officeDocument/2006/relationships/image" Target="../media/image2.jpeg"/><Relationship Id="rId2" Type="http://schemas.openxmlformats.org/officeDocument/2006/relationships/slide" Target="slide10.xml"/><Relationship Id="rId1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hyperlink" Target="AVSEQ06.DAT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.jpeg"/><Relationship Id="rId3" Type="http://schemas.openxmlformats.org/officeDocument/2006/relationships/image" Target="../media/image17.jpeg"/><Relationship Id="rId2" Type="http://schemas.openxmlformats.org/officeDocument/2006/relationships/hyperlink" Target="&#40060;&#35797;&#39564;.mpv" TargetMode="External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v.youku.com/v_show/id_XNzAxMTMxNzky.html?old&amp;&amp;from=y1.2-1-103.3.8-2.1-1-1-7-0" TargetMode="External"/><Relationship Id="rId3" Type="http://schemas.openxmlformats.org/officeDocument/2006/relationships/image" Target="../media/image2.jpeg"/><Relationship Id="rId2" Type="http://schemas.openxmlformats.org/officeDocument/2006/relationships/hyperlink" Target="http://v.youku.com/v_show/id_XNzI2NDE4MTIw.html?from=y1.2-1-103.4.1-1.1-1-2-0-0%26source%3Dautoclick" TargetMode="External"/><Relationship Id="rId1" Type="http://schemas.openxmlformats.org/officeDocument/2006/relationships/slide" Target="slide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I:/&#29983;&#29289;/&#20843;&#24180;&#32423;&#19978;/&#20843;&#24180;&#32423;&#31532;&#19968;&#23398;&#26399;/http:/210.14.241.120/swjx/uploadfile/20038176403757853.jpg" TargetMode="External"/><Relationship Id="rId1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hyperlink" Target="&#22270;&#29255;.ppt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slide" Target="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59" name="Picture 15" descr="11484397206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8" name="Text Box 4"/>
          <p:cNvSpPr txBox="1"/>
          <p:nvPr/>
        </p:nvSpPr>
        <p:spPr>
          <a:xfrm>
            <a:off x="1143000" y="381000"/>
            <a:ext cx="6629400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第一章    动物的主要类型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0" name="AutoShape 6"/>
          <p:cNvSpPr/>
          <p:nvPr/>
        </p:nvSpPr>
        <p:spPr>
          <a:xfrm>
            <a:off x="3124200" y="1295400"/>
            <a:ext cx="228600" cy="914400"/>
          </a:xfrm>
          <a:prstGeom prst="leftBrace">
            <a:avLst>
              <a:gd name="adj1" fmla="val 33296"/>
              <a:gd name="adj2" fmla="val 50000"/>
            </a:avLst>
          </a:prstGeom>
          <a:noFill/>
          <a:ln w="349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51" name="Text Box 7"/>
          <p:cNvSpPr txBox="1"/>
          <p:nvPr/>
        </p:nvSpPr>
        <p:spPr>
          <a:xfrm>
            <a:off x="457200" y="1447800"/>
            <a:ext cx="2743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根据有无脊柱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52" name="Text Box 8"/>
          <p:cNvSpPr txBox="1"/>
          <p:nvPr/>
        </p:nvSpPr>
        <p:spPr>
          <a:xfrm>
            <a:off x="3276600" y="1095375"/>
            <a:ext cx="2514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无脊椎动物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53" name="Text Box 9"/>
          <p:cNvSpPr txBox="1"/>
          <p:nvPr/>
        </p:nvSpPr>
        <p:spPr>
          <a:xfrm>
            <a:off x="3352800" y="1752600"/>
            <a:ext cx="2667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有脊椎动物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54" name="Text Box 10"/>
          <p:cNvSpPr txBox="1"/>
          <p:nvPr/>
        </p:nvSpPr>
        <p:spPr>
          <a:xfrm>
            <a:off x="457200" y="4343400"/>
            <a:ext cx="3048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根据生活环境 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55" name="AutoShape 11"/>
          <p:cNvSpPr/>
          <p:nvPr/>
        </p:nvSpPr>
        <p:spPr>
          <a:xfrm>
            <a:off x="2971800" y="3810000"/>
            <a:ext cx="228600" cy="2057400"/>
          </a:xfrm>
          <a:prstGeom prst="leftBrace">
            <a:avLst>
              <a:gd name="adj1" fmla="val 75000"/>
              <a:gd name="adj2" fmla="val 50000"/>
            </a:avLst>
          </a:prstGeom>
          <a:noFill/>
          <a:ln w="349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56" name="Text Box 12"/>
          <p:cNvSpPr txBox="1"/>
          <p:nvPr/>
        </p:nvSpPr>
        <p:spPr>
          <a:xfrm>
            <a:off x="3124200" y="3581400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水中生活的动物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57" name="Text Box 13"/>
          <p:cNvSpPr txBox="1"/>
          <p:nvPr/>
        </p:nvSpPr>
        <p:spPr>
          <a:xfrm>
            <a:off x="3124200" y="4313238"/>
            <a:ext cx="3429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陆地生活的动物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58" name="Text Box 14"/>
          <p:cNvSpPr txBox="1"/>
          <p:nvPr/>
        </p:nvSpPr>
        <p:spPr>
          <a:xfrm>
            <a:off x="3124200" y="5303838"/>
            <a:ext cx="3276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空中生活的动物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" fill="hold"/>
                                        <p:tgtEl>
                                          <p:spTgt spid="615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 animBg="1"/>
      <p:bldP spid="6151" grpId="0"/>
      <p:bldP spid="6152" grpId="0"/>
      <p:bldP spid="6153" grpId="0"/>
      <p:bldP spid="6154" grpId="0"/>
      <p:bldP spid="6155" grpId="0" animBg="1"/>
      <p:bldP spid="6156" grpId="0"/>
      <p:bldP spid="6157" grpId="0"/>
      <p:bldP spid="61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1" name="TextBox 3"/>
          <p:cNvSpPr txBox="1"/>
          <p:nvPr/>
        </p:nvSpPr>
        <p:spPr>
          <a:xfrm>
            <a:off x="914400" y="0"/>
            <a:ext cx="3656013" cy="15700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无脊椎动物</a:t>
            </a:r>
            <a:r>
              <a:rPr lang="en-US" altLang="zh-CN" sz="48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:</a:t>
            </a:r>
            <a:endParaRPr lang="zh-CN" altLang="en-US" sz="48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endParaRPr lang="zh-CN" altLang="en-US" sz="48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4225" y="838200"/>
            <a:ext cx="6067425" cy="2124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原生动物、腔肠动物、</a:t>
            </a:r>
            <a:endParaRPr lang="en-US" altLang="zh-CN" sz="44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扁形动物和线形动物、</a:t>
            </a:r>
            <a:endParaRPr lang="en-US" altLang="zh-CN" sz="44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软体动物、节肢动物</a:t>
            </a:r>
            <a:endParaRPr lang="zh-CN" altLang="en-US" sz="4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3810000"/>
            <a:ext cx="3125788" cy="14462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脊椎动物：</a:t>
            </a:r>
            <a:endParaRPr lang="zh-CN" altLang="en-US" sz="4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endParaRPr lang="zh-CN" altLang="en-US" sz="44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4648200"/>
            <a:ext cx="6656388" cy="14462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鱼类、两栖类、爬行类、</a:t>
            </a:r>
            <a:endParaRPr lang="en-US" altLang="zh-CN" sz="44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鸟类、哺乳类</a:t>
            </a:r>
            <a:endParaRPr lang="zh-CN" altLang="en-US" sz="4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5125" name="图片 7" descr="3c2b866e915912d180cb4ac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45" name="Picture 4" descr="fish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95400"/>
            <a:ext cx="9144000" cy="556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Text Box 5"/>
          <p:cNvSpPr txBox="1"/>
          <p:nvPr/>
        </p:nvSpPr>
        <p:spPr>
          <a:xfrm>
            <a:off x="1371600" y="381000"/>
            <a:ext cx="7239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第四节    鱼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169" name="Text Box 5"/>
          <p:cNvSpPr txBox="1"/>
          <p:nvPr/>
        </p:nvSpPr>
        <p:spPr>
          <a:xfrm>
            <a:off x="457200" y="0"/>
            <a:ext cx="3200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几种海洋鱼类：</a:t>
            </a:r>
            <a:endParaRPr lang="zh-CN" altLang="en-US" sz="3200" b="1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5126" name="Picture 6" descr="pic_368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0" y="838200"/>
            <a:ext cx="2743200" cy="180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Picture 7" descr="pic_371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219200"/>
            <a:ext cx="3352800" cy="1347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8" name="Picture 8" descr="pic_371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962400"/>
            <a:ext cx="4572000" cy="2895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1" name="Picture 11" descr="pic_3718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4038600"/>
            <a:ext cx="3810000" cy="2149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 fill="hold"/>
                                        <p:tgtEl>
                                          <p:spTgt spid="51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海洋鱼类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4" name="Picture 5" descr="fisha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50" y="0"/>
            <a:ext cx="90805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7" name="Text Box 4"/>
          <p:cNvSpPr txBox="1"/>
          <p:nvPr/>
        </p:nvSpPr>
        <p:spPr>
          <a:xfrm>
            <a:off x="457200" y="0"/>
            <a:ext cx="3200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几种淡水鱼类：</a:t>
            </a:r>
            <a:endParaRPr lang="zh-CN" altLang="en-US" sz="3200" b="1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70661" name="Picture 5" descr="pic_371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16563" y="4495800"/>
            <a:ext cx="3627437" cy="1481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662" name="Picture 6" descr="pic_3717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685800"/>
            <a:ext cx="5562600" cy="1714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663" name="Picture 7" descr="pic_371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00" y="1676400"/>
            <a:ext cx="3322638" cy="1377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664" name="Picture 8" descr="pic_3718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2514600"/>
            <a:ext cx="3181350" cy="1384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665" name="Picture 9" descr="pic_3718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48200"/>
            <a:ext cx="3140075" cy="1481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3" name="TextBox 9"/>
          <p:cNvSpPr txBox="1"/>
          <p:nvPr/>
        </p:nvSpPr>
        <p:spPr>
          <a:xfrm>
            <a:off x="7543800" y="5715000"/>
            <a:ext cx="103822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草鱼</a:t>
            </a:r>
            <a:endParaRPr lang="zh-CN" altLang="en-US" sz="32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224" name="TextBox 11"/>
          <p:cNvSpPr txBox="1"/>
          <p:nvPr/>
        </p:nvSpPr>
        <p:spPr>
          <a:xfrm>
            <a:off x="6324600" y="3200400"/>
            <a:ext cx="103822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青鱼</a:t>
            </a:r>
            <a:endParaRPr lang="zh-CN" altLang="en-US" sz="32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225" name="TextBox 12"/>
          <p:cNvSpPr txBox="1"/>
          <p:nvPr/>
        </p:nvSpPr>
        <p:spPr>
          <a:xfrm>
            <a:off x="3124200" y="3962400"/>
            <a:ext cx="103822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鲢鱼</a:t>
            </a:r>
            <a:endParaRPr lang="zh-CN" altLang="en-US" sz="32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TextBox 13"/>
          <p:cNvSpPr txBox="1"/>
          <p:nvPr/>
        </p:nvSpPr>
        <p:spPr>
          <a:xfrm>
            <a:off x="1066800" y="6019800"/>
            <a:ext cx="1041400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鳙鱼</a:t>
            </a:r>
            <a:endParaRPr lang="zh-CN" altLang="en-US" sz="32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9227" name="图片 14" descr="3c2b866e915912d180cb4ac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淡水鱼类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2" name="Picture 5" descr="fisha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5400" y="609600"/>
            <a:ext cx="7086600" cy="525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3" name="图片 3" descr="3c2b866e915912d180cb4a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5" name="Text Box 5"/>
          <p:cNvSpPr txBox="1"/>
          <p:nvPr/>
        </p:nvSpPr>
        <p:spPr>
          <a:xfrm>
            <a:off x="609600" y="0"/>
            <a:ext cx="7848600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一、鱼为什么能生活在水中？</a:t>
            </a:r>
            <a:endParaRPr lang="en-US" altLang="zh-CN" sz="3600" b="1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38" name="Text Box 6"/>
          <p:cNvSpPr txBox="1"/>
          <p:nvPr/>
        </p:nvSpPr>
        <p:spPr>
          <a:xfrm>
            <a:off x="685800" y="838200"/>
            <a:ext cx="7696200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           </a:t>
            </a:r>
            <a:r>
              <a:rPr lang="zh-CN" altLang="en-US" sz="3600" b="1" dirty="0">
                <a:solidFill>
                  <a:srgbClr val="66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鱼所以能够在水中生活，有两个特点是至关重要的：</a:t>
            </a:r>
            <a:r>
              <a:rPr lang="zh-CN" altLang="en-US" sz="3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一是能靠游泳来获取</a:t>
            </a: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食物</a:t>
            </a:r>
            <a:r>
              <a:rPr lang="zh-CN" altLang="en-US" sz="3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和防御</a:t>
            </a: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敌害</a:t>
            </a:r>
            <a:r>
              <a:rPr lang="zh-CN" altLang="en-US" sz="3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，二是能在水中</a:t>
            </a: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呼吸</a:t>
            </a:r>
            <a:r>
              <a:rPr lang="zh-CN" altLang="en-US" sz="3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sz="36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40" name="Text Box 8"/>
          <p:cNvSpPr txBox="1"/>
          <p:nvPr/>
        </p:nvSpPr>
        <p:spPr>
          <a:xfrm>
            <a:off x="152400" y="3124200"/>
            <a:ext cx="2895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宋体" panose="02010600030101010101" pitchFamily="2" charset="-122"/>
              </a:rPr>
              <a:t>（一）游泳</a:t>
            </a:r>
            <a:endParaRPr lang="zh-CN" altLang="en-US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42" name="Rectangle 10"/>
          <p:cNvSpPr/>
          <p:nvPr/>
        </p:nvSpPr>
        <p:spPr>
          <a:xfrm>
            <a:off x="762000" y="3810000"/>
            <a:ext cx="33178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、体型：流线型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43" name="Rectangle 11"/>
          <p:cNvSpPr/>
          <p:nvPr/>
        </p:nvSpPr>
        <p:spPr>
          <a:xfrm>
            <a:off x="762000" y="4419600"/>
            <a:ext cx="33178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、体表布满粘液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44" name="Rectangle 12">
            <a:hlinkClick r:id="rId1" action="ppaction://hlinksldjump"/>
          </p:cNvPr>
          <p:cNvSpPr/>
          <p:nvPr/>
        </p:nvSpPr>
        <p:spPr>
          <a:xfrm>
            <a:off x="762000" y="5334000"/>
            <a:ext cx="2057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、有鳍：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45" name="AutoShape 13"/>
          <p:cNvSpPr/>
          <p:nvPr/>
        </p:nvSpPr>
        <p:spPr>
          <a:xfrm>
            <a:off x="2590800" y="518160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349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46" name="Text Box 14"/>
          <p:cNvSpPr txBox="1"/>
          <p:nvPr/>
        </p:nvSpPr>
        <p:spPr>
          <a:xfrm>
            <a:off x="2743200" y="4953000"/>
            <a:ext cx="3886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偶鳍：胸鳍、腹鳍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47" name="Text Box 15"/>
          <p:cNvSpPr txBox="1"/>
          <p:nvPr/>
        </p:nvSpPr>
        <p:spPr>
          <a:xfrm>
            <a:off x="2743200" y="5715000"/>
            <a:ext cx="5791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单鳍：臀鳍、尾鳍、背鳍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1274" name="AutoShape 16">
            <a:hlinkClick r:id="rId2" action="ppaction://hlinksldjump"/>
          </p:cNvPr>
          <p:cNvSpPr/>
          <p:nvPr/>
        </p:nvSpPr>
        <p:spPr>
          <a:xfrm>
            <a:off x="8839200" y="6629400"/>
            <a:ext cx="304800" cy="228600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11275" name="图片 13" descr="3c2b866e915912d180cb4ac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" fill="hold"/>
                                        <p:tgtEl>
                                          <p:spTgt spid="6964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" fill="hold"/>
                                        <p:tgtEl>
                                          <p:spTgt spid="6964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" fill="hold"/>
                                        <p:tgtEl>
                                          <p:spTgt spid="6964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40" grpId="0"/>
      <p:bldP spid="69642" grpId="0"/>
      <p:bldP spid="69643" grpId="0"/>
      <p:bldP spid="69644" grpId="0"/>
      <p:bldP spid="69645" grpId="0" animBg="1"/>
      <p:bldP spid="69646" grpId="0"/>
      <p:bldP spid="696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89" name="Rectangle 5"/>
          <p:cNvSpPr/>
          <p:nvPr/>
        </p:nvSpPr>
        <p:spPr>
          <a:xfrm>
            <a:off x="609600" y="914400"/>
            <a:ext cx="2743200" cy="685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600" b="1" dirty="0">
                <a:latin typeface="Verdana" panose="020B0604030504040204" pitchFamily="34" charset="0"/>
                <a:ea typeface="隶书" panose="02010509060101010101" pitchFamily="49" charset="-122"/>
              </a:rPr>
              <a:t>观察与思考</a:t>
            </a:r>
            <a:endParaRPr lang="zh-CN" altLang="en-US" sz="36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pic>
        <p:nvPicPr>
          <p:cNvPr id="12290" name="Picture 7" descr="pic_36865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873250"/>
            <a:ext cx="7620000" cy="3911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8" name="Text Box 8"/>
          <p:cNvSpPr txBox="1"/>
          <p:nvPr/>
        </p:nvSpPr>
        <p:spPr>
          <a:xfrm>
            <a:off x="5181600" y="172085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隶书" panose="02010509060101010101" pitchFamily="49" charset="-122"/>
              </a:rPr>
              <a:t>背鳍</a:t>
            </a:r>
            <a:endParaRPr lang="zh-CN" altLang="en-US" sz="36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1689" name="Text Box 9"/>
          <p:cNvSpPr txBox="1"/>
          <p:nvPr/>
        </p:nvSpPr>
        <p:spPr>
          <a:xfrm>
            <a:off x="7162800" y="248285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隶书" panose="02010509060101010101" pitchFamily="49" charset="-122"/>
              </a:rPr>
              <a:t>尾鳍</a:t>
            </a:r>
            <a:endParaRPr lang="zh-CN" altLang="en-US" sz="36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1690" name="Text Box 10"/>
          <p:cNvSpPr txBox="1"/>
          <p:nvPr/>
        </p:nvSpPr>
        <p:spPr>
          <a:xfrm>
            <a:off x="6477000" y="446405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隶书" panose="02010509060101010101" pitchFamily="49" charset="-122"/>
              </a:rPr>
              <a:t>臀鳍</a:t>
            </a:r>
            <a:endParaRPr lang="zh-CN" altLang="en-US" sz="36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1691" name="Text Box 11"/>
          <p:cNvSpPr txBox="1"/>
          <p:nvPr/>
        </p:nvSpPr>
        <p:spPr>
          <a:xfrm>
            <a:off x="4495800" y="522605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隶书" panose="02010509060101010101" pitchFamily="49" charset="-122"/>
              </a:rPr>
              <a:t>腹鳍</a:t>
            </a:r>
            <a:endParaRPr lang="zh-CN" altLang="en-US" sz="36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1692" name="Text Box 12"/>
          <p:cNvSpPr txBox="1"/>
          <p:nvPr/>
        </p:nvSpPr>
        <p:spPr>
          <a:xfrm>
            <a:off x="2590800" y="492125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隶书" panose="02010509060101010101" pitchFamily="49" charset="-122"/>
              </a:rPr>
              <a:t>胸鳍</a:t>
            </a:r>
            <a:endParaRPr lang="zh-CN" altLang="en-US" sz="36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12296" name="Text Box 13"/>
          <p:cNvSpPr txBox="1"/>
          <p:nvPr/>
        </p:nvSpPr>
        <p:spPr>
          <a:xfrm>
            <a:off x="304800" y="0"/>
            <a:ext cx="2895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（一）游泳</a:t>
            </a:r>
            <a:endParaRPr lang="zh-CN" altLang="en-US" sz="3600" b="1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297" name="AutoShape 14">
            <a:hlinkClick r:id="" action="ppaction://hlinkshowjump?jump=previousslide"/>
          </p:cNvPr>
          <p:cNvSpPr/>
          <p:nvPr/>
        </p:nvSpPr>
        <p:spPr>
          <a:xfrm>
            <a:off x="8458200" y="6477000"/>
            <a:ext cx="685800" cy="381000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298" name="TextBox 12"/>
          <p:cNvSpPr txBox="1"/>
          <p:nvPr/>
        </p:nvSpPr>
        <p:spPr>
          <a:xfrm>
            <a:off x="304800" y="4572000"/>
            <a:ext cx="1041400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侧线</a:t>
            </a:r>
            <a:endParaRPr lang="zh-CN" altLang="en-US" sz="32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cxnSp>
        <p:nvCxnSpPr>
          <p:cNvPr id="15" name="直接箭头连接符 14"/>
          <p:cNvCxnSpPr/>
          <p:nvPr/>
        </p:nvCxnSpPr>
        <p:spPr>
          <a:xfrm flipV="1">
            <a:off x="990600" y="3581400"/>
            <a:ext cx="1600200" cy="9144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300" name="图片 15" descr="3c2b866e915912d180cb4ac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8" grpId="0"/>
      <p:bldP spid="71689" grpId="0"/>
      <p:bldP spid="71690" grpId="0"/>
      <p:bldP spid="71691" grpId="0"/>
      <p:bldP spid="716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4758" name="Text Box 6"/>
          <p:cNvSpPr txBox="1"/>
          <p:nvPr/>
        </p:nvSpPr>
        <p:spPr>
          <a:xfrm>
            <a:off x="1066800" y="3733800"/>
            <a:ext cx="7467600" cy="14462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CC3300"/>
                </a:solidFill>
                <a:latin typeface="方正华隶简体" pitchFamily="65" charset="-122"/>
                <a:ea typeface="方正华隶简体" pitchFamily="65" charset="-122"/>
              </a:rPr>
              <a:t>躯干部和尾鳍</a:t>
            </a:r>
            <a:r>
              <a:rPr lang="zh-CN" altLang="en-US" sz="4400" b="1" dirty="0">
                <a:latin typeface="方正华隶简体" pitchFamily="65" charset="-122"/>
                <a:ea typeface="方正华隶简体" pitchFamily="65" charset="-122"/>
              </a:rPr>
              <a:t>产生前进的动力，</a:t>
            </a:r>
            <a:r>
              <a:rPr lang="zh-CN" altLang="en-US" sz="4400" b="1" dirty="0">
                <a:solidFill>
                  <a:srgbClr val="CC3300"/>
                </a:solidFill>
                <a:latin typeface="方正华隶简体" pitchFamily="65" charset="-122"/>
                <a:ea typeface="方正华隶简体" pitchFamily="65" charset="-122"/>
              </a:rPr>
              <a:t>尾鳍</a:t>
            </a:r>
            <a:r>
              <a:rPr lang="zh-CN" altLang="en-US" sz="4400" b="1" dirty="0">
                <a:latin typeface="方正华隶简体" pitchFamily="65" charset="-122"/>
                <a:ea typeface="方正华隶简体" pitchFamily="65" charset="-122"/>
              </a:rPr>
              <a:t>决定运动方向。</a:t>
            </a:r>
            <a:endParaRPr lang="zh-CN" altLang="en-US" sz="4400" b="1" dirty="0">
              <a:latin typeface="方正华隶简体" pitchFamily="65" charset="-122"/>
              <a:ea typeface="方正华隶简体" pitchFamily="65" charset="-122"/>
            </a:endParaRPr>
          </a:p>
        </p:txBody>
      </p:sp>
      <p:sp>
        <p:nvSpPr>
          <p:cNvPr id="74759" name="Rectangle 7"/>
          <p:cNvSpPr/>
          <p:nvPr/>
        </p:nvSpPr>
        <p:spPr>
          <a:xfrm>
            <a:off x="457200" y="0"/>
            <a:ext cx="8077200" cy="2800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44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背鳍、胸鳍和腹鳍</a:t>
            </a:r>
            <a:r>
              <a:rPr lang="zh-CN" altLang="en-US" sz="4400" b="1" dirty="0">
                <a:latin typeface="Verdana" panose="020B0604030504040204" pitchFamily="34" charset="0"/>
                <a:ea typeface="宋体" panose="02010600030101010101" pitchFamily="2" charset="-122"/>
              </a:rPr>
              <a:t>都有维持鱼体平衡。其中</a:t>
            </a:r>
            <a:r>
              <a:rPr lang="zh-CN" altLang="en-US" sz="44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背鳍</a:t>
            </a:r>
            <a:r>
              <a:rPr lang="zh-CN" altLang="en-US" sz="4400" b="1" dirty="0">
                <a:latin typeface="Verdana" panose="020B0604030504040204" pitchFamily="34" charset="0"/>
                <a:ea typeface="宋体" panose="02010600030101010101" pitchFamily="2" charset="-122"/>
              </a:rPr>
              <a:t>维持平衡最重要。</a:t>
            </a:r>
            <a:r>
              <a:rPr lang="zh-CN" altLang="en-US" sz="44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胸鳍</a:t>
            </a:r>
            <a:r>
              <a:rPr lang="zh-CN" altLang="en-US" sz="4400" b="1" dirty="0">
                <a:latin typeface="Verdana" panose="020B0604030504040204" pitchFamily="34" charset="0"/>
                <a:ea typeface="宋体" panose="02010600030101010101" pitchFamily="2" charset="-122"/>
              </a:rPr>
              <a:t>还有</a:t>
            </a:r>
            <a:r>
              <a:rPr lang="zh-CN" altLang="en-US" sz="4400" b="1" dirty="0">
                <a:solidFill>
                  <a:srgbClr val="66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改变</a:t>
            </a:r>
            <a:r>
              <a:rPr lang="zh-CN" altLang="en-US" sz="4400" b="1" dirty="0">
                <a:latin typeface="Verdana" panose="020B0604030504040204" pitchFamily="34" charset="0"/>
                <a:ea typeface="宋体" panose="02010600030101010101" pitchFamily="2" charset="-122"/>
              </a:rPr>
              <a:t>方向的作用。</a:t>
            </a:r>
            <a:endParaRPr lang="zh-CN" altLang="en-US" sz="4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13315" name="图片 5" descr="3c2b866e915912d180cb4ac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/>
      <p:bldP spid="747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3732" name="Text Box 4"/>
          <p:cNvSpPr txBox="1"/>
          <p:nvPr/>
        </p:nvSpPr>
        <p:spPr>
          <a:xfrm>
            <a:off x="381000" y="2743200"/>
            <a:ext cx="2438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宋体" panose="02010600030101010101" pitchFamily="2" charset="-122"/>
              </a:rPr>
              <a:t>模拟实验： </a:t>
            </a:r>
            <a:endParaRPr lang="zh-CN" altLang="en-US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3733" name="Text Box 5"/>
          <p:cNvSpPr txBox="1"/>
          <p:nvPr/>
        </p:nvSpPr>
        <p:spPr>
          <a:xfrm>
            <a:off x="609600" y="3581400"/>
            <a:ext cx="7924800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在难以直接拿研究对象做实验时，有时用模型来做实验，即模仿</a:t>
            </a:r>
            <a:r>
              <a:rPr lang="zh-CN" altLang="en-US" sz="3200" b="1" i="1" u="sng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实验对象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制作模型，或者模仿试验的</a:t>
            </a:r>
            <a:r>
              <a:rPr lang="zh-CN" altLang="en-US" sz="3200" b="1" i="1" u="sng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某些条件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进行实验，这样的实验叫模拟实验。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3734" name="Text Box 6"/>
          <p:cNvSpPr txBox="1"/>
          <p:nvPr/>
        </p:nvSpPr>
        <p:spPr>
          <a:xfrm>
            <a:off x="685800" y="762000"/>
            <a:ext cx="807720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Verdana" panose="020B060403050404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6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实验</a:t>
            </a:r>
            <a:r>
              <a:rPr lang="zh-CN" altLang="en-US" sz="3600" b="1" dirty="0">
                <a:latin typeface="Verdana" panose="020B0604030504040204" pitchFamily="34" charset="0"/>
                <a:ea typeface="宋体" panose="02010600030101010101" pitchFamily="2" charset="-122"/>
              </a:rPr>
              <a:t>是在人为控制研究对象的条件下进行的观察。</a:t>
            </a:r>
            <a:endParaRPr lang="zh-CN" altLang="en-US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14340" name="图片 6" descr="3c2b866e915912d180cb4ac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/>
      <p:bldP spid="737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1" name="Text Box 4"/>
          <p:cNvSpPr txBox="1"/>
          <p:nvPr/>
        </p:nvSpPr>
        <p:spPr>
          <a:xfrm>
            <a:off x="990600" y="228600"/>
            <a:ext cx="350520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5362" name="Text Box 5"/>
          <p:cNvSpPr txBox="1"/>
          <p:nvPr/>
        </p:nvSpPr>
        <p:spPr>
          <a:xfrm>
            <a:off x="304800" y="0"/>
            <a:ext cx="2895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（二）呼吸</a:t>
            </a:r>
            <a:endParaRPr lang="zh-CN" altLang="en-US" sz="3600" b="1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15363" name="Picture 6" descr="pic_368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990600"/>
            <a:ext cx="3317875" cy="3505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Picture 7" descr="pic_36866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1371600"/>
            <a:ext cx="3419475" cy="426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6808" name="Line 8"/>
          <p:cNvSpPr/>
          <p:nvPr/>
        </p:nvSpPr>
        <p:spPr>
          <a:xfrm flipH="1">
            <a:off x="4800600" y="3048000"/>
            <a:ext cx="1524000" cy="228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6809" name="Line 9"/>
          <p:cNvSpPr/>
          <p:nvPr/>
        </p:nvSpPr>
        <p:spPr>
          <a:xfrm flipH="1">
            <a:off x="6477000" y="3048000"/>
            <a:ext cx="0" cy="1981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6810" name="Line 10"/>
          <p:cNvSpPr/>
          <p:nvPr/>
        </p:nvSpPr>
        <p:spPr>
          <a:xfrm>
            <a:off x="7162800" y="3505200"/>
            <a:ext cx="838200" cy="609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6811" name="Text Box 11"/>
          <p:cNvSpPr txBox="1"/>
          <p:nvPr/>
        </p:nvSpPr>
        <p:spPr>
          <a:xfrm>
            <a:off x="3886200" y="2971800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隶书" panose="02010509060101010101" pitchFamily="49" charset="-122"/>
              </a:rPr>
              <a:t>鳃耙</a:t>
            </a:r>
            <a:endParaRPr lang="zh-CN" altLang="en-US" sz="32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6812" name="Text Box 12"/>
          <p:cNvSpPr txBox="1"/>
          <p:nvPr/>
        </p:nvSpPr>
        <p:spPr>
          <a:xfrm>
            <a:off x="6019800" y="4953000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隶书" panose="02010509060101010101" pitchFamily="49" charset="-122"/>
              </a:rPr>
              <a:t>鳃弓</a:t>
            </a:r>
            <a:endParaRPr lang="zh-CN" altLang="en-US" sz="32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6813" name="Text Box 13"/>
          <p:cNvSpPr txBox="1"/>
          <p:nvPr/>
        </p:nvSpPr>
        <p:spPr>
          <a:xfrm>
            <a:off x="6858000" y="3962400"/>
            <a:ext cx="2286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隶书" panose="02010509060101010101" pitchFamily="49" charset="-122"/>
              </a:rPr>
              <a:t>鳃丝</a:t>
            </a:r>
            <a:r>
              <a:rPr lang="zh-CN" altLang="en-US" sz="3200" dirty="0">
                <a:latin typeface="Verdana" panose="020B0604030504040204" pitchFamily="34" charset="0"/>
                <a:ea typeface="隶书" panose="02010509060101010101" pitchFamily="49" charset="-122"/>
              </a:rPr>
              <a:t>（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充满毛细血管</a:t>
            </a:r>
            <a:r>
              <a:rPr lang="zh-CN" altLang="en-US" sz="3200" dirty="0">
                <a:latin typeface="Verdana" panose="020B0604030504040204" pitchFamily="34" charset="0"/>
                <a:ea typeface="隶书" panose="02010509060101010101" pitchFamily="49" charset="-122"/>
              </a:rPr>
              <a:t>）</a:t>
            </a:r>
            <a:endParaRPr lang="zh-CN" altLang="en-US" sz="3200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6814" name="Line 14"/>
          <p:cNvSpPr/>
          <p:nvPr/>
        </p:nvSpPr>
        <p:spPr>
          <a:xfrm flipH="1" flipV="1">
            <a:off x="1295400" y="1295400"/>
            <a:ext cx="1143000" cy="12954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6815" name="Line 15"/>
          <p:cNvSpPr/>
          <p:nvPr/>
        </p:nvSpPr>
        <p:spPr>
          <a:xfrm flipV="1">
            <a:off x="2438400" y="3505200"/>
            <a:ext cx="228600" cy="16764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6816" name="Text Box 16"/>
          <p:cNvSpPr txBox="1"/>
          <p:nvPr/>
        </p:nvSpPr>
        <p:spPr>
          <a:xfrm>
            <a:off x="609600" y="762000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隶书" panose="02010509060101010101" pitchFamily="49" charset="-122"/>
              </a:rPr>
              <a:t>鳃盖</a:t>
            </a:r>
            <a:endParaRPr lang="zh-CN" altLang="en-US" sz="32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6817" name="Text Box 17"/>
          <p:cNvSpPr txBox="1"/>
          <p:nvPr/>
        </p:nvSpPr>
        <p:spPr>
          <a:xfrm>
            <a:off x="1981200" y="5105400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隶书" panose="02010509060101010101" pitchFamily="49" charset="-122"/>
              </a:rPr>
              <a:t>鳃丝</a:t>
            </a:r>
            <a:endParaRPr lang="zh-CN" altLang="en-US" sz="3200" b="1" dirty="0"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pic>
        <p:nvPicPr>
          <p:cNvPr id="15375" name="图片 17" descr="3c2b866e915912d180cb4ac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6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" fill="hold"/>
                                        <p:tgtEl>
                                          <p:spTgt spid="7680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" fill="hold"/>
                                        <p:tgtEl>
                                          <p:spTgt spid="7680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768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" fill="hold"/>
                                        <p:tgtEl>
                                          <p:spTgt spid="768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/>
      <p:bldP spid="76812" grpId="0"/>
      <p:bldP spid="76813" grpId="0"/>
      <p:bldP spid="76816" grpId="0"/>
      <p:bldP spid="768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5" name="Text Box 4"/>
          <p:cNvSpPr txBox="1"/>
          <p:nvPr/>
        </p:nvSpPr>
        <p:spPr>
          <a:xfrm>
            <a:off x="533400" y="304800"/>
            <a:ext cx="4267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鱼的主要特征：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8853" name="Text Box 5"/>
          <p:cNvSpPr txBox="1"/>
          <p:nvPr/>
        </p:nvSpPr>
        <p:spPr>
          <a:xfrm>
            <a:off x="838200" y="1219200"/>
            <a:ext cx="754380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Verdana" panose="020B060403050404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latin typeface="Verdana" panose="020B0604030504040204" pitchFamily="34" charset="0"/>
                <a:ea typeface="宋体" panose="02010600030101010101" pitchFamily="2" charset="-122"/>
              </a:rPr>
              <a:t>体表常常被有</a:t>
            </a:r>
            <a:r>
              <a:rPr lang="zh-CN" altLang="en-US" sz="36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鳞片</a:t>
            </a:r>
            <a:r>
              <a:rPr lang="zh-CN" altLang="en-US" sz="3600" b="1" dirty="0">
                <a:latin typeface="Verdana" panose="020B0604030504040204" pitchFamily="34" charset="0"/>
                <a:ea typeface="宋体" panose="02010600030101010101" pitchFamily="2" charset="-122"/>
              </a:rPr>
              <a:t>，用</a:t>
            </a:r>
            <a:r>
              <a:rPr lang="zh-CN" altLang="en-US" sz="36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鳃</a:t>
            </a:r>
            <a:r>
              <a:rPr lang="zh-CN" altLang="en-US" sz="3600" b="1" dirty="0">
                <a:latin typeface="Verdana" panose="020B0604030504040204" pitchFamily="34" charset="0"/>
                <a:ea typeface="宋体" panose="02010600030101010101" pitchFamily="2" charset="-122"/>
              </a:rPr>
              <a:t>呼吸，通过</a:t>
            </a:r>
            <a:r>
              <a:rPr lang="zh-CN" altLang="en-US" sz="36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尾部</a:t>
            </a:r>
            <a:r>
              <a:rPr lang="zh-CN" altLang="en-US" sz="3600" b="1" dirty="0">
                <a:latin typeface="Verdana" panose="020B0604030504040204" pitchFamily="34" charset="0"/>
                <a:ea typeface="宋体" panose="02010600030101010101" pitchFamily="2" charset="-122"/>
              </a:rPr>
              <a:t>的摆动和</a:t>
            </a:r>
            <a:r>
              <a:rPr lang="zh-CN" altLang="en-US" sz="36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鳍</a:t>
            </a:r>
            <a:r>
              <a:rPr lang="zh-CN" altLang="en-US" sz="3600" b="1" dirty="0">
                <a:latin typeface="Verdana" panose="020B0604030504040204" pitchFamily="34" charset="0"/>
                <a:ea typeface="宋体" panose="02010600030101010101" pitchFamily="2" charset="-122"/>
              </a:rPr>
              <a:t>的协调作用游泳。</a:t>
            </a:r>
            <a:endParaRPr lang="zh-CN" altLang="en-US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5364" name="Text Box 6"/>
          <p:cNvSpPr txBox="1"/>
          <p:nvPr/>
        </p:nvSpPr>
        <p:spPr>
          <a:xfrm>
            <a:off x="228600" y="2514600"/>
            <a:ext cx="8915400" cy="12493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  <a:hlinkClick r:id="rId1" action="ppaction://hlinksldjump"/>
              </a:rPr>
              <a:t>海马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、鲍鱼、鱿鱼、鲸鱼、甲鱼、娃娃鱼都是鱼吗？</a:t>
            </a:r>
            <a:r>
              <a:rPr lang="en-US" altLang="zh-CN" sz="1200" b="1">
                <a:latin typeface="Verdana" panose="020B0604030504040204" pitchFamily="34" charset="0"/>
                <a:ea typeface="宋体" panose="02010600030101010101" pitchFamily="2" charset="-122"/>
                <a:hlinkClick r:id="rId2"/>
              </a:rPr>
              <a:t>http://v.youku.com/v_show/id_XNzI2NDE4MTIw.html?from=y1.2-1-103.4.1-1.1-1-2-0-0%26source%3Dautoclick</a:t>
            </a:r>
            <a:endParaRPr lang="en-US" altLang="zh-CN" sz="1200" b="1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16388" name="图片 6" descr="3c2b866e915912d180cb4ac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9" name="文本框 15366"/>
          <p:cNvSpPr txBox="1"/>
          <p:nvPr/>
        </p:nvSpPr>
        <p:spPr>
          <a:xfrm>
            <a:off x="2286000" y="4495800"/>
            <a:ext cx="350520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  <a:hlinkClick r:id="rId4"/>
              </a:rPr>
              <a:t>http://</a:t>
            </a:r>
            <a:r>
              <a:rPr lang="en-US" altLang="zh-CN" err="1">
                <a:latin typeface="Verdana" panose="020B0604030504040204" pitchFamily="34" charset="0"/>
                <a:ea typeface="宋体" panose="02010600030101010101" pitchFamily="2" charset="-122"/>
                <a:hlinkClick r:id="rId4"/>
              </a:rPr>
              <a:t>v.youku.com/v_show/id_XNzAxMTMxNzky.html?old&amp;&amp;from</a:t>
            </a:r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  <a:hlinkClick r:id="rId4"/>
              </a:rPr>
              <a:t>=y1.2-1-103.3.8-2.1-1-1-7-0</a:t>
            </a:r>
            <a:endParaRPr lang="en-US" altLang="zh-CN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3" grpId="0"/>
      <p:bldP spid="153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7409" name="Picture 3" descr="Fmai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" y="685800"/>
            <a:ext cx="7315200" cy="548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0" name="图片 2" descr="3c2b866e915912d180cb4a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腔肠动物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434" name="Picture 5" descr="Pict2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8800" y="1676400"/>
            <a:ext cx="5635625" cy="411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图片 3" descr="3c2b866e915912d180cb4a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海葵类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9458" name="Picture 5" descr="Pict2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1600" y="2133600"/>
            <a:ext cx="5635625" cy="411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59" name="图片 3" descr="3c2b866e915912d180cb4a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海蜇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482" name="Picture 5" descr="animal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76400"/>
            <a:ext cx="9144000" cy="5181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虾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1506" name="Picture 5" descr="G04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225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2529" name="Picture 5" descr="G05_1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水蚤</a:t>
            </a:r>
            <a:endParaRPr kumimoji="0" lang="zh-CN" altLang="en-US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554" name="Rectangle 5"/>
          <p:cNvSpPr/>
          <p:nvPr/>
        </p:nvSpPr>
        <p:spPr>
          <a:xfrm>
            <a:off x="3143250" y="22669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23555" name="Picture 4" descr="http://210.14.241.120/swjx/uploadfile/20038176403757853.jpg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0" y="1600200"/>
            <a:ext cx="9144000" cy="5280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7" name="Text Box 4"/>
          <p:cNvSpPr txBox="1"/>
          <p:nvPr/>
        </p:nvSpPr>
        <p:spPr>
          <a:xfrm>
            <a:off x="457200" y="0"/>
            <a:ext cx="4191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二、其他水生动物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9877" name="Text Box 5"/>
          <p:cNvSpPr txBox="1"/>
          <p:nvPr/>
        </p:nvSpPr>
        <p:spPr>
          <a:xfrm>
            <a:off x="457200" y="533400"/>
            <a:ext cx="8382000" cy="1798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腔肠动物：水螅、海葵、珊瑚虫、海蜇等。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特征：</a:t>
            </a:r>
            <a:r>
              <a:rPr lang="zh-CN" altLang="en-US" sz="3200" b="1" dirty="0">
                <a:solidFill>
                  <a:srgbClr val="66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有口无肛门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，食物从口进入</a:t>
            </a:r>
            <a:r>
              <a:rPr lang="zh-CN" altLang="en-US" sz="3200" b="1" dirty="0">
                <a:solidFill>
                  <a:srgbClr val="66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消化腔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，消化后的食物残渣仍由口排出体外。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9878" name="Text Box 6"/>
          <p:cNvSpPr txBox="1"/>
          <p:nvPr/>
        </p:nvSpPr>
        <p:spPr>
          <a:xfrm>
            <a:off x="457200" y="2362200"/>
            <a:ext cx="8382000" cy="1798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软体动物：河蚌、蜗牛、鱿鱼、章鱼等。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特征：身体柔软靠</a:t>
            </a:r>
            <a:r>
              <a:rPr lang="zh-CN" altLang="en-US" sz="3200" b="1" dirty="0">
                <a:solidFill>
                  <a:srgbClr val="66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贝壳</a:t>
            </a:r>
            <a:r>
              <a:rPr lang="zh-CN" altLang="en-US" sz="32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来保护身体的动物。乌贼、章鱼贝壳退化，也是软体动物。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9879" name="Text Box 7"/>
          <p:cNvSpPr txBox="1"/>
          <p:nvPr/>
        </p:nvSpPr>
        <p:spPr>
          <a:xfrm>
            <a:off x="457200" y="4191000"/>
            <a:ext cx="83820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甲壳动物：虾类、蟹类、水蚤等。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特征：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体表长有质地</a:t>
            </a:r>
            <a:r>
              <a:rPr lang="zh-CN" altLang="en-US" sz="3200" b="1" dirty="0">
                <a:solidFill>
                  <a:srgbClr val="66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较硬的甲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。 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9880" name="Text Box 8"/>
          <p:cNvSpPr txBox="1"/>
          <p:nvPr/>
        </p:nvSpPr>
        <p:spPr>
          <a:xfrm>
            <a:off x="381000" y="5486400"/>
            <a:ext cx="84582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3200" b="1" dirty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在水中生活的动物还有海豚、鲸、海豹、龟、鳖等。</a:t>
            </a:r>
            <a:endParaRPr lang="zh-CN" altLang="en-US" sz="3200" b="1" dirty="0">
              <a:solidFill>
                <a:srgbClr val="CC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79881" name="Picture 9" descr="20076191129823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48200" y="381000"/>
            <a:ext cx="3914775" cy="487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3" name="图片 10" descr="3c2b866e915912d180cb4a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7987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/>
      <p:bldP spid="79878" grpId="0"/>
      <p:bldP spid="79879" grpId="0"/>
      <p:bldP spid="7988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1" name="Text Box 4"/>
          <p:cNvSpPr txBox="1"/>
          <p:nvPr/>
        </p:nvSpPr>
        <p:spPr>
          <a:xfrm>
            <a:off x="3048000" y="990600"/>
            <a:ext cx="2590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A 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脊椎动物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2" name="Text Box 5"/>
          <p:cNvSpPr txBox="1"/>
          <p:nvPr/>
        </p:nvSpPr>
        <p:spPr>
          <a:xfrm>
            <a:off x="2971800" y="2209800"/>
            <a:ext cx="3048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无脊椎动物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3" name="Text Box 6"/>
          <p:cNvSpPr txBox="1"/>
          <p:nvPr/>
        </p:nvSpPr>
        <p:spPr>
          <a:xfrm>
            <a:off x="6400800" y="2895600"/>
            <a:ext cx="2057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⑩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蚊子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4" name="Rectangle 7"/>
          <p:cNvSpPr/>
          <p:nvPr/>
        </p:nvSpPr>
        <p:spPr>
          <a:xfrm>
            <a:off x="914400" y="0"/>
            <a:ext cx="18097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草履虫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5" name="Rectangle 8"/>
          <p:cNvSpPr/>
          <p:nvPr/>
        </p:nvSpPr>
        <p:spPr>
          <a:xfrm>
            <a:off x="914400" y="685800"/>
            <a:ext cx="18097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东北虎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6" name="Rectangle 9"/>
          <p:cNvSpPr/>
          <p:nvPr/>
        </p:nvSpPr>
        <p:spPr>
          <a:xfrm>
            <a:off x="838200" y="13716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③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蜈蚣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Rectangle 10"/>
          <p:cNvSpPr/>
          <p:nvPr/>
        </p:nvSpPr>
        <p:spPr>
          <a:xfrm>
            <a:off x="838200" y="19812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④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鲫鱼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8" name="Rectangle 11"/>
          <p:cNvSpPr/>
          <p:nvPr/>
        </p:nvSpPr>
        <p:spPr>
          <a:xfrm>
            <a:off x="838200" y="25908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⑤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河蚌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9" name="Rectangle 12"/>
          <p:cNvSpPr/>
          <p:nvPr/>
        </p:nvSpPr>
        <p:spPr>
          <a:xfrm>
            <a:off x="6324600" y="0"/>
            <a:ext cx="18097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⑥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布谷鸟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10" name="Rectangle 13"/>
          <p:cNvSpPr/>
          <p:nvPr/>
        </p:nvSpPr>
        <p:spPr>
          <a:xfrm>
            <a:off x="6191250" y="5135563"/>
            <a:ext cx="18097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⑦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蜘蛛蟹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11" name="Rectangle 14"/>
          <p:cNvSpPr/>
          <p:nvPr/>
        </p:nvSpPr>
        <p:spPr>
          <a:xfrm>
            <a:off x="6324600" y="14478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⑧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蜘蛛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12" name="Rectangle 15"/>
          <p:cNvSpPr/>
          <p:nvPr/>
        </p:nvSpPr>
        <p:spPr>
          <a:xfrm>
            <a:off x="6324600" y="22098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⑨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乌龟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36" name="Line 16"/>
          <p:cNvSpPr/>
          <p:nvPr/>
        </p:nvSpPr>
        <p:spPr>
          <a:xfrm>
            <a:off x="2590800" y="304800"/>
            <a:ext cx="762000" cy="19812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37" name="Line 17"/>
          <p:cNvSpPr/>
          <p:nvPr/>
        </p:nvSpPr>
        <p:spPr>
          <a:xfrm>
            <a:off x="2590800" y="990600"/>
            <a:ext cx="685800" cy="2286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38" name="Line 18"/>
          <p:cNvSpPr/>
          <p:nvPr/>
        </p:nvSpPr>
        <p:spPr>
          <a:xfrm>
            <a:off x="2133600" y="1676400"/>
            <a:ext cx="1066800" cy="6858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39" name="Line 19"/>
          <p:cNvSpPr/>
          <p:nvPr/>
        </p:nvSpPr>
        <p:spPr>
          <a:xfrm flipV="1">
            <a:off x="1981200" y="1447800"/>
            <a:ext cx="2057400" cy="8382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40" name="Line 20"/>
          <p:cNvSpPr/>
          <p:nvPr/>
        </p:nvSpPr>
        <p:spPr>
          <a:xfrm flipV="1">
            <a:off x="2133600" y="2590800"/>
            <a:ext cx="1143000" cy="3810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41" name="Line 21"/>
          <p:cNvSpPr/>
          <p:nvPr/>
        </p:nvSpPr>
        <p:spPr>
          <a:xfrm flipV="1">
            <a:off x="5257800" y="381000"/>
            <a:ext cx="1143000" cy="7620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42" name="Line 22"/>
          <p:cNvSpPr/>
          <p:nvPr/>
        </p:nvSpPr>
        <p:spPr>
          <a:xfrm flipV="1">
            <a:off x="5181600" y="1066800"/>
            <a:ext cx="1371600" cy="3048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43" name="Line 23"/>
          <p:cNvSpPr/>
          <p:nvPr/>
        </p:nvSpPr>
        <p:spPr>
          <a:xfrm flipV="1">
            <a:off x="5410200" y="1752600"/>
            <a:ext cx="914400" cy="6858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44" name="Line 24"/>
          <p:cNvSpPr/>
          <p:nvPr/>
        </p:nvSpPr>
        <p:spPr>
          <a:xfrm>
            <a:off x="4495800" y="1447800"/>
            <a:ext cx="1981200" cy="11430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45" name="Line 25"/>
          <p:cNvSpPr/>
          <p:nvPr/>
        </p:nvSpPr>
        <p:spPr>
          <a:xfrm>
            <a:off x="5257800" y="2590800"/>
            <a:ext cx="1295400" cy="6858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623" name="Text Box 26"/>
          <p:cNvSpPr txBox="1"/>
          <p:nvPr/>
        </p:nvSpPr>
        <p:spPr>
          <a:xfrm>
            <a:off x="3352800" y="5791200"/>
            <a:ext cx="2590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鱼类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24" name="Text Box 27"/>
          <p:cNvSpPr txBox="1"/>
          <p:nvPr/>
        </p:nvSpPr>
        <p:spPr>
          <a:xfrm>
            <a:off x="3352800" y="5181600"/>
            <a:ext cx="2590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甲壳动物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25" name="Text Box 28"/>
          <p:cNvSpPr txBox="1"/>
          <p:nvPr/>
        </p:nvSpPr>
        <p:spPr>
          <a:xfrm>
            <a:off x="3352800" y="4572000"/>
            <a:ext cx="2590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软体动物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26" name="Text Box 29"/>
          <p:cNvSpPr txBox="1"/>
          <p:nvPr/>
        </p:nvSpPr>
        <p:spPr>
          <a:xfrm>
            <a:off x="3429000" y="3810000"/>
            <a:ext cx="2590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腔肠动物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27" name="Line 30"/>
          <p:cNvSpPr/>
          <p:nvPr/>
        </p:nvSpPr>
        <p:spPr>
          <a:xfrm>
            <a:off x="0" y="3505200"/>
            <a:ext cx="9144000" cy="0"/>
          </a:xfrm>
          <a:prstGeom prst="line">
            <a:avLst/>
          </a:prstGeom>
          <a:ln w="412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628" name="Rectangle 32"/>
          <p:cNvSpPr/>
          <p:nvPr/>
        </p:nvSpPr>
        <p:spPr>
          <a:xfrm>
            <a:off x="838200" y="38862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泥鳅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29" name="Rectangle 33"/>
          <p:cNvSpPr/>
          <p:nvPr/>
        </p:nvSpPr>
        <p:spPr>
          <a:xfrm>
            <a:off x="838200" y="44958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海蜇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30" name="Rectangle 34"/>
          <p:cNvSpPr/>
          <p:nvPr/>
        </p:nvSpPr>
        <p:spPr>
          <a:xfrm>
            <a:off x="914400" y="51816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③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对虾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31" name="Rectangle 35"/>
          <p:cNvSpPr/>
          <p:nvPr/>
        </p:nvSpPr>
        <p:spPr>
          <a:xfrm>
            <a:off x="914400" y="57912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④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章鱼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32" name="Rectangle 36"/>
          <p:cNvSpPr/>
          <p:nvPr/>
        </p:nvSpPr>
        <p:spPr>
          <a:xfrm>
            <a:off x="6191250" y="3916363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⑤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黄鳝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33" name="Rectangle 37"/>
          <p:cNvSpPr/>
          <p:nvPr/>
        </p:nvSpPr>
        <p:spPr>
          <a:xfrm>
            <a:off x="6191250" y="4525963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⑥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水螅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34" name="Rectangle 38"/>
          <p:cNvSpPr/>
          <p:nvPr/>
        </p:nvSpPr>
        <p:spPr>
          <a:xfrm>
            <a:off x="6477000" y="6858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⑦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青蛙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35" name="Rectangle 39"/>
          <p:cNvSpPr/>
          <p:nvPr/>
        </p:nvSpPr>
        <p:spPr>
          <a:xfrm>
            <a:off x="6267450" y="5745163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Verdana" panose="020B0604030504040204" pitchFamily="34" charset="0"/>
                <a:ea typeface="宋体" panose="02010600030101010101" pitchFamily="2" charset="-122"/>
              </a:rPr>
              <a:t>⑧</a:t>
            </a: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蜗牛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60" name="Line 40"/>
          <p:cNvSpPr/>
          <p:nvPr/>
        </p:nvSpPr>
        <p:spPr>
          <a:xfrm>
            <a:off x="2133600" y="4191000"/>
            <a:ext cx="1371600" cy="19050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61" name="Line 41"/>
          <p:cNvSpPr/>
          <p:nvPr/>
        </p:nvSpPr>
        <p:spPr>
          <a:xfrm flipV="1">
            <a:off x="2057400" y="4114800"/>
            <a:ext cx="1524000" cy="7620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62" name="Line 42"/>
          <p:cNvSpPr/>
          <p:nvPr/>
        </p:nvSpPr>
        <p:spPr>
          <a:xfrm flipV="1">
            <a:off x="2209800" y="5486400"/>
            <a:ext cx="1295400" cy="762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63" name="Line 43"/>
          <p:cNvSpPr/>
          <p:nvPr/>
        </p:nvSpPr>
        <p:spPr>
          <a:xfrm flipH="1">
            <a:off x="2133600" y="4953000"/>
            <a:ext cx="1371600" cy="12192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64" name="Line 44"/>
          <p:cNvSpPr/>
          <p:nvPr/>
        </p:nvSpPr>
        <p:spPr>
          <a:xfrm>
            <a:off x="5410200" y="4114800"/>
            <a:ext cx="990600" cy="7620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65" name="Line 45"/>
          <p:cNvSpPr/>
          <p:nvPr/>
        </p:nvSpPr>
        <p:spPr>
          <a:xfrm>
            <a:off x="5410200" y="4953000"/>
            <a:ext cx="990600" cy="10668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66" name="Line 46"/>
          <p:cNvSpPr/>
          <p:nvPr/>
        </p:nvSpPr>
        <p:spPr>
          <a:xfrm>
            <a:off x="5334000" y="5486400"/>
            <a:ext cx="914400" cy="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67" name="Line 47"/>
          <p:cNvSpPr/>
          <p:nvPr/>
        </p:nvSpPr>
        <p:spPr>
          <a:xfrm flipH="1">
            <a:off x="4648200" y="4419600"/>
            <a:ext cx="1752600" cy="16764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25644" name="图片 46" descr="3c2b866e915912d180cb4ac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1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1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1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1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1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1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1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1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1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1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1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1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1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1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1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1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1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1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5" name="Text Box 4"/>
          <p:cNvSpPr txBox="1"/>
          <p:nvPr/>
        </p:nvSpPr>
        <p:spPr>
          <a:xfrm>
            <a:off x="381000" y="0"/>
            <a:ext cx="62484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国家一级保护水生无脊椎动物：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b="1" dirty="0">
                <a:solidFill>
                  <a:srgbClr val="66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红珊瑚   库氏砗磲   鹦鹉螺</a:t>
            </a:r>
            <a:endParaRPr lang="zh-CN" altLang="en-US" sz="3200" b="1" dirty="0">
              <a:solidFill>
                <a:srgbClr val="6600CC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6626" name="Text Box 5"/>
          <p:cNvSpPr txBox="1"/>
          <p:nvPr/>
        </p:nvSpPr>
        <p:spPr>
          <a:xfrm>
            <a:off x="457200" y="1676400"/>
            <a:ext cx="86868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国家一级保护鱼类：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b="1" dirty="0">
                <a:solidFill>
                  <a:srgbClr val="6600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新疆大头鱼  中华鲟  达氏鲟  白鲟</a:t>
            </a:r>
            <a:endParaRPr lang="zh-CN" altLang="en-US" sz="3200" b="1" dirty="0">
              <a:solidFill>
                <a:srgbClr val="6600CC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6627" name="AutoShape 6">
            <a:hlinkClick r:id="rId1" action="ppaction://hlinkpres?slideindex=1&amp;slidetitle="/>
          </p:cNvPr>
          <p:cNvSpPr/>
          <p:nvPr/>
        </p:nvSpPr>
        <p:spPr>
          <a:xfrm>
            <a:off x="8686800" y="6477000"/>
            <a:ext cx="457200" cy="381000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26628" name="图片 6" descr="3c2b866e915912d180cb4a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水城环境的污染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650" name="Rectangle 3"/>
          <p:cNvSpPr>
            <a:spLocks noGrp="1"/>
          </p:cNvSpPr>
          <p:nvPr>
            <p:ph idx="1"/>
          </p:nvPr>
        </p:nvSpPr>
        <p:spPr>
          <a:xfrm>
            <a:off x="2438400" y="2438400"/>
            <a:ext cx="4343400" cy="4114800"/>
          </a:xfrm>
          <a:ln/>
        </p:spPr>
        <p:txBody>
          <a:bodyPr vert="horz" wrap="square" lIns="91440" tIns="45720" rIns="91440" bIns="45720" anchor="t"/>
          <a:p>
            <a:pPr algn="ctr" eaLnBrk="1" hangingPunct="1"/>
            <a:r>
              <a:rPr lang="zh-CN" altLang="en-US" dirty="0">
                <a:latin typeface="宋体" panose="02010600030101010101" pitchFamily="2" charset="-122"/>
              </a:rPr>
              <a:t>一是自然污染源</a:t>
            </a:r>
            <a:endParaRPr lang="zh-CN" altLang="en-US" dirty="0">
              <a:latin typeface="宋体" panose="02010600030101010101" pitchFamily="2" charset="-122"/>
            </a:endParaRPr>
          </a:p>
          <a:p>
            <a:pPr algn="ctr" eaLnBrk="1" hangingPunct="1"/>
            <a:endParaRPr lang="zh-CN" altLang="en-US" dirty="0"/>
          </a:p>
          <a:p>
            <a:pPr algn="ctr" eaLnBrk="1" hangingPunct="1"/>
            <a:r>
              <a:rPr lang="zh-CN" altLang="en-US" dirty="0">
                <a:latin typeface="宋体" panose="02010600030101010101" pitchFamily="2" charset="-122"/>
              </a:rPr>
              <a:t>二是人为污染源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pic>
        <p:nvPicPr>
          <p:cNvPr id="27651" name="图片 3" descr="3c2b866e915912d180cb4ac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水域环境的危害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dirty="0">
                <a:latin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</a:rPr>
              <a:t>）对水生生物的危害 江、河、湖、海是水生生物栖息的地方。</a:t>
            </a:r>
            <a:endParaRPr lang="zh-CN" altLang="en-US" dirty="0">
              <a:latin typeface="宋体" panose="02010600030101010101" pitchFamily="2" charset="-122"/>
            </a:endParaRPr>
          </a:p>
          <a:p>
            <a:pPr eaLnBrk="1" hangingPunct="1">
              <a:buNone/>
            </a:pPr>
            <a:endParaRPr lang="zh-CN" altLang="en-US" dirty="0"/>
          </a:p>
          <a:p>
            <a:pPr eaLnBrk="1" hangingPunct="1"/>
            <a:r>
              <a:rPr lang="zh-CN" altLang="en-US" dirty="0">
                <a:latin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</a:rPr>
              <a:t>）对人体健康的危害 人类生存处处离不开水。</a:t>
            </a:r>
            <a:endParaRPr lang="zh-CN" altLang="en-US" dirty="0">
              <a:latin typeface="宋体" panose="02010600030101010101" pitchFamily="2" charset="-122"/>
            </a:endParaRPr>
          </a:p>
        </p:txBody>
      </p:sp>
      <p:pic>
        <p:nvPicPr>
          <p:cNvPr id="28675" name="图片 3" descr="3c2b866e915912d180cb4ac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7772400" cy="1143000"/>
          </a:xfrm>
        </p:spPr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水域环境的保护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9698" name="Rectangle 3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114800"/>
          </a:xfrm>
          <a:ln/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>
                <a:solidFill>
                  <a:srgbClr val="3366FF"/>
                </a:solidFill>
                <a:latin typeface="Times New Roman" panose="02020603050405020304" pitchFamily="18" charset="0"/>
              </a:rPr>
              <a:t>  </a:t>
            </a:r>
            <a:endParaRPr lang="en-US" altLang="zh-CN">
              <a:solidFill>
                <a:srgbClr val="3366FF"/>
              </a:solidFill>
              <a:latin typeface="宋体" panose="02010600030101010101" pitchFamily="2" charset="-122"/>
            </a:endParaRPr>
          </a:p>
        </p:txBody>
      </p:sp>
      <p:sp>
        <p:nvSpPr>
          <p:cNvPr id="29699" name="Text Box 5"/>
          <p:cNvSpPr txBox="1"/>
          <p:nvPr/>
        </p:nvSpPr>
        <p:spPr>
          <a:xfrm>
            <a:off x="228600" y="1676400"/>
            <a:ext cx="8534400" cy="4892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体污染已经成为世界性的污染问题，其后果是相当严重的。但是人们对水污染问题绝不是束手无策的。随着科学技术的进步，控制污染的手段和方法也在不断提高。保护水质最根本的办法是改革生产工艺，减少废水量；对工业生产中必不可免的废水要进行综合利用，变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废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为宝；最后排出的废水，必须认真加以处理，达到允许排放标准才能排放。只有这样，才能做到无害于环境，无害于人民身体健康。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对污水进行技术处理的方法大致可以归纳为物理法、化学法、生物法等。物理法主要是利用过滤、沉淀等方法除去废水中的悬浮物质；化学法主要是用中和法、离子交换法等化学手段除去废水中有害有毒的物质；生物法主要是利用自然界存在的某些种微生物，将废水中的有害物质分解转化为无害的物质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9700" name="图片 4" descr="3c2b866e915912d180cb4ac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保护海洋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4400" dirty="0">
                <a:solidFill>
                  <a:srgbClr val="000000"/>
                </a:solidFill>
                <a:latin typeface="宋体" panose="02010600030101010101" pitchFamily="2" charset="-122"/>
              </a:rPr>
              <a:t>人类为保护海洋正在做出种种不懈的努力</a:t>
            </a:r>
            <a:r>
              <a:rPr lang="en-US" altLang="zh-CN" sz="4400">
                <a:solidFill>
                  <a:srgbClr val="000000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4400" dirty="0">
                <a:solidFill>
                  <a:srgbClr val="000000"/>
                </a:solidFill>
                <a:latin typeface="宋体" panose="02010600030101010101" pitchFamily="2" charset="-122"/>
              </a:rPr>
              <a:t>包括禁止向海洋倾倒工业废料和生活垃圾、生活污水处理之后再排放入海。</a:t>
            </a:r>
            <a:endParaRPr lang="zh-CN" altLang="en-US" sz="44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30723" name="图片 3" descr="3c2b866e915912d180cb4ac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6400800"/>
            <a:ext cx="28194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b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海马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1746" name="Rectangle 3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pPr eaLnBrk="1" hangingPunct="1">
              <a:buNone/>
            </a:pPr>
            <a:endParaRPr lang="zh-CN" altLang="zh-CN" dirty="0"/>
          </a:p>
        </p:txBody>
      </p:sp>
      <p:pic>
        <p:nvPicPr>
          <p:cNvPr id="31747" name="Picture 5" descr="fisha14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alloons">
  <a:themeElements>
    <a:clrScheme name="Balloons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loons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Balloons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0</TotalTime>
  <Words>1562</Words>
  <Application>WPS 演示</Application>
  <PresentationFormat>在屏幕上显示</PresentationFormat>
  <Paragraphs>212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Arial</vt:lpstr>
      <vt:lpstr>宋体</vt:lpstr>
      <vt:lpstr>Wingdings</vt:lpstr>
      <vt:lpstr>Verdana</vt:lpstr>
      <vt:lpstr>Calibri</vt:lpstr>
      <vt:lpstr>华文楷体</vt:lpstr>
      <vt:lpstr>隶书</vt:lpstr>
      <vt:lpstr>方正华隶简体</vt:lpstr>
      <vt:lpstr>Times New Roman</vt:lpstr>
      <vt:lpstr>微软雅黑</vt:lpstr>
      <vt:lpstr>Arial Unicode MS</vt:lpstr>
      <vt:lpstr>Balloons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ZQY</dc:creator>
  <cp:lastModifiedBy>香客★瑜</cp:lastModifiedBy>
  <cp:revision>75</cp:revision>
  <dcterms:created xsi:type="dcterms:W3CDTF">2018-09-25T01:09:26Z</dcterms:created>
  <dcterms:modified xsi:type="dcterms:W3CDTF">2020-01-14T01:08:10Z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2052-11.1.0.8767</vt:lpwstr>
  </property>
</Properties>
</file>