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xls" ContentType="application/vnd.ms-excel"/>
  <Default Extension="bin" ContentType="application/vnd.openxmlformats-officedocument.oleObject"/>
  <Default Extension="emf" ContentType="image/x-emf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12192000" cy="6858000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gs" Target="tags/tag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直接连接符 22"/>
          <p:cNvCxnSpPr/>
          <p:nvPr/>
        </p:nvCxnSpPr>
        <p:spPr>
          <a:xfrm>
            <a:off x="16933" y="1143000"/>
            <a:ext cx="9152467" cy="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-10160" y="4004310"/>
            <a:ext cx="447675" cy="28613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三门启超中学</a:t>
            </a:r>
            <a:endParaRPr lang="zh-CN" altLang="en-US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</a:endParaRPr>
          </a:p>
          <a:p>
            <a:r>
              <a:rPr lang="zh-CN" altLang="en-US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：刘雨萌</a:t>
            </a:r>
            <a:endParaRPr lang="zh-CN" altLang="en-US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-10160" y="4004310"/>
            <a:ext cx="447675" cy="28613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三门启超中学</a:t>
            </a:r>
            <a:endParaRPr lang="zh-CN" altLang="en-US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</a:endParaRPr>
          </a:p>
          <a:p>
            <a:r>
              <a:rPr lang="zh-CN" altLang="en-US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：刘雨萌</a:t>
            </a:r>
            <a:endParaRPr lang="zh-CN" altLang="en-US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717" y="5872163"/>
            <a:ext cx="10204449" cy="66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-10160" y="4004310"/>
            <a:ext cx="447675" cy="28613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三门启超中学</a:t>
            </a:r>
            <a:endParaRPr lang="zh-CN" altLang="en-US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</a:endParaRPr>
          </a:p>
          <a:p>
            <a:r>
              <a:rPr lang="zh-CN" altLang="en-US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：刘雨萌</a:t>
            </a:r>
            <a:endParaRPr lang="zh-CN" altLang="en-US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直接连接符 13"/>
          <p:cNvCxnSpPr/>
          <p:nvPr/>
        </p:nvCxnSpPr>
        <p:spPr>
          <a:xfrm>
            <a:off x="245533" y="730250"/>
            <a:ext cx="11700933" cy="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-10160" y="4004310"/>
            <a:ext cx="447675" cy="28613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三门启超中学</a:t>
            </a:r>
            <a:endParaRPr lang="zh-CN" altLang="en-US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</a:endParaRPr>
          </a:p>
          <a:p>
            <a:r>
              <a:rPr lang="zh-CN" altLang="en-US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：刘雨萌</a:t>
            </a:r>
            <a:endParaRPr lang="zh-CN" altLang="en-US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-10160" y="4004310"/>
            <a:ext cx="447675" cy="28613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三门启超中学</a:t>
            </a:r>
            <a:endParaRPr lang="zh-CN" altLang="en-US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</a:endParaRPr>
          </a:p>
          <a:p>
            <a:r>
              <a:rPr lang="zh-CN" altLang="en-US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：刘雨萌</a:t>
            </a:r>
            <a:endParaRPr lang="zh-CN" altLang="en-US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717" y="5872163"/>
            <a:ext cx="10204449" cy="66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7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-815598" flipH="1" flipV="1">
            <a:off x="7825317" y="3403600"/>
            <a:ext cx="4000500" cy="36020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矩形 12"/>
          <p:cNvSpPr/>
          <p:nvPr/>
        </p:nvSpPr>
        <p:spPr>
          <a:xfrm>
            <a:off x="0" y="2489200"/>
            <a:ext cx="12192000" cy="6451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300" normalizeH="0" baseline="0" noProof="0">
                <a:ln>
                  <a:noFill/>
                </a:ln>
                <a:solidFill>
                  <a:srgbClr val="778495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  <a:sym typeface="微软雅黑" panose="020B0503020204020204" charset="-122"/>
              </a:rPr>
              <a:t>本节内容结束</a:t>
            </a:r>
            <a:endParaRPr kumimoji="0" lang="zh-CN" altLang="en-US" sz="3600" b="0" i="0" u="none" strike="noStrike" kern="1200" cap="none" spc="300" normalizeH="0" baseline="0" noProof="0">
              <a:ln>
                <a:noFill/>
              </a:ln>
              <a:solidFill>
                <a:srgbClr val="778495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  <a:sym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file:///D:\qq&#25991;&#20214;\712321467\Image\C2C\Image2\%7b75232B38-A165-1FB7-499C-2E1C792CACB5%7d.png" TargetMode="External"/><Relationship Id="rId12" Type="http://schemas.openxmlformats.org/officeDocument/2006/relationships/image" Target="../media/image5.png"/><Relationship Id="rId11" Type="http://schemas.openxmlformats.org/officeDocument/2006/relationships/image" Target="../media/image4.png"/><Relationship Id="rId10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/>
          </p:cNvSpPr>
          <p:nvPr>
            <p:ph type="body" idx="5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2860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898989"/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pic>
        <p:nvPicPr>
          <p:cNvPr id="1031" name="图片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17" y="0"/>
            <a:ext cx="12189883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>
            <a:hlinkClick r:id="" action="ppaction://hlinkshowjump?jump=previousslide"/>
          </p:cNvPr>
          <p:cNvSpPr/>
          <p:nvPr/>
        </p:nvSpPr>
        <p:spPr>
          <a:xfrm>
            <a:off x="0" y="6280150"/>
            <a:ext cx="459317" cy="368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矩形 9">
            <a:hlinkClick r:id="" action="ppaction://hlinkshowjump?jump=nextslide"/>
          </p:cNvPr>
          <p:cNvSpPr/>
          <p:nvPr/>
        </p:nvSpPr>
        <p:spPr>
          <a:xfrm>
            <a:off x="836084" y="6280150"/>
            <a:ext cx="457200" cy="368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34" name="图片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-5014266" flipH="1" flipV="1">
            <a:off x="10382251" y="-42862"/>
            <a:ext cx="1566333" cy="14112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-10160" y="4004310"/>
            <a:ext cx="4476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/>
          </a:p>
        </p:txBody>
      </p:sp>
      <p:pic>
        <p:nvPicPr>
          <p:cNvPr id="1035" name="图片 1073743875" descr="学科网 zxxk.com"/>
          <p:cNvPicPr>
            <a:picLocks noChangeAspect="1"/>
          </p:cNvPicPr>
          <p:nvPr/>
        </p:nvPicPr>
        <p:blipFill>
          <a:blip r:embed="rId12" r:link="rId13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9pPr>
    </p:titleStyle>
    <p:bodyStyle>
      <a:lvl1pPr marL="171450" indent="-171450" algn="l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4.xml"/><Relationship Id="rId4" Type="http://schemas.openxmlformats.org/officeDocument/2006/relationships/image" Target="../media/image9.png"/><Relationship Id="rId3" Type="http://schemas.openxmlformats.org/officeDocument/2006/relationships/image" Target="../media/image8.emf"/><Relationship Id="rId2" Type="http://schemas.openxmlformats.org/officeDocument/2006/relationships/oleObject" Target="../embeddings/Workbook1.xls"/><Relationship Id="rId1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0.wmf"/><Relationship Id="rId1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1.emf"/><Relationship Id="rId1" Type="http://schemas.openxmlformats.org/officeDocument/2006/relationships/oleObject" Target="../embeddings/oleObject2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3335" y="-20320"/>
            <a:ext cx="6654165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zh-CN" sz="4000" b="1" smtClean="0">
                <a:solidFill>
                  <a:srgbClr val="FF0000"/>
                </a:solidFill>
                <a:sym typeface="+mn-ea"/>
              </a:rPr>
              <a:t>第八</a:t>
            </a:r>
            <a:r>
              <a:rPr lang="zh-CN" altLang="zh-CN" sz="4000" b="1">
                <a:solidFill>
                  <a:srgbClr val="FF0000"/>
                </a:solidFill>
                <a:sym typeface="+mn-ea"/>
              </a:rPr>
              <a:t>章 </a:t>
            </a:r>
            <a:r>
              <a:rPr lang="en-US" altLang="zh-CN" sz="4000" b="1" smtClean="0">
                <a:solidFill>
                  <a:srgbClr val="FF0000"/>
                </a:solidFill>
                <a:sym typeface="+mn-ea"/>
              </a:rPr>
              <a:t>  </a:t>
            </a:r>
            <a:r>
              <a:rPr lang="zh-CN" altLang="zh-CN" sz="4000" b="1" smtClean="0">
                <a:solidFill>
                  <a:srgbClr val="FF0000"/>
                </a:solidFill>
                <a:sym typeface="+mn-ea"/>
              </a:rPr>
              <a:t>成</a:t>
            </a:r>
            <a:r>
              <a:rPr lang="zh-CN" altLang="zh-CN" sz="4000" b="1">
                <a:solidFill>
                  <a:srgbClr val="FF0000"/>
                </a:solidFill>
                <a:sym typeface="+mn-ea"/>
              </a:rPr>
              <a:t>对数据的统计分析</a:t>
            </a:r>
            <a:endParaRPr lang="zh-CN" altLang="en-US" sz="4000"/>
          </a:p>
        </p:txBody>
      </p:sp>
      <p:sp>
        <p:nvSpPr>
          <p:cNvPr id="6" name="文本框 5"/>
          <p:cNvSpPr txBox="1"/>
          <p:nvPr/>
        </p:nvSpPr>
        <p:spPr>
          <a:xfrm>
            <a:off x="567690" y="686435"/>
            <a:ext cx="5000625" cy="9220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 b="1" kern="100" smtClean="0">
                <a:solidFill>
                  <a:srgbClr val="2827FB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8.1 </a:t>
            </a:r>
            <a:r>
              <a:rPr lang="zh-CN" altLang="en-US" sz="3600" b="1" kern="100">
                <a:solidFill>
                  <a:srgbClr val="2827FB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成对数据的相关关系</a:t>
            </a:r>
            <a:endParaRPr lang="zh-CN" altLang="en-US" sz="3600" b="1" kern="100">
              <a:solidFill>
                <a:srgbClr val="2827FB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010660" y="2673350"/>
            <a:ext cx="417004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/>
              <a:t>8.1.1</a:t>
            </a:r>
            <a:r>
              <a:rPr lang="zh-CN" altLang="en-US" sz="3200" b="1"/>
              <a:t>变量的相关关系</a:t>
            </a:r>
            <a:endParaRPr lang="zh-CN" altLang="en-US" sz="3200" b="1"/>
          </a:p>
        </p:txBody>
      </p:sp>
      <p:sp>
        <p:nvSpPr>
          <p:cNvPr id="10" name="文本框 9"/>
          <p:cNvSpPr txBox="1"/>
          <p:nvPr/>
        </p:nvSpPr>
        <p:spPr>
          <a:xfrm>
            <a:off x="379730" y="4772025"/>
            <a:ext cx="11143615" cy="2030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defTabSz="914400" fontAlgn="auto">
              <a:lnSpc>
                <a:spcPct val="150000"/>
              </a:lnSpc>
              <a:buFontTx/>
              <a:tabLst>
                <a:tab pos="1028700" algn=""/>
                <a:tab pos="1849755" algn=""/>
                <a:tab pos="2536825" algn=""/>
                <a:tab pos="3221355" algn=""/>
              </a:tabLst>
            </a:pPr>
            <a:r>
              <a:rPr lang="zh-CN" altLang="zh-CN" sz="2800" b="1">
                <a:solidFill>
                  <a:srgbClr val="2827FB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你知道</a:t>
            </a:r>
            <a:r>
              <a:rPr lang="en-US" altLang="zh-CN" sz="2800" b="1">
                <a:solidFill>
                  <a:srgbClr val="2827FB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“</a:t>
            </a:r>
            <a:r>
              <a:rPr lang="zh-CN" altLang="zh-CN" sz="2800" b="1">
                <a:solidFill>
                  <a:srgbClr val="2827FB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乌鸦叫</a:t>
            </a:r>
            <a:r>
              <a:rPr lang="en-US" altLang="zh-CN" sz="2800" b="1">
                <a:solidFill>
                  <a:srgbClr val="2827FB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,</a:t>
            </a:r>
            <a:r>
              <a:rPr lang="zh-CN" altLang="zh-CN" sz="2800" b="1">
                <a:solidFill>
                  <a:srgbClr val="2827FB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没好兆</a:t>
            </a:r>
            <a:r>
              <a:rPr lang="en-US" altLang="zh-CN" sz="2800" b="1">
                <a:solidFill>
                  <a:srgbClr val="2827FB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”</a:t>
            </a:r>
            <a:r>
              <a:rPr lang="zh-CN" altLang="zh-CN" sz="2800" b="1">
                <a:solidFill>
                  <a:srgbClr val="2827FB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这样的迷信说法的原因吗</a:t>
            </a:r>
            <a:r>
              <a:rPr lang="en-US" altLang="zh-CN" sz="2800" b="1">
                <a:solidFill>
                  <a:srgbClr val="2827FB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?</a:t>
            </a:r>
            <a:r>
              <a:rPr lang="zh-CN" altLang="zh-CN" sz="2800" b="1">
                <a:solidFill>
                  <a:srgbClr val="2827FB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日常生活中类似这样的谚语</a:t>
            </a:r>
            <a:r>
              <a:rPr lang="en-US" altLang="zh-CN" sz="2800" b="1">
                <a:solidFill>
                  <a:srgbClr val="2827FB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,</a:t>
            </a:r>
            <a:r>
              <a:rPr lang="zh-CN" altLang="zh-CN" sz="2800" b="1">
                <a:solidFill>
                  <a:srgbClr val="2827FB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如</a:t>
            </a:r>
            <a:r>
              <a:rPr lang="en-US" altLang="zh-CN" sz="2800" b="1">
                <a:solidFill>
                  <a:srgbClr val="2827FB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“</a:t>
            </a:r>
            <a:r>
              <a:rPr lang="zh-CN" altLang="zh-CN" sz="2800" b="1">
                <a:solidFill>
                  <a:srgbClr val="2827FB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名师出高徒</a:t>
            </a:r>
            <a:r>
              <a:rPr lang="en-US" altLang="zh-CN" sz="2800" b="1">
                <a:solidFill>
                  <a:srgbClr val="2827FB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”“</a:t>
            </a:r>
            <a:r>
              <a:rPr lang="zh-CN" altLang="zh-CN" sz="2800" b="1">
                <a:solidFill>
                  <a:srgbClr val="2827FB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龙生龙</a:t>
            </a:r>
            <a:r>
              <a:rPr lang="en-US" altLang="zh-CN" sz="2800" b="1">
                <a:solidFill>
                  <a:srgbClr val="2827FB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,</a:t>
            </a:r>
            <a:r>
              <a:rPr lang="zh-CN" altLang="zh-CN" sz="2800" b="1">
                <a:solidFill>
                  <a:srgbClr val="2827FB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凤生凤</a:t>
            </a:r>
            <a:r>
              <a:rPr lang="en-US" altLang="zh-CN" sz="2800" b="1">
                <a:solidFill>
                  <a:srgbClr val="2827FB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,</a:t>
            </a:r>
            <a:r>
              <a:rPr lang="zh-CN" altLang="zh-CN" sz="2800" b="1">
                <a:solidFill>
                  <a:srgbClr val="2827FB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老鼠的孩子会打洞</a:t>
            </a:r>
            <a:r>
              <a:rPr lang="en-US" altLang="zh-CN" sz="2800" b="1">
                <a:solidFill>
                  <a:srgbClr val="2827FB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”</a:t>
            </a:r>
            <a:r>
              <a:rPr lang="zh-CN" altLang="zh-CN" sz="2800" b="1">
                <a:solidFill>
                  <a:srgbClr val="2827FB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又能说明什么样的相关关系呢</a:t>
            </a:r>
            <a:r>
              <a:rPr lang="en-US" altLang="zh-CN" sz="2800" b="1">
                <a:solidFill>
                  <a:srgbClr val="2827FB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?</a:t>
            </a:r>
            <a:endParaRPr lang="en-US" altLang="zh-CN" sz="2800" b="1">
              <a:solidFill>
                <a:srgbClr val="2827FB"/>
              </a:solidFill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Box 12"/>
          <p:cNvSpPr txBox="1"/>
          <p:nvPr/>
        </p:nvSpPr>
        <p:spPr>
          <a:xfrm>
            <a:off x="20955" y="262890"/>
            <a:ext cx="161290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学习目标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46710" y="1899285"/>
            <a:ext cx="11255375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defTabSz="91440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SzTx/>
              <a:tabLst>
                <a:tab pos="4457700" algn="l"/>
              </a:tabLst>
            </a:pPr>
            <a:r>
              <a:rPr lang="en-US" altLang="zh-CN" sz="2800" smtClean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/>
                <a:sym typeface="+mn-ea"/>
              </a:rPr>
              <a:t>1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/>
                <a:sym typeface="+mn-ea"/>
              </a:rPr>
              <a:t>．理解两个变量的相关关系的概念</a:t>
            </a:r>
            <a:r>
              <a:rPr lang="zh-CN" altLang="en-US" sz="2800" smtClean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/>
                <a:sym typeface="+mn-ea"/>
              </a:rPr>
              <a:t>；</a:t>
            </a:r>
            <a:endParaRPr lang="en-US" altLang="zh-CN" sz="2800" smtClean="0">
              <a:solidFill>
                <a:srgbClr val="000000"/>
              </a:solidFill>
              <a:latin typeface="Times New Roman" panose="02020603050405020304" pitchFamily="18" charset="0"/>
              <a:cs typeface="Arial" panose="020B0604020202020204"/>
            </a:endParaRPr>
          </a:p>
          <a:p>
            <a:pPr lvl="0" defTabSz="91440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SzTx/>
              <a:tabLst>
                <a:tab pos="4457700" algn="l"/>
              </a:tabLst>
            </a:pPr>
            <a:r>
              <a:rPr lang="en-US" altLang="zh-CN" sz="2800" smtClean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/>
                <a:sym typeface="+mn-ea"/>
              </a:rPr>
              <a:t>2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/>
                <a:sym typeface="+mn-ea"/>
              </a:rPr>
              <a:t>．会作散点图，并利用散点图判断两个变量之间是否具有相关关系</a:t>
            </a:r>
            <a:r>
              <a:rPr lang="zh-CN" altLang="en-US" sz="2800" smtClean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/>
                <a:sym typeface="+mn-ea"/>
              </a:rPr>
              <a:t>；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cs typeface="Arial" panose="020B0604020202020204"/>
            </a:endParaRPr>
          </a:p>
          <a:p>
            <a:pPr lvl="0" defTabSz="91440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SzTx/>
              <a:tabLst>
                <a:tab pos="4457700" algn="l"/>
              </a:tabLst>
            </a:pPr>
            <a:r>
              <a:rPr lang="en-US" altLang="zh-CN" sz="2800" smtClean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/>
                <a:sym typeface="+mn-ea"/>
              </a:rPr>
              <a:t>3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/>
                <a:sym typeface="+mn-ea"/>
              </a:rPr>
              <a:t>．会根据相关系数判断两个变量的相关程度</a:t>
            </a:r>
            <a:r>
              <a:rPr lang="zh-CN" altLang="en-US" sz="2800" smtClean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/>
                <a:sym typeface="+mn-ea"/>
              </a:rPr>
              <a:t>．</a:t>
            </a:r>
            <a:endParaRPr lang="zh-CN" altLang="en-US" sz="2800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Box 12"/>
          <p:cNvSpPr txBox="1"/>
          <p:nvPr/>
        </p:nvSpPr>
        <p:spPr>
          <a:xfrm>
            <a:off x="20955" y="262890"/>
            <a:ext cx="161290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问题导学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21640" y="718820"/>
            <a:ext cx="11348720" cy="39693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我们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知道,如果变量y是变量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的函数,那么由x就可以唯一确定y.然而,现实世界中还存在这样的情况:两个变量之间有关系,但密切程度又达不到函数关系的程度.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例如,人的体重与身高存在关系,但由一个人的身高值并不能确定他的体重值,那么,该如何刻画这两个变量之间的关系呢?下面我们就来研究这个问题.</a:t>
            </a:r>
            <a:endParaRPr lang="zh-CN" altLang="en-US" sz="2800"/>
          </a:p>
        </p:txBody>
      </p:sp>
      <p:sp>
        <p:nvSpPr>
          <p:cNvPr id="3" name="文本框 2"/>
          <p:cNvSpPr txBox="1"/>
          <p:nvPr/>
        </p:nvSpPr>
        <p:spPr>
          <a:xfrm>
            <a:off x="504825" y="4589145"/>
            <a:ext cx="11536680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>
                <a:sym typeface="+mn-ea"/>
              </a:rPr>
              <a:t>我们知道,一个人的体重与他的身高有关系,一般而言,个子高的人往往体重值较大,个子矮的人往往体重值较小,但身高并不是决定体重的唯一因素,例如生活中的饮食习惯、体育锻炼、睡眠时间以及遗传因素等也是影响体重的重要因素,像这样,</a:t>
            </a:r>
            <a:r>
              <a:rPr lang="zh-CN" altLang="en-US" sz="2800">
                <a:solidFill>
                  <a:srgbClr val="FF0000"/>
                </a:solidFill>
                <a:sym typeface="+mn-ea"/>
              </a:rPr>
              <a:t>两个变量有关系,但又没有确切到可由其中的一个去精确地决定另一个的程度</a:t>
            </a:r>
            <a:r>
              <a:rPr lang="zh-CN" altLang="en-US" sz="2800">
                <a:sym typeface="+mn-ea"/>
              </a:rPr>
              <a:t>,这种关系称为</a:t>
            </a:r>
            <a:r>
              <a:rPr lang="zh-CN" altLang="en-US" sz="2800">
                <a:solidFill>
                  <a:srgbClr val="FF0000"/>
                </a:solidFill>
                <a:sym typeface="+mn-ea"/>
              </a:rPr>
              <a:t>相关关系</a:t>
            </a:r>
            <a:r>
              <a:rPr lang="zh-CN" altLang="en-US" sz="2800">
                <a:sym typeface="+mn-ea"/>
              </a:rPr>
              <a:t>(correlation).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91465" y="228600"/>
            <a:ext cx="11334115" cy="65544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fontAlgn="auto">
              <a:lnSpc>
                <a:spcPct val="100000"/>
              </a:lnSpc>
            </a:pPr>
            <a:r>
              <a:rPr lang="zh-CN" altLang="en-US" sz="28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两个变量具有相关关系的事例在现实中大量存在,例如:</a:t>
            </a:r>
            <a:endParaRPr lang="en-US" altLang="zh-CN" sz="280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fontAlgn="auto">
              <a:lnSpc>
                <a:spcPct val="100000"/>
              </a:lnSpc>
            </a:pPr>
            <a:r>
              <a:rPr lang="zh-CN" altLang="en-US" sz="28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1.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子女身高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y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与父亲身高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之间的关系</a:t>
            </a:r>
            <a:r>
              <a:rPr lang="zh-CN" altLang="en-US" sz="28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一般来说,父亲的个子高,其子女的个子也会比较高;父亲个子矮,其子女的个子也会比较矮,但影响子女身高的因素,除父亲身高外还有其他因素,例如母亲身高、饮食结构、体育锻炼等,因此父亲身高又不能完全决定子女身高.</a:t>
            </a:r>
            <a:endParaRPr lang="en-US" altLang="zh-CN" sz="280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fontAlgn="auto">
              <a:lnSpc>
                <a:spcPct val="100000"/>
              </a:lnSpc>
            </a:pPr>
            <a:r>
              <a:rPr lang="zh-CN" altLang="en-US" sz="28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2.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商品销售收人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y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与广告支出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之间的关系</a:t>
            </a:r>
            <a:r>
              <a:rPr lang="zh-CN" altLang="en-US" sz="28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,一般来说,广告支出越多,商品销售收入越高,但广告支出并不是决定商品销售收入的唯一因素,商品销售收入还与商品质量、居民收入等因素有关。</a:t>
            </a:r>
            <a:endParaRPr lang="en-US" altLang="zh-CN" sz="280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fontAlgn="auto">
              <a:lnSpc>
                <a:spcPct val="100000"/>
              </a:lnSpc>
            </a:pPr>
            <a:r>
              <a:rPr lang="zh-CN" altLang="en-US" sz="28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3.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空气污染指数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y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与汽车保有量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之间的关系</a:t>
            </a:r>
            <a:r>
              <a:rPr lang="zh-CN" altLang="en-US" sz="28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,一般来说,汽车保有量增加,空气污染指数会上升,但汽车保有量并不是造成空气污染的唯一因素,气象条件、工业生产排放、居民生活和取暖、垃圾焚烧等都是影响空气污染指数的因素。</a:t>
            </a:r>
            <a:endParaRPr lang="en-US" altLang="zh-CN" sz="280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fontAlgn="auto">
              <a:lnSpc>
                <a:spcPct val="100000"/>
              </a:lnSpc>
            </a:pPr>
            <a:r>
              <a:rPr lang="zh-CN" altLang="en-US" sz="28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4.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粮食亩产量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y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与施肥量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之间的关系</a:t>
            </a:r>
            <a:r>
              <a:rPr lang="zh-CN" altLang="en-US" sz="28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,在一定范围内,施肥量越大,粮食亩产量就越高,但施肥量并不是决定粮食亩产量的唯一因索,粮食亩产量还要受到土壤质量、降水量、田间管理水平等因素的影响。</a:t>
            </a:r>
            <a:endParaRPr lang="zh-CN" altLang="en-US" sz="2800"/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90195" y="685165"/>
            <a:ext cx="11454130" cy="39693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539750"/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因为在相关关系中,变量y的值不能随变量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的值的确定而唯一确定,所以我们无法直接用函数去描述变量之间的这种关系,对上述各例中两个变量之间的相关关系,我们往往会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根据自己以往积累的经验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作出推断.“</a:t>
            </a:r>
            <a:r>
              <a:rPr lang="zh-CN" altLang="en-US" sz="2800" b="1">
                <a:solidFill>
                  <a:srgbClr val="2827FB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经验之中有规律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”,经验的确可以为我们的决策提供一定的依据,但仅凭经验推断又有不足,例如,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不同经验的人对同一情形可能会得出不同结论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不是所有的情形都有经验可循等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39750"/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因此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在研究两个变量之间的相关关系时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我们需要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借助数据说话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。即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通过样本数据分析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从数报中提取信息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并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构建适当的模型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再利用模型进行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估计或推断。</a:t>
            </a:r>
            <a:endParaRPr lang="zh-CN" altLang="en-US" sz="2800"/>
          </a:p>
        </p:txBody>
      </p:sp>
      <p:sp>
        <p:nvSpPr>
          <p:cNvPr id="8197" name="文本框 6"/>
          <p:cNvSpPr txBox="1"/>
          <p:nvPr/>
        </p:nvSpPr>
        <p:spPr>
          <a:xfrm>
            <a:off x="821055" y="4576445"/>
            <a:ext cx="10550525" cy="138366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en-US" altLang="zh-CN" sz="2800" smtClean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Wingdings" panose="05000000000000000000"/>
              </a:rPr>
              <a:t>1.</a:t>
            </a:r>
            <a:r>
              <a:rPr sz="2800" smtClean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Wingdings" panose="05000000000000000000"/>
              </a:rPr>
              <a:t>相关关系概念：</a:t>
            </a:r>
            <a:r>
              <a:rPr sz="2800" b="0" smtClean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Wingdings" panose="05000000000000000000"/>
              </a:rPr>
              <a:t>像这样</a:t>
            </a:r>
            <a:r>
              <a:rPr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Wingdings" panose="05000000000000000000"/>
              </a:rPr>
              <a:t>，两个变量有关系，但又没有确切到可由其中的一个去精确地决定另一个的程度，这种关系称为</a:t>
            </a:r>
            <a:r>
              <a:rPr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Wingdings" panose="05000000000000000000"/>
              </a:rPr>
              <a:t>相关关系</a:t>
            </a:r>
            <a:r>
              <a:rPr lang="en-US"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Wingdings" panose="05000000000000000000"/>
              </a:rPr>
              <a:t>.</a:t>
            </a:r>
            <a:endParaRPr lang="en-US" altLang="zh-CN" sz="2800" b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75970" y="5960110"/>
            <a:ext cx="10346690" cy="7372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fontAlgn="auto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相关关系</a:t>
            </a:r>
            <a:r>
              <a:rPr lang="zh-CN" altLang="en-US" sz="28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是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一种不确定性关系</a:t>
            </a:r>
            <a:r>
              <a:rPr lang="en-US" altLang="zh-CN" sz="28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;</a:t>
            </a:r>
            <a:r>
              <a:rPr lang="zh-CN" altLang="en-US" sz="28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相关</a:t>
            </a:r>
            <a:r>
              <a:rPr lang="zh-CN" altLang="en-US" sz="28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关系是</a:t>
            </a:r>
            <a:r>
              <a:rPr lang="zh-CN" altLang="en-US" sz="2800" b="1">
                <a:solidFill>
                  <a:srgbClr val="2827FB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相对于函数关系而言</a:t>
            </a:r>
            <a:r>
              <a:rPr lang="zh-CN" altLang="en-US" sz="2800" b="1" smtClean="0">
                <a:solidFill>
                  <a:srgbClr val="2827FB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的</a:t>
            </a:r>
            <a:r>
              <a:rPr lang="en-US" altLang="zh-CN" sz="28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zh-CN" altLang="en-US" sz="2800"/>
          </a:p>
        </p:txBody>
      </p:sp>
      <p:sp>
        <p:nvSpPr>
          <p:cNvPr id="7169" name="TextBox 12"/>
          <p:cNvSpPr txBox="1"/>
          <p:nvPr/>
        </p:nvSpPr>
        <p:spPr>
          <a:xfrm>
            <a:off x="20955" y="262890"/>
            <a:ext cx="161290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知识概念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122545" y="74930"/>
            <a:ext cx="17900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/>
              <a:t>相关关系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Box 12"/>
          <p:cNvSpPr txBox="1"/>
          <p:nvPr/>
        </p:nvSpPr>
        <p:spPr>
          <a:xfrm>
            <a:off x="20955" y="262890"/>
            <a:ext cx="161290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概念辨析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693160" y="102235"/>
            <a:ext cx="4805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相关关系与函数关系的异同点</a:t>
            </a:r>
            <a:endParaRPr lang="zh-CN" altLang="en-US" sz="28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graphicFrame>
        <p:nvGraphicFramePr>
          <p:cNvPr id="20482" name="Group 2"/>
          <p:cNvGraphicFramePr>
            <a:graphicFrameLocks noGrp="1"/>
          </p:cNvGraphicFramePr>
          <p:nvPr/>
        </p:nvGraphicFramePr>
        <p:xfrm>
          <a:off x="637992" y="784660"/>
          <a:ext cx="10915852" cy="3077152"/>
        </p:xfrm>
        <a:graphic>
          <a:graphicData uri="http://schemas.openxmlformats.org/drawingml/2006/table">
            <a:tbl>
              <a:tblPr/>
              <a:tblGrid>
                <a:gridCol w="1728192"/>
                <a:gridCol w="2880320"/>
                <a:gridCol w="6307340"/>
              </a:tblGrid>
              <a:tr h="1007110"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    关系</a:t>
                      </a: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sym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项目</a:t>
                      </a: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sym typeface="宋体" panose="02010600030101010101" pitchFamily="2" charset="-122"/>
                      </a:endParaRPr>
                    </a:p>
                  </a:txBody>
                  <a:tcPr marL="68580" marR="68580" marT="34290" marB="34290" vert="horz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函数关系</a:t>
                      </a: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sym typeface="宋体" panose="02010600030101010101" pitchFamily="2" charset="-122"/>
                      </a:endParaRPr>
                    </a:p>
                  </a:txBody>
                  <a:tcPr marL="68580" marR="68580" marT="34290" marB="34290" vert="horz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sym typeface="宋体" panose="02010600030101010101" pitchFamily="2" charset="-122"/>
                        </a:rPr>
                        <a:t>相关关系</a:t>
                      </a: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sym typeface="宋体" panose="02010600030101010101" pitchFamily="2" charset="-122"/>
                      </a:endParaRPr>
                    </a:p>
                  </a:txBody>
                  <a:tcPr marL="68580" marR="68580" marT="34290" marB="34290" vert="horz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6100"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宋体" panose="02010600030101010101" pitchFamily="2" charset="-122"/>
                      </a:endParaRPr>
                    </a:p>
                  </a:txBody>
                  <a:tcPr marL="68580" marR="68580" marT="34290" marB="34290" vert="horz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宋体" panose="02010600030101010101" pitchFamily="2" charset="-122"/>
                      </a:endParaRPr>
                    </a:p>
                  </a:txBody>
                  <a:tcPr marL="68580" marR="68580" marT="34290" marB="34290" vert="horz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</a:tr>
              <a:tr h="831850">
                <a:tc rowSpan="2"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Times New Roman" panose="02020603050405020304" pitchFamily="18" charset="0"/>
                        </a:rPr>
                        <a:t> </a:t>
                      </a: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Times New Roman" panose="02020603050405020304" pitchFamily="18" charset="0"/>
                        </a:rPr>
                        <a:t> </a:t>
                      </a: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Times New Roman" panose="02020603050405020304" pitchFamily="18" charset="0"/>
                      </a:endParaRPr>
                    </a:p>
                  </a:txBody>
                  <a:tcPr marL="68580" marR="68580" marT="34290" marB="34290" vert="horz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宋体" panose="02010600030101010101" pitchFamily="2" charset="-122"/>
                      </a:endParaRPr>
                    </a:p>
                  </a:txBody>
                  <a:tcPr marL="68580" marR="68580" marT="34290" marB="34290" vert="horz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宋体" panose="02010600030101010101" pitchFamily="2" charset="-122"/>
                      </a:endParaRPr>
                    </a:p>
                  </a:txBody>
                  <a:tcPr marL="68580" marR="68580" marT="34290" marB="34290" vert="horz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1838">
                <a:tc vMerge="1">
                  <a:tcPr/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宋体" panose="02010600030101010101" pitchFamily="2" charset="-122"/>
                      </a:endParaRPr>
                    </a:p>
                  </a:txBody>
                  <a:tcPr marL="68580" marR="68580" marT="34290" marB="34290" vert="horz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宋体" panose="02010600030101010101" pitchFamily="2" charset="-122"/>
                      </a:endParaRPr>
                    </a:p>
                  </a:txBody>
                  <a:tcPr marL="68580" marR="68580" marT="34290" marB="34290" vert="horz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287" name="Text Box 47"/>
          <p:cNvSpPr/>
          <p:nvPr/>
        </p:nvSpPr>
        <p:spPr>
          <a:xfrm>
            <a:off x="638250" y="1768402"/>
            <a:ext cx="16764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algn="ctr" eaLnBrk="1" hangingPunct="1">
              <a:spcBef>
                <a:spcPct val="0"/>
              </a:spcBef>
            </a:pPr>
            <a:r>
              <a:rPr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相同点</a:t>
            </a:r>
            <a:endParaRPr altLang="zh-CN" sz="2800" b="0">
              <a:solidFill>
                <a:srgbClr val="0000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91" name="Text Box 51"/>
          <p:cNvSpPr/>
          <p:nvPr/>
        </p:nvSpPr>
        <p:spPr>
          <a:xfrm>
            <a:off x="790650" y="2906957"/>
            <a:ext cx="15240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eaLnBrk="1" hangingPunct="1">
              <a:spcBef>
                <a:spcPct val="0"/>
              </a:spcBef>
            </a:pPr>
            <a:r>
              <a:rPr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不同点</a:t>
            </a:r>
            <a:endParaRPr altLang="zh-CN" sz="2800" b="0">
              <a:solidFill>
                <a:srgbClr val="0000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90" name="Text Box 50"/>
          <p:cNvSpPr/>
          <p:nvPr/>
        </p:nvSpPr>
        <p:spPr>
          <a:xfrm>
            <a:off x="3373830" y="1768402"/>
            <a:ext cx="41148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eaLnBrk="1" hangingPunct="1">
              <a:spcBef>
                <a:spcPct val="0"/>
              </a:spcBef>
            </a:pPr>
            <a:r>
              <a:rPr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都是两个变量间的关系</a:t>
            </a:r>
            <a:endParaRPr altLang="zh-CN" sz="2800" b="0">
              <a:solidFill>
                <a:srgbClr val="0000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92" name="Text Box 52"/>
          <p:cNvSpPr/>
          <p:nvPr/>
        </p:nvSpPr>
        <p:spPr>
          <a:xfrm>
            <a:off x="2479750" y="2509447"/>
            <a:ext cx="2814638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eaLnBrk="1" hangingPunct="1">
              <a:spcBef>
                <a:spcPct val="0"/>
              </a:spcBef>
            </a:pPr>
            <a:r>
              <a:rPr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是一种</a:t>
            </a:r>
            <a:r>
              <a:rPr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确定</a:t>
            </a:r>
            <a:r>
              <a:rPr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关系</a:t>
            </a:r>
            <a:endParaRPr altLang="zh-CN" sz="2800" b="0">
              <a:solidFill>
                <a:srgbClr val="0000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93" name="Text Box 53"/>
          <p:cNvSpPr/>
          <p:nvPr/>
        </p:nvSpPr>
        <p:spPr>
          <a:xfrm>
            <a:off x="5419800" y="2509447"/>
            <a:ext cx="32004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eaLnBrk="1" hangingPunct="1">
              <a:spcBef>
                <a:spcPct val="0"/>
              </a:spcBef>
            </a:pPr>
            <a:r>
              <a:rPr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是一种</a:t>
            </a:r>
            <a:r>
              <a:rPr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非确定</a:t>
            </a:r>
            <a:r>
              <a:rPr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关系</a:t>
            </a:r>
            <a:endParaRPr altLang="zh-CN" sz="2800" b="0">
              <a:solidFill>
                <a:srgbClr val="0000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94" name="Text Box 54"/>
          <p:cNvSpPr/>
          <p:nvPr/>
        </p:nvSpPr>
        <p:spPr>
          <a:xfrm>
            <a:off x="2479635" y="3169398"/>
            <a:ext cx="27432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eaLnBrk="1" hangingPunct="1">
              <a:spcBef>
                <a:spcPct val="0"/>
              </a:spcBef>
            </a:pPr>
            <a:r>
              <a:rPr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是一种因果关系</a:t>
            </a:r>
            <a:endParaRPr altLang="zh-CN" sz="2800" b="0">
              <a:solidFill>
                <a:srgbClr val="0000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95" name="Text Box 55"/>
          <p:cNvSpPr/>
          <p:nvPr/>
        </p:nvSpPr>
        <p:spPr>
          <a:xfrm>
            <a:off x="5294475" y="3169250"/>
            <a:ext cx="6297016" cy="52322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eaLnBrk="1" hangingPunct="1">
              <a:spcBef>
                <a:spcPct val="0"/>
              </a:spcBef>
            </a:pPr>
            <a:r>
              <a:rPr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不一定是因果关系</a:t>
            </a:r>
            <a:r>
              <a:rPr lang="en-US"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,</a:t>
            </a:r>
            <a:r>
              <a:rPr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也可能是伴随关系</a:t>
            </a:r>
            <a:endParaRPr altLang="zh-CN" sz="2800" b="0">
              <a:solidFill>
                <a:srgbClr val="0000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71600" y="3826420"/>
            <a:ext cx="4472940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</a:rPr>
              <a:t>下列变量之间是什么关系？</a:t>
            </a:r>
            <a:endParaRPr lang="zh-CN" altLang="en-US" sz="2800" b="1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637997" y="4348483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zh-CN" altLang="en-US" sz="2800" b="1">
                <a:latin typeface="宋体" panose="02010600030101010101" pitchFamily="2" charset="-122"/>
              </a:rPr>
              <a:t>（</a:t>
            </a:r>
            <a:r>
              <a:rPr lang="en-US" altLang="zh-CN" sz="2800" b="1">
                <a:latin typeface="宋体" panose="02010600030101010101" pitchFamily="2" charset="-122"/>
              </a:rPr>
              <a:t>1</a:t>
            </a:r>
            <a:r>
              <a:rPr lang="zh-CN" altLang="en-US" sz="2800" b="1">
                <a:latin typeface="宋体" panose="02010600030101010101" pitchFamily="2" charset="-122"/>
              </a:rPr>
              <a:t>）</a:t>
            </a:r>
            <a:r>
              <a:rPr lang="en-US" altLang="zh-CN" sz="2800" b="1">
                <a:latin typeface="宋体" panose="02010600030101010101" pitchFamily="2" charset="-122"/>
              </a:rPr>
              <a:t>.</a:t>
            </a:r>
            <a:r>
              <a:rPr lang="zh-CN" altLang="en-US" sz="2800" b="1">
                <a:latin typeface="宋体" panose="02010600030101010101" pitchFamily="2" charset="-122"/>
              </a:rPr>
              <a:t>球的体积与该球的半径</a:t>
            </a:r>
            <a:r>
              <a:rPr lang="en-US" altLang="zh-CN" sz="2800" b="1">
                <a:latin typeface="宋体" panose="02010600030101010101" pitchFamily="2" charset="-122"/>
              </a:rPr>
              <a:t>;</a:t>
            </a:r>
            <a:endParaRPr lang="en-US" altLang="zh-CN" sz="2800" b="1">
              <a:latin typeface="宋体" panose="02010600030101010101" pitchFamily="2" charset="-122"/>
            </a:endParaRPr>
          </a:p>
          <a:p>
            <a:pPr>
              <a:buFontTx/>
              <a:buNone/>
            </a:pPr>
            <a:r>
              <a:rPr lang="zh-CN" altLang="en-US" sz="2800" b="1">
                <a:latin typeface="宋体" panose="02010600030101010101" pitchFamily="2" charset="-122"/>
              </a:rPr>
              <a:t>（</a:t>
            </a:r>
            <a:r>
              <a:rPr lang="en-US" altLang="zh-CN" sz="2800" b="1">
                <a:latin typeface="宋体" panose="02010600030101010101" pitchFamily="2" charset="-122"/>
              </a:rPr>
              <a:t>2</a:t>
            </a:r>
            <a:r>
              <a:rPr lang="zh-CN" altLang="en-US" sz="2800" b="1">
                <a:latin typeface="宋体" panose="02010600030101010101" pitchFamily="2" charset="-122"/>
              </a:rPr>
              <a:t>）</a:t>
            </a:r>
            <a:r>
              <a:rPr lang="en-US" altLang="zh-CN" sz="2800" b="1">
                <a:latin typeface="宋体" panose="02010600030101010101" pitchFamily="2" charset="-122"/>
              </a:rPr>
              <a:t>.</a:t>
            </a:r>
            <a:r>
              <a:rPr lang="zh-CN" altLang="en-US" sz="2800" b="1">
                <a:latin typeface="宋体" panose="02010600030101010101" pitchFamily="2" charset="-122"/>
              </a:rPr>
              <a:t>粮食的产量与施肥量</a:t>
            </a:r>
            <a:r>
              <a:rPr lang="en-US" altLang="zh-CN" sz="2800" b="1">
                <a:latin typeface="宋体" panose="02010600030101010101" pitchFamily="2" charset="-122"/>
              </a:rPr>
              <a:t>;</a:t>
            </a:r>
            <a:endParaRPr lang="en-US" altLang="zh-CN" sz="2800" b="1">
              <a:latin typeface="宋体" panose="02010600030101010101" pitchFamily="2" charset="-122"/>
            </a:endParaRPr>
          </a:p>
          <a:p>
            <a:pPr>
              <a:buFontTx/>
              <a:buNone/>
            </a:pPr>
            <a:r>
              <a:rPr lang="zh-CN" altLang="en-US" sz="2800" b="1">
                <a:latin typeface="宋体" panose="02010600030101010101" pitchFamily="2" charset="-122"/>
              </a:rPr>
              <a:t>（</a:t>
            </a:r>
            <a:r>
              <a:rPr lang="en-US" altLang="zh-CN" sz="2800" b="1">
                <a:latin typeface="宋体" panose="02010600030101010101" pitchFamily="2" charset="-122"/>
              </a:rPr>
              <a:t>3</a:t>
            </a:r>
            <a:r>
              <a:rPr lang="zh-CN" altLang="en-US" sz="2800" b="1">
                <a:latin typeface="宋体" panose="02010600030101010101" pitchFamily="2" charset="-122"/>
              </a:rPr>
              <a:t>）</a:t>
            </a:r>
            <a:r>
              <a:rPr lang="en-US" altLang="zh-CN" sz="2800" b="1">
                <a:latin typeface="宋体" panose="02010600030101010101" pitchFamily="2" charset="-122"/>
              </a:rPr>
              <a:t>.</a:t>
            </a:r>
            <a:r>
              <a:rPr lang="zh-CN" altLang="en-US" sz="2800" b="1">
                <a:latin typeface="宋体" panose="02010600030101010101" pitchFamily="2" charset="-122"/>
              </a:rPr>
              <a:t>小麦的亩产量与光照</a:t>
            </a:r>
            <a:r>
              <a:rPr lang="en-US" altLang="zh-CN" sz="2800" b="1">
                <a:latin typeface="宋体" panose="02010600030101010101" pitchFamily="2" charset="-122"/>
              </a:rPr>
              <a:t>;</a:t>
            </a:r>
            <a:endParaRPr lang="en-US" altLang="zh-CN" sz="2800" b="1">
              <a:latin typeface="宋体" panose="02010600030101010101" pitchFamily="2" charset="-122"/>
            </a:endParaRPr>
          </a:p>
          <a:p>
            <a:pPr>
              <a:buFontTx/>
              <a:buNone/>
            </a:pPr>
            <a:r>
              <a:rPr lang="zh-CN" altLang="en-US" sz="2800" b="1">
                <a:latin typeface="宋体" panose="02010600030101010101" pitchFamily="2" charset="-122"/>
              </a:rPr>
              <a:t>（</a:t>
            </a:r>
            <a:r>
              <a:rPr lang="en-US" altLang="zh-CN" sz="2800" b="1">
                <a:latin typeface="宋体" panose="02010600030101010101" pitchFamily="2" charset="-122"/>
              </a:rPr>
              <a:t>4</a:t>
            </a:r>
            <a:r>
              <a:rPr lang="zh-CN" altLang="en-US" sz="2800" b="1">
                <a:latin typeface="宋体" panose="02010600030101010101" pitchFamily="2" charset="-122"/>
              </a:rPr>
              <a:t>）</a:t>
            </a:r>
            <a:r>
              <a:rPr lang="en-US" altLang="zh-CN" sz="2800" b="1">
                <a:latin typeface="宋体" panose="02010600030101010101" pitchFamily="2" charset="-122"/>
              </a:rPr>
              <a:t>.</a:t>
            </a:r>
            <a:r>
              <a:rPr lang="zh-CN" altLang="en-US" sz="2800" b="1">
                <a:latin typeface="宋体" panose="02010600030101010101" pitchFamily="2" charset="-122"/>
              </a:rPr>
              <a:t>大气压力与海拔高度</a:t>
            </a:r>
            <a:r>
              <a:rPr lang="en-US" altLang="zh-CN" sz="2800" b="1">
                <a:latin typeface="宋体" panose="02010600030101010101" pitchFamily="2" charset="-122"/>
              </a:rPr>
              <a:t>;</a:t>
            </a:r>
            <a:endParaRPr lang="en-US" altLang="zh-CN" sz="2800" b="1">
              <a:latin typeface="宋体" panose="02010600030101010101" pitchFamily="2" charset="-122"/>
            </a:endParaRPr>
          </a:p>
          <a:p>
            <a:pPr>
              <a:buFontTx/>
              <a:buNone/>
            </a:pPr>
            <a:r>
              <a:rPr lang="zh-CN" altLang="en-US" sz="2800" b="1">
                <a:latin typeface="宋体" panose="02010600030101010101" pitchFamily="2" charset="-122"/>
              </a:rPr>
              <a:t>（</a:t>
            </a:r>
            <a:r>
              <a:rPr lang="en-US" altLang="zh-CN" sz="2800" b="1">
                <a:latin typeface="宋体" panose="02010600030101010101" pitchFamily="2" charset="-122"/>
              </a:rPr>
              <a:t>5</a:t>
            </a:r>
            <a:r>
              <a:rPr lang="zh-CN" altLang="en-US" sz="2800" b="1">
                <a:latin typeface="宋体" panose="02010600030101010101" pitchFamily="2" charset="-122"/>
              </a:rPr>
              <a:t>）</a:t>
            </a:r>
            <a:r>
              <a:rPr lang="en-US" altLang="zh-CN" sz="2800" b="1">
                <a:latin typeface="宋体" panose="02010600030101010101" pitchFamily="2" charset="-122"/>
              </a:rPr>
              <a:t>.</a:t>
            </a:r>
            <a:r>
              <a:rPr lang="zh-CN" altLang="en-US" sz="2800" b="1">
                <a:latin typeface="宋体" panose="02010600030101010101" pitchFamily="2" charset="-122"/>
              </a:rPr>
              <a:t>人的身高与鞋码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918960" y="4348480"/>
            <a:ext cx="44875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（</a:t>
            </a:r>
            <a:r>
              <a:rPr lang="en-US" altLang="zh-CN" sz="2800">
                <a:solidFill>
                  <a:srgbClr val="FF0000"/>
                </a:solidFill>
              </a:rPr>
              <a:t>1</a:t>
            </a:r>
            <a:r>
              <a:rPr lang="zh-CN" altLang="en-US" sz="2800">
                <a:solidFill>
                  <a:srgbClr val="FF0000"/>
                </a:solidFill>
              </a:rPr>
              <a:t>）函数关系（确定关系）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918960" y="4870450"/>
            <a:ext cx="46729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（</a:t>
            </a:r>
            <a:r>
              <a:rPr lang="en-US" altLang="zh-CN" sz="2800">
                <a:solidFill>
                  <a:srgbClr val="FF0000"/>
                </a:solidFill>
              </a:rPr>
              <a:t>2</a:t>
            </a:r>
            <a:r>
              <a:rPr lang="zh-CN" altLang="en-US" sz="2800">
                <a:solidFill>
                  <a:srgbClr val="FF0000"/>
                </a:solidFill>
              </a:rPr>
              <a:t>）相关关系（不确定关系）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918960" y="5300345"/>
            <a:ext cx="46729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（</a:t>
            </a:r>
            <a:r>
              <a:rPr lang="en-US" altLang="zh-CN" sz="2800">
                <a:solidFill>
                  <a:srgbClr val="FF0000"/>
                </a:solidFill>
              </a:rPr>
              <a:t>3</a:t>
            </a:r>
            <a:r>
              <a:rPr lang="zh-CN" altLang="en-US" sz="2800">
                <a:solidFill>
                  <a:srgbClr val="FF0000"/>
                </a:solidFill>
              </a:rPr>
              <a:t>）相关关系（不确定关系）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918960" y="5750560"/>
            <a:ext cx="44875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（</a:t>
            </a:r>
            <a:r>
              <a:rPr lang="en-US" altLang="zh-CN" sz="2800">
                <a:solidFill>
                  <a:srgbClr val="FF0000"/>
                </a:solidFill>
              </a:rPr>
              <a:t>4</a:t>
            </a:r>
            <a:r>
              <a:rPr lang="zh-CN" altLang="en-US" sz="2800">
                <a:solidFill>
                  <a:srgbClr val="FF0000"/>
                </a:solidFill>
              </a:rPr>
              <a:t>）函数关系（确定关系）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918960" y="6188075"/>
            <a:ext cx="46729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（</a:t>
            </a:r>
            <a:r>
              <a:rPr lang="en-US" altLang="zh-CN" sz="2800">
                <a:solidFill>
                  <a:srgbClr val="FF0000"/>
                </a:solidFill>
              </a:rPr>
              <a:t>5</a:t>
            </a:r>
            <a:r>
              <a:rPr lang="zh-CN" altLang="en-US" sz="2800">
                <a:solidFill>
                  <a:srgbClr val="FF0000"/>
                </a:solidFill>
              </a:rPr>
              <a:t>）相关关系（不确定关系）</a:t>
            </a:r>
            <a:endParaRPr lang="zh-CN" altLang="en-US" sz="28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1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 fill="hold"/>
                                        <p:tgtEl>
                                          <p:spTgt spid="11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 fill="hold"/>
                                        <p:tgtEl>
                                          <p:spTgt spid="11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 fill="hold"/>
                                        <p:tgtEl>
                                          <p:spTgt spid="11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 fill="hold"/>
                                        <p:tgtEl>
                                          <p:spTgt spid="11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90" grpId="0"/>
      <p:bldP spid="11292" grpId="0"/>
      <p:bldP spid="11293" grpId="0"/>
      <p:bldP spid="11294" grpId="0"/>
      <p:bldP spid="11295" grpId="0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90830" y="739140"/>
            <a:ext cx="11452225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/>
            <a:r>
              <a:rPr lang="zh-CN" altLang="en-US" sz="2800" b="1" smtClean="0">
                <a:solidFill>
                  <a:srgbClr val="2827FB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探究</a:t>
            </a:r>
            <a:r>
              <a:rPr lang="en-US" altLang="zh-CN" sz="2800" b="1" smtClean="0">
                <a:solidFill>
                  <a:srgbClr val="2827FB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1: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在对人体的脂肪的含量和年龄之间关系的研究中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科研人员获得了一些年龄和脂肪含量的简单随机样本数据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如表所示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表中每个编号下的年龄和脂肪含量数据都是对同一个体的观测结果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它们构成了成对数据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7169" name="TextBox 12"/>
          <p:cNvSpPr txBox="1"/>
          <p:nvPr/>
        </p:nvSpPr>
        <p:spPr>
          <a:xfrm>
            <a:off x="20955" y="262890"/>
            <a:ext cx="161290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问题探究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aphicFrame>
        <p:nvGraphicFramePr>
          <p:cNvPr id="3" name="Group 83"/>
          <p:cNvGraphicFramePr>
            <a:graphicFrameLocks noGrp="1"/>
          </p:cNvGraphicFramePr>
          <p:nvPr/>
        </p:nvGraphicFramePr>
        <p:xfrm>
          <a:off x="20955" y="2160270"/>
          <a:ext cx="8027670" cy="1709039"/>
        </p:xfrm>
        <a:graphic>
          <a:graphicData uri="http://schemas.openxmlformats.org/drawingml/2006/table">
            <a:tbl>
              <a:tblPr/>
              <a:tblGrid>
                <a:gridCol w="1406525"/>
                <a:gridCol w="899795"/>
                <a:gridCol w="1013460"/>
                <a:gridCol w="1013460"/>
                <a:gridCol w="1007745"/>
                <a:gridCol w="897255"/>
                <a:gridCol w="893445"/>
                <a:gridCol w="895985"/>
              </a:tblGrid>
              <a:tr h="537845"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幼圆" panose="02010509060101010101" pitchFamily="49" charset="-122"/>
                          <a:ea typeface="微软雅黑" panose="020B0503020204020204" charset="-122"/>
                        </a:rPr>
                        <a:t>编号</a:t>
                      </a: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幼圆" panose="02010509060101010101" pitchFamily="49" charset="-122"/>
                        <a:ea typeface="微软雅黑" panose="020B0503020204020204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9CAED"/>
                    </a:solidFill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1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2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3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4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5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6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7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7845"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/>
                          <a:latin typeface="幼圆" panose="02010509060101010101" pitchFamily="49" charset="-122"/>
                          <a:ea typeface="微软雅黑" panose="020B0503020204020204" charset="-122"/>
                        </a:rPr>
                        <a:t>年龄</a:t>
                      </a: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幼圆" panose="02010509060101010101" pitchFamily="49" charset="-122"/>
                        <a:ea typeface="微软雅黑" panose="020B0503020204020204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9CAED"/>
                    </a:solidFill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23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27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39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41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45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49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50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3095"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幼圆" panose="02010509060101010101" pitchFamily="49" charset="-122"/>
                          <a:ea typeface="微软雅黑" panose="020B0503020204020204" charset="-122"/>
                        </a:rPr>
                        <a:t>脂肪</a:t>
                      </a: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幼圆" panose="02010509060101010101" pitchFamily="49" charset="-122"/>
                        <a:ea typeface="微软雅黑" panose="020B0503020204020204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9CAED"/>
                    </a:solidFill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9.5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17.8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21.2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25.9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27.5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26.3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28.2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Group 84"/>
          <p:cNvGraphicFramePr>
            <a:graphicFrameLocks noGrp="1"/>
          </p:cNvGraphicFramePr>
          <p:nvPr/>
        </p:nvGraphicFramePr>
        <p:xfrm>
          <a:off x="20955" y="4122420"/>
          <a:ext cx="8027670" cy="1725549"/>
        </p:xfrm>
        <a:graphic>
          <a:graphicData uri="http://schemas.openxmlformats.org/drawingml/2006/table">
            <a:tbl>
              <a:tblPr/>
              <a:tblGrid>
                <a:gridCol w="1402080"/>
                <a:gridCol w="935355"/>
                <a:gridCol w="935990"/>
                <a:gridCol w="1012190"/>
                <a:gridCol w="1012190"/>
                <a:gridCol w="936625"/>
                <a:gridCol w="855980"/>
                <a:gridCol w="937260"/>
              </a:tblGrid>
              <a:tr h="537845"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幼圆" panose="02010509060101010101" pitchFamily="49" charset="-122"/>
                          <a:ea typeface="微软雅黑" panose="020B0503020204020204" charset="-122"/>
                        </a:rPr>
                        <a:t>编号</a:t>
                      </a: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幼圆" panose="02010509060101010101" pitchFamily="49" charset="-122"/>
                        <a:ea typeface="微软雅黑" panose="020B0503020204020204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8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9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10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11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12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13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14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7845"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/>
                          <a:latin typeface="幼圆" panose="02010509060101010101" pitchFamily="49" charset="-122"/>
                          <a:ea typeface="微软雅黑" panose="020B0503020204020204" charset="-122"/>
                        </a:rPr>
                        <a:t>年龄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幼圆" panose="02010509060101010101" pitchFamily="49" charset="-122"/>
                        <a:ea typeface="微软雅黑" panose="020B0503020204020204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53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54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56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57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58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60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61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FF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9605"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幼圆" panose="02010509060101010101" pitchFamily="49" charset="-122"/>
                          <a:ea typeface="微软雅黑" panose="020B0503020204020204" charset="-122"/>
                        </a:rPr>
                        <a:t>脂肪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幼圆" panose="02010509060101010101" pitchFamily="49" charset="-122"/>
                        <a:ea typeface="微软雅黑" panose="020B0503020204020204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FF"/>
                    </a:solidFill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29.6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30.2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31.4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30.8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33.5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35.2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</a:rPr>
                        <a:t>34.6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290830" y="6096000"/>
            <a:ext cx="1110424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>
                <a:sym typeface="+mn-ea"/>
              </a:rPr>
              <a:t>根据以上数据</a:t>
            </a:r>
            <a:r>
              <a:rPr lang="en-US" altLang="zh-CN" sz="2800">
                <a:sym typeface="+mn-ea"/>
              </a:rPr>
              <a:t>,</a:t>
            </a:r>
            <a:r>
              <a:rPr lang="zh-CN" altLang="en-US" sz="2800">
                <a:sym typeface="+mn-ea"/>
              </a:rPr>
              <a:t>你能推新人体的脂肪含量与年龄之间存在怎样的关系吗</a:t>
            </a:r>
            <a:r>
              <a:rPr lang="en-US" altLang="zh-CN" sz="2800">
                <a:sym typeface="+mn-ea"/>
              </a:rPr>
              <a:t>?</a:t>
            </a:r>
            <a:endParaRPr lang="zh-CN" altLang="en-US" sz="2800"/>
          </a:p>
        </p:txBody>
      </p:sp>
      <p:sp>
        <p:nvSpPr>
          <p:cNvPr id="6" name="矩形 5"/>
          <p:cNvSpPr/>
          <p:nvPr/>
        </p:nvSpPr>
        <p:spPr>
          <a:xfrm>
            <a:off x="8283575" y="2054225"/>
            <a:ext cx="3917950" cy="1814830"/>
          </a:xfrm>
          <a:prstGeom prst="rect">
            <a:avLst/>
          </a:prstGeom>
          <a:ln>
            <a:solidFill>
              <a:srgbClr val="FF33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sym typeface="宋体" panose="02010600030101010101" pitchFamily="2" charset="-122"/>
              </a:rPr>
              <a:t>以</a:t>
            </a:r>
            <a:r>
              <a:rPr lang="en-US"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sym typeface="宋体" panose="02010600030101010101" pitchFamily="2" charset="-122"/>
              </a:rPr>
              <a:t>x</a:t>
            </a:r>
            <a:r>
              <a:rPr lang="zh-CN" altLang="en-US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sym typeface="宋体" panose="02010600030101010101" pitchFamily="2" charset="-122"/>
              </a:rPr>
              <a:t>轴表示年龄，</a:t>
            </a:r>
            <a:r>
              <a:rPr lang="en-US"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sym typeface="宋体" panose="02010600030101010101" pitchFamily="2" charset="-122"/>
              </a:rPr>
              <a:t>y</a:t>
            </a:r>
            <a:r>
              <a:rPr lang="zh-CN" altLang="en-US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sym typeface="宋体" panose="02010600030101010101" pitchFamily="2" charset="-122"/>
              </a:rPr>
              <a:t>轴表示脂肪含量</a:t>
            </a:r>
            <a:r>
              <a:rPr lang="zh-CN" altLang="en-US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206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，</a:t>
            </a:r>
            <a:r>
              <a:rPr lang="zh-CN" altLang="en-US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宋体" panose="02010600030101010101" pitchFamily="2" charset="-122"/>
              </a:rPr>
              <a:t>你能在直角坐标系中描出样本数据对应的图形吗？ </a:t>
            </a:r>
            <a:endParaRPr lang="zh-CN" altLang="en-US" sz="2800">
              <a:latin typeface="宋体" panose="02010600030101010101" pitchFamily="2" charset="-122"/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1">
            <a:lum contrast="6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96580" y="3926840"/>
            <a:ext cx="4004945" cy="2169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1">
            <a:lum contrast="6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45948" y="1851766"/>
            <a:ext cx="4932517" cy="2169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文本框 2"/>
          <p:cNvSpPr txBox="1"/>
          <p:nvPr/>
        </p:nvSpPr>
        <p:spPr>
          <a:xfrm>
            <a:off x="297180" y="775335"/>
            <a:ext cx="11597005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00000"/>
              </a:lnSpc>
            </a:pPr>
            <a:r>
              <a:rPr lang="en-US" altLang="zh-CN" sz="2800" b="1" smtClean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C00000"/>
                </a:solidFill>
                <a:latin typeface="宋体" panose="02010600030101010101" pitchFamily="2" charset="-122"/>
                <a:sym typeface="Wingdings" panose="05000000000000000000"/>
              </a:rPr>
              <a:t>2.</a:t>
            </a:r>
            <a:r>
              <a:rPr lang="zh-CN" altLang="en-US" sz="2800" b="1" smtClean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C00000"/>
                </a:solidFill>
                <a:latin typeface="宋体" panose="02010600030101010101" pitchFamily="2" charset="-122"/>
                <a:sym typeface="Wingdings" panose="05000000000000000000"/>
              </a:rPr>
              <a:t>散点图：</a:t>
            </a:r>
            <a:r>
              <a:rPr lang="zh-CN" altLang="en-US" sz="2800" smtClean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 panose="05000000000000000000"/>
              </a:rPr>
              <a:t>成</a:t>
            </a:r>
            <a:r>
              <a:rPr lang="zh-CN" altLang="en-US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 panose="05000000000000000000"/>
              </a:rPr>
              <a:t>对样本数据都可用直角坐标系中的点表示出来，由这些点组成了统计图</a:t>
            </a:r>
            <a:r>
              <a:rPr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 panose="05000000000000000000"/>
              </a:rPr>
              <a:t>.</a:t>
            </a:r>
            <a:r>
              <a:rPr lang="zh-CN" altLang="en-US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 panose="05000000000000000000"/>
              </a:rPr>
              <a:t>我们我们把这样的统计图叫做</a:t>
            </a:r>
            <a:r>
              <a:rPr lang="zh-CN" altLang="en-US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散点图</a:t>
            </a:r>
            <a:r>
              <a:rPr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.</a:t>
            </a:r>
            <a:endParaRPr lang="en-US" altLang="zh-CN" sz="280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anose="020B0503020204020204" charset="-122"/>
              <a:ea typeface="微软雅黑" panose="020B0503020204020204" charset="-122"/>
              <a:sym typeface="Wingdings" panose="05000000000000000000"/>
            </a:endParaRPr>
          </a:p>
        </p:txBody>
      </p:sp>
      <p:sp>
        <p:nvSpPr>
          <p:cNvPr id="15363" name="文本框 10"/>
          <p:cNvSpPr/>
          <p:nvPr/>
        </p:nvSpPr>
        <p:spPr>
          <a:xfrm>
            <a:off x="407035" y="1728470"/>
            <a:ext cx="6738620" cy="2676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eaLnBrk="1" hangingPunct="1"/>
            <a:r>
              <a:rPr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 panose="05000000000000000000"/>
              </a:rPr>
              <a:t>由散点图可以发现，这些散点大致落在一条</a:t>
            </a:r>
            <a:r>
              <a:rPr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sym typeface="Wingdings" panose="05000000000000000000"/>
              </a:rPr>
              <a:t>从左下角到右上角</a:t>
            </a:r>
            <a:r>
              <a:rPr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 panose="05000000000000000000"/>
              </a:rPr>
              <a:t>的直线附近，表明随年龄值的增加，相应的脂肪含量值呈现增高的趋势</a:t>
            </a:r>
            <a:r>
              <a:rPr lang="en-US"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 panose="05000000000000000000"/>
              </a:rPr>
              <a:t>.这样，由成对样本数据的分布规律，我们可以推断脂肪含量变量和年龄变量之间存在着</a:t>
            </a:r>
            <a:r>
              <a:rPr lang="en-US" altLang="zh-CN" sz="2800" b="0" err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sym typeface="Wingdings" panose="05000000000000000000"/>
              </a:rPr>
              <a:t>相关关系.</a:t>
            </a:r>
            <a:endParaRPr lang="en-US" altLang="zh-CN" sz="2800" b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07035" y="4189095"/>
            <a:ext cx="11186795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C00000"/>
                </a:solidFill>
                <a:latin typeface="宋体" panose="02010600030101010101" pitchFamily="2" charset="-122"/>
                <a:cs typeface="Arial" panose="020B0604020202020204"/>
                <a:sym typeface="宋体" panose="02010600030101010101" pitchFamily="2" charset="-122"/>
              </a:rPr>
              <a:t>3.</a:t>
            </a:r>
            <a:r>
              <a:rPr lang="zh-CN" altLang="zh-CN" sz="2800" b="1">
                <a:solidFill>
                  <a:srgbClr val="C00000"/>
                </a:solidFill>
                <a:latin typeface="宋体" panose="02010600030101010101" pitchFamily="2" charset="-122"/>
                <a:cs typeface="Arial" panose="020B0604020202020204"/>
                <a:sym typeface="宋体" panose="02010600030101010101" pitchFamily="2" charset="-122"/>
              </a:rPr>
              <a:t>变量相关关系的分类</a:t>
            </a:r>
            <a:endParaRPr lang="en-US" altLang="zh-CN" sz="2800" b="1">
              <a:solidFill>
                <a:srgbClr val="C00000"/>
              </a:solidFill>
              <a:latin typeface="宋体" panose="02010600030101010101" pitchFamily="2" charset="-122"/>
              <a:cs typeface="Arial" panose="020B0604020202020204"/>
              <a:sym typeface="宋体" panose="02010600030101010101" pitchFamily="2" charset="-122"/>
            </a:endParaRPr>
          </a:p>
          <a:p>
            <a:pPr lv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latin typeface="宋体" panose="02010600030101010101" pitchFamily="2" charset="-122"/>
                <a:cs typeface="Arial" panose="020B0604020202020204"/>
                <a:sym typeface="+mn-ea"/>
              </a:rPr>
              <a:t>(1)</a:t>
            </a:r>
            <a:r>
              <a:rPr lang="zh-CN" altLang="en-US" sz="2800">
                <a:latin typeface="宋体" panose="02010600030101010101" pitchFamily="2" charset="-122"/>
                <a:cs typeface="Arial" panose="020B0604020202020204"/>
                <a:sym typeface="+mn-ea"/>
              </a:rPr>
              <a:t>正相关和负相关</a:t>
            </a:r>
            <a:endParaRPr lang="en-US" altLang="zh-CN" sz="2800">
              <a:latin typeface="宋体" panose="02010600030101010101" pitchFamily="2" charset="-122"/>
              <a:cs typeface="Arial" panose="020B0604020202020204"/>
            </a:endParaRPr>
          </a:p>
          <a:p>
            <a:pPr lv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cs typeface="Arial" panose="020B0604020202020204"/>
                <a:sym typeface="宋体" panose="02010600030101010101" pitchFamily="2" charset="-122"/>
              </a:rPr>
              <a:t>如果从整体上看，当一个变量的值增加时，另一个变量的相应值也呈现增加的趋势，我们就称这两个变量</a:t>
            </a:r>
            <a:r>
              <a:rPr lang="zh-CN" altLang="en-US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cs typeface="Arial" panose="020B0604020202020204"/>
                <a:sym typeface="宋体" panose="02010600030101010101" pitchFamily="2" charset="-122"/>
              </a:rPr>
              <a:t>正相关</a:t>
            </a:r>
            <a:r>
              <a:rPr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cs typeface="Arial" panose="020B0604020202020204"/>
                <a:sym typeface="宋体" panose="02010600030101010101" pitchFamily="2" charset="-122"/>
              </a:rPr>
              <a:t>.</a:t>
            </a:r>
            <a:r>
              <a:rPr lang="zh-CN" altLang="en-US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C00000"/>
                </a:solidFill>
                <a:latin typeface="宋体" panose="02010600030101010101" pitchFamily="2" charset="-122"/>
                <a:cs typeface="Arial" panose="020B0604020202020204"/>
                <a:sym typeface="宋体" panose="02010600030101010101" pitchFamily="2" charset="-122"/>
              </a:rPr>
              <a:t> </a:t>
            </a:r>
            <a:endParaRPr lang="zh-CN" altLang="en-US" sz="280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latin typeface="宋体" panose="02010600030101010101" pitchFamily="2" charset="-122"/>
              <a:cs typeface="Arial" panose="020B0604020202020204"/>
              <a:sym typeface="宋体" panose="02010600030101010101" pitchFamily="2" charset="-122"/>
            </a:endParaRPr>
          </a:p>
          <a:p>
            <a:pPr lv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cs typeface="Arial" panose="020B0604020202020204"/>
                <a:sym typeface="宋体" panose="02010600030101010101" pitchFamily="2" charset="-122"/>
              </a:rPr>
              <a:t>当一个变量的值增加时，另一个变量的相应值也呈现减少的趋势，称这两个变量</a:t>
            </a:r>
            <a:r>
              <a:rPr lang="zh-CN" altLang="en-US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cs typeface="Arial" panose="020B0604020202020204"/>
                <a:sym typeface="宋体" panose="02010600030101010101" pitchFamily="2" charset="-122"/>
              </a:rPr>
              <a:t>负相关</a:t>
            </a:r>
            <a:r>
              <a:rPr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cs typeface="Arial" panose="020B0604020202020204"/>
                <a:sym typeface="宋体" panose="02010600030101010101" pitchFamily="2" charset="-122"/>
              </a:rPr>
              <a:t>.</a:t>
            </a:r>
            <a:endParaRPr lang="zh-CN" altLang="en-US" sz="2800"/>
          </a:p>
        </p:txBody>
      </p:sp>
      <p:sp>
        <p:nvSpPr>
          <p:cNvPr id="7169" name="TextBox 12"/>
          <p:cNvSpPr txBox="1"/>
          <p:nvPr/>
        </p:nvSpPr>
        <p:spPr>
          <a:xfrm>
            <a:off x="20955" y="262890"/>
            <a:ext cx="161290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知识概念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693160" y="102235"/>
            <a:ext cx="400240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散点图</a:t>
            </a:r>
            <a:r>
              <a:rPr lang="en-US" altLang="zh-CN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+</a:t>
            </a:r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正相关、负相关</a:t>
            </a:r>
            <a:endParaRPr lang="zh-CN" altLang="en-US" sz="28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文本框 2"/>
          <p:cNvSpPr txBox="1"/>
          <p:nvPr/>
        </p:nvSpPr>
        <p:spPr>
          <a:xfrm>
            <a:off x="251158" y="727950"/>
            <a:ext cx="1960880" cy="52197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a typeface="微软雅黑" panose="020B0503020204020204" charset="-122"/>
                <a:sym typeface="宋体" panose="02010600030101010101" pitchFamily="2" charset="-122"/>
              </a:rPr>
              <a:t>①</a:t>
            </a:r>
            <a:r>
              <a:rPr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线性相关</a:t>
            </a:r>
            <a:endParaRPr lang="en-US" altLang="zh-CN" sz="2800" b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71173" y="1249603"/>
            <a:ext cx="11449272" cy="1383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 panose="05000000000000000000"/>
              </a:rPr>
              <a:t>散点图是描述成对数据之间关系的一种直观方法</a:t>
            </a:r>
            <a:r>
              <a:rPr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 panose="05000000000000000000"/>
              </a:rPr>
              <a:t>.</a:t>
            </a:r>
            <a:r>
              <a:rPr lang="zh-CN" altLang="en-US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 panose="05000000000000000000"/>
              </a:rPr>
              <a:t>一般地，如果两个变量的取值呈现正相关或负相关，而且散点落在一一条直线附近，我们就称这两个变量</a:t>
            </a:r>
            <a:r>
              <a:rPr lang="zh-CN" altLang="en-US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线性相关</a:t>
            </a:r>
            <a:endParaRPr lang="zh-CN" altLang="en-US" sz="2800"/>
          </a:p>
        </p:txBody>
      </p:sp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1">
            <a:lum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1355" y="2509860"/>
            <a:ext cx="3737128" cy="2194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aphicFrame>
        <p:nvGraphicFramePr>
          <p:cNvPr id="37" name="Object 12"/>
          <p:cNvGraphicFramePr>
            <a:graphicFrameLocks noChangeAspect="1"/>
          </p:cNvGraphicFramePr>
          <p:nvPr/>
        </p:nvGraphicFramePr>
        <p:xfrm>
          <a:off x="8405029" y="2368916"/>
          <a:ext cx="2930641" cy="2194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图表" r:id="rId2" imgW="5497830" imgH="4120515" progId="Excel.Chart.8">
                  <p:embed/>
                </p:oleObj>
              </mc:Choice>
              <mc:Fallback>
                <p:oleObj name="图表" r:id="rId2" imgW="5497830" imgH="4120515" progId="Excel.Char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8405029" y="2368916"/>
                        <a:ext cx="2930641" cy="2194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" name="Group 34"/>
          <p:cNvGrpSpPr/>
          <p:nvPr/>
        </p:nvGrpSpPr>
        <p:grpSpPr>
          <a:xfrm>
            <a:off x="4994910" y="2510155"/>
            <a:ext cx="2202180" cy="2162810"/>
            <a:chOff x="2789" y="1552"/>
            <a:chExt cx="2517" cy="2656"/>
          </a:xfrm>
        </p:grpSpPr>
        <p:sp>
          <p:nvSpPr>
            <p:cNvPr id="10" name="Line 4"/>
            <p:cNvSpPr>
              <a:spLocks noChangeShapeType="1"/>
            </p:cNvSpPr>
            <p:nvPr/>
          </p:nvSpPr>
          <p:spPr bwMode="auto">
            <a:xfrm>
              <a:off x="2812" y="3820"/>
              <a:ext cx="2494" cy="4"/>
            </a:xfrm>
            <a:prstGeom prst="line">
              <a:avLst/>
            </a:prstGeom>
            <a:noFill/>
            <a:ln w="28575">
              <a:solidFill>
                <a:schemeClr val="bg2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Line 5"/>
            <p:cNvSpPr>
              <a:spLocks noChangeShapeType="1"/>
            </p:cNvSpPr>
            <p:nvPr/>
          </p:nvSpPr>
          <p:spPr bwMode="auto">
            <a:xfrm flipH="1" flipV="1">
              <a:off x="2812" y="1552"/>
              <a:ext cx="0" cy="2268"/>
            </a:xfrm>
            <a:prstGeom prst="line">
              <a:avLst/>
            </a:prstGeom>
            <a:noFill/>
            <a:ln w="28575">
              <a:solidFill>
                <a:schemeClr val="bg2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Line 6"/>
            <p:cNvSpPr>
              <a:spLocks noChangeShapeType="1"/>
            </p:cNvSpPr>
            <p:nvPr/>
          </p:nvSpPr>
          <p:spPr bwMode="auto">
            <a:xfrm flipH="1">
              <a:off x="3084" y="3775"/>
              <a:ext cx="0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Line 7"/>
            <p:cNvSpPr>
              <a:spLocks noChangeShapeType="1"/>
            </p:cNvSpPr>
            <p:nvPr/>
          </p:nvSpPr>
          <p:spPr bwMode="auto">
            <a:xfrm flipH="1">
              <a:off x="3401" y="3775"/>
              <a:ext cx="0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Line 8"/>
            <p:cNvSpPr>
              <a:spLocks noChangeShapeType="1"/>
            </p:cNvSpPr>
            <p:nvPr/>
          </p:nvSpPr>
          <p:spPr bwMode="auto">
            <a:xfrm flipH="1">
              <a:off x="3719" y="3775"/>
              <a:ext cx="0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Line 9"/>
            <p:cNvSpPr>
              <a:spLocks noChangeShapeType="1"/>
            </p:cNvSpPr>
            <p:nvPr/>
          </p:nvSpPr>
          <p:spPr bwMode="auto">
            <a:xfrm flipH="1">
              <a:off x="3991" y="3775"/>
              <a:ext cx="0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Line 10"/>
            <p:cNvSpPr>
              <a:spLocks noChangeShapeType="1"/>
            </p:cNvSpPr>
            <p:nvPr/>
          </p:nvSpPr>
          <p:spPr bwMode="auto">
            <a:xfrm flipH="1">
              <a:off x="4263" y="3775"/>
              <a:ext cx="0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Line 11"/>
            <p:cNvSpPr>
              <a:spLocks noChangeShapeType="1"/>
            </p:cNvSpPr>
            <p:nvPr/>
          </p:nvSpPr>
          <p:spPr bwMode="auto">
            <a:xfrm flipH="1">
              <a:off x="4535" y="3775"/>
              <a:ext cx="0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Line 12"/>
            <p:cNvSpPr>
              <a:spLocks noChangeShapeType="1"/>
            </p:cNvSpPr>
            <p:nvPr/>
          </p:nvSpPr>
          <p:spPr bwMode="auto">
            <a:xfrm flipH="1">
              <a:off x="4808" y="3775"/>
              <a:ext cx="0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Line 13"/>
            <p:cNvSpPr>
              <a:spLocks noChangeShapeType="1"/>
            </p:cNvSpPr>
            <p:nvPr/>
          </p:nvSpPr>
          <p:spPr bwMode="auto">
            <a:xfrm flipH="1">
              <a:off x="5080" y="3775"/>
              <a:ext cx="0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Line 16"/>
            <p:cNvSpPr>
              <a:spLocks noChangeShapeType="1"/>
            </p:cNvSpPr>
            <p:nvPr/>
          </p:nvSpPr>
          <p:spPr bwMode="auto">
            <a:xfrm>
              <a:off x="2812" y="3548"/>
              <a:ext cx="4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Line 17"/>
            <p:cNvSpPr>
              <a:spLocks noChangeShapeType="1"/>
            </p:cNvSpPr>
            <p:nvPr/>
          </p:nvSpPr>
          <p:spPr bwMode="auto">
            <a:xfrm>
              <a:off x="2812" y="3321"/>
              <a:ext cx="4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Line 18"/>
            <p:cNvSpPr>
              <a:spLocks noChangeShapeType="1"/>
            </p:cNvSpPr>
            <p:nvPr/>
          </p:nvSpPr>
          <p:spPr bwMode="auto">
            <a:xfrm>
              <a:off x="2812" y="3094"/>
              <a:ext cx="4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Line 19"/>
            <p:cNvSpPr>
              <a:spLocks noChangeShapeType="1"/>
            </p:cNvSpPr>
            <p:nvPr/>
          </p:nvSpPr>
          <p:spPr bwMode="auto">
            <a:xfrm>
              <a:off x="2812" y="2867"/>
              <a:ext cx="4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Line 20"/>
            <p:cNvSpPr>
              <a:spLocks noChangeShapeType="1"/>
            </p:cNvSpPr>
            <p:nvPr/>
          </p:nvSpPr>
          <p:spPr bwMode="auto">
            <a:xfrm>
              <a:off x="2812" y="2640"/>
              <a:ext cx="4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Line 21"/>
            <p:cNvSpPr>
              <a:spLocks noChangeShapeType="1"/>
            </p:cNvSpPr>
            <p:nvPr/>
          </p:nvSpPr>
          <p:spPr bwMode="auto">
            <a:xfrm>
              <a:off x="2812" y="2368"/>
              <a:ext cx="4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Line 22"/>
            <p:cNvSpPr>
              <a:spLocks noChangeShapeType="1"/>
            </p:cNvSpPr>
            <p:nvPr/>
          </p:nvSpPr>
          <p:spPr bwMode="auto">
            <a:xfrm>
              <a:off x="2812" y="2096"/>
              <a:ext cx="4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Line 23"/>
            <p:cNvSpPr>
              <a:spLocks noChangeShapeType="1"/>
            </p:cNvSpPr>
            <p:nvPr/>
          </p:nvSpPr>
          <p:spPr bwMode="auto">
            <a:xfrm>
              <a:off x="2812" y="1824"/>
              <a:ext cx="4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Rectangle 61"/>
            <p:cNvSpPr>
              <a:spLocks noChangeArrowheads="1"/>
            </p:cNvSpPr>
            <p:nvPr/>
          </p:nvSpPr>
          <p:spPr bwMode="auto">
            <a:xfrm>
              <a:off x="2789" y="3824"/>
              <a:ext cx="228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80000"/>
                </a:lnSpc>
                <a:spcBef>
                  <a:spcPct val="20000"/>
                </a:spcBef>
              </a:pPr>
              <a:r>
                <a:rPr kumimoji="0" lang="en-US" altLang="zh-CN" sz="1800" b="1">
                  <a:solidFill>
                    <a:schemeClr val="bg2"/>
                  </a:solidFill>
                  <a:latin typeface="Arial" panose="020B0604020202020204" pitchFamily="34" charset="0"/>
                </a:rPr>
                <a:t>O</a:t>
              </a:r>
              <a:endParaRPr kumimoji="0" lang="en-US" altLang="zh-CN" sz="1800" b="1">
                <a:solidFill>
                  <a:schemeClr val="bg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9" name="Oval 25"/>
            <p:cNvSpPr>
              <a:spLocks noChangeArrowheads="1"/>
            </p:cNvSpPr>
            <p:nvPr/>
          </p:nvSpPr>
          <p:spPr bwMode="auto">
            <a:xfrm>
              <a:off x="3379" y="1979"/>
              <a:ext cx="45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0" name="Oval 26"/>
            <p:cNvSpPr>
              <a:spLocks noChangeArrowheads="1"/>
            </p:cNvSpPr>
            <p:nvPr/>
          </p:nvSpPr>
          <p:spPr bwMode="auto">
            <a:xfrm>
              <a:off x="3742" y="1933"/>
              <a:ext cx="45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1" name="Oval 27"/>
            <p:cNvSpPr>
              <a:spLocks noChangeArrowheads="1"/>
            </p:cNvSpPr>
            <p:nvPr/>
          </p:nvSpPr>
          <p:spPr bwMode="auto">
            <a:xfrm>
              <a:off x="4014" y="2160"/>
              <a:ext cx="45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2" name="Oval 28"/>
            <p:cNvSpPr>
              <a:spLocks noChangeArrowheads="1"/>
            </p:cNvSpPr>
            <p:nvPr/>
          </p:nvSpPr>
          <p:spPr bwMode="auto">
            <a:xfrm>
              <a:off x="4241" y="2840"/>
              <a:ext cx="45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3" name="Oval 29"/>
            <p:cNvSpPr>
              <a:spLocks noChangeArrowheads="1"/>
            </p:cNvSpPr>
            <p:nvPr/>
          </p:nvSpPr>
          <p:spPr bwMode="auto">
            <a:xfrm>
              <a:off x="3107" y="1706"/>
              <a:ext cx="45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" name="Oval 30"/>
            <p:cNvSpPr>
              <a:spLocks noChangeArrowheads="1"/>
            </p:cNvSpPr>
            <p:nvPr/>
          </p:nvSpPr>
          <p:spPr bwMode="auto">
            <a:xfrm>
              <a:off x="4785" y="3158"/>
              <a:ext cx="45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5" name="Oval 31"/>
            <p:cNvSpPr>
              <a:spLocks noChangeArrowheads="1"/>
            </p:cNvSpPr>
            <p:nvPr/>
          </p:nvSpPr>
          <p:spPr bwMode="auto">
            <a:xfrm>
              <a:off x="4513" y="2704"/>
              <a:ext cx="45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" name="Oval 32"/>
            <p:cNvSpPr>
              <a:spLocks noChangeArrowheads="1"/>
            </p:cNvSpPr>
            <p:nvPr/>
          </p:nvSpPr>
          <p:spPr bwMode="auto">
            <a:xfrm>
              <a:off x="5057" y="3521"/>
              <a:ext cx="45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371475" y="5126355"/>
            <a:ext cx="4535805" cy="18148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eaLnBrk="1" hangingPunct="1"/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 panose="05000000000000000000"/>
              </a:rPr>
              <a:t>一般地，如果两个变量具有相关性，</a:t>
            </a:r>
            <a:r>
              <a:rPr lang="zh-CN" altLang="en-US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 panose="05000000000000000000"/>
              </a:rPr>
              <a:t>但不是线性相关，</a:t>
            </a:r>
            <a:endParaRPr lang="zh-CN" altLang="en-US" sz="280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latin typeface="宋体" panose="02010600030101010101" pitchFamily="2" charset="-122"/>
              <a:sym typeface="Wingdings" panose="05000000000000000000"/>
            </a:endParaRPr>
          </a:p>
          <a:p>
            <a:pPr eaLnBrk="1" hangingPunct="1"/>
            <a:r>
              <a:rPr lang="zh-CN" altLang="en-US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 panose="05000000000000000000"/>
              </a:rPr>
              <a:t>那么我们就称这两个变量</a:t>
            </a: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sym typeface="Wingdings" panose="05000000000000000000"/>
              </a:rPr>
              <a:t>非线性相关或曲线相关</a:t>
            </a:r>
            <a:r>
              <a:rPr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sym typeface="Wingdings" panose="05000000000000000000"/>
              </a:rPr>
              <a:t>.</a:t>
            </a:r>
            <a:endParaRPr lang="zh-CN" altLang="en-US" sz="2800"/>
          </a:p>
        </p:txBody>
      </p:sp>
      <p:sp>
        <p:nvSpPr>
          <p:cNvPr id="38" name="文本框 8"/>
          <p:cNvSpPr txBox="1"/>
          <p:nvPr/>
        </p:nvSpPr>
        <p:spPr>
          <a:xfrm>
            <a:off x="371589" y="4704636"/>
            <a:ext cx="2316480" cy="52197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>
            <a:spAutoFit/>
          </a:bodyPr>
          <a:lstStyle>
            <a:defPPr>
              <a:defRPr lang="en-US"/>
            </a:defPPr>
            <a:lvl1pPr marL="0" indent="0" defTabSz="914400" eaLnBrk="1" hangingPunct="1">
              <a:lnSpc>
                <a:spcPct val="150000"/>
              </a:lnSpc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 kumimoji="0" sz="2400" b="0" i="0" u="none" baseline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/>
                <a:ea typeface="微软雅黑" panose="020B0503020204020204" charset="-122"/>
              </a:defRPr>
            </a:lvl1pPr>
            <a:lvl2pPr indent="0" defTabSz="914400" eaLnBrk="0" hangingPunct="0">
              <a:lnSpc>
                <a:spcPct val="100000"/>
              </a:lnSpc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 kumimoji="0" sz="3200" b="1" i="0" u="none" baseline="0">
                <a:effectLst/>
              </a:defRPr>
            </a:lvl2pPr>
            <a:lvl3pPr indent="0" defTabSz="914400" eaLnBrk="0" hangingPunct="0">
              <a:lnSpc>
                <a:spcPct val="100000"/>
              </a:lnSpc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 kumimoji="0" sz="3200" b="1" i="0" u="none" baseline="0">
                <a:effectLst/>
              </a:defRPr>
            </a:lvl3pPr>
            <a:lvl4pPr indent="0" defTabSz="914400" eaLnBrk="0" hangingPunct="0">
              <a:lnSpc>
                <a:spcPct val="100000"/>
              </a:lnSpc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 kumimoji="0" sz="3200" b="1" i="0" u="none" baseline="0">
                <a:effectLst/>
              </a:defRPr>
            </a:lvl4pPr>
            <a:lvl5pPr indent="0" defTabSz="914400" eaLnBrk="0" hangingPunct="0">
              <a:lnSpc>
                <a:spcPct val="100000"/>
              </a:lnSpc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 kumimoji="0" sz="3200" b="1" i="0" u="none" baseline="0">
                <a:effectLst/>
              </a:defRPr>
            </a:lvl5pPr>
          </a:lstStyle>
          <a:p>
            <a:pPr fontAlgn="auto">
              <a:lnSpc>
                <a:spcPct val="100000"/>
              </a:lnSpc>
              <a:spcBef>
                <a:spcPct val="0"/>
              </a:spcBef>
            </a:pPr>
            <a:r>
              <a:rPr altLang="zh-CN" sz="2800">
                <a:sym typeface="宋体" panose="02010600030101010101" pitchFamily="2" charset="-122"/>
              </a:rPr>
              <a:t>②</a:t>
            </a:r>
            <a:r>
              <a:rPr sz="2800" err="1">
                <a:sym typeface="宋体" panose="02010600030101010101" pitchFamily="2" charset="-122"/>
              </a:rPr>
              <a:t>非线性相关</a:t>
            </a:r>
            <a:endParaRPr lang="en-US" altLang="zh-CN" sz="2800">
              <a:sym typeface="宋体" panose="02010600030101010101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7315" y="4704399"/>
            <a:ext cx="6912768" cy="2033167"/>
          </a:xfrm>
          <a:prstGeom prst="rect">
            <a:avLst/>
          </a:prstGeom>
        </p:spPr>
      </p:pic>
      <p:sp>
        <p:nvSpPr>
          <p:cNvPr id="7169" name="TextBox 12"/>
          <p:cNvSpPr txBox="1"/>
          <p:nvPr/>
        </p:nvSpPr>
        <p:spPr>
          <a:xfrm>
            <a:off x="20955" y="262890"/>
            <a:ext cx="161290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知识概念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707765" y="124460"/>
            <a:ext cx="364680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线性相关</a:t>
            </a:r>
            <a:r>
              <a:rPr lang="en-US" altLang="zh-CN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+</a:t>
            </a:r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非线性相关</a:t>
            </a:r>
            <a:endParaRPr lang="zh-CN" altLang="en-US" sz="28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85115" y="931545"/>
            <a:ext cx="11475720" cy="52622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800" b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【诊断分析】</a:t>
            </a:r>
            <a:r>
              <a:rPr lang="en-US" altLang="zh-CN" sz="2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  </a:t>
            </a:r>
            <a:r>
              <a:rPr lang="zh-CN" altLang="zh-CN" sz="2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判断正误</a:t>
            </a:r>
            <a:r>
              <a:rPr lang="en-US" altLang="zh-CN" sz="2800" i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.</a:t>
            </a:r>
            <a:r>
              <a:rPr lang="en-US" altLang="zh-CN" sz="2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zh-CN" altLang="zh-CN" sz="2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请在括号中打</a:t>
            </a:r>
            <a:r>
              <a:rPr lang="en-US" altLang="zh-CN" sz="2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“√”</a:t>
            </a:r>
            <a:r>
              <a:rPr lang="zh-CN" altLang="zh-CN" sz="2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或</a:t>
            </a:r>
            <a:r>
              <a:rPr lang="en-US" altLang="zh-CN" sz="2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“×”)</a:t>
            </a:r>
            <a:endParaRPr lang="zh-CN" altLang="zh-CN" sz="2800">
              <a:solidFill>
                <a:srgbClr val="000000"/>
              </a:solidFill>
              <a:effectLst/>
              <a:latin typeface="NEU-BZ-S92" panose="02020503000000020003" pitchFamily="18" charset="-122"/>
              <a:ea typeface="NEU-BZ-S92" panose="02020503000000020003" pitchFamily="18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(1)</a:t>
            </a:r>
            <a:r>
              <a:rPr lang="zh-CN" altLang="zh-CN" sz="2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两个变量具有相关关系就是指的具有函数关系</a:t>
            </a:r>
            <a:r>
              <a:rPr lang="en-US" altLang="zh-CN" sz="2800" i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.</a:t>
            </a:r>
            <a:r>
              <a:rPr lang="en-US" altLang="zh-CN" sz="2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zh-CN" altLang="zh-CN" sz="2800" i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　　</a:t>
            </a:r>
            <a:r>
              <a:rPr lang="en-US" altLang="zh-CN" sz="2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)</a:t>
            </a:r>
            <a:endParaRPr lang="zh-CN" altLang="zh-CN" sz="2800">
              <a:solidFill>
                <a:srgbClr val="000000"/>
              </a:solidFill>
              <a:effectLst/>
              <a:latin typeface="NEU-BZ-S92" panose="02020503000000020003" pitchFamily="18" charset="-122"/>
              <a:ea typeface="NEU-BZ-S92" panose="02020503000000020003" pitchFamily="18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(2)</a:t>
            </a:r>
            <a:r>
              <a:rPr lang="zh-CN" altLang="zh-CN" sz="2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若散点不是落在一条直线附近</a:t>
            </a:r>
            <a:r>
              <a:rPr lang="en-US" altLang="zh-CN" sz="2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zh-CN" sz="2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就说明两个变量没有相关性</a:t>
            </a:r>
            <a:r>
              <a:rPr lang="en-US" altLang="zh-CN" sz="2800" i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.</a:t>
            </a:r>
            <a:r>
              <a:rPr lang="en-US" altLang="zh-CN" sz="2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	(</a:t>
            </a:r>
            <a:r>
              <a:rPr lang="zh-CN" altLang="zh-CN" sz="2800" i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　　</a:t>
            </a:r>
            <a:r>
              <a:rPr lang="en-US" altLang="zh-CN" sz="2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)</a:t>
            </a:r>
            <a:endParaRPr lang="en-US" altLang="zh-CN" sz="2800">
              <a:solidFill>
                <a:srgbClr val="000000"/>
              </a:solidFill>
              <a:effectLst/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altLang="zh-CN" sz="2800">
              <a:solidFill>
                <a:srgbClr val="000000"/>
              </a:solidFill>
              <a:effectLst/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altLang="zh-CN" sz="2800">
              <a:solidFill>
                <a:srgbClr val="000000"/>
              </a:solidFill>
              <a:effectLst/>
              <a:latin typeface="NEU-BZ-S92" panose="02020503000000020003" pitchFamily="18" charset="-122"/>
              <a:ea typeface="NEU-BZ-S92" panose="02020503000000020003" pitchFamily="18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(3)</a:t>
            </a:r>
            <a:r>
              <a:rPr lang="zh-CN" altLang="zh-CN" sz="2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当散点落在一条折线附近</a:t>
            </a:r>
            <a:r>
              <a:rPr lang="en-US" altLang="zh-CN" sz="2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zh-CN" altLang="zh-CN" sz="2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这两个量也具有相关性</a:t>
            </a:r>
            <a:r>
              <a:rPr lang="en-US" altLang="zh-CN" sz="2800" i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.</a:t>
            </a:r>
            <a:r>
              <a:rPr lang="en-US" altLang="zh-CN" sz="2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	(</a:t>
            </a:r>
            <a:r>
              <a:rPr lang="zh-CN" altLang="zh-CN" sz="2800" i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　　</a:t>
            </a:r>
            <a:r>
              <a:rPr lang="en-US" altLang="zh-CN" sz="28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)</a:t>
            </a:r>
            <a:endParaRPr lang="en-US" altLang="zh-CN" sz="2800">
              <a:solidFill>
                <a:srgbClr val="000000"/>
              </a:solidFill>
              <a:effectLst/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(4)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散点图中的点散布在从左下角到右上角的区域所呈现的是正相关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.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zh-CN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　　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)</a:t>
            </a:r>
            <a:endParaRPr lang="zh-CN" altLang="zh-CN" sz="2800">
              <a:solidFill>
                <a:srgbClr val="000000"/>
              </a:solidFill>
              <a:latin typeface="NEU-BZ-S92" panose="02020503000000020003" pitchFamily="18" charset="-122"/>
              <a:ea typeface="NEU-BZ-S92" panose="02020503000000020003" pitchFamily="18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(5)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散点图中的点散布在从左上角到右下角的区域所呈现的是负相关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.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zh-CN" altLang="zh-CN" sz="2800" i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　　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)</a:t>
            </a:r>
            <a:endParaRPr lang="zh-CN" altLang="en-US" sz="2800"/>
          </a:p>
        </p:txBody>
      </p:sp>
      <p:sp>
        <p:nvSpPr>
          <p:cNvPr id="23" name="矩形 22"/>
          <p:cNvSpPr/>
          <p:nvPr/>
        </p:nvSpPr>
        <p:spPr>
          <a:xfrm>
            <a:off x="8077309" y="1692861"/>
            <a:ext cx="79208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000">
                <a:solidFill>
                  <a:srgbClr val="A5002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×</a:t>
            </a:r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0499660" y="2300759"/>
            <a:ext cx="79208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000">
                <a:solidFill>
                  <a:srgbClr val="A5002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×</a:t>
            </a:r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393065" y="2892425"/>
            <a:ext cx="11259820" cy="1383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A50021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[</a:t>
            </a:r>
            <a:r>
              <a:rPr lang="zh-CN" altLang="zh-CN" sz="2800" b="1">
                <a:solidFill>
                  <a:srgbClr val="A50021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解析</a:t>
            </a:r>
            <a:r>
              <a:rPr lang="en-US" altLang="zh-CN" sz="2800" b="1">
                <a:solidFill>
                  <a:srgbClr val="A50021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]</a:t>
            </a:r>
            <a:r>
              <a:rPr lang="zh-CN" altLang="zh-CN" sz="2800">
                <a:solidFill>
                  <a:srgbClr val="A50021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只能说明这两个变量不是线性相关</a:t>
            </a:r>
            <a:r>
              <a:rPr lang="en-US" altLang="zh-CN" sz="2800">
                <a:solidFill>
                  <a:srgbClr val="A50021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A50021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但并不一定能说明有没有相关性</a:t>
            </a:r>
            <a:r>
              <a:rPr lang="en-US" altLang="zh-CN" sz="2800">
                <a:solidFill>
                  <a:srgbClr val="A50021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A50021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若散点落在一条折线附近</a:t>
            </a:r>
            <a:r>
              <a:rPr lang="en-US" altLang="zh-CN" sz="2800">
                <a:solidFill>
                  <a:srgbClr val="A50021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,</a:t>
            </a:r>
            <a:r>
              <a:rPr lang="zh-CN" altLang="zh-CN" sz="2800">
                <a:solidFill>
                  <a:srgbClr val="A50021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则称这两个变量非线性相关或曲线相关</a:t>
            </a:r>
            <a:r>
              <a:rPr lang="en-US" altLang="zh-CN" sz="2800" i="1">
                <a:solidFill>
                  <a:srgbClr val="A50021"/>
                </a:solidFill>
                <a:effectLst/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.</a:t>
            </a:r>
            <a:endParaRPr lang="zh-CN" altLang="zh-CN" sz="2800">
              <a:solidFill>
                <a:srgbClr val="000000"/>
              </a:solidFill>
              <a:effectLst/>
              <a:latin typeface="NEU-BZ-S92" panose="02020503000000020003" pitchFamily="18" charset="-122"/>
              <a:ea typeface="NEU-BZ-S92" panose="02020503000000020003" pitchFamily="18" charset="-122"/>
              <a:cs typeface="Times New Roman" panose="02020603050405020304" pitchFamily="18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675335" y="4276358"/>
            <a:ext cx="79208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000">
                <a:solidFill>
                  <a:srgbClr val="A5002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√</a:t>
            </a:r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0846727" y="4878794"/>
            <a:ext cx="79208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000">
                <a:solidFill>
                  <a:srgbClr val="A5002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√</a:t>
            </a:r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0969282" y="5552549"/>
            <a:ext cx="79208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000">
                <a:solidFill>
                  <a:srgbClr val="A5002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√</a:t>
            </a:r>
            <a:endParaRPr lang="zh-CN" altLang="en-US"/>
          </a:p>
        </p:txBody>
      </p:sp>
      <p:sp>
        <p:nvSpPr>
          <p:cNvPr id="7169" name="TextBox 12"/>
          <p:cNvSpPr txBox="1"/>
          <p:nvPr/>
        </p:nvSpPr>
        <p:spPr>
          <a:xfrm>
            <a:off x="20955" y="262890"/>
            <a:ext cx="161290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概念辨析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1" grpId="0"/>
      <p:bldP spid="18" grpId="0"/>
      <p:bldP spid="19" grpId="0"/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46380" y="701040"/>
            <a:ext cx="11191875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eaLnBrk="1" hangingPunct="1"/>
            <a:r>
              <a:rPr lang="zh-CN" altLang="en-US" sz="2800" b="1">
                <a:solidFill>
                  <a:srgbClr val="2827FB"/>
                </a:solidFill>
                <a:latin typeface="宋体" panose="02010600030101010101" pitchFamily="2" charset="-122"/>
                <a:sym typeface="+mn-ea"/>
              </a:rPr>
              <a:t>例</a:t>
            </a:r>
            <a:r>
              <a:rPr lang="en-US" altLang="zh-CN" sz="2800" b="1">
                <a:solidFill>
                  <a:srgbClr val="2827FB"/>
                </a:solidFill>
                <a:latin typeface="宋体" panose="02010600030101010101" pitchFamily="2" charset="-122"/>
                <a:sym typeface="+mn-ea"/>
              </a:rPr>
              <a:t>1.</a:t>
            </a:r>
            <a:r>
              <a:rPr lang="zh-CN" altLang="en-US" sz="2800">
                <a:latin typeface="宋体" panose="02010600030101010101" pitchFamily="2" charset="-122"/>
                <a:sym typeface="+mn-ea"/>
              </a:rPr>
              <a:t>某公司的利润y(单位</a:t>
            </a:r>
            <a:r>
              <a:rPr lang="en-US" altLang="zh-CN" sz="2800">
                <a:latin typeface="宋体" panose="02010600030101010101" pitchFamily="2" charset="-122"/>
                <a:sym typeface="+mn-ea"/>
              </a:rPr>
              <a:t>:</a:t>
            </a:r>
            <a:r>
              <a:rPr lang="zh-CN" altLang="en-US" sz="2800">
                <a:latin typeface="宋体" panose="02010600030101010101" pitchFamily="2" charset="-122"/>
                <a:sym typeface="+mn-ea"/>
              </a:rPr>
              <a:t>千万元</a:t>
            </a:r>
            <a:r>
              <a:rPr lang="en-US" altLang="zh-CN" sz="2800">
                <a:latin typeface="宋体" panose="02010600030101010101" pitchFamily="2" charset="-122"/>
                <a:sym typeface="+mn-ea"/>
              </a:rPr>
              <a:t>)</a:t>
            </a:r>
            <a:r>
              <a:rPr lang="zh-CN" altLang="en-US" sz="2800">
                <a:latin typeface="宋体" panose="02010600030101010101" pitchFamily="2" charset="-122"/>
                <a:sym typeface="+mn-ea"/>
              </a:rPr>
              <a:t>与销售总额x(单位位</a:t>
            </a:r>
            <a:r>
              <a:rPr lang="en-US" altLang="zh-CN" sz="2800">
                <a:latin typeface="宋体" panose="02010600030101010101" pitchFamily="2" charset="-122"/>
                <a:sym typeface="+mn-ea"/>
              </a:rPr>
              <a:t>:</a:t>
            </a:r>
            <a:r>
              <a:rPr lang="zh-CN" altLang="en-US" sz="2800">
                <a:latin typeface="宋体" panose="02010600030101010101" pitchFamily="2" charset="-122"/>
                <a:sym typeface="+mn-ea"/>
              </a:rPr>
              <a:t>千万元)之间有如下表对应数据：</a:t>
            </a:r>
            <a:endParaRPr lang="zh-CN" altLang="en-US" sz="2800"/>
          </a:p>
        </p:txBody>
      </p:sp>
      <p:graphicFrame>
        <p:nvGraphicFramePr>
          <p:cNvPr id="29698" name="Group 65"/>
          <p:cNvGraphicFramePr>
            <a:graphicFrameLocks noGrp="1"/>
          </p:cNvGraphicFramePr>
          <p:nvPr/>
        </p:nvGraphicFramePr>
        <p:xfrm>
          <a:off x="2267586" y="1654089"/>
          <a:ext cx="6324600" cy="1075944"/>
        </p:xfrm>
        <a:graphic>
          <a:graphicData uri="http://schemas.openxmlformats.org/drawingml/2006/table">
            <a:tbl>
              <a:tblPr/>
              <a:tblGrid>
                <a:gridCol w="1108075"/>
                <a:gridCol w="709613"/>
                <a:gridCol w="796925"/>
                <a:gridCol w="798512"/>
                <a:gridCol w="795338"/>
                <a:gridCol w="708025"/>
                <a:gridCol w="704850"/>
                <a:gridCol w="703262"/>
              </a:tblGrid>
              <a:tr h="388938"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x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15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17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25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28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32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8638"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y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1.3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1.8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2.6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2.7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450"/>
                        </a:spcBef>
                        <a:spcAft>
                          <a:spcPct val="0"/>
                        </a:spcAft>
                        <a:buClr>
                          <a:srgbClr val="BBE0E3"/>
                        </a:buClr>
                        <a:buSzPct val="80000"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3.3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34290" marB="34290" vert="horz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9733" name="Rectangle 41"/>
          <p:cNvSpPr>
            <a:spLocks noChangeArrowheads="1"/>
          </p:cNvSpPr>
          <p:nvPr/>
        </p:nvSpPr>
        <p:spPr bwMode="auto">
          <a:xfrm>
            <a:off x="1117338" y="2729704"/>
            <a:ext cx="2732405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50000"/>
              </a:spcBef>
              <a:spcAft>
                <a:spcPct val="0"/>
              </a:spcAft>
              <a:buSzTx/>
              <a:buFont typeface="Arial" panose="020B0604020202020204" pitchFamily="34" charset="0"/>
              <a:defRPr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50000"/>
              </a:spcBef>
              <a:spcAft>
                <a:spcPct val="0"/>
              </a:spcAft>
              <a:buSzTx/>
              <a:buFont typeface="Arial" panose="020B0604020202020204" pitchFamily="34" charset="0"/>
              <a:defRPr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50000"/>
              </a:spcBef>
              <a:spcAft>
                <a:spcPct val="0"/>
              </a:spcAft>
              <a:buSzTx/>
              <a:buFont typeface="Arial" panose="020B0604020202020204" pitchFamily="34" charset="0"/>
              <a:defRPr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50000"/>
              </a:spcBef>
              <a:spcAft>
                <a:spcPct val="0"/>
              </a:spcAft>
              <a:buSzTx/>
              <a:buFont typeface="Arial" panose="020B0604020202020204" pitchFamily="34" charset="0"/>
              <a:defRPr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en-US" sz="2800" b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画出散点图</a:t>
            </a:r>
            <a:r>
              <a:rPr lang="zh-CN" altLang="en-US"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endParaRPr lang="zh-CN" altLang="en-US" sz="2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734" name="Rectangle 42"/>
          <p:cNvSpPr>
            <a:spLocks noChangeArrowheads="1"/>
          </p:cNvSpPr>
          <p:nvPr/>
        </p:nvSpPr>
        <p:spPr bwMode="auto">
          <a:xfrm>
            <a:off x="1117650" y="3252095"/>
            <a:ext cx="557530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50000"/>
              </a:spcBef>
              <a:spcAft>
                <a:spcPct val="0"/>
              </a:spcAft>
              <a:buSzTx/>
              <a:buFont typeface="Arial" panose="020B0604020202020204" pitchFamily="34" charset="0"/>
              <a:defRPr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50000"/>
              </a:spcBef>
              <a:spcAft>
                <a:spcPct val="0"/>
              </a:spcAft>
              <a:buSzTx/>
              <a:buFont typeface="Arial" panose="020B0604020202020204" pitchFamily="34" charset="0"/>
              <a:defRPr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50000"/>
              </a:spcBef>
              <a:spcAft>
                <a:spcPct val="0"/>
              </a:spcAft>
              <a:buSzTx/>
              <a:buFont typeface="Arial" panose="020B0604020202020204" pitchFamily="34" charset="0"/>
              <a:defRPr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50000"/>
              </a:spcBef>
              <a:spcAft>
                <a:spcPct val="0"/>
              </a:spcAft>
              <a:buSzTx/>
              <a:buFont typeface="Arial" panose="020B0604020202020204" pitchFamily="34" charset="0"/>
              <a:defRPr sz="3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r>
              <a:rPr lang="zh-CN" altLang="en-US" sz="2800" b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判断</a:t>
            </a:r>
            <a:r>
              <a:rPr lang="en-US" altLang="zh-CN" sz="2800" b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2800" b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lang="en-US" altLang="zh-CN" sz="2800" b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800" b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是否具有线性相关关系</a:t>
            </a:r>
            <a:endParaRPr lang="zh-CN" altLang="en-US" sz="2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9735" name="Group 94"/>
          <p:cNvGrpSpPr/>
          <p:nvPr/>
        </p:nvGrpSpPr>
        <p:grpSpPr>
          <a:xfrm>
            <a:off x="7753717" y="3525007"/>
            <a:ext cx="3692525" cy="2854325"/>
            <a:chOff x="3552" y="2544"/>
            <a:chExt cx="2326" cy="1798"/>
          </a:xfrm>
        </p:grpSpPr>
        <p:graphicFrame>
          <p:nvGraphicFramePr>
            <p:cNvPr id="29736" name="Object 93"/>
            <p:cNvGraphicFramePr>
              <a:graphicFrameLocks noChangeAspect="1"/>
            </p:cNvGraphicFramePr>
            <p:nvPr/>
          </p:nvGraphicFramePr>
          <p:xfrm>
            <a:off x="3840" y="2784"/>
            <a:ext cx="1776" cy="12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9" name="Equation" r:id="rId1" imgW="114300" imgH="177800" progId="Equation.DSMT4">
                    <p:embed/>
                  </p:oleObj>
                </mc:Choice>
                <mc:Fallback>
                  <p:oleObj name="Equation" r:id="rId1" imgW="114300" imgH="177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3840" y="2784"/>
                          <a:ext cx="1776" cy="1296"/>
                        </a:xfrm>
                        <a:prstGeom prst="rect">
                          <a:avLst/>
                        </a:prstGeom>
                        <a:solidFill>
                          <a:srgbClr val="33CCCC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9737" name="Rectangle 55"/>
            <p:cNvSpPr>
              <a:spLocks noChangeArrowheads="1"/>
            </p:cNvSpPr>
            <p:nvPr/>
          </p:nvSpPr>
          <p:spPr bwMode="auto">
            <a:xfrm>
              <a:off x="5654" y="4089"/>
              <a:ext cx="224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 i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X</a:t>
              </a:r>
              <a:endParaRPr lang="en-US" altLang="zh-CN" sz="2000" i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9738" name="Rectangle 58"/>
            <p:cNvSpPr>
              <a:spLocks noChangeArrowheads="1"/>
            </p:cNvSpPr>
            <p:nvPr/>
          </p:nvSpPr>
          <p:spPr bwMode="auto">
            <a:xfrm>
              <a:off x="5088" y="4089"/>
              <a:ext cx="360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30</a:t>
              </a:r>
              <a:endParaRPr lang="en-US" altLang="zh-CN"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9739" name="Rectangle 59"/>
            <p:cNvSpPr>
              <a:spLocks noChangeArrowheads="1"/>
            </p:cNvSpPr>
            <p:nvPr/>
          </p:nvSpPr>
          <p:spPr bwMode="auto">
            <a:xfrm>
              <a:off x="4848" y="4089"/>
              <a:ext cx="384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25</a:t>
              </a:r>
              <a:endParaRPr lang="en-US" altLang="zh-CN"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9740" name="Rectangle 60"/>
            <p:cNvSpPr>
              <a:spLocks noChangeArrowheads="1"/>
            </p:cNvSpPr>
            <p:nvPr/>
          </p:nvSpPr>
          <p:spPr bwMode="auto">
            <a:xfrm>
              <a:off x="4560" y="4089"/>
              <a:ext cx="328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20</a:t>
              </a:r>
              <a:endParaRPr lang="en-US" altLang="zh-CN"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9741" name="Rectangle 61"/>
            <p:cNvSpPr>
              <a:spLocks noChangeArrowheads="1"/>
            </p:cNvSpPr>
            <p:nvPr/>
          </p:nvSpPr>
          <p:spPr bwMode="auto">
            <a:xfrm>
              <a:off x="4320" y="4089"/>
              <a:ext cx="278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15</a:t>
              </a:r>
              <a:endParaRPr lang="en-US" altLang="zh-CN"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9742" name="Rectangle 62"/>
            <p:cNvSpPr>
              <a:spLocks noChangeArrowheads="1"/>
            </p:cNvSpPr>
            <p:nvPr/>
          </p:nvSpPr>
          <p:spPr bwMode="auto">
            <a:xfrm>
              <a:off x="4080" y="4089"/>
              <a:ext cx="278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10</a:t>
              </a:r>
              <a:endParaRPr lang="en-US" altLang="zh-CN"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9743" name="Rectangle 63"/>
            <p:cNvSpPr>
              <a:spLocks noChangeArrowheads="1"/>
            </p:cNvSpPr>
            <p:nvPr/>
          </p:nvSpPr>
          <p:spPr bwMode="auto">
            <a:xfrm>
              <a:off x="3689" y="4001"/>
              <a:ext cx="197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</a:t>
              </a:r>
              <a:endParaRPr lang="en-US" altLang="zh-CN"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9744" name="Rectangle 64"/>
            <p:cNvSpPr>
              <a:spLocks noChangeArrowheads="1"/>
            </p:cNvSpPr>
            <p:nvPr/>
          </p:nvSpPr>
          <p:spPr bwMode="auto">
            <a:xfrm>
              <a:off x="3888" y="4090"/>
              <a:ext cx="197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</a:t>
              </a:r>
              <a:endParaRPr lang="en-US" altLang="zh-CN"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9745" name="Rectangle 73"/>
            <p:cNvSpPr>
              <a:spLocks noChangeArrowheads="1"/>
            </p:cNvSpPr>
            <p:nvPr/>
          </p:nvSpPr>
          <p:spPr bwMode="auto">
            <a:xfrm>
              <a:off x="5328" y="4089"/>
              <a:ext cx="360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50000"/>
                </a:spcBef>
                <a:spcAft>
                  <a:spcPct val="0"/>
                </a:spcAft>
                <a:buSzTx/>
                <a:buFont typeface="Arial" panose="020B0604020202020204" pitchFamily="34" charset="0"/>
                <a:defRPr sz="3200" b="1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35</a:t>
              </a:r>
              <a:endParaRPr lang="en-US" altLang="zh-CN"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29746" name="Group 88"/>
            <p:cNvGrpSpPr/>
            <p:nvPr/>
          </p:nvGrpSpPr>
          <p:grpSpPr>
            <a:xfrm>
              <a:off x="3552" y="2544"/>
              <a:ext cx="2208" cy="1548"/>
              <a:chOff x="3552" y="2544"/>
              <a:chExt cx="2208" cy="1548"/>
            </a:xfrm>
          </p:grpSpPr>
          <p:sp>
            <p:nvSpPr>
              <p:cNvPr id="29747" name="Line 46"/>
              <p:cNvSpPr>
                <a:spLocks noChangeShapeType="1"/>
              </p:cNvSpPr>
              <p:nvPr/>
            </p:nvSpPr>
            <p:spPr bwMode="auto">
              <a:xfrm flipV="1">
                <a:off x="3840" y="4080"/>
                <a:ext cx="1920" cy="0"/>
              </a:xfrm>
              <a:prstGeom prst="line">
                <a:avLst/>
              </a:prstGeom>
              <a:noFill/>
              <a:ln w="25400" algn="ctr">
                <a:solidFill>
                  <a:schemeClr val="tx1"/>
                </a:solidFill>
                <a:rou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9748" name="Line 47"/>
              <p:cNvSpPr>
                <a:spLocks noChangeShapeType="1"/>
              </p:cNvSpPr>
              <p:nvPr/>
            </p:nvSpPr>
            <p:spPr bwMode="auto">
              <a:xfrm flipH="1" flipV="1">
                <a:off x="3840" y="2640"/>
                <a:ext cx="0" cy="1420"/>
              </a:xfrm>
              <a:prstGeom prst="line">
                <a:avLst/>
              </a:prstGeom>
              <a:noFill/>
              <a:ln w="25400" algn="ctr">
                <a:solidFill>
                  <a:schemeClr val="tx1"/>
                </a:solidFill>
                <a:rou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9749" name="Line 53"/>
              <p:cNvSpPr>
                <a:spLocks noChangeShapeType="1"/>
              </p:cNvSpPr>
              <p:nvPr/>
            </p:nvSpPr>
            <p:spPr bwMode="auto">
              <a:xfrm flipV="1">
                <a:off x="3840" y="3024"/>
                <a:ext cx="1680" cy="0"/>
              </a:xfrm>
              <a:prstGeom prst="line">
                <a:avLst/>
              </a:prstGeom>
              <a:noFill/>
              <a:ln w="15875" algn="ctr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9750" name="Rectangle 56"/>
              <p:cNvSpPr>
                <a:spLocks noChangeArrowheads="1"/>
              </p:cNvSpPr>
              <p:nvPr/>
            </p:nvSpPr>
            <p:spPr bwMode="auto">
              <a:xfrm>
                <a:off x="3600" y="2544"/>
                <a:ext cx="212" cy="2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000" i="1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</a:t>
                </a:r>
                <a:endParaRPr lang="en-US" altLang="zh-CN" sz="2000" i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9751" name="Line 66"/>
              <p:cNvSpPr>
                <a:spLocks noChangeShapeType="1"/>
              </p:cNvSpPr>
              <p:nvPr/>
            </p:nvSpPr>
            <p:spPr bwMode="auto">
              <a:xfrm flipV="1">
                <a:off x="3840" y="3216"/>
                <a:ext cx="1680" cy="0"/>
              </a:xfrm>
              <a:prstGeom prst="line">
                <a:avLst/>
              </a:prstGeom>
              <a:noFill/>
              <a:ln w="15875" algn="ctr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9752" name="Line 67"/>
              <p:cNvSpPr>
                <a:spLocks noChangeShapeType="1"/>
              </p:cNvSpPr>
              <p:nvPr/>
            </p:nvSpPr>
            <p:spPr bwMode="auto">
              <a:xfrm>
                <a:off x="3840" y="3408"/>
                <a:ext cx="1680" cy="0"/>
              </a:xfrm>
              <a:prstGeom prst="line">
                <a:avLst/>
              </a:prstGeom>
              <a:noFill/>
              <a:ln w="15875" algn="ctr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9753" name="Line 68"/>
              <p:cNvSpPr>
                <a:spLocks noChangeShapeType="1"/>
              </p:cNvSpPr>
              <p:nvPr/>
            </p:nvSpPr>
            <p:spPr bwMode="auto">
              <a:xfrm flipV="1">
                <a:off x="3840" y="3600"/>
                <a:ext cx="1680" cy="0"/>
              </a:xfrm>
              <a:prstGeom prst="line">
                <a:avLst/>
              </a:prstGeom>
              <a:noFill/>
              <a:ln w="15875" algn="ctr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9754" name="Line 70"/>
              <p:cNvSpPr>
                <a:spLocks noChangeShapeType="1"/>
              </p:cNvSpPr>
              <p:nvPr/>
            </p:nvSpPr>
            <p:spPr bwMode="auto">
              <a:xfrm flipV="1">
                <a:off x="3840" y="3792"/>
                <a:ext cx="1680" cy="0"/>
              </a:xfrm>
              <a:prstGeom prst="line">
                <a:avLst/>
              </a:prstGeom>
              <a:noFill/>
              <a:ln w="15875" algn="ctr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9755" name="Line 71"/>
              <p:cNvSpPr>
                <a:spLocks noChangeShapeType="1"/>
              </p:cNvSpPr>
              <p:nvPr/>
            </p:nvSpPr>
            <p:spPr bwMode="auto">
              <a:xfrm flipV="1">
                <a:off x="3840" y="3936"/>
                <a:ext cx="1680" cy="0"/>
              </a:xfrm>
              <a:prstGeom prst="line">
                <a:avLst/>
              </a:prstGeom>
              <a:noFill/>
              <a:ln w="15875" algn="ctr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9756" name="Line 72"/>
              <p:cNvSpPr>
                <a:spLocks noChangeShapeType="1"/>
              </p:cNvSpPr>
              <p:nvPr/>
            </p:nvSpPr>
            <p:spPr bwMode="auto">
              <a:xfrm flipV="1">
                <a:off x="3840" y="2832"/>
                <a:ext cx="1680" cy="0"/>
              </a:xfrm>
              <a:prstGeom prst="line">
                <a:avLst/>
              </a:prstGeom>
              <a:noFill/>
              <a:ln w="15875" algn="ctr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9757" name="Rectangle 74"/>
              <p:cNvSpPr>
                <a:spLocks noChangeArrowheads="1"/>
              </p:cNvSpPr>
              <p:nvPr/>
            </p:nvSpPr>
            <p:spPr bwMode="auto">
              <a:xfrm>
                <a:off x="3552" y="3840"/>
                <a:ext cx="388" cy="2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00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0.5</a:t>
                </a:r>
                <a:endParaRPr lang="en-US" altLang="zh-CN"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9758" name="Rectangle 75"/>
              <p:cNvSpPr>
                <a:spLocks noChangeArrowheads="1"/>
              </p:cNvSpPr>
              <p:nvPr/>
            </p:nvSpPr>
            <p:spPr bwMode="auto">
              <a:xfrm>
                <a:off x="3600" y="3696"/>
                <a:ext cx="197" cy="2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00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endParaRPr lang="en-US" altLang="zh-CN"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9759" name="Rectangle 76"/>
              <p:cNvSpPr>
                <a:spLocks noChangeArrowheads="1"/>
              </p:cNvSpPr>
              <p:nvPr/>
            </p:nvSpPr>
            <p:spPr bwMode="auto">
              <a:xfrm>
                <a:off x="3552" y="3504"/>
                <a:ext cx="318" cy="2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00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1.5</a:t>
                </a:r>
                <a:endParaRPr lang="en-US" altLang="zh-CN"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9760" name="Rectangle 77"/>
              <p:cNvSpPr>
                <a:spLocks noChangeArrowheads="1"/>
              </p:cNvSpPr>
              <p:nvPr/>
            </p:nvSpPr>
            <p:spPr bwMode="auto">
              <a:xfrm>
                <a:off x="3600" y="3312"/>
                <a:ext cx="237" cy="2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00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 </a:t>
                </a:r>
                <a:endParaRPr lang="en-US" altLang="zh-CN"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9761" name="Rectangle 78"/>
              <p:cNvSpPr>
                <a:spLocks noChangeArrowheads="1"/>
              </p:cNvSpPr>
              <p:nvPr/>
            </p:nvSpPr>
            <p:spPr bwMode="auto">
              <a:xfrm>
                <a:off x="3552" y="3120"/>
                <a:ext cx="318" cy="2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00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2.5</a:t>
                </a:r>
                <a:endParaRPr lang="en-US" altLang="zh-CN"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9762" name="Rectangle 79"/>
              <p:cNvSpPr>
                <a:spLocks noChangeArrowheads="1"/>
              </p:cNvSpPr>
              <p:nvPr/>
            </p:nvSpPr>
            <p:spPr bwMode="auto">
              <a:xfrm>
                <a:off x="3600" y="2928"/>
                <a:ext cx="237" cy="2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00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 </a:t>
                </a:r>
                <a:endParaRPr lang="en-US" altLang="zh-CN"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9763" name="Rectangle 80"/>
              <p:cNvSpPr>
                <a:spLocks noChangeArrowheads="1"/>
              </p:cNvSpPr>
              <p:nvPr/>
            </p:nvSpPr>
            <p:spPr bwMode="auto">
              <a:xfrm>
                <a:off x="3552" y="2736"/>
                <a:ext cx="318" cy="2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50000"/>
                  </a:spcBef>
                  <a:spcAft>
                    <a:spcPct val="0"/>
                  </a:spcAft>
                  <a:buSzTx/>
                  <a:buFont typeface="Arial" panose="020B0604020202020204" pitchFamily="34" charset="0"/>
                  <a:defRPr sz="3200" b="1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00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3.5</a:t>
                </a:r>
                <a:endParaRPr lang="en-US" altLang="zh-CN"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1573" name="Rectangle 81"/>
              <p:cNvSpPr/>
              <p:nvPr/>
            </p:nvSpPr>
            <p:spPr>
              <a:xfrm>
                <a:off x="4080" y="3552"/>
                <a:ext cx="170" cy="252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</a:lstStyle>
              <a:p>
                <a:pPr eaLnBrk="1" hangingPunct="1"/>
                <a:r>
                  <a:rPr lang="en-US" altLang="zh-CN" sz="2000">
                    <a:ln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/>
                  </a:rPr>
                  <a:t>·</a:t>
                </a:r>
                <a:endParaRPr sz="2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1574" name="Rectangle 82"/>
              <p:cNvSpPr/>
              <p:nvPr/>
            </p:nvSpPr>
            <p:spPr>
              <a:xfrm>
                <a:off x="4320" y="3456"/>
                <a:ext cx="170" cy="252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</a:lstStyle>
              <a:p>
                <a:pPr eaLnBrk="1" hangingPunct="1"/>
                <a:r>
                  <a:rPr lang="en-US" altLang="zh-CN" sz="2000">
                    <a:ln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/>
                  </a:rPr>
                  <a:t>·</a:t>
                </a:r>
                <a:endParaRPr sz="2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1575" name="Rectangle 83"/>
              <p:cNvSpPr/>
              <p:nvPr/>
            </p:nvSpPr>
            <p:spPr>
              <a:xfrm>
                <a:off x="4464" y="3264"/>
                <a:ext cx="240" cy="252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</a:lstStyle>
              <a:p>
                <a:pPr eaLnBrk="1" hangingPunct="1"/>
                <a:r>
                  <a:rPr lang="en-US" altLang="zh-CN" sz="2000">
                    <a:ln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/>
                  </a:rPr>
                  <a:t>·</a:t>
                </a:r>
                <a:endParaRPr sz="2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1576" name="Rectangle 84"/>
              <p:cNvSpPr/>
              <p:nvPr/>
            </p:nvSpPr>
            <p:spPr>
              <a:xfrm>
                <a:off x="4608" y="3168"/>
                <a:ext cx="170" cy="252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</a:lstStyle>
              <a:p>
                <a:pPr eaLnBrk="1" hangingPunct="1"/>
                <a:r>
                  <a:rPr lang="en-US" altLang="zh-CN" sz="2000">
                    <a:ln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/>
                  </a:rPr>
                  <a:t>·</a:t>
                </a:r>
                <a:endParaRPr sz="2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1577" name="Rectangle 85"/>
              <p:cNvSpPr/>
              <p:nvPr/>
            </p:nvSpPr>
            <p:spPr>
              <a:xfrm>
                <a:off x="4848" y="2928"/>
                <a:ext cx="240" cy="252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</a:lstStyle>
              <a:p>
                <a:pPr eaLnBrk="1" hangingPunct="1"/>
                <a:r>
                  <a:rPr lang="en-US" altLang="zh-CN" sz="2000">
                    <a:ln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/>
                  </a:rPr>
                  <a:t>·</a:t>
                </a:r>
                <a:endParaRPr sz="2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1578" name="Rectangle 86"/>
              <p:cNvSpPr/>
              <p:nvPr/>
            </p:nvSpPr>
            <p:spPr>
              <a:xfrm>
                <a:off x="5040" y="2880"/>
                <a:ext cx="192" cy="252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</a:lstStyle>
              <a:p>
                <a:pPr eaLnBrk="1" hangingPunct="1"/>
                <a:r>
                  <a:rPr lang="en-US" altLang="zh-CN" sz="2000">
                    <a:ln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/>
                  </a:rPr>
                  <a:t>·</a:t>
                </a:r>
                <a:endParaRPr sz="2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1579" name="Rectangle 87"/>
              <p:cNvSpPr/>
              <p:nvPr/>
            </p:nvSpPr>
            <p:spPr>
              <a:xfrm>
                <a:off x="5232" y="2688"/>
                <a:ext cx="223" cy="252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 kumimoji="0" lang="zh-CN" altLang="en-US" sz="3200" b="1" i="0" u="none" baseline="0"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</a:lstStyle>
              <a:p>
                <a:pPr eaLnBrk="1" hangingPunct="1"/>
                <a:r>
                  <a:rPr lang="en-US" altLang="zh-CN" sz="2000">
                    <a:ln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/>
                  </a:rPr>
                  <a:t>·</a:t>
                </a:r>
                <a:endParaRPr sz="2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21535" name="文本框 4"/>
          <p:cNvSpPr/>
          <p:nvPr/>
        </p:nvSpPr>
        <p:spPr>
          <a:xfrm>
            <a:off x="550976" y="3803891"/>
            <a:ext cx="5105400" cy="73723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eaLnBrk="1" hangingPunct="1">
              <a:lnSpc>
                <a:spcPct val="150000"/>
              </a:lnSpc>
            </a:pPr>
            <a:r>
              <a:rPr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/>
              </a:rPr>
              <a:t>解：</a:t>
            </a:r>
            <a:r>
              <a:rPr lang="en-US" altLang="zh-CN"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/>
              </a:rPr>
              <a:t>(1)</a:t>
            </a:r>
            <a:r>
              <a:rPr sz="2800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散点图如右图所示：</a:t>
            </a:r>
            <a:endParaRPr sz="2800" b="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17600" y="4715510"/>
            <a:ext cx="6432550" cy="1383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eaLnBrk="1" hangingPunct="1"/>
            <a:r>
              <a:rPr lang="en-US" altLang="zh-CN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 </a:t>
            </a:r>
            <a:r>
              <a:rPr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(2)</a:t>
            </a: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由图可知</a:t>
            </a:r>
            <a:r>
              <a:rPr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所有数据点接近直线排列，</a:t>
            </a:r>
            <a:endParaRPr sz="280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宋体" panose="02010600030101010101" pitchFamily="2" charset="-122"/>
            </a:endParaRPr>
          </a:p>
          <a:p>
            <a:pPr eaLnBrk="1" hangingPunct="1"/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     因此，认为</a:t>
            </a:r>
            <a:r>
              <a:rPr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y</a:t>
            </a: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与</a:t>
            </a:r>
            <a:r>
              <a:rPr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x</a:t>
            </a:r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有线性相关关系，</a:t>
            </a:r>
            <a:endParaRPr sz="280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宋体" panose="02010600030101010101" pitchFamily="2" charset="-122"/>
            </a:endParaRPr>
          </a:p>
          <a:p>
            <a:pPr eaLnBrk="1" hangingPunct="1"/>
            <a:r>
              <a:rPr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且为正相关</a:t>
            </a:r>
            <a:r>
              <a:rPr lang="en-US" altLang="zh-CN" sz="28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.</a:t>
            </a:r>
            <a:endParaRPr lang="en-US" altLang="zh-CN" sz="280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7169" name="TextBox 12"/>
          <p:cNvSpPr txBox="1"/>
          <p:nvPr/>
        </p:nvSpPr>
        <p:spPr>
          <a:xfrm>
            <a:off x="20955" y="262890"/>
            <a:ext cx="161290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典例分析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1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35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Box 12"/>
          <p:cNvSpPr txBox="1"/>
          <p:nvPr/>
        </p:nvSpPr>
        <p:spPr>
          <a:xfrm>
            <a:off x="20955" y="262890"/>
            <a:ext cx="161290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典例分析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556741" y="784704"/>
            <a:ext cx="7812658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2827FB"/>
                </a:solidFill>
              </a:rPr>
              <a:t>例</a:t>
            </a:r>
            <a:r>
              <a:rPr lang="en-US" altLang="zh-CN" sz="2800" b="1">
                <a:solidFill>
                  <a:srgbClr val="2827FB"/>
                </a:solidFill>
              </a:rPr>
              <a:t>2</a:t>
            </a:r>
            <a:r>
              <a:rPr lang="zh-CN" altLang="en-US" sz="2800" b="1">
                <a:solidFill>
                  <a:srgbClr val="2827FB"/>
                </a:solidFill>
              </a:rPr>
              <a:t>：</a:t>
            </a:r>
            <a:r>
              <a:rPr lang="en-US" altLang="zh-CN" sz="2800" b="1"/>
              <a:t>5</a:t>
            </a:r>
            <a:r>
              <a:rPr lang="zh-CN" altLang="en-US" sz="2800" b="1"/>
              <a:t>个学生的数学和物理成绩如下表：</a:t>
            </a:r>
            <a:endParaRPr lang="zh-CN" altLang="en-US" sz="2800" b="1"/>
          </a:p>
        </p:txBody>
      </p:sp>
      <p:graphicFrame>
        <p:nvGraphicFramePr>
          <p:cNvPr id="10318" name="Group 78"/>
          <p:cNvGraphicFramePr>
            <a:graphicFrameLocks noGrp="1"/>
          </p:cNvGraphicFramePr>
          <p:nvPr/>
        </p:nvGraphicFramePr>
        <p:xfrm>
          <a:off x="1525117" y="1547197"/>
          <a:ext cx="6096000" cy="1554480"/>
        </p:xfrm>
        <a:graphic>
          <a:graphicData uri="http://schemas.openxmlformats.org/drawingml/2006/table">
            <a:tbl>
              <a:tblPr/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288925">
                <a:tc>
                  <a:txBody>
                    <a:bodyPr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A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B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C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D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E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438">
                <a:tc>
                  <a:txBody>
                    <a:bodyPr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数学</a:t>
                      </a: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80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75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70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65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60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875">
                <a:tc>
                  <a:txBody>
                    <a:bodyPr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物理</a:t>
                      </a: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70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66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68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64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62</a:t>
                      </a: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vert="horz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311" name="Text Box 71"/>
          <p:cNvSpPr txBox="1">
            <a:spLocks noChangeArrowheads="1"/>
          </p:cNvSpPr>
          <p:nvPr/>
        </p:nvSpPr>
        <p:spPr bwMode="auto">
          <a:xfrm>
            <a:off x="1308100" y="3385820"/>
            <a:ext cx="6913245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画出散点图，并判断它们是否有相关关系</a:t>
            </a:r>
            <a:r>
              <a:rPr lang="en-US" altLang="zh-CN" sz="2800" b="1"/>
              <a:t>.</a:t>
            </a:r>
            <a:endParaRPr lang="en-US" altLang="zh-CN" sz="2800" b="1"/>
          </a:p>
        </p:txBody>
      </p:sp>
      <p:grpSp>
        <p:nvGrpSpPr>
          <p:cNvPr id="10317" name="Group 77"/>
          <p:cNvGrpSpPr/>
          <p:nvPr/>
        </p:nvGrpSpPr>
        <p:grpSpPr>
          <a:xfrm>
            <a:off x="1402562" y="3975399"/>
            <a:ext cx="5400675" cy="2233612"/>
            <a:chOff x="2018" y="1927"/>
            <a:chExt cx="3402" cy="1543"/>
          </a:xfrm>
        </p:grpSpPr>
        <p:graphicFrame>
          <p:nvGraphicFramePr>
            <p:cNvPr id="10315" name="Object 75"/>
            <p:cNvGraphicFramePr>
              <a:graphicFrameLocks noChangeAspect="1"/>
            </p:cNvGraphicFramePr>
            <p:nvPr/>
          </p:nvGraphicFramePr>
          <p:xfrm>
            <a:off x="2018" y="1927"/>
            <a:ext cx="3402" cy="15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0" name="图表" r:id="rId1" imgW="5249545" imgH="3161030" progId="Excel.Chart.8">
                    <p:embed/>
                  </p:oleObj>
                </mc:Choice>
                <mc:Fallback>
                  <p:oleObj name="图表" r:id="rId1" imgW="5249545" imgH="3161030" progId="Excel.Chart.8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018" y="1927"/>
                          <a:ext cx="3402" cy="154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316" name="Text Box 76"/>
            <p:cNvSpPr txBox="1">
              <a:spLocks noChangeArrowheads="1"/>
            </p:cNvSpPr>
            <p:nvPr/>
          </p:nvSpPr>
          <p:spPr bwMode="auto">
            <a:xfrm>
              <a:off x="4649" y="2964"/>
              <a:ext cx="771" cy="2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/>
                <a:t>数学成绩</a:t>
              </a:r>
              <a:endParaRPr lang="zh-CN" altLang="en-US" b="1"/>
            </a:p>
          </p:txBody>
        </p:sp>
      </p:grpSp>
      <p:sp>
        <p:nvSpPr>
          <p:cNvPr id="10319" name="Text Box 79"/>
          <p:cNvSpPr txBox="1">
            <a:spLocks noChangeArrowheads="1"/>
          </p:cNvSpPr>
          <p:nvPr/>
        </p:nvSpPr>
        <p:spPr bwMode="auto">
          <a:xfrm>
            <a:off x="1402715" y="6391910"/>
            <a:ext cx="6965950" cy="52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由散点图可见，两者之间具有正相关关系</a:t>
            </a:r>
            <a:r>
              <a:rPr lang="en-US" altLang="zh-CN" sz="2800" b="1">
                <a:solidFill>
                  <a:srgbClr val="FF0000"/>
                </a:solidFill>
              </a:rPr>
              <a:t>.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38100" y="224790"/>
            <a:ext cx="88265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课堂小结</a:t>
            </a:r>
            <a:r>
              <a:rPr lang="en-US" altLang="zh-CN" sz="4000"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——</a:t>
            </a:r>
            <a:r>
              <a:rPr lang="zh-CN" altLang="en-US" sz="4000"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你学到了那些新知识呢？</a:t>
            </a:r>
            <a:endParaRPr lang="zh-CN" altLang="en-US" sz="4000"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22531" name="Text Box 5"/>
          <p:cNvSpPr/>
          <p:nvPr/>
        </p:nvSpPr>
        <p:spPr>
          <a:xfrm>
            <a:off x="1210310" y="1685925"/>
            <a:ext cx="3429000" cy="57943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eaLnBrk="1" hangingPunct="1"/>
            <a:r>
              <a:rPr lang="en-US" altLang="zh-CN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1.</a:t>
            </a:r>
            <a:r>
              <a:rPr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变量的相关关系</a:t>
            </a:r>
            <a:endParaRPr b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532" name="Text Box 6"/>
          <p:cNvSpPr/>
          <p:nvPr/>
        </p:nvSpPr>
        <p:spPr>
          <a:xfrm>
            <a:off x="1210310" y="2844165"/>
            <a:ext cx="2286000" cy="57943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eaLnBrk="1" hangingPunct="1"/>
            <a:r>
              <a:rPr lang="en-US" altLang="zh-CN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2.</a:t>
            </a:r>
            <a:r>
              <a:rPr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Wingdings" panose="05000000000000000000"/>
              </a:rPr>
              <a:t>散点图</a:t>
            </a:r>
            <a:endParaRPr b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533" name="Rectangle 7"/>
          <p:cNvSpPr/>
          <p:nvPr/>
        </p:nvSpPr>
        <p:spPr>
          <a:xfrm>
            <a:off x="1210310" y="3935730"/>
            <a:ext cx="4178300" cy="57943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eaLnBrk="1" hangingPunct="1"/>
            <a:r>
              <a:rPr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3</a:t>
            </a:r>
            <a:r>
              <a:rPr lang="en-US" altLang="zh-CN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.</a:t>
            </a:r>
            <a:r>
              <a:rPr altLang="zh-CN"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变量相关关系的分类</a:t>
            </a:r>
            <a:endParaRPr b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22534" name="Text Box 8"/>
          <p:cNvSpPr/>
          <p:nvPr/>
        </p:nvSpPr>
        <p:spPr>
          <a:xfrm>
            <a:off x="1654810" y="5013325"/>
            <a:ext cx="3733800" cy="57943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eaLnBrk="1" hangingPunct="1"/>
            <a:r>
              <a:rPr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ea typeface="微软雅黑" panose="020B0503020204020204" charset="-122"/>
                <a:sym typeface="Wingdings" panose="05000000000000000000"/>
              </a:rPr>
              <a:t>正相关和负相关</a:t>
            </a:r>
            <a:endParaRPr b="0">
              <a:solidFill>
                <a:srgbClr val="0000FF"/>
              </a:solidFill>
              <a:ea typeface="微软雅黑" panose="020B0503020204020204" charset="-122"/>
            </a:endParaRPr>
          </a:p>
        </p:txBody>
      </p:sp>
      <p:sp>
        <p:nvSpPr>
          <p:cNvPr id="22535" name="Rectangle 9"/>
          <p:cNvSpPr/>
          <p:nvPr/>
        </p:nvSpPr>
        <p:spPr>
          <a:xfrm>
            <a:off x="5996940" y="5013325"/>
            <a:ext cx="4248150" cy="57943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3200" b="1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eaLnBrk="1" hangingPunct="1"/>
            <a:r>
              <a:rPr b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ea typeface="微软雅黑" panose="020B0503020204020204" charset="-122"/>
                <a:sym typeface="Wingdings" panose="05000000000000000000"/>
              </a:rPr>
              <a:t>线性相关和非线性相关</a:t>
            </a:r>
            <a:endParaRPr b="0">
              <a:solidFill>
                <a:srgbClr val="0000FF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2865</Words>
  <Application>WPS 演示</Application>
  <PresentationFormat/>
  <Paragraphs>392</Paragraphs>
  <Slides>13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13</vt:i4>
      </vt:variant>
    </vt:vector>
  </HeadingPairs>
  <TitlesOfParts>
    <vt:vector size="31" baseType="lpstr">
      <vt:lpstr>Arial</vt:lpstr>
      <vt:lpstr>宋体</vt:lpstr>
      <vt:lpstr>Wingdings</vt:lpstr>
      <vt:lpstr>Calibri Light</vt:lpstr>
      <vt:lpstr>华文中宋</vt:lpstr>
      <vt:lpstr>微软雅黑</vt:lpstr>
      <vt:lpstr>Times New Roman</vt:lpstr>
      <vt:lpstr>黑体</vt:lpstr>
      <vt:lpstr>Arial</vt:lpstr>
      <vt:lpstr>Wingdings</vt:lpstr>
      <vt:lpstr>幼圆</vt:lpstr>
      <vt:lpstr>NEU-BZ-S92</vt:lpstr>
      <vt:lpstr>Calibri</vt:lpstr>
      <vt:lpstr>Arial Unicode MS</vt:lpstr>
      <vt:lpstr>2_Office 主题</vt:lpstr>
      <vt:lpstr>Excel.Chart.8</vt:lpstr>
      <vt:lpstr>Equation.DSMT4</vt:lpstr>
      <vt:lpstr>Excel.Chart.8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86198</cp:lastModifiedBy>
  <cp:revision>2</cp:revision>
  <cp:lastPrinted>2022-04-03T20:09:00Z</cp:lastPrinted>
  <dcterms:created xsi:type="dcterms:W3CDTF">2022-04-03T20:09:00Z</dcterms:created>
  <dcterms:modified xsi:type="dcterms:W3CDTF">2022-04-21T13:49:54Z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KSOProductBuildVer">
    <vt:lpwstr>2052-11.1.0.9208</vt:lpwstr>
  </property>
</Properties>
</file>