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63"/>
  </p:notesMasterIdLst>
  <p:sldIdLst>
    <p:sldId id="319" r:id="rId2"/>
    <p:sldId id="359" r:id="rId3"/>
    <p:sldId id="321" r:id="rId4"/>
    <p:sldId id="509" r:id="rId5"/>
    <p:sldId id="510" r:id="rId6"/>
    <p:sldId id="511" r:id="rId7"/>
    <p:sldId id="512" r:id="rId8"/>
    <p:sldId id="513" r:id="rId9"/>
    <p:sldId id="515" r:id="rId10"/>
    <p:sldId id="516" r:id="rId11"/>
    <p:sldId id="514" r:id="rId12"/>
    <p:sldId id="483" r:id="rId13"/>
    <p:sldId id="484" r:id="rId14"/>
    <p:sldId id="485" r:id="rId15"/>
    <p:sldId id="517" r:id="rId16"/>
    <p:sldId id="518" r:id="rId17"/>
    <p:sldId id="519" r:id="rId18"/>
    <p:sldId id="487" r:id="rId19"/>
    <p:sldId id="520" r:id="rId20"/>
    <p:sldId id="521" r:id="rId21"/>
    <p:sldId id="522" r:id="rId22"/>
    <p:sldId id="523" r:id="rId23"/>
    <p:sldId id="524" r:id="rId24"/>
    <p:sldId id="488" r:id="rId25"/>
    <p:sldId id="525" r:id="rId26"/>
    <p:sldId id="526" r:id="rId27"/>
    <p:sldId id="490" r:id="rId28"/>
    <p:sldId id="491" r:id="rId29"/>
    <p:sldId id="527" r:id="rId30"/>
    <p:sldId id="493" r:id="rId31"/>
    <p:sldId id="530" r:id="rId32"/>
    <p:sldId id="531" r:id="rId33"/>
    <p:sldId id="532" r:id="rId34"/>
    <p:sldId id="533" r:id="rId35"/>
    <p:sldId id="536" r:id="rId36"/>
    <p:sldId id="537" r:id="rId37"/>
    <p:sldId id="538" r:id="rId38"/>
    <p:sldId id="539" r:id="rId39"/>
    <p:sldId id="540" r:id="rId40"/>
    <p:sldId id="541" r:id="rId41"/>
    <p:sldId id="542" r:id="rId42"/>
    <p:sldId id="543" r:id="rId43"/>
    <p:sldId id="544" r:id="rId44"/>
    <p:sldId id="545" r:id="rId45"/>
    <p:sldId id="546" r:id="rId46"/>
    <p:sldId id="422" r:id="rId47"/>
    <p:sldId id="504" r:id="rId48"/>
    <p:sldId id="505" r:id="rId49"/>
    <p:sldId id="506" r:id="rId50"/>
    <p:sldId id="507" r:id="rId51"/>
    <p:sldId id="508" r:id="rId52"/>
    <p:sldId id="324" r:id="rId53"/>
    <p:sldId id="549" r:id="rId54"/>
    <p:sldId id="557" r:id="rId55"/>
    <p:sldId id="550" r:id="rId56"/>
    <p:sldId id="558" r:id="rId57"/>
    <p:sldId id="559" r:id="rId58"/>
    <p:sldId id="360" r:id="rId59"/>
    <p:sldId id="547" r:id="rId60"/>
    <p:sldId id="548" r:id="rId61"/>
    <p:sldId id="325" r:id="rId6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FFCC"/>
    <a:srgbClr val="FFCC99"/>
    <a:srgbClr val="FF9999"/>
    <a:srgbClr val="CCCCFF"/>
    <a:srgbClr val="FF0066"/>
    <a:srgbClr val="009900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2274C0D5-F063-4CE3-8736-AE601D2B34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B76B57C-2DC5-4A33-8357-2F3659D2D42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2ABE060D-CA97-44D9-B4FF-AE661AB6C3B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60A43DA6-FA5D-49D4-969C-CBC6F0282E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973FFEB-AECD-4F91-8C6C-400BBFC025B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5257DDA-4018-4812-9DAA-DB58B6E213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C6DA8F7D-5106-49BB-B506-0BD421D7FDE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878A8B1-4D46-43CD-9FE6-04338EA60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0A4BF2DA-A6A3-4EAB-9678-53D925BC6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DE115575-1EDC-42D2-95C2-32078C40E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2E9167-B1D1-4441-A327-604EBDA2578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85149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129FDC7-7C7D-4B7A-8D7A-ED4A80278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290E6F2-9F03-4528-B326-AE2360A10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BAEF236E-C477-4FA3-A637-1084C4039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6A0B2-F7C4-466F-A480-3F0A30D440D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2699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052912F-E320-4E08-A96C-94F9F2454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0A6309AB-BB47-4C8E-B098-0E3CFA972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37162F8-D3CC-48B6-8EFD-3C9236DB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702751-4968-45E2-98B2-E85659295C2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97726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4D9F02AF-018F-4204-A250-1795791A9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5EBDC1FB-4104-4F22-9A11-03F26B589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7EFD7F1E-EFBD-4E98-8026-4AE587C9C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1756E-58B5-419D-A1BE-2158373F07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4540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EEFEAFFA-C06E-4282-9145-A371F22B6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3DC2568F-990E-400D-ADCD-35518B727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C2946893-2B41-4D71-B14F-E484598DA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F38EAF-5E41-4D05-930B-DE23A0920FC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02898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6B3EAECB-6470-495E-8B44-09F3DCCCA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29801918-1535-4233-95A0-0B0B51F1C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D5926AB7-A82E-40ED-B517-04E360FCE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06BB87-DBF7-4D07-95AC-3517E0E0D62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83113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3F5B053-10CF-4EE9-9D78-70423EA78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4C54679-44C8-4843-9AFE-34E6B261B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DEB1DC1-C0C2-4DFB-A66F-7DF1A7B8E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BEC43-92D1-442A-A13C-7AA2A46B6B0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74150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BF2B6B25-12F1-446C-B9B2-EB16F468B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737AA3EA-08ED-4830-8D8B-C6715B1BC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5C1D47E8-8822-41ED-9DAF-7AFC9D3F8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2DDF27-79C1-4763-8AD1-CA2AA464CE3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5249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884DC0D9-651F-406F-955F-F22CFA9B8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0C44984B-9F01-4778-AE63-6CD913BB9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B06AC5DB-B8D4-4FFC-8E77-D900F24C2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AA63A-3843-4E30-9EFB-43F132EE5E4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89244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AAD6A5F-BCD1-4BE3-A0FD-6D6755252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30D5B50-CBF7-47FB-A135-0D51155F7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0AD301E1-B81E-49D9-8263-5E2EEB943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9A7D3-AF2C-4416-BBDA-10D8A79F3BD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124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6DA4E3E-B017-4DD7-A01B-27E6713C8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F2DB1098-30F2-47E8-BA33-5F067324A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5F86989B-4FFB-4382-BD75-1AFEA66E1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F6D1A-8843-4E90-B51A-44B114FDAC0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55762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D7D7FD7E-F142-4D30-B0F2-6E8C0DAF1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416E4DAD-CB75-4493-AAC7-B63029C00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84DAA33B-4E83-42EE-A709-4D52A3E35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D05798-ED2F-46D6-BD60-A0F0E702A85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654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8994CE10-9721-4271-9CC2-1D07735A6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A8E55582-76FB-415E-8931-C2CB1B372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7DAB722E-B82D-4F9D-B174-828869AD2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D2F30C-8BE9-4D55-BA48-EFC8008F8EA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474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FEE8FAD6-8074-492D-9AC1-B0B3B184853F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BA7911CD-A2BA-4457-8B40-088650F49545}"/>
              </a:ext>
            </a:extLst>
          </p:cNvPr>
          <p:cNvSpPr/>
          <p:nvPr/>
        </p:nvSpPr>
        <p:spPr bwMode="auto">
          <a:xfrm>
            <a:off x="4356100" y="5397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8204AD08-232C-4FD2-8249-356CED11F701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8E02251C-BA1E-4F7F-8D53-ABAAD5B07B1F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B56DB753-30A2-4B5E-9349-AA4B9A583926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EF53946F-A990-42EC-9EBD-607F19FB34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F1E9E214-B2BA-4869-B01F-3036AE8814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7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97FDE80B-85D8-4AC5-83E2-FD4AFAB9DDE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8EBF1630-9CE2-46EC-8C42-6CC67E16755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A0E68C2E-12E7-4BDE-9F58-C0F43635CC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9ABC00D7-92AD-42C9-9FAD-07E0551E74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2B753842-B978-446D-A8AE-882D409C29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4171C538-963A-4897-89E3-A2B0589C8C4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79" r:id="rId3"/>
    <p:sldLayoutId id="2147483678" r:id="rId4"/>
    <p:sldLayoutId id="2147483677" r:id="rId5"/>
    <p:sldLayoutId id="2147483676" r:id="rId6"/>
    <p:sldLayoutId id="2147483675" r:id="rId7"/>
    <p:sldLayoutId id="2147483674" r:id="rId8"/>
    <p:sldLayoutId id="2147483673" r:id="rId9"/>
    <p:sldLayoutId id="2147483672" r:id="rId10"/>
    <p:sldLayoutId id="2147483671" r:id="rId11"/>
    <p:sldLayoutId id="2147483682" r:id="rId12"/>
    <p:sldLayoutId id="2147483683" r:id="rId13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流程图: 文档 6">
            <a:extLst>
              <a:ext uri="{FF2B5EF4-FFF2-40B4-BE49-F238E27FC236}">
                <a16:creationId xmlns:a16="http://schemas.microsoft.com/office/drawing/2014/main" id="{3C7620C9-C0E5-4281-8334-4D91389E91FA}"/>
              </a:ext>
            </a:extLst>
          </p:cNvPr>
          <p:cNvSpPr>
            <a:spLocks noChangeArrowheads="1"/>
          </p:cNvSpPr>
          <p:nvPr/>
        </p:nvSpPr>
        <p:spPr bwMode="auto">
          <a:xfrm flipH="1" flipV="1">
            <a:off x="0" y="4956175"/>
            <a:ext cx="9144000" cy="1857375"/>
          </a:xfrm>
          <a:prstGeom prst="flowChartDocument">
            <a:avLst/>
          </a:prstGeom>
          <a:solidFill>
            <a:srgbClr val="FFFFCC"/>
          </a:solidFill>
          <a:ln w="9525">
            <a:noFill/>
            <a:miter lim="800000"/>
          </a:ln>
          <a:effectLst>
            <a:outerShdw dist="38100" dir="16200000" algn="ctr" rotWithShape="0">
              <a:srgbClr val="000000">
                <a:alpha val="35999"/>
              </a:srgbClr>
            </a:outerShdw>
          </a:effectLst>
        </p:spPr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D4C41A4-466A-46F8-B1A0-F7E79339C18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6300192" y="3356992"/>
            <a:ext cx="2160237" cy="576061"/>
          </a:xfrm>
          <a:solidFill>
            <a:srgbClr val="FF6600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5124" name="TextBox 4">
            <a:extLst>
              <a:ext uri="{FF2B5EF4-FFF2-40B4-BE49-F238E27FC236}">
                <a16:creationId xmlns:a16="http://schemas.microsoft.com/office/drawing/2014/main" id="{B9F925AC-98EB-4F4E-995C-CB43430584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404813"/>
            <a:ext cx="3241675" cy="646112"/>
          </a:xfrm>
          <a:prstGeom prst="rect">
            <a:avLst/>
          </a:prstGeom>
          <a:solidFill>
            <a:srgbClr val="FF6600">
              <a:alpha val="4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7  Poems</a:t>
            </a:r>
          </a:p>
        </p:txBody>
      </p:sp>
      <p:pic>
        <p:nvPicPr>
          <p:cNvPr id="5125" name="图片 11" descr="19.jpg">
            <a:extLst>
              <a:ext uri="{FF2B5EF4-FFF2-40B4-BE49-F238E27FC236}">
                <a16:creationId xmlns:a16="http://schemas.microsoft.com/office/drawing/2014/main" id="{D577C8BC-DDAE-4A98-B830-ABCAD1C911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00000">
            <a:off x="468313" y="2403475"/>
            <a:ext cx="50800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BCD6FA52-2C83-4669-AB48-9C6C75CE3846}"/>
              </a:ext>
            </a:extLst>
          </p:cNvPr>
          <p:cNvSpPr/>
          <p:nvPr/>
        </p:nvSpPr>
        <p:spPr>
          <a:xfrm>
            <a:off x="488256" y="1196751"/>
            <a:ext cx="748923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2400000"/>
              </a:camera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6600" b="1" dirty="0">
                <a:ln w="11430"/>
                <a:solidFill>
                  <a:srgbClr val="FF66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</a:t>
            </a:r>
            <a:endParaRPr lang="zh-CN" altLang="en-US" sz="6600" b="1" dirty="0">
              <a:ln w="11430"/>
              <a:solidFill>
                <a:srgbClr val="FF66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059DBAFF-63DC-42AE-81A3-61D7A0E48A29}"/>
              </a:ext>
            </a:extLst>
          </p:cNvPr>
          <p:cNvSpPr/>
          <p:nvPr/>
        </p:nvSpPr>
        <p:spPr>
          <a:xfrm rot="900000">
            <a:off x="2745342" y="1255350"/>
            <a:ext cx="843501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6600" b="1" dirty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</a:t>
            </a:r>
            <a:endParaRPr lang="zh-CN" altLang="en-US" sz="6600" b="1" dirty="0">
              <a:ln w="11430"/>
              <a:solidFill>
                <a:srgbClr val="7030A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9372C003-9AB8-4B04-804A-5EE9CA43CE39}"/>
              </a:ext>
            </a:extLst>
          </p:cNvPr>
          <p:cNvSpPr/>
          <p:nvPr/>
        </p:nvSpPr>
        <p:spPr>
          <a:xfrm rot="1560000">
            <a:off x="5600823" y="1886345"/>
            <a:ext cx="748923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6600" b="1" dirty="0">
                <a:ln w="11430"/>
                <a:solidFill>
                  <a:srgbClr val="0099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</a:t>
            </a:r>
            <a:endParaRPr lang="zh-CN" altLang="en-US" sz="6600" b="1" dirty="0">
              <a:ln w="11430"/>
              <a:solidFill>
                <a:srgbClr val="0099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4DE1C81F-38A0-4793-B2E2-2E1C9E3E3F1E}"/>
              </a:ext>
            </a:extLst>
          </p:cNvPr>
          <p:cNvSpPr/>
          <p:nvPr/>
        </p:nvSpPr>
        <p:spPr>
          <a:xfrm rot="-1140000">
            <a:off x="7721036" y="987245"/>
            <a:ext cx="889988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6600" b="1" dirty="0">
                <a:ln w="11430"/>
                <a:solidFill>
                  <a:srgbClr val="FF0066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</a:t>
            </a:r>
            <a:endParaRPr lang="zh-CN" altLang="en-US" sz="6600" b="1" dirty="0">
              <a:ln w="11430"/>
              <a:solidFill>
                <a:srgbClr val="FF0066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3C076B7E-A83D-4190-8771-F8F4C25A118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id="{DEF8DCD9-E932-4103-9278-55FC6588C9A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3FF68CC7-E0CB-42D5-97EE-AEE3C4DAF0C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id="{4B64DD9A-8618-4C74-9B93-772C6E81AA2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C6A06EC0-FC77-414B-B31F-79BD089C5DA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CF177068-9FCE-44F8-AFF5-66803157EDA9}"/>
              </a:ext>
            </a:extLst>
          </p:cNvPr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E3C38EF0-34B1-434C-B5F0-7B1C80605300}"/>
              </a:ext>
            </a:extLst>
          </p:cNvPr>
          <p:cNvSpPr/>
          <p:nvPr/>
        </p:nvSpPr>
        <p:spPr>
          <a:xfrm rot="1326258">
            <a:off x="3806723" y="2819095"/>
            <a:ext cx="1625369" cy="1625372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id="{3DD82825-71EE-476F-AFCD-2E38056774F4}"/>
              </a:ext>
            </a:extLst>
          </p:cNvPr>
          <p:cNvSpPr/>
          <p:nvPr/>
        </p:nvSpPr>
        <p:spPr>
          <a:xfrm rot="20563910" flipH="1">
            <a:off x="3207643" y="3657010"/>
            <a:ext cx="1625373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id="{2D6A0108-998E-4333-80ED-4958194F5A61}"/>
              </a:ext>
            </a:extLst>
          </p:cNvPr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856324FA-20F8-46B9-BE71-6944B908EB7D}"/>
              </a:ext>
            </a:extLst>
          </p:cNvPr>
          <p:cNvSpPr/>
          <p:nvPr/>
        </p:nvSpPr>
        <p:spPr>
          <a:xfrm rot="1326258">
            <a:off x="3792605" y="997453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AF11AC4-B7FA-432C-BA1F-72433D70D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7D2061F-3081-4578-9F84-D5A1F4E8BF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962850-A92F-4E5C-A37B-85A384FD6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6A6BD26-01D4-4CCB-9A49-16A0BE5232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5440B2B-911C-4B3A-A200-C7E6DF669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6160" name="TextBox 32">
            <a:extLst>
              <a:ext uri="{FF2B5EF4-FFF2-40B4-BE49-F238E27FC236}">
                <a16:creationId xmlns:a16="http://schemas.microsoft.com/office/drawing/2014/main" id="{459F52C5-1B3D-4258-BAA4-2D7FBF06F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EBDB6FC0-37C2-40B9-9998-3F426435CA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2BCB6834-0C22-40E7-93D8-EE41ED543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8E639612-B2A9-4B31-B8FF-F4122908B0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id="{829F550D-73E3-49BC-B92C-DE94F19F18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id="{534B4ED9-EF1E-429D-9DE9-B7490C4E5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019BFA5B-07FE-41CB-A0BF-A2C71B8315DC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70" name="TextBox 4">
            <a:extLst>
              <a:ext uri="{FF2B5EF4-FFF2-40B4-BE49-F238E27FC236}">
                <a16:creationId xmlns:a16="http://schemas.microsoft.com/office/drawing/2014/main" id="{72E14DBB-5B02-41CF-B01E-873C89475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Box 3">
            <a:extLst>
              <a:ext uri="{FF2B5EF4-FFF2-40B4-BE49-F238E27FC236}">
                <a16:creationId xmlns:a16="http://schemas.microsoft.com/office/drawing/2014/main" id="{A6693EFB-3B36-4D27-8D2B-000FABB51E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1484313"/>
            <a:ext cx="367188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 b="1">
                <a:solidFill>
                  <a:srgbClr val="0000FF"/>
                </a:solidFill>
                <a:latin typeface="Comic Sans MS" panose="030F0702030302020204" pitchFamily="66" charset="0"/>
              </a:rPr>
              <a:t>A  Game</a:t>
            </a:r>
            <a:endParaRPr lang="zh-CN" altLang="en-US" sz="6000" b="1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8194" name="TextBox 4">
            <a:extLst>
              <a:ext uri="{FF2B5EF4-FFF2-40B4-BE49-F238E27FC236}">
                <a16:creationId xmlns:a16="http://schemas.microsoft.com/office/drawing/2014/main" id="{8E2368D2-0AD0-45F9-9759-4B1AFA455B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989263"/>
            <a:ext cx="45370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Comic Sans MS" panose="030F0702030302020204" pitchFamily="66" charset="0"/>
              </a:rPr>
              <a:t>Simon says</a:t>
            </a:r>
            <a:endParaRPr lang="zh-CN" altLang="en-US" sz="6000">
              <a:latin typeface="Comic Sans MS" panose="030F0702030302020204" pitchFamily="66" charset="0"/>
            </a:endParaRPr>
          </a:p>
        </p:txBody>
      </p:sp>
      <p:sp>
        <p:nvSpPr>
          <p:cNvPr id="8195" name="TextBox 5">
            <a:extLst>
              <a:ext uri="{FF2B5EF4-FFF2-40B4-BE49-F238E27FC236}">
                <a16:creationId xmlns:a16="http://schemas.microsoft.com/office/drawing/2014/main" id="{FEF91879-E057-4887-85B5-A5C712891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4797425"/>
            <a:ext cx="38877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Do as Simon says!</a:t>
            </a:r>
            <a:endParaRPr lang="zh-CN" altLang="en-US" sz="36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945E0BC-724E-4632-994A-9A68ADEDBB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189038"/>
            <a:ext cx="45354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0000FF"/>
                </a:solidFill>
                <a:latin typeface="Comic Sans MS" panose="030F0702030302020204" pitchFamily="66" charset="0"/>
              </a:rPr>
              <a:t>Simon says,</a:t>
            </a:r>
            <a:endParaRPr lang="zh-CN" altLang="en-US" sz="6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5D8071-CE60-4E4A-AE27-8B3628C4D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141663"/>
            <a:ext cx="734377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put your left hand up.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98509E-04C1-4E95-A43D-EC6722AA6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357563"/>
            <a:ext cx="6481762" cy="10144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Good job!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E4B2E94-1D1A-4FD2-8E39-254F19E68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138363"/>
            <a:ext cx="73437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put your right hand on your head.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190F10-EF26-41E1-BFE2-BA4CF99F47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205038"/>
            <a:ext cx="6965950" cy="19383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You lose! Did I say “Simon says”?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F191592-E706-453D-B9CF-C508FD726F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189038"/>
            <a:ext cx="45354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0000FF"/>
                </a:solidFill>
                <a:latin typeface="Comic Sans MS" panose="030F0702030302020204" pitchFamily="66" charset="0"/>
              </a:rPr>
              <a:t>Simon says,</a:t>
            </a:r>
            <a:endParaRPr lang="zh-CN" altLang="en-US" sz="6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843D94-5AF5-482E-AF1B-E1D0A4ED8B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141663"/>
            <a:ext cx="777557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put your left hand down.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E56CCE-4871-419F-892B-E325B1E98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3278188"/>
            <a:ext cx="7519988" cy="10144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Good job!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8F7BFED-C0FE-47A8-869D-12AD6E0FFA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138363"/>
            <a:ext cx="73437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Stand up!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4ED935-019A-4F63-9336-572CD658A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844675"/>
            <a:ext cx="6769100" cy="19399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Did I say “Simon says”?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20E2F26-8812-4345-9989-DBFA69AC87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189038"/>
            <a:ext cx="45354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0000FF"/>
                </a:solidFill>
                <a:latin typeface="Comic Sans MS" panose="030F0702030302020204" pitchFamily="66" charset="0"/>
              </a:rPr>
              <a:t>Simon says,</a:t>
            </a:r>
            <a:endParaRPr lang="zh-CN" altLang="en-US" sz="6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D7E218-FD3D-4521-A235-B031387270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141663"/>
            <a:ext cx="734377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point to the door.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076974-E922-4BB2-A148-9D9A1E9D5A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213100"/>
            <a:ext cx="6481762" cy="101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Good job!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0E8159C-492B-4F4A-948D-80E034B558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189038"/>
            <a:ext cx="45354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0000FF"/>
                </a:solidFill>
                <a:latin typeface="Comic Sans MS" panose="030F0702030302020204" pitchFamily="66" charset="0"/>
              </a:rPr>
              <a:t>Simon says,</a:t>
            </a:r>
            <a:endParaRPr lang="zh-CN" altLang="en-US" sz="6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DB6BFB-F4A0-4205-87B5-75614F172B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141663"/>
            <a:ext cx="734377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wave your left hand.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5B6EBD-A9EA-42AC-9D51-A42EBFE095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3133725"/>
            <a:ext cx="6480175" cy="101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Good job!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D5BCF35-9F32-4D0E-97F7-713335FBD656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5362" name="TextBox 4">
            <a:extLst>
              <a:ext uri="{FF2B5EF4-FFF2-40B4-BE49-F238E27FC236}">
                <a16:creationId xmlns:a16="http://schemas.microsoft.com/office/drawing/2014/main" id="{7285146F-7754-4B1F-916E-F41335552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Box 3">
            <a:extLst>
              <a:ext uri="{FF2B5EF4-FFF2-40B4-BE49-F238E27FC236}">
                <a16:creationId xmlns:a16="http://schemas.microsoft.com/office/drawing/2014/main" id="{95FB87CD-BBF5-426A-9A2E-EDE1A5AA4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313" y="488950"/>
            <a:ext cx="28590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7030A0"/>
                </a:solidFill>
                <a:latin typeface="Times New Roman" panose="02020603050405020304" pitchFamily="18" charset="0"/>
              </a:rPr>
              <a:t>Grammar A</a:t>
            </a:r>
            <a:endParaRPr lang="zh-CN" altLang="en-US" sz="40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6386" name="矩形 6">
            <a:extLst>
              <a:ext uri="{FF2B5EF4-FFF2-40B4-BE49-F238E27FC236}">
                <a16:creationId xmlns:a16="http://schemas.microsoft.com/office/drawing/2014/main" id="{5FED6E81-2D05-4778-96B2-0F9B2FB80EAD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050" y="1189038"/>
            <a:ext cx="5870575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3">
            <a:extLst>
              <a:ext uri="{FF2B5EF4-FFF2-40B4-BE49-F238E27FC236}">
                <a16:creationId xmlns:a16="http://schemas.microsoft.com/office/drawing/2014/main" id="{39D417C5-0E17-42B4-90E7-F2BAD9A293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8" y="2792413"/>
            <a:ext cx="21605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7030A0"/>
                </a:solidFill>
                <a:latin typeface="Times New Roman" panose="02020603050405020304" pitchFamily="18" charset="0"/>
              </a:rPr>
              <a:t>祈使句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Box 1">
            <a:extLst>
              <a:ext uri="{FF2B5EF4-FFF2-40B4-BE49-F238E27FC236}">
                <a16:creationId xmlns:a16="http://schemas.microsoft.com/office/drawing/2014/main" id="{F7ED633B-2AEB-4E52-90EF-046D15FF33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2050" y="406400"/>
            <a:ext cx="3435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Read and think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矩形 3">
            <a:extLst>
              <a:ext uri="{FF2B5EF4-FFF2-40B4-BE49-F238E27FC236}">
                <a16:creationId xmlns:a16="http://schemas.microsoft.com/office/drawing/2014/main" id="{5964DA36-1898-4491-B637-E8E32CC13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916113"/>
            <a:ext cx="6572250" cy="2862262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Open the door, Daisy.</a:t>
            </a:r>
            <a:endParaRPr lang="en-US" sz="3600" dirty="0">
              <a:latin typeface="+mn-lt"/>
            </a:endParaRPr>
          </a:p>
          <a:p>
            <a:pPr eaLnBrk="0" hangingPunct="0"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Don’t open the door, Daisy.</a:t>
            </a:r>
          </a:p>
          <a:p>
            <a:pPr eaLnBrk="0" hangingPunct="0"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Let’s make a million smiles.</a:t>
            </a:r>
          </a:p>
          <a:p>
            <a:pPr eaLnBrk="0" hangingPunct="0"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Be quiet, girls.</a:t>
            </a:r>
          </a:p>
          <a:p>
            <a:pPr eaLnBrk="0" hangingPunct="0"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Don’t be late again!</a:t>
            </a:r>
            <a:r>
              <a:rPr lang="en-US" sz="3600" dirty="0">
                <a:latin typeface="+mn-lt"/>
              </a:rPr>
              <a:t> </a:t>
            </a:r>
          </a:p>
        </p:txBody>
      </p:sp>
      <p:sp>
        <p:nvSpPr>
          <p:cNvPr id="17411" name="TextBox 4">
            <a:extLst>
              <a:ext uri="{FF2B5EF4-FFF2-40B4-BE49-F238E27FC236}">
                <a16:creationId xmlns:a16="http://schemas.microsoft.com/office/drawing/2014/main" id="{A355DA5D-D5C7-4190-889B-01EDB59A13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43000"/>
            <a:ext cx="83883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Read the following sentences and tell their meanings.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pic>
        <p:nvPicPr>
          <p:cNvPr id="17412" name="图片 5" descr="002.gif">
            <a:extLst>
              <a:ext uri="{FF2B5EF4-FFF2-40B4-BE49-F238E27FC236}">
                <a16:creationId xmlns:a16="http://schemas.microsoft.com/office/drawing/2014/main" id="{166ABD1A-4E0F-40D9-A583-F0F325C84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788" y="4994275"/>
            <a:ext cx="153987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椭圆形标注 6">
            <a:extLst>
              <a:ext uri="{FF2B5EF4-FFF2-40B4-BE49-F238E27FC236}">
                <a16:creationId xmlns:a16="http://schemas.microsoft.com/office/drawing/2014/main" id="{4F6B532C-4ACB-43B8-9ABC-24C3CCF75D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3714750"/>
            <a:ext cx="4787900" cy="1214438"/>
          </a:xfrm>
          <a:prstGeom prst="wedgeEllipseCallout">
            <a:avLst>
              <a:gd name="adj1" fmla="val 24528"/>
              <a:gd name="adj2" fmla="val 67134"/>
            </a:avLst>
          </a:prstGeom>
          <a:solidFill>
            <a:srgbClr val="FFFF99"/>
          </a:solidFill>
          <a:ln w="25400">
            <a:solidFill>
              <a:srgbClr val="1E1C11"/>
            </a:solidFill>
            <a:miter lim="800000"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solidFill>
                  <a:srgbClr val="1E1C11"/>
                </a:solidFill>
                <a:latin typeface="+mn-lt"/>
              </a:rPr>
              <a:t>When do we use these sentences?</a:t>
            </a:r>
            <a:endParaRPr lang="zh-CN" altLang="en-US" sz="3600" dirty="0">
              <a:solidFill>
                <a:srgbClr val="1E1C11"/>
              </a:solidFill>
              <a:latin typeface="+mn-lt"/>
            </a:endParaRPr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id="{E065791B-EB14-409A-887A-D737512DC9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125" y="5181600"/>
            <a:ext cx="742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We use these sentences to give orders     or advice.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1">
            <a:extLst>
              <a:ext uri="{FF2B5EF4-FFF2-40B4-BE49-F238E27FC236}">
                <a16:creationId xmlns:a16="http://schemas.microsoft.com/office/drawing/2014/main" id="{FC1C7DAA-535E-4ADD-AAE6-49BBAAE76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2071688"/>
            <a:ext cx="6572250" cy="2862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Open the door, Daisy.</a:t>
            </a:r>
            <a:endParaRPr lang="en-US" altLang="zh-CN" sz="3600">
              <a:latin typeface="+mn-lt"/>
            </a:endParaRPr>
          </a:p>
          <a:p>
            <a:pPr eaLnBrk="0" hangingPunct="0"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Don’t open the door, Daisy.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Let’s make a million smiles.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Be quiet, girls.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Don’t be late again!</a:t>
            </a:r>
            <a:r>
              <a:rPr lang="en-US" altLang="zh-CN" sz="3600">
                <a:latin typeface="+mn-lt"/>
              </a:rPr>
              <a:t> </a:t>
            </a:r>
          </a:p>
        </p:txBody>
      </p:sp>
      <p:sp>
        <p:nvSpPr>
          <p:cNvPr id="18434" name="TextBox 2">
            <a:extLst>
              <a:ext uri="{FF2B5EF4-FFF2-40B4-BE49-F238E27FC236}">
                <a16:creationId xmlns:a16="http://schemas.microsoft.com/office/drawing/2014/main" id="{0487FC49-EE8B-4B8C-845F-6CAAC00B56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70723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latin typeface="Times New Roman" panose="02020603050405020304" pitchFamily="18" charset="0"/>
              </a:rPr>
              <a:t>Read the sentences again to see what they have in common.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8196" name="矩形 3">
            <a:extLst>
              <a:ext uri="{FF2B5EF4-FFF2-40B4-BE49-F238E27FC236}">
                <a16:creationId xmlns:a16="http://schemas.microsoft.com/office/drawing/2014/main" id="{47FDF431-7784-4D91-902C-B941FD91F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2071688"/>
            <a:ext cx="6572250" cy="2862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Open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Don’t open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Let’s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Be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Don’t be</a:t>
            </a:r>
            <a:endParaRPr lang="en-US" altLang="zh-CN" sz="36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18436" name="图片 6" descr="004.gif">
            <a:extLst>
              <a:ext uri="{FF2B5EF4-FFF2-40B4-BE49-F238E27FC236}">
                <a16:creationId xmlns:a16="http://schemas.microsoft.com/office/drawing/2014/main" id="{F9E6CCD0-82C2-4063-8C71-1062748E6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063" y="4824413"/>
            <a:ext cx="1335087" cy="185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椭圆形标注 7">
            <a:extLst>
              <a:ext uri="{FF2B5EF4-FFF2-40B4-BE49-F238E27FC236}">
                <a16:creationId xmlns:a16="http://schemas.microsoft.com/office/drawing/2014/main" id="{A4E6A4C8-9163-4066-BAF2-D00D140949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786188"/>
            <a:ext cx="4392613" cy="1143000"/>
          </a:xfrm>
          <a:prstGeom prst="wedgeEllipseCallout">
            <a:avLst>
              <a:gd name="adj1" fmla="val 25333"/>
              <a:gd name="adj2" fmla="val 71116"/>
            </a:avLst>
          </a:prstGeom>
          <a:solidFill>
            <a:srgbClr val="CCFF66"/>
          </a:solidFill>
          <a:ln w="25400">
            <a:solidFill>
              <a:srgbClr val="1E1C11"/>
            </a:solidFill>
            <a:miter lim="800000"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solidFill>
                  <a:srgbClr val="1E1C11"/>
                </a:solidFill>
                <a:latin typeface="+mn-lt"/>
              </a:rPr>
              <a:t>They are called </a:t>
            </a:r>
            <a:r>
              <a:rPr lang="en-US" altLang="zh-CN" sz="3600" i="1" dirty="0">
                <a:solidFill>
                  <a:srgbClr val="1E1C11"/>
                </a:solidFill>
                <a:latin typeface="+mn-lt"/>
              </a:rPr>
              <a:t>imperatives</a:t>
            </a:r>
            <a:r>
              <a:rPr lang="en-US" altLang="zh-CN" sz="3600" dirty="0">
                <a:solidFill>
                  <a:srgbClr val="1E1C11"/>
                </a:solidFill>
                <a:latin typeface="+mn-lt"/>
              </a:rPr>
              <a:t>.</a:t>
            </a:r>
            <a:endParaRPr lang="zh-CN" altLang="en-US" sz="3600" dirty="0">
              <a:solidFill>
                <a:srgbClr val="1E1C11"/>
              </a:solidFill>
              <a:latin typeface="+mn-lt"/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A154E97C-FCCE-4F10-9334-306E7BF39F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5229225"/>
            <a:ext cx="4837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这种句子叫做祈使句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BC9BF27-90C2-4A64-A636-472902241D49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458" name="TextBox 4">
            <a:extLst>
              <a:ext uri="{FF2B5EF4-FFF2-40B4-BE49-F238E27FC236}">
                <a16:creationId xmlns:a16="http://schemas.microsoft.com/office/drawing/2014/main" id="{069F44B6-6EB0-4571-AE26-2213861235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>
            <a:extLst>
              <a:ext uri="{FF2B5EF4-FFF2-40B4-BE49-F238E27FC236}">
                <a16:creationId xmlns:a16="http://schemas.microsoft.com/office/drawing/2014/main" id="{92E4EAB7-4565-40A9-B811-9CDBDB0160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82613" y="836613"/>
            <a:ext cx="7985125" cy="1584325"/>
          </a:xfrm>
        </p:spPr>
        <p:txBody>
          <a:bodyPr>
            <a:spAutoFit/>
          </a:bodyPr>
          <a:lstStyle/>
          <a:p>
            <a:r>
              <a:rPr lang="zh-CN" altLang="en-US" b="1">
                <a:solidFill>
                  <a:schemeClr val="tx1"/>
                </a:solidFill>
              </a:rPr>
              <a:t>We use imperatives to give orders or advice</a:t>
            </a:r>
            <a:r>
              <a:rPr lang="en-US" altLang="zh-CN" b="1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099" name="Picture 3" descr="QQ截图20150108161134">
            <a:extLst>
              <a:ext uri="{FF2B5EF4-FFF2-40B4-BE49-F238E27FC236}">
                <a16:creationId xmlns:a16="http://schemas.microsoft.com/office/drawing/2014/main" id="{BA4C61EE-A9B5-4A0D-B123-305DFEEFA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400" y="4257675"/>
            <a:ext cx="4759325" cy="239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QQ截图20150108161144">
            <a:extLst>
              <a:ext uri="{FF2B5EF4-FFF2-40B4-BE49-F238E27FC236}">
                <a16:creationId xmlns:a16="http://schemas.microsoft.com/office/drawing/2014/main" id="{B52BE645-936B-40FA-9288-1D11848E8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546350"/>
            <a:ext cx="374491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id="{72E1794C-D382-47D6-A09C-9FC27EA141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338" y="2492375"/>
            <a:ext cx="38893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我们用祈使句来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给出命令或建议。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id="{BF8DD8A5-6A1B-465F-A9A7-4EFB989EF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413" y="4856163"/>
            <a:ext cx="3887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在祈使句中使用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please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会更礼貌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2">
            <a:extLst>
              <a:ext uri="{FF2B5EF4-FFF2-40B4-BE49-F238E27FC236}">
                <a16:creationId xmlns:a16="http://schemas.microsoft.com/office/drawing/2014/main" id="{E9890580-0DFA-4139-BFB9-D21958AD5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338" y="873125"/>
            <a:ext cx="849788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/>
              <a:t>We need to add </a:t>
            </a:r>
            <a:r>
              <a:rPr lang="en-US" altLang="zh-CN" sz="3200" b="1" i="1">
                <a:solidFill>
                  <a:srgbClr val="FF0000"/>
                </a:solidFill>
              </a:rPr>
              <a:t>be</a:t>
            </a:r>
            <a:r>
              <a:rPr lang="en-US" altLang="zh-CN" sz="3200" b="1"/>
              <a:t> before adjectives when we use them as imperatives.</a:t>
            </a:r>
            <a:endParaRPr lang="zh-CN" altLang="en-US" sz="3200" b="1"/>
          </a:p>
        </p:txBody>
      </p:sp>
      <p:pic>
        <p:nvPicPr>
          <p:cNvPr id="21506" name="Picture 3" descr="QQ截图20150108161153">
            <a:extLst>
              <a:ext uri="{FF2B5EF4-FFF2-40B4-BE49-F238E27FC236}">
                <a16:creationId xmlns:a16="http://schemas.microsoft.com/office/drawing/2014/main" id="{BF8F78AE-3A0F-42E6-B8ED-049296E2B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276475"/>
            <a:ext cx="6480175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D4D4DC5-B8AA-46AB-800E-12F59CEB8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4532313"/>
            <a:ext cx="49672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形容词用作祈使句时要在前面加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动词。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9">
            <a:extLst>
              <a:ext uri="{FF2B5EF4-FFF2-40B4-BE49-F238E27FC236}">
                <a16:creationId xmlns:a16="http://schemas.microsoft.com/office/drawing/2014/main" id="{CEC948F0-46A3-4028-84B9-73F71972C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1620838"/>
            <a:ext cx="8345487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圆角矩形 6">
            <a:extLst>
              <a:ext uri="{FF2B5EF4-FFF2-40B4-BE49-F238E27FC236}">
                <a16:creationId xmlns:a16="http://schemas.microsoft.com/office/drawing/2014/main" id="{3C4D8C5B-B06C-4232-83AE-5FB666438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1100" y="2979738"/>
            <a:ext cx="1000125" cy="285750"/>
          </a:xfrm>
          <a:prstGeom prst="roundRect">
            <a:avLst>
              <a:gd name="adj" fmla="val 16667"/>
            </a:avLst>
          </a:prstGeom>
          <a:noFill/>
          <a:ln w="25400">
            <a:solidFill>
              <a:srgbClr val="C00000"/>
            </a:solidFill>
            <a:round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0246" name="圆角矩形 5">
            <a:extLst>
              <a:ext uri="{FF2B5EF4-FFF2-40B4-BE49-F238E27FC236}">
                <a16:creationId xmlns:a16="http://schemas.microsoft.com/office/drawing/2014/main" id="{3481FC52-4645-45B8-A65A-2A57E4C4C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8563" y="2338388"/>
            <a:ext cx="1000125" cy="285750"/>
          </a:xfrm>
          <a:prstGeom prst="roundRect">
            <a:avLst>
              <a:gd name="adj" fmla="val 16667"/>
            </a:avLst>
          </a:prstGeom>
          <a:noFill/>
          <a:ln w="25400">
            <a:solidFill>
              <a:srgbClr val="C00000"/>
            </a:solidFill>
            <a:round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+mn-lt"/>
            </a:endParaRPr>
          </a:p>
        </p:txBody>
      </p:sp>
      <p:sp>
        <p:nvSpPr>
          <p:cNvPr id="22532" name="TextBox 3">
            <a:extLst>
              <a:ext uri="{FF2B5EF4-FFF2-40B4-BE49-F238E27FC236}">
                <a16:creationId xmlns:a16="http://schemas.microsoft.com/office/drawing/2014/main" id="{B132DB4D-00C9-4DD4-BF81-1BC144234E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6150" y="695325"/>
            <a:ext cx="40116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Work out the rule</a:t>
            </a:r>
            <a:endParaRPr lang="zh-CN" altLang="en-US" sz="36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571B0FD6-F843-412F-9C16-63B23815D0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4316413"/>
            <a:ext cx="74168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在肯定祈使句中，用动词原形。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在否定祈使句中，在动词原形前加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don’t.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ldLvl="0" animBg="1"/>
      <p:bldP spid="10246" grpId="0" bldLvl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Box 1">
            <a:extLst>
              <a:ext uri="{FF2B5EF4-FFF2-40B4-BE49-F238E27FC236}">
                <a16:creationId xmlns:a16="http://schemas.microsoft.com/office/drawing/2014/main" id="{4E66EB33-4EC1-4233-80E4-D9B7201F69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04813"/>
            <a:ext cx="2087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latin typeface="Times New Roman" panose="02020603050405020304" pitchFamily="18" charset="0"/>
              </a:rPr>
              <a:t>祈使句</a:t>
            </a:r>
          </a:p>
        </p:txBody>
      </p:sp>
      <p:sp>
        <p:nvSpPr>
          <p:cNvPr id="23554" name="TextBox 2">
            <a:extLst>
              <a:ext uri="{FF2B5EF4-FFF2-40B4-BE49-F238E27FC236}">
                <a16:creationId xmlns:a16="http://schemas.microsoft.com/office/drawing/2014/main" id="{DB2F3886-3BF6-4AE1-8F88-A2AB0C4A3E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329" y="1340768"/>
            <a:ext cx="8136135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latin typeface="Times New Roman" panose="02020603050405020304" pitchFamily="18" charset="0"/>
              </a:rPr>
              <a:t>1. </a:t>
            </a:r>
            <a:r>
              <a:rPr lang="zh-CN" altLang="en-US" sz="3600" dirty="0">
                <a:latin typeface="Times New Roman" panose="02020603050405020304" pitchFamily="18" charset="0"/>
              </a:rPr>
              <a:t>祈使句是表示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命令、要求、警告、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劝告、禁止、建议、鼓励、请求</a:t>
            </a:r>
            <a:r>
              <a:rPr lang="zh-CN" altLang="en-US" sz="3600" dirty="0">
                <a:latin typeface="Times New Roman" panose="02020603050405020304" pitchFamily="18" charset="0"/>
              </a:rPr>
              <a:t>等语气的句子。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其主语常为第二人称且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常常省略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（</a:t>
            </a:r>
            <a:r>
              <a:rPr lang="en-US" altLang="zh-CN" sz="3600" dirty="0">
                <a:latin typeface="Times New Roman" panose="02020603050405020304" pitchFamily="18" charset="0"/>
              </a:rPr>
              <a:t>Let’s ...</a:t>
            </a:r>
            <a:r>
              <a:rPr lang="zh-CN" altLang="en-US" sz="3600" dirty="0">
                <a:latin typeface="Times New Roman" panose="02020603050405020304" pitchFamily="18" charset="0"/>
              </a:rPr>
              <a:t>除外）。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在祈使句中，为了缓和语气，使表达更委婉、有礼貌，常常在句首或句末加上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please</a:t>
            </a:r>
            <a:r>
              <a:rPr lang="zh-CN" altLang="en-US" sz="3600" dirty="0">
                <a:latin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2">
            <a:extLst>
              <a:ext uri="{FF2B5EF4-FFF2-40B4-BE49-F238E27FC236}">
                <a16:creationId xmlns:a16="http://schemas.microsoft.com/office/drawing/2014/main" id="{4087CFF1-8DA8-4A17-8BA0-7586D535AE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1484313"/>
            <a:ext cx="7992690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latin typeface="Times New Roman" panose="02020603050405020304" pitchFamily="18" charset="0"/>
              </a:rPr>
              <a:t>2. </a:t>
            </a:r>
            <a:r>
              <a:rPr lang="zh-CN" altLang="en-US" sz="3600" dirty="0">
                <a:latin typeface="Times New Roman" panose="02020603050405020304" pitchFamily="18" charset="0"/>
              </a:rPr>
              <a:t>当祈使句用来表达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命令、要求</a:t>
            </a:r>
            <a:r>
              <a:rPr lang="zh-CN" altLang="en-US" sz="3600" dirty="0">
                <a:latin typeface="Times New Roman" panose="02020603050405020304" pitchFamily="18" charset="0"/>
              </a:rPr>
              <a:t>时，用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降调</a:t>
            </a:r>
            <a:r>
              <a:rPr lang="zh-CN" altLang="en-US" sz="3600" dirty="0">
                <a:latin typeface="Times New Roman" panose="02020603050405020304" pitchFamily="18" charset="0"/>
              </a:rPr>
              <a:t>；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当祈使句用来表达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鼓励、请求</a:t>
            </a:r>
            <a:r>
              <a:rPr lang="zh-CN" altLang="en-US" sz="3600" dirty="0">
                <a:latin typeface="Times New Roman" panose="02020603050405020304" pitchFamily="18" charset="0"/>
              </a:rPr>
              <a:t>，或者想使语气委婉一些，让人容易接受时，通常用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升调</a:t>
            </a:r>
            <a:r>
              <a:rPr lang="zh-CN" altLang="en-US" sz="3600" dirty="0">
                <a:latin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Box 2">
            <a:extLst>
              <a:ext uri="{FF2B5EF4-FFF2-40B4-BE49-F238E27FC236}">
                <a16:creationId xmlns:a16="http://schemas.microsoft.com/office/drawing/2014/main" id="{7A4EF3B3-F16B-4835-BAD0-A99EA2FA6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908050"/>
            <a:ext cx="81359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3. </a:t>
            </a:r>
            <a:r>
              <a:rPr lang="zh-CN" altLang="en-US" sz="3600">
                <a:latin typeface="Times New Roman" panose="02020603050405020304" pitchFamily="18" charset="0"/>
              </a:rPr>
              <a:t>祈使句的句式</a:t>
            </a: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F4FD15BB-C248-4B83-8E85-B10760CB3A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654473"/>
              </p:ext>
            </p:extLst>
          </p:nvPr>
        </p:nvGraphicFramePr>
        <p:xfrm>
          <a:off x="395289" y="1700213"/>
          <a:ext cx="8353176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06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825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肯定式</a:t>
                      </a:r>
                    </a:p>
                  </a:txBody>
                  <a:tcPr marL="91444" marR="91444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 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动词原形（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宾语）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  <a:endParaRPr lang="en-US" altLang="zh-CN" sz="34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 Be 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表语（名词或形容词）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  <a:endParaRPr lang="en-US" altLang="zh-CN" sz="34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3. Let’s 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动词原形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</a:p>
                  </a:txBody>
                  <a:tcPr marL="91444" marR="91444"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400" b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否定式</a:t>
                      </a:r>
                    </a:p>
                  </a:txBody>
                  <a:tcPr marL="91444" marR="91444"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 Don’t / Never 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动词原形（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宾语）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  <a:endParaRPr lang="en-US" altLang="zh-CN" sz="34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 Don’t / Never +be+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表语（名词或形容词）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</a:p>
                  </a:txBody>
                  <a:tcPr marL="91444" marR="91444">
                    <a:solidFill>
                      <a:srgbClr val="FF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0B32EAF-FC47-46D9-8512-05A322EBB6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33375"/>
            <a:ext cx="8135937" cy="618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latin typeface="Times New Roman" panose="02020603050405020304" pitchFamily="18" charset="0"/>
              </a:rPr>
              <a:t>如：</a:t>
            </a:r>
            <a:endParaRPr lang="en-US" altLang="zh-CN" sz="3600">
              <a:latin typeface="Times New Roman" panose="02020603050405020304" pitchFamily="18" charset="0"/>
            </a:endParaRP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Please turn off your cell phone. 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请关掉你的手机。</a:t>
            </a: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Be careful when crossing the road. 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过马路的时候要小心。</a:t>
            </a: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Let’s have a rest. 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我们休息一下吧。</a:t>
            </a: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Don’t swim in the river. 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不要到河里游泳。</a:t>
            </a: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Don’t be late again, Jack.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不要再迟到了，杰克。</a:t>
            </a:r>
          </a:p>
        </p:txBody>
      </p:sp>
      <p:pic>
        <p:nvPicPr>
          <p:cNvPr id="26626" name="图片 3" descr="tooopen_sy_164791218695.jpg">
            <a:extLst>
              <a:ext uri="{FF2B5EF4-FFF2-40B4-BE49-F238E27FC236}">
                <a16:creationId xmlns:a16="http://schemas.microsoft.com/office/drawing/2014/main" id="{0A3D0ED5-A2BC-4FD7-A06C-FCEC0CFCD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3317875"/>
            <a:ext cx="232410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内容占位符 1">
            <a:extLst>
              <a:ext uri="{FF2B5EF4-FFF2-40B4-BE49-F238E27FC236}">
                <a16:creationId xmlns:a16="http://schemas.microsoft.com/office/drawing/2014/main" id="{15C7EE4F-066E-4968-B000-02AF7031A5F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7950" y="1196975"/>
            <a:ext cx="4895850" cy="5040313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 b="1" dirty="0"/>
              <a:t>将下列句子翻译成英文。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1. </a:t>
            </a:r>
            <a:r>
              <a:rPr lang="zh-CN" altLang="en-US" sz="3200" dirty="0"/>
              <a:t>请坐下。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2. </a:t>
            </a:r>
            <a:r>
              <a:rPr lang="zh-CN" altLang="en-US" sz="3200" dirty="0"/>
              <a:t>请安静。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3. </a:t>
            </a:r>
            <a:r>
              <a:rPr lang="zh-CN" altLang="en-US" sz="3200" dirty="0"/>
              <a:t>别傻了。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4. </a:t>
            </a:r>
            <a:r>
              <a:rPr lang="zh-CN" altLang="en-US" sz="3200" dirty="0"/>
              <a:t>别忘了给这些花浇水。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5. </a:t>
            </a:r>
            <a:r>
              <a:rPr lang="zh-CN" altLang="en-US" sz="3200" dirty="0"/>
              <a:t>让我们坐火车去那里吧。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6. </a:t>
            </a:r>
            <a:r>
              <a:rPr lang="zh-CN" altLang="en-US" sz="3200" dirty="0"/>
              <a:t>不要打开电脑。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7. </a:t>
            </a:r>
            <a:r>
              <a:rPr lang="zh-CN" altLang="en-US" sz="3200" dirty="0"/>
              <a:t>永远都不要放弃！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  <p:sp>
        <p:nvSpPr>
          <p:cNvPr id="27650" name="AutoShape 2">
            <a:extLst>
              <a:ext uri="{FF2B5EF4-FFF2-40B4-BE49-F238E27FC236}">
                <a16:creationId xmlns:a16="http://schemas.microsoft.com/office/drawing/2014/main" id="{9A9CFFF0-5DC7-4DA6-A1CB-F50F442EBB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1" name="TextBox 4">
            <a:extLst>
              <a:ext uri="{FF2B5EF4-FFF2-40B4-BE49-F238E27FC236}">
                <a16:creationId xmlns:a16="http://schemas.microsoft.com/office/drawing/2014/main" id="{0C469275-E46C-4739-8B5B-3E76D4CDA2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260350"/>
            <a:ext cx="2447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内容占位符 1">
            <a:extLst>
              <a:ext uri="{FF2B5EF4-FFF2-40B4-BE49-F238E27FC236}">
                <a16:creationId xmlns:a16="http://schemas.microsoft.com/office/drawing/2014/main" id="{572E3767-FA09-4606-A889-7CF869A344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1763713"/>
            <a:ext cx="63357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1. Sit down, please. / Please sit down.</a:t>
            </a:r>
          </a:p>
        </p:txBody>
      </p:sp>
      <p:sp>
        <p:nvSpPr>
          <p:cNvPr id="7" name="内容占位符 1">
            <a:extLst>
              <a:ext uri="{FF2B5EF4-FFF2-40B4-BE49-F238E27FC236}">
                <a16:creationId xmlns:a16="http://schemas.microsoft.com/office/drawing/2014/main" id="{16BFCF2B-716D-4414-93AA-C3DB31730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2349500"/>
            <a:ext cx="64087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2. Be quiet, please. / Please be quiet.</a:t>
            </a:r>
          </a:p>
        </p:txBody>
      </p:sp>
      <p:sp>
        <p:nvSpPr>
          <p:cNvPr id="8" name="内容占位符 1">
            <a:extLst>
              <a:ext uri="{FF2B5EF4-FFF2-40B4-BE49-F238E27FC236}">
                <a16:creationId xmlns:a16="http://schemas.microsoft.com/office/drawing/2014/main" id="{275302E8-7C08-4F3C-951E-24AB4FCBBE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2947988"/>
            <a:ext cx="30956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3. Don’t be silly.</a:t>
            </a:r>
          </a:p>
        </p:txBody>
      </p:sp>
      <p:sp>
        <p:nvSpPr>
          <p:cNvPr id="9" name="内容占位符 1">
            <a:extLst>
              <a:ext uri="{FF2B5EF4-FFF2-40B4-BE49-F238E27FC236}">
                <a16:creationId xmlns:a16="http://schemas.microsoft.com/office/drawing/2014/main" id="{C415FE3E-DAFA-4D84-8DA6-B1F498478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0050" y="3287713"/>
            <a:ext cx="424973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4. Don’t forget to water the flowers.</a:t>
            </a:r>
          </a:p>
        </p:txBody>
      </p:sp>
      <p:sp>
        <p:nvSpPr>
          <p:cNvPr id="10" name="内容占位符 1">
            <a:extLst>
              <a:ext uri="{FF2B5EF4-FFF2-40B4-BE49-F238E27FC236}">
                <a16:creationId xmlns:a16="http://schemas.microsoft.com/office/drawing/2014/main" id="{7054F9A3-555B-440B-8509-F860891A4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4725" y="4130675"/>
            <a:ext cx="43195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5. Let’s go there by train.</a:t>
            </a:r>
          </a:p>
        </p:txBody>
      </p:sp>
      <p:sp>
        <p:nvSpPr>
          <p:cNvPr id="11" name="内容占位符 1">
            <a:extLst>
              <a:ext uri="{FF2B5EF4-FFF2-40B4-BE49-F238E27FC236}">
                <a16:creationId xmlns:a16="http://schemas.microsoft.com/office/drawing/2014/main" id="{900F83F1-162A-4283-98D0-3468E9B4D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4716463"/>
            <a:ext cx="5508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6. Don’t turn on the computer.</a:t>
            </a:r>
          </a:p>
        </p:txBody>
      </p:sp>
      <p:sp>
        <p:nvSpPr>
          <p:cNvPr id="12" name="内容占位符 1">
            <a:extLst>
              <a:ext uri="{FF2B5EF4-FFF2-40B4-BE49-F238E27FC236}">
                <a16:creationId xmlns:a16="http://schemas.microsoft.com/office/drawing/2014/main" id="{A1315A79-7C63-4C56-AE52-563933466B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5300663"/>
            <a:ext cx="33845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7. Never give up!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Box 3">
            <a:extLst>
              <a:ext uri="{FF2B5EF4-FFF2-40B4-BE49-F238E27FC236}">
                <a16:creationId xmlns:a16="http://schemas.microsoft.com/office/drawing/2014/main" id="{8BF75A3D-D3C2-4460-BBCD-04D4A2EF95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7188"/>
            <a:ext cx="42275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Grammar exercise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矩形 4">
            <a:extLst>
              <a:ext uri="{FF2B5EF4-FFF2-40B4-BE49-F238E27FC236}">
                <a16:creationId xmlns:a16="http://schemas.microsoft.com/office/drawing/2014/main" id="{5503EBD3-9457-4101-8394-FBCFA745E2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975" y="1179513"/>
            <a:ext cx="8639175" cy="1385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latin typeface="+mn-lt"/>
              </a:rPr>
              <a:t>Look at the picture. What will the teacher say? Make sentences with the words from the box on page 95. Some of them must begin with </a:t>
            </a:r>
            <a:r>
              <a:rPr lang="en-US" altLang="zh-CN" sz="2800" b="1" i="1" dirty="0">
                <a:solidFill>
                  <a:srgbClr val="FF0000"/>
                </a:solidFill>
                <a:latin typeface="+mn-lt"/>
              </a:rPr>
              <a:t>Don’t.</a:t>
            </a:r>
            <a:endParaRPr lang="zh-CN" altLang="en-US" sz="2800" b="1" i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8675" name="Picture 6">
            <a:extLst>
              <a:ext uri="{FF2B5EF4-FFF2-40B4-BE49-F238E27FC236}">
                <a16:creationId xmlns:a16="http://schemas.microsoft.com/office/drawing/2014/main" id="{C2610D2C-529C-4F10-8918-341F2B36E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838" y="2640013"/>
            <a:ext cx="6572250" cy="395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内容占位符 2">
            <a:extLst>
              <a:ext uri="{FF2B5EF4-FFF2-40B4-BE49-F238E27FC236}">
                <a16:creationId xmlns:a16="http://schemas.microsoft.com/office/drawing/2014/main" id="{C38E2733-B882-43E8-99DC-4117A98F0C5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31800" y="1196975"/>
            <a:ext cx="8243888" cy="5219700"/>
          </a:xfrm>
        </p:spPr>
        <p:txBody>
          <a:bodyPr/>
          <a:lstStyle/>
          <a:p>
            <a:pPr algn="l"/>
            <a:r>
              <a:rPr lang="en-US" altLang="zh-CN" sz="3200" b="1"/>
              <a:t>1. Bill is eating in class.</a:t>
            </a:r>
            <a:endParaRPr lang="zh-CN" altLang="en-US" sz="3200" b="1"/>
          </a:p>
          <a:p>
            <a:pPr algn="l"/>
            <a:r>
              <a:rPr lang="en-US" altLang="zh-CN" sz="3200" b="1"/>
              <a:t>   ________________________________</a:t>
            </a:r>
            <a:endParaRPr lang="zh-CN" altLang="en-US" sz="3200" b="1"/>
          </a:p>
          <a:p>
            <a:pPr algn="l"/>
            <a:endParaRPr lang="zh-CN" altLang="en-US" sz="3200" b="1"/>
          </a:p>
          <a:p>
            <a:pPr algn="l"/>
            <a:r>
              <a:rPr lang="en-US" altLang="zh-CN" sz="3200" b="1"/>
              <a:t>2. Rose left the door open on a windy day.</a:t>
            </a:r>
            <a:endParaRPr lang="zh-CN" altLang="en-US" sz="3200" b="1"/>
          </a:p>
          <a:p>
            <a:pPr algn="l"/>
            <a:r>
              <a:rPr lang="en-US" altLang="zh-CN" sz="3200" b="1"/>
              <a:t>    ________________________________</a:t>
            </a:r>
            <a:endParaRPr lang="zh-CN" altLang="en-US" sz="3200" b="1"/>
          </a:p>
          <a:p>
            <a:pPr algn="l"/>
            <a:endParaRPr lang="zh-CN" altLang="en-US" sz="3200" b="1"/>
          </a:p>
          <a:p>
            <a:pPr algn="l"/>
            <a:r>
              <a:rPr lang="en-US" altLang="zh-CN" sz="3200" b="1"/>
              <a:t>3. Jane is answering a question in a low voice.</a:t>
            </a:r>
            <a:endParaRPr lang="zh-CN" altLang="en-US" sz="3200" b="1"/>
          </a:p>
          <a:p>
            <a:pPr algn="l"/>
            <a:r>
              <a:rPr lang="en-US" altLang="zh-CN" sz="3200" b="1"/>
              <a:t>    ________________________________</a:t>
            </a:r>
            <a:endParaRPr lang="zh-CN" altLang="en-US" sz="3200" b="1"/>
          </a:p>
        </p:txBody>
      </p:sp>
      <p:sp>
        <p:nvSpPr>
          <p:cNvPr id="7171" name="标题 1">
            <a:extLst>
              <a:ext uri="{FF2B5EF4-FFF2-40B4-BE49-F238E27FC236}">
                <a16:creationId xmlns:a16="http://schemas.microsoft.com/office/drawing/2014/main" id="{2AF79751-BA3F-4DE1-8EF3-A5767F8B35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725" y="1852613"/>
            <a:ext cx="6011863" cy="4238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 Don’t eat in class, Bill.</a:t>
            </a:r>
          </a:p>
        </p:txBody>
      </p:sp>
      <p:sp>
        <p:nvSpPr>
          <p:cNvPr id="7172" name="标题 1">
            <a:extLst>
              <a:ext uri="{FF2B5EF4-FFF2-40B4-BE49-F238E27FC236}">
                <a16:creationId xmlns:a16="http://schemas.microsoft.com/office/drawing/2014/main" id="{7EF67A63-8D2B-4CF9-9BA7-1727025E5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3608388"/>
            <a:ext cx="6443662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Close the door</a:t>
            </a:r>
            <a:r>
              <a:rPr lang="zh-CN" alt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,</a:t>
            </a: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 Rose.</a:t>
            </a:r>
          </a:p>
        </p:txBody>
      </p:sp>
      <p:sp>
        <p:nvSpPr>
          <p:cNvPr id="7173" name="标题 1">
            <a:extLst>
              <a:ext uri="{FF2B5EF4-FFF2-40B4-BE49-F238E27FC236}">
                <a16:creationId xmlns:a16="http://schemas.microsoft.com/office/drawing/2014/main" id="{169DF9F4-AC43-4B26-B6CE-746360102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713" y="5229225"/>
            <a:ext cx="7442200" cy="6334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Speak louder, Jane.</a:t>
            </a:r>
          </a:p>
        </p:txBody>
      </p:sp>
      <p:sp>
        <p:nvSpPr>
          <p:cNvPr id="29701" name="Text Box 6">
            <a:extLst>
              <a:ext uri="{FF2B5EF4-FFF2-40B4-BE49-F238E27FC236}">
                <a16:creationId xmlns:a16="http://schemas.microsoft.com/office/drawing/2014/main" id="{9675AC4A-1276-4E0E-B48D-825403A43A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775" y="727075"/>
            <a:ext cx="8137525" cy="52387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bring    close    eat   sleep   speak louder   turn to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2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30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ldLvl="0"/>
      <p:bldP spid="7172" grpId="0" bldLvl="0"/>
      <p:bldP spid="7173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内容占位符 2">
            <a:extLst>
              <a:ext uri="{FF2B5EF4-FFF2-40B4-BE49-F238E27FC236}">
                <a16:creationId xmlns:a16="http://schemas.microsoft.com/office/drawing/2014/main" id="{AD298D92-C5DE-4C48-828C-4B6722073C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75" y="1233488"/>
            <a:ext cx="8281988" cy="5219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4. James is sleeping at his desk.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   __________________________________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5. Steven is looking at page 47. He should look at page 74.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   ___________________________________</a:t>
            </a:r>
          </a:p>
          <a:p>
            <a:pPr marL="342900" indent="-342900" eaLnBrk="0" hangingPunct="0">
              <a:buFontTx/>
              <a:buNone/>
              <a:defRPr/>
            </a:pP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6. Mary brought her pet mouse to school.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    ___________________________________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8195" name="标题 1">
            <a:extLst>
              <a:ext uri="{FF2B5EF4-FFF2-40B4-BE49-F238E27FC236}">
                <a16:creationId xmlns:a16="http://schemas.microsoft.com/office/drawing/2014/main" id="{E7D52A1A-C844-4AC8-9D90-C0CC09506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263" y="1773238"/>
            <a:ext cx="6011862" cy="4238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 Don’t sleep in class, James.</a:t>
            </a:r>
          </a:p>
        </p:txBody>
      </p:sp>
      <p:sp>
        <p:nvSpPr>
          <p:cNvPr id="8196" name="标题 1">
            <a:extLst>
              <a:ext uri="{FF2B5EF4-FFF2-40B4-BE49-F238E27FC236}">
                <a16:creationId xmlns:a16="http://schemas.microsoft.com/office/drawing/2014/main" id="{8DCC8AAE-9B17-462C-ABF3-AC0809EE5A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573463"/>
            <a:ext cx="8243887" cy="712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Turn to page 74, Steven.</a:t>
            </a:r>
          </a:p>
        </p:txBody>
      </p:sp>
      <p:sp>
        <p:nvSpPr>
          <p:cNvPr id="8197" name="标题 1">
            <a:extLst>
              <a:ext uri="{FF2B5EF4-FFF2-40B4-BE49-F238E27FC236}">
                <a16:creationId xmlns:a16="http://schemas.microsoft.com/office/drawing/2014/main" id="{5712117B-0D88-4B3C-A415-8314848BDB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165725"/>
            <a:ext cx="8026400" cy="4238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 Don’t bring pets to school, Mary.</a:t>
            </a:r>
          </a:p>
        </p:txBody>
      </p:sp>
      <p:sp>
        <p:nvSpPr>
          <p:cNvPr id="30725" name="Text Box 6">
            <a:extLst>
              <a:ext uri="{FF2B5EF4-FFF2-40B4-BE49-F238E27FC236}">
                <a16:creationId xmlns:a16="http://schemas.microsoft.com/office/drawing/2014/main" id="{7859988C-CF97-45E0-8588-39E77CEAC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762000"/>
            <a:ext cx="8137525" cy="52387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bring    close    eat   sleep   speak louder   turn to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ldLvl="0"/>
      <p:bldP spid="8196" grpId="0" bldLvl="0"/>
      <p:bldP spid="8197" grpId="0" bldLvl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Box 3">
            <a:extLst>
              <a:ext uri="{FF2B5EF4-FFF2-40B4-BE49-F238E27FC236}">
                <a16:creationId xmlns:a16="http://schemas.microsoft.com/office/drawing/2014/main" id="{27BE84D4-EB81-42D3-A249-4316575D3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2775" y="357188"/>
            <a:ext cx="29321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Grammar B</a:t>
            </a:r>
            <a:endParaRPr lang="zh-CN" altLang="en-US" sz="36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2D0755F-EBD6-44B1-819B-61837154C222}"/>
              </a:ext>
            </a:extLst>
          </p:cNvPr>
          <p:cNvSpPr/>
          <p:nvPr/>
        </p:nvSpPr>
        <p:spPr>
          <a:xfrm>
            <a:off x="142845" y="4019580"/>
            <a:ext cx="8858312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4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latin typeface="+mn-lt"/>
              </a:rPr>
              <a:t>Use exclamations to show strong feelings or for emphasis!</a:t>
            </a:r>
            <a:endParaRPr lang="zh-CN" altLang="en-U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latin typeface="+mn-lt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CE3E9E90-8F5B-45B7-90E2-C6C8208BD924}"/>
              </a:ext>
            </a:extLst>
          </p:cNvPr>
          <p:cNvSpPr/>
          <p:nvPr/>
        </p:nvSpPr>
        <p:spPr>
          <a:xfrm>
            <a:off x="2296993" y="1714488"/>
            <a:ext cx="433965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54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  <a:t>Exclamations</a:t>
            </a:r>
            <a:endParaRPr lang="zh-CN" altLang="en-US" sz="54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FF0000"/>
              </a:solidFill>
              <a:latin typeface="+mn-lt"/>
            </a:endParaRPr>
          </a:p>
        </p:txBody>
      </p:sp>
      <p:sp>
        <p:nvSpPr>
          <p:cNvPr id="31748" name="TextBox 3">
            <a:extLst>
              <a:ext uri="{FF2B5EF4-FFF2-40B4-BE49-F238E27FC236}">
                <a16:creationId xmlns:a16="http://schemas.microsoft.com/office/drawing/2014/main" id="{C0C95DB2-55FF-4D5C-ABB2-564BD2813B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2513" y="2782888"/>
            <a:ext cx="19875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7030A0"/>
                </a:solidFill>
                <a:latin typeface="Times New Roman" panose="02020603050405020304" pitchFamily="18" charset="0"/>
              </a:rPr>
              <a:t>感叹句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Box 2">
            <a:extLst>
              <a:ext uri="{FF2B5EF4-FFF2-40B4-BE49-F238E27FC236}">
                <a16:creationId xmlns:a16="http://schemas.microsoft.com/office/drawing/2014/main" id="{D1DCB80A-2F71-4D8F-8403-8F7E23AD42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438" y="221456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32770" name="TextBox 3">
            <a:extLst>
              <a:ext uri="{FF2B5EF4-FFF2-40B4-BE49-F238E27FC236}">
                <a16:creationId xmlns:a16="http://schemas.microsoft.com/office/drawing/2014/main" id="{D4D76AE1-D294-4F4C-B173-55E8540833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1143000"/>
            <a:ext cx="7072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Here are a few sentences to show the feelings. 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4340" name="TextBox 4">
            <a:extLst>
              <a:ext uri="{FF2B5EF4-FFF2-40B4-BE49-F238E27FC236}">
                <a16:creationId xmlns:a16="http://schemas.microsoft.com/office/drawing/2014/main" id="{8390B5F2-74A8-4D94-9D86-94C04B03D1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2150854"/>
            <a:ext cx="8001000" cy="3095143"/>
          </a:xfrm>
          <a:prstGeom prst="rect">
            <a:avLst/>
          </a:prstGeom>
          <a:solidFill>
            <a:srgbClr val="FFFF99"/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The flowers are so beautiful.</a:t>
            </a:r>
          </a:p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The weather is bad.</a:t>
            </a:r>
          </a:p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We are lucky.</a:t>
            </a:r>
          </a:p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Time passes quickly.</a:t>
            </a:r>
          </a:p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The stars are beautiful.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2772" name="图片 5" descr="003.gif">
            <a:extLst>
              <a:ext uri="{FF2B5EF4-FFF2-40B4-BE49-F238E27FC236}">
                <a16:creationId xmlns:a16="http://schemas.microsoft.com/office/drawing/2014/main" id="{D435A40A-852B-4DD2-8068-E7070FB2C0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676775"/>
            <a:ext cx="313055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椭圆形标注 6">
            <a:extLst>
              <a:ext uri="{FF2B5EF4-FFF2-40B4-BE49-F238E27FC236}">
                <a16:creationId xmlns:a16="http://schemas.microsoft.com/office/drawing/2014/main" id="{6E2FF6E9-3450-4BC4-8C11-413C0FED79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3213100"/>
            <a:ext cx="4679950" cy="1071563"/>
          </a:xfrm>
          <a:prstGeom prst="wedgeEllipseCallout">
            <a:avLst>
              <a:gd name="adj1" fmla="val 25421"/>
              <a:gd name="adj2" fmla="val 78255"/>
            </a:avLst>
          </a:prstGeom>
          <a:solidFill>
            <a:srgbClr val="CCFF66"/>
          </a:solidFill>
          <a:ln w="25400">
            <a:solidFill>
              <a:srgbClr val="385D8A"/>
            </a:solidFill>
            <a:miter lim="800000"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200" i="1" dirty="0">
                <a:solidFill>
                  <a:srgbClr val="002060"/>
                </a:solidFill>
                <a:latin typeface="+mn-lt"/>
              </a:rPr>
              <a:t>Any better ways to show the feelings?</a:t>
            </a:r>
            <a:endParaRPr lang="zh-CN" altLang="en-US" sz="3200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2774" name="TextBox 7">
            <a:extLst>
              <a:ext uri="{FF2B5EF4-FFF2-40B4-BE49-F238E27FC236}">
                <a16:creationId xmlns:a16="http://schemas.microsoft.com/office/drawing/2014/main" id="{9E2FB752-A44C-4528-BB84-850ED126E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2413" y="357188"/>
            <a:ext cx="3651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Read and think</a:t>
            </a:r>
            <a:endParaRPr lang="zh-CN" altLang="en-US" sz="36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内容占位符 2">
            <a:extLst>
              <a:ext uri="{FF2B5EF4-FFF2-40B4-BE49-F238E27FC236}">
                <a16:creationId xmlns:a16="http://schemas.microsoft.com/office/drawing/2014/main" id="{B2025E6A-7DAD-4360-A717-C9F6F8D8331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39750" y="944563"/>
            <a:ext cx="8064500" cy="2197100"/>
          </a:xfrm>
        </p:spPr>
        <p:txBody>
          <a:bodyPr/>
          <a:lstStyle/>
          <a:p>
            <a:pPr algn="l">
              <a:lnSpc>
                <a:spcPct val="120000"/>
              </a:lnSpc>
            </a:pPr>
            <a:r>
              <a:rPr lang="en-US" altLang="zh-CN" sz="3200"/>
              <a:t>Sometimes we use sentences with emphasis and strong feelings. These sentences are called </a:t>
            </a:r>
            <a:r>
              <a:rPr lang="en-US" altLang="zh-CN" sz="3200">
                <a:solidFill>
                  <a:srgbClr val="FF3300"/>
                </a:solidFill>
              </a:rPr>
              <a:t>exclamations</a:t>
            </a:r>
            <a:r>
              <a:rPr lang="en-US" altLang="zh-CN" sz="3200"/>
              <a:t>.</a:t>
            </a:r>
            <a:endParaRPr lang="zh-CN" altLang="en-US" sz="3200"/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E11EE8BC-B565-414E-AC00-45750F13C4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463" y="3573463"/>
            <a:ext cx="8531225" cy="12985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200" dirty="0">
                <a:solidFill>
                  <a:srgbClr val="FF0066"/>
                </a:solidFill>
                <a:latin typeface="+mn-lt"/>
              </a:rPr>
              <a:t>What + (a/an) + adjective+ noun + subject+ verb+!</a:t>
            </a:r>
            <a:endParaRPr lang="zh-CN" altLang="en-US" sz="3200" dirty="0">
              <a:solidFill>
                <a:srgbClr val="FF0066"/>
              </a:solidFill>
              <a:latin typeface="+mn-lt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200" dirty="0">
                <a:solidFill>
                  <a:srgbClr val="FF0066"/>
                </a:solidFill>
                <a:latin typeface="+mn-lt"/>
              </a:rPr>
              <a:t>How+ adjective/adverb + subject+ verb+!</a:t>
            </a:r>
            <a:endParaRPr lang="zh-CN" altLang="en-US" sz="3200" dirty="0">
              <a:solidFill>
                <a:srgbClr val="FF0066"/>
              </a:solidFill>
              <a:latin typeface="+mn-lt"/>
            </a:endParaRPr>
          </a:p>
        </p:txBody>
      </p:sp>
      <p:sp>
        <p:nvSpPr>
          <p:cNvPr id="5" name="TextBox 8">
            <a:extLst>
              <a:ext uri="{FF2B5EF4-FFF2-40B4-BE49-F238E27FC236}">
                <a16:creationId xmlns:a16="http://schemas.microsoft.com/office/drawing/2014/main" id="{75794339-AA4C-4358-9A5D-D9A5347729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2781300"/>
            <a:ext cx="7991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强调和带强烈感情的句子叫做感叹句。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E74C77F0-361D-40F6-AEDC-CF0434866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5083175"/>
            <a:ext cx="8532812" cy="12223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000" dirty="0">
                <a:latin typeface="+mn-lt"/>
              </a:rPr>
              <a:t>What + (a/an) + </a:t>
            </a:r>
            <a:r>
              <a:rPr lang="zh-CN" altLang="en-US" sz="3000" dirty="0">
                <a:latin typeface="+mn-lt"/>
              </a:rPr>
              <a:t>形容词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名词</a:t>
            </a:r>
            <a:r>
              <a:rPr lang="en-US" sz="3000" dirty="0">
                <a:latin typeface="+mn-lt"/>
              </a:rPr>
              <a:t> + </a:t>
            </a:r>
            <a:r>
              <a:rPr lang="zh-CN" altLang="en-US" sz="3000" dirty="0">
                <a:latin typeface="+mn-lt"/>
              </a:rPr>
              <a:t>主语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谓语动词</a:t>
            </a:r>
            <a:r>
              <a:rPr lang="en-US" sz="3000" dirty="0">
                <a:latin typeface="+mn-lt"/>
              </a:rPr>
              <a:t>+!</a:t>
            </a:r>
            <a:endParaRPr lang="zh-CN" altLang="en-US" sz="3000" dirty="0">
              <a:latin typeface="+mn-lt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000" dirty="0">
                <a:latin typeface="+mn-lt"/>
              </a:rPr>
              <a:t>How+ </a:t>
            </a:r>
            <a:r>
              <a:rPr lang="zh-CN" altLang="en-US" sz="3000" dirty="0">
                <a:latin typeface="+mn-lt"/>
              </a:rPr>
              <a:t>形容词</a:t>
            </a:r>
            <a:r>
              <a:rPr lang="en-US" sz="3000" dirty="0">
                <a:latin typeface="+mn-lt"/>
              </a:rPr>
              <a:t>/</a:t>
            </a:r>
            <a:r>
              <a:rPr lang="zh-CN" altLang="en-US" sz="3000" dirty="0">
                <a:latin typeface="+mn-lt"/>
              </a:rPr>
              <a:t>副词</a:t>
            </a:r>
            <a:r>
              <a:rPr lang="en-US" sz="3000" dirty="0">
                <a:latin typeface="+mn-lt"/>
              </a:rPr>
              <a:t> + </a:t>
            </a:r>
            <a:r>
              <a:rPr lang="zh-CN" altLang="en-US" sz="3000" dirty="0">
                <a:latin typeface="+mn-lt"/>
              </a:rPr>
              <a:t>主语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谓语动词</a:t>
            </a:r>
            <a:r>
              <a:rPr lang="en-US" sz="3000" dirty="0">
                <a:latin typeface="+mn-lt"/>
              </a:rPr>
              <a:t>+!</a:t>
            </a:r>
            <a:endParaRPr lang="zh-CN" altLang="en-US" sz="3000" dirty="0"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9">
            <a:extLst>
              <a:ext uri="{FF2B5EF4-FFF2-40B4-BE49-F238E27FC236}">
                <a16:creationId xmlns:a16="http://schemas.microsoft.com/office/drawing/2014/main" id="{3089261C-194D-43A4-8A4F-872468823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463" y="4965700"/>
            <a:ext cx="928687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is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are</a:t>
            </a:r>
            <a:endParaRPr lang="zh-CN" altLang="en-US" sz="3600" dirty="0">
              <a:latin typeface="+mn-lt"/>
            </a:endParaRPr>
          </a:p>
        </p:txBody>
      </p:sp>
      <p:sp>
        <p:nvSpPr>
          <p:cNvPr id="34818" name="TextBox 1">
            <a:extLst>
              <a:ext uri="{FF2B5EF4-FFF2-40B4-BE49-F238E27FC236}">
                <a16:creationId xmlns:a16="http://schemas.microsoft.com/office/drawing/2014/main" id="{2FF2E57A-6ED5-41FA-9185-46DAC17B62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530225"/>
            <a:ext cx="59753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This is how we make an exclamation:</a:t>
            </a:r>
          </a:p>
          <a:p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感叹句的构成</a:t>
            </a:r>
          </a:p>
        </p:txBody>
      </p:sp>
      <p:sp>
        <p:nvSpPr>
          <p:cNvPr id="16391" name="TextBox 12">
            <a:extLst>
              <a:ext uri="{FF2B5EF4-FFF2-40B4-BE49-F238E27FC236}">
                <a16:creationId xmlns:a16="http://schemas.microsoft.com/office/drawing/2014/main" id="{F1448FB8-B117-4288-9E03-4DFA45CA5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875" y="2422525"/>
            <a:ext cx="5000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1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6392" name="矩形 13">
            <a:extLst>
              <a:ext uri="{FF2B5EF4-FFF2-40B4-BE49-F238E27FC236}">
                <a16:creationId xmlns:a16="http://schemas.microsoft.com/office/drawing/2014/main" id="{1797DBF2-8CE8-41E3-804C-3903B33B0A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6513" y="5241925"/>
            <a:ext cx="143986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</a:rPr>
              <a:t>What </a:t>
            </a:r>
            <a:endParaRPr lang="zh-CN" altLang="en-US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6393" name="矩形 14">
            <a:extLst>
              <a:ext uri="{FF2B5EF4-FFF2-40B4-BE49-F238E27FC236}">
                <a16:creationId xmlns:a16="http://schemas.microsoft.com/office/drawing/2014/main" id="{B5620DBC-D137-4D04-A04F-ACACDE9901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0913" y="1581150"/>
            <a:ext cx="6500812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latin typeface="+mn-lt"/>
              </a:rPr>
              <a:t>It is a beautiful flower.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They are beautiful flowers.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4" name="TextBox 15">
            <a:extLst>
              <a:ext uri="{FF2B5EF4-FFF2-40B4-BE49-F238E27FC236}">
                <a16:creationId xmlns:a16="http://schemas.microsoft.com/office/drawing/2014/main" id="{C8C174A4-937C-4F24-8AF4-D90349C1F4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2450" y="5230813"/>
            <a:ext cx="3381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C00000"/>
                </a:solidFill>
                <a:latin typeface="Times New Roman" panose="02020603050405020304" pitchFamily="18" charset="0"/>
              </a:rPr>
              <a:t>!</a:t>
            </a:r>
            <a:endParaRPr lang="zh-CN" altLang="en-US" sz="3600" b="1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5" name="矩形 16">
            <a:extLst>
              <a:ext uri="{FF2B5EF4-FFF2-40B4-BE49-F238E27FC236}">
                <a16:creationId xmlns:a16="http://schemas.microsoft.com/office/drawing/2014/main" id="{3EF6F364-2AB9-4D3D-92C6-4F52FE202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4965700"/>
            <a:ext cx="2305050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a  beautiful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beautiful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6" name="矩形 17">
            <a:extLst>
              <a:ext uri="{FF2B5EF4-FFF2-40B4-BE49-F238E27FC236}">
                <a16:creationId xmlns:a16="http://schemas.microsoft.com/office/drawing/2014/main" id="{8C0C9E84-BA1F-40B3-9EFA-0FA432E52F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275" y="4965700"/>
            <a:ext cx="1662113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flower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flowers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7" name="矩形 18">
            <a:extLst>
              <a:ext uri="{FF2B5EF4-FFF2-40B4-BE49-F238E27FC236}">
                <a16:creationId xmlns:a16="http://schemas.microsoft.com/office/drawing/2014/main" id="{C9666812-1175-43FF-A5CB-0B535F845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500" y="4965700"/>
            <a:ext cx="1027113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it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they</a:t>
            </a:r>
            <a:endParaRPr lang="zh-CN" altLang="en-US" sz="3600" dirty="0">
              <a:latin typeface="+mn-lt"/>
            </a:endParaRPr>
          </a:p>
        </p:txBody>
      </p:sp>
      <p:sp>
        <p:nvSpPr>
          <p:cNvPr id="23" name="Rectangle 4">
            <a:extLst>
              <a:ext uri="{FF2B5EF4-FFF2-40B4-BE49-F238E27FC236}">
                <a16:creationId xmlns:a16="http://schemas.microsoft.com/office/drawing/2014/main" id="{6F09BD2F-AC55-43BC-A614-53E30C04AA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463" y="3032125"/>
            <a:ext cx="8531225" cy="6127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200" dirty="0">
                <a:solidFill>
                  <a:srgbClr val="FF0066"/>
                </a:solidFill>
                <a:latin typeface="+mn-lt"/>
              </a:rPr>
              <a:t>What + (a/an) + adjective+ noun + subject+ verb+!</a:t>
            </a:r>
            <a:endParaRPr lang="zh-CN" altLang="en-US" sz="3200" dirty="0">
              <a:solidFill>
                <a:srgbClr val="FF0066"/>
              </a:solidFill>
              <a:latin typeface="+mn-lt"/>
            </a:endParaRPr>
          </a:p>
        </p:txBody>
      </p:sp>
      <p:sp>
        <p:nvSpPr>
          <p:cNvPr id="24" name="Rectangle 4">
            <a:extLst>
              <a:ext uri="{FF2B5EF4-FFF2-40B4-BE49-F238E27FC236}">
                <a16:creationId xmlns:a16="http://schemas.microsoft.com/office/drawing/2014/main" id="{8A5F4ED2-3F12-4AA9-A09F-51E0E11CA3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463" y="3644900"/>
            <a:ext cx="8531225" cy="57626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000" dirty="0">
                <a:latin typeface="+mn-lt"/>
              </a:rPr>
              <a:t>What + (a/an) + </a:t>
            </a:r>
            <a:r>
              <a:rPr lang="zh-CN" altLang="en-US" sz="3000" dirty="0">
                <a:latin typeface="+mn-lt"/>
              </a:rPr>
              <a:t>形容词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名词</a:t>
            </a:r>
            <a:r>
              <a:rPr lang="en-US" sz="3000" dirty="0">
                <a:latin typeface="+mn-lt"/>
              </a:rPr>
              <a:t> + </a:t>
            </a:r>
            <a:r>
              <a:rPr lang="zh-CN" altLang="en-US" sz="3000" dirty="0">
                <a:latin typeface="+mn-lt"/>
              </a:rPr>
              <a:t>主语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谓语动词</a:t>
            </a:r>
            <a:r>
              <a:rPr lang="en-US" sz="3000" dirty="0">
                <a:latin typeface="+mn-lt"/>
              </a:rPr>
              <a:t>+!</a:t>
            </a:r>
            <a:endParaRPr lang="zh-CN" altLang="en-US" sz="3000" dirty="0">
              <a:latin typeface="+mn-lt"/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F07705BA-E913-4A72-A226-F928E4BD6FBD}"/>
              </a:ext>
            </a:extLst>
          </p:cNvPr>
          <p:cNvSpPr/>
          <p:nvPr/>
        </p:nvSpPr>
        <p:spPr>
          <a:xfrm>
            <a:off x="1476375" y="3644900"/>
            <a:ext cx="2447925" cy="647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1" name="上箭头 30">
            <a:extLst>
              <a:ext uri="{FF2B5EF4-FFF2-40B4-BE49-F238E27FC236}">
                <a16:creationId xmlns:a16="http://schemas.microsoft.com/office/drawing/2014/main" id="{4A47ACDD-79E3-402F-90D9-BAE844685E73}"/>
              </a:ext>
            </a:extLst>
          </p:cNvPr>
          <p:cNvSpPr/>
          <p:nvPr/>
        </p:nvSpPr>
        <p:spPr>
          <a:xfrm>
            <a:off x="2555875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2" name="上箭头 31">
            <a:extLst>
              <a:ext uri="{FF2B5EF4-FFF2-40B4-BE49-F238E27FC236}">
                <a16:creationId xmlns:a16="http://schemas.microsoft.com/office/drawing/2014/main" id="{CB975042-435F-49F5-8D38-41FB469BC3CC}"/>
              </a:ext>
            </a:extLst>
          </p:cNvPr>
          <p:cNvSpPr/>
          <p:nvPr/>
        </p:nvSpPr>
        <p:spPr>
          <a:xfrm>
            <a:off x="431800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9F2E1BC6-5F4F-4847-A60F-AEC819304F1A}"/>
              </a:ext>
            </a:extLst>
          </p:cNvPr>
          <p:cNvSpPr/>
          <p:nvPr/>
        </p:nvSpPr>
        <p:spPr>
          <a:xfrm>
            <a:off x="4140200" y="3644900"/>
            <a:ext cx="863600" cy="647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4" name="上箭头 33">
            <a:extLst>
              <a:ext uri="{FF2B5EF4-FFF2-40B4-BE49-F238E27FC236}">
                <a16:creationId xmlns:a16="http://schemas.microsoft.com/office/drawing/2014/main" id="{80861068-EB6A-47BE-83F9-67F4AB1F5CBA}"/>
              </a:ext>
            </a:extLst>
          </p:cNvPr>
          <p:cNvSpPr/>
          <p:nvPr/>
        </p:nvSpPr>
        <p:spPr>
          <a:xfrm>
            <a:off x="4319588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61AEF027-321D-4071-8A87-835A37F673F3}"/>
              </a:ext>
            </a:extLst>
          </p:cNvPr>
          <p:cNvSpPr/>
          <p:nvPr/>
        </p:nvSpPr>
        <p:spPr>
          <a:xfrm>
            <a:off x="5292725" y="3644900"/>
            <a:ext cx="863600" cy="647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6" name="上箭头 35">
            <a:extLst>
              <a:ext uri="{FF2B5EF4-FFF2-40B4-BE49-F238E27FC236}">
                <a16:creationId xmlns:a16="http://schemas.microsoft.com/office/drawing/2014/main" id="{C560064E-8E24-4941-812E-A44EC1E8A9F2}"/>
              </a:ext>
            </a:extLst>
          </p:cNvPr>
          <p:cNvSpPr/>
          <p:nvPr/>
        </p:nvSpPr>
        <p:spPr>
          <a:xfrm rot="-1680000">
            <a:off x="5832475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EE1191DE-4364-42BD-B92C-36C63E7BA8FE}"/>
              </a:ext>
            </a:extLst>
          </p:cNvPr>
          <p:cNvSpPr/>
          <p:nvPr/>
        </p:nvSpPr>
        <p:spPr>
          <a:xfrm>
            <a:off x="6443663" y="3644900"/>
            <a:ext cx="1584325" cy="647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8" name="上箭头 37">
            <a:extLst>
              <a:ext uri="{FF2B5EF4-FFF2-40B4-BE49-F238E27FC236}">
                <a16:creationId xmlns:a16="http://schemas.microsoft.com/office/drawing/2014/main" id="{C937B278-905F-427A-868A-C24FFA1004E6}"/>
              </a:ext>
            </a:extLst>
          </p:cNvPr>
          <p:cNvSpPr/>
          <p:nvPr/>
        </p:nvSpPr>
        <p:spPr>
          <a:xfrm>
            <a:off x="7127875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9" name="上箭头 38">
            <a:extLst>
              <a:ext uri="{FF2B5EF4-FFF2-40B4-BE49-F238E27FC236}">
                <a16:creationId xmlns:a16="http://schemas.microsoft.com/office/drawing/2014/main" id="{E3D770F8-823B-4ECF-A4B5-49A776498180}"/>
              </a:ext>
            </a:extLst>
          </p:cNvPr>
          <p:cNvSpPr/>
          <p:nvPr/>
        </p:nvSpPr>
        <p:spPr>
          <a:xfrm>
            <a:off x="8135938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91" grpId="0"/>
      <p:bldP spid="16392" grpId="0"/>
      <p:bldP spid="16393" grpId="0"/>
      <p:bldP spid="16394" grpId="0"/>
      <p:bldP spid="16395" grpId="0" animBg="1"/>
      <p:bldP spid="16396" grpId="0" animBg="1"/>
      <p:bldP spid="16397" grpId="0" animBg="1"/>
      <p:bldP spid="23" grpId="0" animBg="1"/>
      <p:bldP spid="24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9">
            <a:extLst>
              <a:ext uri="{FF2B5EF4-FFF2-40B4-BE49-F238E27FC236}">
                <a16:creationId xmlns:a16="http://schemas.microsoft.com/office/drawing/2014/main" id="{4EBFBFF4-CA30-4F1B-96FB-8BCC59F01E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4263" y="4532313"/>
            <a:ext cx="928687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is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are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1" name="TextBox 12">
            <a:extLst>
              <a:ext uri="{FF2B5EF4-FFF2-40B4-BE49-F238E27FC236}">
                <a16:creationId xmlns:a16="http://schemas.microsoft.com/office/drawing/2014/main" id="{6E8C09A0-14E6-4101-B513-19FBDB75D0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2038350"/>
            <a:ext cx="5000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2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6392" name="矩形 13">
            <a:extLst>
              <a:ext uri="{FF2B5EF4-FFF2-40B4-BE49-F238E27FC236}">
                <a16:creationId xmlns:a16="http://schemas.microsoft.com/office/drawing/2014/main" id="{47D0C89C-C023-4511-BBD9-372D724B75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" y="4857750"/>
            <a:ext cx="144145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</a:rPr>
              <a:t>How </a:t>
            </a:r>
            <a:endParaRPr lang="zh-CN" altLang="en-US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6393" name="矩形 14">
            <a:extLst>
              <a:ext uri="{FF2B5EF4-FFF2-40B4-BE49-F238E27FC236}">
                <a16:creationId xmlns:a16="http://schemas.microsoft.com/office/drawing/2014/main" id="{F44BC7AB-DA2A-43FC-8071-FB6292C9CD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3938" y="1196975"/>
            <a:ext cx="6500812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latin typeface="+mn-lt"/>
              </a:rPr>
              <a:t>The flower is beautiful.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The flowers are beautiful.</a:t>
            </a:r>
          </a:p>
        </p:txBody>
      </p:sp>
      <p:sp>
        <p:nvSpPr>
          <p:cNvPr id="16394" name="TextBox 15">
            <a:extLst>
              <a:ext uri="{FF2B5EF4-FFF2-40B4-BE49-F238E27FC236}">
                <a16:creationId xmlns:a16="http://schemas.microsoft.com/office/drawing/2014/main" id="{C9874A7E-0985-4478-9E14-63BEFE800A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4846638"/>
            <a:ext cx="3381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C00000"/>
                </a:solidFill>
                <a:latin typeface="Times New Roman" panose="02020603050405020304" pitchFamily="18" charset="0"/>
              </a:rPr>
              <a:t>!</a:t>
            </a:r>
            <a:endParaRPr lang="zh-CN" altLang="en-US" sz="3600" b="1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5" name="矩形 16">
            <a:extLst>
              <a:ext uri="{FF2B5EF4-FFF2-40B4-BE49-F238E27FC236}">
                <a16:creationId xmlns:a16="http://schemas.microsoft.com/office/drawing/2014/main" id="{1EDFF8E2-DEE8-4782-9614-742CD9847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4857750"/>
            <a:ext cx="1944688" cy="64611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beautiful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6" name="矩形 17">
            <a:extLst>
              <a:ext uri="{FF2B5EF4-FFF2-40B4-BE49-F238E27FC236}">
                <a16:creationId xmlns:a16="http://schemas.microsoft.com/office/drawing/2014/main" id="{C5C0983D-0A67-40E9-808B-EE83EDFA3B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4713" y="4581525"/>
            <a:ext cx="2236787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the flower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the flowers</a:t>
            </a:r>
          </a:p>
        </p:txBody>
      </p:sp>
      <p:sp>
        <p:nvSpPr>
          <p:cNvPr id="23" name="Rectangle 4">
            <a:extLst>
              <a:ext uri="{FF2B5EF4-FFF2-40B4-BE49-F238E27FC236}">
                <a16:creationId xmlns:a16="http://schemas.microsoft.com/office/drawing/2014/main" id="{847B0FB1-34D4-46AA-9F5C-B5A2F0FF27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2582863"/>
            <a:ext cx="8532813" cy="677862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600">
                <a:solidFill>
                  <a:srgbClr val="FF0066"/>
                </a:solidFill>
                <a:latin typeface="Times New Roman" panose="02020603050405020304" pitchFamily="18" charset="0"/>
              </a:rPr>
              <a:t>How+ adjective/adverb + subject+ verb+!</a:t>
            </a:r>
            <a:endParaRPr lang="zh-CN" altLang="en-US" sz="36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" name="Rectangle 4">
            <a:extLst>
              <a:ext uri="{FF2B5EF4-FFF2-40B4-BE49-F238E27FC236}">
                <a16:creationId xmlns:a16="http://schemas.microsoft.com/office/drawing/2014/main" id="{1EA722C4-68D8-4923-BFE8-1938BFC27A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260725"/>
            <a:ext cx="8532813" cy="730250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How+ 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形容词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/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副词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 + 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主语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+ 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谓语动词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+ !</a:t>
            </a:r>
            <a:endParaRPr lang="zh-CN" altLang="en-US" sz="36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207E4B2C-13B4-450B-97CA-C60794056F8C}"/>
              </a:ext>
            </a:extLst>
          </p:cNvPr>
          <p:cNvSpPr/>
          <p:nvPr/>
        </p:nvSpPr>
        <p:spPr>
          <a:xfrm>
            <a:off x="1547813" y="3260725"/>
            <a:ext cx="2447925" cy="6492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1" name="上箭头 30">
            <a:extLst>
              <a:ext uri="{FF2B5EF4-FFF2-40B4-BE49-F238E27FC236}">
                <a16:creationId xmlns:a16="http://schemas.microsoft.com/office/drawing/2014/main" id="{E1A47EE0-E105-49F6-88C1-B4FAC2EF3C51}"/>
              </a:ext>
            </a:extLst>
          </p:cNvPr>
          <p:cNvSpPr/>
          <p:nvPr/>
        </p:nvSpPr>
        <p:spPr>
          <a:xfrm>
            <a:off x="2268538" y="4125913"/>
            <a:ext cx="323850" cy="35877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2" name="上箭头 31">
            <a:extLst>
              <a:ext uri="{FF2B5EF4-FFF2-40B4-BE49-F238E27FC236}">
                <a16:creationId xmlns:a16="http://schemas.microsoft.com/office/drawing/2014/main" id="{9939CA71-D955-4592-BDC1-D20DCADF4821}"/>
              </a:ext>
            </a:extLst>
          </p:cNvPr>
          <p:cNvSpPr/>
          <p:nvPr/>
        </p:nvSpPr>
        <p:spPr>
          <a:xfrm>
            <a:off x="503238" y="4125913"/>
            <a:ext cx="323850" cy="35877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D3C2AB59-91A1-4500-8120-847529D9AC44}"/>
              </a:ext>
            </a:extLst>
          </p:cNvPr>
          <p:cNvSpPr/>
          <p:nvPr/>
        </p:nvSpPr>
        <p:spPr>
          <a:xfrm>
            <a:off x="4500563" y="3260725"/>
            <a:ext cx="863600" cy="6492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4" name="上箭头 33">
            <a:extLst>
              <a:ext uri="{FF2B5EF4-FFF2-40B4-BE49-F238E27FC236}">
                <a16:creationId xmlns:a16="http://schemas.microsoft.com/office/drawing/2014/main" id="{6149B9F5-EB57-405D-8946-6FE6151268A1}"/>
              </a:ext>
            </a:extLst>
          </p:cNvPr>
          <p:cNvSpPr/>
          <p:nvPr/>
        </p:nvSpPr>
        <p:spPr>
          <a:xfrm>
            <a:off x="4716463" y="4125913"/>
            <a:ext cx="323850" cy="35877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DF09F5CC-251E-4FAB-9BE7-ACD2B2027BF0}"/>
              </a:ext>
            </a:extLst>
          </p:cNvPr>
          <p:cNvSpPr/>
          <p:nvPr/>
        </p:nvSpPr>
        <p:spPr>
          <a:xfrm>
            <a:off x="5724525" y="3260725"/>
            <a:ext cx="1871663" cy="6492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8" name="上箭头 37">
            <a:extLst>
              <a:ext uri="{FF2B5EF4-FFF2-40B4-BE49-F238E27FC236}">
                <a16:creationId xmlns:a16="http://schemas.microsoft.com/office/drawing/2014/main" id="{0565AE94-97F8-48D1-A61C-3D4F28866363}"/>
              </a:ext>
            </a:extLst>
          </p:cNvPr>
          <p:cNvSpPr/>
          <p:nvPr/>
        </p:nvSpPr>
        <p:spPr>
          <a:xfrm>
            <a:off x="6415088" y="40767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9" name="上箭头 38">
            <a:extLst>
              <a:ext uri="{FF2B5EF4-FFF2-40B4-BE49-F238E27FC236}">
                <a16:creationId xmlns:a16="http://schemas.microsoft.com/office/drawing/2014/main" id="{408BFBFE-FED3-4FA1-B93D-C56A95B9192C}"/>
              </a:ext>
            </a:extLst>
          </p:cNvPr>
          <p:cNvSpPr/>
          <p:nvPr/>
        </p:nvSpPr>
        <p:spPr>
          <a:xfrm>
            <a:off x="7812088" y="4125913"/>
            <a:ext cx="323850" cy="35877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91" grpId="0"/>
      <p:bldP spid="16392" grpId="0"/>
      <p:bldP spid="16393" grpId="0"/>
      <p:bldP spid="16394" grpId="0"/>
      <p:bldP spid="16395" grpId="0" animBg="1"/>
      <p:bldP spid="16396" grpId="0" animBg="1"/>
      <p:bldP spid="23" grpId="0" bldLvl="0" animBg="1"/>
      <p:bldP spid="24" grpId="0" bldLvl="0" animBg="1"/>
      <p:bldP spid="29" grpId="0" animBg="1"/>
      <p:bldP spid="31" grpId="0" animBg="1"/>
      <p:bldP spid="32" grpId="0" animBg="1"/>
      <p:bldP spid="33" grpId="0" animBg="1"/>
      <p:bldP spid="34" grpId="0" animBg="1"/>
      <p:bldP spid="37" grpId="0" animBg="1"/>
      <p:bldP spid="38" grpId="0" animBg="1"/>
      <p:bldP spid="3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3" descr="QQ截图20130131114232">
            <a:extLst>
              <a:ext uri="{FF2B5EF4-FFF2-40B4-BE49-F238E27FC236}">
                <a16:creationId xmlns:a16="http://schemas.microsoft.com/office/drawing/2014/main" id="{EDB8F494-05DA-45CE-BF9E-9F7CE6B7F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175" y="3759200"/>
            <a:ext cx="3551238" cy="288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Rectangle 2">
            <a:extLst>
              <a:ext uri="{FF2B5EF4-FFF2-40B4-BE49-F238E27FC236}">
                <a16:creationId xmlns:a16="http://schemas.microsoft.com/office/drawing/2014/main" id="{1CAD6056-80C7-4D86-B8E7-A68A33CDD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8" y="692150"/>
            <a:ext cx="7956550" cy="3816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What an interesting poem it is!             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How lucky they are!</a:t>
            </a:r>
            <a:endParaRPr lang="zh-CN" altLang="en-US" sz="3600" dirty="0">
              <a:latin typeface="+mn-lt"/>
              <a:ea typeface="黑体" panose="02010609060101010101" pitchFamily="2" charset="-122"/>
              <a:sym typeface="Calibri" panose="020F0502020204030204" pitchFamily="34" charset="0"/>
            </a:endParaRP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What beautiful flowers they are!                  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How </a:t>
            </a:r>
            <a:r>
              <a:rPr lang="zh-CN" alt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quickly the time passed</a:t>
            </a: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!</a:t>
            </a:r>
            <a:endParaRPr lang="zh-CN" altLang="en-US" sz="3600" dirty="0">
              <a:latin typeface="+mn-lt"/>
              <a:ea typeface="黑体" panose="02010609060101010101" pitchFamily="2" charset="-122"/>
              <a:sym typeface="Calibri" panose="020F0502020204030204" pitchFamily="34" charset="0"/>
            </a:endParaRP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What bad weather it is!                         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How bright</a:t>
            </a:r>
            <a:r>
              <a:rPr lang="zh-CN" altLang="en-US" sz="3600" dirty="0">
                <a:latin typeface="+mn-lt"/>
                <a:sym typeface="Calibri" panose="020F0502020204030204" pitchFamily="34" charset="0"/>
              </a:rPr>
              <a:t> the stars are!</a:t>
            </a:r>
            <a:endParaRPr lang="en-US" sz="3600" dirty="0">
              <a:latin typeface="+mn-lt"/>
              <a:ea typeface="黑体" panose="0201060906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36867" name="TextBox 2">
            <a:extLst>
              <a:ext uri="{FF2B5EF4-FFF2-40B4-BE49-F238E27FC236}">
                <a16:creationId xmlns:a16="http://schemas.microsoft.com/office/drawing/2014/main" id="{34ACCAFD-1CB8-496E-8316-978143B7D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5157788"/>
            <a:ext cx="48974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0000FF"/>
                </a:solidFill>
                <a:latin typeface="Times New Roman" panose="02020603050405020304" pitchFamily="18" charset="0"/>
              </a:rPr>
              <a:t>Examples of exclamations. </a:t>
            </a:r>
            <a:endParaRPr lang="zh-CN" altLang="en-US" sz="3200" b="1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>
            <a:extLst>
              <a:ext uri="{FF2B5EF4-FFF2-40B4-BE49-F238E27FC236}">
                <a16:creationId xmlns:a16="http://schemas.microsoft.com/office/drawing/2014/main" id="{9E49E8B4-A935-4A70-9C9C-FC4541EE74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7338" y="830263"/>
            <a:ext cx="8496300" cy="1338262"/>
          </a:xfrm>
        </p:spPr>
        <p:txBody>
          <a:bodyPr>
            <a:spAutoFit/>
          </a:bodyPr>
          <a:lstStyle/>
          <a:p>
            <a:pPr>
              <a:defRPr/>
            </a:pPr>
            <a:r>
              <a:rPr lang="en-GB" altLang="en-US" sz="2800" b="1" i="1" dirty="0">
                <a:solidFill>
                  <a:schemeClr val="tx1"/>
                </a:solidFill>
                <a:latin typeface="+mn-lt"/>
              </a:rPr>
              <a:t>We can use a word or phrase as an exclamation, such as Oh no! or Lovely! We can also use a word or phrase with what or how to show strong feelings.</a:t>
            </a:r>
            <a:endParaRPr lang="en-US" sz="2800" b="1" i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37890" name="Picture 7" descr="QQ截图20150108170839">
            <a:extLst>
              <a:ext uri="{FF2B5EF4-FFF2-40B4-BE49-F238E27FC236}">
                <a16:creationId xmlns:a16="http://schemas.microsoft.com/office/drawing/2014/main" id="{3F4BC94D-19A5-42B4-8752-FF750172D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708275"/>
            <a:ext cx="7918450" cy="200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2">
            <a:extLst>
              <a:ext uri="{FF2B5EF4-FFF2-40B4-BE49-F238E27FC236}">
                <a16:creationId xmlns:a16="http://schemas.microsoft.com/office/drawing/2014/main" id="{19C077B1-B7B6-4642-836C-C376E27172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5084763"/>
            <a:ext cx="87122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一个单词或短语可以成为感叹句。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what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how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加一个单词或短语也可以成为感叹句。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QQ截图20150108170917">
            <a:extLst>
              <a:ext uri="{FF2B5EF4-FFF2-40B4-BE49-F238E27FC236}">
                <a16:creationId xmlns:a16="http://schemas.microsoft.com/office/drawing/2014/main" id="{9287C71B-1BF1-4389-9E92-ABA370F7F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96975"/>
            <a:ext cx="8104187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 Box 4">
            <a:extLst>
              <a:ext uri="{FF2B5EF4-FFF2-40B4-BE49-F238E27FC236}">
                <a16:creationId xmlns:a16="http://schemas.microsoft.com/office/drawing/2014/main" id="{C081D9A3-4570-45AC-B306-7F32D233ED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8525" y="1712913"/>
            <a:ext cx="1493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4341" name="Text Box 5">
            <a:extLst>
              <a:ext uri="{FF2B5EF4-FFF2-40B4-BE49-F238E27FC236}">
                <a16:creationId xmlns:a16="http://schemas.microsoft.com/office/drawing/2014/main" id="{5CAF71EE-7461-4274-8A49-B68864639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3463" y="1747838"/>
            <a:ext cx="1004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14342" name="Text Box 6">
            <a:extLst>
              <a:ext uri="{FF2B5EF4-FFF2-40B4-BE49-F238E27FC236}">
                <a16:creationId xmlns:a16="http://schemas.microsoft.com/office/drawing/2014/main" id="{CE337E37-898F-4039-A68A-080837CA4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8138" y="2124075"/>
            <a:ext cx="541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!</a:t>
            </a:r>
          </a:p>
        </p:txBody>
      </p:sp>
      <p:sp>
        <p:nvSpPr>
          <p:cNvPr id="9" name="TextBox 2">
            <a:extLst>
              <a:ext uri="{FF2B5EF4-FFF2-40B4-BE49-F238E27FC236}">
                <a16:creationId xmlns:a16="http://schemas.microsoft.com/office/drawing/2014/main" id="{1FC977C0-45DF-40FE-BE50-D6A7D798F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503613"/>
            <a:ext cx="60483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感叹句经常以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what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how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开头。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在感叹句末尾经常使用“！”</a:t>
            </a:r>
          </a:p>
        </p:txBody>
      </p:sp>
      <p:pic>
        <p:nvPicPr>
          <p:cNvPr id="38918" name="图片 9" descr="37.jpg">
            <a:extLst>
              <a:ext uri="{FF2B5EF4-FFF2-40B4-BE49-F238E27FC236}">
                <a16:creationId xmlns:a16="http://schemas.microsoft.com/office/drawing/2014/main" id="{1F20842E-036C-4112-8171-912044095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651250"/>
            <a:ext cx="2206625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/>
      <p:bldP spid="14341" grpId="0" bldLvl="0"/>
      <p:bldP spid="14342" grpId="0" bldLvl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Box 1">
            <a:extLst>
              <a:ext uri="{FF2B5EF4-FFF2-40B4-BE49-F238E27FC236}">
                <a16:creationId xmlns:a16="http://schemas.microsoft.com/office/drawing/2014/main" id="{D2A62735-BB80-47B3-AEA0-A2FB5420A0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04813"/>
            <a:ext cx="2087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latin typeface="Times New Roman" panose="02020603050405020304" pitchFamily="18" charset="0"/>
              </a:rPr>
              <a:t>感叹句</a:t>
            </a:r>
          </a:p>
        </p:txBody>
      </p:sp>
      <p:sp>
        <p:nvSpPr>
          <p:cNvPr id="39938" name="TextBox 2">
            <a:extLst>
              <a:ext uri="{FF2B5EF4-FFF2-40B4-BE49-F238E27FC236}">
                <a16:creationId xmlns:a16="http://schemas.microsoft.com/office/drawing/2014/main" id="{BED7F0EA-02BF-492C-BF6A-E9598FB929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412875"/>
            <a:ext cx="8351838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pitchFamily="18" charset="0"/>
              </a:rPr>
              <a:t>1.</a:t>
            </a:r>
            <a:r>
              <a:rPr lang="zh-CN" altLang="en-US" sz="3600">
                <a:latin typeface="Times New Roman" panose="02020603050405020304" pitchFamily="18" charset="0"/>
              </a:rPr>
              <a:t>感叹句是用来表达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赞美、惊叹、喜悦</a:t>
            </a:r>
            <a:r>
              <a:rPr lang="zh-CN" altLang="en-US" sz="3600">
                <a:latin typeface="Times New Roman" panose="02020603050405020304" pitchFamily="18" charset="0"/>
              </a:rPr>
              <a:t>等强烈情感的句子。通常由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  <a:r>
              <a:rPr lang="zh-CN" altLang="en-US" sz="3600">
                <a:latin typeface="Times New Roman" panose="02020603050405020304" pitchFamily="18" charset="0"/>
              </a:rPr>
              <a:t>或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  <a:r>
              <a:rPr lang="zh-CN" altLang="en-US" sz="3600">
                <a:latin typeface="Times New Roman" panose="02020603050405020304" pitchFamily="18" charset="0"/>
              </a:rPr>
              <a:t>引导，句末多用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感叹号</a:t>
            </a:r>
            <a:r>
              <a:rPr lang="zh-CN" altLang="en-US" sz="3600">
                <a:latin typeface="Times New Roman" panose="02020603050405020304" pitchFamily="18" charset="0"/>
              </a:rPr>
              <a:t>。</a:t>
            </a:r>
          </a:p>
        </p:txBody>
      </p:sp>
      <p:pic>
        <p:nvPicPr>
          <p:cNvPr id="39939" name="Picture 4" descr="c:\documents and settings\administrator\application data\360se6\User Data\temp\5w9w0_kqyv623iozbdks2ugfjeg5sckzsew_294x303.jpg_468x468.jpg">
            <a:extLst>
              <a:ext uri="{FF2B5EF4-FFF2-40B4-BE49-F238E27FC236}">
                <a16:creationId xmlns:a16="http://schemas.microsoft.com/office/drawing/2014/main" id="{12FFE40F-6DF3-4895-B245-159561215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663" y="3779838"/>
            <a:ext cx="2392362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Box 2">
            <a:extLst>
              <a:ext uri="{FF2B5EF4-FFF2-40B4-BE49-F238E27FC236}">
                <a16:creationId xmlns:a16="http://schemas.microsoft.com/office/drawing/2014/main" id="{3350044E-F2A7-45B7-88B3-AB6E23ED96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620713"/>
            <a:ext cx="8351838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pitchFamily="18" charset="0"/>
              </a:rPr>
              <a:t>2. </a:t>
            </a:r>
            <a:r>
              <a:rPr lang="zh-CN" altLang="en-US" sz="3600">
                <a:latin typeface="Times New Roman" panose="02020603050405020304" pitchFamily="18" charset="0"/>
              </a:rPr>
              <a:t>感叹句的用法和句式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7DCD1564-6E62-4848-B76A-BFFCD2A85F05}"/>
              </a:ext>
            </a:extLst>
          </p:cNvPr>
          <p:cNvGraphicFramePr>
            <a:graphicFrameLocks noGrp="1"/>
          </p:cNvGraphicFramePr>
          <p:nvPr/>
        </p:nvGraphicFramePr>
        <p:xfrm>
          <a:off x="323850" y="1700213"/>
          <a:ext cx="8424863" cy="4389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65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8680"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引导词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用法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句式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379">
                <a:tc>
                  <a:txBody>
                    <a:bodyPr/>
                    <a:lstStyle/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what</a:t>
                      </a:r>
                      <a:endParaRPr lang="zh-CN" altLang="en-US" sz="30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对句子中的名词表示感叹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 What + a / an 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形容词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可数名词单数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谓语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)!</a:t>
                      </a:r>
                    </a:p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 What 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形容词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不可数名词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可数名词复数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谓语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)!</a:t>
                      </a:r>
                      <a:endParaRPr lang="zh-CN" altLang="en-US" sz="30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0379">
                <a:tc>
                  <a:txBody>
                    <a:bodyPr/>
                    <a:lstStyle/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how</a:t>
                      </a:r>
                      <a:endParaRPr lang="zh-CN" altLang="en-US" sz="30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对句子中的形容词或副词表示感叹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 How 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形容词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副词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谓语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)!</a:t>
                      </a:r>
                    </a:p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 How 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谓语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!</a:t>
                      </a:r>
                      <a:endParaRPr lang="zh-CN" altLang="en-US" sz="30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7EC8FBD-5473-4DA9-A05C-F9A3C9DBA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548680"/>
            <a:ext cx="8353425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an interesting story (it is)!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真是个有趣的故事啊！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fresh air it is in this town!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小镇的空气真清新！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interesting books you are reading!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你正在读的书真有趣！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How cold it is today!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今天真冷啊！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How wonderfully they are dancing!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她们跳舞跳得真好！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How time flies!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光阴似箭啊！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874D85CC-7705-4A73-BF09-DD5DCB5A63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728663"/>
            <a:ext cx="8208963" cy="5580062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600"/>
              <a:t>3. what</a:t>
            </a:r>
            <a:r>
              <a:rPr lang="zh-CN" altLang="en-US" sz="3600"/>
              <a:t>与</a:t>
            </a:r>
            <a:r>
              <a:rPr lang="en-US" altLang="zh-CN" sz="3600"/>
              <a:t>how</a:t>
            </a:r>
            <a:r>
              <a:rPr lang="zh-CN" altLang="en-US" sz="3600"/>
              <a:t>引导的感叹句，一般情况</a:t>
            </a:r>
            <a:endParaRPr lang="en-US" altLang="zh-CN" sz="36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/>
              <a:t>下可以相互转换，转换后意义不变。如：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/>
              <a:t> </a:t>
            </a:r>
            <a:r>
              <a:rPr lang="en-US" altLang="zh-CN" sz="3600"/>
              <a:t>What an interesting story it is!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=</a:t>
            </a:r>
            <a:r>
              <a:rPr lang="zh-CN" altLang="en-US" sz="3600">
                <a:solidFill>
                  <a:srgbClr val="FF0000"/>
                </a:solidFill>
              </a:rPr>
              <a:t> </a:t>
            </a:r>
            <a:r>
              <a:rPr lang="en-US" altLang="zh-CN" sz="3600">
                <a:solidFill>
                  <a:srgbClr val="FF0000"/>
                </a:solidFill>
              </a:rPr>
              <a:t>How interesting the story is!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/>
              <a:t> How beautiful the building is!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= </a:t>
            </a:r>
            <a:r>
              <a:rPr lang="zh-CN" altLang="en-US" sz="3600">
                <a:solidFill>
                  <a:srgbClr val="FF0000"/>
                </a:solidFill>
              </a:rPr>
              <a:t>W</a:t>
            </a:r>
            <a:r>
              <a:rPr lang="en-US" altLang="zh-CN" sz="3600">
                <a:solidFill>
                  <a:srgbClr val="FF0000"/>
                </a:solidFill>
              </a:rPr>
              <a:t>hat a beautiful building it is!</a:t>
            </a:r>
            <a:br>
              <a:rPr lang="zh-CN" altLang="en-US" sz="3600"/>
            </a:b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>
            <a:extLst>
              <a:ext uri="{FF2B5EF4-FFF2-40B4-BE49-F238E27FC236}">
                <a16:creationId xmlns:a16="http://schemas.microsoft.com/office/drawing/2014/main" id="{2DC2B43B-31C4-4B99-9BDD-101DFAF4E92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5600" y="865188"/>
            <a:ext cx="8208963" cy="5581650"/>
          </a:xfrm>
        </p:spPr>
        <p:txBody>
          <a:bodyPr/>
          <a:lstStyle/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/>
              <a:t>4.</a:t>
            </a:r>
            <a:r>
              <a:rPr lang="zh-CN" altLang="en-US" sz="3600"/>
              <a:t> 在英语口语中，由</a:t>
            </a:r>
            <a:r>
              <a:rPr lang="en-US" altLang="zh-CN" sz="3600"/>
              <a:t>what </a:t>
            </a:r>
            <a:r>
              <a:rPr lang="zh-CN" altLang="en-US" sz="3600"/>
              <a:t>引导的感叹句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中的主语、谓语，甚至形容词有时可省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略，如：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What fresh air! </a:t>
            </a:r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What a match!</a:t>
            </a:r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 同样地，由</a:t>
            </a:r>
            <a:r>
              <a:rPr lang="en-US" altLang="zh-CN" sz="3600"/>
              <a:t>how </a:t>
            </a:r>
            <a:r>
              <a:rPr lang="zh-CN" altLang="en-US" sz="3600"/>
              <a:t>引导的感叹句有时也可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省略主语和谓语，如：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How cold!</a:t>
            </a:r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How wonderfully!</a:t>
            </a:r>
            <a:endParaRPr lang="zh-CN" altLang="en-US" sz="3600">
              <a:solidFill>
                <a:srgbClr val="FF0000"/>
              </a:solidFill>
            </a:endParaRPr>
          </a:p>
        </p:txBody>
      </p:sp>
      <p:pic>
        <p:nvPicPr>
          <p:cNvPr id="44034" name="Picture 2" descr="c:\documents and settings\administrator\application data\360se6\User Data\temp\0260080071.jpg">
            <a:extLst>
              <a:ext uri="{FF2B5EF4-FFF2-40B4-BE49-F238E27FC236}">
                <a16:creationId xmlns:a16="http://schemas.microsoft.com/office/drawing/2014/main" id="{4A61EBD3-EA57-4AC7-96E8-63D423C3C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4286250"/>
            <a:ext cx="1360488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c:\documents and settings\administrator\application data\360se6\User Data\temp\267867-13122F5233857.jpg">
            <a:extLst>
              <a:ext uri="{FF2B5EF4-FFF2-40B4-BE49-F238E27FC236}">
                <a16:creationId xmlns:a16="http://schemas.microsoft.com/office/drawing/2014/main" id="{4E99A195-183C-4436-9F38-ED12D2A2C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00" y="3968750"/>
            <a:ext cx="2636838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8" name="Rectangle 2">
            <a:extLst>
              <a:ext uri="{FF2B5EF4-FFF2-40B4-BE49-F238E27FC236}">
                <a16:creationId xmlns:a16="http://schemas.microsoft.com/office/drawing/2014/main" id="{CEFA8B23-A62C-452E-9ED4-D358279ACDF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692150"/>
            <a:ext cx="7921253" cy="558165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600" dirty="0"/>
              <a:t>5.</a:t>
            </a:r>
            <a:r>
              <a:rPr lang="zh-CN" altLang="en-US" sz="3600" dirty="0"/>
              <a:t> 英语中还可以用其他方式表示感叹。如：</a:t>
            </a:r>
            <a:endParaRPr lang="en-US" altLang="zh-CN" sz="36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 dirty="0"/>
              <a:t>运用语气词：</a:t>
            </a:r>
            <a:endParaRPr lang="en-US" altLang="zh-CN" sz="36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Ah! Wow!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 dirty="0"/>
              <a:t>运用单词或短语：</a:t>
            </a:r>
            <a:endParaRPr lang="en-US" altLang="zh-CN" sz="36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Great! Good! Very interesting!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 dirty="0"/>
              <a:t>运用简短的句子：</a:t>
            </a:r>
            <a:endParaRPr lang="en-US" altLang="zh-CN" sz="36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He works fast!</a:t>
            </a:r>
            <a:r>
              <a:rPr lang="zh-CN" altLang="en-US" sz="3600" dirty="0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内容占位符 1">
            <a:extLst>
              <a:ext uri="{FF2B5EF4-FFF2-40B4-BE49-F238E27FC236}">
                <a16:creationId xmlns:a16="http://schemas.microsoft.com/office/drawing/2014/main" id="{9E90C8C4-4A26-4733-A868-5E49C69879C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125538"/>
            <a:ext cx="7704138" cy="5040312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 b="1" dirty="0"/>
              <a:t>将下列感叹句补写完整。</a:t>
            </a:r>
            <a:endParaRPr lang="zh-CN" altLang="en-US" sz="32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1. _____ tall the man is! _____  well he plays basketball!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2. _____  beautiful flowers they are!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3. _____ wonderful news it is! All of us are very happy.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4. _____ fast the students run!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5. ______ nice day it is today! Let’s go out to play.</a:t>
            </a:r>
          </a:p>
          <a:p>
            <a:pPr marL="0" indent="0">
              <a:buFont typeface="Wingdings 2" panose="05020102010507070707" pitchFamily="18" charset="2"/>
              <a:buNone/>
            </a:pPr>
            <a:endParaRPr lang="en-US" altLang="zh-CN" sz="3200" dirty="0"/>
          </a:p>
        </p:txBody>
      </p:sp>
      <p:sp>
        <p:nvSpPr>
          <p:cNvPr id="46082" name="AutoShape 2">
            <a:extLst>
              <a:ext uri="{FF2B5EF4-FFF2-40B4-BE49-F238E27FC236}">
                <a16:creationId xmlns:a16="http://schemas.microsoft.com/office/drawing/2014/main" id="{92D0226A-5449-4210-BE5B-A26465FF5D9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6083" name="TextBox 4">
            <a:extLst>
              <a:ext uri="{FF2B5EF4-FFF2-40B4-BE49-F238E27FC236}">
                <a16:creationId xmlns:a16="http://schemas.microsoft.com/office/drawing/2014/main" id="{3D83EB65-CFD3-45C0-B949-7364441E46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260350"/>
            <a:ext cx="2447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内容占位符 1">
            <a:extLst>
              <a:ext uri="{FF2B5EF4-FFF2-40B4-BE49-F238E27FC236}">
                <a16:creationId xmlns:a16="http://schemas.microsoft.com/office/drawing/2014/main" id="{845C06AF-435E-4140-BBEC-8C985999F8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92275"/>
            <a:ext cx="1079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13" name="内容占位符 1">
            <a:extLst>
              <a:ext uri="{FF2B5EF4-FFF2-40B4-BE49-F238E27FC236}">
                <a16:creationId xmlns:a16="http://schemas.microsoft.com/office/drawing/2014/main" id="{CE63B040-6A36-4E76-A2CA-976ED6E777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1700213"/>
            <a:ext cx="10810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14" name="内容占位符 1">
            <a:extLst>
              <a:ext uri="{FF2B5EF4-FFF2-40B4-BE49-F238E27FC236}">
                <a16:creationId xmlns:a16="http://schemas.microsoft.com/office/drawing/2014/main" id="{AC35F951-76B9-411B-8BDC-F8763BB3A8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771775"/>
            <a:ext cx="1079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15" name="内容占位符 1">
            <a:extLst>
              <a:ext uri="{FF2B5EF4-FFF2-40B4-BE49-F238E27FC236}">
                <a16:creationId xmlns:a16="http://schemas.microsoft.com/office/drawing/2014/main" id="{64D42240-CA12-4DB5-AE5D-27659CE595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284538"/>
            <a:ext cx="10795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16" name="内容占位符 1">
            <a:extLst>
              <a:ext uri="{FF2B5EF4-FFF2-40B4-BE49-F238E27FC236}">
                <a16:creationId xmlns:a16="http://schemas.microsoft.com/office/drawing/2014/main" id="{A56B9509-5D3C-4949-967E-00A441782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365625"/>
            <a:ext cx="1079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17" name="内容占位符 1">
            <a:extLst>
              <a:ext uri="{FF2B5EF4-FFF2-40B4-BE49-F238E27FC236}">
                <a16:creationId xmlns:a16="http://schemas.microsoft.com/office/drawing/2014/main" id="{596AAFFA-0B56-4444-BD30-79C712F32E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5076825"/>
            <a:ext cx="151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4" grpId="0"/>
      <p:bldP spid="15" grpId="0"/>
      <p:bldP spid="16" grpId="0"/>
      <p:bldP spid="1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内容占位符 1">
            <a:extLst>
              <a:ext uri="{FF2B5EF4-FFF2-40B4-BE49-F238E27FC236}">
                <a16:creationId xmlns:a16="http://schemas.microsoft.com/office/drawing/2014/main" id="{ECAF1207-A45F-4BCF-B801-5493927A4B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268413"/>
            <a:ext cx="7704138" cy="4176712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6. _____  clever the girl is!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7. — ________  interesting film they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	introduced to us!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    — Oh, yes! _______  film!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8. — _____  snowy day!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    — Yes! _____ cold!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  <p:sp>
        <p:nvSpPr>
          <p:cNvPr id="47106" name="AutoShape 2">
            <a:extLst>
              <a:ext uri="{FF2B5EF4-FFF2-40B4-BE49-F238E27FC236}">
                <a16:creationId xmlns:a16="http://schemas.microsoft.com/office/drawing/2014/main" id="{E5D48621-E5CF-4560-8934-43D9AD49C22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6" name="内容占位符 1">
            <a:extLst>
              <a:ext uri="{FF2B5EF4-FFF2-40B4-BE49-F238E27FC236}">
                <a16:creationId xmlns:a16="http://schemas.microsoft.com/office/drawing/2014/main" id="{D976B57A-9E1B-43CC-B2F7-5E8222E21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1260475"/>
            <a:ext cx="10810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7" name="内容占位符 1">
            <a:extLst>
              <a:ext uri="{FF2B5EF4-FFF2-40B4-BE49-F238E27FC236}">
                <a16:creationId xmlns:a16="http://schemas.microsoft.com/office/drawing/2014/main" id="{9D1F1B28-C1F4-42DE-8AD5-C7B96293C7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1836738"/>
            <a:ext cx="1584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an</a:t>
            </a:r>
          </a:p>
        </p:txBody>
      </p:sp>
      <p:sp>
        <p:nvSpPr>
          <p:cNvPr id="9" name="内容占位符 1">
            <a:extLst>
              <a:ext uri="{FF2B5EF4-FFF2-40B4-BE49-F238E27FC236}">
                <a16:creationId xmlns:a16="http://schemas.microsoft.com/office/drawing/2014/main" id="{E6D301C4-EBE6-465B-912B-3E6404A77A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3060700"/>
            <a:ext cx="1584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a</a:t>
            </a:r>
          </a:p>
        </p:txBody>
      </p:sp>
      <p:sp>
        <p:nvSpPr>
          <p:cNvPr id="10" name="内容占位符 1">
            <a:extLst>
              <a:ext uri="{FF2B5EF4-FFF2-40B4-BE49-F238E27FC236}">
                <a16:creationId xmlns:a16="http://schemas.microsoft.com/office/drawing/2014/main" id="{9821174D-69C7-48D7-B093-EECAA592F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3636963"/>
            <a:ext cx="1584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a</a:t>
            </a:r>
          </a:p>
        </p:txBody>
      </p:sp>
      <p:sp>
        <p:nvSpPr>
          <p:cNvPr id="11" name="内容占位符 1">
            <a:extLst>
              <a:ext uri="{FF2B5EF4-FFF2-40B4-BE49-F238E27FC236}">
                <a16:creationId xmlns:a16="http://schemas.microsoft.com/office/drawing/2014/main" id="{C0744D51-7A34-487E-9DDD-C0661AA4B4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4149725"/>
            <a:ext cx="10810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BF752E89-53E7-47F1-AF4F-F11950F3AE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650" y="649288"/>
            <a:ext cx="7632700" cy="908050"/>
          </a:xfrm>
        </p:spPr>
        <p:txBody>
          <a:bodyPr>
            <a:spAutoFit/>
          </a:bodyPr>
          <a:lstStyle/>
          <a:p>
            <a:pPr>
              <a:defRPr/>
            </a:pPr>
            <a:r>
              <a:rPr lang="en-GB" altLang="en-US" sz="2800" b="1" i="1" dirty="0">
                <a:solidFill>
                  <a:schemeClr val="tx1"/>
                </a:solidFill>
                <a:latin typeface="+mn-lt"/>
              </a:rPr>
              <a:t>B1 Rewrite the sentences below using exclamations with what or how.</a:t>
            </a:r>
            <a:endParaRPr lang="en-US" sz="2200" b="1" i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8130" name="Rectangle 3">
            <a:extLst>
              <a:ext uri="{FF2B5EF4-FFF2-40B4-BE49-F238E27FC236}">
                <a16:creationId xmlns:a16="http://schemas.microsoft.com/office/drawing/2014/main" id="{24744901-7EE0-4F4B-9447-003533E0854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3238" y="1628775"/>
            <a:ext cx="8193087" cy="4895850"/>
          </a:xfrm>
        </p:spPr>
        <p:txBody>
          <a:bodyPr/>
          <a:lstStyle/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1. You are wearing an old shirt.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    _________________________________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2. The boys are very excited.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    _________________________________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3. They are friendly people.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    _________________________________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4. She studies very hard.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    _________________________________</a:t>
            </a:r>
            <a:endParaRPr lang="en-US" altLang="zh-CN" sz="3000"/>
          </a:p>
        </p:txBody>
      </p:sp>
      <p:sp>
        <p:nvSpPr>
          <p:cNvPr id="15364" name="Text Box 4">
            <a:extLst>
              <a:ext uri="{FF2B5EF4-FFF2-40B4-BE49-F238E27FC236}">
                <a16:creationId xmlns:a16="http://schemas.microsoft.com/office/drawing/2014/main" id="{EDA95973-7798-4C5B-B1B0-FEB717E53B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276475"/>
            <a:ext cx="74168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What an old shirt you are wearing!</a:t>
            </a: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Text Box 5">
            <a:extLst>
              <a:ext uri="{FF2B5EF4-FFF2-40B4-BE49-F238E27FC236}">
                <a16:creationId xmlns:a16="http://schemas.microsoft.com/office/drawing/2014/main" id="{0063851B-AFBF-4B6F-8218-CFDB21BDD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429000"/>
            <a:ext cx="74168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How excited the boys are!</a:t>
            </a: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Text Box 6">
            <a:extLst>
              <a:ext uri="{FF2B5EF4-FFF2-40B4-BE49-F238E27FC236}">
                <a16:creationId xmlns:a16="http://schemas.microsoft.com/office/drawing/2014/main" id="{EF9B7B3A-96A9-49B9-A30A-C7222CC74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4652963"/>
            <a:ext cx="74168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What friendly people they are!</a:t>
            </a: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Text Box 7">
            <a:extLst>
              <a:ext uri="{FF2B5EF4-FFF2-40B4-BE49-F238E27FC236}">
                <a16:creationId xmlns:a16="http://schemas.microsoft.com/office/drawing/2014/main" id="{E5975116-583A-498B-8B44-F8B01F224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6625" y="5840413"/>
            <a:ext cx="74168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How hard she studies!</a:t>
            </a: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  <p:bldP spid="15366" grpId="0"/>
      <p:bldP spid="1536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c:\documents and settings\administrator\application data\360se6\User Data\temp\234716-15101509193397.jpg">
            <a:extLst>
              <a:ext uri="{FF2B5EF4-FFF2-40B4-BE49-F238E27FC236}">
                <a16:creationId xmlns:a16="http://schemas.microsoft.com/office/drawing/2014/main" id="{D74CAB95-CAE3-4D0A-8FA5-C3200DB57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663" y="4038600"/>
            <a:ext cx="2908300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4" name="内容占位符 2">
            <a:extLst>
              <a:ext uri="{FF2B5EF4-FFF2-40B4-BE49-F238E27FC236}">
                <a16:creationId xmlns:a16="http://schemas.microsoft.com/office/drawing/2014/main" id="{04980F44-97AA-4C1F-842B-509605F8310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61950" y="1341438"/>
            <a:ext cx="8458200" cy="1568450"/>
          </a:xfrm>
        </p:spPr>
        <p:txBody>
          <a:bodyPr>
            <a:spAutoFit/>
          </a:bodyPr>
          <a:lstStyle/>
          <a:p>
            <a:pPr algn="l"/>
            <a:r>
              <a:rPr lang="en-US" altLang="zh-CN" sz="3200" b="1" i="1"/>
              <a:t>B2 Lisa and Bob are talking about their friends. Complete their conversation with the exclamations  from the box.</a:t>
            </a:r>
            <a:endParaRPr lang="zh-CN" altLang="en-US" sz="3200" b="1" i="1"/>
          </a:p>
        </p:txBody>
      </p:sp>
      <p:sp>
        <p:nvSpPr>
          <p:cNvPr id="49155" name="内容占位符 2">
            <a:extLst>
              <a:ext uri="{FF2B5EF4-FFF2-40B4-BE49-F238E27FC236}">
                <a16:creationId xmlns:a16="http://schemas.microsoft.com/office/drawing/2014/main" id="{725CBD17-F324-4394-99AE-8B1DACE3DB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413" y="3213100"/>
            <a:ext cx="8458200" cy="52387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Oh no!       How wonderful!     What a lovely baby!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内容占位符 2">
            <a:extLst>
              <a:ext uri="{FF2B5EF4-FFF2-40B4-BE49-F238E27FC236}">
                <a16:creationId xmlns:a16="http://schemas.microsoft.com/office/drawing/2014/main" id="{78AD21B4-12AF-4CCD-890B-A1C6E8550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75" y="1624013"/>
            <a:ext cx="8426450" cy="43926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Lisa: Tom won the first prize in the speech    </a:t>
            </a: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         competition.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Bob: _______________ He must be very happy.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Lisa: Yes. But Jeff hurt his leg when he played </a:t>
            </a: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         basketball.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Bob: ______________ How is he feeling now?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Lisa: He’s feeling better. By the way, our </a:t>
            </a:r>
            <a:r>
              <a:rPr lang="en-US" sz="3200" dirty="0" err="1">
                <a:latin typeface="+mn-lt"/>
                <a:ea typeface="黑体" panose="02010609060101010101" pitchFamily="2" charset="-122"/>
              </a:rPr>
              <a:t>Maths</a:t>
            </a:r>
            <a:r>
              <a:rPr lang="en-US" sz="3200" dirty="0">
                <a:latin typeface="+mn-lt"/>
                <a:ea typeface="黑体" panose="02010609060101010101" pitchFamily="2" charset="-122"/>
              </a:rPr>
              <a:t> </a:t>
            </a: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         teacher had a baby last month. Look,    </a:t>
            </a: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         here’s a picture.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Bob: Wow! _________________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16388" name="标题 1">
            <a:extLst>
              <a:ext uri="{FF2B5EF4-FFF2-40B4-BE49-F238E27FC236}">
                <a16:creationId xmlns:a16="http://schemas.microsoft.com/office/drawing/2014/main" id="{6C8DAD47-7EBE-4347-B7AE-3B48401ED0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8563" y="2593975"/>
            <a:ext cx="3276600" cy="4683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3300"/>
                </a:solidFill>
                <a:latin typeface="+mn-lt"/>
                <a:sym typeface="Calibri" panose="020F0502020204030204" pitchFamily="34" charset="0"/>
              </a:rPr>
              <a:t> How wonderful!</a:t>
            </a:r>
          </a:p>
        </p:txBody>
      </p:sp>
      <p:sp>
        <p:nvSpPr>
          <p:cNvPr id="16389" name="标题 1">
            <a:extLst>
              <a:ext uri="{FF2B5EF4-FFF2-40B4-BE49-F238E27FC236}">
                <a16:creationId xmlns:a16="http://schemas.microsoft.com/office/drawing/2014/main" id="{1DA96018-45F4-48B0-9943-CC27C8E0FE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150" y="4200525"/>
            <a:ext cx="1728788" cy="3603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3300"/>
                </a:solidFill>
                <a:latin typeface="+mn-lt"/>
                <a:sym typeface="Calibri" panose="020F0502020204030204" pitchFamily="34" charset="0"/>
              </a:rPr>
              <a:t> Oh no!</a:t>
            </a:r>
          </a:p>
        </p:txBody>
      </p:sp>
      <p:sp>
        <p:nvSpPr>
          <p:cNvPr id="16390" name="标题 1">
            <a:extLst>
              <a:ext uri="{FF2B5EF4-FFF2-40B4-BE49-F238E27FC236}">
                <a16:creationId xmlns:a16="http://schemas.microsoft.com/office/drawing/2014/main" id="{836E050E-FC33-430A-B6D5-BA6A381C3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6016625"/>
            <a:ext cx="3671888" cy="452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3300"/>
                </a:solidFill>
                <a:latin typeface="+mn-lt"/>
                <a:sym typeface="Calibri" panose="020F0502020204030204" pitchFamily="34" charset="0"/>
              </a:rPr>
              <a:t> What a love baby!</a:t>
            </a:r>
          </a:p>
        </p:txBody>
      </p:sp>
      <p:sp>
        <p:nvSpPr>
          <p:cNvPr id="50181" name="内容占位符 2">
            <a:extLst>
              <a:ext uri="{FF2B5EF4-FFF2-40B4-BE49-F238E27FC236}">
                <a16:creationId xmlns:a16="http://schemas.microsoft.com/office/drawing/2014/main" id="{09224EB5-8451-4380-AF4A-F65342A5F2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1101725"/>
            <a:ext cx="8458200" cy="522288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Oh no!       How wonderful!     What a lovely baby!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7" dur="5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2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9" dur="1000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bldLvl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extBox 4">
            <a:extLst>
              <a:ext uri="{FF2B5EF4-FFF2-40B4-BE49-F238E27FC236}">
                <a16:creationId xmlns:a16="http://schemas.microsoft.com/office/drawing/2014/main" id="{A6542F49-9DBE-4ED1-BFB5-4795B47E86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636838"/>
            <a:ext cx="5832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useful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51202" name="图片 5" descr="学习.jpg">
            <a:extLst>
              <a:ext uri="{FF2B5EF4-FFF2-40B4-BE49-F238E27FC236}">
                <a16:creationId xmlns:a16="http://schemas.microsoft.com/office/drawing/2014/main" id="{2D82DCAD-2680-4DB7-9B67-0C590C93B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3141663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id="{9409C003-D915-4285-9F6C-BC6C7508CED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341438"/>
            <a:ext cx="8343900" cy="4103687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1. Please </a:t>
            </a:r>
            <a:r>
              <a:rPr lang="en-US" altLang="zh-CN" sz="3200" b="1" dirty="0">
                <a:solidFill>
                  <a:srgbClr val="FF0000"/>
                </a:solidFill>
              </a:rPr>
              <a:t>turn off </a:t>
            </a:r>
            <a:r>
              <a:rPr lang="en-US" altLang="zh-CN" sz="3200" b="1" dirty="0"/>
              <a:t>your phone. </a:t>
            </a:r>
            <a:r>
              <a:rPr lang="zh-CN" altLang="en-US" sz="3200" b="1" dirty="0"/>
              <a:t>（</a:t>
            </a:r>
            <a:r>
              <a:rPr lang="en-US" altLang="zh-CN" sz="3200" b="1" dirty="0"/>
              <a:t>P94-A</a:t>
            </a:r>
            <a:r>
              <a:rPr lang="zh-CN" altLang="en-US" sz="3200" b="1" dirty="0"/>
              <a:t>）</a:t>
            </a:r>
            <a:endParaRPr lang="en-US" altLang="zh-CN" sz="3200" b="1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     </a:t>
            </a:r>
            <a:r>
              <a:rPr lang="zh-CN" altLang="en-US" sz="3200" b="1" dirty="0"/>
              <a:t>请关上你的电话。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turn off		</a:t>
            </a:r>
            <a:r>
              <a:rPr lang="zh-CN" altLang="en-US" sz="3200" dirty="0"/>
              <a:t>关闭（水源、煤气、电灯等）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turn on		</a:t>
            </a:r>
            <a:r>
              <a:rPr lang="zh-CN" altLang="en-US" sz="3200" dirty="0"/>
              <a:t>打开（水源、煤气、电灯等）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turn down	</a:t>
            </a:r>
            <a:r>
              <a:rPr lang="zh-CN" altLang="en-US" sz="3200" dirty="0"/>
              <a:t>关小、调低（音量、电灯等）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turn up		</a:t>
            </a:r>
            <a:r>
              <a:rPr lang="zh-CN" altLang="en-US" sz="3200" dirty="0"/>
              <a:t>调大（音量、电灯等）</a:t>
            </a:r>
            <a:endParaRPr lang="zh-CN" altLang="zh-CN" sz="3200" dirty="0"/>
          </a:p>
        </p:txBody>
      </p:sp>
      <p:sp>
        <p:nvSpPr>
          <p:cNvPr id="52226" name="Rectangle 2">
            <a:extLst>
              <a:ext uri="{FF2B5EF4-FFF2-40B4-BE49-F238E27FC236}">
                <a16:creationId xmlns:a16="http://schemas.microsoft.com/office/drawing/2014/main" id="{EF84618E-72EB-4B04-A96F-ED0741CD93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333375"/>
            <a:ext cx="32400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P94-96</a:t>
            </a:r>
          </a:p>
        </p:txBody>
      </p:sp>
      <p:sp>
        <p:nvSpPr>
          <p:cNvPr id="52227" name="AutoShape 2">
            <a:extLst>
              <a:ext uri="{FF2B5EF4-FFF2-40B4-BE49-F238E27FC236}">
                <a16:creationId xmlns:a16="http://schemas.microsoft.com/office/drawing/2014/main" id="{31A40977-07B7-4120-B6B3-616FE833D0C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id="{1C76BE07-5051-453E-9C02-807A7C7E686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552" y="1268413"/>
            <a:ext cx="8199636" cy="3600450"/>
          </a:xfrm>
        </p:spPr>
        <p:txBody>
          <a:bodyPr/>
          <a:lstStyle/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dirty="0"/>
              <a:t>如：</a:t>
            </a:r>
            <a:endParaRPr lang="en-US" altLang="zh-CN" sz="3200" dirty="0"/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dirty="0"/>
              <a:t>离开前请关上所有的灯</a:t>
            </a:r>
            <a:r>
              <a:rPr lang="zh-CN" altLang="zh-CN" sz="3200" dirty="0"/>
              <a:t>。</a:t>
            </a:r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Please turn off all the lights before you leave.</a:t>
            </a:r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dirty="0"/>
              <a:t>收音机声音太大，你能关小一点吗？</a:t>
            </a:r>
            <a:endParaRPr lang="zh-CN" altLang="zh-CN" sz="3200" dirty="0"/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The radio is very loud. Would you please turn it down a little?</a:t>
            </a:r>
          </a:p>
        </p:txBody>
      </p:sp>
      <p:sp>
        <p:nvSpPr>
          <p:cNvPr id="53250" name="AutoShape 2">
            <a:extLst>
              <a:ext uri="{FF2B5EF4-FFF2-40B4-BE49-F238E27FC236}">
                <a16:creationId xmlns:a16="http://schemas.microsoft.com/office/drawing/2014/main" id="{4DD7F138-AB3B-4C06-9071-E6FF5E6566D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pic>
        <p:nvPicPr>
          <p:cNvPr id="53251" name="Picture 4" descr="c:\documents and settings\administrator\application data\360se6\User Data\temp\08180947.jpg">
            <a:extLst>
              <a:ext uri="{FF2B5EF4-FFF2-40B4-BE49-F238E27FC236}">
                <a16:creationId xmlns:a16="http://schemas.microsoft.com/office/drawing/2014/main" id="{FB3B371F-692A-4BFA-893B-2A85F3E7F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438" y="4554538"/>
            <a:ext cx="2212975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id="{DCEFDC5F-1C3F-406D-BB12-41F52C0BDBC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552" y="693738"/>
            <a:ext cx="8199636" cy="4105275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2. Speak louder</a:t>
            </a:r>
            <a:r>
              <a:rPr lang="zh-CN" altLang="en-US" sz="3200" b="1" dirty="0"/>
              <a:t>（</a:t>
            </a:r>
            <a:r>
              <a:rPr lang="en-US" altLang="zh-CN" sz="3200" b="1" dirty="0"/>
              <a:t>P95-A</a:t>
            </a:r>
            <a:r>
              <a:rPr lang="zh-CN" altLang="en-US" sz="3200" b="1" dirty="0"/>
              <a:t>） </a:t>
            </a:r>
            <a:r>
              <a:rPr lang="zh-CN" altLang="en-US" sz="3200" b="1" dirty="0">
                <a:sym typeface="+mn-ea"/>
              </a:rPr>
              <a:t>大声说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loud	adv.</a:t>
            </a:r>
            <a:r>
              <a:rPr lang="zh-CN" altLang="en-US" sz="3200" dirty="0"/>
              <a:t>大声地</a:t>
            </a:r>
            <a:r>
              <a:rPr lang="en-US" altLang="zh-CN" sz="3200" dirty="0"/>
              <a:t>(</a:t>
            </a:r>
            <a:r>
              <a:rPr lang="zh-CN" altLang="en-US" sz="3200" dirty="0"/>
              <a:t>常用比较级</a:t>
            </a:r>
            <a:r>
              <a:rPr lang="en-US" altLang="zh-CN" sz="3200" dirty="0"/>
              <a:t>louder)</a:t>
            </a: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200" b="1" dirty="0">
                <a:solidFill>
                  <a:srgbClr val="0000FF"/>
                </a:solidFill>
              </a:rPr>
              <a:t>辨析：</a:t>
            </a:r>
            <a:r>
              <a:rPr lang="en-US" altLang="zh-CN" sz="3200" b="1" dirty="0">
                <a:solidFill>
                  <a:srgbClr val="0000FF"/>
                </a:solidFill>
              </a:rPr>
              <a:t>loud, aloud</a:t>
            </a:r>
            <a:r>
              <a:rPr lang="zh-CN" altLang="en-US" sz="3200" b="1" dirty="0">
                <a:solidFill>
                  <a:srgbClr val="0000FF"/>
                </a:solidFill>
              </a:rPr>
              <a:t>与</a:t>
            </a:r>
            <a:r>
              <a:rPr lang="en-US" altLang="zh-CN" sz="3200" b="1" dirty="0">
                <a:solidFill>
                  <a:srgbClr val="0000FF"/>
                </a:solidFill>
              </a:rPr>
              <a:t>loudly</a:t>
            </a: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① </a:t>
            </a:r>
            <a:r>
              <a:rPr lang="en-US" altLang="zh-CN" sz="3200" dirty="0"/>
              <a:t>loud</a:t>
            </a:r>
            <a:r>
              <a:rPr lang="zh-CN" altLang="en-US" sz="3200" dirty="0"/>
              <a:t>既可作形容词也可作副词。如：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说话声音请再大一点。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Please speak a little louder.</a:t>
            </a: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托尼大声喊道：“服务员，请过来！”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“Please come here, waiter!” said Tony in a loud voice.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id="{2B9B32AB-38A7-44BB-ACAC-8C29F26F119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836613"/>
            <a:ext cx="8343900" cy="5329237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② </a:t>
            </a:r>
            <a:r>
              <a:rPr lang="en-US" altLang="zh-CN" sz="3200"/>
              <a:t>aloud</a:t>
            </a:r>
            <a:r>
              <a:rPr lang="zh-CN" altLang="en-US" sz="3200"/>
              <a:t>副词，意为“出声地；大声地”，指为使人听见而发声，不是心想，不是默读。如：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老师让他大声朗读新单词。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 teacher asked him to read the new words aloud.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③</a:t>
            </a:r>
            <a:r>
              <a:rPr lang="en-US" altLang="zh-CN" sz="3200"/>
              <a:t>loudly</a:t>
            </a:r>
            <a:r>
              <a:rPr lang="zh-CN" altLang="en-US" sz="3200"/>
              <a:t>副词，意为“大声地；吵闹地”，强调声音高、喧闹、不悦耳。如：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有人在使劲儿敲门。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Someone is knocking at the door loudly.</a:t>
            </a:r>
            <a:endParaRPr lang="zh-CN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id="{CF83EE10-3089-4C37-BC27-A03F0DEFAFD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08050"/>
            <a:ext cx="8343900" cy="5329238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b="1"/>
              <a:t>3. Tom </a:t>
            </a:r>
            <a:r>
              <a:rPr lang="en-US" altLang="zh-CN" sz="3200" b="1">
                <a:solidFill>
                  <a:srgbClr val="FF0000"/>
                </a:solidFill>
              </a:rPr>
              <a:t>won the first prize</a:t>
            </a:r>
            <a:r>
              <a:rPr lang="en-US" altLang="zh-CN" sz="3200" b="1"/>
              <a:t> </a:t>
            </a:r>
            <a:r>
              <a:rPr lang="en-US" altLang="zh-CN" sz="3200" b="1">
                <a:solidFill>
                  <a:srgbClr val="FF0000"/>
                </a:solidFill>
              </a:rPr>
              <a:t>in the speech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    competition</a:t>
            </a:r>
            <a:r>
              <a:rPr lang="en-US" altLang="zh-CN" sz="3200" b="1"/>
              <a:t>.</a:t>
            </a:r>
            <a:r>
              <a:rPr lang="zh-CN" altLang="en-US" sz="3200" b="1"/>
              <a:t> （</a:t>
            </a:r>
            <a:r>
              <a:rPr lang="en-US" altLang="zh-CN" sz="3200" b="1"/>
              <a:t>P96-B2</a:t>
            </a:r>
            <a:r>
              <a:rPr lang="zh-CN" altLang="en-US" sz="3200" b="1"/>
              <a:t>）</a:t>
            </a:r>
            <a:endParaRPr lang="en-US" altLang="zh-CN" sz="3200" b="1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    </a:t>
            </a:r>
            <a:r>
              <a:rPr lang="zh-CN" altLang="en-US" sz="3200" b="1"/>
              <a:t>汤姆在演讲比赛中获得一等奖。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/>
              <a:t>① win the first prize	</a:t>
            </a:r>
            <a:r>
              <a:rPr lang="zh-CN" altLang="en-US" sz="3200"/>
              <a:t>获得一等奖，赢得第一名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获得一等奖是我的心愿。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It’s my dream to win the first prize.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/>
              <a:t>② in the speech competition	</a:t>
            </a:r>
            <a:r>
              <a:rPr lang="zh-CN" altLang="en-US" sz="3200"/>
              <a:t>在演讲比赛中</a:t>
            </a:r>
            <a:endParaRPr lang="en-US" altLang="zh-CN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9AF2EF8-5005-40B4-BF11-05CD384D74FE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7346" name="TextBox 4">
            <a:extLst>
              <a:ext uri="{FF2B5EF4-FFF2-40B4-BE49-F238E27FC236}">
                <a16:creationId xmlns:a16="http://schemas.microsoft.com/office/drawing/2014/main" id="{C1A3940B-B77D-464E-A116-99D27E2EAA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extBox 1">
            <a:extLst>
              <a:ext uri="{FF2B5EF4-FFF2-40B4-BE49-F238E27FC236}">
                <a16:creationId xmlns:a16="http://schemas.microsoft.com/office/drawing/2014/main" id="{BB48E565-3AA8-4533-AA8F-D5668BDD91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2650" y="620713"/>
            <a:ext cx="37957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Group discussion 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370" name="TextBox 2">
            <a:extLst>
              <a:ext uri="{FF2B5EF4-FFF2-40B4-BE49-F238E27FC236}">
                <a16:creationId xmlns:a16="http://schemas.microsoft.com/office/drawing/2014/main" id="{D3E268DD-A905-4DC5-91AB-7C6E8FB734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125538"/>
            <a:ext cx="8497888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In groups, discuss the following questions.</a:t>
            </a:r>
            <a:br>
              <a:rPr lang="en-US" altLang="zh-CN" sz="3200">
                <a:latin typeface="Times New Roman" panose="02020603050405020304" pitchFamily="18" charset="0"/>
              </a:rPr>
            </a:b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pitchFamily="18" charset="0"/>
              </a:rPr>
              <a:t>When do we use “a” and “an” in exclamations?</a:t>
            </a:r>
            <a:br>
              <a:rPr lang="en-US" altLang="zh-CN" sz="3200" b="1" i="1">
                <a:solidFill>
                  <a:srgbClr val="7030A0"/>
                </a:solidFill>
                <a:latin typeface="Times New Roman" panose="02020603050405020304" pitchFamily="18" charset="0"/>
              </a:rPr>
            </a:b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pitchFamily="18" charset="0"/>
              </a:rPr>
              <a:t>When do we not use them?</a:t>
            </a:r>
            <a:endParaRPr lang="zh-CN" altLang="en-US" sz="2800" b="1" i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8371" name="Picture 6">
            <a:extLst>
              <a:ext uri="{FF2B5EF4-FFF2-40B4-BE49-F238E27FC236}">
                <a16:creationId xmlns:a16="http://schemas.microsoft.com/office/drawing/2014/main" id="{07E24FB4-3137-4898-B40F-D11583F40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500438"/>
            <a:ext cx="3857625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id="{8460B930-19AB-4343-B38D-9E0EEDAD306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08050"/>
            <a:ext cx="8343900" cy="5329238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600" dirty="0"/>
              <a:t>用</a:t>
            </a:r>
            <a:r>
              <a:rPr lang="en-US" altLang="zh-CN" sz="3600" dirty="0"/>
              <a:t>what</a:t>
            </a:r>
            <a:r>
              <a:rPr lang="zh-CN" altLang="en-US" sz="3600" dirty="0"/>
              <a:t>或</a:t>
            </a:r>
            <a:r>
              <a:rPr lang="en-US" altLang="zh-CN" sz="3600" dirty="0"/>
              <a:t>what a/an</a:t>
            </a:r>
            <a:r>
              <a:rPr lang="zh-CN" altLang="en-US" sz="3600" dirty="0"/>
              <a:t>填空。</a:t>
            </a:r>
            <a:endParaRPr lang="en-US" altLang="zh-CN" sz="36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600" dirty="0"/>
              <a:t>1. ________ clever girl she is!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600" dirty="0"/>
              <a:t>2. ________ interesting story it is!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600" dirty="0"/>
              <a:t>3. ________ beautiful flowers they are!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600" dirty="0"/>
              <a:t>4. ________ delicious food it is!</a:t>
            </a:r>
          </a:p>
        </p:txBody>
      </p:sp>
      <p:sp>
        <p:nvSpPr>
          <p:cNvPr id="3" name="内容占位符 1">
            <a:extLst>
              <a:ext uri="{FF2B5EF4-FFF2-40B4-BE49-F238E27FC236}">
                <a16:creationId xmlns:a16="http://schemas.microsoft.com/office/drawing/2014/main" id="{D5AD996F-306C-4009-AAAE-5FA37E99B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484313"/>
            <a:ext cx="1584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What a</a:t>
            </a:r>
          </a:p>
        </p:txBody>
      </p:sp>
      <p:sp>
        <p:nvSpPr>
          <p:cNvPr id="4" name="内容占位符 1">
            <a:extLst>
              <a:ext uri="{FF2B5EF4-FFF2-40B4-BE49-F238E27FC236}">
                <a16:creationId xmlns:a16="http://schemas.microsoft.com/office/drawing/2014/main" id="{241C693D-351C-4C54-9723-57B259805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2195513"/>
            <a:ext cx="17287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What an</a:t>
            </a:r>
          </a:p>
        </p:txBody>
      </p:sp>
      <p:sp>
        <p:nvSpPr>
          <p:cNvPr id="5" name="内容占位符 1">
            <a:extLst>
              <a:ext uri="{FF2B5EF4-FFF2-40B4-BE49-F238E27FC236}">
                <a16:creationId xmlns:a16="http://schemas.microsoft.com/office/drawing/2014/main" id="{BE125043-DFC9-490F-8A27-164D1790C9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2844800"/>
            <a:ext cx="12969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6" name="内容占位符 1">
            <a:extLst>
              <a:ext uri="{FF2B5EF4-FFF2-40B4-BE49-F238E27FC236}">
                <a16:creationId xmlns:a16="http://schemas.microsoft.com/office/drawing/2014/main" id="{2492D446-C01A-4962-B48F-8CEE6DA73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502025"/>
            <a:ext cx="12954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7" name="内容占位符 1">
            <a:extLst>
              <a:ext uri="{FF2B5EF4-FFF2-40B4-BE49-F238E27FC236}">
                <a16:creationId xmlns:a16="http://schemas.microsoft.com/office/drawing/2014/main" id="{86F2DED4-F7A4-4D65-A20F-4C76C04020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250" y="4854575"/>
            <a:ext cx="70485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3600">
                <a:solidFill>
                  <a:srgbClr val="0000FF"/>
                </a:solidFill>
                <a:latin typeface="Times New Roman" panose="02020603050405020304" pitchFamily="18" charset="0"/>
              </a:rPr>
              <a:t>单数名词前用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</a:rPr>
              <a:t>what a/an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3600">
                <a:solidFill>
                  <a:srgbClr val="0000FF"/>
                </a:solidFill>
                <a:latin typeface="Times New Roman" panose="02020603050405020304" pitchFamily="18" charset="0"/>
              </a:rPr>
              <a:t>复数名词前或不可数名词前用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B879306-D023-41E4-A138-8E29F2E12F8B}"/>
              </a:ext>
            </a:extLst>
          </p:cNvPr>
          <p:cNvSpPr/>
          <p:nvPr/>
        </p:nvSpPr>
        <p:spPr>
          <a:xfrm>
            <a:off x="4140200" y="1700213"/>
            <a:ext cx="719138" cy="5048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E660FEB-65CD-4AC7-9444-57654BDC013B}"/>
              </a:ext>
            </a:extLst>
          </p:cNvPr>
          <p:cNvSpPr/>
          <p:nvPr/>
        </p:nvSpPr>
        <p:spPr>
          <a:xfrm>
            <a:off x="4932363" y="2349500"/>
            <a:ext cx="1008062" cy="5032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B28A1C8-E36A-45F0-9389-739CD08872D9}"/>
              </a:ext>
            </a:extLst>
          </p:cNvPr>
          <p:cNvSpPr/>
          <p:nvPr/>
        </p:nvSpPr>
        <p:spPr>
          <a:xfrm>
            <a:off x="4643438" y="2924175"/>
            <a:ext cx="1368425" cy="576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555C414C-C19B-4EA6-B69E-93A2727523D9}"/>
              </a:ext>
            </a:extLst>
          </p:cNvPr>
          <p:cNvSpPr/>
          <p:nvPr/>
        </p:nvSpPr>
        <p:spPr>
          <a:xfrm>
            <a:off x="4643438" y="3644900"/>
            <a:ext cx="936625" cy="5048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 animBg="1"/>
      <p:bldP spid="9" grpId="0" animBg="1"/>
      <p:bldP spid="10" grpId="0" animBg="1"/>
      <p:bldP spid="1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extBox 2">
            <a:extLst>
              <a:ext uri="{FF2B5EF4-FFF2-40B4-BE49-F238E27FC236}">
                <a16:creationId xmlns:a16="http://schemas.microsoft.com/office/drawing/2014/main" id="{0B5E6DBF-E563-4588-B795-B92C72F11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313" y="357188"/>
            <a:ext cx="30765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Consolidation 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0418" name="TextBox 3">
            <a:extLst>
              <a:ext uri="{FF2B5EF4-FFF2-40B4-BE49-F238E27FC236}">
                <a16:creationId xmlns:a16="http://schemas.microsoft.com/office/drawing/2014/main" id="{C15FD678-19E5-4770-B1B3-F7D0F0280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143000"/>
            <a:ext cx="80994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Read the following exclamations aloud with feelings.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pic>
        <p:nvPicPr>
          <p:cNvPr id="60419" name="Picture 4" descr="http://www.nowwhat.org.au/assets/2561/feature_large/exclamation_mark.JPG">
            <a:extLst>
              <a:ext uri="{FF2B5EF4-FFF2-40B4-BE49-F238E27FC236}">
                <a16:creationId xmlns:a16="http://schemas.microsoft.com/office/drawing/2014/main" id="{E9284CAE-D0EE-4BB0-AD1E-DA040AB09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738" y="2066925"/>
            <a:ext cx="2212975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0" name="Picture 4" descr="http://www.nowwhat.org.au/assets/2561/feature_large/exclamation_mark.JPG">
            <a:extLst>
              <a:ext uri="{FF2B5EF4-FFF2-40B4-BE49-F238E27FC236}">
                <a16:creationId xmlns:a16="http://schemas.microsoft.com/office/drawing/2014/main" id="{3EB5E200-A9B4-4C5C-AC48-6E18A5518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013" y="1779588"/>
            <a:ext cx="950912" cy="318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Picture 9">
            <a:extLst>
              <a:ext uri="{FF2B5EF4-FFF2-40B4-BE49-F238E27FC236}">
                <a16:creationId xmlns:a16="http://schemas.microsoft.com/office/drawing/2014/main" id="{EAD5FB75-42D1-49D1-8772-EA7D765A8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072063"/>
            <a:ext cx="504507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2" name="Picture 10">
            <a:extLst>
              <a:ext uri="{FF2B5EF4-FFF2-40B4-BE49-F238E27FC236}">
                <a16:creationId xmlns:a16="http://schemas.microsoft.com/office/drawing/2014/main" id="{4B7E4B3F-AD75-4B4C-9A01-0ABCADD1CA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928813"/>
            <a:ext cx="4143375" cy="29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图片 3" descr="mp698469_1421720081449_4.jpeg">
            <a:extLst>
              <a:ext uri="{FF2B5EF4-FFF2-40B4-BE49-F238E27FC236}">
                <a16:creationId xmlns:a16="http://schemas.microsoft.com/office/drawing/2014/main" id="{A756B13B-3550-496D-9F53-60D83C220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538" y="3494088"/>
            <a:ext cx="2790825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2" name="内容占位符 1">
            <a:extLst>
              <a:ext uri="{FF2B5EF4-FFF2-40B4-BE49-F238E27FC236}">
                <a16:creationId xmlns:a16="http://schemas.microsoft.com/office/drawing/2014/main" id="{23589B7A-DDC8-4ADA-AF20-478FD3FB7C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844675"/>
            <a:ext cx="805656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latin typeface="Times New Roman" panose="02020603050405020304" pitchFamily="18" charset="0"/>
              </a:rPr>
              <a:t>Work in pairs. One read the family rules we learnt in Unit 6, the other changes it into imperatives. 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内容占位符 1">
            <a:extLst>
              <a:ext uri="{FF2B5EF4-FFF2-40B4-BE49-F238E27FC236}">
                <a16:creationId xmlns:a16="http://schemas.microsoft.com/office/drawing/2014/main" id="{1E57C120-E9EA-4278-8440-6C853D23B5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692150"/>
            <a:ext cx="8135937" cy="531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S1: You mustn’t change the bulb with the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       electricity on.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S2: Don’t change the bulb with the electricity on.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S1: You must cover the meat.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S2: Cover the meat, please.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S1: You must lock the door.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S2: Lock the door , please.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S1: You must test the water.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S2: Test the water , please. 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6A4800E-CCB0-4F46-8AD8-E57F21E392D1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3490" name="TextBox 4">
            <a:extLst>
              <a:ext uri="{FF2B5EF4-FFF2-40B4-BE49-F238E27FC236}">
                <a16:creationId xmlns:a16="http://schemas.microsoft.com/office/drawing/2014/main" id="{ECB3FE05-2781-40CF-A638-4647B1E7B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>
            <a:extLst>
              <a:ext uri="{FF2B5EF4-FFF2-40B4-BE49-F238E27FC236}">
                <a16:creationId xmlns:a16="http://schemas.microsoft.com/office/drawing/2014/main" id="{B80BB5C6-105F-4438-999D-759EFC819B9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31800" y="728663"/>
            <a:ext cx="8264525" cy="5653087"/>
          </a:xfrm>
        </p:spPr>
        <p:txBody>
          <a:bodyPr/>
          <a:lstStyle/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zh-CN" altLang="en-US" sz="2800" b="1"/>
              <a:t>选择最佳答案填空。</a:t>
            </a:r>
            <a:endParaRPr lang="zh-CN" altLang="en-US" sz="2800"/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    )1. — Please ____ to return my book by Friday. I’ll 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     use it on Saturday.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— No problem. I’ll finish reading it on Thursday.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	A. don’t forget 	B. not to forget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	C. not forget 	D. forget not to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    )2. — ____ clever the girl is!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       — So she is.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      A. How        B. What       C. How a       D. What a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    )3. ____ wonderful news it is! All of us are very 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happy.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	A. What a 	B. What       C. How a 	 D. How</a:t>
            </a:r>
            <a:endParaRPr lang="zh-CN" altLang="en-US" sz="280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8CA9F702-42D8-4B41-90CD-078C0167C8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1196975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5D5B035A-82CF-4C87-8726-5A6A11DE1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625850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49C1425A-102B-4CBA-94E1-3F1305ABD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070475"/>
            <a:ext cx="420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>
            <a:extLst>
              <a:ext uri="{FF2B5EF4-FFF2-40B4-BE49-F238E27FC236}">
                <a16:creationId xmlns:a16="http://schemas.microsoft.com/office/drawing/2014/main" id="{0BEF0CD1-7FD9-4BD5-B5F7-FE05A3C13C2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3238" y="728663"/>
            <a:ext cx="8193087" cy="5545137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(    )4. — ____nice day it is today! Let’s go out to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               play, shall we?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       — That’s a good idea.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A. How 		B. What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C. How a 		D. What a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(    )5. ____ beautiful flowers they are!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A. How 		B. What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C. How a 		D. What a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(    )6. ____ tall the girl is!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A. How 		B. How a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C. What 		D. What a</a:t>
            </a:r>
            <a:endParaRPr lang="zh-CN" altLang="en-US" sz="280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F107F012-A844-4834-B372-09E6B1BED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841875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8F1879F9-1BFF-4615-9709-1BCFF6540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36600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9CEA320B-2800-4F6A-93B1-92748993A2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292475"/>
            <a:ext cx="4238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3A0D1F7-1D0A-4F7A-B4BC-C8E13B75856B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6562" name="TextBox 4">
            <a:extLst>
              <a:ext uri="{FF2B5EF4-FFF2-40B4-BE49-F238E27FC236}">
                <a16:creationId xmlns:a16="http://schemas.microsoft.com/office/drawing/2014/main" id="{44D4CC3C-B42B-494E-8086-ED85ECE4E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0</TotalTime>
  <Words>2297</Words>
  <Application>Microsoft Office PowerPoint</Application>
  <PresentationFormat>全屏显示(4:3)</PresentationFormat>
  <Paragraphs>387</Paragraphs>
  <Slides>61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61</vt:i4>
      </vt:variant>
    </vt:vector>
  </HeadingPairs>
  <TitlesOfParts>
    <vt:vector size="79" baseType="lpstr">
      <vt:lpstr>Arial</vt:lpstr>
      <vt:lpstr>宋体</vt:lpstr>
      <vt:lpstr>Wingdings</vt:lpstr>
      <vt:lpstr>Times New Roman</vt:lpstr>
      <vt:lpstr>Wingdings 2</vt:lpstr>
      <vt:lpstr>Calibri</vt:lpstr>
      <vt:lpstr>Comic Sans MS</vt:lpstr>
      <vt:lpstr>微软雅黑</vt:lpstr>
      <vt:lpstr>Bodoni MT Black</vt:lpstr>
      <vt:lpstr>MS Gothic</vt:lpstr>
      <vt:lpstr>黑体</vt:lpstr>
      <vt:lpstr>Times New Roman</vt:lpstr>
      <vt:lpstr>Lucida Sans Unicode</vt:lpstr>
      <vt:lpstr>Arial Unicode MS</vt:lpstr>
      <vt:lpstr>Wingdings</vt:lpstr>
      <vt:lpstr>Courier New</vt:lpstr>
      <vt:lpstr>Segoe Print</vt:lpstr>
      <vt:lpstr>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We use imperatives to give orders or advice.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We can use a word or phrase as an exclamation, such as Oh no! or Lovely! We can also use a word or phrase with what or how to show strong feelings.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B1 Rewrite the sentences below using exclamations with what or how.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Ma Jie</cp:lastModifiedBy>
  <cp:revision>26</cp:revision>
  <dcterms:created xsi:type="dcterms:W3CDTF">2016-12-30T06:09:38Z</dcterms:created>
  <dcterms:modified xsi:type="dcterms:W3CDTF">2019-01-12T06:40:39Z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