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2"/>
    <p:sldId id="366" r:id="rId3"/>
    <p:sldId id="396" r:id="rId4"/>
    <p:sldId id="368" r:id="rId5"/>
    <p:sldId id="382" r:id="rId6"/>
    <p:sldId id="380" r:id="rId7"/>
    <p:sldId id="378" r:id="rId8"/>
    <p:sldId id="333" r:id="rId9"/>
    <p:sldId id="325" r:id="rId10"/>
    <p:sldId id="327" r:id="rId11"/>
    <p:sldId id="324" r:id="rId12"/>
    <p:sldId id="404" r:id="rId13"/>
    <p:sldId id="395" r:id="rId14"/>
    <p:sldId id="406" r:id="rId15"/>
    <p:sldId id="397" r:id="rId16"/>
    <p:sldId id="398" r:id="rId17"/>
    <p:sldId id="394" r:id="rId18"/>
    <p:sldId id="407" r:id="rId19"/>
    <p:sldId id="405" r:id="rId20"/>
    <p:sldId id="400" r:id="rId21"/>
    <p:sldId id="379" r:id="rId22"/>
    <p:sldId id="276" r:id="rId23"/>
    <p:sldId id="387" r:id="rId24"/>
    <p:sldId id="384" r:id="rId25"/>
    <p:sldId id="279" r:id="rId26"/>
    <p:sldId id="352" r:id="rId27"/>
    <p:sldId id="392" r:id="rId28"/>
    <p:sldId id="323" r:id="rId29"/>
    <p:sldId id="347" r:id="rId30"/>
    <p:sldId id="348" r:id="rId31"/>
    <p:sldId id="349" r:id="rId32"/>
    <p:sldId id="346" r:id="rId33"/>
    <p:sldId id="294" r:id="rId34"/>
    <p:sldId id="354" r:id="rId35"/>
    <p:sldId id="357" r:id="rId36"/>
    <p:sldId id="362" r:id="rId37"/>
    <p:sldId id="363" r:id="rId38"/>
    <p:sldId id="364" r:id="rId39"/>
    <p:sldId id="393" r:id="rId40"/>
    <p:sldId id="298" r:id="rId41"/>
    <p:sldId id="299" r:id="rId42"/>
    <p:sldId id="300" r:id="rId43"/>
    <p:sldId id="301" r:id="rId44"/>
    <p:sldId id="403" r:id="rId4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00FF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61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61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E7C0C51-63D7-45FC-9E6F-47BE99D9476E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61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1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3EDFFC-7C64-4260-9BC4-26D6EB53D3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5582F-B9B9-4AFD-8C5D-6DA3FB7FAF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7389B-0A93-41C8-8E25-1B49D195DBB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658F86-E23B-463E-B8DB-D49C81E93C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9ED77-B3E0-4A62-B749-B871020766B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E85DE-49DA-4008-AC2E-BC44128F8A6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A7B60-72C7-4157-846D-BE4396402D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4BF0D-E4B7-4E2D-B07C-7F409F75AD8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24314-0E5C-4106-8F60-0600F3C41B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1ED71-CE0B-4254-BE6D-F0A9CA92CBC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88B3FE5-045E-4CDF-9845-BA87D31582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60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160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+mj-lt"/>
              </a:defRPr>
            </a:lvl1pPr>
          </a:lstStyle>
          <a:p>
            <a:fld id="{D71B348B-DEA6-4AC8-823D-D80BF27616F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60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0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755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1155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623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4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6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8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30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102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zdaily.com/content/2001-09/12/content_218256.htm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ww.cqgeo.cn/Photo/List/List_74.html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hyperlink" Target="../AppData/Local/Temp/360zip$Temp/360$0/&#31532;&#19968;&#31456;%20&#35748;&#35782;&#22823;&#27954;/&#32654;&#27954;/&#21271;&#32654;&#27954;/&#29255;&#22836;.ppt" TargetMode="External"/><Relationship Id="rId4" Type="http://schemas.openxmlformats.org/officeDocument/2006/relationships/image" Target="../media/image6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../AppData/Local/Temp/360zip$Temp/360$0/&#31532;&#19968;&#31456;%20&#35748;&#35782;&#22823;&#27954;/&#32654;&#27954;/&#21271;&#32654;&#27954;/&#29255;&#22836;.ppt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39825"/>
          </a:xfrm>
        </p:spPr>
        <p:txBody>
          <a:bodyPr/>
          <a:lstStyle/>
          <a:p>
            <a:r>
              <a:rPr lang="zh-CN" altLang="en-US" sz="5400" b="1" dirty="0" smtClean="0">
                <a:solidFill>
                  <a:schemeClr val="tx1"/>
                </a:solidFill>
              </a:rPr>
              <a:t>第九</a:t>
            </a:r>
            <a:r>
              <a:rPr lang="zh-CN" altLang="en-US" sz="5400" b="1" dirty="0" smtClean="0">
                <a:solidFill>
                  <a:schemeClr val="tx1"/>
                </a:solidFill>
              </a:rPr>
              <a:t>章  第一节  美国</a:t>
            </a:r>
            <a:endParaRPr lang="zh-CN" altLang="en-US" sz="5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188913"/>
            <a:ext cx="7623175" cy="1752600"/>
          </a:xfrm>
          <a:noFill/>
        </p:spPr>
        <p:txBody>
          <a:bodyPr/>
          <a:lstStyle/>
          <a:p>
            <a:r>
              <a:rPr lang="zh-CN" altLang="en-US"/>
              <a:t>美 国   </a:t>
            </a:r>
            <a:r>
              <a:rPr lang="en-US" altLang="zh-CN"/>
              <a:t>---</a:t>
            </a:r>
            <a:r>
              <a:rPr lang="zh-CN" altLang="en-US" sz="4400"/>
              <a:t>美利坚众合国</a:t>
            </a:r>
          </a:p>
        </p:txBody>
      </p:sp>
      <p:pic>
        <p:nvPicPr>
          <p:cNvPr id="163845" name="Picture 5" descr="美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1484313"/>
            <a:ext cx="6264275" cy="4824412"/>
          </a:xfrm>
          <a:prstGeom prst="rect">
            <a:avLst/>
          </a:prstGeom>
          <a:noFill/>
        </p:spPr>
      </p:pic>
      <p:sp>
        <p:nvSpPr>
          <p:cNvPr id="163846" name="Line 6"/>
          <p:cNvSpPr>
            <a:spLocks noChangeShapeType="1"/>
          </p:cNvSpPr>
          <p:nvPr/>
        </p:nvSpPr>
        <p:spPr bwMode="auto">
          <a:xfrm>
            <a:off x="7092950" y="4221163"/>
            <a:ext cx="863600" cy="360362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63847" name="Text Box 7"/>
          <p:cNvSpPr txBox="1">
            <a:spLocks noChangeArrowheads="1"/>
          </p:cNvSpPr>
          <p:nvPr/>
        </p:nvSpPr>
        <p:spPr bwMode="auto">
          <a:xfrm>
            <a:off x="7488238" y="4652963"/>
            <a:ext cx="1655762" cy="7016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ea typeface="黑体" panose="02010609060101010101" pitchFamily="49" charset="-122"/>
              </a:rPr>
              <a:t>美国最初独立的</a:t>
            </a:r>
            <a:r>
              <a:rPr lang="en-US" altLang="zh-CN" sz="2000" b="1">
                <a:ea typeface="黑体" panose="02010609060101010101" pitchFamily="49" charset="-122"/>
              </a:rPr>
              <a:t>13</a:t>
            </a:r>
            <a:r>
              <a:rPr lang="zh-CN" altLang="en-US" sz="2000" b="1">
                <a:ea typeface="黑体" panose="02010609060101010101" pitchFamily="49" charset="-122"/>
              </a:rPr>
              <a:t>个洲</a:t>
            </a:r>
          </a:p>
        </p:txBody>
      </p:sp>
      <p:sp>
        <p:nvSpPr>
          <p:cNvPr id="163848" name="Line 8"/>
          <p:cNvSpPr>
            <a:spLocks noChangeShapeType="1"/>
          </p:cNvSpPr>
          <p:nvPr/>
        </p:nvSpPr>
        <p:spPr bwMode="auto">
          <a:xfrm flipV="1">
            <a:off x="611188" y="2060575"/>
            <a:ext cx="719137" cy="574675"/>
          </a:xfrm>
          <a:prstGeom prst="line">
            <a:avLst/>
          </a:prstGeom>
          <a:noFill/>
          <a:ln w="76200">
            <a:solidFill>
              <a:srgbClr val="FF9933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63849" name="Text Box 9"/>
          <p:cNvSpPr txBox="1">
            <a:spLocks noChangeArrowheads="1"/>
          </p:cNvSpPr>
          <p:nvPr/>
        </p:nvSpPr>
        <p:spPr bwMode="auto">
          <a:xfrm>
            <a:off x="0" y="2852738"/>
            <a:ext cx="1258888" cy="7016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ea typeface="黑体" panose="02010609060101010101" pitchFamily="49" charset="-122"/>
              </a:rPr>
              <a:t>美国今天的</a:t>
            </a:r>
            <a:r>
              <a:rPr lang="en-US" altLang="zh-CN" sz="2000" b="1">
                <a:ea typeface="黑体" panose="02010609060101010101" pitchFamily="49" charset="-122"/>
              </a:rPr>
              <a:t>50</a:t>
            </a:r>
            <a:r>
              <a:rPr lang="zh-CN" altLang="en-US" sz="2000" b="1">
                <a:ea typeface="黑体" panose="02010609060101010101" pitchFamily="49" charset="-122"/>
              </a:rPr>
              <a:t>个洲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/>
      <p:bldP spid="163846" grpId="0" animBg="1"/>
      <p:bldP spid="163847" grpId="0"/>
      <p:bldP spid="163848" grpId="0" animBg="1"/>
      <p:bldP spid="1638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http://www.czyz.cn/geography/UploadFiles_7083/200606/20060628154138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8784976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美国城市 拷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196975"/>
            <a:ext cx="8424863" cy="5661025"/>
          </a:xfrm>
          <a:prstGeom prst="rect">
            <a:avLst/>
          </a:prstGeom>
          <a:noFill/>
        </p:spPr>
      </p:pic>
      <p:sp>
        <p:nvSpPr>
          <p:cNvPr id="165896" name="Text Box 8"/>
          <p:cNvSpPr txBox="1">
            <a:spLocks noChangeArrowheads="1"/>
          </p:cNvSpPr>
          <p:nvPr/>
        </p:nvSpPr>
        <p:spPr bwMode="auto">
          <a:xfrm>
            <a:off x="1476375" y="476250"/>
            <a:ext cx="3384550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美国首都</a:t>
            </a:r>
            <a:r>
              <a:rPr lang="en-US" altLang="zh-CN" sz="20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__________</a:t>
            </a:r>
          </a:p>
        </p:txBody>
      </p:sp>
      <p:sp>
        <p:nvSpPr>
          <p:cNvPr id="165897" name="Text Box 9"/>
          <p:cNvSpPr txBox="1">
            <a:spLocks noChangeArrowheads="1"/>
          </p:cNvSpPr>
          <p:nvPr/>
        </p:nvSpPr>
        <p:spPr bwMode="auto">
          <a:xfrm>
            <a:off x="3203575" y="476250"/>
            <a:ext cx="1655763" cy="4572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ea typeface="黑体" panose="02010609060101010101" pitchFamily="49" charset="-122"/>
              </a:rPr>
              <a:t>华盛顿</a:t>
            </a:r>
          </a:p>
        </p:txBody>
      </p:sp>
      <p:sp>
        <p:nvSpPr>
          <p:cNvPr id="165898" name="Oval 10"/>
          <p:cNvSpPr>
            <a:spLocks noChangeArrowheads="1"/>
          </p:cNvSpPr>
          <p:nvPr/>
        </p:nvSpPr>
        <p:spPr bwMode="auto">
          <a:xfrm>
            <a:off x="6588125" y="3357563"/>
            <a:ext cx="936625" cy="647700"/>
          </a:xfrm>
          <a:prstGeom prst="ellipse">
            <a:avLst/>
          </a:prstGeom>
          <a:noFill/>
          <a:ln w="889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5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7" grpId="0"/>
      <p:bldP spid="16589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179388" y="4941888"/>
            <a:ext cx="8748712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各国移民移入美国后，经过长时期的融合，在语言、文化和生活方式等方面渐趋一致，形成统一的美利坚民族。</a:t>
            </a:r>
          </a:p>
        </p:txBody>
      </p:sp>
      <p:pic>
        <p:nvPicPr>
          <p:cNvPr id="192514" name="Picture 2" descr="http://www.pep.com.cn/czdl/jszx/jxzt/qx/adly_1/jxfz/jcct/201406/W020140620379894866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6672"/>
            <a:ext cx="6191250" cy="41764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5" name="Picture 5" descr="78310a55b319ebc4335532bb8026cffc1f178a82b90136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613" cy="6497638"/>
          </a:xfrm>
          <a:prstGeom prst="rect">
            <a:avLst/>
          </a:prstGeom>
          <a:noFill/>
        </p:spPr>
      </p:pic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787900" y="692150"/>
            <a:ext cx="3168650" cy="1139825"/>
          </a:xfrm>
        </p:spPr>
        <p:txBody>
          <a:bodyPr/>
          <a:lstStyle/>
          <a:p>
            <a:r>
              <a:rPr lang="zh-CN" altLang="en-US"/>
              <a:t>因纽特人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7157" name="Picture 5" descr="3b292df5e0fe9925759a975b34a85edf8cb1cb134954591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20150" cy="6858000"/>
          </a:xfrm>
          <a:prstGeom prst="rect">
            <a:avLst/>
          </a:prstGeom>
          <a:noFill/>
        </p:spPr>
      </p:pic>
      <p:pic>
        <p:nvPicPr>
          <p:cNvPr id="177159" name="Picture 7" descr="0dd7912397dda144be710dc0b2b7d0a20df431adcbefa67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60350"/>
            <a:ext cx="6840537" cy="6597650"/>
          </a:xfrm>
          <a:prstGeom prst="rect">
            <a:avLst/>
          </a:prstGeom>
          <a:noFill/>
        </p:spPr>
      </p:pic>
      <p:sp>
        <p:nvSpPr>
          <p:cNvPr id="177160" name="Text Box 8"/>
          <p:cNvSpPr txBox="1">
            <a:spLocks noChangeArrowheads="1"/>
          </p:cNvSpPr>
          <p:nvPr/>
        </p:nvSpPr>
        <p:spPr bwMode="auto">
          <a:xfrm>
            <a:off x="5580063" y="1412875"/>
            <a:ext cx="3563937" cy="9144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</a:rPr>
              <a:t>印第安人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7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7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印第安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852738"/>
            <a:ext cx="3960812" cy="3441700"/>
          </a:xfrm>
          <a:prstGeom prst="rect">
            <a:avLst/>
          </a:prstGeom>
          <a:noFill/>
        </p:spPr>
      </p:pic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4284663" y="4149725"/>
            <a:ext cx="4643437" cy="13716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_________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人是美国的原有居民，但是现在数量已不多。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4067175" y="4221163"/>
            <a:ext cx="2160588" cy="57943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印第安</a:t>
            </a:r>
          </a:p>
        </p:txBody>
      </p:sp>
      <p:pic>
        <p:nvPicPr>
          <p:cNvPr id="83976" name="Picture 8" descr="indian-photo-02c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549275"/>
            <a:ext cx="4321175" cy="2862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utoShape 2" descr="NewsMedia_1297460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586038" y="1227138"/>
            <a:ext cx="1524000" cy="1524000"/>
          </a:xfrm>
          <a:prstGeom prst="rect">
            <a:avLst/>
          </a:prstGeom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203575" y="260350"/>
            <a:ext cx="4681538" cy="20129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________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人种是美国现有居民中最主要的组成部分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(80%)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，他们来自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_____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洲。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3276600" y="333375"/>
            <a:ext cx="1512888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白种人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4788024" y="1556792"/>
            <a:ext cx="936625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欧</a:t>
            </a:r>
          </a:p>
        </p:txBody>
      </p:sp>
      <p:pic>
        <p:nvPicPr>
          <p:cNvPr id="75782" name="Picture 6" descr="布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60350"/>
            <a:ext cx="2881312" cy="3600450"/>
          </a:xfrm>
          <a:prstGeom prst="rect">
            <a:avLst/>
          </a:prstGeom>
          <a:noFill/>
        </p:spPr>
      </p:pic>
      <p:pic>
        <p:nvPicPr>
          <p:cNvPr id="75783" name="Picture 7" descr="act_michael_jord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2393950"/>
            <a:ext cx="2840038" cy="4464050"/>
          </a:xfrm>
          <a:prstGeom prst="rect">
            <a:avLst/>
          </a:prstGeom>
          <a:noFill/>
        </p:spPr>
      </p:pic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323850" y="4437063"/>
            <a:ext cx="4968875" cy="20129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_________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人种在美国也有很大的比例，他们的祖先大多是早年从</a:t>
            </a:r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______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被贩运而来的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395288" y="4437063"/>
            <a:ext cx="1655762" cy="57943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黑色</a:t>
            </a: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116013" y="5876925"/>
            <a:ext cx="1873250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非洲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57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  <p:bldP spid="75785" grpId="0"/>
      <p:bldP spid="757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179388" y="5451475"/>
            <a:ext cx="4464050" cy="8223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ea typeface="黑体" panose="02010609060101010101" pitchFamily="49" charset="-122"/>
              </a:rPr>
              <a:t>杨振宁</a:t>
            </a:r>
            <a:r>
              <a:rPr lang="zh-CN" altLang="en-US" sz="2400" b="1">
                <a:ea typeface="黑体" panose="02010609060101010101" pitchFamily="49" charset="-122"/>
              </a:rPr>
              <a:t>与</a:t>
            </a:r>
            <a:r>
              <a:rPr lang="zh-CN" altLang="en-US" sz="2400" b="1">
                <a:solidFill>
                  <a:srgbClr val="FF0000"/>
                </a:solidFill>
                <a:ea typeface="黑体" panose="02010609060101010101" pitchFamily="49" charset="-122"/>
              </a:rPr>
              <a:t>李政道</a:t>
            </a:r>
            <a:r>
              <a:rPr lang="zh-CN" altLang="en-US" sz="2400" b="1">
                <a:ea typeface="黑体" panose="02010609060101010101" pitchFamily="49" charset="-122"/>
              </a:rPr>
              <a:t>合作，共同获</a:t>
            </a:r>
            <a:r>
              <a:rPr lang="en-US" altLang="zh-CN" sz="2400" b="1">
                <a:ea typeface="黑体" panose="02010609060101010101" pitchFamily="49" charset="-122"/>
              </a:rPr>
              <a:t>1957</a:t>
            </a:r>
            <a:r>
              <a:rPr lang="zh-CN" altLang="en-US" sz="2400" b="1">
                <a:ea typeface="黑体" panose="02010609060101010101" pitchFamily="49" charset="-122"/>
              </a:rPr>
              <a:t>年</a:t>
            </a:r>
            <a:r>
              <a:rPr lang="zh-CN" altLang="en-US" sz="2400" b="1">
                <a:solidFill>
                  <a:srgbClr val="FF0000"/>
                </a:solidFill>
                <a:ea typeface="黑体" panose="02010609060101010101" pitchFamily="49" charset="-122"/>
              </a:rPr>
              <a:t>诺贝尔物理学奖</a:t>
            </a:r>
            <a:r>
              <a:rPr lang="zh-CN" altLang="en-US"/>
              <a:t>。  </a:t>
            </a:r>
          </a:p>
        </p:txBody>
      </p:sp>
      <p:pic>
        <p:nvPicPr>
          <p:cNvPr id="77833" name="Picture 9" descr="0dd7912397dda1447d6fce75b2b7d0a20df431adcaefa6a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2349500"/>
            <a:ext cx="2170112" cy="2592388"/>
          </a:xfrm>
          <a:prstGeom prst="rect">
            <a:avLst/>
          </a:prstGeom>
          <a:noFill/>
        </p:spPr>
      </p:pic>
      <p:pic>
        <p:nvPicPr>
          <p:cNvPr id="77835" name="Picture 11" descr="b58f8c5494eef01fa098d6dae0fe9925bc317d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981075"/>
            <a:ext cx="2117725" cy="3024188"/>
          </a:xfrm>
          <a:prstGeom prst="rect">
            <a:avLst/>
          </a:prstGeom>
          <a:noFill/>
        </p:spPr>
      </p:pic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2771775" y="1052513"/>
            <a:ext cx="5940425" cy="51911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美国的</a:t>
            </a:r>
            <a:r>
              <a:rPr lang="zh-CN" altLang="en-US" sz="2800" b="1">
                <a:solidFill>
                  <a:srgbClr val="FF0000"/>
                </a:solidFill>
              </a:rPr>
              <a:t>华人华侨</a:t>
            </a:r>
            <a:r>
              <a:rPr lang="zh-CN" altLang="en-US" sz="2400" b="1"/>
              <a:t>多达</a:t>
            </a:r>
            <a:r>
              <a:rPr lang="en-US" altLang="zh-CN" sz="2400" b="1"/>
              <a:t>400</a:t>
            </a:r>
            <a:r>
              <a:rPr lang="zh-CN" altLang="en-US" sz="2400" b="1"/>
              <a:t>万</a:t>
            </a:r>
          </a:p>
        </p:txBody>
      </p:sp>
      <p:pic>
        <p:nvPicPr>
          <p:cNvPr id="77840" name="Picture 16" descr="chinatown-ga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2997200"/>
            <a:ext cx="4259262" cy="2813050"/>
          </a:xfrm>
          <a:prstGeom prst="rect">
            <a:avLst/>
          </a:prstGeom>
          <a:noFill/>
        </p:spPr>
      </p:pic>
      <p:sp>
        <p:nvSpPr>
          <p:cNvPr id="77841" name="Text Box 17"/>
          <p:cNvSpPr txBox="1">
            <a:spLocks noChangeArrowheads="1"/>
          </p:cNvSpPr>
          <p:nvPr/>
        </p:nvSpPr>
        <p:spPr bwMode="auto">
          <a:xfrm>
            <a:off x="5148263" y="5949950"/>
            <a:ext cx="36004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美国唐人街</a:t>
            </a:r>
          </a:p>
        </p:txBody>
      </p:sp>
      <p:sp>
        <p:nvSpPr>
          <p:cNvPr id="77842" name="Rectangle 18"/>
          <p:cNvSpPr>
            <a:spLocks noChangeArrowheads="1"/>
          </p:cNvSpPr>
          <p:nvPr/>
        </p:nvSpPr>
        <p:spPr bwMode="auto">
          <a:xfrm>
            <a:off x="1403350" y="981075"/>
            <a:ext cx="1081088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b="1"/>
              <a:t>李政道</a:t>
            </a:r>
          </a:p>
        </p:txBody>
      </p:sp>
      <p:sp>
        <p:nvSpPr>
          <p:cNvPr id="77843" name="Rectangle 19"/>
          <p:cNvSpPr>
            <a:spLocks noChangeArrowheads="1"/>
          </p:cNvSpPr>
          <p:nvPr/>
        </p:nvSpPr>
        <p:spPr bwMode="auto">
          <a:xfrm>
            <a:off x="3708400" y="2349500"/>
            <a:ext cx="1150938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杨振宁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美国居民图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464050" cy="4846638"/>
          </a:xfrm>
          <a:prstGeom prst="rect">
            <a:avLst/>
          </a:prstGeom>
          <a:noFill/>
        </p:spPr>
      </p:pic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323850" y="5445125"/>
            <a:ext cx="6275388" cy="777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r>
              <a:rPr lang="zh-CN" altLang="en-US" sz="3400" b="1" dirty="0">
                <a:latin typeface="Garamond" panose="02020404030301010803" pitchFamily="18" charset="0"/>
              </a:rPr>
              <a:t>美国人口增</a:t>
            </a:r>
            <a:r>
              <a:rPr lang="zh-CN" altLang="en-US" sz="3400" b="1" dirty="0" smtClean="0">
                <a:latin typeface="Garamond" panose="02020404030301010803" pitchFamily="18" charset="0"/>
              </a:rPr>
              <a:t>长的</a:t>
            </a:r>
            <a:r>
              <a:rPr lang="zh-CN" altLang="en-US" sz="3400" b="1" dirty="0">
                <a:latin typeface="Garamond" panose="02020404030301010803" pitchFamily="18" charset="0"/>
              </a:rPr>
              <a:t>主要原因</a:t>
            </a: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5652120" y="5517232"/>
            <a:ext cx="2736527" cy="8207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3000" b="1" dirty="0"/>
              <a:t>—— </a:t>
            </a:r>
            <a:r>
              <a:rPr lang="en-US" altLang="zh-CN" sz="3000" b="1" dirty="0" smtClean="0"/>
              <a:t>  </a:t>
            </a:r>
            <a:r>
              <a:rPr lang="zh-CN" altLang="en-US" sz="3400" b="1" dirty="0" smtClean="0">
                <a:solidFill>
                  <a:srgbClr val="FF0000"/>
                </a:solidFill>
              </a:rPr>
              <a:t>移</a:t>
            </a:r>
            <a:r>
              <a:rPr lang="zh-CN" altLang="en-US" sz="3400" b="1" dirty="0">
                <a:solidFill>
                  <a:srgbClr val="FF0000"/>
                </a:solidFill>
              </a:rPr>
              <a:t>民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4716016" y="3789040"/>
            <a:ext cx="3924300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世界第三大人口大国</a:t>
            </a: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4860032" y="2348880"/>
            <a:ext cx="3887787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/>
              <a:t>世界第二大人口大国</a:t>
            </a: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4860032" y="908720"/>
            <a:ext cx="3816350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/>
              <a:t>世界第一大人口大国</a:t>
            </a:r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4716016" y="1628800"/>
            <a:ext cx="4248150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中国</a:t>
            </a:r>
            <a:r>
              <a:rPr lang="en-US" altLang="zh-CN" sz="2400" b="1" dirty="0"/>
              <a:t>——13.7</a:t>
            </a:r>
            <a:r>
              <a:rPr lang="zh-CN" altLang="en-US" sz="2400" b="1" dirty="0"/>
              <a:t>亿  （</a:t>
            </a:r>
            <a:r>
              <a:rPr lang="en-US" altLang="zh-CN" sz="2400" b="1" dirty="0"/>
              <a:t>2010</a:t>
            </a:r>
            <a:r>
              <a:rPr lang="zh-CN" altLang="en-US" sz="2400" b="1" dirty="0"/>
              <a:t>年）</a:t>
            </a:r>
          </a:p>
        </p:txBody>
      </p:sp>
      <p:sp>
        <p:nvSpPr>
          <p:cNvPr id="74762" name="Text Box 10"/>
          <p:cNvSpPr txBox="1">
            <a:spLocks noChangeArrowheads="1"/>
          </p:cNvSpPr>
          <p:nvPr/>
        </p:nvSpPr>
        <p:spPr bwMode="auto">
          <a:xfrm>
            <a:off x="4716016" y="3068960"/>
            <a:ext cx="4608512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印度</a:t>
            </a:r>
            <a:r>
              <a:rPr lang="en-US" altLang="zh-CN" sz="2400" b="1" dirty="0"/>
              <a:t>——12.1</a:t>
            </a:r>
            <a:r>
              <a:rPr lang="zh-CN" altLang="en-US" sz="2400" b="1" dirty="0"/>
              <a:t>亿人  （</a:t>
            </a:r>
            <a:r>
              <a:rPr lang="en-US" altLang="zh-CN" sz="2400" b="1" dirty="0"/>
              <a:t>2011</a:t>
            </a:r>
            <a:r>
              <a:rPr lang="zh-CN" altLang="en-US" sz="2400" b="1" dirty="0"/>
              <a:t>年）</a:t>
            </a:r>
          </a:p>
        </p:txBody>
      </p:sp>
      <p:sp>
        <p:nvSpPr>
          <p:cNvPr id="74763" name="Rectangle 11"/>
          <p:cNvSpPr>
            <a:spLocks noChangeArrowheads="1"/>
          </p:cNvSpPr>
          <p:nvPr/>
        </p:nvSpPr>
        <p:spPr bwMode="auto">
          <a:xfrm>
            <a:off x="4716463" y="4581128"/>
            <a:ext cx="4427537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/>
              <a:t>美国</a:t>
            </a:r>
            <a:r>
              <a:rPr lang="en-US" altLang="zh-CN" sz="2400" b="1" dirty="0"/>
              <a:t>——3.1</a:t>
            </a:r>
            <a:r>
              <a:rPr lang="zh-CN" altLang="en-US" sz="2400" b="1" dirty="0"/>
              <a:t>亿   （ </a:t>
            </a:r>
            <a:r>
              <a:rPr lang="en-US" altLang="zh-CN" sz="2400" b="1" dirty="0"/>
              <a:t>2010</a:t>
            </a:r>
            <a:r>
              <a:rPr lang="zh-CN" altLang="en-US" sz="2400" b="1" dirty="0"/>
              <a:t>年）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  <p:bldP spid="74758" grpId="0"/>
      <p:bldP spid="74759" grpId="0"/>
      <p:bldP spid="74760" grpId="0"/>
      <p:bldP spid="74762" grpId="0"/>
      <p:bldP spid="747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http://kc.njnu.edu.cn/dtx/Upload/image/ditudaguanyuan/zhuanti/12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39"/>
            <a:ext cx="8496944" cy="62906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http://vipftp.eku.cc/vrw/sc/sctx/820953119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55576" y="5903893"/>
            <a:ext cx="7398179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美国本土主要位于北温带，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阿拉斯加州位于北寒带，夏威夷州位于热带。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5229200"/>
            <a:ext cx="682084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东临大西洋，西临太平洋，北临北冰洋。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8" y="1484784"/>
            <a:ext cx="800219" cy="1607171"/>
          </a:xfrm>
          <a:prstGeom prst="rect">
            <a:avLst/>
          </a:prstGeom>
          <a:solidFill>
            <a:schemeClr val="bg1"/>
          </a:solidFill>
        </p:spPr>
        <p:txBody>
          <a:bodyPr vert="eaVert"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0066FF"/>
                </a:solidFill>
              </a:rPr>
              <a:t>太平洋</a:t>
            </a:r>
            <a:endParaRPr lang="zh-CN" altLang="en-US" sz="4000" b="1" dirty="0">
              <a:solidFill>
                <a:srgbClr val="0066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40352" y="692696"/>
            <a:ext cx="800219" cy="1607171"/>
          </a:xfrm>
          <a:prstGeom prst="rect">
            <a:avLst/>
          </a:prstGeom>
          <a:solidFill>
            <a:schemeClr val="bg1"/>
          </a:solidFill>
        </p:spPr>
        <p:txBody>
          <a:bodyPr vert="eaVert" wrap="none" rtlCol="0">
            <a:spAutoFit/>
          </a:bodyPr>
          <a:lstStyle/>
          <a:p>
            <a:r>
              <a:rPr lang="zh-CN" altLang="en-US" sz="4000" b="1" dirty="0" smtClean="0">
                <a:solidFill>
                  <a:srgbClr val="0066FF"/>
                </a:solidFill>
              </a:rPr>
              <a:t>大西洋</a:t>
            </a:r>
            <a:endParaRPr lang="zh-CN" altLang="en-US" sz="4000" b="1" dirty="0">
              <a:solidFill>
                <a:srgbClr val="0066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048" y="188640"/>
            <a:ext cx="111280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0066FF"/>
                </a:solidFill>
              </a:rPr>
              <a:t>北冰洋</a:t>
            </a:r>
            <a:endParaRPr lang="zh-CN" altLang="en-US" sz="2400" b="1" dirty="0">
              <a:solidFill>
                <a:srgbClr val="0066FF"/>
              </a:solidFill>
            </a:endParaRPr>
          </a:p>
        </p:txBody>
      </p:sp>
      <p:sp>
        <p:nvSpPr>
          <p:cNvPr id="8" name="椭圆 7"/>
          <p:cNvSpPr/>
          <p:nvPr/>
        </p:nvSpPr>
        <p:spPr bwMode="auto">
          <a:xfrm>
            <a:off x="6444208" y="1196752"/>
            <a:ext cx="1008112" cy="648072"/>
          </a:xfrm>
          <a:prstGeom prst="ellipse">
            <a:avLst/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5220072" y="620688"/>
            <a:ext cx="720080" cy="504056"/>
          </a:xfrm>
          <a:prstGeom prst="ellipse">
            <a:avLst/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4355976" y="1772816"/>
            <a:ext cx="1656184" cy="720080"/>
          </a:xfrm>
          <a:prstGeom prst="ellipse">
            <a:avLst/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 descr="http://img.zwbk.org/baike/bpic/2011/04/16/20110416120059504_382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椭圆 2"/>
          <p:cNvSpPr/>
          <p:nvPr/>
        </p:nvSpPr>
        <p:spPr bwMode="auto">
          <a:xfrm>
            <a:off x="4211960" y="980728"/>
            <a:ext cx="1872208" cy="720080"/>
          </a:xfrm>
          <a:prstGeom prst="ellipse">
            <a:avLst/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4860032" y="4869160"/>
            <a:ext cx="936104" cy="1440160"/>
          </a:xfrm>
          <a:prstGeom prst="ellipse">
            <a:avLst/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5940152" y="5013176"/>
            <a:ext cx="936104" cy="1224136"/>
          </a:xfrm>
          <a:prstGeom prst="ellipse">
            <a:avLst/>
          </a:prstGeom>
          <a:noFill/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51906" name="Picture 2" descr="http://p12.qhimg.com/t0160ea9af2a9f735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927358" y="836712"/>
            <a:ext cx="738664" cy="3279103"/>
          </a:xfrm>
          <a:prstGeom prst="rect">
            <a:avLst/>
          </a:prstGeom>
          <a:solidFill>
            <a:schemeClr val="bg1"/>
          </a:solidFill>
        </p:spPr>
        <p:txBody>
          <a:bodyPr vert="eaVert"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</a:rPr>
              <a:t>阿巴拉契亚山脉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5736" y="692696"/>
            <a:ext cx="861774" cy="3429785"/>
          </a:xfrm>
          <a:prstGeom prst="rect">
            <a:avLst/>
          </a:prstGeom>
          <a:solidFill>
            <a:schemeClr val="bg1"/>
          </a:solidFill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</a:rPr>
              <a:t>西部落基山脉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1196752"/>
            <a:ext cx="861774" cy="2873544"/>
          </a:xfrm>
          <a:prstGeom prst="rect">
            <a:avLst/>
          </a:prstGeom>
          <a:solidFill>
            <a:schemeClr val="bg1"/>
          </a:solidFill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</a:rPr>
              <a:t>中部大平原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50882" name="Picture 2" descr="http://h.hiphotos.baidu.com/zhidao/pic/item/b8014a90f603738dc6a5ae2eb31bb051f919ec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46786" name="Picture 2" descr="http://f.hiphotos.baidu.com/zhidao/pic/item/0b55b319ebc4b745862bb4cecdfc1e178b8215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424936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231425" name="Picture 1" descr="C:\Users\Administrator\AppData\Roaming\Tencent\Users\906525939\QQ\WinTemp\RichOle\A%{RU`(3`B2AR@SVM${N4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6989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499992" y="1412776"/>
            <a:ext cx="861774" cy="2873544"/>
          </a:xfrm>
          <a:prstGeom prst="rect">
            <a:avLst/>
          </a:prstGeom>
          <a:solidFill>
            <a:schemeClr val="bg1"/>
          </a:solidFill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66FF"/>
                </a:solidFill>
              </a:rPr>
              <a:t>密西西比河</a:t>
            </a:r>
            <a:endParaRPr lang="zh-CN" altLang="en-US" sz="4400" b="1" dirty="0">
              <a:solidFill>
                <a:srgbClr val="0066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5589240"/>
            <a:ext cx="6409127" cy="76944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FF"/>
                </a:solidFill>
              </a:rPr>
              <a:t>自北向南，注入墨西哥湾</a:t>
            </a:r>
            <a:endParaRPr lang="zh-CN" altLang="en-US" sz="4400" b="1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59074" name="Picture 2" descr="http://s7.sinaimg.cn/middle/5509a711gadb0ec0b450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矩形 4"/>
          <p:cNvSpPr/>
          <p:nvPr/>
        </p:nvSpPr>
        <p:spPr>
          <a:xfrm>
            <a:off x="899592" y="764704"/>
            <a:ext cx="7141700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世界上最大的淡水湖群</a:t>
            </a:r>
            <a:endParaRPr lang="zh-CN" altLang="en-US" sz="5400" b="1" cap="none" spc="0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2276872"/>
            <a:ext cx="70083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FF"/>
                </a:solidFill>
              </a:rPr>
              <a:t>最大</a:t>
            </a:r>
            <a:endParaRPr lang="zh-CN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4005064"/>
            <a:ext cx="1217000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FF"/>
                </a:solidFill>
              </a:rPr>
              <a:t>全部位于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</a:rPr>
              <a:t>美国境内</a:t>
            </a:r>
            <a:endParaRPr lang="zh-CN" altLang="en-US" sz="2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53954" name="Picture 2" descr="http://www.sznews.com/education/images/attachement/jpg/site3/20140213/00188b8c1952146674ce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7"/>
            <a:ext cx="8640960" cy="6264697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004048" y="548680"/>
            <a:ext cx="3497056" cy="193899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6000" b="1" cap="all" spc="0" dirty="0" smtClean="0"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美国</a:t>
            </a:r>
            <a:endParaRPr lang="en-US" altLang="zh-CN" sz="6000" b="1" cap="all" spc="0" dirty="0" smtClean="0"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zh-CN" altLang="en-US" sz="6000" b="1" cap="all" dirty="0" smtClean="0"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第</a:t>
            </a:r>
            <a:r>
              <a:rPr lang="en-US" altLang="zh-CN" sz="6000" b="1" cap="all" dirty="0" smtClean="0"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</a:t>
            </a:r>
            <a:r>
              <a:rPr lang="zh-CN" altLang="en-US" sz="6000" b="1" cap="all" dirty="0" smtClean="0"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课时</a:t>
            </a:r>
            <a:endParaRPr lang="zh-CN" altLang="en-US" sz="6000" b="1" cap="all" spc="0" dirty="0"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350000"/>
          </a:xfrm>
          <a:prstGeom prst="rect">
            <a:avLst/>
          </a:prstGeom>
          <a:noFill/>
        </p:spPr>
      </p:pic>
      <p:pic>
        <p:nvPicPr>
          <p:cNvPr id="178179" name="Picture 3" descr="Logo_New_ohne_Schatt_big_f_67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 l="21136" t="24945" r="15607" b="22693"/>
          <a:stretch>
            <a:fillRect/>
          </a:stretch>
        </p:blipFill>
        <p:spPr bwMode="auto">
          <a:xfrm>
            <a:off x="827088" y="2060575"/>
            <a:ext cx="2159000" cy="1681163"/>
          </a:xfrm>
          <a:prstGeom prst="rect">
            <a:avLst/>
          </a:prstGeom>
          <a:noFill/>
        </p:spPr>
      </p:pic>
      <p:pic>
        <p:nvPicPr>
          <p:cNvPr id="178180" name="Picture 4" descr="MicrosoftLogo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5013325"/>
            <a:ext cx="2808288" cy="676275"/>
          </a:xfrm>
          <a:prstGeom prst="rect">
            <a:avLst/>
          </a:prstGeom>
          <a:noFill/>
        </p:spPr>
      </p:pic>
      <p:pic>
        <p:nvPicPr>
          <p:cNvPr id="178181" name="Picture 5" descr="KFC Logo High Quality (Medium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4581525"/>
            <a:ext cx="1657350" cy="1654175"/>
          </a:xfrm>
          <a:prstGeom prst="rect">
            <a:avLst/>
          </a:prstGeom>
          <a:noFill/>
        </p:spPr>
      </p:pic>
      <p:pic>
        <p:nvPicPr>
          <p:cNvPr id="178182" name="Picture 6" descr="ford2 (Medium)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639"/>
          <a:stretch>
            <a:fillRect/>
          </a:stretch>
        </p:blipFill>
        <p:spPr bwMode="auto">
          <a:xfrm>
            <a:off x="971550" y="3429000"/>
            <a:ext cx="1938338" cy="1385888"/>
          </a:xfrm>
          <a:prstGeom prst="rect">
            <a:avLst/>
          </a:prstGeom>
          <a:noFill/>
        </p:spPr>
      </p:pic>
      <p:pic>
        <p:nvPicPr>
          <p:cNvPr id="178183" name="Picture 7" descr="Intel Logo1 (Medium)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2133600"/>
            <a:ext cx="1655763" cy="1092200"/>
          </a:xfrm>
          <a:prstGeom prst="rect">
            <a:avLst/>
          </a:prstGeom>
          <a:noFill/>
        </p:spPr>
      </p:pic>
      <p:pic>
        <p:nvPicPr>
          <p:cNvPr id="178184" name="Picture 8" descr="800px-McDonald'sin_log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25" y="2133600"/>
            <a:ext cx="1720850" cy="1284288"/>
          </a:xfrm>
          <a:prstGeom prst="rect">
            <a:avLst/>
          </a:prstGeom>
          <a:noFill/>
        </p:spPr>
      </p:pic>
      <p:pic>
        <p:nvPicPr>
          <p:cNvPr id="178185" name="Picture 9" descr="get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913" y="4797425"/>
            <a:ext cx="1119187" cy="1368425"/>
          </a:xfrm>
          <a:prstGeom prst="rect">
            <a:avLst/>
          </a:prstGeom>
          <a:noFill/>
        </p:spPr>
      </p:pic>
      <p:pic>
        <p:nvPicPr>
          <p:cNvPr id="178186" name="Picture 10" descr="未标题-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8038" y="3429000"/>
            <a:ext cx="3024187" cy="1204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8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8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771800" y="4458018"/>
            <a:ext cx="5904656" cy="76944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1" dirty="0">
                <a:ea typeface="黑体" panose="02010609060101010101" pitchFamily="49" charset="-122"/>
              </a:rPr>
              <a:t> </a:t>
            </a:r>
            <a:r>
              <a:rPr lang="zh-CN" altLang="en-US" sz="4400" b="1" dirty="0" smtClean="0">
                <a:ea typeface="黑体" panose="02010609060101010101" pitchFamily="49" charset="-122"/>
              </a:rPr>
              <a:t>服务业（  第三产业）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3068960"/>
            <a:ext cx="2089150" cy="8309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800" b="1" dirty="0" smtClean="0">
                <a:ea typeface="黑体" panose="02010609060101010101" pitchFamily="49" charset="-122"/>
              </a:rPr>
              <a:t>经</a:t>
            </a:r>
            <a:r>
              <a:rPr lang="zh-CN" altLang="en-US" sz="4800" b="1" dirty="0">
                <a:ea typeface="黑体" panose="02010609060101010101" pitchFamily="49" charset="-122"/>
              </a:rPr>
              <a:t>济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915816" y="2204864"/>
            <a:ext cx="4608512" cy="129266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 smtClean="0">
                <a:ea typeface="黑体" panose="02010609060101010101" pitchFamily="49" charset="-122"/>
              </a:rPr>
              <a:t>工业  （第二产业  ） </a:t>
            </a:r>
            <a:endParaRPr lang="en-US" altLang="zh-CN" sz="3600" b="1" dirty="0" smtClean="0"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 dirty="0" smtClean="0">
                <a:ea typeface="黑体" panose="02010609060101010101" pitchFamily="49" charset="-122"/>
              </a:rPr>
              <a:t> </a:t>
            </a:r>
            <a:endParaRPr lang="zh-CN" altLang="en-US" sz="2800" b="1" dirty="0">
              <a:ea typeface="黑体" panose="02010609060101010101" pitchFamily="49" charset="-122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483768" y="980728"/>
            <a:ext cx="6660232" cy="646331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ea typeface="黑体" panose="02010609060101010101" pitchFamily="49" charset="-122"/>
              </a:rPr>
              <a:t>农</a:t>
            </a:r>
            <a:r>
              <a:rPr lang="zh-CN" altLang="en-US" sz="3600" b="1" dirty="0" smtClean="0">
                <a:ea typeface="黑体" panose="02010609060101010101" pitchFamily="49" charset="-122"/>
              </a:rPr>
              <a:t>业     第一产业  （基础）</a:t>
            </a:r>
            <a:endParaRPr lang="zh-CN" altLang="en-US" sz="3600" b="1" dirty="0">
              <a:ea typeface="黑体" panose="02010609060101010101" pitchFamily="49" charset="-122"/>
            </a:endParaRPr>
          </a:p>
        </p:txBody>
      </p:sp>
      <p:sp>
        <p:nvSpPr>
          <p:cNvPr id="22536" name="AutoShape 8"/>
          <p:cNvSpPr/>
          <p:nvPr/>
        </p:nvSpPr>
        <p:spPr bwMode="auto">
          <a:xfrm>
            <a:off x="1763688" y="1340768"/>
            <a:ext cx="359941" cy="3672482"/>
          </a:xfrm>
          <a:prstGeom prst="leftBrace">
            <a:avLst>
              <a:gd name="adj1" fmla="val 62661"/>
              <a:gd name="adj2" fmla="val 50000"/>
            </a:avLst>
          </a:prstGeom>
          <a:noFill/>
          <a:ln w="57150">
            <a:solidFill>
              <a:srgbClr val="0033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27784" y="3140968"/>
            <a:ext cx="5952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重工业、轻工业、高新技术产业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4" grpId="0"/>
      <p:bldP spid="22535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4925" y="44450"/>
            <a:ext cx="8858250" cy="754063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00FF"/>
                </a:solidFill>
              </a:rPr>
              <a:t>美国农产品出口占世界的比重</a:t>
            </a:r>
            <a:endParaRPr lang="zh-CN" altLang="en-US" sz="50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88420" name="Object 4"/>
          <p:cNvGraphicFramePr>
            <a:graphicFrameLocks noChangeAspect="1"/>
          </p:cNvGraphicFramePr>
          <p:nvPr/>
        </p:nvGraphicFramePr>
        <p:xfrm>
          <a:off x="188913" y="774700"/>
          <a:ext cx="8677275" cy="5257800"/>
        </p:xfrm>
        <a:graphic>
          <a:graphicData uri="http://schemas.openxmlformats.org/presentationml/2006/ole">
            <p:oleObj spid="_x0000_s1025" name="图表" r:id="rId3" imgW="6705513" imgH="4067262" progId="">
              <p:embed/>
            </p:oleObj>
          </a:graphicData>
        </a:graphic>
      </p:graphicFrame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美国农业带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b="8417"/>
          <a:stretch>
            <a:fillRect/>
          </a:stretch>
        </p:blipFill>
        <p:spPr bwMode="auto">
          <a:xfrm>
            <a:off x="0" y="692150"/>
            <a:ext cx="9144000" cy="588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347" name="AutoShape 3"/>
          <p:cNvSpPr>
            <a:spLocks noChangeArrowheads="1"/>
          </p:cNvSpPr>
          <p:nvPr/>
        </p:nvSpPr>
        <p:spPr bwMode="auto">
          <a:xfrm rot="1529139" flipH="1">
            <a:off x="7123113" y="5522913"/>
            <a:ext cx="1079500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5348" name="Text Box 4"/>
          <p:cNvSpPr txBox="1">
            <a:spLocks noChangeArrowheads="1"/>
          </p:cNvSpPr>
          <p:nvPr/>
        </p:nvSpPr>
        <p:spPr bwMode="auto">
          <a:xfrm>
            <a:off x="8080375" y="5191125"/>
            <a:ext cx="379413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5050"/>
                </a:solidFill>
              </a:rPr>
              <a:t>暖湿气流</a:t>
            </a:r>
          </a:p>
        </p:txBody>
      </p:sp>
      <p:sp>
        <p:nvSpPr>
          <p:cNvPr id="185349" name="Rectangle 5"/>
          <p:cNvSpPr>
            <a:spLocks noGrp="1" noChangeArrowheads="1"/>
          </p:cNvSpPr>
          <p:nvPr>
            <p:ph type="title"/>
          </p:nvPr>
        </p:nvSpPr>
        <p:spPr>
          <a:xfrm>
            <a:off x="2555776" y="0"/>
            <a:ext cx="2362547" cy="762000"/>
          </a:xfrm>
          <a:solidFill>
            <a:schemeClr val="bg1"/>
          </a:solidFill>
        </p:spPr>
        <p:txBody>
          <a:bodyPr/>
          <a:lstStyle/>
          <a:p>
            <a:pPr algn="dist"/>
            <a:r>
              <a:rPr lang="zh-CN" altLang="en-US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专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业化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85352" name="Oval 8"/>
          <p:cNvSpPr>
            <a:spLocks noChangeArrowheads="1"/>
          </p:cNvSpPr>
          <p:nvPr/>
        </p:nvSpPr>
        <p:spPr bwMode="auto">
          <a:xfrm>
            <a:off x="4787900" y="4581525"/>
            <a:ext cx="2376488" cy="647700"/>
          </a:xfrm>
          <a:prstGeom prst="ellipse">
            <a:avLst/>
          </a:prstGeom>
          <a:noFill/>
          <a:ln w="889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5353" name="Oval 9"/>
          <p:cNvSpPr>
            <a:spLocks noChangeArrowheads="1"/>
          </p:cNvSpPr>
          <p:nvPr/>
        </p:nvSpPr>
        <p:spPr bwMode="auto">
          <a:xfrm rot="728438">
            <a:off x="5357813" y="2178050"/>
            <a:ext cx="2808287" cy="647700"/>
          </a:xfrm>
          <a:prstGeom prst="ellipse">
            <a:avLst/>
          </a:prstGeom>
          <a:noFill/>
          <a:ln w="889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5355" name="Oval 11"/>
          <p:cNvSpPr>
            <a:spLocks noChangeArrowheads="1"/>
          </p:cNvSpPr>
          <p:nvPr/>
        </p:nvSpPr>
        <p:spPr bwMode="auto">
          <a:xfrm>
            <a:off x="4356100" y="2924175"/>
            <a:ext cx="1871663" cy="647700"/>
          </a:xfrm>
          <a:prstGeom prst="ellipse">
            <a:avLst/>
          </a:prstGeom>
          <a:noFill/>
          <a:ln w="889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5359" name="Group 15"/>
          <p:cNvGrpSpPr/>
          <p:nvPr/>
        </p:nvGrpSpPr>
        <p:grpSpPr bwMode="auto">
          <a:xfrm>
            <a:off x="3635375" y="1484313"/>
            <a:ext cx="1441450" cy="2806700"/>
            <a:chOff x="2245" y="981"/>
            <a:chExt cx="908" cy="1768"/>
          </a:xfrm>
        </p:grpSpPr>
        <p:sp>
          <p:nvSpPr>
            <p:cNvPr id="185357" name="Oval 13"/>
            <p:cNvSpPr>
              <a:spLocks noChangeArrowheads="1"/>
            </p:cNvSpPr>
            <p:nvPr/>
          </p:nvSpPr>
          <p:spPr bwMode="auto">
            <a:xfrm>
              <a:off x="2245" y="2341"/>
              <a:ext cx="908" cy="408"/>
            </a:xfrm>
            <a:prstGeom prst="ellipse">
              <a:avLst/>
            </a:prstGeom>
            <a:noFill/>
            <a:ln w="88900">
              <a:solidFill>
                <a:srgbClr val="FF0000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58" name="Oval 14"/>
            <p:cNvSpPr>
              <a:spLocks noChangeArrowheads="1"/>
            </p:cNvSpPr>
            <p:nvPr/>
          </p:nvSpPr>
          <p:spPr bwMode="auto">
            <a:xfrm>
              <a:off x="2245" y="981"/>
              <a:ext cx="771" cy="363"/>
            </a:xfrm>
            <a:prstGeom prst="ellipse">
              <a:avLst/>
            </a:prstGeom>
            <a:noFill/>
            <a:ln w="63500">
              <a:solidFill>
                <a:srgbClr val="FF0000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5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5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5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5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9" grpId="0" animBg="1"/>
      <p:bldP spid="185352" grpId="0" animBg="1"/>
      <p:bldP spid="185353" grpId="0" animBg="1"/>
      <p:bldP spid="18535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467544" y="4941168"/>
            <a:ext cx="3960813" cy="584775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ea typeface="黑体" panose="02010609060101010101" pitchFamily="49" charset="-122"/>
              </a:rPr>
              <a:t>大规模标准化生产</a:t>
            </a:r>
            <a:endParaRPr lang="zh-CN" altLang="en-US" sz="3200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1259632" y="3717032"/>
            <a:ext cx="1711325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机械化</a:t>
            </a:r>
          </a:p>
        </p:txBody>
      </p:sp>
      <p:pic>
        <p:nvPicPr>
          <p:cNvPr id="25609" name="Picture 9" descr="Img3358730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0900" y="3068638"/>
            <a:ext cx="4483100" cy="2990850"/>
          </a:xfrm>
          <a:prstGeom prst="rect">
            <a:avLst/>
          </a:prstGeom>
          <a:noFill/>
        </p:spPr>
      </p:pic>
      <p:pic>
        <p:nvPicPr>
          <p:cNvPr id="25610" name="Picture 10" descr="1211194125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4500562" cy="2997200"/>
          </a:xfrm>
          <a:prstGeom prst="rect">
            <a:avLst/>
          </a:prstGeom>
          <a:noFill/>
        </p:spPr>
      </p:pic>
      <p:pic>
        <p:nvPicPr>
          <p:cNvPr id="25611" name="Picture 11" descr="3123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00563" cy="2998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animBg="1"/>
      <p:bldP spid="2560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557338"/>
            <a:ext cx="6708775" cy="4121150"/>
          </a:xfrm>
          <a:prstGeom prst="rect">
            <a:avLst/>
          </a:prstGeom>
          <a:noFill/>
        </p:spPr>
      </p:pic>
      <p:sp>
        <p:nvSpPr>
          <p:cNvPr id="116739" name="WordArt 3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446405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/>
              </a:rPr>
              <a:t>美国的三大工业区</a:t>
            </a:r>
          </a:p>
        </p:txBody>
      </p:sp>
      <p:sp>
        <p:nvSpPr>
          <p:cNvPr id="116743" name="Text Box 7"/>
          <p:cNvSpPr txBox="1">
            <a:spLocks noChangeArrowheads="1"/>
          </p:cNvSpPr>
          <p:nvPr/>
        </p:nvSpPr>
        <p:spPr bwMode="auto">
          <a:xfrm>
            <a:off x="34925" y="2636838"/>
            <a:ext cx="1368425" cy="8223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微电子、信息</a:t>
            </a:r>
          </a:p>
        </p:txBody>
      </p:sp>
      <p:sp>
        <p:nvSpPr>
          <p:cNvPr id="116744" name="Text Box 8"/>
          <p:cNvSpPr txBox="1">
            <a:spLocks noChangeArrowheads="1"/>
          </p:cNvSpPr>
          <p:nvPr/>
        </p:nvSpPr>
        <p:spPr bwMode="auto">
          <a:xfrm>
            <a:off x="4643438" y="836613"/>
            <a:ext cx="3654425" cy="100488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发展最早</a:t>
            </a:r>
          </a:p>
          <a:p>
            <a:pPr>
              <a:spcBef>
                <a:spcPct val="50000"/>
              </a:spcBef>
            </a:pPr>
            <a:r>
              <a:rPr lang="zh-CN" altLang="en-US" sz="2400" b="1"/>
              <a:t>钢铁、机械、汽车</a:t>
            </a:r>
          </a:p>
        </p:txBody>
      </p:sp>
      <p:sp>
        <p:nvSpPr>
          <p:cNvPr id="116747" name="Text Box 11"/>
          <p:cNvSpPr txBox="1">
            <a:spLocks noChangeArrowheads="1"/>
          </p:cNvSpPr>
          <p:nvPr/>
        </p:nvSpPr>
        <p:spPr bwMode="auto">
          <a:xfrm>
            <a:off x="8388350" y="1989138"/>
            <a:ext cx="503238" cy="3743325"/>
          </a:xfrm>
          <a:prstGeom prst="rect">
            <a:avLst/>
          </a:prstGeom>
          <a:noFill/>
          <a:ln w="57150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各工业区中的重要城市</a:t>
            </a:r>
          </a:p>
        </p:txBody>
      </p:sp>
      <p:sp>
        <p:nvSpPr>
          <p:cNvPr id="116751" name="Oval 15"/>
          <p:cNvSpPr>
            <a:spLocks noChangeArrowheads="1"/>
          </p:cNvSpPr>
          <p:nvPr/>
        </p:nvSpPr>
        <p:spPr bwMode="auto">
          <a:xfrm>
            <a:off x="3708400" y="4652963"/>
            <a:ext cx="936625" cy="433387"/>
          </a:xfrm>
          <a:prstGeom prst="ellips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6752" name="Oval 16"/>
          <p:cNvSpPr>
            <a:spLocks noChangeArrowheads="1"/>
          </p:cNvSpPr>
          <p:nvPr/>
        </p:nvSpPr>
        <p:spPr bwMode="auto">
          <a:xfrm>
            <a:off x="5003800" y="2420938"/>
            <a:ext cx="936625" cy="433387"/>
          </a:xfrm>
          <a:prstGeom prst="ellips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6753" name="Oval 17"/>
          <p:cNvSpPr>
            <a:spLocks noChangeArrowheads="1"/>
          </p:cNvSpPr>
          <p:nvPr/>
        </p:nvSpPr>
        <p:spPr bwMode="auto">
          <a:xfrm>
            <a:off x="900113" y="3068638"/>
            <a:ext cx="1800225" cy="936625"/>
          </a:xfrm>
          <a:prstGeom prst="ellips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6754" name="Text Box 18"/>
          <p:cNvSpPr txBox="1">
            <a:spLocks noChangeArrowheads="1"/>
          </p:cNvSpPr>
          <p:nvPr/>
        </p:nvSpPr>
        <p:spPr bwMode="auto">
          <a:xfrm>
            <a:off x="3995738" y="5373688"/>
            <a:ext cx="2376487" cy="1160462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“</a:t>
            </a:r>
            <a:r>
              <a:rPr lang="zh-CN" altLang="en-US" sz="2800" b="1"/>
              <a:t>阳光地带”</a:t>
            </a:r>
          </a:p>
          <a:p>
            <a:pPr>
              <a:spcBef>
                <a:spcPct val="50000"/>
              </a:spcBef>
            </a:pPr>
            <a:r>
              <a:rPr lang="zh-CN" altLang="en-US" sz="2800" b="1"/>
              <a:t>宇航、石油</a:t>
            </a:r>
          </a:p>
        </p:txBody>
      </p:sp>
      <p:sp>
        <p:nvSpPr>
          <p:cNvPr id="116755" name="Text Box 19"/>
          <p:cNvSpPr txBox="1">
            <a:spLocks noChangeArrowheads="1"/>
          </p:cNvSpPr>
          <p:nvPr/>
        </p:nvSpPr>
        <p:spPr bwMode="auto">
          <a:xfrm>
            <a:off x="179388" y="4005263"/>
            <a:ext cx="2663825" cy="10668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旧金山附近“硅谷”</a:t>
            </a:r>
          </a:p>
        </p:txBody>
      </p:sp>
      <p:sp>
        <p:nvSpPr>
          <p:cNvPr id="116757" name="Oval 21"/>
          <p:cNvSpPr>
            <a:spLocks noChangeArrowheads="1"/>
          </p:cNvSpPr>
          <p:nvPr/>
        </p:nvSpPr>
        <p:spPr bwMode="auto">
          <a:xfrm>
            <a:off x="1331913" y="1916113"/>
            <a:ext cx="215900" cy="288925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6758" name="Text Box 22"/>
          <p:cNvSpPr txBox="1">
            <a:spLocks noChangeArrowheads="1"/>
          </p:cNvSpPr>
          <p:nvPr/>
        </p:nvSpPr>
        <p:spPr bwMode="auto">
          <a:xfrm>
            <a:off x="1476375" y="1989138"/>
            <a:ext cx="1116013" cy="366712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西雅图</a:t>
            </a:r>
          </a:p>
        </p:txBody>
      </p:sp>
      <p:sp>
        <p:nvSpPr>
          <p:cNvPr id="116759" name="Text Box 23"/>
          <p:cNvSpPr txBox="1">
            <a:spLocks noChangeArrowheads="1"/>
          </p:cNvSpPr>
          <p:nvPr/>
        </p:nvSpPr>
        <p:spPr bwMode="auto">
          <a:xfrm>
            <a:off x="0" y="1341438"/>
            <a:ext cx="2665413" cy="1004887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波音飞机故乡，</a:t>
            </a: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微软总部</a:t>
            </a:r>
          </a:p>
        </p:txBody>
      </p:sp>
      <p:sp>
        <p:nvSpPr>
          <p:cNvPr id="116760" name="Line 24"/>
          <p:cNvSpPr>
            <a:spLocks noChangeShapeType="1"/>
          </p:cNvSpPr>
          <p:nvPr/>
        </p:nvSpPr>
        <p:spPr bwMode="auto">
          <a:xfrm>
            <a:off x="3708400" y="3644900"/>
            <a:ext cx="1943100" cy="0"/>
          </a:xfrm>
          <a:prstGeom prst="line">
            <a:avLst/>
          </a:prstGeom>
          <a:noFill/>
          <a:ln w="63500">
            <a:solidFill>
              <a:srgbClr val="FFFF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16761" name="Line 25"/>
          <p:cNvSpPr>
            <a:spLocks noChangeShapeType="1"/>
          </p:cNvSpPr>
          <p:nvPr/>
        </p:nvSpPr>
        <p:spPr bwMode="auto">
          <a:xfrm>
            <a:off x="4067175" y="4508500"/>
            <a:ext cx="1944688" cy="0"/>
          </a:xfrm>
          <a:prstGeom prst="line">
            <a:avLst/>
          </a:prstGeom>
          <a:noFill/>
          <a:ln w="63500">
            <a:solidFill>
              <a:srgbClr val="FFFF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16762" name="Line 26"/>
          <p:cNvSpPr>
            <a:spLocks noChangeShapeType="1"/>
          </p:cNvSpPr>
          <p:nvPr/>
        </p:nvSpPr>
        <p:spPr bwMode="auto">
          <a:xfrm>
            <a:off x="1403350" y="3068638"/>
            <a:ext cx="1584325" cy="0"/>
          </a:xfrm>
          <a:prstGeom prst="line">
            <a:avLst/>
          </a:prstGeom>
          <a:noFill/>
          <a:ln w="63500">
            <a:solidFill>
              <a:srgbClr val="FFFF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16763" name="Text Box 27"/>
          <p:cNvSpPr txBox="1">
            <a:spLocks noChangeArrowheads="1"/>
          </p:cNvSpPr>
          <p:nvPr/>
        </p:nvSpPr>
        <p:spPr bwMode="auto">
          <a:xfrm>
            <a:off x="323850" y="260350"/>
            <a:ext cx="8820150" cy="946150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有完整的工业部门体系，   生产规模大、技术先进，   是世界上最发达的工业国家</a:t>
            </a:r>
          </a:p>
        </p:txBody>
      </p:sp>
      <p:sp>
        <p:nvSpPr>
          <p:cNvPr id="116764" name="Text Box 28"/>
          <p:cNvSpPr txBox="1">
            <a:spLocks noChangeArrowheads="1"/>
          </p:cNvSpPr>
          <p:nvPr/>
        </p:nvSpPr>
        <p:spPr bwMode="auto">
          <a:xfrm>
            <a:off x="1258888" y="3429000"/>
            <a:ext cx="1152525" cy="36671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（旧金山）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6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6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6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3" grpId="0"/>
      <p:bldP spid="116744" grpId="0"/>
      <p:bldP spid="116751" grpId="0" animBg="1"/>
      <p:bldP spid="116752" grpId="0" animBg="1"/>
      <p:bldP spid="116753" grpId="0" animBg="1"/>
      <p:bldP spid="116754" grpId="0"/>
      <p:bldP spid="116755" grpId="0"/>
      <p:bldP spid="116759" grpId="0"/>
      <p:bldP spid="116760" grpId="0" animBg="1"/>
      <p:bldP spid="116761" grpId="0" animBg="1"/>
      <p:bldP spid="116762" grpId="0" animBg="1"/>
      <p:bldP spid="11676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800" b="1">
                <a:solidFill>
                  <a:srgbClr val="FF0000"/>
                </a:solidFill>
                <a:latin typeface="Arial" panose="020B0604020202020204"/>
              </a:rPr>
              <a:t>“</a:t>
            </a:r>
            <a:r>
              <a:rPr lang="zh-CN" altLang="en-US" sz="3800" b="1">
                <a:solidFill>
                  <a:srgbClr val="FF0000"/>
                </a:solidFill>
              </a:rPr>
              <a:t>硅谷</a:t>
            </a:r>
            <a:r>
              <a:rPr lang="zh-CN" altLang="en-US" sz="3800" b="1">
                <a:solidFill>
                  <a:srgbClr val="FF0000"/>
                </a:solidFill>
                <a:latin typeface="Arial" panose="020B0604020202020204"/>
              </a:rPr>
              <a:t>”</a:t>
            </a:r>
            <a:r>
              <a:rPr lang="en-US" altLang="zh-CN" sz="3800" b="1">
                <a:solidFill>
                  <a:srgbClr val="FF0000"/>
                </a:solidFill>
                <a:latin typeface="Arial" panose="020B0604020202020204"/>
              </a:rPr>
              <a:t>——</a:t>
            </a:r>
            <a:r>
              <a:rPr lang="zh-CN" altLang="en-US" sz="3800" b="1">
                <a:solidFill>
                  <a:srgbClr val="FF0000"/>
                </a:solidFill>
              </a:rPr>
              <a:t>美国最大微电子工业中心</a:t>
            </a:r>
            <a:r>
              <a:rPr lang="zh-CN" altLang="en-US" sz="3800"/>
              <a:t/>
            </a:r>
            <a:br>
              <a:rPr lang="zh-CN" altLang="en-US" sz="3800"/>
            </a:br>
            <a:endParaRPr lang="zh-CN" altLang="en-US" sz="3800"/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349500"/>
            <a:ext cx="8229600" cy="13684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3200" b="1">
                <a:solidFill>
                  <a:srgbClr val="FF0000"/>
                </a:solidFill>
              </a:rPr>
              <a:t>美国高新技术产业：</a:t>
            </a:r>
            <a:r>
              <a:rPr lang="en-US" altLang="zh-CN" sz="3200" b="1">
                <a:solidFill>
                  <a:srgbClr val="FF0000"/>
                </a:solidFill>
              </a:rPr>
              <a:t>1</a:t>
            </a:r>
            <a:r>
              <a:rPr lang="zh-CN" altLang="en-US" sz="3200" b="1">
                <a:solidFill>
                  <a:srgbClr val="FF0000"/>
                </a:solidFill>
              </a:rPr>
              <a:t>、科技人员比重大</a:t>
            </a:r>
          </a:p>
          <a:p>
            <a:pPr>
              <a:lnSpc>
                <a:spcPct val="80000"/>
              </a:lnSpc>
            </a:pPr>
            <a:r>
              <a:rPr lang="zh-CN" altLang="en-US" sz="3200" b="1">
                <a:solidFill>
                  <a:srgbClr val="FF0000"/>
                </a:solidFill>
              </a:rPr>
              <a:t>                                 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  <a:r>
              <a:rPr lang="zh-CN" altLang="en-US" sz="3200" b="1">
                <a:solidFill>
                  <a:srgbClr val="FF0000"/>
                </a:solidFill>
              </a:rPr>
              <a:t>、研究开发费用大</a:t>
            </a:r>
          </a:p>
          <a:p>
            <a:pPr>
              <a:lnSpc>
                <a:spcPct val="80000"/>
              </a:lnSpc>
            </a:pPr>
            <a:r>
              <a:rPr lang="zh-CN" altLang="en-US" sz="2600"/>
              <a:t> </a:t>
            </a:r>
          </a:p>
        </p:txBody>
      </p:sp>
      <p:sp>
        <p:nvSpPr>
          <p:cNvPr id="194564" name="WordArt 4"/>
          <p:cNvSpPr>
            <a:spLocks noChangeArrowheads="1" noChangeShapeType="1" noTextEdit="1"/>
          </p:cNvSpPr>
          <p:nvPr/>
        </p:nvSpPr>
        <p:spPr bwMode="auto">
          <a:xfrm>
            <a:off x="179512" y="1556792"/>
            <a:ext cx="8569325" cy="108012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70447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当今世界高新技术企业最密集地区之一</a:t>
            </a: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827088" y="3716338"/>
            <a:ext cx="7200900" cy="519112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/>
              <a:t>高科技企业建立主要与以下哪些因素有关？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755650" y="4437063"/>
            <a:ext cx="8137525" cy="10668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/>
              <a:t>A</a:t>
            </a:r>
            <a:r>
              <a:rPr lang="zh-CN" altLang="en-US" sz="3200"/>
              <a:t>、人才     </a:t>
            </a:r>
            <a:r>
              <a:rPr lang="en-US" altLang="zh-CN" sz="3200"/>
              <a:t>B</a:t>
            </a:r>
            <a:r>
              <a:rPr lang="zh-CN" altLang="en-US" sz="3200"/>
              <a:t>、资源      </a:t>
            </a:r>
            <a:r>
              <a:rPr lang="en-US" altLang="zh-CN" sz="3200"/>
              <a:t>C</a:t>
            </a:r>
            <a:r>
              <a:rPr lang="zh-CN" altLang="en-US" sz="3200"/>
              <a:t>、农业     </a:t>
            </a:r>
            <a:r>
              <a:rPr lang="en-US" altLang="zh-CN" sz="3200"/>
              <a:t>D</a:t>
            </a:r>
            <a:r>
              <a:rPr lang="zh-CN" altLang="en-US" sz="3200"/>
              <a:t>、交通     </a:t>
            </a:r>
            <a:r>
              <a:rPr lang="en-US" altLang="zh-CN" sz="3200"/>
              <a:t>E</a:t>
            </a:r>
            <a:r>
              <a:rPr lang="zh-CN" altLang="en-US" sz="3200"/>
              <a:t>、劳动力   </a:t>
            </a:r>
            <a:r>
              <a:rPr lang="en-US" altLang="zh-CN" sz="3200"/>
              <a:t>F</a:t>
            </a:r>
            <a:r>
              <a:rPr lang="zh-CN" altLang="en-US" sz="3200"/>
              <a:t>、环境</a:t>
            </a:r>
          </a:p>
        </p:txBody>
      </p:sp>
      <p:sp>
        <p:nvSpPr>
          <p:cNvPr id="194567" name="Line 7"/>
          <p:cNvSpPr>
            <a:spLocks noChangeShapeType="1"/>
          </p:cNvSpPr>
          <p:nvPr/>
        </p:nvSpPr>
        <p:spPr bwMode="auto">
          <a:xfrm>
            <a:off x="827088" y="5013325"/>
            <a:ext cx="15113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94568" name="Line 8"/>
          <p:cNvSpPr>
            <a:spLocks noChangeShapeType="1"/>
          </p:cNvSpPr>
          <p:nvPr/>
        </p:nvSpPr>
        <p:spPr bwMode="auto">
          <a:xfrm>
            <a:off x="7019925" y="5013325"/>
            <a:ext cx="15113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94569" name="Line 9"/>
          <p:cNvSpPr>
            <a:spLocks noChangeShapeType="1"/>
          </p:cNvSpPr>
          <p:nvPr/>
        </p:nvSpPr>
        <p:spPr bwMode="auto">
          <a:xfrm>
            <a:off x="3059113" y="5661025"/>
            <a:ext cx="15113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2" grpId="0"/>
      <p:bldP spid="194563" grpId="0" build="p"/>
      <p:bldP spid="194564" grpId="0" animBg="1"/>
      <p:bldP spid="194565" grpId="0"/>
      <p:bldP spid="194566" grpId="0"/>
      <p:bldP spid="194567" grpId="0" animBg="1"/>
      <p:bldP spid="194568" grpId="0" animBg="1"/>
      <p:bldP spid="19456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4850"/>
          </a:xfrm>
        </p:spPr>
        <p:txBody>
          <a:bodyPr/>
          <a:lstStyle/>
          <a:p>
            <a:r>
              <a:rPr lang="zh-CN" altLang="en-US" sz="3800" b="1"/>
              <a:t>世界一些国家平均消费能源</a:t>
            </a:r>
          </a:p>
        </p:txBody>
      </p:sp>
      <p:pic>
        <p:nvPicPr>
          <p:cNvPr id="73731" name="Picture 3" descr="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450" y="1174750"/>
            <a:ext cx="6696075" cy="5494338"/>
          </a:xfrm>
          <a:noFill/>
        </p:spPr>
      </p:pic>
      <p:sp>
        <p:nvSpPr>
          <p:cNvPr id="73732" name="WordArt 4"/>
          <p:cNvSpPr>
            <a:spLocks noChangeArrowheads="1" noChangeShapeType="1" noTextEdit="1"/>
          </p:cNvSpPr>
          <p:nvPr/>
        </p:nvSpPr>
        <p:spPr bwMode="auto">
          <a:xfrm rot="5400000">
            <a:off x="-1656556" y="3393282"/>
            <a:ext cx="4897437" cy="6477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最大的资源消耗大国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4" descr="纽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19" name="Text Box 6"/>
          <p:cNvSpPr txBox="1">
            <a:spLocks noChangeArrowheads="1"/>
          </p:cNvSpPr>
          <p:nvPr/>
        </p:nvSpPr>
        <p:spPr bwMode="auto">
          <a:xfrm>
            <a:off x="0" y="5791200"/>
            <a:ext cx="9144000" cy="10683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美国最大城市、最大海港，世界四大金融中</a:t>
            </a:r>
            <a:r>
              <a:rPr lang="zh-CN" altLang="en-US" sz="3200" b="1" dirty="0" smtClean="0">
                <a:solidFill>
                  <a:srgbClr val="000000"/>
                </a:solidFill>
                <a:ea typeface="黑体" panose="02010609060101010101" pitchFamily="49" charset="-122"/>
              </a:rPr>
              <a:t>心</a:t>
            </a:r>
            <a:r>
              <a:rPr lang="en-US" altLang="zh-CN" sz="3200" b="1" dirty="0" smtClean="0">
                <a:solidFill>
                  <a:srgbClr val="000000"/>
                </a:solidFill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49" charset="-122"/>
              </a:rPr>
              <a:t>纽约</a:t>
            </a:r>
          </a:p>
        </p:txBody>
      </p:sp>
      <p:pic>
        <p:nvPicPr>
          <p:cNvPr id="111620" name="Picture 5" descr="纽约自由女神像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B3D5F1"/>
              </a:clrFrom>
              <a:clrTo>
                <a:srgbClr val="B3D5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429000"/>
            <a:ext cx="3214688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5" name="Picture 5" descr="143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0"/>
            <a:ext cx="3706813" cy="2624138"/>
          </a:xfrm>
          <a:prstGeom prst="rect">
            <a:avLst/>
          </a:prstGeom>
          <a:noFill/>
        </p:spPr>
      </p:pic>
      <p:pic>
        <p:nvPicPr>
          <p:cNvPr id="112646" name="Picture 6" descr="华尔街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3108325"/>
            <a:ext cx="3455987" cy="2481263"/>
          </a:xfrm>
          <a:prstGeom prst="rect">
            <a:avLst/>
          </a:prstGeom>
          <a:noFill/>
        </p:spPr>
      </p:pic>
      <p:pic>
        <p:nvPicPr>
          <p:cNvPr id="112647" name="Picture 7" descr="联合国大厦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41313"/>
            <a:ext cx="3744912" cy="2511425"/>
          </a:xfrm>
          <a:prstGeom prst="rect">
            <a:avLst/>
          </a:prstGeom>
          <a:noFill/>
        </p:spPr>
      </p:pic>
      <p:sp>
        <p:nvSpPr>
          <p:cNvPr id="112648" name="Text Box 8"/>
          <p:cNvSpPr txBox="1">
            <a:spLocks noChangeArrowheads="1"/>
          </p:cNvSpPr>
          <p:nvPr/>
        </p:nvSpPr>
        <p:spPr bwMode="auto">
          <a:xfrm>
            <a:off x="176213" y="5583238"/>
            <a:ext cx="3459162" cy="366712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ea typeface="黑体" panose="02010609060101010101" pitchFamily="49" charset="-122"/>
              </a:rPr>
              <a:t>华尔街</a:t>
            </a: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3635375" y="1203325"/>
            <a:ext cx="458788" cy="779463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ea typeface="黑体" panose="02010609060101010101" pitchFamily="49" charset="-122"/>
              </a:rPr>
              <a:t>曼哈顿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8361363" y="974725"/>
            <a:ext cx="458787" cy="12382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ea typeface="黑体" panose="02010609060101010101" pitchFamily="49" charset="-122"/>
              </a:rPr>
              <a:t>联合国总部</a:t>
            </a: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3995738" y="3429000"/>
            <a:ext cx="4392612" cy="24082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5050"/>
                </a:solidFill>
                <a:ea typeface="黑体" panose="02010609060101010101" pitchFamily="49" charset="-122"/>
              </a:rPr>
              <a:t>纽约</a:t>
            </a:r>
            <a:r>
              <a:rPr lang="zh-CN" altLang="en-US" sz="2800" b="1">
                <a:ea typeface="黑体" panose="02010609060101010101" pitchFamily="49" charset="-122"/>
              </a:rPr>
              <a:t>是美国人口最多的城市，也是最大的港口，世界四大金融中心之一。曼哈顿区，被看成是纽约市的象征。</a:t>
            </a:r>
          </a:p>
        </p:txBody>
      </p:sp>
      <p:sp>
        <p:nvSpPr>
          <p:cNvPr id="112652" name="Line 12"/>
          <p:cNvSpPr>
            <a:spLocks noChangeShapeType="1"/>
          </p:cNvSpPr>
          <p:nvPr/>
        </p:nvSpPr>
        <p:spPr bwMode="auto">
          <a:xfrm>
            <a:off x="4140200" y="5373688"/>
            <a:ext cx="3887788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12653" name="Line 13"/>
          <p:cNvSpPr>
            <a:spLocks noChangeShapeType="1"/>
          </p:cNvSpPr>
          <p:nvPr/>
        </p:nvSpPr>
        <p:spPr bwMode="auto">
          <a:xfrm>
            <a:off x="4140200" y="5876925"/>
            <a:ext cx="1439863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8" grpId="0" animBg="1"/>
      <p:bldP spid="112649" grpId="0" animBg="1"/>
      <p:bldP spid="112650" grpId="0" animBg="1"/>
      <p:bldP spid="11265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0" name="Rectangle 6"/>
          <p:cNvSpPr>
            <a:spLocks noChangeArrowheads="1"/>
          </p:cNvSpPr>
          <p:nvPr/>
        </p:nvSpPr>
        <p:spPr bwMode="auto">
          <a:xfrm>
            <a:off x="5940425" y="1268413"/>
            <a:ext cx="3203575" cy="40560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芝加哥</a:t>
            </a:r>
          </a:p>
          <a:p>
            <a:r>
              <a:rPr lang="en-US" altLang="zh-CN" sz="3200" b="1" dirty="0">
                <a:solidFill>
                  <a:srgbClr val="FF0000"/>
                </a:solidFill>
              </a:rPr>
              <a:t>—</a:t>
            </a:r>
            <a:r>
              <a:rPr lang="zh-CN" altLang="en-US" sz="3200" b="1" dirty="0">
                <a:solidFill>
                  <a:srgbClr val="FF0000"/>
                </a:solidFill>
              </a:rPr>
              <a:t>交通中心</a:t>
            </a:r>
          </a:p>
          <a:p>
            <a:r>
              <a:rPr lang="zh-CN" altLang="en-US" sz="2800" b="1" dirty="0"/>
              <a:t>交通运输业发达，被称</a:t>
            </a:r>
            <a:r>
              <a:rPr lang="zh-CN" altLang="en-US" sz="2800" b="1" dirty="0">
                <a:solidFill>
                  <a:srgbClr val="FF0000"/>
                </a:solidFill>
              </a:rPr>
              <a:t>“美国动脉”，</a:t>
            </a:r>
          </a:p>
          <a:p>
            <a:endParaRPr lang="zh-CN" altLang="en-US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/>
              <a:t>美国最大的空运中心、铁路枢纽，</a:t>
            </a:r>
          </a:p>
          <a:p>
            <a:r>
              <a:rPr lang="zh-CN" altLang="en-US" sz="2800" b="1" dirty="0"/>
              <a:t>世界上最大的内陆港口</a:t>
            </a:r>
          </a:p>
        </p:txBody>
      </p:sp>
      <p:pic>
        <p:nvPicPr>
          <p:cNvPr id="113673" name="Picture 9" descr="201203112043205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5940425" cy="6192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00" name="Text Box 8"/>
          <p:cNvSpPr txBox="1">
            <a:spLocks noChangeArrowheads="1"/>
          </p:cNvSpPr>
          <p:nvPr/>
        </p:nvSpPr>
        <p:spPr bwMode="auto">
          <a:xfrm>
            <a:off x="179388" y="3573463"/>
            <a:ext cx="8964612" cy="243998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5050"/>
                </a:solidFill>
                <a:ea typeface="黑体" panose="02010609060101010101" pitchFamily="49" charset="-122"/>
              </a:rPr>
              <a:t>圣弗朗西斯科</a:t>
            </a:r>
            <a:r>
              <a:rPr lang="en-US" altLang="zh-CN" sz="2800" b="1">
                <a:solidFill>
                  <a:srgbClr val="FF5050"/>
                </a:solidFill>
                <a:ea typeface="黑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FF5050"/>
                </a:solidFill>
                <a:ea typeface="黑体" panose="02010609060101010101" pitchFamily="49" charset="-122"/>
              </a:rPr>
              <a:t>旧金山</a:t>
            </a:r>
            <a:r>
              <a:rPr lang="en-US" altLang="zh-CN" sz="2800" b="1">
                <a:solidFill>
                  <a:srgbClr val="FF5050"/>
                </a:solidFill>
                <a:ea typeface="黑体" panose="02010609060101010101" pitchFamily="49" charset="-122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5050"/>
                </a:solidFill>
                <a:ea typeface="黑体" panose="02010609060101010101" pitchFamily="49" charset="-122"/>
              </a:rPr>
              <a:t> </a:t>
            </a:r>
            <a:r>
              <a:rPr lang="zh-CN" altLang="en-US" sz="2800" b="1">
                <a:ea typeface="黑体" panose="02010609060101010101" pitchFamily="49" charset="-122"/>
              </a:rPr>
              <a:t>是美国太平洋沿岸的金融、贸易、教育和文化中心之一，也是著名的天然良港。这里的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唐人街</a:t>
            </a:r>
            <a:r>
              <a:rPr lang="zh-CN" altLang="en-US" sz="2800" b="1">
                <a:ea typeface="黑体" panose="02010609060101010101" pitchFamily="49" charset="-122"/>
              </a:rPr>
              <a:t>是大规模的华人社区。以斯坦福大学为依托旧金山附近的“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硅谷</a:t>
            </a:r>
            <a:r>
              <a:rPr lang="zh-CN" altLang="en-US" sz="2800" b="1">
                <a:ea typeface="黑体" panose="02010609060101010101" pitchFamily="49" charset="-122"/>
              </a:rPr>
              <a:t>”，是世界最大的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高新技术产业</a:t>
            </a:r>
            <a:r>
              <a:rPr lang="zh-CN" altLang="en-US" sz="2800" b="1">
                <a:ea typeface="黑体" panose="02010609060101010101" pitchFamily="49" charset="-122"/>
              </a:rPr>
              <a:t>区。</a:t>
            </a:r>
          </a:p>
        </p:txBody>
      </p:sp>
      <p:pic>
        <p:nvPicPr>
          <p:cNvPr id="110608" name="Picture 16" descr="tangranj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0"/>
            <a:ext cx="7626350" cy="3455988"/>
          </a:xfrm>
          <a:prstGeom prst="rect">
            <a:avLst/>
          </a:prstGeom>
          <a:noFill/>
        </p:spPr>
      </p:pic>
      <p:sp>
        <p:nvSpPr>
          <p:cNvPr id="110610" name="Text Box 18"/>
          <p:cNvSpPr txBox="1">
            <a:spLocks noChangeArrowheads="1"/>
          </p:cNvSpPr>
          <p:nvPr/>
        </p:nvSpPr>
        <p:spPr bwMode="auto">
          <a:xfrm>
            <a:off x="8243888" y="549275"/>
            <a:ext cx="560387" cy="1189038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唐人街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美国迪斯尼乐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115888"/>
            <a:ext cx="4716462" cy="2565400"/>
          </a:xfrm>
          <a:prstGeom prst="rect">
            <a:avLst/>
          </a:prstGeom>
          <a:noFill/>
        </p:spPr>
      </p:pic>
      <p:pic>
        <p:nvPicPr>
          <p:cNvPr id="40966" name="Picture 6" descr="143_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3429000"/>
            <a:ext cx="4716462" cy="2736850"/>
          </a:xfrm>
          <a:prstGeom prst="rect">
            <a:avLst/>
          </a:prstGeom>
          <a:noFill/>
        </p:spPr>
      </p:pic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5867400" y="2781300"/>
            <a:ext cx="3276600" cy="366713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ea typeface="黑体" panose="02010609060101010101" pitchFamily="49" charset="-122"/>
              </a:rPr>
              <a:t>迪斯尼乐园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5867400" y="6230938"/>
            <a:ext cx="3276600" cy="366712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chemeClr val="bg1"/>
                </a:solidFill>
                <a:ea typeface="黑体" panose="02010609060101010101" pitchFamily="49" charset="-122"/>
              </a:rPr>
              <a:t>好莱坞</a:t>
            </a: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468313" y="333375"/>
            <a:ext cx="3889375" cy="378936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5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洛杉矶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是美国太平洋沿岸的最大港口城市和经济、文化中心。享誉世界的电影城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好莱坞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迪斯尼乐园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都在这里。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 animBg="1"/>
      <p:bldP spid="40968" grpId="0" animBg="1"/>
      <p:bldP spid="4096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04813"/>
            <a:ext cx="4249738" cy="1439862"/>
          </a:xfrm>
        </p:spPr>
        <p:txBody>
          <a:bodyPr anchor="ctr"/>
          <a:lstStyle/>
          <a:p>
            <a:r>
              <a:rPr lang="zh-CN" altLang="en-US" sz="3400" b="1" dirty="0">
                <a:latin typeface="黑体" panose="02010609060101010101" pitchFamily="49" charset="-122"/>
                <a:ea typeface="黑体" panose="02010609060101010101" pitchFamily="49" charset="-122"/>
              </a:rPr>
              <a:t>石化、宇航中</a:t>
            </a:r>
            <a:r>
              <a:rPr lang="zh-CN" altLang="en-US" sz="3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心</a:t>
            </a:r>
            <a:r>
              <a:rPr lang="en-US" altLang="zh-CN" sz="3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/>
            </a:r>
            <a:br>
              <a:rPr lang="en-US" altLang="zh-CN" sz="3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3400" b="1" dirty="0">
                <a:latin typeface="黑体" panose="02010609060101010101" pitchFamily="49" charset="-122"/>
                <a:ea typeface="黑体" panose="02010609060101010101" pitchFamily="49" charset="-122"/>
              </a:rPr>
              <a:t>休斯敦</a:t>
            </a:r>
          </a:p>
        </p:txBody>
      </p:sp>
      <p:pic>
        <p:nvPicPr>
          <p:cNvPr id="119811" name="Picture 4" descr="休斯敦城市景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82963"/>
            <a:ext cx="5580063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2" name="Picture 5" descr="航天飞机的发射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92150"/>
            <a:ext cx="4033838" cy="2160588"/>
          </a:xfrm>
        </p:spPr>
        <p:txBody>
          <a:bodyPr anchor="ctr"/>
          <a:lstStyle/>
          <a:p>
            <a:r>
              <a:rPr lang="zh-CN" altLang="en-US" sz="3800" b="1">
                <a:solidFill>
                  <a:srgbClr val="000000"/>
                </a:solidFill>
                <a:latin typeface="宋体" panose="02010600030101010101" pitchFamily="2" charset="-122"/>
              </a:rPr>
              <a:t>美国政治的心脏－华盛顿</a:t>
            </a:r>
          </a:p>
        </p:txBody>
      </p:sp>
      <p:pic>
        <p:nvPicPr>
          <p:cNvPr id="132099" name="Picture 4" descr="华盛顿城市景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3100"/>
            <a:ext cx="51054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100" name="Picture 4" descr="load_pic (Large)"/>
          <p:cNvPicPr>
            <a:picLocks noChangeAspect="1" noChangeArrowheads="1"/>
          </p:cNvPicPr>
          <p:nvPr/>
        </p:nvPicPr>
        <p:blipFill>
          <a:blip r:embed="rId3" cstate="print"/>
          <a:srcRect b="-31"/>
          <a:stretch>
            <a:fillRect/>
          </a:stretch>
        </p:blipFill>
        <p:spPr bwMode="auto">
          <a:xfrm>
            <a:off x="3816350" y="0"/>
            <a:ext cx="5327650" cy="3644900"/>
          </a:xfrm>
          <a:prstGeom prst="rect">
            <a:avLst/>
          </a:prstGeom>
          <a:noFill/>
        </p:spPr>
      </p:pic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900113" y="3860800"/>
            <a:ext cx="2305050" cy="457200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华盛顿纪念碑</a:t>
            </a:r>
          </a:p>
        </p:txBody>
      </p:sp>
      <p:sp>
        <p:nvSpPr>
          <p:cNvPr id="132102" name="Text Box 6"/>
          <p:cNvSpPr txBox="1">
            <a:spLocks noChangeArrowheads="1"/>
          </p:cNvSpPr>
          <p:nvPr/>
        </p:nvSpPr>
        <p:spPr bwMode="auto">
          <a:xfrm>
            <a:off x="6443663" y="3860800"/>
            <a:ext cx="1655762" cy="82391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国会大夏（白宫）</a:t>
            </a:r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5867400" y="5229225"/>
            <a:ext cx="2952750" cy="82391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lang="zh-CN" altLang="en-US" sz="2400"/>
              <a:t>美国白宫是总统和政府办公的场所。</a:t>
            </a:r>
            <a:r>
              <a:rPr lang="zh-CN" altLang="en-US" sz="2400" b="1"/>
              <a:t>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20081710655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97275"/>
            <a:ext cx="4356100" cy="3271838"/>
          </a:xfrm>
          <a:prstGeom prst="rect">
            <a:avLst/>
          </a:prstGeom>
          <a:noFill/>
        </p:spPr>
      </p:pic>
      <p:pic>
        <p:nvPicPr>
          <p:cNvPr id="143363" name="Picture 3" descr="W0200708154330965137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0"/>
            <a:ext cx="4859337" cy="3644900"/>
          </a:xfrm>
          <a:prstGeom prst="rect">
            <a:avLst/>
          </a:prstGeom>
          <a:noFill/>
        </p:spPr>
      </p:pic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755650" y="333375"/>
            <a:ext cx="26320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</a:rPr>
              <a:t>尼亚加拉瀑布</a:t>
            </a:r>
          </a:p>
        </p:txBody>
      </p:sp>
      <p:pic>
        <p:nvPicPr>
          <p:cNvPr id="143365" name="Picture 5" descr="0120000000093711538028828495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3611563"/>
            <a:ext cx="4465637" cy="3246437"/>
          </a:xfrm>
          <a:prstGeom prst="rect">
            <a:avLst/>
          </a:prstGeom>
          <a:noFill/>
        </p:spPr>
      </p:pic>
      <p:sp>
        <p:nvSpPr>
          <p:cNvPr id="143366" name="Rectangle 6"/>
          <p:cNvSpPr>
            <a:spLocks noChangeArrowheads="1"/>
          </p:cNvSpPr>
          <p:nvPr/>
        </p:nvSpPr>
        <p:spPr bwMode="auto">
          <a:xfrm>
            <a:off x="179388" y="1285201"/>
            <a:ext cx="3960812" cy="1443957"/>
          </a:xfrm>
          <a:prstGeom prst="rect">
            <a:avLst/>
          </a:prstGeom>
          <a:solidFill>
            <a:srgbClr val="F1FEDD"/>
          </a:solidFill>
          <a:ln w="28575">
            <a:noFill/>
            <a:miter lim="800000"/>
          </a:ln>
          <a:effectLst/>
        </p:spPr>
        <p:txBody>
          <a:bodyPr wrap="square" lIns="0" tIns="0" rIns="0" bIns="88872" anchor="ctr">
            <a:spAutoFit/>
          </a:bodyPr>
          <a:lstStyle/>
          <a:p>
            <a:r>
              <a:rPr lang="zh-CN" altLang="en-US" sz="3200" dirty="0">
                <a:solidFill>
                  <a:srgbClr val="FF00FF"/>
                </a:solidFill>
              </a:rPr>
              <a:t>北美洲五大湖区</a:t>
            </a:r>
            <a:r>
              <a:rPr lang="zh-CN" altLang="en-US" sz="3200" dirty="0" smtClean="0">
                <a:solidFill>
                  <a:srgbClr val="FF00FF"/>
                </a:solidFill>
              </a:rPr>
              <a:t>的</a:t>
            </a:r>
            <a:endParaRPr lang="en-US" altLang="zh-CN" sz="3200" dirty="0" smtClean="0">
              <a:solidFill>
                <a:srgbClr val="FF00FF"/>
              </a:solidFill>
            </a:endParaRPr>
          </a:p>
          <a:p>
            <a:r>
              <a:rPr lang="zh-CN" altLang="en-US" sz="3200" dirty="0" smtClean="0">
                <a:solidFill>
                  <a:srgbClr val="FF00FF"/>
                </a:solidFill>
              </a:rPr>
              <a:t>尼</a:t>
            </a:r>
            <a:r>
              <a:rPr lang="zh-CN" altLang="en-US" sz="3200" dirty="0">
                <a:solidFill>
                  <a:srgbClr val="FF00FF"/>
                </a:solidFill>
              </a:rPr>
              <a:t>亚加拉河上的瀑布。</a:t>
            </a:r>
          </a:p>
          <a:p>
            <a:endParaRPr lang="en-US" altLang="zh-CN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7" name="Picture 3" descr="黄石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-242888"/>
            <a:ext cx="363537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468313" y="4437063"/>
            <a:ext cx="8351837" cy="210343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5050"/>
                </a:solidFill>
                <a:ea typeface="黑体" panose="02010609060101010101" pitchFamily="49" charset="-122"/>
              </a:rPr>
              <a:t>黄石公园</a:t>
            </a:r>
            <a:r>
              <a:rPr lang="zh-CN" altLang="en-US" sz="3200" b="1"/>
              <a:t>是世界上最早建立的国家公园，这里既是野生动物的保护地，也是世界上间歇泉、温泉和热水池最集中的地方，同时又以瀑布闻名美国。                </a:t>
            </a:r>
            <a:r>
              <a:rPr lang="zh-CN" altLang="en-US" sz="3200" b="1">
                <a:solidFill>
                  <a:srgbClr val="FF0000"/>
                </a:solidFill>
              </a:rPr>
              <a:t>“老忠实泉”</a:t>
            </a:r>
          </a:p>
        </p:txBody>
      </p:sp>
      <p:pic>
        <p:nvPicPr>
          <p:cNvPr id="144391" name="Picture 7" descr="Yellowstone National Park Morning Glory Pool_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00675" cy="436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4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美国科罗拉多大峡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6138" y="0"/>
            <a:ext cx="3217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1" name="Picture 3" descr="143_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11863" cy="3644900"/>
          </a:xfrm>
          <a:prstGeom prst="rect">
            <a:avLst/>
          </a:prstGeom>
          <a:noFill/>
        </p:spPr>
      </p:pic>
      <p:sp>
        <p:nvSpPr>
          <p:cNvPr id="145412" name="Text Box 4"/>
          <p:cNvSpPr txBox="1">
            <a:spLocks noChangeArrowheads="1"/>
          </p:cNvSpPr>
          <p:nvPr/>
        </p:nvSpPr>
        <p:spPr bwMode="auto">
          <a:xfrm>
            <a:off x="250825" y="3644900"/>
            <a:ext cx="5508625" cy="25273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科罗拉多大峡谷</a:t>
            </a:r>
            <a:endParaRPr lang="zh-CN" altLang="en-US" sz="24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世界上最长的河流峡谷。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被誉为一部“活的地质教科书” 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联合国教科文组织选为受保护的天然遗产之一。</a:t>
            </a:r>
            <a:r>
              <a:rPr lang="zh-CN" altLang="en-US" sz="24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4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“火星探路者”号探测器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00563" y="3462338"/>
            <a:ext cx="4464050" cy="3395662"/>
          </a:xfrm>
          <a:noFill/>
        </p:spPr>
      </p:pic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0" y="3860800"/>
            <a:ext cx="331152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ea typeface="华文行楷" pitchFamily="2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ea typeface="华文行楷" pitchFamily="2" charset="-122"/>
              </a:rPr>
              <a:t>火星探路者”号探测器</a:t>
            </a:r>
          </a:p>
        </p:txBody>
      </p:sp>
      <p:pic>
        <p:nvPicPr>
          <p:cNvPr id="1955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3838575" cy="371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5589" name="Picture 5" descr="technews-20030413-1130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4900"/>
            <a:ext cx="4427538" cy="3213100"/>
          </a:xfrm>
          <a:prstGeom prst="rect">
            <a:avLst/>
          </a:prstGeom>
          <a:noFill/>
        </p:spPr>
      </p:pic>
      <p:sp>
        <p:nvSpPr>
          <p:cNvPr id="195590" name="Text Box 6"/>
          <p:cNvSpPr txBox="1">
            <a:spLocks noChangeArrowheads="1"/>
          </p:cNvSpPr>
          <p:nvPr/>
        </p:nvSpPr>
        <p:spPr bwMode="auto">
          <a:xfrm>
            <a:off x="179388" y="3933825"/>
            <a:ext cx="3581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奥德赛”火星探测器</a:t>
            </a:r>
          </a:p>
        </p:txBody>
      </p:sp>
      <p:pic>
        <p:nvPicPr>
          <p:cNvPr id="195591" name="Picture 7" descr="7347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56100" cy="3573463"/>
          </a:xfrm>
          <a:prstGeom prst="rect">
            <a:avLst/>
          </a:prstGeom>
          <a:noFill/>
        </p:spPr>
      </p:pic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1979613" y="2852738"/>
            <a:ext cx="2286000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登月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1969 .7 .16</a:t>
            </a:r>
          </a:p>
        </p:txBody>
      </p:sp>
      <p:sp>
        <p:nvSpPr>
          <p:cNvPr id="195593" name="Text Box 9"/>
          <p:cNvSpPr txBox="1">
            <a:spLocks noChangeArrowheads="1"/>
          </p:cNvSpPr>
          <p:nvPr/>
        </p:nvSpPr>
        <p:spPr bwMode="auto">
          <a:xfrm>
            <a:off x="6227763" y="3213100"/>
            <a:ext cx="22860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美国航天飞机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>
            <a:hlinkClick r:id="" action="ppaction://noaction" highlightClick="1">
              <a:snd r:embed="rId2" name="applause.wav"/>
            </a:hlinkClick>
          </p:cNvPr>
          <p:cNvSpPr>
            <a:spLocks noChangeArrowheads="1"/>
          </p:cNvSpPr>
          <p:nvPr/>
        </p:nvSpPr>
        <p:spPr bwMode="auto">
          <a:xfrm>
            <a:off x="3203575" y="4868863"/>
            <a:ext cx="1873250" cy="504825"/>
          </a:xfrm>
          <a:prstGeom prst="actionButtonBlank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ea typeface="黑体" panose="02010609060101010101" pitchFamily="49" charset="-122"/>
              </a:rPr>
              <a:t>夏威夷州</a:t>
            </a:r>
          </a:p>
        </p:txBody>
      </p:sp>
      <p:sp>
        <p:nvSpPr>
          <p:cNvPr id="45059" name="AutoShape 3">
            <a:hlinkClick r:id="" action="ppaction://noaction" highlightClick="1">
              <a:snd r:embed="rId3" name="bomb.wav"/>
            </a:hlinkClick>
          </p:cNvPr>
          <p:cNvSpPr>
            <a:spLocks noChangeArrowheads="1"/>
          </p:cNvSpPr>
          <p:nvPr/>
        </p:nvSpPr>
        <p:spPr bwMode="auto">
          <a:xfrm>
            <a:off x="5364163" y="4868863"/>
            <a:ext cx="2016125" cy="504825"/>
          </a:xfrm>
          <a:prstGeom prst="actionButtonBlank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ea typeface="黑体" panose="02010609060101010101" pitchFamily="49" charset="-122"/>
              </a:rPr>
              <a:t>加利福尼亚州</a:t>
            </a:r>
          </a:p>
        </p:txBody>
      </p:sp>
      <p:sp>
        <p:nvSpPr>
          <p:cNvPr id="45060" name="AutoShape 4">
            <a:hlinkClick r:id="" action="ppaction://noaction" highlightClick="1">
              <a:snd r:embed="rId2" name="applause.wav"/>
            </a:hlinkClick>
          </p:cNvPr>
          <p:cNvSpPr>
            <a:spLocks noChangeArrowheads="1"/>
          </p:cNvSpPr>
          <p:nvPr/>
        </p:nvSpPr>
        <p:spPr bwMode="auto">
          <a:xfrm>
            <a:off x="1116013" y="4868863"/>
            <a:ext cx="1871662" cy="504825"/>
          </a:xfrm>
          <a:prstGeom prst="actionButtonBlank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ea typeface="黑体" panose="02010609060101010101" pitchFamily="49" charset="-122"/>
              </a:rPr>
              <a:t>阿拉斯加州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258888" y="2765425"/>
            <a:ext cx="5976937" cy="13112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99"/>
                </a:solidFill>
                <a:ea typeface="隶书" pitchFamily="49" charset="-122"/>
              </a:rPr>
              <a:t>       </a:t>
            </a:r>
            <a:r>
              <a:rPr lang="zh-CN" altLang="en-US" sz="4000" b="1">
                <a:solidFill>
                  <a:srgbClr val="000099"/>
                </a:solidFill>
                <a:ea typeface="隶书" pitchFamily="49" charset="-122"/>
              </a:rPr>
              <a:t>以下哪个州不在美国的本土部分</a:t>
            </a:r>
            <a:r>
              <a:rPr lang="en-US" altLang="zh-CN" sz="4000" b="1">
                <a:solidFill>
                  <a:srgbClr val="000099"/>
                </a:solidFill>
                <a:ea typeface="隶书" pitchFamily="49" charset="-122"/>
                <a:sym typeface="Wingdings" panose="05000000000000000000" pitchFamily="2" charset="2"/>
              </a:rPr>
              <a:t>?</a:t>
            </a:r>
          </a:p>
        </p:txBody>
      </p:sp>
      <p:sp>
        <p:nvSpPr>
          <p:cNvPr id="45062" name="WordArt 6" descr="斜纹布"/>
          <p:cNvSpPr>
            <a:spLocks noChangeArrowheads="1" noChangeShapeType="1" noTextEdit="1"/>
          </p:cNvSpPr>
          <p:nvPr/>
        </p:nvSpPr>
        <p:spPr bwMode="auto">
          <a:xfrm>
            <a:off x="971550" y="1484313"/>
            <a:ext cx="158432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隶书"/>
              </a:rPr>
              <a:t>第一关</a:t>
            </a:r>
          </a:p>
        </p:txBody>
      </p:sp>
      <p:sp>
        <p:nvSpPr>
          <p:cNvPr id="45063" name="WordArt 7"/>
          <p:cNvSpPr>
            <a:spLocks noChangeArrowheads="1" noChangeShapeType="1" noTextEdit="1"/>
          </p:cNvSpPr>
          <p:nvPr/>
        </p:nvSpPr>
        <p:spPr bwMode="auto">
          <a:xfrm>
            <a:off x="179388" y="333375"/>
            <a:ext cx="2808287" cy="9350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隶书"/>
              </a:rPr>
              <a:t>过关斩将</a:t>
            </a: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1700213" y="5314950"/>
            <a:ext cx="541337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2800" b="1">
                <a:solidFill>
                  <a:srgbClr val="FF6600"/>
                </a:solidFill>
              </a:rPr>
              <a:t>√</a:t>
            </a: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3851275" y="5300663"/>
            <a:ext cx="541338" cy="51911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2800" b="1">
                <a:solidFill>
                  <a:srgbClr val="FF6600"/>
                </a:solidFill>
              </a:rPr>
              <a:t>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nimBg="1"/>
      <p:bldP spid="45059" grpId="0" animBg="1"/>
      <p:bldP spid="45060" grpId="0" animBg="1"/>
      <p:bldP spid="45061" grpId="0"/>
      <p:bldP spid="45064" grpId="0"/>
      <p:bldP spid="4506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2268538" y="2997200"/>
            <a:ext cx="2879725" cy="3667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</a:pPr>
            <a:endParaRPr lang="zh-CN" altLang="zh-CN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900113" y="3057525"/>
            <a:ext cx="6840537" cy="18446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/>
              <a:t>        </a:t>
            </a:r>
            <a:r>
              <a:rPr lang="zh-CN" altLang="en-US" sz="3200" b="1"/>
              <a:t>美国是世界上最大的粮食出口国，为什么还要进口大量的咖啡、可可、天然橡胶等农产品？</a:t>
            </a:r>
          </a:p>
        </p:txBody>
      </p:sp>
      <p:sp>
        <p:nvSpPr>
          <p:cNvPr id="46084" name="WordArt 4" descr="斜纹布"/>
          <p:cNvSpPr>
            <a:spLocks noChangeArrowheads="1" noChangeShapeType="1" noTextEdit="1"/>
          </p:cNvSpPr>
          <p:nvPr/>
        </p:nvSpPr>
        <p:spPr bwMode="auto">
          <a:xfrm>
            <a:off x="755650" y="1484313"/>
            <a:ext cx="158432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隶书"/>
              </a:rPr>
              <a:t>第二关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WordArt 2" descr="斜纹布"/>
          <p:cNvSpPr>
            <a:spLocks noChangeArrowheads="1" noChangeShapeType="1" noTextEdit="1"/>
          </p:cNvSpPr>
          <p:nvPr/>
        </p:nvSpPr>
        <p:spPr bwMode="auto">
          <a:xfrm>
            <a:off x="1042988" y="1484313"/>
            <a:ext cx="158432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隶书"/>
              </a:rPr>
              <a:t>第三关</a:t>
            </a: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187450" y="2492375"/>
            <a:ext cx="6408738" cy="25304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000099"/>
                </a:solidFill>
                <a:ea typeface="隶书" pitchFamily="49" charset="-122"/>
              </a:rPr>
              <a:t>       </a:t>
            </a:r>
            <a:r>
              <a:rPr lang="zh-CN" altLang="en-US" sz="4000" b="1" dirty="0">
                <a:solidFill>
                  <a:srgbClr val="000099"/>
                </a:solidFill>
                <a:ea typeface="隶书" pitchFamily="49" charset="-122"/>
              </a:rPr>
              <a:t>世界上最大的移民国家是</a:t>
            </a:r>
            <a:r>
              <a:rPr lang="en-US" altLang="zh-CN" sz="4000" b="1" dirty="0">
                <a:solidFill>
                  <a:srgbClr val="000099"/>
                </a:solidFill>
                <a:ea typeface="隶书" pitchFamily="49" charset="-122"/>
              </a:rPr>
              <a:t>________</a:t>
            </a:r>
            <a:r>
              <a:rPr lang="zh-CN" altLang="en-US" sz="4000" b="1" dirty="0">
                <a:solidFill>
                  <a:srgbClr val="000099"/>
                </a:solidFill>
                <a:ea typeface="隶书" pitchFamily="49" charset="-122"/>
              </a:rPr>
              <a:t>，他的首都是</a:t>
            </a:r>
            <a:r>
              <a:rPr lang="en-US" altLang="zh-CN" sz="4000" b="1" dirty="0">
                <a:solidFill>
                  <a:srgbClr val="000099"/>
                </a:solidFill>
                <a:ea typeface="隶书" pitchFamily="49" charset="-122"/>
              </a:rPr>
              <a:t>_____</a:t>
            </a:r>
            <a:r>
              <a:rPr lang="zh-CN" altLang="en-US" sz="4000" b="1" dirty="0">
                <a:solidFill>
                  <a:srgbClr val="000099"/>
                </a:solidFill>
                <a:ea typeface="隶书" pitchFamily="49" charset="-122"/>
              </a:rPr>
              <a:t>，他的面积居于世</a:t>
            </a:r>
          </a:p>
          <a:p>
            <a:r>
              <a:rPr lang="zh-CN" altLang="en-US" sz="4000" b="1" dirty="0">
                <a:solidFill>
                  <a:srgbClr val="000099"/>
                </a:solidFill>
                <a:ea typeface="隶书" pitchFamily="49" charset="-122"/>
              </a:rPr>
              <a:t>界第</a:t>
            </a:r>
            <a:r>
              <a:rPr lang="en-US" altLang="zh-CN" sz="4000" b="1" dirty="0">
                <a:solidFill>
                  <a:srgbClr val="000099"/>
                </a:solidFill>
                <a:ea typeface="隶书" pitchFamily="49" charset="-122"/>
              </a:rPr>
              <a:t>____</a:t>
            </a:r>
            <a:r>
              <a:rPr lang="zh-CN" altLang="en-US" sz="4000" b="1" dirty="0">
                <a:solidFill>
                  <a:srgbClr val="000099"/>
                </a:solidFill>
                <a:ea typeface="隶书" pitchFamily="49" charset="-122"/>
              </a:rPr>
              <a:t>位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195513" y="3068638"/>
            <a:ext cx="1728787" cy="7016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ea typeface="隶书" pitchFamily="49" charset="-122"/>
              </a:rPr>
              <a:t>美国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827088" y="3716338"/>
            <a:ext cx="2305050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ea typeface="隶书" pitchFamily="49" charset="-122"/>
              </a:rPr>
              <a:t>华盛顿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2555875" y="4292600"/>
            <a:ext cx="1008063" cy="7016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ea typeface="隶书" pitchFamily="49" charset="-122"/>
              </a:rPr>
              <a:t>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  <p:bldP spid="471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>
            <a:hlinkClick r:id="" action="ppaction://noaction" highlightClick="1">
              <a:snd r:embed="rId2" name="bomb.wav"/>
            </a:hlinkClick>
          </p:cNvPr>
          <p:cNvSpPr>
            <a:spLocks noChangeArrowheads="1"/>
          </p:cNvSpPr>
          <p:nvPr/>
        </p:nvSpPr>
        <p:spPr bwMode="auto">
          <a:xfrm>
            <a:off x="5510213" y="4437063"/>
            <a:ext cx="1870075" cy="576262"/>
          </a:xfrm>
          <a:prstGeom prst="actionButtonBlank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旧金山</a:t>
            </a:r>
          </a:p>
        </p:txBody>
      </p:sp>
      <p:sp>
        <p:nvSpPr>
          <p:cNvPr id="48131" name="AutoShape 3">
            <a:hlinkClick r:id="" action="ppaction://noaction" highlightClick="1">
              <a:snd r:embed="rId2" name="bomb.wav"/>
            </a:hlinkClick>
          </p:cNvPr>
          <p:cNvSpPr>
            <a:spLocks noChangeArrowheads="1"/>
          </p:cNvSpPr>
          <p:nvPr/>
        </p:nvSpPr>
        <p:spPr bwMode="auto">
          <a:xfrm>
            <a:off x="3276600" y="4437063"/>
            <a:ext cx="2159000" cy="576262"/>
          </a:xfrm>
          <a:prstGeom prst="actionButtonBlank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芝加哥</a:t>
            </a:r>
          </a:p>
        </p:txBody>
      </p:sp>
      <p:sp>
        <p:nvSpPr>
          <p:cNvPr id="48132" name="AutoShape 4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260475" y="4437063"/>
            <a:ext cx="1871663" cy="576262"/>
          </a:xfrm>
          <a:prstGeom prst="actionButtonBlank">
            <a:avLst/>
          </a:prstGeom>
          <a:solidFill>
            <a:schemeClr val="accent1"/>
          </a:solidFill>
          <a:ln w="9525">
            <a:solidFill>
              <a:srgbClr val="000099"/>
            </a:solidFill>
            <a:miter lim="800000"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洛杉矶</a:t>
            </a:r>
          </a:p>
        </p:txBody>
      </p:sp>
      <p:sp>
        <p:nvSpPr>
          <p:cNvPr id="48133" name="WordArt 5" descr="斜纹布"/>
          <p:cNvSpPr>
            <a:spLocks noChangeArrowheads="1" noChangeShapeType="1" noTextEdit="1"/>
          </p:cNvSpPr>
          <p:nvPr/>
        </p:nvSpPr>
        <p:spPr bwMode="auto">
          <a:xfrm>
            <a:off x="1044575" y="1484313"/>
            <a:ext cx="158432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隶书"/>
              </a:rPr>
              <a:t>第四关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044575" y="2420938"/>
            <a:ext cx="5903913" cy="13112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99"/>
                </a:solidFill>
                <a:ea typeface="隶书" pitchFamily="49" charset="-122"/>
              </a:rPr>
              <a:t>       “</a:t>
            </a:r>
            <a:r>
              <a:rPr lang="zh-CN" altLang="en-US" sz="4000" b="1">
                <a:solidFill>
                  <a:srgbClr val="000099"/>
                </a:solidFill>
                <a:ea typeface="隶书" pitchFamily="49" charset="-122"/>
              </a:rPr>
              <a:t>硅谷”位于美国的哪个城市的附近？</a:t>
            </a:r>
          </a:p>
        </p:txBody>
      </p:sp>
      <p:pic>
        <p:nvPicPr>
          <p:cNvPr id="48135" name="Picture 7" descr="W_041">
            <a:hlinkClick r:id="rId5" action="ppaction://hlinkpres?slideindex=1&amp;slidetitle=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163" y="6416675"/>
            <a:ext cx="503237" cy="368300"/>
          </a:xfrm>
          <a:prstGeom prst="rect">
            <a:avLst/>
          </a:prstGeom>
          <a:noFill/>
        </p:spPr>
      </p:pic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6227763" y="5013325"/>
            <a:ext cx="541337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2800" b="1">
                <a:solidFill>
                  <a:srgbClr val="FF6600"/>
                </a:solidFill>
              </a:rPr>
              <a:t>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31" grpId="0" animBg="1"/>
      <p:bldP spid="48132" grpId="0" animBg="1"/>
      <p:bldP spid="48134" grpId="0"/>
      <p:bldP spid="4813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WordArt 5" descr="斜纹布"/>
          <p:cNvSpPr>
            <a:spLocks noChangeArrowheads="1" noChangeShapeType="1" noTextEdit="1"/>
          </p:cNvSpPr>
          <p:nvPr/>
        </p:nvSpPr>
        <p:spPr bwMode="auto">
          <a:xfrm>
            <a:off x="1044575" y="1484313"/>
            <a:ext cx="158432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b="1" kern="10" dirty="0" smtClean="0">
                <a:ln w="9525">
                  <a:rou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隶书"/>
              </a:rPr>
              <a:t>第五关</a:t>
            </a:r>
            <a:endParaRPr lang="zh-CN" altLang="en-US" sz="3600" b="1" kern="10" dirty="0">
              <a:ln w="9525">
                <a:rou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latin typeface="隶书"/>
            </a:endParaRPr>
          </a:p>
        </p:txBody>
      </p:sp>
      <p:pic>
        <p:nvPicPr>
          <p:cNvPr id="48135" name="Picture 7" descr="W_041">
            <a:hlinkClick r:id="rId3" action="ppaction://hlinkpres?slideindex=1&amp;slidetitle=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163" y="6416675"/>
            <a:ext cx="503237" cy="36830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179512" y="2564904"/>
            <a:ext cx="8712967" cy="2123658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400" b="1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为什么美国龙卷风能从墨西哥湾席</a:t>
            </a:r>
            <a:endParaRPr lang="en-US" altLang="zh-CN" sz="4400" b="1" dirty="0" smtClean="0">
              <a:ln w="11430"/>
              <a:solidFill>
                <a:schemeClr val="bg1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4400" b="1" dirty="0" smtClean="0">
                <a:ln w="11430"/>
                <a:solidFill>
                  <a:schemeClr val="bg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卷到北部？而来自北方的寒潮能长驱直下到墨西哥湾沿岸？</a:t>
            </a:r>
            <a:endParaRPr lang="zh-CN" altLang="en-US" sz="4400" b="1" cap="none" spc="0" dirty="0">
              <a:ln w="11430"/>
              <a:solidFill>
                <a:schemeClr val="bg1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6350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6350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1</TotalTime>
  <Words>1456</Words>
  <Application>Microsoft Office PowerPoint</Application>
  <PresentationFormat>全屏显示(4:3)</PresentationFormat>
  <Paragraphs>140</Paragraphs>
  <Slides>44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46" baseType="lpstr">
      <vt:lpstr>Edge</vt:lpstr>
      <vt:lpstr>图表</vt:lpstr>
      <vt:lpstr>第九章  第一节  美国</vt:lpstr>
      <vt:lpstr>美 国   ---美利坚众合国</vt:lpstr>
      <vt:lpstr>幻灯片 3</vt:lpstr>
      <vt:lpstr>幻灯片 4</vt:lpstr>
      <vt:lpstr>幻灯片 5</vt:lpstr>
      <vt:lpstr>因纽特人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美国农产品出口占世界的比重</vt:lpstr>
      <vt:lpstr>专业化</vt:lpstr>
      <vt:lpstr>幻灯片 25</vt:lpstr>
      <vt:lpstr>幻灯片 26</vt:lpstr>
      <vt:lpstr>“硅谷”——美国最大微电子工业中心 </vt:lpstr>
      <vt:lpstr>世界一些国家平均消费能源</vt:lpstr>
      <vt:lpstr>幻灯片 29</vt:lpstr>
      <vt:lpstr>幻灯片 30</vt:lpstr>
      <vt:lpstr>幻灯片 31</vt:lpstr>
      <vt:lpstr>幻灯片 32</vt:lpstr>
      <vt:lpstr>幻灯片 33</vt:lpstr>
      <vt:lpstr>石化、宇航中心 －休斯敦</vt:lpstr>
      <vt:lpstr>美国政治的心脏－华盛顿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150</cp:revision>
  <dcterms:created xsi:type="dcterms:W3CDTF">2013-05-21T07:55:00Z</dcterms:created>
  <dcterms:modified xsi:type="dcterms:W3CDTF">2020-05-22T05:48:52Z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00080090390000000000010250600207f7000400038000</vt:lpwstr>
  </property>
  <property fmtid="{D5CDD505-2E9C-101B-9397-08002B2CF9AE}" pid="3" name="KSOProductBuildVer">
    <vt:lpwstr>2052-11.3.0.8775</vt:lpwstr>
  </property>
</Properties>
</file>