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8"/>
  </p:notesMasterIdLst>
  <p:handoutMasterIdLst>
    <p:handoutMasterId r:id="rId14"/>
  </p:handoutMasterIdLst>
  <p:sldIdLst>
    <p:sldId id="262" r:id="rId3"/>
    <p:sldId id="263" r:id="rId4"/>
    <p:sldId id="268" r:id="rId5"/>
    <p:sldId id="269" r:id="rId6"/>
    <p:sldId id="270" r:id="rId7"/>
    <p:sldId id="271" r:id="rId9"/>
    <p:sldId id="272" r:id="rId10"/>
    <p:sldId id="273" r:id="rId11"/>
    <p:sldId id="274" r:id="rId12"/>
    <p:sldId id="267" r:id="rId13"/>
  </p:sldIdLst>
  <p:sldSz cx="12192000" cy="6858000"/>
  <p:notesSz cx="6858000" cy="9144000"/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0066"/>
    <a:srgbClr val="F4F3F3"/>
    <a:srgbClr val="1552D1"/>
    <a:srgbClr val="DCDCDC"/>
    <a:srgbClr val="F0F0F0"/>
    <a:srgbClr val="E6E6E6"/>
    <a:srgbClr val="C8C8C8"/>
    <a:srgbClr val="FFFFFF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78" d="100"/>
          <a:sy n="78" d="100"/>
        </p:scale>
        <p:origin x="654" y="54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8" Type="http://schemas.openxmlformats.org/officeDocument/2006/relationships/tags" Target="tags/tag62.xml"/><Relationship Id="rId17" Type="http://schemas.openxmlformats.org/officeDocument/2006/relationships/tableStyles" Target="tableStyles.xml"/><Relationship Id="rId16" Type="http://schemas.openxmlformats.org/officeDocument/2006/relationships/viewProps" Target="viewProps.xml"/><Relationship Id="rId15" Type="http://schemas.openxmlformats.org/officeDocument/2006/relationships/presProps" Target="presProps.xml"/><Relationship Id="rId14" Type="http://schemas.openxmlformats.org/officeDocument/2006/relationships/handoutMaster" Target="handoutMasters/handoutMaster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送别的地点和环境，描摹出一幅寥廓秀丽的图景。“青”“白”相间，色彩明丽；“横”字勾勒出青山的静姿，“绕”字描画出白水的动态</a:t>
            </a:r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借孤蓬来比喻友人的漂泊生涯，表达了对朋友深切的关心。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行踪不定   难舍之情</a:t>
            </a:r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写离别时的场景，借马嘶叫衬托离情别绪，突出与友人的依依惜别之情。</a:t>
            </a:r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669882" y="25882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669882" y="3566160"/>
            <a:ext cx="10852237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69882" y="1296000"/>
            <a:ext cx="10852237" cy="5041355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930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238877" y="1296000"/>
            <a:ext cx="5283242" cy="5040000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69930" y="1296000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69925" y="1789043"/>
            <a:ext cx="5283200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296000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789043"/>
            <a:ext cx="5283242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238925" y="1296000"/>
            <a:ext cx="528324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69930" y="952508"/>
            <a:ext cx="10852237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1.xml"/><Relationship Id="rId16" Type="http://schemas.openxmlformats.org/officeDocument/2006/relationships/tags" Target="../tags/tag60.xml"/><Relationship Id="rId15" Type="http://schemas.openxmlformats.org/officeDocument/2006/relationships/tags" Target="../tags/tag59.xml"/><Relationship Id="rId14" Type="http://schemas.openxmlformats.org/officeDocument/2006/relationships/tags" Target="../tags/tag58.xml"/><Relationship Id="rId13" Type="http://schemas.openxmlformats.org/officeDocument/2006/relationships/tags" Target="../tags/tag57.xml"/><Relationship Id="rId12" Type="http://schemas.openxmlformats.org/officeDocument/2006/relationships/tags" Target="../tags/tag56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DCDCD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69882" y="432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69882" y="1296000"/>
            <a:ext cx="10852237" cy="504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1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8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4338" name="图片 2"/>
          <p:cNvPicPr>
            <a:picLocks noChangeAspect="1"/>
          </p:cNvPicPr>
          <p:nvPr/>
        </p:nvPicPr>
        <p:blipFill>
          <a:blip r:embed="rId1"/>
          <a:srcRect t="16245"/>
          <a:stretch>
            <a:fillRect/>
          </a:stretch>
        </p:blipFill>
        <p:spPr>
          <a:xfrm>
            <a:off x="0" y="0"/>
            <a:ext cx="12192000" cy="687493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39" name="Text Box 3"/>
          <p:cNvSpPr txBox="1"/>
          <p:nvPr/>
        </p:nvSpPr>
        <p:spPr>
          <a:xfrm>
            <a:off x="0" y="1198033"/>
            <a:ext cx="3989917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7200" b="1" dirty="0">
                <a:solidFill>
                  <a:srgbClr val="FF006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送友人</a:t>
            </a:r>
            <a:endParaRPr lang="zh-CN" altLang="en-US" sz="7200" b="1" dirty="0">
              <a:solidFill>
                <a:srgbClr val="FF0066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4340" name="Text Box 4"/>
          <p:cNvSpPr txBox="1"/>
          <p:nvPr/>
        </p:nvSpPr>
        <p:spPr>
          <a:xfrm>
            <a:off x="668867" y="2609851"/>
            <a:ext cx="2247900" cy="9937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5865" b="1" dirty="0">
                <a:latin typeface="楷体" panose="02010609060101010101" pitchFamily="49" charset="-122"/>
                <a:ea typeface="楷体" panose="02010609060101010101" pitchFamily="49" charset="-122"/>
              </a:rPr>
              <a:t>李 白</a:t>
            </a:r>
            <a:endParaRPr lang="zh-CN" altLang="en-US" sz="586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Text Box 4"/>
          <p:cNvSpPr txBox="1"/>
          <p:nvPr/>
        </p:nvSpPr>
        <p:spPr>
          <a:xfrm>
            <a:off x="1748367" y="1009651"/>
            <a:ext cx="8487833" cy="49174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lnSpc>
                <a:spcPct val="120000"/>
              </a:lnSpc>
            </a:pPr>
            <a:r>
              <a:rPr lang="zh-CN" altLang="en-US" sz="4800" b="1" dirty="0">
                <a:solidFill>
                  <a:srgbClr val="FF0000"/>
                </a:solidFill>
                <a:latin typeface="宋体" panose="02010600030101010101" pitchFamily="2" charset="-122"/>
              </a:rPr>
              <a:t>送友人</a:t>
            </a:r>
            <a:endParaRPr lang="en-US" altLang="zh-CN" sz="4800" b="1" dirty="0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pPr algn="ctr" eaLnBrk="1" hangingPunct="1">
              <a:lnSpc>
                <a:spcPct val="120000"/>
              </a:lnSpc>
            </a:pPr>
            <a:r>
              <a:rPr lang="zh-CN" altLang="en-US" sz="4265" b="1" dirty="0">
                <a:solidFill>
                  <a:srgbClr val="0000FF"/>
                </a:solidFill>
                <a:latin typeface="宋体" panose="02010600030101010101" pitchFamily="2" charset="-122"/>
              </a:rPr>
              <a:t>李 白</a:t>
            </a:r>
            <a:endParaRPr lang="zh-CN" altLang="en-US" sz="4265" b="1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 algn="ctr" eaLnBrk="1" hangingPunct="1">
              <a:lnSpc>
                <a:spcPct val="120000"/>
              </a:lnSpc>
            </a:pPr>
            <a:r>
              <a:rPr lang="zh-CN" altLang="en-US" sz="4265" b="1" dirty="0">
                <a:latin typeface="宋体" panose="02010600030101010101" pitchFamily="2" charset="-122"/>
              </a:rPr>
              <a:t>青山横北郭，白水绕东城。</a:t>
            </a:r>
            <a:endParaRPr lang="en-US" altLang="zh-CN" sz="4265" b="1" dirty="0">
              <a:latin typeface="宋体" panose="02010600030101010101" pitchFamily="2" charset="-122"/>
            </a:endParaRPr>
          </a:p>
          <a:p>
            <a:pPr algn="ctr" eaLnBrk="1" hangingPunct="1">
              <a:lnSpc>
                <a:spcPct val="120000"/>
              </a:lnSpc>
            </a:pPr>
            <a:r>
              <a:rPr lang="zh-CN" altLang="en-US" sz="4265" b="1" dirty="0">
                <a:latin typeface="宋体" panose="02010600030101010101" pitchFamily="2" charset="-122"/>
              </a:rPr>
              <a:t>此地一为别，孤蓬万里征。</a:t>
            </a:r>
            <a:endParaRPr lang="en-US" altLang="zh-CN" sz="4265" b="1" dirty="0">
              <a:latin typeface="宋体" panose="02010600030101010101" pitchFamily="2" charset="-122"/>
            </a:endParaRPr>
          </a:p>
          <a:p>
            <a:pPr algn="ctr" eaLnBrk="1" hangingPunct="1">
              <a:lnSpc>
                <a:spcPct val="120000"/>
              </a:lnSpc>
            </a:pPr>
            <a:r>
              <a:rPr lang="zh-CN" altLang="en-US" sz="4265" b="1" dirty="0">
                <a:latin typeface="宋体" panose="02010600030101010101" pitchFamily="2" charset="-122"/>
              </a:rPr>
              <a:t>浮云游子意，落日故人情。</a:t>
            </a:r>
            <a:endParaRPr lang="en-US" altLang="zh-CN" sz="4265" b="1" dirty="0">
              <a:latin typeface="宋体" panose="02010600030101010101" pitchFamily="2" charset="-122"/>
            </a:endParaRPr>
          </a:p>
          <a:p>
            <a:pPr algn="ctr" eaLnBrk="1" hangingPunct="1">
              <a:lnSpc>
                <a:spcPct val="120000"/>
              </a:lnSpc>
            </a:pPr>
            <a:r>
              <a:rPr lang="zh-CN" altLang="en-US" sz="4265" b="1" dirty="0">
                <a:latin typeface="宋体" panose="02010600030101010101" pitchFamily="2" charset="-122"/>
              </a:rPr>
              <a:t>挥手自兹去，萧萧班马鸣。</a:t>
            </a:r>
            <a:endParaRPr lang="zh-CN" altLang="en-US" sz="4265" b="1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9459" name="组合 27"/>
          <p:cNvGrpSpPr/>
          <p:nvPr/>
        </p:nvGrpSpPr>
        <p:grpSpPr>
          <a:xfrm>
            <a:off x="212725" y="166370"/>
            <a:ext cx="3368675" cy="694055"/>
            <a:chOff x="2747226" y="536188"/>
            <a:chExt cx="2458107" cy="604629"/>
          </a:xfrm>
        </p:grpSpPr>
        <p:sp>
          <p:nvSpPr>
            <p:cNvPr id="6" name="矩形: 圆角 28"/>
            <p:cNvSpPr/>
            <p:nvPr/>
          </p:nvSpPr>
          <p:spPr bwMode="auto">
            <a:xfrm rot="20527566">
              <a:off x="2747226" y="608967"/>
              <a:ext cx="564803" cy="471666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426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走</a:t>
              </a:r>
              <a:endParaRPr kumimoji="0" lang="zh-CN" altLang="en-US" sz="426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7" name="矩形: 圆角 29"/>
            <p:cNvSpPr/>
            <p:nvPr/>
          </p:nvSpPr>
          <p:spPr bwMode="auto">
            <a:xfrm rot="294411">
              <a:off x="3381870" y="632760"/>
              <a:ext cx="564803" cy="471667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426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近</a:t>
              </a:r>
              <a:endParaRPr kumimoji="0" lang="zh-CN" altLang="en-US" sz="426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8" name="矩形: 圆角 30"/>
            <p:cNvSpPr/>
            <p:nvPr/>
          </p:nvSpPr>
          <p:spPr bwMode="auto">
            <a:xfrm rot="1137149">
              <a:off x="4007405" y="536188"/>
              <a:ext cx="566321" cy="471666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426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作</a:t>
              </a:r>
              <a:endParaRPr kumimoji="0" lang="zh-CN" altLang="en-US" sz="426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9" name="矩形: 圆角 31"/>
            <p:cNvSpPr/>
            <p:nvPr/>
          </p:nvSpPr>
          <p:spPr bwMode="auto">
            <a:xfrm rot="20889647">
              <a:off x="4640530" y="669150"/>
              <a:ext cx="564803" cy="471667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426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者</a:t>
              </a:r>
              <a:endParaRPr kumimoji="0" lang="zh-CN" altLang="en-US" sz="426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450215" y="850900"/>
            <a:ext cx="11292205" cy="60439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601345" fontAlgn="auto">
              <a:lnSpc>
                <a:spcPct val="110000"/>
              </a:lnSpc>
            </a:pPr>
            <a:r>
              <a:rPr lang="zh-CN" altLang="en-US" sz="3200" b="1" dirty="0">
                <a:ea typeface="华文楷体" panose="02010600040101010101" charset="-122"/>
                <a:cs typeface="+mn-lt"/>
                <a:sym typeface="+mn-ea"/>
              </a:rPr>
              <a:t>李白(701-762)</a:t>
            </a:r>
            <a:r>
              <a:rPr lang="zh-CN" altLang="en-US" sz="3200" dirty="0">
                <a:ea typeface="华文楷体" panose="02010600040101010101" charset="-122"/>
                <a:cs typeface="+mn-lt"/>
                <a:sym typeface="+mn-ea"/>
              </a:rPr>
              <a:t>：</a:t>
            </a:r>
            <a:r>
              <a:rPr lang="zh-CN" altLang="en-US" sz="3200" dirty="0">
                <a:solidFill>
                  <a:srgbClr val="D60093"/>
                </a:solidFill>
                <a:ea typeface="华文楷体" panose="02010600040101010101" charset="-122"/>
                <a:cs typeface="+mn-lt"/>
                <a:sym typeface="+mn-ea"/>
              </a:rPr>
              <a:t>字太白，号青莲居士</a:t>
            </a:r>
            <a:r>
              <a:rPr lang="zh-CN" altLang="en-US" sz="3200" dirty="0">
                <a:ea typeface="华文楷体" panose="02010600040101010101" charset="-122"/>
                <a:cs typeface="+mn-lt"/>
                <a:sym typeface="+mn-ea"/>
              </a:rPr>
              <a:t>，祖籍陇西成纪(今甘肃秦安东)，是唐代著名诗人，有《李太白集》。天宝初，入长安，贺知章一见，称为</a:t>
            </a:r>
            <a:r>
              <a:rPr lang="zh-CN" altLang="en-US" sz="3200" dirty="0">
                <a:solidFill>
                  <a:srgbClr val="D60093"/>
                </a:solidFill>
                <a:ea typeface="华文楷体" panose="02010600040101010101" charset="-122"/>
                <a:cs typeface="+mn-lt"/>
                <a:sym typeface="+mn-ea"/>
              </a:rPr>
              <a:t>谪仙人</a:t>
            </a:r>
            <a:r>
              <a:rPr lang="zh-CN" altLang="en-US" sz="3200" dirty="0">
                <a:ea typeface="华文楷体" panose="02010600040101010101" charset="-122"/>
                <a:cs typeface="+mn-lt"/>
                <a:sym typeface="+mn-ea"/>
              </a:rPr>
              <a:t>，荐于唐玄宗，待诏翰林。后漫游江湖间，永王李璘聘为幕僚。璘起兵，事败，白坐流放夜郎(在今贵州省)。中途遇赦，至当涂依李阳冰，未几卒。</a:t>
            </a:r>
            <a:endParaRPr lang="zh-CN" altLang="en-US" sz="3200" dirty="0">
              <a:ea typeface="华文楷体" panose="02010600040101010101" charset="-122"/>
              <a:cs typeface="+mn-lt"/>
            </a:endParaRPr>
          </a:p>
          <a:p>
            <a:pPr indent="601345" fontAlgn="auto">
              <a:lnSpc>
                <a:spcPct val="110000"/>
              </a:lnSpc>
            </a:pPr>
            <a:r>
              <a:rPr lang="zh-CN" altLang="en-US" sz="3200" dirty="0">
                <a:ea typeface="华文楷体" panose="02010600040101010101" charset="-122"/>
                <a:cs typeface="+mn-lt"/>
                <a:sym typeface="+mn-ea"/>
              </a:rPr>
              <a:t>作者送友人，送客地点多在城东尧祠一带，此地是水陆通衢，交通要冲，又多酒肆，便于宴饮饯别，加之景色宜人，易发诗兴。《送友人》亦写在尧祠前泗水边的石门路上。北望二十公里处九仙山嶂列，合“青山横北郭”。泗水从曲阜向西流来，入兖（yǎn）州境即转向南，又朝西南流，是谓“白水绕东城”</a:t>
            </a:r>
            <a:r>
              <a:rPr lang="zh-CN" altLang="en-US" sz="3200" dirty="0">
                <a:ea typeface="华文楷体" panose="02010600040101010101" charset="-122"/>
                <a:cs typeface="+mn-lt"/>
                <a:sym typeface="+mn-ea"/>
              </a:rPr>
              <a:t>。</a:t>
            </a:r>
            <a:endParaRPr lang="zh-CN" altLang="en-US" sz="3200" dirty="0">
              <a:ea typeface="华文楷体" panose="02010600040101010101" charset="-122"/>
              <a:cs typeface="+mn-lt"/>
              <a:sym typeface="+mn-e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" name="Text Box 4"/>
          <p:cNvSpPr txBox="1"/>
          <p:nvPr/>
        </p:nvSpPr>
        <p:spPr>
          <a:xfrm>
            <a:off x="3215005" y="382270"/>
            <a:ext cx="6365875" cy="3121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lnSpc>
                <a:spcPct val="120000"/>
              </a:lnSpc>
            </a:pP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</a:rPr>
              <a:t>送友人</a:t>
            </a:r>
            <a:endParaRPr lang="en-US" altLang="zh-CN" sz="3600" b="1" dirty="0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pPr algn="ctr" eaLnBrk="1" hangingPunct="1">
              <a:lnSpc>
                <a:spcPct val="120000"/>
              </a:lnSpc>
            </a:pP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</a:rPr>
              <a:t>李 白</a:t>
            </a:r>
            <a:endParaRPr lang="zh-CN" altLang="en-US" sz="3200" b="1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 algn="ctr" eaLnBrk="1" hangingPunct="1">
              <a:lnSpc>
                <a:spcPct val="120000"/>
              </a:lnSpc>
            </a:pPr>
            <a:r>
              <a:rPr lang="zh-CN" altLang="en-US" sz="3200" b="1" dirty="0">
                <a:latin typeface="宋体" panose="02010600030101010101" pitchFamily="2" charset="-122"/>
              </a:rPr>
              <a:t>青山横北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</a:rPr>
              <a:t>郭</a:t>
            </a:r>
            <a:r>
              <a:rPr lang="zh-CN" altLang="en-US" sz="3200" b="1" dirty="0">
                <a:latin typeface="宋体" panose="02010600030101010101" pitchFamily="2" charset="-122"/>
              </a:rPr>
              <a:t>，白水绕东城。</a:t>
            </a:r>
            <a:endParaRPr lang="en-US" altLang="zh-CN" sz="3200" b="1" dirty="0">
              <a:latin typeface="宋体" panose="02010600030101010101" pitchFamily="2" charset="-122"/>
            </a:endParaRPr>
          </a:p>
          <a:p>
            <a:pPr algn="ctr" eaLnBrk="1" hangingPunct="1">
              <a:lnSpc>
                <a:spcPct val="120000"/>
              </a:lnSpc>
            </a:pPr>
            <a:endParaRPr lang="en-US" altLang="zh-CN" sz="3200" b="1" dirty="0">
              <a:latin typeface="宋体" panose="02010600030101010101" pitchFamily="2" charset="-122"/>
            </a:endParaRPr>
          </a:p>
          <a:p>
            <a:pPr algn="ctr" eaLnBrk="1" hangingPunct="1">
              <a:lnSpc>
                <a:spcPct val="120000"/>
              </a:lnSpc>
            </a:pPr>
            <a:r>
              <a:rPr lang="zh-CN" altLang="en-US" sz="3200" b="1" dirty="0">
                <a:latin typeface="宋体" panose="02010600030101010101" pitchFamily="2" charset="-122"/>
              </a:rPr>
              <a:t>此地一</a:t>
            </a:r>
            <a:r>
              <a:rPr lang="zh-CN" altLang="en-US" sz="3200" b="1" dirty="0">
                <a:solidFill>
                  <a:schemeClr val="tx1"/>
                </a:solidFill>
                <a:latin typeface="宋体" panose="02010600030101010101" pitchFamily="2" charset="-122"/>
              </a:rPr>
              <a:t>为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</a:rPr>
              <a:t>别</a:t>
            </a:r>
            <a:r>
              <a:rPr lang="zh-CN" altLang="en-US" sz="3200" b="1" dirty="0">
                <a:latin typeface="宋体" panose="02010600030101010101" pitchFamily="2" charset="-122"/>
              </a:rPr>
              <a:t>，孤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</a:rPr>
              <a:t>蓬</a:t>
            </a:r>
            <a:r>
              <a:rPr lang="zh-CN" altLang="en-US" sz="3200" b="1" dirty="0">
                <a:latin typeface="宋体" panose="02010600030101010101" pitchFamily="2" charset="-122"/>
              </a:rPr>
              <a:t>万里征。</a:t>
            </a:r>
            <a:endParaRPr lang="en-US" altLang="zh-CN" sz="3200" b="1" dirty="0">
              <a:latin typeface="宋体" panose="02010600030101010101" pitchFamily="2" charset="-122"/>
            </a:endParaRPr>
          </a:p>
        </p:txBody>
      </p:sp>
      <p:grpSp>
        <p:nvGrpSpPr>
          <p:cNvPr id="17511" name="组合 27"/>
          <p:cNvGrpSpPr/>
          <p:nvPr/>
        </p:nvGrpSpPr>
        <p:grpSpPr>
          <a:xfrm>
            <a:off x="374650" y="388938"/>
            <a:ext cx="2570163" cy="685800"/>
            <a:chOff x="2747226" y="536188"/>
            <a:chExt cx="2458107" cy="604629"/>
          </a:xfrm>
        </p:grpSpPr>
        <p:sp>
          <p:nvSpPr>
            <p:cNvPr id="5" name="矩形: 圆角 28"/>
            <p:cNvSpPr/>
            <p:nvPr/>
          </p:nvSpPr>
          <p:spPr bwMode="auto">
            <a:xfrm rot="20527566">
              <a:off x="2747226" y="608967"/>
              <a:ext cx="564803" cy="471666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诗</a:t>
              </a:r>
              <a:endPara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6" name="矩形: 圆角 29"/>
            <p:cNvSpPr/>
            <p:nvPr/>
          </p:nvSpPr>
          <p:spPr bwMode="auto">
            <a:xfrm rot="294411">
              <a:off x="3381870" y="632760"/>
              <a:ext cx="564803" cy="471667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词</a:t>
              </a:r>
              <a:endPara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7" name="矩形: 圆角 30"/>
            <p:cNvSpPr/>
            <p:nvPr/>
          </p:nvSpPr>
          <p:spPr bwMode="auto">
            <a:xfrm rot="1137149">
              <a:off x="4007404" y="536188"/>
              <a:ext cx="566321" cy="471666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解</a:t>
              </a:r>
              <a:endPara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8" name="矩形: 圆角 31"/>
            <p:cNvSpPr/>
            <p:nvPr/>
          </p:nvSpPr>
          <p:spPr bwMode="auto">
            <a:xfrm rot="20889647">
              <a:off x="4640530" y="669150"/>
              <a:ext cx="564803" cy="471667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读</a:t>
              </a:r>
              <a:endPara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</p:grpSp>
      <p:sp>
        <p:nvSpPr>
          <p:cNvPr id="14" name="Text Box 4"/>
          <p:cNvSpPr txBox="1"/>
          <p:nvPr/>
        </p:nvSpPr>
        <p:spPr>
          <a:xfrm>
            <a:off x="5199380" y="2387283"/>
            <a:ext cx="882650" cy="460375"/>
          </a:xfrm>
          <a:prstGeom prst="rect">
            <a:avLst/>
          </a:prstGeom>
          <a:solidFill>
            <a:srgbClr val="DBEEF4"/>
          </a:solidFill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2400" b="1" dirty="0">
                <a:solidFill>
                  <a:srgbClr val="FF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分别。</a:t>
            </a:r>
            <a:endParaRPr lang="zh-CN" altLang="en-US" sz="2400" b="1" dirty="0">
              <a:solidFill>
                <a:srgbClr val="FF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6" name="Text Box 4"/>
          <p:cNvSpPr txBox="1"/>
          <p:nvPr/>
        </p:nvSpPr>
        <p:spPr>
          <a:xfrm>
            <a:off x="8612505" y="2564130"/>
            <a:ext cx="3144520" cy="1198880"/>
          </a:xfrm>
          <a:prstGeom prst="rect">
            <a:avLst/>
          </a:prstGeom>
          <a:solidFill>
            <a:srgbClr val="DBEEF4"/>
          </a:solidFill>
          <a:ln w="9525">
            <a:noFill/>
          </a:ln>
        </p:spPr>
        <p:txBody>
          <a:bodyPr wrap="square">
            <a:spAutoFit/>
          </a:bodyPr>
          <a:p>
            <a:pPr eaLnBrk="1" hangingPunct="1"/>
            <a:r>
              <a:rPr lang="zh-CN" altLang="en-US" sz="2400" b="1" dirty="0">
                <a:solidFill>
                  <a:srgbClr val="FF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蓬草，枯后根断，常随风飞旋。这里比喻即将孤身远行的友人。</a:t>
            </a:r>
            <a:endParaRPr lang="zh-CN" altLang="en-US" sz="2400" b="1" dirty="0">
              <a:solidFill>
                <a:srgbClr val="FF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7" name="Text Box 4"/>
          <p:cNvSpPr txBox="1"/>
          <p:nvPr/>
        </p:nvSpPr>
        <p:spPr>
          <a:xfrm>
            <a:off x="3245168" y="825183"/>
            <a:ext cx="2349500" cy="831850"/>
          </a:xfrm>
          <a:prstGeom prst="rect">
            <a:avLst/>
          </a:prstGeom>
          <a:solidFill>
            <a:srgbClr val="DBEEF4"/>
          </a:solidFill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2400" b="1" dirty="0">
                <a:solidFill>
                  <a:srgbClr val="FF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古代在城外修筑的一种外墙。</a:t>
            </a:r>
            <a:endParaRPr lang="zh-CN" altLang="en-US" sz="2400" b="1" dirty="0">
              <a:solidFill>
                <a:srgbClr val="FF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" name="Text Box 4"/>
          <p:cNvSpPr txBox="1"/>
          <p:nvPr/>
        </p:nvSpPr>
        <p:spPr>
          <a:xfrm>
            <a:off x="3223578" y="4103370"/>
            <a:ext cx="6365875" cy="17859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lnSpc>
                <a:spcPct val="1200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</a:rPr>
              <a:t>浮云</a:t>
            </a:r>
            <a:r>
              <a:rPr lang="zh-CN" altLang="en-US" sz="3200" b="1" dirty="0">
                <a:latin typeface="宋体" panose="02010600030101010101" pitchFamily="2" charset="-122"/>
              </a:rPr>
              <a:t>游子意，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</a:rPr>
              <a:t>落日</a:t>
            </a:r>
            <a:r>
              <a:rPr lang="zh-CN" altLang="en-US" sz="3200" b="1" dirty="0">
                <a:latin typeface="宋体" panose="02010600030101010101" pitchFamily="2" charset="-122"/>
              </a:rPr>
              <a:t>故人情。</a:t>
            </a:r>
            <a:endParaRPr lang="en-US" altLang="zh-CN" sz="3200" b="1" dirty="0">
              <a:latin typeface="宋体" panose="02010600030101010101" pitchFamily="2" charset="-122"/>
            </a:endParaRPr>
          </a:p>
          <a:p>
            <a:pPr algn="ctr" eaLnBrk="1" hangingPunct="1">
              <a:lnSpc>
                <a:spcPct val="120000"/>
              </a:lnSpc>
            </a:pPr>
            <a:endParaRPr lang="en-US" altLang="zh-CN" sz="3200" b="1" dirty="0">
              <a:latin typeface="宋体" panose="02010600030101010101" pitchFamily="2" charset="-122"/>
            </a:endParaRPr>
          </a:p>
          <a:p>
            <a:pPr algn="ctr" eaLnBrk="1" hangingPunct="1">
              <a:lnSpc>
                <a:spcPct val="120000"/>
              </a:lnSpc>
            </a:pPr>
            <a:r>
              <a:rPr lang="zh-CN" altLang="en-US" sz="3200" b="1" dirty="0">
                <a:latin typeface="宋体" panose="02010600030101010101" pitchFamily="2" charset="-122"/>
              </a:rPr>
              <a:t>挥手自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</a:rPr>
              <a:t>兹</a:t>
            </a:r>
            <a:r>
              <a:rPr lang="zh-CN" altLang="en-US" sz="3200" b="1" dirty="0">
                <a:latin typeface="宋体" panose="02010600030101010101" pitchFamily="2" charset="-122"/>
              </a:rPr>
              <a:t>去，</a:t>
            </a:r>
            <a:r>
              <a:rPr lang="zh-CN" altLang="en-US" sz="32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萧萧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</a:rPr>
              <a:t>班马</a:t>
            </a:r>
            <a:r>
              <a:rPr lang="zh-CN" altLang="en-US" sz="3200" b="1" dirty="0">
                <a:latin typeface="宋体" panose="02010600030101010101" pitchFamily="2" charset="-122"/>
              </a:rPr>
              <a:t>鸣。</a:t>
            </a:r>
            <a:endParaRPr lang="zh-CN" altLang="en-US" sz="3200" b="1" dirty="0">
              <a:latin typeface="宋体" panose="02010600030101010101" pitchFamily="2" charset="-122"/>
            </a:endParaRPr>
          </a:p>
        </p:txBody>
      </p:sp>
      <p:sp>
        <p:nvSpPr>
          <p:cNvPr id="3" name="Text Box 4"/>
          <p:cNvSpPr txBox="1"/>
          <p:nvPr/>
        </p:nvSpPr>
        <p:spPr>
          <a:xfrm>
            <a:off x="8612188" y="4070033"/>
            <a:ext cx="3317875" cy="831850"/>
          </a:xfrm>
          <a:prstGeom prst="rect">
            <a:avLst/>
          </a:prstGeom>
          <a:solidFill>
            <a:srgbClr val="DBEEF4"/>
          </a:solidFill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2400" b="1" dirty="0">
                <a:solidFill>
                  <a:srgbClr val="FF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以落日对大地的依恋比喻与友人难分难舍。</a:t>
            </a:r>
            <a:endParaRPr lang="zh-CN" altLang="en-US" sz="2400" b="1" dirty="0">
              <a:solidFill>
                <a:srgbClr val="FF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Text Box 4"/>
          <p:cNvSpPr txBox="1"/>
          <p:nvPr/>
        </p:nvSpPr>
        <p:spPr>
          <a:xfrm>
            <a:off x="5084128" y="4876483"/>
            <a:ext cx="889000" cy="461962"/>
          </a:xfrm>
          <a:prstGeom prst="rect">
            <a:avLst/>
          </a:prstGeom>
          <a:solidFill>
            <a:srgbClr val="DBEEF4"/>
          </a:solidFill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2400" b="1" dirty="0">
                <a:solidFill>
                  <a:srgbClr val="FF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此。</a:t>
            </a:r>
            <a:endParaRPr lang="zh-CN" altLang="en-US" sz="2400" b="1" dirty="0">
              <a:solidFill>
                <a:srgbClr val="FF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9" name="Text Box 4"/>
          <p:cNvSpPr txBox="1"/>
          <p:nvPr/>
        </p:nvSpPr>
        <p:spPr>
          <a:xfrm>
            <a:off x="5742940" y="5940108"/>
            <a:ext cx="1717675" cy="460375"/>
          </a:xfrm>
          <a:prstGeom prst="rect">
            <a:avLst/>
          </a:prstGeom>
          <a:solidFill>
            <a:srgbClr val="DBEEF4"/>
          </a:solidFill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2400" b="1" dirty="0">
                <a:solidFill>
                  <a:srgbClr val="FF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马嘶叫声。</a:t>
            </a:r>
            <a:endParaRPr lang="zh-CN" altLang="en-US" sz="2400" b="1" dirty="0">
              <a:solidFill>
                <a:srgbClr val="FF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0" name="Text Box 4"/>
          <p:cNvSpPr txBox="1"/>
          <p:nvPr/>
        </p:nvSpPr>
        <p:spPr>
          <a:xfrm>
            <a:off x="7063740" y="4901883"/>
            <a:ext cx="1724025" cy="461962"/>
          </a:xfrm>
          <a:prstGeom prst="rect">
            <a:avLst/>
          </a:prstGeom>
          <a:solidFill>
            <a:srgbClr val="DBEEF4"/>
          </a:solidFill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2400" b="1" dirty="0">
                <a:solidFill>
                  <a:srgbClr val="FF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离群的马。</a:t>
            </a:r>
            <a:endParaRPr lang="zh-CN" altLang="en-US" sz="2400" b="1" dirty="0">
              <a:solidFill>
                <a:srgbClr val="FF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1" name="Text Box 4"/>
          <p:cNvSpPr txBox="1"/>
          <p:nvPr/>
        </p:nvSpPr>
        <p:spPr>
          <a:xfrm>
            <a:off x="3876675" y="3763010"/>
            <a:ext cx="3943350" cy="460375"/>
          </a:xfrm>
          <a:prstGeom prst="rect">
            <a:avLst/>
          </a:prstGeom>
          <a:solidFill>
            <a:srgbClr val="DBEEF4"/>
          </a:solidFill>
          <a:ln w="9525">
            <a:noFill/>
          </a:ln>
        </p:spPr>
        <p:txBody>
          <a:bodyPr wrap="square">
            <a:spAutoFit/>
          </a:bodyPr>
          <a:p>
            <a:pPr eaLnBrk="1" hangingPunct="1"/>
            <a:r>
              <a:rPr lang="zh-CN" altLang="en-US" sz="2400" b="1" dirty="0">
                <a:solidFill>
                  <a:srgbClr val="FF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以浮云比喻游子行踪不定。</a:t>
            </a:r>
            <a:endParaRPr lang="zh-CN" altLang="en-US" sz="2400" b="1" dirty="0">
              <a:solidFill>
                <a:srgbClr val="FF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5060" name="文本框 32774"/>
          <p:cNvSpPr txBox="1"/>
          <p:nvPr/>
        </p:nvSpPr>
        <p:spPr>
          <a:xfrm>
            <a:off x="454660" y="1730375"/>
            <a:ext cx="3423920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eaLnBrk="1" hangingPunct="1"/>
            <a:r>
              <a:rPr lang="zh-CN" altLang="en-US" sz="2400" b="1" dirty="0">
                <a:solidFill>
                  <a:srgbClr val="0000FF"/>
                </a:solidFill>
                <a:latin typeface="楷体_GB2312" pitchFamily="1" charset="-122"/>
                <a:ea typeface="华文中宋" panose="02010600040101010101" pitchFamily="2" charset="-122"/>
              </a:rPr>
              <a:t>青山横卧在城郭的北面，白水泱泱地环绕着东城。</a:t>
            </a:r>
            <a:endParaRPr lang="zh-CN" altLang="en-US" sz="2400" b="1" dirty="0">
              <a:solidFill>
                <a:srgbClr val="0000FF"/>
              </a:solidFill>
              <a:latin typeface="楷体_GB2312" pitchFamily="1" charset="-122"/>
              <a:ea typeface="华文中宋" panose="02010600040101010101" pitchFamily="2" charset="-122"/>
            </a:endParaRPr>
          </a:p>
        </p:txBody>
      </p:sp>
      <p:sp>
        <p:nvSpPr>
          <p:cNvPr id="45061" name="文本框 32775"/>
          <p:cNvSpPr txBox="1"/>
          <p:nvPr/>
        </p:nvSpPr>
        <p:spPr>
          <a:xfrm>
            <a:off x="438785" y="2801620"/>
            <a:ext cx="377761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eaLnBrk="1" hangingPunct="1"/>
            <a:r>
              <a:rPr lang="zh-CN" altLang="en-US" sz="2400" b="1" dirty="0">
                <a:solidFill>
                  <a:srgbClr val="0000FF"/>
                </a:solidFill>
                <a:latin typeface="楷体_GB2312" pitchFamily="1" charset="-122"/>
                <a:ea typeface="华文中宋" panose="02010600040101010101" pitchFamily="2" charset="-122"/>
              </a:rPr>
              <a:t>在此我们一道握手言别，你像蓬草飘泊万里远征。</a:t>
            </a:r>
            <a:endParaRPr lang="zh-CN" altLang="en-US" sz="2400" b="1" dirty="0">
              <a:solidFill>
                <a:srgbClr val="0000FF"/>
              </a:solidFill>
              <a:latin typeface="楷体_GB2312" pitchFamily="1" charset="-122"/>
              <a:ea typeface="华文中宋" panose="02010600040101010101" pitchFamily="2" charset="-122"/>
            </a:endParaRPr>
          </a:p>
        </p:txBody>
      </p:sp>
      <p:sp>
        <p:nvSpPr>
          <p:cNvPr id="45062" name="文本框 32776"/>
          <p:cNvSpPr txBox="1"/>
          <p:nvPr/>
        </p:nvSpPr>
        <p:spPr>
          <a:xfrm>
            <a:off x="336550" y="3806825"/>
            <a:ext cx="357060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eaLnBrk="1" hangingPunct="1"/>
            <a:r>
              <a:rPr lang="zh-CN" altLang="en-US" sz="2400" b="1" dirty="0">
                <a:solidFill>
                  <a:srgbClr val="0000FF"/>
                </a:solidFill>
                <a:latin typeface="楷体_GB2312" pitchFamily="1" charset="-122"/>
                <a:ea typeface="华文中宋" panose="02010600040101010101" pitchFamily="2" charset="-122"/>
              </a:rPr>
              <a:t>浮云漂浮不定，就像行踪不定的游子，落日缓缓而下，正如我们难舍的情谊。</a:t>
            </a:r>
            <a:endParaRPr lang="zh-CN" altLang="en-US" sz="2400" b="1" dirty="0">
              <a:solidFill>
                <a:srgbClr val="0000FF"/>
              </a:solidFill>
              <a:latin typeface="楷体_GB2312" pitchFamily="1" charset="-122"/>
              <a:ea typeface="华文中宋" panose="02010600040101010101" pitchFamily="2" charset="-122"/>
            </a:endParaRPr>
          </a:p>
        </p:txBody>
      </p:sp>
      <p:sp>
        <p:nvSpPr>
          <p:cNvPr id="45063" name="文本框 1"/>
          <p:cNvSpPr txBox="1"/>
          <p:nvPr/>
        </p:nvSpPr>
        <p:spPr>
          <a:xfrm>
            <a:off x="273685" y="5148580"/>
            <a:ext cx="376618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eaLnBrk="1" hangingPunct="1"/>
            <a:r>
              <a:rPr lang="zh-CN" altLang="en-US" sz="2400" b="1" dirty="0">
                <a:solidFill>
                  <a:srgbClr val="0000FF"/>
                </a:solidFill>
                <a:latin typeface="楷体_GB2312" pitchFamily="1" charset="-122"/>
                <a:ea typeface="华文中宋" panose="02010600040101010101" pitchFamily="2" charset="-122"/>
                <a:sym typeface="Arial" panose="020B0604020202020204" pitchFamily="34" charset="0"/>
              </a:rPr>
              <a:t>挥挥手从此分离，友人骑的那匹将要载他远行的马萧萧长鸣，似乎不忍离去。</a:t>
            </a:r>
            <a:endParaRPr lang="zh-CN" altLang="en-US" sz="2400" b="1" dirty="0">
              <a:solidFill>
                <a:srgbClr val="0000FF"/>
              </a:solidFill>
              <a:latin typeface="楷体_GB2312" pitchFamily="1" charset="-122"/>
              <a:ea typeface="华文中宋" panose="02010600040101010101" pitchFamily="2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5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5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5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5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ldLvl="0" animBg="1"/>
      <p:bldP spid="16" grpId="0" bldLvl="0" animBg="1"/>
      <p:bldP spid="17" grpId="0" bldLvl="0" animBg="1"/>
      <p:bldP spid="3" grpId="0" bldLvl="0" animBg="1"/>
      <p:bldP spid="4" grpId="0" bldLvl="0" animBg="1"/>
      <p:bldP spid="9" grpId="0" bldLvl="0" animBg="1"/>
      <p:bldP spid="10" grpId="0" bldLvl="0" animBg="1"/>
      <p:bldP spid="11" grpId="0" bldLvl="0" animBg="1"/>
      <p:bldP spid="45060" grpId="0"/>
      <p:bldP spid="45061" grpId="0"/>
      <p:bldP spid="45062" grpId="0"/>
      <p:bldP spid="4506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763395" y="430530"/>
            <a:ext cx="7840980" cy="82994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ctr" eaLnBrk="1" hangingPunct="1">
              <a:lnSpc>
                <a:spcPct val="120000"/>
              </a:lnSpc>
            </a:pPr>
            <a:r>
              <a:rPr lang="zh-CN" altLang="en-US" sz="4000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首联：</a:t>
            </a:r>
            <a:r>
              <a:rPr lang="zh-CN" altLang="en-US" sz="4000" b="1" dirty="0">
                <a:solidFill>
                  <a:schemeClr val="tx1"/>
                </a:solidFill>
                <a:latin typeface="隶书" panose="02010509060101010101" charset="-122"/>
                <a:ea typeface="隶书" panose="02010509060101010101" charset="-122"/>
                <a:sym typeface="+mn-ea"/>
              </a:rPr>
              <a:t>青山横北郭，白水绕东城。</a:t>
            </a:r>
            <a:endParaRPr lang="zh-CN" altLang="en-US" sz="4000" b="1" dirty="0">
              <a:solidFill>
                <a:schemeClr val="tx1"/>
              </a:solidFill>
              <a:latin typeface="隶书" panose="02010509060101010101" charset="-122"/>
              <a:ea typeface="隶书" panose="02010509060101010101" charset="-122"/>
              <a:sym typeface="+mn-ea"/>
            </a:endParaRPr>
          </a:p>
        </p:txBody>
      </p:sp>
      <p:sp>
        <p:nvSpPr>
          <p:cNvPr id="7" name="Text Box 5"/>
          <p:cNvSpPr txBox="1"/>
          <p:nvPr/>
        </p:nvSpPr>
        <p:spPr>
          <a:xfrm>
            <a:off x="1625600" y="1826895"/>
            <a:ext cx="9253220" cy="3046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eaLnBrk="1" hangingPunct="1">
              <a:lnSpc>
                <a:spcPct val="150000"/>
              </a:lnSpc>
              <a:spcBef>
                <a:spcPts val="600"/>
              </a:spcBef>
              <a:buClr>
                <a:schemeClr val="tx2"/>
              </a:buClr>
              <a:buSzPct val="70000"/>
              <a:buFont typeface="Wingdings" panose="05000000000000000000" pitchFamily="2" charset="2"/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交代了送别的</a:t>
            </a:r>
            <a:r>
              <a:rPr lang="zh-CN" altLang="en-US" sz="3200" b="1" u="sng" dirty="0">
                <a:latin typeface="楷体" panose="02010609060101010101" pitchFamily="49" charset="-122"/>
                <a:ea typeface="楷体" panose="02010609060101010101" pitchFamily="49" charset="-122"/>
              </a:rPr>
              <a:t>      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和</a:t>
            </a:r>
            <a:r>
              <a:rPr lang="zh-CN" altLang="en-US" sz="3200" b="1" u="sng" dirty="0">
                <a:latin typeface="楷体" panose="02010609060101010101" pitchFamily="49" charset="-122"/>
                <a:ea typeface="楷体" panose="02010609060101010101" pitchFamily="49" charset="-122"/>
              </a:rPr>
              <a:t>       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，描摹出一幅寥廓秀丽的图景。</a:t>
            </a:r>
            <a:r>
              <a:rPr lang="zh-CN" altLang="en-US" sz="3200" b="1" u="sng" dirty="0">
                <a:solidFill>
                  <a:srgbClr val="1552D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“青”“白”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相间，</a:t>
            </a:r>
            <a:r>
              <a:rPr lang="zh-CN" altLang="en-US" sz="3200" b="1" u="sng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      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明丽；</a:t>
            </a:r>
            <a:r>
              <a:rPr lang="zh-CN" altLang="en-US" sz="3200" b="1" u="sng" dirty="0">
                <a:solidFill>
                  <a:srgbClr val="1552D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“横”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字勾勒出青山的</a:t>
            </a:r>
            <a:r>
              <a:rPr lang="zh-CN" altLang="en-US" sz="3200" b="1" u="sng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     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3200" b="1" u="sng" dirty="0">
                <a:solidFill>
                  <a:srgbClr val="1552D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“绕”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字描画出白水的</a:t>
            </a:r>
            <a:r>
              <a:rPr lang="zh-CN" altLang="en-US" sz="3200" b="1" u="sng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     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，用词准确而传神。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247515" y="1962150"/>
            <a:ext cx="99949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3200" b="1" dirty="0">
                <a:solidFill>
                  <a:srgbClr val="FF0066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地点</a:t>
            </a:r>
            <a:endParaRPr lang="zh-CN" altLang="en-US" sz="3200" b="1" dirty="0">
              <a:solidFill>
                <a:srgbClr val="FF0066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039485" y="1962150"/>
            <a:ext cx="99949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3200" b="1" dirty="0">
                <a:solidFill>
                  <a:srgbClr val="FF0066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环境</a:t>
            </a:r>
            <a:endParaRPr lang="zh-CN" altLang="en-US" sz="3200" b="1" dirty="0">
              <a:solidFill>
                <a:srgbClr val="FF0066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039485" y="3427730"/>
            <a:ext cx="99949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3200" b="1" dirty="0">
                <a:solidFill>
                  <a:srgbClr val="FF0066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静姿</a:t>
            </a:r>
            <a:endParaRPr lang="zh-CN" altLang="en-US" sz="3200" b="1" dirty="0">
              <a:solidFill>
                <a:srgbClr val="FF0066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154680" y="4128770"/>
            <a:ext cx="99949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3200" b="1" dirty="0">
                <a:solidFill>
                  <a:srgbClr val="FF0066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动态</a:t>
            </a:r>
            <a:endParaRPr lang="zh-CN" altLang="en-US" sz="3200" b="1" dirty="0">
              <a:solidFill>
                <a:srgbClr val="FF0066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8157845" y="2698750"/>
            <a:ext cx="99949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3200" b="1" dirty="0">
                <a:solidFill>
                  <a:srgbClr val="FF0066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色彩</a:t>
            </a:r>
            <a:endParaRPr lang="zh-CN" altLang="en-US" sz="3200" b="1" dirty="0">
              <a:solidFill>
                <a:srgbClr val="FF0066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9" grpId="0"/>
      <p:bldP spid="6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763395" y="430530"/>
            <a:ext cx="7840980" cy="156845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ctr" eaLnBrk="1" hangingPunct="1">
              <a:lnSpc>
                <a:spcPct val="120000"/>
              </a:lnSpc>
            </a:pPr>
            <a:r>
              <a:rPr lang="zh-CN" altLang="en-US" sz="4000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颔联：</a:t>
            </a:r>
            <a:r>
              <a:rPr lang="zh-CN" altLang="en-US" sz="4000" b="1" dirty="0">
                <a:solidFill>
                  <a:schemeClr val="tx1"/>
                </a:solidFill>
                <a:latin typeface="隶书" panose="02010509060101010101" charset="-122"/>
                <a:ea typeface="隶书" panose="02010509060101010101" charset="-122"/>
                <a:sym typeface="+mn-ea"/>
              </a:rPr>
              <a:t>此地一为别，</a:t>
            </a:r>
            <a:r>
              <a:rPr lang="zh-CN" altLang="en-US" sz="4000" b="1" dirty="0"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  <a:sym typeface="+mn-ea"/>
              </a:rPr>
              <a:t>孤蓬</a:t>
            </a:r>
            <a:r>
              <a:rPr lang="zh-CN" altLang="en-US" sz="4000" b="1" dirty="0">
                <a:solidFill>
                  <a:schemeClr val="tx1"/>
                </a:solidFill>
                <a:latin typeface="隶书" panose="02010509060101010101" charset="-122"/>
                <a:ea typeface="隶书" panose="02010509060101010101" charset="-122"/>
                <a:sym typeface="+mn-ea"/>
              </a:rPr>
              <a:t>万里征。</a:t>
            </a:r>
            <a:endParaRPr lang="zh-CN" altLang="en-US" sz="4000" b="1" dirty="0">
              <a:solidFill>
                <a:schemeClr val="tx1"/>
              </a:solidFill>
              <a:latin typeface="隶书" panose="02010509060101010101" charset="-122"/>
              <a:ea typeface="隶书" panose="02010509060101010101" charset="-122"/>
              <a:sym typeface="+mn-ea"/>
            </a:endParaRPr>
          </a:p>
          <a:p>
            <a:pPr algn="ctr" eaLnBrk="1" hangingPunct="1">
              <a:lnSpc>
                <a:spcPct val="120000"/>
              </a:lnSpc>
            </a:pPr>
            <a:endParaRPr lang="zh-CN" altLang="en-US" sz="4000" b="1" dirty="0">
              <a:solidFill>
                <a:schemeClr val="tx1"/>
              </a:solidFill>
              <a:latin typeface="隶书" panose="02010509060101010101" charset="-122"/>
              <a:ea typeface="隶书" panose="02010509060101010101" charset="-122"/>
              <a:sym typeface="+mn-ea"/>
            </a:endParaRPr>
          </a:p>
        </p:txBody>
      </p:sp>
      <p:sp>
        <p:nvSpPr>
          <p:cNvPr id="7" name="Text Box 5"/>
          <p:cNvSpPr txBox="1"/>
          <p:nvPr/>
        </p:nvSpPr>
        <p:spPr>
          <a:xfrm>
            <a:off x="1625600" y="1826895"/>
            <a:ext cx="925322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eaLnBrk="1" hangingPunct="1">
              <a:lnSpc>
                <a:spcPct val="150000"/>
              </a:lnSpc>
              <a:spcBef>
                <a:spcPts val="600"/>
              </a:spcBef>
              <a:buClr>
                <a:schemeClr val="tx2"/>
              </a:buClr>
              <a:buSzPct val="70000"/>
              <a:buFont typeface="Wingdings" panose="05000000000000000000" pitchFamily="2" charset="2"/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借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“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孤蓬</a:t>
            </a:r>
            <a:r>
              <a:rPr lang="en-US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”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来</a:t>
            </a:r>
            <a:r>
              <a:rPr lang="zh-CN" altLang="en-US" sz="3200" b="1" u="sng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      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友人</a:t>
            </a:r>
            <a:r>
              <a:rPr lang="zh-CN" altLang="en-US" sz="3200" b="1" u="sng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      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的生涯，表达了对朋友</a:t>
            </a:r>
            <a:r>
              <a:rPr lang="zh-CN" altLang="en-US" sz="3200" b="1" dirty="0">
                <a:solidFill>
                  <a:srgbClr val="1552D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深切的关心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。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38650" y="1998980"/>
            <a:ext cx="99949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3200" b="1" dirty="0">
                <a:solidFill>
                  <a:srgbClr val="FF0066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比喻</a:t>
            </a:r>
            <a:endParaRPr lang="zh-CN" altLang="en-US" sz="3200" b="1" dirty="0">
              <a:solidFill>
                <a:srgbClr val="FF0066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960870" y="1998980"/>
            <a:ext cx="99949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3200" b="1" dirty="0">
                <a:solidFill>
                  <a:srgbClr val="FF0066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漂泊</a:t>
            </a:r>
            <a:endParaRPr lang="zh-CN" altLang="en-US" sz="3200" b="1" dirty="0">
              <a:solidFill>
                <a:srgbClr val="FF0066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763395" y="430530"/>
            <a:ext cx="7840980" cy="82994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ctr" eaLnBrk="1" hangingPunct="1">
              <a:lnSpc>
                <a:spcPct val="120000"/>
              </a:lnSpc>
            </a:pPr>
            <a:r>
              <a:rPr lang="zh-CN" altLang="en-US" sz="4000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颈联：</a:t>
            </a:r>
            <a:r>
              <a:rPr lang="zh-CN" altLang="en-US" sz="4000" b="1" dirty="0"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  <a:sym typeface="+mn-ea"/>
              </a:rPr>
              <a:t>浮云</a:t>
            </a:r>
            <a:r>
              <a:rPr lang="zh-CN" altLang="en-US" sz="4000" b="1" dirty="0">
                <a:latin typeface="隶书" panose="02010509060101010101" charset="-122"/>
                <a:ea typeface="隶书" panose="02010509060101010101" charset="-122"/>
                <a:sym typeface="+mn-ea"/>
              </a:rPr>
              <a:t>游子意，</a:t>
            </a:r>
            <a:r>
              <a:rPr lang="zh-CN" altLang="en-US" sz="4000" b="1" dirty="0"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  <a:sym typeface="+mn-ea"/>
              </a:rPr>
              <a:t>落日</a:t>
            </a:r>
            <a:r>
              <a:rPr lang="zh-CN" altLang="en-US" sz="4000" b="1" dirty="0">
                <a:latin typeface="隶书" panose="02010509060101010101" charset="-122"/>
                <a:ea typeface="隶书" panose="02010509060101010101" charset="-122"/>
                <a:sym typeface="+mn-ea"/>
              </a:rPr>
              <a:t>故人情。</a:t>
            </a:r>
            <a:endParaRPr lang="zh-CN" altLang="en-US" sz="4000" b="1" dirty="0">
              <a:solidFill>
                <a:schemeClr val="tx1"/>
              </a:solidFill>
              <a:latin typeface="隶书" panose="02010509060101010101" charset="-122"/>
              <a:ea typeface="隶书" panose="02010509060101010101" charset="-122"/>
              <a:sym typeface="+mn-ea"/>
            </a:endParaRPr>
          </a:p>
        </p:txBody>
      </p:sp>
      <p:sp>
        <p:nvSpPr>
          <p:cNvPr id="7" name="Text Box 5"/>
          <p:cNvSpPr txBox="1"/>
          <p:nvPr/>
        </p:nvSpPr>
        <p:spPr>
          <a:xfrm>
            <a:off x="1625600" y="1826895"/>
            <a:ext cx="8884920" cy="31997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eaLnBrk="1" hangingPunct="1">
              <a:lnSpc>
                <a:spcPct val="150000"/>
              </a:lnSpc>
              <a:spcBef>
                <a:spcPts val="600"/>
              </a:spcBef>
              <a:buClr>
                <a:schemeClr val="tx2"/>
              </a:buClr>
              <a:buSzPct val="70000"/>
              <a:buFont typeface="Wingdings" panose="05000000000000000000" pitchFamily="2" charset="2"/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诗人巧妙地用“浮云”“落日”</a:t>
            </a:r>
            <a:r>
              <a:rPr lang="zh-CN" altLang="en-US" sz="3200" b="1" dirty="0">
                <a:solidFill>
                  <a:srgbClr val="1552D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作比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，表明心意。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eaLnBrk="1" hangingPunct="1">
              <a:lnSpc>
                <a:spcPct val="150000"/>
              </a:lnSpc>
              <a:spcBef>
                <a:spcPts val="600"/>
              </a:spcBef>
              <a:buClr>
                <a:schemeClr val="tx2"/>
              </a:buClr>
              <a:buSzPct val="70000"/>
              <a:buFont typeface="Wingdings" panose="05000000000000000000" pitchFamily="2" charset="2"/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“浮云”“落日”均为</a:t>
            </a:r>
            <a:r>
              <a:rPr lang="zh-CN" altLang="en-US" sz="3200" b="1" dirty="0">
                <a:solidFill>
                  <a:srgbClr val="1552D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比喻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。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eaLnBrk="1" hangingPunct="1">
              <a:lnSpc>
                <a:spcPct val="150000"/>
              </a:lnSpc>
              <a:spcBef>
                <a:spcPts val="600"/>
              </a:spcBef>
              <a:buClr>
                <a:schemeClr val="tx2"/>
              </a:buClr>
              <a:buSzPct val="70000"/>
              <a:buFont typeface="Wingdings" panose="05000000000000000000" pitchFamily="2" charset="2"/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以“浮云”比喻游子</a:t>
            </a:r>
            <a:r>
              <a:rPr lang="zh-CN" altLang="en-US" sz="3200" b="1" u="sng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        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；以“落日”比喻两人的</a:t>
            </a:r>
            <a:r>
              <a:rPr lang="zh-CN" altLang="en-US" sz="3200" b="1" u="sng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         。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556250" y="3545205"/>
            <a:ext cx="181610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3200" b="1" dirty="0">
                <a:solidFill>
                  <a:srgbClr val="FF0066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行踪不定</a:t>
            </a:r>
            <a:endParaRPr lang="zh-CN" altLang="en-US" sz="3200" b="1" dirty="0">
              <a:solidFill>
                <a:srgbClr val="FF0066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543300" y="4271010"/>
            <a:ext cx="181610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3200" b="1" dirty="0">
                <a:solidFill>
                  <a:srgbClr val="FF0066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难舍之情</a:t>
            </a:r>
            <a:endParaRPr lang="zh-CN" altLang="en-US" sz="3200" b="1" dirty="0">
              <a:solidFill>
                <a:srgbClr val="FF0066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763395" y="430530"/>
            <a:ext cx="7840980" cy="82994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ctr" eaLnBrk="1" hangingPunct="1">
              <a:lnSpc>
                <a:spcPct val="120000"/>
              </a:lnSpc>
            </a:pPr>
            <a:r>
              <a:rPr lang="zh-CN" altLang="en-US" sz="4000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尾联：</a:t>
            </a:r>
            <a:r>
              <a:rPr lang="zh-CN" altLang="en-US" sz="4000" b="1" dirty="0">
                <a:latin typeface="隶书" panose="02010509060101010101" charset="-122"/>
                <a:ea typeface="隶书" panose="02010509060101010101" charset="-122"/>
                <a:sym typeface="+mn-ea"/>
              </a:rPr>
              <a:t>挥手自兹去，萧萧班马鸣。</a:t>
            </a:r>
            <a:endParaRPr lang="zh-CN" altLang="en-US" sz="4000" b="1" dirty="0">
              <a:solidFill>
                <a:schemeClr val="tx1"/>
              </a:solidFill>
              <a:latin typeface="隶书" panose="02010509060101010101" charset="-122"/>
              <a:ea typeface="隶书" panose="02010509060101010101" charset="-122"/>
              <a:sym typeface="+mn-ea"/>
            </a:endParaRPr>
          </a:p>
        </p:txBody>
      </p:sp>
      <p:sp>
        <p:nvSpPr>
          <p:cNvPr id="7" name="Text Box 5"/>
          <p:cNvSpPr txBox="1"/>
          <p:nvPr/>
        </p:nvSpPr>
        <p:spPr>
          <a:xfrm>
            <a:off x="1625600" y="1826895"/>
            <a:ext cx="925322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eaLnBrk="1" hangingPunct="1">
              <a:lnSpc>
                <a:spcPct val="150000"/>
              </a:lnSpc>
              <a:spcBef>
                <a:spcPts val="600"/>
              </a:spcBef>
              <a:buClr>
                <a:schemeClr val="tx2"/>
              </a:buClr>
              <a:buSzPct val="70000"/>
              <a:buFont typeface="Wingdings" panose="05000000000000000000" pitchFamily="2" charset="2"/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写离别时的场景，借马嘶叫</a:t>
            </a:r>
            <a:r>
              <a:rPr lang="zh-CN" altLang="en-US" sz="3200" b="1" dirty="0">
                <a:solidFill>
                  <a:srgbClr val="1552D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衬托</a:t>
            </a:r>
            <a:r>
              <a:rPr lang="zh-CN" altLang="en-US" sz="3200" b="1" u="sng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         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，突出与友人的</a:t>
            </a:r>
            <a:r>
              <a:rPr lang="zh-CN" altLang="en-US" sz="3200" b="1" u="sng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          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之情。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675880" y="1938655"/>
            <a:ext cx="181610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3200" b="1" dirty="0">
                <a:solidFill>
                  <a:srgbClr val="FE0066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离情别绪</a:t>
            </a:r>
            <a:endParaRPr lang="zh-CN" altLang="en-US" sz="3200" b="1" dirty="0">
              <a:solidFill>
                <a:srgbClr val="FE0066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157345" y="2712720"/>
            <a:ext cx="181610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3200" b="1" dirty="0">
                <a:solidFill>
                  <a:srgbClr val="FE0066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依依惜别</a:t>
            </a:r>
            <a:endParaRPr lang="zh-CN" altLang="en-US" sz="3200" b="1" dirty="0">
              <a:solidFill>
                <a:srgbClr val="FE0066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813435" y="886460"/>
            <a:ext cx="10358755" cy="439991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601345" fontAlgn="auto"/>
            <a:r>
              <a:rPr lang="zh-CN" altLang="en-US" sz="4000" b="1" dirty="0">
                <a:latin typeface="华文楷体" panose="02010600040101010101" charset="-122"/>
                <a:ea typeface="华文楷体" panose="02010600040101010101" charset="-122"/>
                <a:sym typeface="+mn-ea"/>
              </a:rPr>
              <a:t>这首送别诗写得新颖别致，不落俗套。诗中青翠的山岭，清澈的流水，火红的落日，洁白的浮云，相互映衬，</a:t>
            </a:r>
            <a:r>
              <a:rPr lang="zh-CN" altLang="en-US" sz="4000" b="1" dirty="0">
                <a:solidFill>
                  <a:srgbClr val="D60093"/>
                </a:solidFill>
                <a:latin typeface="华文楷体" panose="02010600040101010101" charset="-122"/>
                <a:ea typeface="华文楷体" panose="02010600040101010101" charset="-122"/>
                <a:sym typeface="+mn-ea"/>
              </a:rPr>
              <a:t>色彩璀璨</a:t>
            </a:r>
            <a:r>
              <a:rPr lang="zh-CN" altLang="en-US" sz="4000" b="1" dirty="0">
                <a:latin typeface="华文楷体" panose="02010600040101010101" charset="-122"/>
                <a:ea typeface="华文楷体" panose="02010600040101010101" charset="-122"/>
                <a:sym typeface="+mn-ea"/>
              </a:rPr>
              <a:t>。班马长鸣，形象新鲜活泼。</a:t>
            </a:r>
            <a:r>
              <a:rPr lang="zh-CN" altLang="en-US" sz="4000" b="1" dirty="0">
                <a:solidFill>
                  <a:srgbClr val="D60093"/>
                </a:solidFill>
                <a:latin typeface="华文楷体" panose="02010600040101010101" charset="-122"/>
                <a:ea typeface="华文楷体" panose="02010600040101010101" charset="-122"/>
                <a:sym typeface="+mn-ea"/>
              </a:rPr>
              <a:t>自然美与人情美交织在一起</a:t>
            </a:r>
            <a:r>
              <a:rPr lang="zh-CN" altLang="en-US" sz="4000" b="1" dirty="0">
                <a:latin typeface="华文楷体" panose="02010600040101010101" charset="-122"/>
                <a:ea typeface="华文楷体" panose="02010600040101010101" charset="-122"/>
                <a:sym typeface="+mn-ea"/>
              </a:rPr>
              <a:t>，写得有声有色，气韵生动。</a:t>
            </a:r>
            <a:r>
              <a:rPr lang="zh-CN" altLang="en-US" sz="4000" b="1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sym typeface="+mn-ea"/>
              </a:rPr>
              <a:t>诗的节奏明快，感情真挚热诚而又豁达乐观，毫无缠绵悱恻的哀伤情调</a:t>
            </a:r>
            <a:r>
              <a:rPr lang="zh-CN" altLang="en-US" sz="4000" b="1" dirty="0">
                <a:latin typeface="华文楷体" panose="02010600040101010101" charset="-122"/>
                <a:ea typeface="华文楷体" panose="02010600040101010101" charset="-122"/>
                <a:sym typeface="+mn-ea"/>
              </a:rPr>
              <a:t>。</a:t>
            </a:r>
            <a:endParaRPr lang="zh-CN" altLang="en-US" sz="4000" b="1" dirty="0">
              <a:latin typeface="华文楷体" panose="02010600040101010101" charset="-122"/>
              <a:ea typeface="华文楷体" panose="02010600040101010101" charset="-122"/>
              <a:sym typeface="+mn-ea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9" name="Text Box 5"/>
          <p:cNvSpPr txBox="1"/>
          <p:nvPr/>
        </p:nvSpPr>
        <p:spPr>
          <a:xfrm>
            <a:off x="482600" y="1970617"/>
            <a:ext cx="6572251" cy="35077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30000"/>
              </a:lnSpc>
              <a:spcBef>
                <a:spcPts val="1800"/>
              </a:spcBef>
              <a:buClr>
                <a:schemeClr val="tx2"/>
              </a:buClr>
              <a:buSzPct val="70000"/>
              <a:buFont typeface="Wingdings" panose="05000000000000000000" pitchFamily="2" charset="2"/>
            </a:pPr>
            <a:r>
              <a:rPr lang="zh-CN" altLang="en-US" sz="4265" b="1" dirty="0">
                <a:latin typeface="楷体" panose="02010609060101010101" pitchFamily="49" charset="-122"/>
                <a:ea typeface="楷体" panose="02010609060101010101" pitchFamily="49" charset="-122"/>
              </a:rPr>
              <a:t>    这是一首情意深长的送别诗，作者通过对送别环境的刻画、气氛的渲染，表达出</a:t>
            </a:r>
            <a:r>
              <a:rPr lang="zh-CN" altLang="en-US" sz="4265" b="1" dirty="0">
                <a:solidFill>
                  <a:srgbClr val="FF006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依依惜别</a:t>
            </a:r>
            <a:r>
              <a:rPr lang="zh-CN" altLang="en-US" sz="4265" b="1" dirty="0">
                <a:latin typeface="楷体" panose="02010609060101010101" pitchFamily="49" charset="-122"/>
                <a:ea typeface="楷体" panose="02010609060101010101" pitchFamily="49" charset="-122"/>
              </a:rPr>
              <a:t>之意。</a:t>
            </a:r>
            <a:endParaRPr lang="zh-CN" altLang="en-US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20483" name="组合 27"/>
          <p:cNvGrpSpPr/>
          <p:nvPr/>
        </p:nvGrpSpPr>
        <p:grpSpPr>
          <a:xfrm>
            <a:off x="571500" y="539751"/>
            <a:ext cx="3426884" cy="914400"/>
            <a:chOff x="2747226" y="536188"/>
            <a:chExt cx="2458107" cy="604629"/>
          </a:xfrm>
        </p:grpSpPr>
        <p:sp>
          <p:nvSpPr>
            <p:cNvPr id="9" name="矩形: 圆角 28"/>
            <p:cNvSpPr/>
            <p:nvPr/>
          </p:nvSpPr>
          <p:spPr bwMode="auto">
            <a:xfrm rot="20527566">
              <a:off x="2747226" y="608967"/>
              <a:ext cx="564803" cy="471666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426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主</a:t>
              </a:r>
              <a:endParaRPr kumimoji="0" lang="zh-CN" altLang="en-US" sz="426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10" name="矩形: 圆角 29"/>
            <p:cNvSpPr/>
            <p:nvPr/>
          </p:nvSpPr>
          <p:spPr bwMode="auto">
            <a:xfrm rot="294411">
              <a:off x="3381870" y="632760"/>
              <a:ext cx="564803" cy="471667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426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旨</a:t>
              </a:r>
              <a:endParaRPr kumimoji="0" lang="zh-CN" altLang="en-US" sz="426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11" name="矩形: 圆角 30"/>
            <p:cNvSpPr/>
            <p:nvPr/>
          </p:nvSpPr>
          <p:spPr bwMode="auto">
            <a:xfrm rot="1137149">
              <a:off x="4007404" y="536188"/>
              <a:ext cx="566321" cy="471666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426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归</a:t>
              </a:r>
              <a:endParaRPr kumimoji="0" lang="zh-CN" altLang="en-US" sz="426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12" name="矩形: 圆角 31"/>
            <p:cNvSpPr/>
            <p:nvPr/>
          </p:nvSpPr>
          <p:spPr bwMode="auto">
            <a:xfrm rot="20889647">
              <a:off x="4640530" y="669150"/>
              <a:ext cx="564803" cy="471667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426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纳</a:t>
              </a:r>
              <a:endParaRPr kumimoji="0" lang="zh-CN" altLang="en-US" sz="426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</p:grp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9581" y="52362"/>
            <a:ext cx="4921077" cy="37728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/>
    </p:bldLst>
  </p:timing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TEMPLATE_THUMBS_INDEX" val="1、2、3、6、8、10、11、12、15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62.xml><?xml version="1.0" encoding="utf-8"?>
<p:tagLst xmlns:p="http://schemas.openxmlformats.org/presentationml/2006/main">
  <p:tag name="KSO_WM_DOC_GUID" val="{682d9499-0bdd-45a4-b295-bbf8f19ae7e2}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1121</Words>
  <Application>WPS 演示</Application>
  <PresentationFormat>宽屏</PresentationFormat>
  <Paragraphs>117</Paragraphs>
  <Slides>10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25" baseType="lpstr">
      <vt:lpstr>Arial</vt:lpstr>
      <vt:lpstr>宋体</vt:lpstr>
      <vt:lpstr>Wingdings</vt:lpstr>
      <vt:lpstr>微软雅黑</vt:lpstr>
      <vt:lpstr>Arial Unicode MS</vt:lpstr>
      <vt:lpstr>黑体</vt:lpstr>
      <vt:lpstr>楷体_GB2312</vt:lpstr>
      <vt:lpstr>新宋体</vt:lpstr>
      <vt:lpstr>华文中宋</vt:lpstr>
      <vt:lpstr>楷体</vt:lpstr>
      <vt:lpstr>华文楷体</vt:lpstr>
      <vt:lpstr>华文新魏</vt:lpstr>
      <vt:lpstr>华文细黑</vt:lpstr>
      <vt:lpstr>隶书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577570579</cp:lastModifiedBy>
  <cp:revision>6</cp:revision>
  <dcterms:created xsi:type="dcterms:W3CDTF">2019-04-10T10:25:11Z</dcterms:created>
  <dcterms:modified xsi:type="dcterms:W3CDTF">2019-04-10T11:02:41Z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2052-11.1.0.8527</vt:lpwstr>
  </property>
</Properties>
</file>