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90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39D9C9-912E-488C-8494-CBE21C39E9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212ACBA-727F-48FA-AA92-5E6CD2FB06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4F9302-644E-47AA-888C-80D15B600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84E2E7F-F6B7-4252-9FB5-6FA05B0A6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B97950-B8E0-407D-812A-35F574FA1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7883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B397C5-BC69-4A00-A52F-FFBEED71D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811FE6D-D398-43EC-A51A-E0B0C0EF9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BD2FB7-83B8-4C94-8C3F-74701535F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63191E4-13E9-4142-AE4A-A330BF019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BA3E70-3D3C-4D19-AB56-B8CF0FC4D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0137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07E606-62E4-49BD-B95B-3C3C751D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C371678-287F-47CA-B760-01DF05FF5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D47BADB-926D-4E3B-A7D9-5CD3AB012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4E6114-000B-4E7B-8DD7-1BA64C2D5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7667698-F486-48FD-9C73-0CA80C0A6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270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B5A038-132D-40E4-9A33-6E6ABDF22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635CDDE-6425-4029-8666-14E2883C82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ECC480D-ED04-40A4-A387-7CC307CA0E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7B9A43E-8663-458E-B6DB-9A80D8532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43343F0-4A10-4C84-AA70-A43C56597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7AEF1EC-8119-4F72-AD66-28FDB6156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972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DF07C2F-A5BA-4603-B612-435240579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C9D8027-2322-4774-BA1F-34812461BD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7FA50DF-1055-4016-8537-C564F3B8A0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1C1598C-ED99-4416-B3E4-395DD4CB1C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3BC1614-7215-4CDD-8F56-2E593641E0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BEC7F3C-5D75-4DAD-A187-98019A455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CE14EAA-8766-4DF5-A8B8-120E7FE91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4012294-C3E7-48F8-B1AE-8E35A49FA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402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E5BD1F-9626-4D87-B5C5-1865310B3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210AA59-8F1E-4D21-83A7-23C201714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6D33C31-5865-4688-9ED7-49670E090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8CEC565-F855-45B5-A09F-E8E32DCF9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765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D25775A-4265-4215-9587-65A730E32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91A1255-A1C1-4D21-9AEB-EEE4E63A5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465EFC2-B73E-4491-98B9-23E9BAC8B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505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267282-B5DE-4F92-827A-AF23ED8CA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CBDBF9-0BE1-45FA-B1B4-FF29C6915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A1AF217-5B35-409F-81EC-8DAC8AEC1F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CA09937-F86E-48E5-906F-686CC1AC4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262DFB1-8534-42D9-B88D-1450543FD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88BDE7F-82B8-4593-9F61-AA94EDD00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984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9BDF97-1661-418A-ACB5-B3CF87115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D9697A1-C2AB-42C4-AEA3-0991B00DBE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77BE61E-85D8-4976-93E5-9885280281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FA2CCE1-4D8D-4345-9E52-5253F527F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D182FBD-0395-4E12-AD5B-0A072A6CB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322B15B-126D-46E6-B88D-5F82557E1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752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1E82C5-EDBE-4D66-BEE1-2528189DA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97A5C91-8608-4655-9941-F717E55242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0FA566F-334B-44BE-AD4E-38172332B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479838A-FFE9-46CB-A77C-4C6E7E5F8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A8D446-A549-4DE2-9E29-1F06043A2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982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4F3FE70-E50A-46A9-8C68-05D7799450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34775A5-9EC6-4A40-A8BA-B74558E8F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717ED4F-F5F7-454D-817D-002B8A44B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FB1E58A-1A93-4400-A58A-01FE97373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EA1DB34-35AA-4653-9C3F-55E7711F1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158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61E81E1-4731-4815-9704-E11138D80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B610D23-A77E-48E5-8814-6D1240B419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8BACAB4-AF8C-4445-9BE2-37D86C6987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991-1E9E-4BDC-8445-71E64C32EB35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80C9BA5-4080-447E-AC43-E2B117A5EE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3828F7A-13C7-4598-A7D9-CCEA7803AE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C9D4B-D4AF-4E00-9E97-E04E519A6D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35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C464EEF-23E2-47BB-8E61-3E6F891F1D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电磁感应与半偏法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0629AF2-4740-480C-AE6B-D0C4751EC9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2021</a:t>
            </a:r>
            <a:r>
              <a:rPr lang="zh-CN" altLang="en-US" dirty="0"/>
              <a:t>年</a:t>
            </a:r>
            <a:r>
              <a:rPr lang="en-US" altLang="zh-CN" dirty="0"/>
              <a:t>3</a:t>
            </a:r>
            <a:r>
              <a:rPr lang="zh-CN" altLang="en-US" dirty="0"/>
              <a:t>月</a:t>
            </a:r>
            <a:r>
              <a:rPr lang="en-US" altLang="zh-CN" dirty="0"/>
              <a:t>11</a:t>
            </a:r>
            <a:r>
              <a:rPr lang="zh-CN" altLang="en-US"/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2091967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2B38FDC-F21B-4342-A217-3D61D74C0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696635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．如图所示，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为水平放置的塑料圆盘，在其侧面均匀分布着许多负电荷。在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的正上方用绝缘丝线悬挂一个可伸缩的金属圆环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，使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的环面水平且与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的盘面平行，其轴线与塑料圆盘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的轴线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OO′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重合。现在，若正在绕轴线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OO′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沿箭头所示方向转动的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由于某种原因逐渐停了下来，则这一过程中金属环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的面积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和丝线受到的拉力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的变化情况是（　　）</a:t>
            </a: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增大，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增大  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增大，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减小  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减小，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减小	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减小，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增大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fontAlgn="ctr"/>
            <a:endParaRPr lang="en-US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fontAlgn="ctr"/>
            <a:endParaRPr lang="en-US" altLang="zh-CN" sz="2400" kern="1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fontAlgn="ctr"/>
            <a:endParaRPr lang="en-US" altLang="zh-CN" sz="2400" kern="1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fontAlgn="ctr"/>
            <a:endParaRPr lang="en-US" altLang="zh-CN" sz="2400" kern="1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fontAlgn="ctr"/>
            <a:endParaRPr lang="en-US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fontAlgn="ctr">
              <a:buNone/>
            </a:pP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多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．如图，螺线管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置于闭合金属圆环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的轴线上，在通过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中的电流减弱的过程中（　　）</a:t>
            </a:r>
          </a:p>
          <a:p>
            <a:pPr indent="266700" algn="l" fontAlgn="ctr"/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．环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有扩张的趋势 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 B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．环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有缩小的趋势</a:t>
            </a:r>
          </a:p>
          <a:p>
            <a:pPr indent="266700" algn="l" fontAlgn="ctr"/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．螺线管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有伸长的趋势 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 D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．螺线管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有缩短的趋势</a:t>
            </a:r>
          </a:p>
          <a:p>
            <a:endParaRPr lang="zh-CN" altLang="en-US" dirty="0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71B11979-F5B8-4C1E-95AC-64BB7F7C711B}"/>
              </a:ext>
            </a:extLst>
          </p:cNvPr>
          <p:cNvGrpSpPr/>
          <p:nvPr/>
        </p:nvGrpSpPr>
        <p:grpSpPr>
          <a:xfrm>
            <a:off x="10730753" y="1546412"/>
            <a:ext cx="1425389" cy="2223247"/>
            <a:chOff x="8462682" y="2097741"/>
            <a:chExt cx="1425389" cy="2223247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0090A6E2-5A41-445F-8E23-6F8166890354}"/>
                </a:ext>
              </a:extLst>
            </p:cNvPr>
            <p:cNvSpPr/>
            <p:nvPr/>
          </p:nvSpPr>
          <p:spPr>
            <a:xfrm>
              <a:off x="8462682" y="2097741"/>
              <a:ext cx="1425389" cy="2223247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 descr="figure">
              <a:extLst>
                <a:ext uri="{FF2B5EF4-FFF2-40B4-BE49-F238E27FC236}">
                  <a16:creationId xmlns:a16="http://schemas.microsoft.com/office/drawing/2014/main" id="{E21F5211-8854-4474-A298-04B36E10920F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57371" y="2371725"/>
              <a:ext cx="1214157" cy="1608604"/>
            </a:xfrm>
            <a:prstGeom prst="rect">
              <a:avLst/>
            </a:prstGeom>
          </p:spPr>
        </p:pic>
      </p:grpSp>
      <p:pic>
        <p:nvPicPr>
          <p:cNvPr id="7" name="图片 6" descr="figure">
            <a:extLst>
              <a:ext uri="{FF2B5EF4-FFF2-40B4-BE49-F238E27FC236}">
                <a16:creationId xmlns:a16="http://schemas.microsoft.com/office/drawing/2014/main" id="{720C9586-4656-4541-8987-4C640AB5184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0166" y="4850465"/>
            <a:ext cx="2510118" cy="1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186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4D799E18-20ED-47B1-A7B2-D1F08E0B07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033247" y="2790059"/>
            <a:ext cx="5716961" cy="14412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E6942B8-A8A7-42C8-9C68-66EBB910353F}"/>
                  </a:ext>
                </a:extLst>
              </p:cNvPr>
              <p:cNvSpPr txBox="1"/>
              <p:nvPr/>
            </p:nvSpPr>
            <p:spPr>
              <a:xfrm>
                <a:off x="439271" y="286871"/>
                <a:ext cx="3603811" cy="9335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电动机的计算</a:t>
                </a:r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𝑈𝐼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𝐼</m:t>
                          </m:r>
                        </m:e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2</m:t>
                          </m:r>
                        </m:sup>
                      </m:sSup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𝑅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𝑃</m:t>
                          </m:r>
                        </m:e>
                        <m:sub>
                          <m:r>
                            <a:rPr lang="zh-CN" altLang="en-US" sz="2400" i="1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机</m:t>
                          </m:r>
                        </m:sub>
                      </m:sSub>
                    </m:oMath>
                  </m:oMathPara>
                </a14:m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E6942B8-A8A7-42C8-9C68-66EBB9103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271" y="286871"/>
                <a:ext cx="3603811" cy="933525"/>
              </a:xfrm>
              <a:prstGeom prst="rect">
                <a:avLst/>
              </a:prstGeom>
              <a:blipFill>
                <a:blip r:embed="rId3"/>
                <a:stretch>
                  <a:fillRect l="-2538" t="-5229" b="-98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3E5BA13D-1F3E-4393-BED5-985AA1844A54}"/>
                  </a:ext>
                </a:extLst>
              </p:cNvPr>
              <p:cNvSpPr txBox="1"/>
              <p:nvPr/>
            </p:nvSpPr>
            <p:spPr>
              <a:xfrm>
                <a:off x="439270" y="1220396"/>
                <a:ext cx="9260542" cy="19791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P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𝑈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𝑅</m:t>
                        </m:r>
                      </m:den>
                    </m:f>
                  </m:oMath>
                </a14:m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基本没用</a:t>
                </a:r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解释：</a:t>
                </a:r>
                <a:r>
                  <a:rPr lang="en-US" altLang="zh-CN" sz="2400" i="1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qU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表示能量，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88V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应该跟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UI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对应，</a:t>
                </a:r>
                <a:r>
                  <a:rPr lang="en-US" altLang="zh-CN" sz="2400" b="0" dirty="0">
                    <a:ea typeface="宋体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𝑈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𝑅</m:t>
                        </m:r>
                      </m:den>
                    </m:f>
                  </m:oMath>
                </a14:m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意味着全部用来发热</a:t>
                </a:r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𝐼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𝑅</m:t>
                    </m:r>
                  </m:oMath>
                </a14:m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表示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I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遇到电阻而发热；</a:t>
                </a:r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BIL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表示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I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遇到磁场而做功</a:t>
                </a:r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3E5BA13D-1F3E-4393-BED5-985AA1844A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270" y="1220396"/>
                <a:ext cx="9260542" cy="1979132"/>
              </a:xfrm>
              <a:prstGeom prst="rect">
                <a:avLst/>
              </a:prstGeom>
              <a:blipFill>
                <a:blip r:embed="rId4"/>
                <a:stretch>
                  <a:fillRect l="-987" b="-61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14988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97AE149-3FA7-4C36-8693-EEC11837C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-3184"/>
            <a:ext cx="12192000" cy="4351338"/>
          </a:xfrm>
        </p:spPr>
        <p:txBody>
          <a:bodyPr>
            <a:normAutofit/>
          </a:bodyPr>
          <a:lstStyle/>
          <a:p>
            <a:pPr algn="l" fontAlgn="ctr"/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如图所示为高压输电的原理图，由于输电距离长，输电线上必然产生电能损耗。相比传统输电的钢芯铝绞线，新型的碳纤维软铝导线除了具有重量轻、强度大、耐腐蚀等优势外，还能有效减小传输电阻。图中两个变压器均视为理想变压器。</a:t>
            </a:r>
            <a:r>
              <a:rPr lang="zh-CN" altLang="zh-CN" sz="2400" u="sng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在发电厂输出功率和输出电压</a:t>
            </a:r>
            <a:r>
              <a:rPr lang="en-US" altLang="zh-CN" sz="2400" i="1" u="sng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altLang="zh-CN" sz="2400" u="sng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zh-CN" sz="2400" u="sng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都不改变的条件下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，若将输电线由传统导线更换成电阻更小的新型碳纤维软铝导线，下列叙述正确的是</a:t>
            </a:r>
          </a:p>
          <a:p>
            <a:pPr indent="269240" algn="l" fontAlgn="ctr"/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．因为输电线的电阻减小，两输电线左端电压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一定减小</a:t>
            </a:r>
          </a:p>
          <a:p>
            <a:pPr indent="266700" algn="l" fontAlgn="ctr"/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．因为输电线的电阻减小，两输电线右端电压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一定减小</a:t>
            </a:r>
          </a:p>
          <a:p>
            <a:pPr indent="266700" algn="l" fontAlgn="ctr"/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．因为输电线的电阻减小，输电线上的电流一定变大</a:t>
            </a:r>
          </a:p>
          <a:p>
            <a:pPr indent="266700" algn="l" fontAlgn="ctr"/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．因为输电线的电阻减小，用户端的电压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一定变大</a:t>
            </a:r>
          </a:p>
        </p:txBody>
      </p:sp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D1A05BA7-AFD5-4444-98CD-B94144B25D2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259" y="3763084"/>
            <a:ext cx="5077665" cy="187571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F3C1B763-B5B3-41A2-92AB-2D2996F9506C}"/>
              </a:ext>
            </a:extLst>
          </p:cNvPr>
          <p:cNvSpPr txBox="1"/>
          <p:nvPr/>
        </p:nvSpPr>
        <p:spPr>
          <a:xfrm>
            <a:off x="484094" y="3757698"/>
            <a:ext cx="3245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不变量：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IR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endParaRPr lang="zh-CN" altLang="en-US" sz="2400" baseline="-25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C4A36C1-3D94-4C01-923C-6789560E367A}"/>
              </a:ext>
            </a:extLst>
          </p:cNvPr>
          <p:cNvSpPr txBox="1"/>
          <p:nvPr/>
        </p:nvSpPr>
        <p:spPr>
          <a:xfrm>
            <a:off x="484094" y="4300979"/>
            <a:ext cx="3245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变量：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96380F7-6A87-43A6-8054-39A2DE1BF985}"/>
              </a:ext>
            </a:extLst>
          </p:cNvPr>
          <p:cNvSpPr txBox="1"/>
          <p:nvPr/>
        </p:nvSpPr>
        <p:spPr>
          <a:xfrm>
            <a:off x="484094" y="4844260"/>
            <a:ext cx="3774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取决于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，而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取决于用户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1958474-92B3-4BA2-AE7B-13AE431621EE}"/>
              </a:ext>
            </a:extLst>
          </p:cNvPr>
          <p:cNvSpPr/>
          <p:nvPr/>
        </p:nvSpPr>
        <p:spPr>
          <a:xfrm>
            <a:off x="9287435" y="3890682"/>
            <a:ext cx="806824" cy="1255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3081FBB-D310-4F36-A8A3-D1A89AE2A8B9}"/>
              </a:ext>
            </a:extLst>
          </p:cNvPr>
          <p:cNvSpPr txBox="1"/>
          <p:nvPr/>
        </p:nvSpPr>
        <p:spPr>
          <a:xfrm>
            <a:off x="475130" y="5387541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只有输电线上的电阻可以用一下欧姆定律</a:t>
            </a:r>
          </a:p>
        </p:txBody>
      </p:sp>
    </p:spTree>
    <p:extLst>
      <p:ext uri="{BB962C8B-B14F-4D97-AF65-F5344CB8AC3E}">
        <p14:creationId xmlns:p14="http://schemas.microsoft.com/office/powerpoint/2010/main" val="708245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DB267B36-9409-4492-9219-D29AE470432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162" y="0"/>
            <a:ext cx="4414838" cy="2375974"/>
          </a:xfrm>
          <a:prstGeom prst="rect">
            <a:avLst/>
          </a:prstGeom>
        </p:spPr>
      </p:pic>
      <p:pic>
        <p:nvPicPr>
          <p:cNvPr id="5" name="图片 4" descr="figure">
            <a:extLst>
              <a:ext uri="{FF2B5EF4-FFF2-40B4-BE49-F238E27FC236}">
                <a16:creationId xmlns:a16="http://schemas.microsoft.com/office/drawing/2014/main" id="{6E4265EB-6742-4BC3-8C9B-60482726209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777162" y="4339245"/>
            <a:ext cx="4414838" cy="251875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F2A5C96-BBDA-4748-802B-7F66491AE473}"/>
              </a:ext>
            </a:extLst>
          </p:cNvPr>
          <p:cNvSpPr txBox="1"/>
          <p:nvPr/>
        </p:nvSpPr>
        <p:spPr>
          <a:xfrm>
            <a:off x="2241176" y="0"/>
            <a:ext cx="3854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测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表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表电阻的半偏法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6452F0C-E8BF-48C7-8CAE-2D3A0EA84796}"/>
              </a:ext>
            </a:extLst>
          </p:cNvPr>
          <p:cNvSpPr txBox="1"/>
          <p:nvPr/>
        </p:nvSpPr>
        <p:spPr>
          <a:xfrm>
            <a:off x="609600" y="600635"/>
            <a:ext cx="1972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对话气泡: 矩形 7">
            <a:extLst>
              <a:ext uri="{FF2B5EF4-FFF2-40B4-BE49-F238E27FC236}">
                <a16:creationId xmlns:a16="http://schemas.microsoft.com/office/drawing/2014/main" id="{74BB8457-D447-4F81-9071-9F1613DB63BF}"/>
              </a:ext>
            </a:extLst>
          </p:cNvPr>
          <p:cNvSpPr/>
          <p:nvPr/>
        </p:nvSpPr>
        <p:spPr>
          <a:xfrm>
            <a:off x="2931458" y="587170"/>
            <a:ext cx="4414837" cy="336195"/>
          </a:xfrm>
          <a:prstGeom prst="wedgeRectCallout">
            <a:avLst>
              <a:gd name="adj1" fmla="val -59224"/>
              <a:gd name="adj2" fmla="val 6499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实现这个的条件：干路电流不变</a:t>
            </a:r>
          </a:p>
        </p:txBody>
      </p:sp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F877555C-E8F4-48E0-BD48-5373EA0CF41A}"/>
              </a:ext>
            </a:extLst>
          </p:cNvPr>
          <p:cNvCxnSpPr/>
          <p:nvPr/>
        </p:nvCxnSpPr>
        <p:spPr>
          <a:xfrm flipV="1">
            <a:off x="7924800" y="923365"/>
            <a:ext cx="0" cy="89647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A0B29061-3225-43EC-A35C-119AC2CC7FD5}"/>
              </a:ext>
            </a:extLst>
          </p:cNvPr>
          <p:cNvSpPr txBox="1"/>
          <p:nvPr/>
        </p:nvSpPr>
        <p:spPr>
          <a:xfrm>
            <a:off x="8041341" y="923365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CN" altLang="en-US" sz="2400" baseline="-25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6F9F5D2A-76B2-43CE-9FD2-4B1E999F88D3}"/>
                  </a:ext>
                </a:extLst>
              </p:cNvPr>
              <p:cNvSpPr txBox="1"/>
              <p:nvPr/>
            </p:nvSpPr>
            <p:spPr>
              <a:xfrm>
                <a:off x="609600" y="1181819"/>
                <a:ext cx="561867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2400" dirty="0"/>
                  <a:t>实验步骤</a:t>
                </a:r>
                <a:r>
                  <a:rPr lang="en-US" altLang="zh-CN" sz="2400" dirty="0"/>
                  <a:t>1</a:t>
                </a:r>
                <a:r>
                  <a:rPr lang="zh-CN" altLang="en-US" sz="2400" dirty="0"/>
                  <a:t>：断开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dirty="0"/>
                  <a:t>，调节滑动变阻器，使电流表满偏到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6F9F5D2A-76B2-43CE-9FD2-4B1E999F88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1181819"/>
                <a:ext cx="5618672" cy="830997"/>
              </a:xfrm>
              <a:prstGeom prst="rect">
                <a:avLst/>
              </a:prstGeom>
              <a:blipFill>
                <a:blip r:embed="rId4"/>
                <a:stretch>
                  <a:fillRect l="-1627" t="-5147" r="-325" b="-169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00208F73-BC15-4B7E-8E45-BFEA1DB32611}"/>
                  </a:ext>
                </a:extLst>
              </p:cNvPr>
              <p:cNvSpPr txBox="1"/>
              <p:nvPr/>
            </p:nvSpPr>
            <p:spPr>
              <a:xfrm>
                <a:off x="0" y="2106442"/>
                <a:ext cx="7777162" cy="13551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2400" dirty="0"/>
                  <a:t>实验步骤</a:t>
                </a:r>
                <a:r>
                  <a:rPr lang="en-US" altLang="zh-CN" sz="2400" dirty="0"/>
                  <a:t>2</a:t>
                </a:r>
                <a:r>
                  <a:rPr lang="zh-CN" altLang="en-US" sz="2400" dirty="0"/>
                  <a:t>：</a:t>
                </a:r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闭合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dirty="0"/>
                  <a:t>，保持滑动变阻器不变，调节电阻箱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dirty="0"/>
                  <a:t>，使电流表示数变为（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40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zh-CN" altLang="en-US" sz="240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zh-CN" altLang="en-US" sz="2400" i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sSub>
                      <m:sSub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zh-CN" altLang="en-US" sz="2400" dirty="0"/>
                  <a:t>，也可以是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zh-CN" altLang="en-US" sz="2400" dirty="0"/>
                  <a:t>的别的倍数）。</a:t>
                </a:r>
                <a:endParaRPr lang="en-US" altLang="zh-CN" sz="2400" dirty="0"/>
              </a:p>
              <a:p>
                <a:pPr algn="l"/>
                <a:r>
                  <a:rPr lang="zh-CN" altLang="en-US" sz="2400" dirty="0"/>
                  <a:t>难点：第</a:t>
                </a:r>
                <a:r>
                  <a:rPr lang="en-US" altLang="zh-CN" sz="2400" dirty="0"/>
                  <a:t>2</a:t>
                </a:r>
                <a:r>
                  <a:rPr lang="zh-CN" altLang="en-US" sz="2400" dirty="0"/>
                  <a:t>步</a:t>
                </a:r>
                <a14:m>
                  <m:oMath xmlns:m="http://schemas.openxmlformats.org/officeDocument/2006/math">
                    <m:r>
                      <a:rPr lang="zh-CN" altLang="en-US" sz="2400" i="1" dirty="0">
                        <a:latin typeface="Cambria Math" panose="02040503050406030204" pitchFamily="18" charset="0"/>
                      </a:rPr>
                      <m:t>干路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的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zh-CN" altLang="en-US" sz="2400" dirty="0"/>
                  <a:t>不变是核心条件。如何做到？</a:t>
                </a:r>
              </a:p>
            </p:txBody>
          </p:sp>
        </mc:Choice>
        <mc:Fallback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00208F73-BC15-4B7E-8E45-BFEA1DB326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106442"/>
                <a:ext cx="7777162" cy="1355179"/>
              </a:xfrm>
              <a:prstGeom prst="rect">
                <a:avLst/>
              </a:prstGeom>
              <a:blipFill>
                <a:blip r:embed="rId5"/>
                <a:stretch>
                  <a:fillRect l="-1176" t="-3153" r="-5094" b="-99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id="{3B6E1D2B-B716-42AC-926A-CE2CB6A214F7}"/>
              </a:ext>
            </a:extLst>
          </p:cNvPr>
          <p:cNvCxnSpPr>
            <a:cxnSpLocks/>
          </p:cNvCxnSpPr>
          <p:nvPr/>
        </p:nvCxnSpPr>
        <p:spPr>
          <a:xfrm>
            <a:off x="9260542" y="231323"/>
            <a:ext cx="90442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09634BEA-426E-472D-86BE-B1CA90E267D0}"/>
                  </a:ext>
                </a:extLst>
              </p:cNvPr>
              <p:cNvSpPr txBox="1"/>
              <p:nvPr/>
            </p:nvSpPr>
            <p:spPr>
              <a:xfrm>
                <a:off x="10172773" y="70384"/>
                <a:ext cx="752218" cy="6165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zh-CN" altLang="en-US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zh-CN" altLang="en-US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zh-CN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endParaRPr lang="zh-CN" altLang="en-US" sz="24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09634BEA-426E-472D-86BE-B1CA90E267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2773" y="70384"/>
                <a:ext cx="752218" cy="616515"/>
              </a:xfrm>
              <a:prstGeom prst="rect">
                <a:avLst/>
              </a:prstGeom>
              <a:blipFill>
                <a:blip r:embed="rId6"/>
                <a:stretch>
                  <a:fillRect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直接箭头连接符 18">
            <a:extLst>
              <a:ext uri="{FF2B5EF4-FFF2-40B4-BE49-F238E27FC236}">
                <a16:creationId xmlns:a16="http://schemas.microsoft.com/office/drawing/2014/main" id="{4857F83E-0034-4EA1-8D19-B3C55D39B5D3}"/>
              </a:ext>
            </a:extLst>
          </p:cNvPr>
          <p:cNvCxnSpPr>
            <a:cxnSpLocks/>
          </p:cNvCxnSpPr>
          <p:nvPr/>
        </p:nvCxnSpPr>
        <p:spPr>
          <a:xfrm>
            <a:off x="9287318" y="1384118"/>
            <a:ext cx="90442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1FF27FFE-15D6-4648-A539-79C6B4432FF9}"/>
                  </a:ext>
                </a:extLst>
              </p:cNvPr>
              <p:cNvSpPr txBox="1"/>
              <p:nvPr/>
            </p:nvSpPr>
            <p:spPr>
              <a:xfrm>
                <a:off x="10199549" y="1223179"/>
                <a:ext cx="752218" cy="6165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zh-CN" altLang="en-US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zh-CN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endParaRPr lang="zh-CN" altLang="en-US" sz="24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1FF27FFE-15D6-4648-A539-79C6B4432F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9549" y="1223179"/>
                <a:ext cx="752218" cy="616515"/>
              </a:xfrm>
              <a:prstGeom prst="rect">
                <a:avLst/>
              </a:prstGeom>
              <a:blipFill>
                <a:blip r:embed="rId7"/>
                <a:stretch>
                  <a:fillRect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思想气泡: 云 22">
            <a:extLst>
              <a:ext uri="{FF2B5EF4-FFF2-40B4-BE49-F238E27FC236}">
                <a16:creationId xmlns:a16="http://schemas.microsoft.com/office/drawing/2014/main" id="{1A8BF37D-78E2-40DE-9788-C9C3DF1C6F85}"/>
              </a:ext>
            </a:extLst>
          </p:cNvPr>
          <p:cNvSpPr/>
          <p:nvPr/>
        </p:nvSpPr>
        <p:spPr>
          <a:xfrm>
            <a:off x="10662249" y="2533550"/>
            <a:ext cx="1293962" cy="549373"/>
          </a:xfrm>
          <a:prstGeom prst="cloudCallout">
            <a:avLst>
              <a:gd name="adj1" fmla="val 22803"/>
              <a:gd name="adj2" fmla="val -220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很大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23B09A89-133A-4B2F-B86B-D1C33B49AB81}"/>
              </a:ext>
            </a:extLst>
          </p:cNvPr>
          <p:cNvSpPr/>
          <p:nvPr/>
        </p:nvSpPr>
        <p:spPr>
          <a:xfrm>
            <a:off x="8269941" y="70384"/>
            <a:ext cx="2814999" cy="142198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思想气泡: 云 24">
                <a:extLst>
                  <a:ext uri="{FF2B5EF4-FFF2-40B4-BE49-F238E27FC236}">
                    <a16:creationId xmlns:a16="http://schemas.microsoft.com/office/drawing/2014/main" id="{C519B314-B7A3-4A9B-A219-6B6992DC1CA9}"/>
                  </a:ext>
                </a:extLst>
              </p:cNvPr>
              <p:cNvSpPr/>
              <p:nvPr/>
            </p:nvSpPr>
            <p:spPr>
              <a:xfrm>
                <a:off x="8265397" y="2446358"/>
                <a:ext cx="2283485" cy="1761565"/>
              </a:xfrm>
              <a:prstGeom prst="cloudCallout">
                <a:avLst>
                  <a:gd name="adj1" fmla="val -59174"/>
                  <a:gd name="adj2" fmla="val -98695"/>
                </a:avLst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/>
                  <a:t>串联电路，干路电流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altLang="zh-CN" sz="2400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en-US" sz="2400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zh-CN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num>
                      <m:den>
                        <m:r>
                          <a:rPr lang="zh-CN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25" name="思想气泡: 云 24">
                <a:extLst>
                  <a:ext uri="{FF2B5EF4-FFF2-40B4-BE49-F238E27FC236}">
                    <a16:creationId xmlns:a16="http://schemas.microsoft.com/office/drawing/2014/main" id="{C519B314-B7A3-4A9B-A219-6B6992DC1CA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65397" y="2446358"/>
                <a:ext cx="2283485" cy="1761565"/>
              </a:xfrm>
              <a:prstGeom prst="cloudCallout">
                <a:avLst>
                  <a:gd name="adj1" fmla="val -59174"/>
                  <a:gd name="adj2" fmla="val -98695"/>
                </a:avLst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文本框 25">
            <a:extLst>
              <a:ext uri="{FF2B5EF4-FFF2-40B4-BE49-F238E27FC236}">
                <a16:creationId xmlns:a16="http://schemas.microsoft.com/office/drawing/2014/main" id="{ED875C40-F67E-41D5-A126-CCDCCB1C547C}"/>
              </a:ext>
            </a:extLst>
          </p:cNvPr>
          <p:cNvSpPr txBox="1"/>
          <p:nvPr/>
        </p:nvSpPr>
        <p:spPr>
          <a:xfrm>
            <a:off x="657000" y="3754885"/>
            <a:ext cx="2577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C6F62E20-F793-472C-8E97-D85E8B8B704C}"/>
                  </a:ext>
                </a:extLst>
              </p:cNvPr>
              <p:cNvSpPr txBox="1"/>
              <p:nvPr/>
            </p:nvSpPr>
            <p:spPr>
              <a:xfrm>
                <a:off x="609600" y="4313352"/>
                <a:ext cx="561867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2400" dirty="0"/>
                  <a:t>实验步骤</a:t>
                </a:r>
                <a:r>
                  <a:rPr lang="en-US" altLang="zh-CN" sz="2400" dirty="0"/>
                  <a:t>1</a:t>
                </a:r>
                <a:r>
                  <a:rPr lang="zh-CN" altLang="en-US" sz="2400" dirty="0"/>
                  <a:t>：将</a:t>
                </a:r>
                <a:r>
                  <a:rPr lang="en-US" altLang="zh-CN" sz="2400" dirty="0"/>
                  <a:t>R</a:t>
                </a:r>
                <a:r>
                  <a:rPr lang="zh-CN" altLang="en-US" sz="2400" dirty="0"/>
                  <a:t>调到</a:t>
                </a:r>
                <a:r>
                  <a:rPr lang="en-US" altLang="zh-CN" sz="2400" dirty="0"/>
                  <a:t>0</a:t>
                </a:r>
                <a:r>
                  <a:rPr lang="zh-CN" altLang="en-US" sz="2400" dirty="0"/>
                  <a:t>，调节滑动变阻器，使电压表满偏到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altLang="zh-CN" sz="2400" dirty="0"/>
                  <a:t>=2.5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C6F62E20-F793-472C-8E97-D85E8B8B70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4313352"/>
                <a:ext cx="5618672" cy="830997"/>
              </a:xfrm>
              <a:prstGeom prst="rect">
                <a:avLst/>
              </a:prstGeom>
              <a:blipFill>
                <a:blip r:embed="rId9"/>
                <a:stretch>
                  <a:fillRect l="-1627" t="-5147" r="-5857" b="-169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1" name="组合 30">
            <a:extLst>
              <a:ext uri="{FF2B5EF4-FFF2-40B4-BE49-F238E27FC236}">
                <a16:creationId xmlns:a16="http://schemas.microsoft.com/office/drawing/2014/main" id="{8F89EC4B-9C93-4B84-A800-27D172B2C6EC}"/>
              </a:ext>
            </a:extLst>
          </p:cNvPr>
          <p:cNvGrpSpPr/>
          <p:nvPr/>
        </p:nvGrpSpPr>
        <p:grpSpPr>
          <a:xfrm>
            <a:off x="8041341" y="4854714"/>
            <a:ext cx="3794101" cy="461665"/>
            <a:chOff x="8041341" y="4854714"/>
            <a:chExt cx="3794101" cy="461665"/>
          </a:xfrm>
        </p:grpSpPr>
        <p:cxnSp>
          <p:nvCxnSpPr>
            <p:cNvPr id="29" name="直接箭头连接符 28">
              <a:extLst>
                <a:ext uri="{FF2B5EF4-FFF2-40B4-BE49-F238E27FC236}">
                  <a16:creationId xmlns:a16="http://schemas.microsoft.com/office/drawing/2014/main" id="{8A446D6E-5EBA-42D1-80A7-348C9ACB8EB8}"/>
                </a:ext>
              </a:extLst>
            </p:cNvPr>
            <p:cNvCxnSpPr/>
            <p:nvPr/>
          </p:nvCxnSpPr>
          <p:spPr>
            <a:xfrm>
              <a:off x="8041341" y="4925683"/>
              <a:ext cx="3794101" cy="0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8E66B7C5-BA62-4B83-85A5-E15B361AC655}"/>
                </a:ext>
              </a:extLst>
            </p:cNvPr>
            <p:cNvSpPr txBox="1"/>
            <p:nvPr/>
          </p:nvSpPr>
          <p:spPr>
            <a:xfrm>
              <a:off x="9523561" y="4854714"/>
              <a:ext cx="14014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</a:t>
              </a:r>
              <a:r>
                <a:rPr lang="en-US" altLang="zh-CN" sz="24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=2.5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858BAD61-4892-4BBF-9ABC-E70170EC3A8C}"/>
                  </a:ext>
                </a:extLst>
              </p:cNvPr>
              <p:cNvSpPr txBox="1"/>
              <p:nvPr/>
            </p:nvSpPr>
            <p:spPr>
              <a:xfrm>
                <a:off x="0" y="5110980"/>
                <a:ext cx="7777162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2400" dirty="0"/>
                  <a:t>实验步骤</a:t>
                </a:r>
                <a:r>
                  <a:rPr lang="en-US" altLang="zh-CN" sz="2400" dirty="0"/>
                  <a:t>2</a:t>
                </a:r>
                <a:r>
                  <a:rPr lang="zh-CN" altLang="en-US" sz="2400" dirty="0"/>
                  <a:t>：保持滑动变阻器不变，调节电阻箱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zh-CN" altLang="en-US" sz="2400" dirty="0"/>
                  <a:t>，使电压表示数变为（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solidFill>
                          <a:srgbClr val="836967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altLang="zh-CN" sz="2400" b="0" i="1" smtClean="0">
                        <a:solidFill>
                          <a:srgbClr val="836967"/>
                        </a:solidFill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zh-CN" altLang="en-US" sz="2400" dirty="0"/>
                  <a:t>，也可以是别的）。</a:t>
                </a:r>
                <a:endParaRPr lang="en-US" altLang="zh-CN" sz="2400" dirty="0"/>
              </a:p>
              <a:p>
                <a:pPr algn="l"/>
                <a:r>
                  <a:rPr lang="zh-CN" altLang="en-US" sz="2400" dirty="0"/>
                  <a:t>难点：第</a:t>
                </a:r>
                <a:r>
                  <a:rPr lang="en-US" altLang="zh-CN" sz="2400" dirty="0"/>
                  <a:t>2</a:t>
                </a:r>
                <a:r>
                  <a:rPr lang="zh-CN" altLang="en-US" sz="2400" dirty="0"/>
                  <a:t>步</a:t>
                </a:r>
                <a14:m>
                  <m:oMath xmlns:m="http://schemas.openxmlformats.org/officeDocument/2006/math">
                    <m:r>
                      <a:rPr lang="en-US" altLang="zh-CN" sz="2400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altLang="zh-CN" sz="2400" b="0" i="1" dirty="0" smtClean="0">
                        <a:latin typeface="Cambria Math" panose="02040503050406030204" pitchFamily="18" charset="0"/>
                      </a:rPr>
                      <m:t>.5</m:t>
                    </m:r>
                  </m:oMath>
                </a14:m>
                <a:r>
                  <a:rPr lang="en-US" altLang="zh-CN" sz="2400" dirty="0"/>
                  <a:t>V</a:t>
                </a:r>
                <a:r>
                  <a:rPr lang="zh-CN" altLang="en-US" sz="2400" dirty="0"/>
                  <a:t>不变是核心条件。如何做到？</a:t>
                </a:r>
                <a:endParaRPr lang="en-US" altLang="zh-CN" sz="2400" dirty="0"/>
              </a:p>
            </p:txBody>
          </p:sp>
        </mc:Choice>
        <mc:Fallback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858BAD61-4892-4BBF-9ABC-E70170EC3A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110980"/>
                <a:ext cx="7777162" cy="1200329"/>
              </a:xfrm>
              <a:prstGeom prst="rect">
                <a:avLst/>
              </a:prstGeom>
              <a:blipFill>
                <a:blip r:embed="rId10"/>
                <a:stretch>
                  <a:fillRect l="-1176" t="-4569" b="-1116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文本框 32">
            <a:extLst>
              <a:ext uri="{FF2B5EF4-FFF2-40B4-BE49-F238E27FC236}">
                <a16:creationId xmlns:a16="http://schemas.microsoft.com/office/drawing/2014/main" id="{73FDDF14-D5C7-46B3-9700-34B1A2A1609E}"/>
              </a:ext>
            </a:extLst>
          </p:cNvPr>
          <p:cNvSpPr txBox="1"/>
          <p:nvPr/>
        </p:nvSpPr>
        <p:spPr>
          <a:xfrm>
            <a:off x="8304381" y="4197701"/>
            <a:ext cx="38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448DA2ED-BDF0-4EC1-879D-5EAFCD63CA17}"/>
              </a:ext>
            </a:extLst>
          </p:cNvPr>
          <p:cNvSpPr txBox="1"/>
          <p:nvPr/>
        </p:nvSpPr>
        <p:spPr>
          <a:xfrm>
            <a:off x="10563447" y="4278307"/>
            <a:ext cx="62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任意多边形: 形状 34">
            <a:extLst>
              <a:ext uri="{FF2B5EF4-FFF2-40B4-BE49-F238E27FC236}">
                <a16:creationId xmlns:a16="http://schemas.microsoft.com/office/drawing/2014/main" id="{00655215-743F-4A3E-89B7-BB24F867D23D}"/>
              </a:ext>
            </a:extLst>
          </p:cNvPr>
          <p:cNvSpPr/>
          <p:nvPr/>
        </p:nvSpPr>
        <p:spPr>
          <a:xfrm>
            <a:off x="7862526" y="4382219"/>
            <a:ext cx="4123296" cy="1393038"/>
          </a:xfrm>
          <a:custGeom>
            <a:avLst/>
            <a:gdLst>
              <a:gd name="connsiteX0" fmla="*/ 2411534 w 4123296"/>
              <a:gd name="connsiteY0" fmla="*/ 1000664 h 1393038"/>
              <a:gd name="connsiteX1" fmla="*/ 2402908 w 4123296"/>
              <a:gd name="connsiteY1" fmla="*/ 1337094 h 1393038"/>
              <a:gd name="connsiteX2" fmla="*/ 1402244 w 4123296"/>
              <a:gd name="connsiteY2" fmla="*/ 1345721 h 1393038"/>
              <a:gd name="connsiteX3" fmla="*/ 660372 w 4123296"/>
              <a:gd name="connsiteY3" fmla="*/ 1354347 h 1393038"/>
              <a:gd name="connsiteX4" fmla="*/ 39270 w 4123296"/>
              <a:gd name="connsiteY4" fmla="*/ 1345721 h 1393038"/>
              <a:gd name="connsiteX5" fmla="*/ 56523 w 4123296"/>
              <a:gd name="connsiteY5" fmla="*/ 1009290 h 1393038"/>
              <a:gd name="connsiteX6" fmla="*/ 56523 w 4123296"/>
              <a:gd name="connsiteY6" fmla="*/ 345056 h 1393038"/>
              <a:gd name="connsiteX7" fmla="*/ 65149 w 4123296"/>
              <a:gd name="connsiteY7" fmla="*/ 86264 h 1393038"/>
              <a:gd name="connsiteX8" fmla="*/ 2126863 w 4123296"/>
              <a:gd name="connsiteY8" fmla="*/ 77638 h 1393038"/>
              <a:gd name="connsiteX9" fmla="*/ 2213127 w 4123296"/>
              <a:gd name="connsiteY9" fmla="*/ 60385 h 1393038"/>
              <a:gd name="connsiteX10" fmla="*/ 2247632 w 4123296"/>
              <a:gd name="connsiteY10" fmla="*/ 51758 h 1393038"/>
              <a:gd name="connsiteX11" fmla="*/ 2299391 w 4123296"/>
              <a:gd name="connsiteY11" fmla="*/ 43132 h 1393038"/>
              <a:gd name="connsiteX12" fmla="*/ 2342523 w 4123296"/>
              <a:gd name="connsiteY12" fmla="*/ 34506 h 1393038"/>
              <a:gd name="connsiteX13" fmla="*/ 2394282 w 4123296"/>
              <a:gd name="connsiteY13" fmla="*/ 25879 h 1393038"/>
              <a:gd name="connsiteX14" fmla="*/ 2420161 w 4123296"/>
              <a:gd name="connsiteY14" fmla="*/ 17253 h 1393038"/>
              <a:gd name="connsiteX15" fmla="*/ 2575436 w 4123296"/>
              <a:gd name="connsiteY15" fmla="*/ 0 h 1393038"/>
              <a:gd name="connsiteX16" fmla="*/ 3118900 w 4123296"/>
              <a:gd name="connsiteY16" fmla="*/ 8626 h 1393038"/>
              <a:gd name="connsiteX17" fmla="*/ 3205165 w 4123296"/>
              <a:gd name="connsiteY17" fmla="*/ 25879 h 1393038"/>
              <a:gd name="connsiteX18" fmla="*/ 3343187 w 4123296"/>
              <a:gd name="connsiteY18" fmla="*/ 51758 h 1393038"/>
              <a:gd name="connsiteX19" fmla="*/ 3429451 w 4123296"/>
              <a:gd name="connsiteY19" fmla="*/ 60385 h 1393038"/>
              <a:gd name="connsiteX20" fmla="*/ 3515716 w 4123296"/>
              <a:gd name="connsiteY20" fmla="*/ 77638 h 1393038"/>
              <a:gd name="connsiteX21" fmla="*/ 3558848 w 4123296"/>
              <a:gd name="connsiteY21" fmla="*/ 86264 h 1393038"/>
              <a:gd name="connsiteX22" fmla="*/ 3593353 w 4123296"/>
              <a:gd name="connsiteY22" fmla="*/ 94890 h 1393038"/>
              <a:gd name="connsiteX23" fmla="*/ 3679617 w 4123296"/>
              <a:gd name="connsiteY23" fmla="*/ 103517 h 1393038"/>
              <a:gd name="connsiteX24" fmla="*/ 3869399 w 4123296"/>
              <a:gd name="connsiteY24" fmla="*/ 120770 h 1393038"/>
              <a:gd name="connsiteX25" fmla="*/ 4033300 w 4123296"/>
              <a:gd name="connsiteY25" fmla="*/ 146649 h 1393038"/>
              <a:gd name="connsiteX26" fmla="*/ 4085059 w 4123296"/>
              <a:gd name="connsiteY26" fmla="*/ 155275 h 1393038"/>
              <a:gd name="connsiteX27" fmla="*/ 4102312 w 4123296"/>
              <a:gd name="connsiteY27" fmla="*/ 241539 h 1393038"/>
              <a:gd name="connsiteX28" fmla="*/ 4085059 w 4123296"/>
              <a:gd name="connsiteY28" fmla="*/ 293298 h 1393038"/>
              <a:gd name="connsiteX29" fmla="*/ 4076432 w 4123296"/>
              <a:gd name="connsiteY29" fmla="*/ 319177 h 1393038"/>
              <a:gd name="connsiteX30" fmla="*/ 4067806 w 4123296"/>
              <a:gd name="connsiteY30" fmla="*/ 715992 h 1393038"/>
              <a:gd name="connsiteX31" fmla="*/ 4059180 w 4123296"/>
              <a:gd name="connsiteY31" fmla="*/ 767751 h 1393038"/>
              <a:gd name="connsiteX32" fmla="*/ 2540931 w 4123296"/>
              <a:gd name="connsiteY32" fmla="*/ 759124 h 1393038"/>
              <a:gd name="connsiteX33" fmla="*/ 2411534 w 4123296"/>
              <a:gd name="connsiteY33" fmla="*/ 767751 h 1393038"/>
              <a:gd name="connsiteX34" fmla="*/ 2428787 w 4123296"/>
              <a:gd name="connsiteY34" fmla="*/ 1026543 h 1393038"/>
              <a:gd name="connsiteX35" fmla="*/ 2428787 w 4123296"/>
              <a:gd name="connsiteY35" fmla="*/ 1061049 h 139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123296" h="1393038">
                <a:moveTo>
                  <a:pt x="2411534" y="1000664"/>
                </a:moveTo>
                <a:cubicBezTo>
                  <a:pt x="2408659" y="1112807"/>
                  <a:pt x="2509056" y="1300804"/>
                  <a:pt x="2402908" y="1337094"/>
                </a:cubicBezTo>
                <a:cubicBezTo>
                  <a:pt x="2087277" y="1445002"/>
                  <a:pt x="1735795" y="1342418"/>
                  <a:pt x="1402244" y="1345721"/>
                </a:cubicBezTo>
                <a:lnTo>
                  <a:pt x="660372" y="1354347"/>
                </a:lnTo>
                <a:cubicBezTo>
                  <a:pt x="453338" y="1351472"/>
                  <a:pt x="219043" y="1448449"/>
                  <a:pt x="39270" y="1345721"/>
                </a:cubicBezTo>
                <a:cubicBezTo>
                  <a:pt x="-58226" y="1290009"/>
                  <a:pt x="56523" y="1009290"/>
                  <a:pt x="56523" y="1009290"/>
                </a:cubicBezTo>
                <a:cubicBezTo>
                  <a:pt x="45559" y="439147"/>
                  <a:pt x="42379" y="734029"/>
                  <a:pt x="56523" y="345056"/>
                </a:cubicBezTo>
                <a:cubicBezTo>
                  <a:pt x="59659" y="258801"/>
                  <a:pt x="-20452" y="97321"/>
                  <a:pt x="65149" y="86264"/>
                </a:cubicBezTo>
                <a:cubicBezTo>
                  <a:pt x="746731" y="-1773"/>
                  <a:pt x="1439625" y="80513"/>
                  <a:pt x="2126863" y="77638"/>
                </a:cubicBezTo>
                <a:cubicBezTo>
                  <a:pt x="2207009" y="57600"/>
                  <a:pt x="2107373" y="81536"/>
                  <a:pt x="2213127" y="60385"/>
                </a:cubicBezTo>
                <a:cubicBezTo>
                  <a:pt x="2224752" y="58060"/>
                  <a:pt x="2236007" y="54083"/>
                  <a:pt x="2247632" y="51758"/>
                </a:cubicBezTo>
                <a:cubicBezTo>
                  <a:pt x="2264783" y="48328"/>
                  <a:pt x="2282182" y="46261"/>
                  <a:pt x="2299391" y="43132"/>
                </a:cubicBezTo>
                <a:cubicBezTo>
                  <a:pt x="2313817" y="40509"/>
                  <a:pt x="2328097" y="37129"/>
                  <a:pt x="2342523" y="34506"/>
                </a:cubicBezTo>
                <a:cubicBezTo>
                  <a:pt x="2359732" y="31377"/>
                  <a:pt x="2377208" y="29673"/>
                  <a:pt x="2394282" y="25879"/>
                </a:cubicBezTo>
                <a:cubicBezTo>
                  <a:pt x="2403158" y="23906"/>
                  <a:pt x="2411215" y="18880"/>
                  <a:pt x="2420161" y="17253"/>
                </a:cubicBezTo>
                <a:cubicBezTo>
                  <a:pt x="2450023" y="11823"/>
                  <a:pt x="2550649" y="2479"/>
                  <a:pt x="2575436" y="0"/>
                </a:cubicBezTo>
                <a:lnTo>
                  <a:pt x="3118900" y="8626"/>
                </a:lnTo>
                <a:cubicBezTo>
                  <a:pt x="3149834" y="9523"/>
                  <a:pt x="3175733" y="19572"/>
                  <a:pt x="3205165" y="25879"/>
                </a:cubicBezTo>
                <a:cubicBezTo>
                  <a:pt x="3228922" y="30970"/>
                  <a:pt x="3310017" y="47612"/>
                  <a:pt x="3343187" y="51758"/>
                </a:cubicBezTo>
                <a:cubicBezTo>
                  <a:pt x="3371862" y="55342"/>
                  <a:pt x="3400873" y="56098"/>
                  <a:pt x="3429451" y="60385"/>
                </a:cubicBezTo>
                <a:cubicBezTo>
                  <a:pt x="3458451" y="64735"/>
                  <a:pt x="3486961" y="71887"/>
                  <a:pt x="3515716" y="77638"/>
                </a:cubicBezTo>
                <a:cubicBezTo>
                  <a:pt x="3530093" y="80513"/>
                  <a:pt x="3544624" y="82708"/>
                  <a:pt x="3558848" y="86264"/>
                </a:cubicBezTo>
                <a:cubicBezTo>
                  <a:pt x="3570350" y="89139"/>
                  <a:pt x="3581617" y="93213"/>
                  <a:pt x="3593353" y="94890"/>
                </a:cubicBezTo>
                <a:cubicBezTo>
                  <a:pt x="3621961" y="98977"/>
                  <a:pt x="3650917" y="100140"/>
                  <a:pt x="3679617" y="103517"/>
                </a:cubicBezTo>
                <a:cubicBezTo>
                  <a:pt x="3833804" y="121657"/>
                  <a:pt x="3611268" y="103560"/>
                  <a:pt x="3869399" y="120770"/>
                </a:cubicBezTo>
                <a:cubicBezTo>
                  <a:pt x="3940928" y="144612"/>
                  <a:pt x="3877774" y="125441"/>
                  <a:pt x="4033300" y="146649"/>
                </a:cubicBezTo>
                <a:cubicBezTo>
                  <a:pt x="4050631" y="149012"/>
                  <a:pt x="4067806" y="152400"/>
                  <a:pt x="4085059" y="155275"/>
                </a:cubicBezTo>
                <a:cubicBezTo>
                  <a:pt x="4137617" y="181554"/>
                  <a:pt x="4128504" y="162962"/>
                  <a:pt x="4102312" y="241539"/>
                </a:cubicBezTo>
                <a:lnTo>
                  <a:pt x="4085059" y="293298"/>
                </a:lnTo>
                <a:lnTo>
                  <a:pt x="4076432" y="319177"/>
                </a:lnTo>
                <a:cubicBezTo>
                  <a:pt x="4073557" y="451449"/>
                  <a:pt x="4072891" y="583787"/>
                  <a:pt x="4067806" y="715992"/>
                </a:cubicBezTo>
                <a:cubicBezTo>
                  <a:pt x="4067134" y="733470"/>
                  <a:pt x="4076664" y="767257"/>
                  <a:pt x="4059180" y="767751"/>
                </a:cubicBezTo>
                <a:cubicBezTo>
                  <a:pt x="3553291" y="782042"/>
                  <a:pt x="3047014" y="762000"/>
                  <a:pt x="2540931" y="759124"/>
                </a:cubicBezTo>
                <a:cubicBezTo>
                  <a:pt x="2497799" y="762000"/>
                  <a:pt x="2435513" y="731783"/>
                  <a:pt x="2411534" y="767751"/>
                </a:cubicBezTo>
                <a:cubicBezTo>
                  <a:pt x="2400256" y="784668"/>
                  <a:pt x="2425146" y="975564"/>
                  <a:pt x="2428787" y="1026543"/>
                </a:cubicBezTo>
                <a:cubicBezTo>
                  <a:pt x="2429606" y="1038016"/>
                  <a:pt x="2428787" y="1049547"/>
                  <a:pt x="2428787" y="1061049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5EA3D83D-C014-461A-A270-D53CD20346C7}"/>
              </a:ext>
            </a:extLst>
          </p:cNvPr>
          <p:cNvSpPr/>
          <p:nvPr/>
        </p:nvSpPr>
        <p:spPr>
          <a:xfrm>
            <a:off x="10308566" y="5316379"/>
            <a:ext cx="616424" cy="385677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45D1ED8C-69BC-4C22-A641-B31D977487C3}"/>
              </a:ext>
            </a:extLst>
          </p:cNvPr>
          <p:cNvSpPr txBox="1"/>
          <p:nvPr/>
        </p:nvSpPr>
        <p:spPr>
          <a:xfrm>
            <a:off x="483080" y="6332043"/>
            <a:ext cx="5503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/>
              <a:t>滑动变阻器的作用：为电路供电！</a:t>
            </a:r>
          </a:p>
        </p:txBody>
      </p:sp>
    </p:spTree>
    <p:extLst>
      <p:ext uri="{BB962C8B-B14F-4D97-AF65-F5344CB8AC3E}">
        <p14:creationId xmlns:p14="http://schemas.microsoft.com/office/powerpoint/2010/main" val="188340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1" grpId="0"/>
      <p:bldP spid="12" grpId="0"/>
      <p:bldP spid="13" grpId="0"/>
      <p:bldP spid="15" grpId="0"/>
      <p:bldP spid="20" grpId="0"/>
      <p:bldP spid="23" grpId="0" animBg="1"/>
      <p:bldP spid="24" grpId="0" animBg="1"/>
      <p:bldP spid="25" grpId="0" animBg="1"/>
      <p:bldP spid="26" grpId="0"/>
      <p:bldP spid="27" grpId="0"/>
      <p:bldP spid="32" grpId="0"/>
      <p:bldP spid="33" grpId="0"/>
      <p:bldP spid="34" grpId="0"/>
      <p:bldP spid="35" grpId="0" animBg="1"/>
      <p:bldP spid="36" grpId="0" animBg="1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A4B09037-3279-4E65-843D-E5CE84CFEE2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587" y="925001"/>
            <a:ext cx="7047271" cy="3882973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87A62FDF-B413-45B2-911A-BD62597E7C1C}"/>
              </a:ext>
            </a:extLst>
          </p:cNvPr>
          <p:cNvSpPr txBox="1"/>
          <p:nvPr/>
        </p:nvSpPr>
        <p:spPr>
          <a:xfrm>
            <a:off x="668593" y="275303"/>
            <a:ext cx="3608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对表头来说红进黑出</a:t>
            </a:r>
          </a:p>
        </p:txBody>
      </p:sp>
    </p:spTree>
    <p:extLst>
      <p:ext uri="{BB962C8B-B14F-4D97-AF65-F5344CB8AC3E}">
        <p14:creationId xmlns:p14="http://schemas.microsoft.com/office/powerpoint/2010/main" val="1545636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656</Words>
  <Application>Microsoft Office PowerPoint</Application>
  <PresentationFormat>宽屏</PresentationFormat>
  <Paragraphs>47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等线</vt:lpstr>
      <vt:lpstr>等线 Light</vt:lpstr>
      <vt:lpstr>黑体</vt:lpstr>
      <vt:lpstr>宋体</vt:lpstr>
      <vt:lpstr>Arial</vt:lpstr>
      <vt:lpstr>Cambria Math</vt:lpstr>
      <vt:lpstr>Times New Roman</vt:lpstr>
      <vt:lpstr>Office 主题​​</vt:lpstr>
      <vt:lpstr>电磁感应与半偏法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11</cp:revision>
  <dcterms:created xsi:type="dcterms:W3CDTF">2021-03-10T12:06:58Z</dcterms:created>
  <dcterms:modified xsi:type="dcterms:W3CDTF">2021-03-11T00:25:04Z</dcterms:modified>
</cp:coreProperties>
</file>