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52" r:id="rId2"/>
  </p:sldMasterIdLst>
  <p:notesMasterIdLst>
    <p:notesMasterId r:id="rId44"/>
  </p:notesMasterIdLst>
  <p:handoutMasterIdLst>
    <p:handoutMasterId r:id="rId45"/>
  </p:handoutMasterIdLst>
  <p:sldIdLst>
    <p:sldId id="2883" r:id="rId3"/>
    <p:sldId id="4493" r:id="rId4"/>
    <p:sldId id="4626" r:id="rId5"/>
    <p:sldId id="4579" r:id="rId6"/>
    <p:sldId id="4627" r:id="rId7"/>
    <p:sldId id="4581" r:id="rId8"/>
    <p:sldId id="4582" r:id="rId9"/>
    <p:sldId id="4628" r:id="rId10"/>
    <p:sldId id="4583" r:id="rId11"/>
    <p:sldId id="4584" r:id="rId12"/>
    <p:sldId id="4629" r:id="rId13"/>
    <p:sldId id="4585" r:id="rId14"/>
    <p:sldId id="4586" r:id="rId15"/>
    <p:sldId id="4587" r:id="rId16"/>
    <p:sldId id="4588" r:id="rId17"/>
    <p:sldId id="4608" r:id="rId18"/>
    <p:sldId id="4589" r:id="rId19"/>
    <p:sldId id="4590" r:id="rId20"/>
    <p:sldId id="4642" r:id="rId21"/>
    <p:sldId id="4593" r:id="rId22"/>
    <p:sldId id="4633" r:id="rId23"/>
    <p:sldId id="4594" r:id="rId24"/>
    <p:sldId id="4634" r:id="rId25"/>
    <p:sldId id="4595" r:id="rId26"/>
    <p:sldId id="4596" r:id="rId27"/>
    <p:sldId id="4635" r:id="rId28"/>
    <p:sldId id="4597" r:id="rId29"/>
    <p:sldId id="4598" r:id="rId30"/>
    <p:sldId id="4599" r:id="rId31"/>
    <p:sldId id="4600" r:id="rId32"/>
    <p:sldId id="4638" r:id="rId33"/>
    <p:sldId id="4601" r:id="rId34"/>
    <p:sldId id="4639" r:id="rId35"/>
    <p:sldId id="4602" r:id="rId36"/>
    <p:sldId id="4640" r:id="rId37"/>
    <p:sldId id="4603" r:id="rId38"/>
    <p:sldId id="4604" r:id="rId39"/>
    <p:sldId id="4605" r:id="rId40"/>
    <p:sldId id="4606" r:id="rId41"/>
    <p:sldId id="4641" r:id="rId42"/>
    <p:sldId id="4452" r:id="rId43"/>
  </p:sldIdLst>
  <p:sldSz cx="12192000" cy="6858000"/>
  <p:notesSz cx="6858000" cy="9144000"/>
  <p:custDataLst>
    <p:tags r:id="rId46"/>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默认节" id="{DFD5AAAD-C170-4003-B768-B9EF2C8C7C92}">
          <p14:sldIdLst>
            <p14:sldId id="2883"/>
            <p14:sldId id="4493"/>
            <p14:sldId id="4626"/>
            <p14:sldId id="4579"/>
            <p14:sldId id="4627"/>
            <p14:sldId id="4581"/>
            <p14:sldId id="4582"/>
            <p14:sldId id="4628"/>
            <p14:sldId id="4583"/>
            <p14:sldId id="4584"/>
            <p14:sldId id="4629"/>
            <p14:sldId id="4585"/>
            <p14:sldId id="4586"/>
            <p14:sldId id="4587"/>
            <p14:sldId id="4588"/>
            <p14:sldId id="4608"/>
            <p14:sldId id="4589"/>
            <p14:sldId id="4590"/>
            <p14:sldId id="4642"/>
            <p14:sldId id="4593"/>
            <p14:sldId id="4633"/>
            <p14:sldId id="4594"/>
            <p14:sldId id="4634"/>
            <p14:sldId id="4595"/>
            <p14:sldId id="4596"/>
            <p14:sldId id="4635"/>
            <p14:sldId id="4597"/>
            <p14:sldId id="4598"/>
            <p14:sldId id="4599"/>
            <p14:sldId id="4600"/>
            <p14:sldId id="4638"/>
            <p14:sldId id="4601"/>
            <p14:sldId id="4639"/>
            <p14:sldId id="4602"/>
            <p14:sldId id="4640"/>
            <p14:sldId id="4603"/>
            <p14:sldId id="4604"/>
            <p14:sldId id="4605"/>
            <p14:sldId id="4606"/>
            <p14:sldId id="4641"/>
            <p14:sldId id="4452"/>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流氓兔 715" initials="流" lastIdx="1" clrIdx="0"/>
  <p:cmAuthor id="2" name="asd" initials="a" lastIdx="1" clrIdx="1"/>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0066"/>
    <a:srgbClr val="0000FF"/>
    <a:srgbClr val="FF0000"/>
    <a:srgbClr val="0096DF"/>
    <a:srgbClr val="D4F0F9"/>
    <a:srgbClr val="A9E1FC"/>
    <a:srgbClr val="0196D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67" d="100"/>
          <a:sy n="67" d="100"/>
        </p:scale>
        <p:origin x="604"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commentAuthors" Target="commentAuthors.xml"/><Relationship Id="rId50"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ags" Target="tags/tag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handoutMaster" Target="handoutMasters/handout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latin typeface="Times New Roman" panose="02020603050405020304" pitchFamily="18" charset="0"/>
            </a:endParaRPr>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latin typeface="Times New Roman" panose="02020603050405020304" pitchFamily="18" charset="0"/>
              </a:rPr>
              <a:t>2022/9/14</a:t>
            </a:fld>
            <a:endParaRPr lang="zh-CN" altLang="en-US">
              <a:latin typeface="Times New Roman" panose="02020603050405020304" pitchFamily="18" charset="0"/>
            </a:endParaRPr>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latin typeface="Times New Roman" panose="02020603050405020304" pitchFamily="18" charset="0"/>
            </a:endParaRPr>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latin typeface="Times New Roman" panose="02020603050405020304" pitchFamily="18" charset="0"/>
              </a:rPr>
              <a:t>‹#›</a:t>
            </a:fld>
            <a:endParaRPr lang="zh-CN" altLang="en-US">
              <a:latin typeface="Times New Roman" panose="02020603050405020304" pitchFamily="18" charset="0"/>
            </a:endParaRPr>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Times New Roman" panose="02020603050405020304" pitchFamily="18" charset="0"/>
              </a:defRPr>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Times New Roman" panose="02020603050405020304" pitchFamily="18" charset="0"/>
              </a:defRPr>
            </a:lvl1pPr>
          </a:lstStyle>
          <a:p>
            <a:fld id="{D2A48B96-639E-45A3-A0BA-2464DFDB1FAA}" type="datetimeFigureOut">
              <a:rPr lang="zh-CN" altLang="en-US" smtClean="0"/>
              <a:t>2022/9/14</a:t>
            </a:fld>
            <a:endParaRPr lang="zh-CN" altLang="en-US"/>
          </a:p>
        </p:txBody>
      </p:sp>
      <p:sp>
        <p:nvSpPr>
          <p:cNvPr id="4" name="幻灯片图像占位符 3"/>
          <p:cNvSpPr>
            <a:spLocks noGrp="1" noRot="1" noChangeAspect="1"/>
          </p:cNvSpPr>
          <p:nvPr>
            <p:ph type="sldImg" idx="2"/>
          </p:nvPr>
        </p:nvSpPr>
        <p:spPr>
          <a:xfrm>
            <a:off x="685800" y="1080135"/>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Times New Roman" panose="02020603050405020304" pitchFamily="18" charset="0"/>
              </a:defRPr>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Times New Roman" panose="02020603050405020304" pitchFamily="18" charset="0"/>
              </a:defRPr>
            </a:lvl1pPr>
          </a:lstStyle>
          <a:p>
            <a:fld id="{A6837353-30EB-4A48-80EB-173D804AEFBD}"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Times New Roman" panose="02020603050405020304" pitchFamily="18" charset="0"/>
        <a:ea typeface="+mn-ea"/>
        <a:cs typeface="+mn-cs"/>
      </a:defRPr>
    </a:lvl1pPr>
    <a:lvl2pPr marL="457200" algn="l" defTabSz="914400" rtl="0" eaLnBrk="1" latinLnBrk="0" hangingPunct="1">
      <a:defRPr sz="1200" kern="1200">
        <a:solidFill>
          <a:schemeClr val="tx1"/>
        </a:solidFill>
        <a:latin typeface="Times New Roman" panose="02020603050405020304" pitchFamily="18" charset="0"/>
        <a:ea typeface="+mn-ea"/>
        <a:cs typeface="+mn-cs"/>
      </a:defRPr>
    </a:lvl2pPr>
    <a:lvl3pPr marL="914400" algn="l" defTabSz="914400" rtl="0" eaLnBrk="1" latinLnBrk="0" hangingPunct="1">
      <a:defRPr sz="1200" kern="1200">
        <a:solidFill>
          <a:schemeClr val="tx1"/>
        </a:solidFill>
        <a:latin typeface="Times New Roman" panose="02020603050405020304" pitchFamily="18" charset="0"/>
        <a:ea typeface="+mn-ea"/>
        <a:cs typeface="+mn-cs"/>
      </a:defRPr>
    </a:lvl3pPr>
    <a:lvl4pPr marL="1371600" algn="l" defTabSz="914400" rtl="0" eaLnBrk="1" latinLnBrk="0" hangingPunct="1">
      <a:defRPr sz="1200" kern="1200">
        <a:solidFill>
          <a:schemeClr val="tx1"/>
        </a:solidFill>
        <a:latin typeface="Times New Roman" panose="02020603050405020304" pitchFamily="18" charset="0"/>
        <a:ea typeface="+mn-ea"/>
        <a:cs typeface="+mn-cs"/>
      </a:defRPr>
    </a:lvl4pPr>
    <a:lvl5pPr marL="1828800" algn="l" defTabSz="914400" rtl="0" eaLnBrk="1" latinLnBrk="0" hangingPunct="1">
      <a:defRPr sz="1200" kern="1200">
        <a:solidFill>
          <a:schemeClr val="tx1"/>
        </a:solidFill>
        <a:latin typeface="Times New Roman" panose="02020603050405020304"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079500"/>
            <a:ext cx="5486400" cy="30861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D3C1595E-3A46-476A-B924-F473956C7142}" type="slidenum">
              <a:rPr lang="zh-CN" altLang="en-US" smtClean="0"/>
              <a:t>1</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a:xfrm>
            <a:off x="685800" y="1079500"/>
            <a:ext cx="5486400" cy="3086100"/>
          </a:xfrm>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4.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audio" Target="../media/audio1.wav"/></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空白">
    <p:spTree>
      <p:nvGrpSpPr>
        <p:cNvPr id="1" name=""/>
        <p:cNvGrpSpPr/>
        <p:nvPr/>
      </p:nvGrpSpPr>
      <p:grpSpPr>
        <a:xfrm>
          <a:off x="0" y="0"/>
          <a:ext cx="0" cy="0"/>
          <a:chOff x="0" y="0"/>
          <a:chExt cx="0" cy="0"/>
        </a:xfrm>
      </p:grpSpPr>
    </p:spTree>
  </p:cSld>
  <p:clrMapOvr>
    <a:masterClrMapping/>
  </p:clrMapOvr>
  <p:transition>
    <p:wedge/>
    <p:sndAc>
      <p:stSnd>
        <p:snd r:embed="rId1" name="chimes.wav"/>
      </p:stSnd>
    </p:sndAc>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cSld name="1_课前预习">
    <p:spTree>
      <p:nvGrpSpPr>
        <p:cNvPr id="1" name=""/>
        <p:cNvGrpSpPr/>
        <p:nvPr/>
      </p:nvGrpSpPr>
      <p:grpSpPr>
        <a:xfrm>
          <a:off x="0" y="0"/>
          <a:ext cx="0" cy="0"/>
          <a:chOff x="0" y="0"/>
          <a:chExt cx="0" cy="0"/>
        </a:xfrm>
      </p:grpSpPr>
    </p:spTree>
  </p:cSld>
  <p:clrMapOvr>
    <a:masterClrMapping/>
  </p:clrMapOvr>
  <p:transition>
    <p:wedge/>
    <p:sndAc>
      <p:stSnd>
        <p:snd r:embed="rId1" name="chimes.wav"/>
      </p:stSnd>
    </p:sndAc>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cSld name="课前预习">
    <p:spTree>
      <p:nvGrpSpPr>
        <p:cNvPr id="1" name=""/>
        <p:cNvGrpSpPr/>
        <p:nvPr/>
      </p:nvGrpSpPr>
      <p:grpSpPr>
        <a:xfrm>
          <a:off x="0" y="0"/>
          <a:ext cx="0" cy="0"/>
          <a:chOff x="0" y="0"/>
          <a:chExt cx="0" cy="0"/>
        </a:xfrm>
      </p:grpSpPr>
    </p:spTree>
  </p:cSld>
  <p:clrMapOvr>
    <a:masterClrMapping/>
  </p:clrMapOvr>
  <p:transition>
    <p:wedge/>
    <p:sndAc>
      <p:stSnd>
        <p:snd r:embed="rId1" name="chimes.wav"/>
      </p:stSnd>
    </p:sndAc>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cSld>
  <p:clrMapOvr>
    <a:masterClrMapping/>
  </p:clrMapOvr>
  <p:transition>
    <p:wedge/>
    <p:sndAc>
      <p:stSnd>
        <p:snd r:embed="rId1" name="chimes.wav"/>
      </p:stSnd>
    </p:sndAc>
  </p:transition>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 Target="../slides/slid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jpeg"/><Relationship Id="rId5" Type="http://schemas.openxmlformats.org/officeDocument/2006/relationships/audio" Target="../media/audio1.wav"/><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theme" Target="../theme/theme2.xml"/><Relationship Id="rId1" Type="http://schemas.openxmlformats.org/officeDocument/2006/relationships/slideLayout" Target="../slideLayouts/slideLayout4.xml"/><Relationship Id="rId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rotWithShape="1">
          <a:blip r:embed="rId6"/>
          <a:stretch>
            <a:fillRect/>
          </a:stretch>
        </a:blipFill>
        <a:effectLst/>
      </p:bgPr>
    </p:bg>
    <p:spTree>
      <p:nvGrpSpPr>
        <p:cNvPr id="1" name=""/>
        <p:cNvGrpSpPr/>
        <p:nvPr/>
      </p:nvGrpSpPr>
      <p:grpSpPr>
        <a:xfrm>
          <a:off x="0" y="0"/>
          <a:ext cx="0" cy="0"/>
          <a:chOff x="0" y="0"/>
          <a:chExt cx="0" cy="0"/>
        </a:xfrm>
      </p:grpSpPr>
      <p:sp>
        <p:nvSpPr>
          <p:cNvPr id="17" name="矩形 16"/>
          <p:cNvSpPr/>
          <p:nvPr userDrawn="1"/>
        </p:nvSpPr>
        <p:spPr>
          <a:xfrm>
            <a:off x="173065" y="180941"/>
            <a:ext cx="11846188" cy="649643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0310" eaLnBrk="1" fontAlgn="auto" hangingPunct="1">
              <a:spcBef>
                <a:spcPts val="0"/>
              </a:spcBef>
              <a:spcAft>
                <a:spcPts val="0"/>
              </a:spcAft>
              <a:defRPr/>
            </a:pPr>
            <a:endParaRPr lang="zh-CN" altLang="en-US" sz="2400" b="0">
              <a:latin typeface="Times New Roman" panose="02020603050405020304" pitchFamily="18" charset="0"/>
            </a:endParaRPr>
          </a:p>
        </p:txBody>
      </p:sp>
      <p:sp>
        <p:nvSpPr>
          <p:cNvPr id="9" name="TextBox 22">
            <a:hlinkClick r:id="rId7" action="ppaction://hlinksldjump" tooltip="返回目录"/>
          </p:cNvPr>
          <p:cNvSpPr txBox="1"/>
          <p:nvPr userDrawn="1"/>
        </p:nvSpPr>
        <p:spPr>
          <a:xfrm>
            <a:off x="10372124" y="299709"/>
            <a:ext cx="1513123" cy="429895"/>
          </a:xfrm>
          <a:prstGeom prst="rect">
            <a:avLst/>
          </a:prstGeom>
          <a:noFill/>
        </p:spPr>
        <p:txBody>
          <a:bodyPr>
            <a:spAutoFit/>
          </a:bodyPr>
          <a:lstStyle/>
          <a:p>
            <a:pPr defTabSz="1210310" eaLnBrk="1" fontAlgn="auto" hangingPunct="1">
              <a:spcBef>
                <a:spcPts val="0"/>
              </a:spcBef>
              <a:spcAft>
                <a:spcPts val="0"/>
              </a:spcAft>
              <a:defRPr/>
            </a:pPr>
            <a:r>
              <a:rPr lang="zh-CN" altLang="en-US" sz="2200" spc="300" dirty="0">
                <a:solidFill>
                  <a:srgbClr val="0096DF"/>
                </a:solidFill>
                <a:latin typeface="微软雅黑" panose="020B0503020204020204" pitchFamily="34" charset="-122"/>
                <a:ea typeface="微软雅黑" panose="020B0503020204020204" pitchFamily="34" charset="-122"/>
              </a:rPr>
              <a:t>返回目录</a:t>
            </a:r>
          </a:p>
        </p:txBody>
      </p:sp>
      <p:sp>
        <p:nvSpPr>
          <p:cNvPr id="14" name="文本框 3"/>
          <p:cNvSpPr txBox="1">
            <a:spLocks noChangeArrowheads="1"/>
          </p:cNvSpPr>
          <p:nvPr userDrawn="1"/>
        </p:nvSpPr>
        <p:spPr bwMode="auto">
          <a:xfrm>
            <a:off x="348615" y="299720"/>
            <a:ext cx="594423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Arial" panose="020B0604020202020204" pitchFamily="34" charset="0"/>
                <a:ea typeface="微软雅黑" panose="020B0503020204020204" pitchFamily="34" charset="-122"/>
              </a:defRPr>
            </a:lvl1pPr>
            <a:lvl2pPr marL="742950" indent="-285750">
              <a:defRPr sz="2400">
                <a:solidFill>
                  <a:schemeClr val="tx1"/>
                </a:solidFill>
                <a:latin typeface="Arial" panose="020B0604020202020204" pitchFamily="34" charset="0"/>
                <a:ea typeface="微软雅黑" panose="020B0503020204020204" pitchFamily="34" charset="-122"/>
              </a:defRPr>
            </a:lvl2pPr>
            <a:lvl3pPr marL="1143000" indent="-228600">
              <a:defRPr sz="2400">
                <a:solidFill>
                  <a:schemeClr val="tx1"/>
                </a:solidFill>
                <a:latin typeface="Arial" panose="020B0604020202020204" pitchFamily="34" charset="0"/>
                <a:ea typeface="微软雅黑" panose="020B0503020204020204" pitchFamily="34" charset="-122"/>
              </a:defRPr>
            </a:lvl3pPr>
            <a:lvl4pPr marL="1600200" indent="-228600">
              <a:defRPr sz="2400">
                <a:solidFill>
                  <a:schemeClr val="tx1"/>
                </a:solidFill>
                <a:latin typeface="Arial" panose="020B0604020202020204" pitchFamily="34" charset="0"/>
                <a:ea typeface="微软雅黑" panose="020B0503020204020204" pitchFamily="34" charset="-122"/>
              </a:defRPr>
            </a:lvl4pPr>
            <a:lvl5pPr marL="2057400" indent="-228600">
              <a:defRPr sz="2400">
                <a:solidFill>
                  <a:schemeClr val="tx1"/>
                </a:solidFill>
                <a:latin typeface="Arial" panose="020B0604020202020204" pitchFamily="34" charset="0"/>
                <a:ea typeface="微软雅黑" panose="020B0503020204020204" pitchFamily="34" charset="-122"/>
              </a:defRPr>
            </a:lvl5pPr>
            <a:lvl6pPr marL="25146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6pPr>
            <a:lvl7pPr marL="29718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7pPr>
            <a:lvl8pPr marL="34290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8pPr>
            <a:lvl9pPr marL="38862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9pPr>
          </a:lstStyle>
          <a:p>
            <a:pPr algn="l" defTabSz="1209675" rtl="0" eaLnBrk="0" fontAlgn="base" hangingPunct="0">
              <a:spcBef>
                <a:spcPct val="0"/>
              </a:spcBef>
              <a:spcAft>
                <a:spcPct val="0"/>
              </a:spcAft>
            </a:pPr>
            <a:r>
              <a:rPr b="1" kern="1200" dirty="0">
                <a:solidFill>
                  <a:srgbClr val="0096DF"/>
                </a:solidFill>
                <a:latin typeface="Arial" panose="020B0604020202020204" pitchFamily="34" charset="0"/>
                <a:ea typeface="微软雅黑" panose="020B0503020204020204" pitchFamily="34" charset="-122"/>
                <a:cs typeface="+mn-cs"/>
                <a:sym typeface="+mn-ea"/>
              </a:rPr>
              <a:t>第一课  </a:t>
            </a:r>
            <a:r>
              <a:rPr lang="en-US" b="1" kern="1200" dirty="0">
                <a:solidFill>
                  <a:srgbClr val="0096DF"/>
                </a:solidFill>
                <a:latin typeface="Arial" panose="020B0604020202020204" pitchFamily="34" charset="0"/>
                <a:ea typeface="微软雅黑" panose="020B0503020204020204" pitchFamily="34" charset="-122"/>
                <a:cs typeface="+mn-cs"/>
                <a:sym typeface="+mn-ea"/>
              </a:rPr>
              <a:t>  </a:t>
            </a:r>
            <a:r>
              <a:rPr b="1" kern="1200" dirty="0">
                <a:solidFill>
                  <a:srgbClr val="0096DF"/>
                </a:solidFill>
                <a:latin typeface="Arial" panose="020B0604020202020204" pitchFamily="34" charset="0"/>
                <a:ea typeface="微软雅黑" panose="020B0503020204020204" pitchFamily="34" charset="-122"/>
                <a:cs typeface="+mn-cs"/>
                <a:sym typeface="+mn-ea"/>
              </a:rPr>
              <a:t>踏上强国之路</a:t>
            </a:r>
          </a:p>
        </p:txBody>
      </p:sp>
      <p:pic>
        <p:nvPicPr>
          <p:cNvPr id="2" name="图片 1">
            <a:hlinkClick r:id="" action="ppaction://hlinkshowjump?jump=previousslide"/>
          </p:cNvPr>
          <p:cNvPicPr>
            <a:picLocks noChangeAspect="1"/>
          </p:cNvPicPr>
          <p:nvPr userDrawn="1"/>
        </p:nvPicPr>
        <p:blipFill>
          <a:blip r:embed="rId8"/>
          <a:stretch>
            <a:fillRect/>
          </a:stretch>
        </p:blipFill>
        <p:spPr>
          <a:xfrm>
            <a:off x="10022433" y="375562"/>
            <a:ext cx="350004" cy="279468"/>
          </a:xfrm>
          <a:prstGeom prst="rect">
            <a:avLst/>
          </a:prstGeom>
        </p:spPr>
      </p:pic>
      <p:cxnSp>
        <p:nvCxnSpPr>
          <p:cNvPr id="4" name="直接连接符 3"/>
          <p:cNvCxnSpPr/>
          <p:nvPr userDrawn="1"/>
        </p:nvCxnSpPr>
        <p:spPr>
          <a:xfrm flipV="1">
            <a:off x="211455" y="744220"/>
            <a:ext cx="11788140" cy="10160"/>
          </a:xfrm>
          <a:prstGeom prst="line">
            <a:avLst/>
          </a:prstGeom>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transition>
    <p:wedge/>
    <p:sndAc>
      <p:stSnd>
        <p:snd r:embed="rId5" name="chimes.wav"/>
      </p:stSnd>
    </p:sndAc>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676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396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16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36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56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165" algn="l" defTabSz="914400" rtl="0" eaLnBrk="1" latinLnBrk="0" hangingPunct="1">
        <a:defRPr sz="1800" kern="1200">
          <a:solidFill>
            <a:schemeClr val="tx1"/>
          </a:solidFill>
          <a:latin typeface="+mn-lt"/>
          <a:ea typeface="+mn-ea"/>
          <a:cs typeface="+mn-cs"/>
        </a:defRPr>
      </a:lvl5pPr>
      <a:lvl6pPr marL="2285365" algn="l" defTabSz="914400" rtl="0" eaLnBrk="1" latinLnBrk="0" hangingPunct="1">
        <a:defRPr sz="1800" kern="1200">
          <a:solidFill>
            <a:schemeClr val="tx1"/>
          </a:solidFill>
          <a:latin typeface="+mn-lt"/>
          <a:ea typeface="+mn-ea"/>
          <a:cs typeface="+mn-cs"/>
        </a:defRPr>
      </a:lvl6pPr>
      <a:lvl7pPr marL="2742565" algn="l" defTabSz="914400" rtl="0" eaLnBrk="1" latinLnBrk="0" hangingPunct="1">
        <a:defRPr sz="1800" kern="1200">
          <a:solidFill>
            <a:schemeClr val="tx1"/>
          </a:solidFill>
          <a:latin typeface="+mn-lt"/>
          <a:ea typeface="+mn-ea"/>
          <a:cs typeface="+mn-cs"/>
        </a:defRPr>
      </a:lvl7pPr>
      <a:lvl8pPr marL="3199765" algn="l" defTabSz="914400" rtl="0" eaLnBrk="1" latinLnBrk="0" hangingPunct="1">
        <a:defRPr sz="1800" kern="1200">
          <a:solidFill>
            <a:schemeClr val="tx1"/>
          </a:solidFill>
          <a:latin typeface="+mn-lt"/>
          <a:ea typeface="+mn-ea"/>
          <a:cs typeface="+mn-cs"/>
        </a:defRPr>
      </a:lvl8pPr>
      <a:lvl9pPr marL="3656965"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bwMode="auto">
      <p:bgPr>
        <a:blipFill dpi="0" rotWithShape="1">
          <a:blip r:embed="rId4"/>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53" r:id="rId1"/>
  </p:sldLayoutIdLst>
  <p:transition>
    <p:wedge/>
    <p:sndAc>
      <p:stSnd>
        <p:snd r:embed="rId3" name="chimes.wav"/>
      </p:stSnd>
    </p:sndAc>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charset="0"/>
          <a:ea typeface="宋体" panose="02010600030101010101" pitchFamily="2" charset="-122"/>
        </a:defRPr>
      </a:lvl2pPr>
      <a:lvl3pPr algn="ctr" rtl="0" eaLnBrk="0" fontAlgn="base" hangingPunct="0">
        <a:spcBef>
          <a:spcPct val="0"/>
        </a:spcBef>
        <a:spcAft>
          <a:spcPct val="0"/>
        </a:spcAft>
        <a:defRPr sz="4400">
          <a:solidFill>
            <a:schemeClr val="tx1"/>
          </a:solidFill>
          <a:latin typeface="Calibri" panose="020F0502020204030204" charset="0"/>
          <a:ea typeface="宋体" panose="02010600030101010101" pitchFamily="2" charset="-122"/>
        </a:defRPr>
      </a:lvl3pPr>
      <a:lvl4pPr algn="ctr" rtl="0" eaLnBrk="0" fontAlgn="base" hangingPunct="0">
        <a:spcBef>
          <a:spcPct val="0"/>
        </a:spcBef>
        <a:spcAft>
          <a:spcPct val="0"/>
        </a:spcAft>
        <a:defRPr sz="4400">
          <a:solidFill>
            <a:schemeClr val="tx1"/>
          </a:solidFill>
          <a:latin typeface="Calibri" panose="020F0502020204030204" charset="0"/>
          <a:ea typeface="宋体" panose="02010600030101010101" pitchFamily="2" charset="-122"/>
        </a:defRPr>
      </a:lvl4pPr>
      <a:lvl5pPr algn="ctr" rtl="0" eaLnBrk="0" fontAlgn="base" hangingPunct="0">
        <a:spcBef>
          <a:spcPct val="0"/>
        </a:spcBef>
        <a:spcAft>
          <a:spcPct val="0"/>
        </a:spcAft>
        <a:defRPr sz="4400">
          <a:solidFill>
            <a:schemeClr val="tx1"/>
          </a:solidFill>
          <a:latin typeface="Calibri" panose="020F050202020403020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anose="020F050202020403020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anose="020F050202020403020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anose="020F050202020403020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anose="020F0502020204030204" charset="0"/>
          <a:ea typeface="宋体" panose="02010600030101010101" pitchFamily="2"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xml"/><Relationship Id="rId1" Type="http://schemas.openxmlformats.org/officeDocument/2006/relationships/tags" Target="../tags/tag2.xml"/><Relationship Id="rId4" Type="http://schemas.openxmlformats.org/officeDocument/2006/relationships/audio" Target="../media/audio1.wav"/></Relationships>
</file>

<file path=ppt/slides/_rels/slide1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audio" Target="../media/audio1.wav"/><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文本框 22"/>
          <p:cNvSpPr txBox="1">
            <a:spLocks noChangeArrowheads="1"/>
          </p:cNvSpPr>
          <p:nvPr/>
        </p:nvSpPr>
        <p:spPr bwMode="auto">
          <a:xfrm>
            <a:off x="266065" y="1350010"/>
            <a:ext cx="11682730" cy="19281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Arial" panose="020B0604020202020204" pitchFamily="34" charset="0"/>
                <a:ea typeface="微软雅黑" panose="020B0503020204020204" pitchFamily="34" charset="-122"/>
              </a:defRPr>
            </a:lvl1pPr>
            <a:lvl2pPr marL="742950" indent="-285750">
              <a:defRPr sz="2400">
                <a:solidFill>
                  <a:schemeClr val="tx1"/>
                </a:solidFill>
                <a:latin typeface="Arial" panose="020B0604020202020204" pitchFamily="34" charset="0"/>
                <a:ea typeface="微软雅黑" panose="020B0503020204020204" pitchFamily="34" charset="-122"/>
              </a:defRPr>
            </a:lvl2pPr>
            <a:lvl3pPr marL="1143000" indent="-228600">
              <a:defRPr sz="2400">
                <a:solidFill>
                  <a:schemeClr val="tx1"/>
                </a:solidFill>
                <a:latin typeface="Arial" panose="020B0604020202020204" pitchFamily="34" charset="0"/>
                <a:ea typeface="微软雅黑" panose="020B0503020204020204" pitchFamily="34" charset="-122"/>
              </a:defRPr>
            </a:lvl3pPr>
            <a:lvl4pPr marL="1600200" indent="-228600">
              <a:defRPr sz="2400">
                <a:solidFill>
                  <a:schemeClr val="tx1"/>
                </a:solidFill>
                <a:latin typeface="Arial" panose="020B0604020202020204" pitchFamily="34" charset="0"/>
                <a:ea typeface="微软雅黑" panose="020B0503020204020204" pitchFamily="34" charset="-122"/>
              </a:defRPr>
            </a:lvl4pPr>
            <a:lvl5pPr marL="2057400" indent="-228600">
              <a:defRPr sz="2400">
                <a:solidFill>
                  <a:schemeClr val="tx1"/>
                </a:solidFill>
                <a:latin typeface="Arial" panose="020B0604020202020204" pitchFamily="34" charset="0"/>
                <a:ea typeface="微软雅黑" panose="020B0503020204020204" pitchFamily="34" charset="-122"/>
              </a:defRPr>
            </a:lvl5pPr>
            <a:lvl6pPr marL="25146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6pPr>
            <a:lvl7pPr marL="29718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7pPr>
            <a:lvl8pPr marL="34290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8pPr>
            <a:lvl9pPr marL="38862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9pPr>
          </a:lstStyle>
          <a:p>
            <a:pPr algn="ctr" fontAlgn="auto">
              <a:lnSpc>
                <a:spcPct val="150000"/>
              </a:lnSpc>
            </a:pPr>
            <a:r>
              <a:rPr sz="5000" b="1" dirty="0">
                <a:solidFill>
                  <a:srgbClr val="FF0000"/>
                </a:solidFill>
                <a:latin typeface="+mn-ea"/>
                <a:ea typeface="+mn-ea"/>
                <a:sym typeface="+mn-ea"/>
              </a:rPr>
              <a:t>第一单元　富强与创新</a:t>
            </a:r>
          </a:p>
          <a:p>
            <a:pPr algn="ctr" fontAlgn="auto">
              <a:lnSpc>
                <a:spcPct val="150000"/>
              </a:lnSpc>
            </a:pPr>
            <a:r>
              <a:rPr lang="zh-CN" altLang="en-US" sz="3500" b="1" dirty="0">
                <a:solidFill>
                  <a:schemeClr val="tx1"/>
                </a:solidFill>
                <a:latin typeface="+mn-ea"/>
                <a:ea typeface="+mn-ea"/>
                <a:sym typeface="+mn-ea"/>
              </a:rPr>
              <a:t>（九年级上册第一单元）</a:t>
            </a:r>
          </a:p>
        </p:txBody>
      </p:sp>
      <p:sp>
        <p:nvSpPr>
          <p:cNvPr id="52" name="文本框 22"/>
          <p:cNvSpPr txBox="1">
            <a:spLocks noChangeArrowheads="1"/>
          </p:cNvSpPr>
          <p:nvPr/>
        </p:nvSpPr>
        <p:spPr bwMode="auto">
          <a:xfrm>
            <a:off x="263525" y="3384550"/>
            <a:ext cx="11682730" cy="1014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Arial" panose="020B0604020202020204" pitchFamily="34" charset="0"/>
                <a:ea typeface="微软雅黑" panose="020B0503020204020204" pitchFamily="34" charset="-122"/>
              </a:defRPr>
            </a:lvl1pPr>
            <a:lvl2pPr marL="742950" indent="-285750">
              <a:defRPr sz="2400">
                <a:solidFill>
                  <a:schemeClr val="tx1"/>
                </a:solidFill>
                <a:latin typeface="Arial" panose="020B0604020202020204" pitchFamily="34" charset="0"/>
                <a:ea typeface="微软雅黑" panose="020B0503020204020204" pitchFamily="34" charset="-122"/>
              </a:defRPr>
            </a:lvl2pPr>
            <a:lvl3pPr marL="1143000" indent="-228600">
              <a:defRPr sz="2400">
                <a:solidFill>
                  <a:schemeClr val="tx1"/>
                </a:solidFill>
                <a:latin typeface="Arial" panose="020B0604020202020204" pitchFamily="34" charset="0"/>
                <a:ea typeface="微软雅黑" panose="020B0503020204020204" pitchFamily="34" charset="-122"/>
              </a:defRPr>
            </a:lvl3pPr>
            <a:lvl4pPr marL="1600200" indent="-228600">
              <a:defRPr sz="2400">
                <a:solidFill>
                  <a:schemeClr val="tx1"/>
                </a:solidFill>
                <a:latin typeface="Arial" panose="020B0604020202020204" pitchFamily="34" charset="0"/>
                <a:ea typeface="微软雅黑" panose="020B0503020204020204" pitchFamily="34" charset="-122"/>
              </a:defRPr>
            </a:lvl4pPr>
            <a:lvl5pPr marL="2057400" indent="-228600">
              <a:defRPr sz="2400">
                <a:solidFill>
                  <a:schemeClr val="tx1"/>
                </a:solidFill>
                <a:latin typeface="Arial" panose="020B0604020202020204" pitchFamily="34" charset="0"/>
                <a:ea typeface="微软雅黑" panose="020B0503020204020204" pitchFamily="34" charset="-122"/>
              </a:defRPr>
            </a:lvl5pPr>
            <a:lvl6pPr marL="25146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6pPr>
            <a:lvl7pPr marL="29718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7pPr>
            <a:lvl8pPr marL="34290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8pPr>
            <a:lvl9pPr marL="38862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9pPr>
          </a:lstStyle>
          <a:p>
            <a:pPr algn="ctr" fontAlgn="auto">
              <a:lnSpc>
                <a:spcPct val="150000"/>
              </a:lnSpc>
            </a:pPr>
            <a:r>
              <a:rPr sz="4000" b="1" dirty="0">
                <a:solidFill>
                  <a:schemeClr val="tx1"/>
                </a:solidFill>
                <a:latin typeface="+mn-ea"/>
                <a:ea typeface="+mn-ea"/>
                <a:sym typeface="+mn-ea"/>
              </a:rPr>
              <a:t>第一课　踏上强国之路</a:t>
            </a:r>
          </a:p>
        </p:txBody>
      </p:sp>
    </p:spTree>
  </p:cSld>
  <p:clrMapOvr>
    <a:masterClrMapping/>
  </p:clrMapOvr>
  <p:transition>
    <p:wedge/>
    <p:sndAc>
      <p:stSnd>
        <p:snd r:embed="rId3" name="chime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blinds(horizontal)">
                                      <p:cBhvr>
                                        <p:cTn id="7" dur="500"/>
                                        <p:tgtEl>
                                          <p:spTgt spid="24"/>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52"/>
                                        </p:tgtEl>
                                        <p:attrNameLst>
                                          <p:attrName>style.visibility</p:attrName>
                                        </p:attrNameLst>
                                      </p:cBhvr>
                                      <p:to>
                                        <p:strVal val="visible"/>
                                      </p:to>
                                    </p:set>
                                    <p:animEffect transition="in" filter="blinds(horizontal)">
                                      <p:cBhvr>
                                        <p:cTn id="10"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5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455295" y="1988820"/>
            <a:ext cx="11294110" cy="4605020"/>
          </a:xfrm>
          <a:prstGeom prst="rect">
            <a:avLst/>
          </a:prstGeom>
          <a:noFill/>
          <a:ln w="9525">
            <a:noFill/>
          </a:ln>
        </p:spPr>
        <p:txBody>
          <a:bodyPr wrap="square">
            <a:spAutoFit/>
          </a:bodyPr>
          <a:lstStyle/>
          <a:p>
            <a:pPr indent="0" fontAlgn="auto">
              <a:lnSpc>
                <a:spcPts val="4400"/>
              </a:lnSpc>
            </a:pPr>
            <a:r>
              <a:rPr lang="zh-CN" sz="3200" b="0">
                <a:ea typeface="黑体" panose="02010609060101010101" charset="-122"/>
              </a:rPr>
              <a:t>一、</a:t>
            </a:r>
            <a:r>
              <a:rPr lang="en-US" sz="3200" b="0">
                <a:latin typeface="Times New Roman" panose="02020603050405020304" pitchFamily="18" charset="0"/>
                <a:ea typeface="黑体" panose="02010609060101010101" charset="-122"/>
              </a:rPr>
              <a:t> </a:t>
            </a:r>
            <a:r>
              <a:rPr lang="zh-CN" sz="3200" b="0">
                <a:ea typeface="黑体" panose="02010609060101010101" charset="-122"/>
              </a:rPr>
              <a:t>单项选择题</a:t>
            </a:r>
            <a:r>
              <a:rPr lang="en-US" sz="3200" b="0">
                <a:latin typeface="Times New Roman" panose="02020603050405020304" pitchFamily="18" charset="0"/>
                <a:ea typeface="黑体" panose="02010609060101010101" charset="-122"/>
              </a:rPr>
              <a:t>(</a:t>
            </a:r>
            <a:r>
              <a:rPr lang="zh-CN" sz="3200" b="0">
                <a:ea typeface="黑体" panose="02010609060101010101" charset="-122"/>
              </a:rPr>
              <a:t>每小题</a:t>
            </a:r>
            <a:r>
              <a:rPr lang="en-US" sz="3200" b="0">
                <a:latin typeface="Times New Roman" panose="02020603050405020304" pitchFamily="18" charset="0"/>
                <a:ea typeface="黑体" panose="02010609060101010101" charset="-122"/>
              </a:rPr>
              <a:t>2</a:t>
            </a:r>
            <a:r>
              <a:rPr lang="zh-CN" sz="3200" b="0">
                <a:ea typeface="黑体" panose="02010609060101010101" charset="-122"/>
              </a:rPr>
              <a:t>分，共</a:t>
            </a:r>
            <a:r>
              <a:rPr lang="en-US" sz="3200" b="0">
                <a:latin typeface="Times New Roman" panose="02020603050405020304" pitchFamily="18" charset="0"/>
                <a:ea typeface="黑体" panose="02010609060101010101" charset="-122"/>
              </a:rPr>
              <a:t>20</a:t>
            </a:r>
            <a:r>
              <a:rPr lang="zh-CN" sz="3200" b="0">
                <a:ea typeface="黑体" panose="02010609060101010101" charset="-122"/>
              </a:rPr>
              <a:t>分</a:t>
            </a:r>
            <a:r>
              <a:rPr lang="en-US" sz="3200" b="0">
                <a:latin typeface="Times New Roman" panose="02020603050405020304" pitchFamily="18" charset="0"/>
                <a:ea typeface="黑体" panose="02010609060101010101" charset="-122"/>
              </a:rPr>
              <a:t>)</a:t>
            </a:r>
            <a:endParaRPr lang="en-US" sz="3200" b="0">
              <a:latin typeface="Times New Roman" panose="02020603050405020304" pitchFamily="18" charset="0"/>
              <a:ea typeface="宋体" panose="02010600030101010101" pitchFamily="2" charset="-122"/>
            </a:endParaRPr>
          </a:p>
          <a:p>
            <a:pPr indent="0" fontAlgn="auto">
              <a:lnSpc>
                <a:spcPts val="4400"/>
              </a:lnSpc>
            </a:pPr>
            <a:r>
              <a:rPr sz="3200" b="0">
                <a:latin typeface="Times New Roman" panose="02020603050405020304" pitchFamily="18" charset="0"/>
                <a:cs typeface="Times New Roman" panose="02020603050405020304" pitchFamily="18" charset="0"/>
              </a:rPr>
              <a:t>1. 歌词“我们唱着东方红，当家做主站起来；我们讲着春天的故事，改革开放富起来……”这里的“站起来”和“富起来”分别代表的历史性事件是</a:t>
            </a:r>
            <a:r>
              <a:rPr lang="zh-CN" sz="3200" b="0">
                <a:latin typeface="Times New Roman" panose="02020603050405020304" pitchFamily="18" charset="0"/>
                <a:cs typeface="Times New Roman" panose="02020603050405020304" pitchFamily="18" charset="0"/>
              </a:rPr>
              <a:t>（</a:t>
            </a:r>
            <a:r>
              <a:rPr lang="en-US" altLang="zh-CN" sz="3200" b="0">
                <a:latin typeface="Times New Roman" panose="02020603050405020304" pitchFamily="18" charset="0"/>
                <a:cs typeface="Times New Roman" panose="02020603050405020304" pitchFamily="18" charset="0"/>
              </a:rPr>
              <a:t>           </a:t>
            </a:r>
            <a:r>
              <a:rPr lang="zh-CN" sz="3200" b="0">
                <a:latin typeface="Times New Roman" panose="02020603050405020304" pitchFamily="18" charset="0"/>
                <a:cs typeface="Times New Roman" panose="02020603050405020304" pitchFamily="18" charset="0"/>
              </a:rPr>
              <a:t>）</a:t>
            </a:r>
            <a:endParaRPr sz="3200" b="0">
              <a:latin typeface="Times New Roman" panose="02020603050405020304" pitchFamily="18" charset="0"/>
              <a:cs typeface="Times New Roman" panose="02020603050405020304" pitchFamily="18" charset="0"/>
            </a:endParaRPr>
          </a:p>
          <a:p>
            <a:pPr indent="0" fontAlgn="auto">
              <a:lnSpc>
                <a:spcPts val="4400"/>
              </a:lnSpc>
            </a:pPr>
            <a:r>
              <a:rPr sz="3200" b="0">
                <a:latin typeface="Times New Roman" panose="02020603050405020304" pitchFamily="18" charset="0"/>
                <a:cs typeface="Times New Roman" panose="02020603050405020304" pitchFamily="18" charset="0"/>
              </a:rPr>
              <a:t>A. 中国共产党成立和新中国成立</a:t>
            </a:r>
          </a:p>
          <a:p>
            <a:pPr indent="0" fontAlgn="auto">
              <a:lnSpc>
                <a:spcPts val="4400"/>
              </a:lnSpc>
            </a:pPr>
            <a:r>
              <a:rPr sz="3200" b="0">
                <a:latin typeface="Times New Roman" panose="02020603050405020304" pitchFamily="18" charset="0"/>
                <a:cs typeface="Times New Roman" panose="02020603050405020304" pitchFamily="18" charset="0"/>
              </a:rPr>
              <a:t>B. 完成社会主义革命和党的十一届三中全会</a:t>
            </a:r>
          </a:p>
          <a:p>
            <a:pPr indent="0" fontAlgn="auto">
              <a:lnSpc>
                <a:spcPts val="4400"/>
              </a:lnSpc>
            </a:pPr>
            <a:r>
              <a:rPr sz="3200" b="0">
                <a:latin typeface="Times New Roman" panose="02020603050405020304" pitchFamily="18" charset="0"/>
                <a:cs typeface="Times New Roman" panose="02020603050405020304" pitchFamily="18" charset="0"/>
              </a:rPr>
              <a:t>C. 新中国成立和完成社会主义革命</a:t>
            </a:r>
          </a:p>
          <a:p>
            <a:pPr indent="0" fontAlgn="auto">
              <a:lnSpc>
                <a:spcPts val="4400"/>
              </a:lnSpc>
            </a:pPr>
            <a:r>
              <a:rPr sz="3200" b="0">
                <a:latin typeface="Times New Roman" panose="02020603050405020304" pitchFamily="18" charset="0"/>
                <a:cs typeface="Times New Roman" panose="02020603050405020304" pitchFamily="18" charset="0"/>
              </a:rPr>
              <a:t>D. 新中国成立和党的十一届三中全会</a:t>
            </a:r>
          </a:p>
        </p:txBody>
      </p:sp>
      <p:sp>
        <p:nvSpPr>
          <p:cNvPr id="2" name="文本框 1"/>
          <p:cNvSpPr txBox="1"/>
          <p:nvPr/>
        </p:nvSpPr>
        <p:spPr>
          <a:xfrm>
            <a:off x="4507230" y="3745230"/>
            <a:ext cx="476250" cy="583565"/>
          </a:xfrm>
          <a:prstGeom prst="rect">
            <a:avLst/>
          </a:prstGeom>
          <a:noFill/>
        </p:spPr>
        <p:txBody>
          <a:bodyPr wrap="none" rtlCol="0" anchor="t">
            <a:spAutoFit/>
          </a:bodyPr>
          <a:lstStyle/>
          <a:p>
            <a:r>
              <a:rPr sz="3200" b="1">
                <a:solidFill>
                  <a:srgbClr val="FF0000"/>
                </a:solidFill>
                <a:latin typeface="Times New Roman" panose="02020603050405020304" pitchFamily="18" charset="0"/>
                <a:cs typeface="Times New Roman" panose="02020603050405020304" pitchFamily="18" charset="0"/>
                <a:sym typeface="+mn-ea"/>
              </a:rPr>
              <a:t>D</a:t>
            </a:r>
            <a:endParaRPr lang="zh-CN" altLang="en-US" sz="3200" b="1">
              <a:solidFill>
                <a:srgbClr val="FF0000"/>
              </a:solidFill>
              <a:latin typeface="Times New Roman" panose="02020603050405020304" pitchFamily="18" charset="0"/>
              <a:cs typeface="Times New Roman" panose="02020603050405020304" pitchFamily="18" charset="0"/>
              <a:sym typeface="+mn-ea"/>
            </a:endParaRPr>
          </a:p>
        </p:txBody>
      </p:sp>
      <p:sp>
        <p:nvSpPr>
          <p:cNvPr id="3" name="文本框 22"/>
          <p:cNvSpPr txBox="1">
            <a:spLocks noChangeArrowheads="1"/>
          </p:cNvSpPr>
          <p:nvPr/>
        </p:nvSpPr>
        <p:spPr bwMode="auto">
          <a:xfrm>
            <a:off x="262890" y="1050290"/>
            <a:ext cx="11682730" cy="804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Arial" panose="020B0604020202020204" pitchFamily="34" charset="0"/>
                <a:ea typeface="微软雅黑" panose="020B0503020204020204" pitchFamily="34" charset="-122"/>
              </a:defRPr>
            </a:lvl1pPr>
            <a:lvl2pPr marL="742950" indent="-285750">
              <a:defRPr sz="2400">
                <a:solidFill>
                  <a:schemeClr val="tx1"/>
                </a:solidFill>
                <a:latin typeface="Arial" panose="020B0604020202020204" pitchFamily="34" charset="0"/>
                <a:ea typeface="微软雅黑" panose="020B0503020204020204" pitchFamily="34" charset="-122"/>
              </a:defRPr>
            </a:lvl2pPr>
            <a:lvl3pPr marL="1143000" indent="-228600">
              <a:defRPr sz="2400">
                <a:solidFill>
                  <a:schemeClr val="tx1"/>
                </a:solidFill>
                <a:latin typeface="Arial" panose="020B0604020202020204" pitchFamily="34" charset="0"/>
                <a:ea typeface="微软雅黑" panose="020B0503020204020204" pitchFamily="34" charset="-122"/>
              </a:defRPr>
            </a:lvl3pPr>
            <a:lvl4pPr marL="1600200" indent="-228600">
              <a:defRPr sz="2400">
                <a:solidFill>
                  <a:schemeClr val="tx1"/>
                </a:solidFill>
                <a:latin typeface="Arial" panose="020B0604020202020204" pitchFamily="34" charset="0"/>
                <a:ea typeface="微软雅黑" panose="020B0503020204020204" pitchFamily="34" charset="-122"/>
              </a:defRPr>
            </a:lvl4pPr>
            <a:lvl5pPr marL="2057400" indent="-228600">
              <a:defRPr sz="2400">
                <a:solidFill>
                  <a:schemeClr val="tx1"/>
                </a:solidFill>
                <a:latin typeface="Arial" panose="020B0604020202020204" pitchFamily="34" charset="0"/>
                <a:ea typeface="微软雅黑" panose="020B0503020204020204" pitchFamily="34" charset="-122"/>
              </a:defRPr>
            </a:lvl5pPr>
            <a:lvl6pPr marL="25146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6pPr>
            <a:lvl7pPr marL="29718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7pPr>
            <a:lvl8pPr marL="34290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8pPr>
            <a:lvl9pPr marL="38862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9pPr>
          </a:lstStyle>
          <a:p>
            <a:pPr algn="ctr" fontAlgn="auto">
              <a:lnSpc>
                <a:spcPct val="150000"/>
              </a:lnSpc>
            </a:pPr>
            <a:r>
              <a:rPr sz="3500" b="1" dirty="0">
                <a:solidFill>
                  <a:srgbClr val="FF0000"/>
                </a:solidFill>
                <a:latin typeface="+mn-ea"/>
                <a:ea typeface="+mn-ea"/>
                <a:sym typeface="+mn-ea"/>
              </a:rPr>
              <a:t>第一课时　坚持改革开放</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87680" y="1386840"/>
            <a:ext cx="11250295" cy="2256155"/>
          </a:xfrm>
          <a:prstGeom prst="rect">
            <a:avLst/>
          </a:prstGeom>
          <a:noFill/>
          <a:ln w="9525">
            <a:noFill/>
          </a:ln>
        </p:spPr>
        <p:txBody>
          <a:bodyPr wrap="square">
            <a:spAutoFit/>
          </a:bodyPr>
          <a:lstStyle/>
          <a:p>
            <a:pPr indent="0">
              <a:lnSpc>
                <a:spcPct val="110000"/>
              </a:lnSpc>
            </a:pPr>
            <a:r>
              <a:rPr lang="zh-CN"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【解题分析】</a:t>
            </a:r>
            <a:r>
              <a:rPr lang="en-US"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1949</a:t>
            </a:r>
            <a:r>
              <a:rPr lang="zh-CN"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年，中国共产党团结带领中国人民完成新民主主义革命，建立中华人民共和国，饱经苦难的中华民族终于站起来了；</a:t>
            </a:r>
            <a:r>
              <a:rPr lang="en-US"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 1978</a:t>
            </a:r>
            <a:r>
              <a:rPr lang="zh-CN"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年十一届三中全会宣布改革开放，实现了中国人民富起来。所以答案是</a:t>
            </a:r>
            <a:r>
              <a:rPr lang="en-US"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D</a:t>
            </a:r>
            <a:r>
              <a:rPr lang="zh-CN"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a:t>
            </a:r>
            <a:endParaRPr lang="zh-CN" altLang="en-US"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endParaRP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0"/>
                                        </p:tgtEl>
                                        <p:attrNameLst>
                                          <p:attrName>style.visibility</p:attrName>
                                        </p:attrNameLst>
                                      </p:cBhvr>
                                      <p:to>
                                        <p:strVal val="visible"/>
                                      </p:to>
                                    </p:set>
                                    <p:animEffect transition="in" filter="blinds(horizontal)">
                                      <p:cBhvr>
                                        <p:cTn id="7" dur="500"/>
                                        <p:tgtEl>
                                          <p:spTgt spid="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69265" y="1102360"/>
            <a:ext cx="11266805" cy="5507990"/>
          </a:xfrm>
          <a:prstGeom prst="rect">
            <a:avLst/>
          </a:prstGeom>
          <a:noFill/>
          <a:ln w="9525">
            <a:noFill/>
          </a:ln>
        </p:spPr>
        <p:txBody>
          <a:bodyPr wrap="square">
            <a:spAutoFit/>
          </a:bodyPr>
          <a:lstStyle/>
          <a:p>
            <a:pPr indent="0" fontAlgn="auto">
              <a:lnSpc>
                <a:spcPct val="100000"/>
              </a:lnSpc>
            </a:pPr>
            <a:r>
              <a:rPr sz="3200" b="0"/>
              <a:t>2. “放管服”，就是简政放权、放管结合、优化服务的简称。李克强总理强调：“放管服”改革不能自拉自唱、自我欣赏，不能只“放”那些无关痛痒的审批或许可，而要针对群众的痛点难点出实招，改革最终的成效要由市场主体和人民群众来评判。对此理解正确的是</a:t>
            </a:r>
            <a:r>
              <a:rPr lang="en-US" sz="3200" b="0"/>
              <a:t>(         )</a:t>
            </a:r>
            <a:endParaRPr sz="3200" b="0"/>
          </a:p>
          <a:p>
            <a:pPr indent="0" fontAlgn="auto">
              <a:lnSpc>
                <a:spcPct val="100000"/>
              </a:lnSpc>
            </a:pPr>
            <a:r>
              <a:rPr sz="3200" b="0"/>
              <a:t>①使广大人民群众参与社会劳动、创造社会财富的积极性和主动性空前高涨</a:t>
            </a:r>
          </a:p>
          <a:p>
            <a:pPr indent="0" fontAlgn="auto">
              <a:lnSpc>
                <a:spcPct val="100000"/>
              </a:lnSpc>
            </a:pPr>
            <a:r>
              <a:rPr sz="3200" b="0"/>
              <a:t>②改革要尊重市场主体，减少烦琐程序</a:t>
            </a:r>
          </a:p>
          <a:p>
            <a:pPr indent="0" fontAlgn="auto">
              <a:lnSpc>
                <a:spcPct val="100000"/>
              </a:lnSpc>
            </a:pPr>
            <a:r>
              <a:rPr sz="3200" b="0"/>
              <a:t>③改革彻底改变了我国的经济制度和社会制度 </a:t>
            </a:r>
          </a:p>
          <a:p>
            <a:pPr indent="0" fontAlgn="auto">
              <a:lnSpc>
                <a:spcPct val="100000"/>
              </a:lnSpc>
            </a:pPr>
            <a:r>
              <a:rPr sz="3200" b="0"/>
              <a:t>④改革是克服重大阻力、 突破利益固化的过程</a:t>
            </a:r>
          </a:p>
          <a:p>
            <a:pPr indent="0" fontAlgn="auto">
              <a:lnSpc>
                <a:spcPct val="100000"/>
              </a:lnSpc>
            </a:pPr>
            <a:r>
              <a:rPr sz="3200" b="0"/>
              <a:t>A. ①②③  </a:t>
            </a:r>
            <a:r>
              <a:rPr lang="en-US" sz="3200" b="0"/>
              <a:t>	</a:t>
            </a:r>
            <a:r>
              <a:rPr sz="3200" b="0"/>
              <a:t>B. ①②④  </a:t>
            </a:r>
            <a:r>
              <a:rPr lang="en-US" sz="3200" b="0"/>
              <a:t>	</a:t>
            </a:r>
            <a:r>
              <a:rPr sz="3200" b="0"/>
              <a:t>C. ①③④  </a:t>
            </a:r>
            <a:r>
              <a:rPr lang="en-US" sz="3200" b="0"/>
              <a:t>	</a:t>
            </a:r>
            <a:r>
              <a:rPr sz="3200" b="0"/>
              <a:t>D. ②③④</a:t>
            </a:r>
          </a:p>
        </p:txBody>
      </p:sp>
      <p:sp>
        <p:nvSpPr>
          <p:cNvPr id="2" name="文本框 1"/>
          <p:cNvSpPr txBox="1"/>
          <p:nvPr/>
        </p:nvSpPr>
        <p:spPr>
          <a:xfrm>
            <a:off x="3823335" y="3070225"/>
            <a:ext cx="410845" cy="583565"/>
          </a:xfrm>
          <a:prstGeom prst="rect">
            <a:avLst/>
          </a:prstGeom>
          <a:noFill/>
        </p:spPr>
        <p:txBody>
          <a:bodyPr wrap="none" rtlCol="0" anchor="t">
            <a:spAutoFit/>
          </a:bodyPr>
          <a:lstStyle/>
          <a:p>
            <a:r>
              <a:rPr sz="3200" b="1">
                <a:solidFill>
                  <a:srgbClr val="FF0000"/>
                </a:solidFill>
                <a:sym typeface="+mn-ea"/>
              </a:rPr>
              <a:t>B</a:t>
            </a:r>
            <a:endParaRPr lang="zh-CN" altLang="en-US" sz="3200" b="1">
              <a:solidFill>
                <a:srgbClr val="FF0000"/>
              </a:solidFill>
              <a:sym typeface="+mn-ea"/>
            </a:endParaRP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87680" y="1386840"/>
            <a:ext cx="11250295" cy="1863090"/>
          </a:xfrm>
          <a:prstGeom prst="rect">
            <a:avLst/>
          </a:prstGeom>
          <a:noFill/>
          <a:ln w="9525">
            <a:noFill/>
          </a:ln>
        </p:spPr>
        <p:txBody>
          <a:bodyPr wrap="square">
            <a:spAutoFit/>
          </a:bodyPr>
          <a:lstStyle/>
          <a:p>
            <a:pPr indent="0">
              <a:lnSpc>
                <a:spcPct val="120000"/>
              </a:lnSpc>
            </a:pPr>
            <a:r>
              <a:rPr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【解题分析】③观点错误，改革是完善和发展中国特色社会主义制度，推进国家治理体系和治理能力现代化，并没有改变我国社会主义国家性质。所以答案是B。</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0"/>
                                        </p:tgtEl>
                                        <p:attrNameLst>
                                          <p:attrName>style.visibility</p:attrName>
                                        </p:attrNameLst>
                                      </p:cBhvr>
                                      <p:to>
                                        <p:strVal val="visible"/>
                                      </p:to>
                                    </p:set>
                                    <p:animEffect transition="in" filter="blinds(horizontal)">
                                      <p:cBhvr>
                                        <p:cTn id="7" dur="500"/>
                                        <p:tgtEl>
                                          <p:spTgt spid="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83235" y="1130300"/>
            <a:ext cx="11280775" cy="4041140"/>
          </a:xfrm>
          <a:prstGeom prst="rect">
            <a:avLst/>
          </a:prstGeom>
          <a:noFill/>
          <a:ln w="9525">
            <a:noFill/>
          </a:ln>
        </p:spPr>
        <p:txBody>
          <a:bodyPr wrap="square">
            <a:spAutoFit/>
          </a:bodyPr>
          <a:lstStyle/>
          <a:p>
            <a:pPr indent="0" fontAlgn="auto">
              <a:lnSpc>
                <a:spcPts val="4400"/>
              </a:lnSpc>
            </a:pPr>
            <a:r>
              <a:rPr sz="3200" b="0"/>
              <a:t>3. 《2021年国民经济和社会发展统计公报》显示，2021年，我国经济规模突破110万亿元，创新高并稳居全球第二大经济体。这说明</a:t>
            </a:r>
            <a:r>
              <a:rPr lang="zh-CN" sz="3200" b="0"/>
              <a:t>（</a:t>
            </a:r>
            <a:r>
              <a:rPr lang="en-US" altLang="zh-CN" sz="3200" b="0"/>
              <a:t>        </a:t>
            </a:r>
            <a:r>
              <a:rPr lang="zh-CN" sz="3200" b="0"/>
              <a:t>）</a:t>
            </a:r>
          </a:p>
          <a:p>
            <a:pPr indent="0" fontAlgn="auto">
              <a:lnSpc>
                <a:spcPts val="4400"/>
              </a:lnSpc>
            </a:pPr>
            <a:r>
              <a:rPr sz="3200" b="0"/>
              <a:t>A. 中国已成为世界经济增长的主要稳定器和动力源</a:t>
            </a:r>
          </a:p>
          <a:p>
            <a:pPr indent="0" fontAlgn="auto">
              <a:lnSpc>
                <a:spcPts val="4400"/>
              </a:lnSpc>
            </a:pPr>
            <a:r>
              <a:rPr sz="3200" b="0"/>
              <a:t>B. 中国已经成为世界头号经济强国</a:t>
            </a:r>
          </a:p>
          <a:p>
            <a:pPr indent="0" fontAlgn="auto">
              <a:lnSpc>
                <a:spcPts val="4400"/>
              </a:lnSpc>
            </a:pPr>
            <a:r>
              <a:rPr sz="3200" b="0"/>
              <a:t>C. 我国已全面建成社会主义现代化强国</a:t>
            </a:r>
          </a:p>
          <a:p>
            <a:pPr indent="0" fontAlgn="auto">
              <a:lnSpc>
                <a:spcPts val="4400"/>
              </a:lnSpc>
            </a:pPr>
            <a:r>
              <a:rPr sz="3200" b="0"/>
              <a:t>D. 我国的国际地位日益提高，决定着世界经济的发展</a:t>
            </a:r>
          </a:p>
        </p:txBody>
      </p:sp>
      <p:sp>
        <p:nvSpPr>
          <p:cNvPr id="2" name="文本框 1"/>
          <p:cNvSpPr txBox="1"/>
          <p:nvPr/>
        </p:nvSpPr>
        <p:spPr>
          <a:xfrm>
            <a:off x="2342515" y="2172970"/>
            <a:ext cx="429260" cy="655320"/>
          </a:xfrm>
          <a:prstGeom prst="rect">
            <a:avLst/>
          </a:prstGeom>
          <a:noFill/>
        </p:spPr>
        <p:txBody>
          <a:bodyPr wrap="none" rtlCol="0" anchor="t">
            <a:spAutoFit/>
          </a:bodyPr>
          <a:lstStyle/>
          <a:p>
            <a:pPr indent="0" fontAlgn="auto">
              <a:lnSpc>
                <a:spcPts val="4400"/>
              </a:lnSpc>
            </a:pPr>
            <a:r>
              <a:rPr sz="3200" b="1">
                <a:solidFill>
                  <a:srgbClr val="FF0000"/>
                </a:solidFill>
                <a:sym typeface="+mn-ea"/>
              </a:rPr>
              <a:t>A</a:t>
            </a:r>
            <a:endParaRPr lang="zh-CN" altLang="en-US" sz="3200" b="1">
              <a:solidFill>
                <a:srgbClr val="FF0000"/>
              </a:solidFill>
              <a:sym typeface="+mn-ea"/>
            </a:endParaRPr>
          </a:p>
        </p:txBody>
      </p:sp>
      <p:sp>
        <p:nvSpPr>
          <p:cNvPr id="3" name="文本框 2"/>
          <p:cNvSpPr txBox="1"/>
          <p:nvPr/>
        </p:nvSpPr>
        <p:spPr>
          <a:xfrm>
            <a:off x="487680" y="5078730"/>
            <a:ext cx="11250295" cy="1568450"/>
          </a:xfrm>
          <a:prstGeom prst="rect">
            <a:avLst/>
          </a:prstGeom>
          <a:noFill/>
          <a:ln w="9525">
            <a:noFill/>
          </a:ln>
        </p:spPr>
        <p:txBody>
          <a:bodyPr wrap="square">
            <a:spAutoFit/>
          </a:bodyPr>
          <a:lstStyle/>
          <a:p>
            <a:pPr indent="0">
              <a:lnSpc>
                <a:spcPct val="100000"/>
              </a:lnSpc>
            </a:pPr>
            <a:r>
              <a:rPr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【解题分析】2021年，中国虽然取得了亮眼的成绩，对世界经济发展贡献很大，但中国还是发展中国家，并非决定着世界经济的发展，故BCD说法错误，所以答案是A。</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69265" y="1099820"/>
            <a:ext cx="11295380" cy="5734050"/>
          </a:xfrm>
          <a:prstGeom prst="rect">
            <a:avLst/>
          </a:prstGeom>
          <a:noFill/>
          <a:ln w="9525">
            <a:noFill/>
          </a:ln>
        </p:spPr>
        <p:txBody>
          <a:bodyPr wrap="square">
            <a:spAutoFit/>
          </a:bodyPr>
          <a:lstStyle/>
          <a:p>
            <a:pPr indent="0" fontAlgn="auto">
              <a:lnSpc>
                <a:spcPts val="4400"/>
              </a:lnSpc>
            </a:pPr>
            <a:r>
              <a:rPr sz="3200" b="0">
                <a:ea typeface="宋体" panose="02010600030101010101" pitchFamily="2" charset="-122"/>
              </a:rPr>
              <a:t>4. 2021年12月21日，福建省厦门市举行厦门经济特区建设40周年庆祝活动。40年来，在党中央坚强领导下，厦门经济特区开拓创新、锐意进取，各项事业实现历史性跨越，为改革开放和社会主义现代化建设作出重要贡献。厦门经济特区40年的重要实践充分证明</a:t>
            </a:r>
            <a:r>
              <a:rPr lang="en-US" sz="3200" b="0">
                <a:ea typeface="宋体" panose="02010600030101010101" pitchFamily="2" charset="-122"/>
              </a:rPr>
              <a:t>(          )</a:t>
            </a:r>
            <a:endParaRPr sz="3200" b="0">
              <a:ea typeface="宋体" panose="02010600030101010101" pitchFamily="2" charset="-122"/>
            </a:endParaRPr>
          </a:p>
          <a:p>
            <a:pPr indent="0" fontAlgn="auto">
              <a:lnSpc>
                <a:spcPts val="4400"/>
              </a:lnSpc>
            </a:pPr>
            <a:r>
              <a:rPr sz="3200" b="0">
                <a:ea typeface="宋体" panose="02010600030101010101" pitchFamily="2" charset="-122"/>
              </a:rPr>
              <a:t>①改革开放是党领导人民治理国家的基本方略 </a:t>
            </a:r>
          </a:p>
          <a:p>
            <a:pPr indent="0" fontAlgn="auto">
              <a:lnSpc>
                <a:spcPts val="4400"/>
              </a:lnSpc>
            </a:pPr>
            <a:r>
              <a:rPr sz="3200" b="0">
                <a:ea typeface="宋体" panose="02010600030101010101" pitchFamily="2" charset="-122"/>
              </a:rPr>
              <a:t>②改革开放是决定当代中国命运的关键一招</a:t>
            </a:r>
          </a:p>
          <a:p>
            <a:pPr indent="0" fontAlgn="auto">
              <a:lnSpc>
                <a:spcPts val="4400"/>
              </a:lnSpc>
            </a:pPr>
            <a:r>
              <a:rPr sz="3200" b="0">
                <a:ea typeface="宋体" panose="02010600030101010101" pitchFamily="2" charset="-122"/>
              </a:rPr>
              <a:t>③改革开放是强国之路，极大解放和发展生产力</a:t>
            </a:r>
          </a:p>
          <a:p>
            <a:pPr indent="0" fontAlgn="auto">
              <a:lnSpc>
                <a:spcPts val="4400"/>
              </a:lnSpc>
            </a:pPr>
            <a:r>
              <a:rPr sz="3200" b="0">
                <a:ea typeface="宋体" panose="02010600030101010101" pitchFamily="2" charset="-122"/>
              </a:rPr>
              <a:t>④改革开放实现了中华民族的伟大复兴</a:t>
            </a:r>
          </a:p>
          <a:p>
            <a:pPr indent="0" fontAlgn="auto">
              <a:lnSpc>
                <a:spcPts val="4400"/>
              </a:lnSpc>
            </a:pPr>
            <a:r>
              <a:rPr sz="3200" b="0">
                <a:ea typeface="宋体" panose="02010600030101010101" pitchFamily="2" charset="-122"/>
              </a:rPr>
              <a:t>A. ①③  </a:t>
            </a:r>
            <a:r>
              <a:rPr lang="en-US" sz="3200" b="0">
                <a:ea typeface="宋体" panose="02010600030101010101" pitchFamily="2" charset="-122"/>
              </a:rPr>
              <a:t>		</a:t>
            </a:r>
            <a:r>
              <a:rPr sz="3200" b="0">
                <a:ea typeface="宋体" panose="02010600030101010101" pitchFamily="2" charset="-122"/>
              </a:rPr>
              <a:t>B. ①④  </a:t>
            </a:r>
            <a:r>
              <a:rPr lang="en-US" sz="3200" b="0">
                <a:ea typeface="宋体" panose="02010600030101010101" pitchFamily="2" charset="-122"/>
              </a:rPr>
              <a:t>		</a:t>
            </a:r>
            <a:r>
              <a:rPr sz="3200" b="0">
                <a:ea typeface="宋体" panose="02010600030101010101" pitchFamily="2" charset="-122"/>
              </a:rPr>
              <a:t>C. ②③  </a:t>
            </a:r>
            <a:r>
              <a:rPr lang="en-US" sz="3200" b="0">
                <a:ea typeface="宋体" panose="02010600030101010101" pitchFamily="2" charset="-122"/>
              </a:rPr>
              <a:t>		</a:t>
            </a:r>
            <a:r>
              <a:rPr sz="3200" b="0">
                <a:ea typeface="宋体" panose="02010600030101010101" pitchFamily="2" charset="-122"/>
              </a:rPr>
              <a:t>D. ②④</a:t>
            </a:r>
          </a:p>
        </p:txBody>
      </p:sp>
      <p:sp>
        <p:nvSpPr>
          <p:cNvPr id="2" name="文本框 1"/>
          <p:cNvSpPr txBox="1"/>
          <p:nvPr/>
        </p:nvSpPr>
        <p:spPr>
          <a:xfrm>
            <a:off x="3445510" y="3413125"/>
            <a:ext cx="398145" cy="583565"/>
          </a:xfrm>
          <a:prstGeom prst="rect">
            <a:avLst/>
          </a:prstGeom>
          <a:noFill/>
        </p:spPr>
        <p:txBody>
          <a:bodyPr wrap="none" rtlCol="0" anchor="t">
            <a:spAutoFit/>
          </a:bodyPr>
          <a:lstStyle/>
          <a:p>
            <a:r>
              <a:rPr sz="3200" b="1">
                <a:solidFill>
                  <a:srgbClr val="FF0000"/>
                </a:solidFill>
                <a:ea typeface="宋体" panose="02010600030101010101" pitchFamily="2" charset="-122"/>
                <a:sym typeface="+mn-ea"/>
              </a:rPr>
              <a:t>C</a:t>
            </a:r>
            <a:endParaRPr lang="zh-CN" altLang="en-US" sz="3200" b="1">
              <a:solidFill>
                <a:srgbClr val="FF0000"/>
              </a:solidFill>
              <a:ea typeface="宋体" panose="02010600030101010101" pitchFamily="2" charset="-122"/>
              <a:sym typeface="+mn-ea"/>
            </a:endParaRP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87680" y="1386840"/>
            <a:ext cx="11250295" cy="3044190"/>
          </a:xfrm>
          <a:prstGeom prst="rect">
            <a:avLst/>
          </a:prstGeom>
          <a:noFill/>
          <a:ln w="9525">
            <a:noFill/>
          </a:ln>
        </p:spPr>
        <p:txBody>
          <a:bodyPr wrap="square">
            <a:spAutoFit/>
          </a:bodyPr>
          <a:lstStyle/>
          <a:p>
            <a:pPr indent="0">
              <a:lnSpc>
                <a:spcPct val="120000"/>
              </a:lnSpc>
            </a:pPr>
            <a:r>
              <a:rPr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解题分析】①观点错误，党领导人民治理国家的基本方略是依法治国，不是改革开放。实现中华民族伟大复兴是近代以来中华民族最伟大的梦想，需要一代又一代中国人民接力奋斗，我们正在努力，还没有实现，故④观点错误。厦门取得显著成就得益于改革开放政策，②③是材料能证明的。所以答案是C。</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0"/>
                                        </p:tgtEl>
                                        <p:attrNameLst>
                                          <p:attrName>style.visibility</p:attrName>
                                        </p:attrNameLst>
                                      </p:cBhvr>
                                      <p:to>
                                        <p:strVal val="visible"/>
                                      </p:to>
                                    </p:set>
                                    <p:animEffect transition="in" filter="blinds(horizontal)">
                                      <p:cBhvr>
                                        <p:cTn id="7" dur="500"/>
                                        <p:tgtEl>
                                          <p:spTgt spid="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69265" y="1151255"/>
            <a:ext cx="11295380" cy="1170962"/>
          </a:xfrm>
          <a:prstGeom prst="rect">
            <a:avLst/>
          </a:prstGeom>
          <a:noFill/>
          <a:ln w="9525">
            <a:noFill/>
          </a:ln>
        </p:spPr>
        <p:txBody>
          <a:bodyPr wrap="square">
            <a:spAutoFit/>
          </a:bodyPr>
          <a:lstStyle/>
          <a:p>
            <a:pPr indent="0" fontAlgn="auto">
              <a:lnSpc>
                <a:spcPts val="4400"/>
              </a:lnSpc>
            </a:pPr>
            <a:r>
              <a:rPr sz="3200" b="0" dirty="0"/>
              <a:t>5. 70多年来，在党的领导下，中国取得了举世瞩目的伟大成就，发生了翻天覆地的变化。你从下列数据中得到的结论是</a:t>
            </a:r>
            <a:r>
              <a:rPr lang="en-US" sz="3200" b="0" dirty="0"/>
              <a:t>(      )</a:t>
            </a:r>
          </a:p>
        </p:txBody>
      </p:sp>
      <p:graphicFrame>
        <p:nvGraphicFramePr>
          <p:cNvPr id="3" name="表格 2"/>
          <p:cNvGraphicFramePr/>
          <p:nvPr>
            <p:custDataLst>
              <p:tags r:id="rId1"/>
            </p:custDataLst>
          </p:nvPr>
        </p:nvGraphicFramePr>
        <p:xfrm>
          <a:off x="596265" y="3035935"/>
          <a:ext cx="10998835" cy="2743200"/>
        </p:xfrm>
        <a:graphic>
          <a:graphicData uri="http://schemas.openxmlformats.org/drawingml/2006/table">
            <a:tbl>
              <a:tblPr firstRow="1" bandRow="1">
                <a:tableStyleId>{5940675A-B579-460E-94D1-54222C63F5DA}</a:tableStyleId>
              </a:tblPr>
              <a:tblGrid>
                <a:gridCol w="2442210">
                  <a:extLst>
                    <a:ext uri="{9D8B030D-6E8A-4147-A177-3AD203B41FA5}">
                      <a16:colId xmlns:a16="http://schemas.microsoft.com/office/drawing/2014/main" val="20000"/>
                    </a:ext>
                  </a:extLst>
                </a:gridCol>
                <a:gridCol w="2141855">
                  <a:extLst>
                    <a:ext uri="{9D8B030D-6E8A-4147-A177-3AD203B41FA5}">
                      <a16:colId xmlns:a16="http://schemas.microsoft.com/office/drawing/2014/main" val="20001"/>
                    </a:ext>
                  </a:extLst>
                </a:gridCol>
                <a:gridCol w="2136775">
                  <a:extLst>
                    <a:ext uri="{9D8B030D-6E8A-4147-A177-3AD203B41FA5}">
                      <a16:colId xmlns:a16="http://schemas.microsoft.com/office/drawing/2014/main" val="20002"/>
                    </a:ext>
                  </a:extLst>
                </a:gridCol>
                <a:gridCol w="2140585">
                  <a:extLst>
                    <a:ext uri="{9D8B030D-6E8A-4147-A177-3AD203B41FA5}">
                      <a16:colId xmlns:a16="http://schemas.microsoft.com/office/drawing/2014/main" val="20003"/>
                    </a:ext>
                  </a:extLst>
                </a:gridCol>
                <a:gridCol w="2137410">
                  <a:extLst>
                    <a:ext uri="{9D8B030D-6E8A-4147-A177-3AD203B41FA5}">
                      <a16:colId xmlns:a16="http://schemas.microsoft.com/office/drawing/2014/main" val="20004"/>
                    </a:ext>
                  </a:extLst>
                </a:gridCol>
              </a:tblGrid>
              <a:tr h="1371600">
                <a:tc>
                  <a:txBody>
                    <a:bodyPr/>
                    <a:lstStyle/>
                    <a:p>
                      <a:pPr indent="0" algn="ctr">
                        <a:buNone/>
                      </a:pPr>
                      <a:endParaRPr lang="en-US" altLang="en-US" sz="3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3000" b="0">
                          <a:latin typeface="Times New Roman" panose="02020603050405020304" pitchFamily="18" charset="0"/>
                          <a:cs typeface="Times New Roman" panose="02020603050405020304" pitchFamily="18" charset="0"/>
                        </a:rPr>
                        <a:t>国内生产总值/亿元</a:t>
                      </a:r>
                      <a:endParaRPr lang="en-US" altLang="en-US" sz="3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3000" b="0">
                          <a:latin typeface="Times New Roman" panose="02020603050405020304" pitchFamily="18" charset="0"/>
                          <a:cs typeface="Times New Roman" panose="02020603050405020304" pitchFamily="18" charset="0"/>
                        </a:rPr>
                        <a:t>全国居民人均可支配收入/元</a:t>
                      </a:r>
                      <a:endParaRPr lang="en-US" altLang="en-US" sz="3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3000" b="0">
                          <a:latin typeface="Times New Roman" panose="02020603050405020304" pitchFamily="18" charset="0"/>
                          <a:cs typeface="Times New Roman" panose="02020603050405020304" pitchFamily="18" charset="0"/>
                        </a:rPr>
                        <a:t>进出口总额/亿元</a:t>
                      </a:r>
                      <a:endParaRPr lang="en-US" altLang="en-US" sz="3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3000" b="0">
                          <a:latin typeface="Times New Roman" panose="02020603050405020304" pitchFamily="18" charset="0"/>
                          <a:cs typeface="Times New Roman" panose="02020603050405020304" pitchFamily="18" charset="0"/>
                        </a:rPr>
                        <a:t>人均预期寿命/岁</a:t>
                      </a:r>
                      <a:endParaRPr lang="en-US" altLang="en-US" sz="3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457200">
                <a:tc>
                  <a:txBody>
                    <a:bodyPr/>
                    <a:lstStyle/>
                    <a:p>
                      <a:pPr indent="0" algn="ctr">
                        <a:buNone/>
                      </a:pPr>
                      <a:r>
                        <a:rPr lang="en-US" sz="3000" b="0">
                          <a:latin typeface="Times New Roman" panose="02020603050405020304" pitchFamily="18" charset="0"/>
                          <a:cs typeface="Times New Roman" panose="02020603050405020304" pitchFamily="18" charset="0"/>
                        </a:rPr>
                        <a:t>新中国成立初</a:t>
                      </a:r>
                      <a:endParaRPr lang="en-US" altLang="en-US" sz="3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3000" b="0">
                          <a:latin typeface="Times New Roman" panose="02020603050405020304" pitchFamily="18" charset="0"/>
                          <a:cs typeface="Times New Roman" panose="02020603050405020304" pitchFamily="18" charset="0"/>
                        </a:rPr>
                        <a:t>679</a:t>
                      </a:r>
                      <a:endParaRPr lang="en-US" altLang="en-US" sz="3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3000" b="0">
                          <a:latin typeface="Times New Roman" panose="02020603050405020304" pitchFamily="18" charset="0"/>
                          <a:cs typeface="Times New Roman" panose="02020603050405020304" pitchFamily="18" charset="0"/>
                        </a:rPr>
                        <a:t>98</a:t>
                      </a:r>
                      <a:endParaRPr lang="en-US" altLang="en-US" sz="3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3000" b="0">
                          <a:latin typeface="Times New Roman" panose="02020603050405020304" pitchFamily="18" charset="0"/>
                          <a:cs typeface="Times New Roman" panose="02020603050405020304" pitchFamily="18" charset="0"/>
                        </a:rPr>
                        <a:t>11.3</a:t>
                      </a:r>
                      <a:endParaRPr lang="en-US" altLang="en-US" sz="3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3000" b="0">
                          <a:latin typeface="Times New Roman" panose="02020603050405020304" pitchFamily="18" charset="0"/>
                          <a:cs typeface="Times New Roman" panose="02020603050405020304" pitchFamily="18" charset="0"/>
                        </a:rPr>
                        <a:t>35</a:t>
                      </a:r>
                      <a:endParaRPr lang="en-US" altLang="en-US" sz="3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457200">
                <a:tc>
                  <a:txBody>
                    <a:bodyPr/>
                    <a:lstStyle/>
                    <a:p>
                      <a:pPr indent="0" algn="ctr">
                        <a:buNone/>
                      </a:pPr>
                      <a:r>
                        <a:rPr lang="en-US" sz="3000" b="0">
                          <a:latin typeface="Times New Roman" panose="02020603050405020304" pitchFamily="18" charset="0"/>
                          <a:cs typeface="Times New Roman" panose="02020603050405020304" pitchFamily="18" charset="0"/>
                        </a:rPr>
                        <a:t>1978年</a:t>
                      </a:r>
                      <a:endParaRPr lang="en-US" altLang="en-US" sz="3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3000" b="0">
                          <a:latin typeface="Times New Roman" panose="02020603050405020304" pitchFamily="18" charset="0"/>
                          <a:cs typeface="Times New Roman" panose="02020603050405020304" pitchFamily="18" charset="0"/>
                        </a:rPr>
                        <a:t>3 679</a:t>
                      </a:r>
                      <a:endParaRPr lang="en-US" altLang="en-US" sz="3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3000" b="0">
                          <a:latin typeface="Times New Roman" panose="02020603050405020304" pitchFamily="18" charset="0"/>
                          <a:cs typeface="Times New Roman" panose="02020603050405020304" pitchFamily="18" charset="0"/>
                        </a:rPr>
                        <a:t>171</a:t>
                      </a:r>
                      <a:endParaRPr lang="en-US" altLang="en-US" sz="3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3000" b="0">
                          <a:latin typeface="Times New Roman" panose="02020603050405020304" pitchFamily="18" charset="0"/>
                          <a:cs typeface="Times New Roman" panose="02020603050405020304" pitchFamily="18" charset="0"/>
                        </a:rPr>
                        <a:t>206</a:t>
                      </a:r>
                      <a:endParaRPr lang="en-US" altLang="en-US" sz="3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3000" b="0">
                          <a:latin typeface="Times New Roman" panose="02020603050405020304" pitchFamily="18" charset="0"/>
                          <a:cs typeface="Times New Roman" panose="02020603050405020304" pitchFamily="18" charset="0"/>
                        </a:rPr>
                        <a:t>67</a:t>
                      </a:r>
                      <a:endParaRPr lang="en-US" altLang="en-US" sz="3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457200">
                <a:tc>
                  <a:txBody>
                    <a:bodyPr/>
                    <a:lstStyle/>
                    <a:p>
                      <a:pPr indent="0" algn="ctr">
                        <a:buNone/>
                      </a:pPr>
                      <a:r>
                        <a:rPr lang="en-US" sz="3000" b="0">
                          <a:latin typeface="Times New Roman" panose="02020603050405020304" pitchFamily="18" charset="0"/>
                          <a:cs typeface="Times New Roman" panose="02020603050405020304" pitchFamily="18" charset="0"/>
                        </a:rPr>
                        <a:t>2021年</a:t>
                      </a:r>
                      <a:endParaRPr lang="en-US" altLang="en-US" sz="3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3000" b="0">
                          <a:latin typeface="Times New Roman" panose="02020603050405020304" pitchFamily="18" charset="0"/>
                          <a:cs typeface="Times New Roman" panose="02020603050405020304" pitchFamily="18" charset="0"/>
                        </a:rPr>
                        <a:t>1 140 000</a:t>
                      </a:r>
                      <a:endParaRPr lang="en-US" altLang="en-US" sz="3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3000" b="0">
                          <a:latin typeface="Times New Roman" panose="02020603050405020304" pitchFamily="18" charset="0"/>
                          <a:cs typeface="Times New Roman" panose="02020603050405020304" pitchFamily="18" charset="0"/>
                        </a:rPr>
                        <a:t>35 128</a:t>
                      </a:r>
                      <a:endParaRPr lang="en-US" altLang="en-US" sz="3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3000" b="0">
                          <a:latin typeface="Times New Roman" panose="02020603050405020304" pitchFamily="18" charset="0"/>
                          <a:cs typeface="Times New Roman" panose="02020603050405020304" pitchFamily="18" charset="0"/>
                        </a:rPr>
                        <a:t>391 009</a:t>
                      </a:r>
                      <a:endParaRPr lang="en-US" altLang="en-US" sz="3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3000" b="0">
                          <a:latin typeface="Times New Roman" panose="02020603050405020304" pitchFamily="18" charset="0"/>
                          <a:cs typeface="Times New Roman" panose="02020603050405020304" pitchFamily="18" charset="0"/>
                        </a:rPr>
                        <a:t>77</a:t>
                      </a:r>
                      <a:endParaRPr lang="en-US" altLang="en-US" sz="3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bl>
          </a:graphicData>
        </a:graphic>
      </p:graphicFrame>
      <p:sp>
        <p:nvSpPr>
          <p:cNvPr id="4" name="文本框 3"/>
          <p:cNvSpPr txBox="1"/>
          <p:nvPr/>
        </p:nvSpPr>
        <p:spPr>
          <a:xfrm>
            <a:off x="10892155" y="1738652"/>
            <a:ext cx="410845" cy="583565"/>
          </a:xfrm>
          <a:prstGeom prst="rect">
            <a:avLst/>
          </a:prstGeom>
          <a:noFill/>
        </p:spPr>
        <p:txBody>
          <a:bodyPr wrap="none" rtlCol="0" anchor="t">
            <a:spAutoFit/>
          </a:bodyPr>
          <a:lstStyle/>
          <a:p>
            <a:r>
              <a:rPr sz="3200" b="1" dirty="0">
                <a:solidFill>
                  <a:srgbClr val="FF0000"/>
                </a:solidFill>
                <a:sym typeface="+mn-ea"/>
              </a:rPr>
              <a:t>B</a:t>
            </a:r>
            <a:endParaRPr lang="zh-CN" altLang="en-US" sz="3200" b="1" dirty="0">
              <a:solidFill>
                <a:srgbClr val="FF0000"/>
              </a:solidFill>
              <a:sym typeface="+mn-ea"/>
            </a:endParaRPr>
          </a:p>
        </p:txBody>
      </p:sp>
    </p:spTree>
  </p:cSld>
  <p:clrMapOvr>
    <a:masterClrMapping/>
  </p:clrMapOvr>
  <p:transition>
    <p:wedge/>
    <p:sndAc>
      <p:stSnd>
        <p:snd r:embed="rId4"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61645" y="2427605"/>
            <a:ext cx="11282045" cy="4041140"/>
          </a:xfrm>
          <a:prstGeom prst="rect">
            <a:avLst/>
          </a:prstGeom>
          <a:noFill/>
          <a:ln w="9525">
            <a:noFill/>
          </a:ln>
        </p:spPr>
        <p:txBody>
          <a:bodyPr wrap="square">
            <a:spAutoFit/>
          </a:bodyPr>
          <a:lstStyle/>
          <a:p>
            <a:pPr indent="0" fontAlgn="auto">
              <a:lnSpc>
                <a:spcPts val="4400"/>
              </a:lnSpc>
            </a:pPr>
            <a:r>
              <a:rPr sz="3200" b="0">
                <a:ea typeface="宋体" panose="02010600030101010101" pitchFamily="2" charset="-122"/>
              </a:rPr>
              <a:t>①改革开放使人民收入较快增长，生活水平不断提高</a:t>
            </a:r>
          </a:p>
          <a:p>
            <a:pPr indent="0" fontAlgn="auto">
              <a:lnSpc>
                <a:spcPts val="4400"/>
              </a:lnSpc>
            </a:pPr>
            <a:r>
              <a:rPr sz="3200" b="0">
                <a:ea typeface="宋体" panose="02010600030101010101" pitchFamily="2" charset="-122"/>
              </a:rPr>
              <a:t>②中国的腾飞证明，改革开放是决定当代中国命运的关键抉择</a:t>
            </a:r>
          </a:p>
          <a:p>
            <a:pPr indent="0" fontAlgn="auto">
              <a:lnSpc>
                <a:spcPts val="4400"/>
              </a:lnSpc>
            </a:pPr>
            <a:r>
              <a:rPr sz="3200" b="0">
                <a:ea typeface="宋体" panose="02010600030101010101" pitchFamily="2" charset="-122"/>
              </a:rPr>
              <a:t>③中国经过70多年特别是改革开放以来的迅猛发展，已跻身发达国家行列</a:t>
            </a:r>
          </a:p>
          <a:p>
            <a:pPr indent="0" fontAlgn="auto">
              <a:lnSpc>
                <a:spcPts val="4400"/>
              </a:lnSpc>
            </a:pPr>
            <a:r>
              <a:rPr sz="3200" b="0">
                <a:ea typeface="宋体" panose="02010600030101010101" pitchFamily="2" charset="-122"/>
              </a:rPr>
              <a:t>④在党的领导下，中华民族迎来了从站起来、富起来到强起来的伟大飞跃</a:t>
            </a:r>
          </a:p>
          <a:p>
            <a:pPr indent="0" fontAlgn="auto">
              <a:lnSpc>
                <a:spcPts val="4400"/>
              </a:lnSpc>
            </a:pPr>
            <a:r>
              <a:rPr sz="3200" b="0">
                <a:ea typeface="宋体" panose="02010600030101010101" pitchFamily="2" charset="-122"/>
              </a:rPr>
              <a:t>A. ①②③</a:t>
            </a:r>
            <a:r>
              <a:rPr lang="en-US" sz="3200" b="0">
                <a:ea typeface="宋体" panose="02010600030101010101" pitchFamily="2" charset="-122"/>
              </a:rPr>
              <a:t>          </a:t>
            </a:r>
            <a:r>
              <a:rPr sz="3200" b="0">
                <a:ea typeface="宋体" panose="02010600030101010101" pitchFamily="2" charset="-122"/>
              </a:rPr>
              <a:t>B. ①②④</a:t>
            </a:r>
            <a:r>
              <a:rPr lang="en-US" sz="3200" b="0">
                <a:ea typeface="宋体" panose="02010600030101010101" pitchFamily="2" charset="-122"/>
              </a:rPr>
              <a:t>           </a:t>
            </a:r>
            <a:r>
              <a:rPr sz="3200" b="0">
                <a:ea typeface="宋体" panose="02010600030101010101" pitchFamily="2" charset="-122"/>
              </a:rPr>
              <a:t>C. ①③④</a:t>
            </a:r>
            <a:r>
              <a:rPr lang="en-US" sz="3200" b="0">
                <a:ea typeface="宋体" panose="02010600030101010101" pitchFamily="2" charset="-122"/>
              </a:rPr>
              <a:t>               </a:t>
            </a:r>
            <a:r>
              <a:rPr sz="3200" b="0">
                <a:ea typeface="宋体" panose="02010600030101010101" pitchFamily="2" charset="-122"/>
              </a:rPr>
              <a:t>D. ②③④</a:t>
            </a:r>
          </a:p>
        </p:txBody>
      </p:sp>
      <p:sp>
        <p:nvSpPr>
          <p:cNvPr id="2" name="文本框 1"/>
          <p:cNvSpPr txBox="1"/>
          <p:nvPr/>
        </p:nvSpPr>
        <p:spPr>
          <a:xfrm>
            <a:off x="469265" y="1090930"/>
            <a:ext cx="10998835" cy="1383665"/>
          </a:xfrm>
          <a:prstGeom prst="rect">
            <a:avLst/>
          </a:prstGeom>
          <a:noFill/>
          <a:ln w="9525">
            <a:noFill/>
          </a:ln>
        </p:spPr>
        <p:txBody>
          <a:bodyPr wrap="square">
            <a:spAutoFit/>
          </a:bodyPr>
          <a:lstStyle/>
          <a:p>
            <a:pPr indent="266700"/>
            <a:r>
              <a:rPr lang="zh-CN" sz="2800" b="0">
                <a:latin typeface="楷体" panose="02010609060101010101" charset="-122"/>
                <a:ea typeface="楷体" panose="02010609060101010101" charset="-122"/>
                <a:cs typeface="楷体" panose="02010609060101010101" charset="-122"/>
              </a:rPr>
              <a:t>注：</a:t>
            </a:r>
            <a:r>
              <a:rPr lang="en-US" sz="2800" b="0">
                <a:latin typeface="楷体" panose="02010609060101010101" charset="-122"/>
                <a:ea typeface="楷体" panose="02010609060101010101" charset="-122"/>
                <a:cs typeface="楷体" panose="02010609060101010101" charset="-122"/>
              </a:rPr>
              <a:t>2010</a:t>
            </a:r>
            <a:r>
              <a:rPr lang="zh-CN" sz="2800" b="0">
                <a:latin typeface="楷体" panose="02010609060101010101" charset="-122"/>
                <a:ea typeface="楷体" panose="02010609060101010101" charset="-122"/>
                <a:cs typeface="楷体" panose="02010609060101010101" charset="-122"/>
              </a:rPr>
              <a:t>年我国成为世界第二大经济体，</a:t>
            </a:r>
            <a:r>
              <a:rPr lang="en-US" sz="2800" b="0">
                <a:latin typeface="楷体" panose="02010609060101010101" charset="-122"/>
                <a:ea typeface="楷体" panose="02010609060101010101" charset="-122"/>
                <a:cs typeface="楷体" panose="02010609060101010101" charset="-122"/>
              </a:rPr>
              <a:t>2019</a:t>
            </a:r>
            <a:r>
              <a:rPr lang="zh-CN" sz="2800" b="0">
                <a:latin typeface="楷体" panose="02010609060101010101" charset="-122"/>
                <a:ea typeface="楷体" panose="02010609060101010101" charset="-122"/>
                <a:cs typeface="楷体" panose="02010609060101010101" charset="-122"/>
              </a:rPr>
              <a:t>年我国人均国民总收入达到</a:t>
            </a:r>
            <a:r>
              <a:rPr lang="en-US" sz="2800" b="0">
                <a:latin typeface="楷体" panose="02010609060101010101" charset="-122"/>
                <a:ea typeface="楷体" panose="02010609060101010101" charset="-122"/>
                <a:cs typeface="楷体" panose="02010609060101010101" charset="-122"/>
              </a:rPr>
              <a:t>10 410</a:t>
            </a:r>
            <a:r>
              <a:rPr lang="zh-CN" sz="2800" b="0">
                <a:latin typeface="楷体" panose="02010609060101010101" charset="-122"/>
                <a:ea typeface="楷体" panose="02010609060101010101" charset="-122"/>
                <a:cs typeface="楷体" panose="02010609060101010101" charset="-122"/>
              </a:rPr>
              <a:t>美元，首次突破</a:t>
            </a:r>
            <a:r>
              <a:rPr lang="en-US" sz="2800" b="0">
                <a:latin typeface="楷体" panose="02010609060101010101" charset="-122"/>
                <a:ea typeface="楷体" panose="02010609060101010101" charset="-122"/>
                <a:cs typeface="楷体" panose="02010609060101010101" charset="-122"/>
              </a:rPr>
              <a:t>1</a:t>
            </a:r>
            <a:r>
              <a:rPr lang="zh-CN" sz="2800" b="0">
                <a:latin typeface="楷体" panose="02010609060101010101" charset="-122"/>
                <a:ea typeface="楷体" panose="02010609060101010101" charset="-122"/>
                <a:cs typeface="楷体" panose="02010609060101010101" charset="-122"/>
              </a:rPr>
              <a:t>万美元大关，高于中等偏上收入国家</a:t>
            </a:r>
            <a:r>
              <a:rPr lang="en-US" sz="2800" b="0">
                <a:latin typeface="楷体" panose="02010609060101010101" charset="-122"/>
                <a:ea typeface="楷体" panose="02010609060101010101" charset="-122"/>
                <a:cs typeface="楷体" panose="02010609060101010101" charset="-122"/>
              </a:rPr>
              <a:t>9 074</a:t>
            </a:r>
            <a:r>
              <a:rPr lang="zh-CN" sz="2800" b="0">
                <a:latin typeface="楷体" panose="02010609060101010101" charset="-122"/>
                <a:ea typeface="楷体" panose="02010609060101010101" charset="-122"/>
                <a:cs typeface="楷体" panose="02010609060101010101" charset="-122"/>
              </a:rPr>
              <a:t>美元的平均水平。</a:t>
            </a:r>
            <a:endParaRPr lang="zh-CN" altLang="en-US" sz="2800">
              <a:latin typeface="楷体" panose="02010609060101010101" charset="-122"/>
              <a:ea typeface="楷体" panose="02010609060101010101" charset="-122"/>
              <a:cs typeface="楷体" panose="02010609060101010101" charset="-122"/>
            </a:endParaRPr>
          </a:p>
        </p:txBody>
      </p:sp>
    </p:spTree>
  </p:cSld>
  <p:clrMapOvr>
    <a:masterClrMapping/>
  </p:clrMapOvr>
  <p:transition>
    <p:wedge/>
    <p:sndAc>
      <p:stSnd>
        <p:snd r:embed="rId2" name="chimes.wav"/>
      </p:stSnd>
    </p:sndAc>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87680" y="1892935"/>
            <a:ext cx="11250295" cy="2453640"/>
          </a:xfrm>
          <a:prstGeom prst="rect">
            <a:avLst/>
          </a:prstGeom>
          <a:noFill/>
          <a:ln w="9525">
            <a:noFill/>
          </a:ln>
        </p:spPr>
        <p:txBody>
          <a:bodyPr wrap="square">
            <a:spAutoFit/>
          </a:bodyPr>
          <a:lstStyle/>
          <a:p>
            <a:pPr indent="0">
              <a:lnSpc>
                <a:spcPct val="120000"/>
              </a:lnSpc>
            </a:pPr>
            <a:r>
              <a:rPr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【解题分析】70多年来，中国取得了举世瞩目的伟大成就，得益于改革开放政策，也说明了我国综合国力显著提高，人民生活水平提高，故①②④是正确的；③观点错误，中国还是发展中国家。所以本题答案是B。</a:t>
            </a:r>
          </a:p>
        </p:txBody>
      </p:sp>
    </p:spTree>
  </p:cSld>
  <p:clrMapOvr>
    <a:masterClrMapping/>
  </p:clrMapOvr>
  <p:transition>
    <p:wedge/>
    <p:sndAc>
      <p:stSnd>
        <p:snd r:embed="rId2" name="chimes.wav"/>
      </p:stSnd>
    </p:sndAc>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62280" y="1117600"/>
            <a:ext cx="11282045" cy="3476625"/>
          </a:xfrm>
          <a:prstGeom prst="rect">
            <a:avLst/>
          </a:prstGeom>
          <a:noFill/>
          <a:ln w="9525">
            <a:noFill/>
          </a:ln>
        </p:spPr>
        <p:txBody>
          <a:bodyPr wrap="square">
            <a:spAutoFit/>
          </a:bodyPr>
          <a:lstStyle/>
          <a:p>
            <a:pPr indent="0" fontAlgn="auto">
              <a:lnSpc>
                <a:spcPts val="4400"/>
              </a:lnSpc>
            </a:pPr>
            <a:r>
              <a:rPr sz="3200" b="0"/>
              <a:t>6. 2021年是中国共产党百年华诞，对中国共产党的“初心”理解最为准确的是</a:t>
            </a:r>
            <a:r>
              <a:rPr lang="en-US" sz="3200" b="0"/>
              <a:t>(         )</a:t>
            </a:r>
            <a:endParaRPr sz="3200" b="0"/>
          </a:p>
          <a:p>
            <a:pPr indent="0" fontAlgn="auto">
              <a:lnSpc>
                <a:spcPts val="4400"/>
              </a:lnSpc>
            </a:pPr>
            <a:r>
              <a:rPr sz="3200" b="0"/>
              <a:t>A. 确立社会主义基本制度</a:t>
            </a:r>
          </a:p>
          <a:p>
            <a:pPr indent="0" fontAlgn="auto">
              <a:lnSpc>
                <a:spcPts val="4400"/>
              </a:lnSpc>
            </a:pPr>
            <a:r>
              <a:rPr sz="3200" b="0"/>
              <a:t>B. 为中国人民谋幸福、为中华民族谋复兴</a:t>
            </a:r>
          </a:p>
          <a:p>
            <a:pPr indent="0" fontAlgn="auto">
              <a:lnSpc>
                <a:spcPts val="4400"/>
              </a:lnSpc>
            </a:pPr>
            <a:r>
              <a:rPr sz="3200" b="0"/>
              <a:t>C. 进行改革开放的伟大历史征程</a:t>
            </a:r>
          </a:p>
          <a:p>
            <a:pPr indent="0" fontAlgn="auto">
              <a:lnSpc>
                <a:spcPts val="4400"/>
              </a:lnSpc>
            </a:pPr>
            <a:r>
              <a:rPr sz="3200" b="0"/>
              <a:t>D. 建成社会主义现代化强国</a:t>
            </a:r>
          </a:p>
        </p:txBody>
      </p:sp>
      <p:sp>
        <p:nvSpPr>
          <p:cNvPr id="2" name="文本框 1"/>
          <p:cNvSpPr txBox="1"/>
          <p:nvPr/>
        </p:nvSpPr>
        <p:spPr>
          <a:xfrm>
            <a:off x="3348990" y="1811655"/>
            <a:ext cx="410845" cy="583565"/>
          </a:xfrm>
          <a:prstGeom prst="rect">
            <a:avLst/>
          </a:prstGeom>
          <a:noFill/>
        </p:spPr>
        <p:txBody>
          <a:bodyPr wrap="none" rtlCol="0" anchor="t">
            <a:spAutoFit/>
          </a:bodyPr>
          <a:lstStyle/>
          <a:p>
            <a:r>
              <a:rPr sz="3200" b="1">
                <a:solidFill>
                  <a:srgbClr val="FF0000"/>
                </a:solidFill>
                <a:sym typeface="+mn-ea"/>
              </a:rPr>
              <a:t>B</a:t>
            </a:r>
            <a:endParaRPr lang="zh-CN" altLang="en-US" sz="3200" b="1">
              <a:solidFill>
                <a:srgbClr val="FF0000"/>
              </a:solidFill>
              <a:sym typeface="+mn-ea"/>
            </a:endParaRPr>
          </a:p>
        </p:txBody>
      </p:sp>
      <p:sp>
        <p:nvSpPr>
          <p:cNvPr id="3" name="文本框 2"/>
          <p:cNvSpPr txBox="1"/>
          <p:nvPr/>
        </p:nvSpPr>
        <p:spPr>
          <a:xfrm>
            <a:off x="454660" y="4442460"/>
            <a:ext cx="11282045" cy="2061210"/>
          </a:xfrm>
          <a:prstGeom prst="rect">
            <a:avLst/>
          </a:prstGeom>
          <a:noFill/>
          <a:ln w="9525">
            <a:noFill/>
          </a:ln>
        </p:spPr>
        <p:txBody>
          <a:bodyPr wrap="square">
            <a:spAutoFit/>
          </a:bodyPr>
          <a:lstStyle/>
          <a:p>
            <a:pPr indent="0" fontAlgn="auto"/>
            <a:r>
              <a:rPr lang="zh-CN" sz="3200" b="1">
                <a:solidFill>
                  <a:srgbClr val="0000FF"/>
                </a:solidFill>
                <a:latin typeface="宋体" panose="02010600030101010101" pitchFamily="2" charset="-122"/>
                <a:ea typeface="宋体" panose="02010600030101010101" pitchFamily="2" charset="-122"/>
                <a:cs typeface="宋体" panose="02010600030101010101" pitchFamily="2" charset="-122"/>
              </a:rPr>
              <a:t>【解题分析】本题考查中国共产党的初心。中国的近百年发展历程证明，为中国人民谋幸福、为中华民族谋复兴，中国共产党不忘初心，牢记使命，带领中国人民走上了建设富强民主文明和谐美丽的社会主义现代化强国之路。所以答案是</a:t>
            </a:r>
            <a:r>
              <a:rPr lang="en-US" sz="3200" b="1">
                <a:solidFill>
                  <a:srgbClr val="0000FF"/>
                </a:solidFill>
                <a:latin typeface="宋体" panose="02010600030101010101" pitchFamily="2" charset="-122"/>
                <a:ea typeface="宋体" panose="02010600030101010101" pitchFamily="2" charset="-122"/>
                <a:cs typeface="宋体" panose="02010600030101010101" pitchFamily="2" charset="-122"/>
              </a:rPr>
              <a:t>B</a:t>
            </a:r>
            <a:r>
              <a:rPr lang="zh-CN" sz="3200" b="1">
                <a:solidFill>
                  <a:srgbClr val="0000FF"/>
                </a:solidFill>
                <a:latin typeface="宋体" panose="02010600030101010101" pitchFamily="2" charset="-122"/>
                <a:ea typeface="宋体" panose="02010600030101010101" pitchFamily="2" charset="-122"/>
                <a:cs typeface="宋体" panose="02010600030101010101" pitchFamily="2" charset="-122"/>
              </a:rPr>
              <a:t>。</a:t>
            </a:r>
            <a:endParaRPr lang="zh-CN" altLang="en-US" sz="3200" b="1">
              <a:solidFill>
                <a:srgbClr val="0000FF"/>
              </a:solidFill>
              <a:latin typeface="宋体" panose="02010600030101010101" pitchFamily="2" charset="-122"/>
              <a:ea typeface="宋体" panose="02010600030101010101" pitchFamily="2" charset="-122"/>
              <a:cs typeface="宋体" panose="02010600030101010101" pitchFamily="2" charset="-122"/>
            </a:endParaRP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61645" y="1108710"/>
            <a:ext cx="11267440" cy="4605020"/>
          </a:xfrm>
          <a:prstGeom prst="rect">
            <a:avLst/>
          </a:prstGeom>
          <a:noFill/>
          <a:ln w="9525">
            <a:noFill/>
          </a:ln>
        </p:spPr>
        <p:txBody>
          <a:bodyPr wrap="square">
            <a:spAutoFit/>
          </a:bodyPr>
          <a:lstStyle/>
          <a:p>
            <a:pPr indent="0" fontAlgn="auto">
              <a:lnSpc>
                <a:spcPts val="4400"/>
              </a:lnSpc>
            </a:pPr>
            <a:r>
              <a:rPr sz="3200" b="0"/>
              <a:t>7. 改革开放以来，“尊重劳动、尊重知识、尊重人才、尊重创造”已成为社会共识。下列选项中，能直接体现这一社会共识的有</a:t>
            </a:r>
            <a:r>
              <a:rPr lang="zh-CN" sz="3200" b="0"/>
              <a:t>（</a:t>
            </a:r>
            <a:r>
              <a:rPr lang="en-US" altLang="zh-CN" sz="3200" b="0"/>
              <a:t>        </a:t>
            </a:r>
            <a:r>
              <a:rPr lang="zh-CN" sz="3200" b="0"/>
              <a:t>）</a:t>
            </a:r>
            <a:endParaRPr sz="3200" b="0"/>
          </a:p>
          <a:p>
            <a:pPr indent="0" fontAlgn="auto">
              <a:lnSpc>
                <a:spcPts val="4400"/>
              </a:lnSpc>
            </a:pPr>
            <a:r>
              <a:rPr sz="3200" b="0"/>
              <a:t>①国家举行国家科学技术奖励大会  </a:t>
            </a:r>
          </a:p>
          <a:p>
            <a:pPr indent="0" fontAlgn="auto">
              <a:lnSpc>
                <a:spcPts val="4400"/>
              </a:lnSpc>
            </a:pPr>
            <a:r>
              <a:rPr sz="3200" b="0"/>
              <a:t>②国家出台相关政策引进高层次人才</a:t>
            </a:r>
          </a:p>
          <a:p>
            <a:pPr indent="0" fontAlgn="auto">
              <a:lnSpc>
                <a:spcPts val="4400"/>
              </a:lnSpc>
            </a:pPr>
            <a:r>
              <a:rPr sz="3200" b="0"/>
              <a:t>③国家出台新政策推进环境治理  </a:t>
            </a:r>
          </a:p>
          <a:p>
            <a:pPr indent="0" fontAlgn="auto">
              <a:lnSpc>
                <a:spcPts val="4400"/>
              </a:lnSpc>
            </a:pPr>
            <a:r>
              <a:rPr sz="3200" b="0"/>
              <a:t>④国家采取措施鼓励大学生自主创业</a:t>
            </a:r>
          </a:p>
          <a:p>
            <a:pPr indent="0" fontAlgn="auto">
              <a:lnSpc>
                <a:spcPts val="4400"/>
              </a:lnSpc>
            </a:pPr>
            <a:r>
              <a:rPr sz="3200" b="0"/>
              <a:t>A. ①②③　　  B. ①②④ 　</a:t>
            </a:r>
            <a:r>
              <a:rPr lang="en-US" sz="3200" b="0"/>
              <a:t>   </a:t>
            </a:r>
            <a:r>
              <a:rPr sz="3200" b="0"/>
              <a:t>C. ①③④　　  D. ②③④</a:t>
            </a:r>
          </a:p>
        </p:txBody>
      </p:sp>
      <p:sp>
        <p:nvSpPr>
          <p:cNvPr id="2" name="文本框 1"/>
          <p:cNvSpPr txBox="1"/>
          <p:nvPr/>
        </p:nvSpPr>
        <p:spPr>
          <a:xfrm>
            <a:off x="1996440" y="2276475"/>
            <a:ext cx="410845" cy="583565"/>
          </a:xfrm>
          <a:prstGeom prst="rect">
            <a:avLst/>
          </a:prstGeom>
          <a:noFill/>
        </p:spPr>
        <p:txBody>
          <a:bodyPr wrap="none" rtlCol="0" anchor="t">
            <a:spAutoFit/>
          </a:bodyPr>
          <a:lstStyle/>
          <a:p>
            <a:r>
              <a:rPr sz="3200" b="1">
                <a:solidFill>
                  <a:srgbClr val="FF0000"/>
                </a:solidFill>
                <a:sym typeface="+mn-ea"/>
              </a:rPr>
              <a:t>B</a:t>
            </a:r>
            <a:endParaRPr lang="zh-CN" altLang="en-US" sz="3200" b="1">
              <a:solidFill>
                <a:srgbClr val="FF0000"/>
              </a:solidFill>
              <a:sym typeface="+mn-ea"/>
            </a:endParaRPr>
          </a:p>
        </p:txBody>
      </p:sp>
      <p:sp>
        <p:nvSpPr>
          <p:cNvPr id="3" name="文本框 2"/>
          <p:cNvSpPr txBox="1"/>
          <p:nvPr/>
        </p:nvSpPr>
        <p:spPr>
          <a:xfrm>
            <a:off x="487680" y="5596255"/>
            <a:ext cx="11250295" cy="1076325"/>
          </a:xfrm>
          <a:prstGeom prst="rect">
            <a:avLst/>
          </a:prstGeom>
          <a:noFill/>
          <a:ln w="9525">
            <a:noFill/>
          </a:ln>
        </p:spPr>
        <p:txBody>
          <a:bodyPr wrap="square">
            <a:spAutoFit/>
          </a:bodyPr>
          <a:lstStyle/>
          <a:p>
            <a:pPr indent="0"/>
            <a:r>
              <a:rPr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【解题分析】③直接体现的是国家重视生态文明建设，没有直接体现“四个尊重”，与题意不符，排除。所以答案是B。</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61645" y="1163320"/>
            <a:ext cx="11253470" cy="4523105"/>
          </a:xfrm>
          <a:prstGeom prst="rect">
            <a:avLst/>
          </a:prstGeom>
          <a:noFill/>
          <a:ln w="9525">
            <a:noFill/>
          </a:ln>
        </p:spPr>
        <p:txBody>
          <a:bodyPr wrap="square">
            <a:spAutoFit/>
          </a:bodyPr>
          <a:lstStyle/>
          <a:p>
            <a:pPr indent="0" fontAlgn="auto">
              <a:lnSpc>
                <a:spcPct val="100000"/>
              </a:lnSpc>
            </a:pPr>
            <a:r>
              <a:rPr sz="3200" b="0"/>
              <a:t>8. 党的十一届三中全会以来，我国经济发展迅猛，GDP增长了30多倍，经济总量跃居全球第二，人均GDP增长了将近60倍，创造了令世界惊叹的中国奇迹。由此可见</a:t>
            </a:r>
            <a:r>
              <a:rPr lang="zh-CN" sz="3200" b="0"/>
              <a:t>（</a:t>
            </a:r>
            <a:r>
              <a:rPr lang="en-US" altLang="zh-CN" sz="3200" b="0"/>
              <a:t>       </a:t>
            </a:r>
            <a:r>
              <a:rPr lang="zh-CN" sz="3200" b="0"/>
              <a:t>）</a:t>
            </a:r>
            <a:endParaRPr sz="3200" b="0"/>
          </a:p>
          <a:p>
            <a:pPr indent="0" fontAlgn="auto">
              <a:lnSpc>
                <a:spcPct val="100000"/>
              </a:lnSpc>
            </a:pPr>
            <a:r>
              <a:rPr sz="3200" b="0"/>
              <a:t>①中国共产党领导是中国特色社会主义最本质的特征和制度的最大优势 </a:t>
            </a:r>
          </a:p>
          <a:p>
            <a:pPr indent="0" fontAlgn="auto">
              <a:lnSpc>
                <a:spcPct val="100000"/>
              </a:lnSpc>
            </a:pPr>
            <a:r>
              <a:rPr sz="3200" b="0"/>
              <a:t>②只有改革开放才能发展中国</a:t>
            </a:r>
          </a:p>
          <a:p>
            <a:pPr indent="0" fontAlgn="auto">
              <a:lnSpc>
                <a:spcPct val="100000"/>
              </a:lnSpc>
            </a:pPr>
            <a:r>
              <a:rPr sz="3200" b="0"/>
              <a:t>③改革开放是强国富民之路</a:t>
            </a:r>
          </a:p>
          <a:p>
            <a:pPr indent="0" fontAlgn="auto">
              <a:lnSpc>
                <a:spcPct val="100000"/>
              </a:lnSpc>
            </a:pPr>
            <a:r>
              <a:rPr sz="3200" b="0"/>
              <a:t>④要坚持以改革开放为中心</a:t>
            </a:r>
          </a:p>
          <a:p>
            <a:pPr indent="0" fontAlgn="auto">
              <a:lnSpc>
                <a:spcPct val="100000"/>
              </a:lnSpc>
            </a:pPr>
            <a:r>
              <a:rPr sz="3200" b="0"/>
              <a:t>A. ①②③　　B. ①②④</a:t>
            </a:r>
            <a:r>
              <a:rPr lang="en-US" sz="3200" b="0"/>
              <a:t>        </a:t>
            </a:r>
            <a:r>
              <a:rPr sz="3200" b="0"/>
              <a:t>C. ①③④</a:t>
            </a:r>
            <a:r>
              <a:rPr lang="en-US" sz="3200" b="0"/>
              <a:t>          </a:t>
            </a:r>
            <a:r>
              <a:rPr sz="3200" b="0"/>
              <a:t>D. ②③④ </a:t>
            </a:r>
          </a:p>
        </p:txBody>
      </p:sp>
      <p:sp>
        <p:nvSpPr>
          <p:cNvPr id="2" name="文本框 1"/>
          <p:cNvSpPr txBox="1"/>
          <p:nvPr/>
        </p:nvSpPr>
        <p:spPr>
          <a:xfrm>
            <a:off x="487680" y="5568950"/>
            <a:ext cx="11250295" cy="1076325"/>
          </a:xfrm>
          <a:prstGeom prst="rect">
            <a:avLst/>
          </a:prstGeom>
          <a:noFill/>
          <a:ln w="9525">
            <a:noFill/>
          </a:ln>
        </p:spPr>
        <p:txBody>
          <a:bodyPr wrap="square">
            <a:spAutoFit/>
          </a:bodyPr>
          <a:lstStyle/>
          <a:p>
            <a:pPr indent="0"/>
            <a:r>
              <a:rPr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【解题分析】④观点错误，以经济建设为中心是兴国之要，坚持以经济建设为中心是党的基本路线的要求。所以答案是A。</a:t>
            </a:r>
          </a:p>
        </p:txBody>
      </p:sp>
      <p:sp>
        <p:nvSpPr>
          <p:cNvPr id="3" name="文本框 2"/>
          <p:cNvSpPr txBox="1"/>
          <p:nvPr/>
        </p:nvSpPr>
        <p:spPr>
          <a:xfrm>
            <a:off x="8427720" y="2118995"/>
            <a:ext cx="476250" cy="583565"/>
          </a:xfrm>
          <a:prstGeom prst="rect">
            <a:avLst/>
          </a:prstGeom>
          <a:noFill/>
        </p:spPr>
        <p:txBody>
          <a:bodyPr wrap="none" rtlCol="0" anchor="t">
            <a:spAutoFit/>
          </a:bodyPr>
          <a:lstStyle/>
          <a:p>
            <a:r>
              <a:rPr sz="3200" b="1">
                <a:solidFill>
                  <a:srgbClr val="FF0000"/>
                </a:solidFill>
                <a:sym typeface="+mn-ea"/>
              </a:rPr>
              <a:t>A</a:t>
            </a:r>
            <a:endParaRPr lang="zh-CN" altLang="en-US" sz="3200" b="1">
              <a:solidFill>
                <a:srgbClr val="FF0000"/>
              </a:solidFill>
              <a:sym typeface="+mn-ea"/>
            </a:endParaRP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linds(horizontal)">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518160" y="1106805"/>
            <a:ext cx="11253470" cy="4521835"/>
          </a:xfrm>
          <a:prstGeom prst="rect">
            <a:avLst/>
          </a:prstGeom>
          <a:noFill/>
          <a:ln w="9525">
            <a:noFill/>
          </a:ln>
        </p:spPr>
        <p:txBody>
          <a:bodyPr wrap="square">
            <a:spAutoFit/>
          </a:bodyPr>
          <a:lstStyle/>
          <a:p>
            <a:pPr indent="0" fontAlgn="auto">
              <a:lnSpc>
                <a:spcPct val="90000"/>
              </a:lnSpc>
            </a:pPr>
            <a:r>
              <a:rPr sz="3200" b="0"/>
              <a:t>9. 党的十九届六中全会审议通过了《中共中央关于党的百年奋斗重大成就和历史经验的决议》，从13个方面总结新时代中国特色社会主义的伟大成就，其中一个重要方面就是全面深化改革开放。改革开放是党的一次伟大觉醒，是中国人民和中华民族发展史上一次伟大革命。对此理解正确的是</a:t>
            </a:r>
            <a:r>
              <a:rPr lang="en-US" sz="3200" b="0"/>
              <a:t>(         )</a:t>
            </a:r>
            <a:endParaRPr sz="3200" b="0"/>
          </a:p>
          <a:p>
            <a:pPr indent="0" fontAlgn="auto">
              <a:lnSpc>
                <a:spcPct val="90000"/>
              </a:lnSpc>
            </a:pPr>
            <a:r>
              <a:rPr sz="3200" b="0"/>
              <a:t>①改革开放极大解放和发展了社会生产力  　　　　　　　　②改革开放促进了中国的发展</a:t>
            </a:r>
          </a:p>
          <a:p>
            <a:pPr indent="0" fontAlgn="auto">
              <a:lnSpc>
                <a:spcPct val="90000"/>
              </a:lnSpc>
            </a:pPr>
            <a:r>
              <a:rPr sz="3200" b="0"/>
              <a:t>③改革是对现有社会制度的根本性颠覆  　　　　　　　　</a:t>
            </a:r>
          </a:p>
          <a:p>
            <a:pPr indent="0" fontAlgn="auto">
              <a:lnSpc>
                <a:spcPct val="90000"/>
              </a:lnSpc>
            </a:pPr>
            <a:r>
              <a:rPr sz="3200" b="0"/>
              <a:t>④改革开放是决定当代中国命运的关键抉择</a:t>
            </a:r>
          </a:p>
          <a:p>
            <a:pPr indent="0" fontAlgn="auto">
              <a:lnSpc>
                <a:spcPct val="90000"/>
              </a:lnSpc>
            </a:pPr>
            <a:r>
              <a:rPr sz="3200" b="0"/>
              <a:t>A. ①②③</a:t>
            </a:r>
            <a:r>
              <a:rPr lang="en-US" sz="3200" b="0"/>
              <a:t>       </a:t>
            </a:r>
            <a:r>
              <a:rPr sz="3200" b="0"/>
              <a:t>B. ①②④</a:t>
            </a:r>
            <a:r>
              <a:rPr lang="en-US" sz="3200" b="0"/>
              <a:t>         </a:t>
            </a:r>
            <a:r>
              <a:rPr sz="3200" b="0"/>
              <a:t>C. ①③④</a:t>
            </a:r>
            <a:r>
              <a:rPr lang="en-US" sz="3200" b="0"/>
              <a:t>         </a:t>
            </a:r>
            <a:r>
              <a:rPr sz="3200" b="0"/>
              <a:t>D. ②③④ </a:t>
            </a:r>
          </a:p>
        </p:txBody>
      </p:sp>
      <p:sp>
        <p:nvSpPr>
          <p:cNvPr id="2" name="文本框 1"/>
          <p:cNvSpPr txBox="1"/>
          <p:nvPr/>
        </p:nvSpPr>
        <p:spPr>
          <a:xfrm>
            <a:off x="467360" y="5653405"/>
            <a:ext cx="11250295" cy="1076325"/>
          </a:xfrm>
          <a:prstGeom prst="rect">
            <a:avLst/>
          </a:prstGeom>
          <a:noFill/>
          <a:ln w="9525">
            <a:noFill/>
          </a:ln>
        </p:spPr>
        <p:txBody>
          <a:bodyPr wrap="square">
            <a:spAutoFit/>
          </a:bodyPr>
          <a:lstStyle/>
          <a:p>
            <a:pPr indent="0"/>
            <a:r>
              <a:rPr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【解题分析】③观点错误，改革是完善和发展中国特色社会主义制度，推进国家治理体系和治理能力现代化。所以答案是B。</a:t>
            </a:r>
          </a:p>
        </p:txBody>
      </p:sp>
      <p:sp>
        <p:nvSpPr>
          <p:cNvPr id="3" name="文本框 2"/>
          <p:cNvSpPr txBox="1"/>
          <p:nvPr/>
        </p:nvSpPr>
        <p:spPr>
          <a:xfrm>
            <a:off x="9118600" y="2867025"/>
            <a:ext cx="410845" cy="583565"/>
          </a:xfrm>
          <a:prstGeom prst="rect">
            <a:avLst/>
          </a:prstGeom>
          <a:noFill/>
        </p:spPr>
        <p:txBody>
          <a:bodyPr wrap="none" rtlCol="0" anchor="t">
            <a:spAutoFit/>
          </a:bodyPr>
          <a:lstStyle/>
          <a:p>
            <a:r>
              <a:rPr sz="3200" b="1">
                <a:solidFill>
                  <a:srgbClr val="FF0000"/>
                </a:solidFill>
                <a:sym typeface="+mn-ea"/>
              </a:rPr>
              <a:t>B</a:t>
            </a:r>
            <a:endParaRPr lang="zh-CN" altLang="en-US" sz="3200" b="1">
              <a:solidFill>
                <a:srgbClr val="FF0000"/>
              </a:solidFill>
              <a:sym typeface="+mn-ea"/>
            </a:endParaRP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linds(horizontal)">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518160" y="1089660"/>
            <a:ext cx="11253470" cy="3044190"/>
          </a:xfrm>
          <a:prstGeom prst="rect">
            <a:avLst/>
          </a:prstGeom>
          <a:noFill/>
          <a:ln w="9525">
            <a:noFill/>
          </a:ln>
        </p:spPr>
        <p:txBody>
          <a:bodyPr wrap="square">
            <a:spAutoFit/>
          </a:bodyPr>
          <a:lstStyle/>
          <a:p>
            <a:pPr indent="0" fontAlgn="auto">
              <a:lnSpc>
                <a:spcPct val="120000"/>
              </a:lnSpc>
            </a:pPr>
            <a:r>
              <a:rPr sz="3200" b="0"/>
              <a:t>10. 粮票、布票、肉票、鱼票、油票、豆腐票、副食票、工业券等百姓生活曾经离不开的票证已经进入了历史博物馆。这一时代变迁直接表明</a:t>
            </a:r>
            <a:r>
              <a:rPr lang="en-US" sz="3200" b="0"/>
              <a:t>(          )</a:t>
            </a:r>
            <a:endParaRPr sz="3200" b="0"/>
          </a:p>
          <a:p>
            <a:pPr indent="0" fontAlgn="auto">
              <a:lnSpc>
                <a:spcPct val="120000"/>
              </a:lnSpc>
            </a:pPr>
            <a:r>
              <a:rPr sz="3200" b="0"/>
              <a:t>A. 人们都在贪图物质享受　　　　B. 我国综合国力不断增强</a:t>
            </a:r>
          </a:p>
          <a:p>
            <a:pPr indent="0" fontAlgn="auto">
              <a:lnSpc>
                <a:spcPct val="120000"/>
              </a:lnSpc>
            </a:pPr>
            <a:r>
              <a:rPr sz="3200" b="0"/>
              <a:t>C. 我国国际影响力日益提高　　　D. 人们生活水平不断提高</a:t>
            </a:r>
          </a:p>
        </p:txBody>
      </p:sp>
      <p:sp>
        <p:nvSpPr>
          <p:cNvPr id="2" name="文本框 1"/>
          <p:cNvSpPr txBox="1"/>
          <p:nvPr/>
        </p:nvSpPr>
        <p:spPr>
          <a:xfrm>
            <a:off x="4227195" y="2365375"/>
            <a:ext cx="438785" cy="583565"/>
          </a:xfrm>
          <a:prstGeom prst="rect">
            <a:avLst/>
          </a:prstGeom>
          <a:noFill/>
        </p:spPr>
        <p:txBody>
          <a:bodyPr wrap="none" rtlCol="0" anchor="t">
            <a:spAutoFit/>
          </a:bodyPr>
          <a:lstStyle/>
          <a:p>
            <a:r>
              <a:rPr sz="3200" b="1">
                <a:solidFill>
                  <a:srgbClr val="FF0000"/>
                </a:solidFill>
                <a:sym typeface="+mn-ea"/>
              </a:rPr>
              <a:t>D</a:t>
            </a:r>
            <a:endParaRPr lang="zh-CN" altLang="en-US" sz="3200" b="1">
              <a:solidFill>
                <a:srgbClr val="FF0000"/>
              </a:solidFill>
              <a:sym typeface="+mn-ea"/>
            </a:endParaRPr>
          </a:p>
        </p:txBody>
      </p:sp>
      <p:sp>
        <p:nvSpPr>
          <p:cNvPr id="3" name="文本框 2"/>
          <p:cNvSpPr txBox="1"/>
          <p:nvPr/>
        </p:nvSpPr>
        <p:spPr>
          <a:xfrm>
            <a:off x="450850" y="4321175"/>
            <a:ext cx="11250295" cy="2061210"/>
          </a:xfrm>
          <a:prstGeom prst="rect">
            <a:avLst/>
          </a:prstGeom>
          <a:noFill/>
          <a:ln w="9525">
            <a:noFill/>
          </a:ln>
        </p:spPr>
        <p:txBody>
          <a:bodyPr wrap="square">
            <a:spAutoFit/>
          </a:bodyPr>
          <a:lstStyle/>
          <a:p>
            <a:pPr indent="0"/>
            <a:r>
              <a:rPr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解题分析】以前生产力水平低，物资短缺，所以才凭票供应，老百姓必要的生活需求得不到满足，现在不用凭票供应，商品丰富，想买什么有什么，直接表明人们生活水平提高；A观点错误，与题意不符；BC是间接体现的。所以答案是D。</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54977" y="821055"/>
            <a:ext cx="11282045" cy="1170962"/>
          </a:xfrm>
          <a:prstGeom prst="rect">
            <a:avLst/>
          </a:prstGeom>
          <a:noFill/>
          <a:ln w="9525">
            <a:noFill/>
          </a:ln>
        </p:spPr>
        <p:txBody>
          <a:bodyPr wrap="square">
            <a:spAutoFit/>
          </a:bodyPr>
          <a:lstStyle/>
          <a:p>
            <a:pPr indent="0" fontAlgn="auto">
              <a:lnSpc>
                <a:spcPts val="4400"/>
              </a:lnSpc>
            </a:pPr>
            <a:r>
              <a:rPr lang="zh-CN" sz="3200" b="1" dirty="0">
                <a:ea typeface="黑体" panose="02010609060101010101" charset="-122"/>
              </a:rPr>
              <a:t>二、非选择题</a:t>
            </a:r>
            <a:endParaRPr lang="en-US" sz="3200" b="1" dirty="0">
              <a:latin typeface="Times New Roman" panose="02020603050405020304" pitchFamily="18" charset="0"/>
              <a:ea typeface="宋体" panose="02010600030101010101" pitchFamily="2" charset="-122"/>
            </a:endParaRPr>
          </a:p>
          <a:p>
            <a:pPr indent="0" fontAlgn="auto">
              <a:lnSpc>
                <a:spcPts val="4400"/>
              </a:lnSpc>
            </a:pPr>
            <a:r>
              <a:rPr sz="3200" b="1" dirty="0"/>
              <a:t>11. </a:t>
            </a:r>
            <a:r>
              <a:rPr sz="3200" b="1" dirty="0" err="1"/>
              <a:t>仔细观察漫画《乡村变迁</a:t>
            </a:r>
            <a:r>
              <a:rPr sz="3200" b="1" dirty="0"/>
              <a:t>》，</a:t>
            </a:r>
            <a:r>
              <a:rPr sz="3200" b="1" dirty="0" err="1"/>
              <a:t>回答问题</a:t>
            </a:r>
            <a:r>
              <a:rPr sz="3200" b="1" dirty="0"/>
              <a:t>。(14分)</a:t>
            </a:r>
          </a:p>
        </p:txBody>
      </p:sp>
      <p:pic>
        <p:nvPicPr>
          <p:cNvPr id="2" name="图片 -2147482618"/>
          <p:cNvPicPr>
            <a:picLocks noChangeAspect="1"/>
          </p:cNvPicPr>
          <p:nvPr/>
        </p:nvPicPr>
        <p:blipFill>
          <a:blip r:embed="rId3"/>
          <a:stretch>
            <a:fillRect/>
          </a:stretch>
        </p:blipFill>
        <p:spPr>
          <a:xfrm>
            <a:off x="1821180" y="2082164"/>
            <a:ext cx="7932420" cy="4407051"/>
          </a:xfrm>
          <a:prstGeom prst="rect">
            <a:avLst/>
          </a:prstGeom>
          <a:noFill/>
          <a:ln w="9525">
            <a:noFill/>
          </a:ln>
        </p:spPr>
      </p:pic>
    </p:spTree>
  </p:cSld>
  <p:clrMapOvr>
    <a:masterClrMapping/>
  </p:clrMapOvr>
  <p:transition>
    <p:wedge/>
    <p:sndAc>
      <p:stSnd>
        <p:snd r:embed="rId2" name="chimes.wav"/>
      </p:stSnd>
    </p:sndAc>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88315" y="874696"/>
            <a:ext cx="11253470" cy="606705"/>
          </a:xfrm>
          <a:prstGeom prst="rect">
            <a:avLst/>
          </a:prstGeom>
          <a:noFill/>
          <a:ln w="9525">
            <a:noFill/>
          </a:ln>
        </p:spPr>
        <p:txBody>
          <a:bodyPr wrap="square">
            <a:spAutoFit/>
          </a:bodyPr>
          <a:lstStyle/>
          <a:p>
            <a:pPr indent="0" fontAlgn="auto">
              <a:lnSpc>
                <a:spcPts val="4400"/>
              </a:lnSpc>
            </a:pPr>
            <a:r>
              <a:rPr sz="3200" b="1" dirty="0">
                <a:solidFill>
                  <a:srgbClr val="0000FF"/>
                </a:solidFill>
                <a:latin typeface="黑体" panose="02010609060101010101" pitchFamily="49" charset="-122"/>
                <a:ea typeface="黑体" panose="02010609060101010101" pitchFamily="49" charset="-122"/>
              </a:rPr>
              <a:t>(1)</a:t>
            </a:r>
            <a:r>
              <a:rPr sz="3200" b="1" dirty="0" err="1">
                <a:solidFill>
                  <a:srgbClr val="0000FF"/>
                </a:solidFill>
                <a:latin typeface="黑体" panose="02010609060101010101" pitchFamily="49" charset="-122"/>
                <a:ea typeface="黑体" panose="02010609060101010101" pitchFamily="49" charset="-122"/>
              </a:rPr>
              <a:t>结合漫画，谈谈改革开放的重要意义</a:t>
            </a:r>
            <a:r>
              <a:rPr sz="3200" b="1" dirty="0">
                <a:solidFill>
                  <a:srgbClr val="0000FF"/>
                </a:solidFill>
                <a:latin typeface="黑体" panose="02010609060101010101" pitchFamily="49" charset="-122"/>
                <a:ea typeface="黑体" panose="02010609060101010101" pitchFamily="49" charset="-122"/>
              </a:rPr>
              <a:t>。(6分)</a:t>
            </a:r>
          </a:p>
        </p:txBody>
      </p:sp>
      <p:sp>
        <p:nvSpPr>
          <p:cNvPr id="2" name="文本框 1"/>
          <p:cNvSpPr txBox="1"/>
          <p:nvPr/>
        </p:nvSpPr>
        <p:spPr>
          <a:xfrm>
            <a:off x="488315" y="1481401"/>
            <a:ext cx="11253470" cy="3427990"/>
          </a:xfrm>
          <a:prstGeom prst="rect">
            <a:avLst/>
          </a:prstGeom>
          <a:noFill/>
          <a:ln w="9525">
            <a:noFill/>
          </a:ln>
        </p:spPr>
        <p:txBody>
          <a:bodyPr wrap="square">
            <a:spAutoFit/>
          </a:bodyPr>
          <a:lstStyle/>
          <a:p>
            <a:pPr indent="0" algn="just" fontAlgn="auto">
              <a:lnSpc>
                <a:spcPts val="4400"/>
              </a:lnSpc>
            </a:pPr>
            <a:r>
              <a:rPr sz="3200" b="1" dirty="0">
                <a:solidFill>
                  <a:schemeClr val="tx1">
                    <a:lumMod val="95000"/>
                    <a:lumOff val="5000"/>
                  </a:schemeClr>
                </a:solidFill>
                <a:latin typeface="华文中宋" panose="02010600040101010101" pitchFamily="2" charset="-122"/>
                <a:ea typeface="华文中宋" panose="02010600040101010101" pitchFamily="2" charset="-122"/>
              </a:rPr>
              <a:t>①</a:t>
            </a:r>
            <a:r>
              <a:rPr sz="3200" b="1" dirty="0" err="1">
                <a:solidFill>
                  <a:schemeClr val="tx1">
                    <a:lumMod val="95000"/>
                    <a:lumOff val="5000"/>
                  </a:schemeClr>
                </a:solidFill>
                <a:latin typeface="华文中宋" panose="02010600040101010101" pitchFamily="2" charset="-122"/>
                <a:ea typeface="华文中宋" panose="02010600040101010101" pitchFamily="2" charset="-122"/>
              </a:rPr>
              <a:t>改革开放是决定当代中国命运的关键抉择</a:t>
            </a:r>
            <a:r>
              <a:rPr sz="3200" b="1" dirty="0">
                <a:solidFill>
                  <a:schemeClr val="tx1">
                    <a:lumMod val="95000"/>
                    <a:lumOff val="5000"/>
                  </a:schemeClr>
                </a:solidFill>
                <a:latin typeface="华文中宋" panose="02010600040101010101" pitchFamily="2" charset="-122"/>
                <a:ea typeface="华文中宋" panose="02010600040101010101" pitchFamily="2" charset="-122"/>
              </a:rPr>
              <a:t>。</a:t>
            </a:r>
            <a:endParaRPr lang="en-US" sz="3200" b="1" dirty="0">
              <a:solidFill>
                <a:schemeClr val="tx1">
                  <a:lumMod val="95000"/>
                  <a:lumOff val="5000"/>
                </a:schemeClr>
              </a:solidFill>
              <a:latin typeface="华文中宋" panose="02010600040101010101" pitchFamily="2" charset="-122"/>
              <a:ea typeface="华文中宋" panose="02010600040101010101" pitchFamily="2" charset="-122"/>
            </a:endParaRPr>
          </a:p>
          <a:p>
            <a:pPr indent="0" algn="just" fontAlgn="auto">
              <a:lnSpc>
                <a:spcPts val="4400"/>
              </a:lnSpc>
            </a:pPr>
            <a:r>
              <a:rPr sz="3200" b="1" dirty="0">
                <a:solidFill>
                  <a:schemeClr val="tx1">
                    <a:lumMod val="95000"/>
                    <a:lumOff val="5000"/>
                  </a:schemeClr>
                </a:solidFill>
                <a:latin typeface="华文中宋" panose="02010600040101010101" pitchFamily="2" charset="-122"/>
                <a:ea typeface="华文中宋" panose="02010600040101010101" pitchFamily="2" charset="-122"/>
              </a:rPr>
              <a:t>②</a:t>
            </a:r>
            <a:r>
              <a:rPr sz="3200" b="1" dirty="0" err="1">
                <a:solidFill>
                  <a:schemeClr val="tx1">
                    <a:lumMod val="95000"/>
                    <a:lumOff val="5000"/>
                  </a:schemeClr>
                </a:solidFill>
                <a:latin typeface="华文中宋" panose="02010600040101010101" pitchFamily="2" charset="-122"/>
                <a:ea typeface="华文中宋" panose="02010600040101010101" pitchFamily="2" charset="-122"/>
              </a:rPr>
              <a:t>坚持改革开放，是我们的强国之路，只有改革开放才能发展中国，发展社会主义</a:t>
            </a:r>
            <a:r>
              <a:rPr sz="3200" b="1" dirty="0">
                <a:solidFill>
                  <a:schemeClr val="tx1">
                    <a:lumMod val="95000"/>
                    <a:lumOff val="5000"/>
                  </a:schemeClr>
                </a:solidFill>
                <a:latin typeface="华文中宋" panose="02010600040101010101" pitchFamily="2" charset="-122"/>
                <a:ea typeface="华文中宋" panose="02010600040101010101" pitchFamily="2" charset="-122"/>
              </a:rPr>
              <a:t>。</a:t>
            </a:r>
            <a:endParaRPr lang="en-US" sz="3200" b="1" dirty="0">
              <a:solidFill>
                <a:schemeClr val="tx1">
                  <a:lumMod val="95000"/>
                  <a:lumOff val="5000"/>
                </a:schemeClr>
              </a:solidFill>
              <a:latin typeface="华文中宋" panose="02010600040101010101" pitchFamily="2" charset="-122"/>
              <a:ea typeface="华文中宋" panose="02010600040101010101" pitchFamily="2" charset="-122"/>
            </a:endParaRPr>
          </a:p>
          <a:p>
            <a:pPr indent="0" algn="just" fontAlgn="auto">
              <a:lnSpc>
                <a:spcPts val="4400"/>
              </a:lnSpc>
            </a:pPr>
            <a:r>
              <a:rPr sz="3200" b="1" dirty="0">
                <a:solidFill>
                  <a:schemeClr val="tx1">
                    <a:lumMod val="95000"/>
                    <a:lumOff val="5000"/>
                  </a:schemeClr>
                </a:solidFill>
                <a:latin typeface="华文中宋" panose="02010600040101010101" pitchFamily="2" charset="-122"/>
                <a:ea typeface="华文中宋" panose="02010600040101010101" pitchFamily="2" charset="-122"/>
              </a:rPr>
              <a:t>③</a:t>
            </a:r>
            <a:r>
              <a:rPr sz="3200" b="1" dirty="0" err="1">
                <a:solidFill>
                  <a:schemeClr val="tx1">
                    <a:lumMod val="95000"/>
                    <a:lumOff val="5000"/>
                  </a:schemeClr>
                </a:solidFill>
                <a:latin typeface="华文中宋" panose="02010600040101010101" pitchFamily="2" charset="-122"/>
                <a:ea typeface="华文中宋" panose="02010600040101010101" pitchFamily="2" charset="-122"/>
              </a:rPr>
              <a:t>改革开放使中国人民过上了幸福生活</a:t>
            </a:r>
            <a:r>
              <a:rPr sz="3200" b="1" dirty="0">
                <a:solidFill>
                  <a:schemeClr val="tx1">
                    <a:lumMod val="95000"/>
                    <a:lumOff val="5000"/>
                  </a:schemeClr>
                </a:solidFill>
                <a:latin typeface="华文中宋" panose="02010600040101010101" pitchFamily="2" charset="-122"/>
                <a:ea typeface="华文中宋" panose="02010600040101010101" pitchFamily="2" charset="-122"/>
              </a:rPr>
              <a:t>。</a:t>
            </a:r>
            <a:endParaRPr lang="en-US" sz="3200" b="1" dirty="0">
              <a:solidFill>
                <a:schemeClr val="tx1">
                  <a:lumMod val="95000"/>
                  <a:lumOff val="5000"/>
                </a:schemeClr>
              </a:solidFill>
              <a:latin typeface="华文中宋" panose="02010600040101010101" pitchFamily="2" charset="-122"/>
              <a:ea typeface="华文中宋" panose="02010600040101010101" pitchFamily="2" charset="-122"/>
            </a:endParaRPr>
          </a:p>
          <a:p>
            <a:pPr indent="0" algn="just" fontAlgn="auto">
              <a:lnSpc>
                <a:spcPts val="4400"/>
              </a:lnSpc>
            </a:pPr>
            <a:r>
              <a:rPr sz="3200" b="1" dirty="0">
                <a:solidFill>
                  <a:schemeClr val="tx1">
                    <a:lumMod val="95000"/>
                    <a:lumOff val="5000"/>
                  </a:schemeClr>
                </a:solidFill>
                <a:latin typeface="华文中宋" panose="02010600040101010101" pitchFamily="2" charset="-122"/>
                <a:ea typeface="华文中宋" panose="02010600040101010101" pitchFamily="2" charset="-122"/>
              </a:rPr>
              <a:t>④</a:t>
            </a:r>
            <a:r>
              <a:rPr sz="3200" b="1" dirty="0" err="1">
                <a:solidFill>
                  <a:schemeClr val="tx1">
                    <a:lumMod val="95000"/>
                    <a:lumOff val="5000"/>
                  </a:schemeClr>
                </a:solidFill>
                <a:latin typeface="华文中宋" panose="02010600040101010101" pitchFamily="2" charset="-122"/>
                <a:ea typeface="华文中宋" panose="02010600040101010101" pitchFamily="2" charset="-122"/>
              </a:rPr>
              <a:t>改革开放激发了我国经济建设的活力</a:t>
            </a:r>
            <a:r>
              <a:rPr sz="3200" b="1" dirty="0">
                <a:solidFill>
                  <a:schemeClr val="tx1">
                    <a:lumMod val="95000"/>
                    <a:lumOff val="5000"/>
                  </a:schemeClr>
                </a:solidFill>
                <a:latin typeface="华文中宋" panose="02010600040101010101" pitchFamily="2" charset="-122"/>
                <a:ea typeface="华文中宋" panose="02010600040101010101" pitchFamily="2" charset="-122"/>
              </a:rPr>
              <a:t>。</a:t>
            </a:r>
            <a:endParaRPr lang="en-US" sz="3200" b="1" dirty="0">
              <a:solidFill>
                <a:schemeClr val="tx1">
                  <a:lumMod val="95000"/>
                  <a:lumOff val="5000"/>
                </a:schemeClr>
              </a:solidFill>
              <a:latin typeface="华文中宋" panose="02010600040101010101" pitchFamily="2" charset="-122"/>
              <a:ea typeface="华文中宋" panose="02010600040101010101" pitchFamily="2" charset="-122"/>
            </a:endParaRPr>
          </a:p>
          <a:p>
            <a:pPr indent="0" algn="just" fontAlgn="auto">
              <a:lnSpc>
                <a:spcPts val="4400"/>
              </a:lnSpc>
            </a:pPr>
            <a:r>
              <a:rPr sz="3200" b="1" dirty="0">
                <a:solidFill>
                  <a:srgbClr val="00B050"/>
                </a:solidFill>
                <a:latin typeface="华文中宋" panose="02010600040101010101" pitchFamily="2" charset="-122"/>
                <a:ea typeface="华文中宋" panose="02010600040101010101" pitchFamily="2" charset="-122"/>
              </a:rPr>
              <a:t>(至少3点，每点2分，共6分； </a:t>
            </a:r>
            <a:r>
              <a:rPr sz="3200" b="1" dirty="0" err="1">
                <a:solidFill>
                  <a:srgbClr val="00B050"/>
                </a:solidFill>
                <a:latin typeface="华文中宋" panose="02010600040101010101" pitchFamily="2" charset="-122"/>
                <a:ea typeface="华文中宋" panose="02010600040101010101" pitchFamily="2" charset="-122"/>
              </a:rPr>
              <a:t>其他角度言之有理，酌情给分</a:t>
            </a:r>
            <a:r>
              <a:rPr sz="3200" b="1" dirty="0">
                <a:solidFill>
                  <a:srgbClr val="00B050"/>
                </a:solidFill>
                <a:latin typeface="华文中宋" panose="02010600040101010101" pitchFamily="2" charset="-122"/>
                <a:ea typeface="华文中宋" panose="02010600040101010101" pitchFamily="2" charset="-122"/>
              </a:rPr>
              <a:t>)</a:t>
            </a:r>
          </a:p>
        </p:txBody>
      </p:sp>
      <p:sp>
        <p:nvSpPr>
          <p:cNvPr id="4" name="文本框 3"/>
          <p:cNvSpPr txBox="1"/>
          <p:nvPr/>
        </p:nvSpPr>
        <p:spPr>
          <a:xfrm>
            <a:off x="491490" y="5445141"/>
            <a:ext cx="11250295" cy="954107"/>
          </a:xfrm>
          <a:prstGeom prst="rect">
            <a:avLst/>
          </a:prstGeom>
          <a:noFill/>
          <a:ln w="9525">
            <a:noFill/>
          </a:ln>
        </p:spPr>
        <p:txBody>
          <a:bodyPr wrap="square">
            <a:spAutoFit/>
          </a:bodyPr>
          <a:lstStyle/>
          <a:p>
            <a:pPr indent="0" algn="just"/>
            <a:r>
              <a:rPr sz="2800" b="1" dirty="0">
                <a:solidFill>
                  <a:srgbClr val="0000FF"/>
                </a:solidFill>
                <a:uFillTx/>
                <a:latin typeface="Times New Roman" panose="02020603050405020304" pitchFamily="18" charset="0"/>
                <a:ea typeface="宋体" panose="02010600030101010101" pitchFamily="2" charset="-122"/>
                <a:cs typeface="宋体" panose="02010600030101010101" pitchFamily="2" charset="-122"/>
              </a:rPr>
              <a:t>【</a:t>
            </a:r>
            <a:r>
              <a:rPr sz="2800" b="1" dirty="0" err="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解题分析】改革开放的重要意义可以从对国家和民族发展、经济社会发展、人民生活改善等方面回答</a:t>
            </a:r>
            <a:r>
              <a:rPr sz="2800" b="1" dirty="0">
                <a:solidFill>
                  <a:srgbClr val="0000FF"/>
                </a:solidFill>
                <a:uFillTx/>
                <a:latin typeface="Times New Roman" panose="02020603050405020304" pitchFamily="18" charset="0"/>
                <a:ea typeface="宋体" panose="02010600030101010101" pitchFamily="2" charset="-122"/>
                <a:cs typeface="宋体" panose="02010600030101010101" pitchFamily="2" charset="-122"/>
              </a:rPr>
              <a:t>。</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71170" y="856615"/>
            <a:ext cx="11253470" cy="606705"/>
          </a:xfrm>
          <a:prstGeom prst="rect">
            <a:avLst/>
          </a:prstGeom>
          <a:noFill/>
          <a:ln w="9525">
            <a:noFill/>
          </a:ln>
        </p:spPr>
        <p:txBody>
          <a:bodyPr wrap="square">
            <a:spAutoFit/>
          </a:bodyPr>
          <a:lstStyle/>
          <a:p>
            <a:pPr indent="0" fontAlgn="auto">
              <a:lnSpc>
                <a:spcPts val="4400"/>
              </a:lnSpc>
            </a:pPr>
            <a:r>
              <a:rPr sz="3200" b="1" dirty="0">
                <a:solidFill>
                  <a:srgbClr val="0000FF"/>
                </a:solidFill>
                <a:latin typeface="黑体" panose="02010609060101010101" pitchFamily="49" charset="-122"/>
                <a:ea typeface="黑体" panose="02010609060101010101" pitchFamily="49" charset="-122"/>
              </a:rPr>
              <a:t>(2)</a:t>
            </a:r>
            <a:r>
              <a:rPr sz="3200" b="1" dirty="0" err="1">
                <a:solidFill>
                  <a:srgbClr val="0000FF"/>
                </a:solidFill>
                <a:latin typeface="黑体" panose="02010609060101010101" pitchFamily="49" charset="-122"/>
                <a:ea typeface="黑体" panose="02010609060101010101" pitchFamily="49" charset="-122"/>
              </a:rPr>
              <a:t>改革开放是如何促进发展的</a:t>
            </a:r>
            <a:r>
              <a:rPr sz="3200" b="1" dirty="0">
                <a:solidFill>
                  <a:srgbClr val="0000FF"/>
                </a:solidFill>
                <a:latin typeface="黑体" panose="02010609060101010101" pitchFamily="49" charset="-122"/>
                <a:ea typeface="黑体" panose="02010609060101010101" pitchFamily="49" charset="-122"/>
              </a:rPr>
              <a:t>？(8分)</a:t>
            </a:r>
          </a:p>
        </p:txBody>
      </p:sp>
      <p:sp>
        <p:nvSpPr>
          <p:cNvPr id="2" name="文本框 1"/>
          <p:cNvSpPr txBox="1"/>
          <p:nvPr/>
        </p:nvSpPr>
        <p:spPr>
          <a:xfrm>
            <a:off x="471170" y="1524775"/>
            <a:ext cx="11253470" cy="3539430"/>
          </a:xfrm>
          <a:prstGeom prst="rect">
            <a:avLst/>
          </a:prstGeom>
          <a:noFill/>
          <a:ln w="9525">
            <a:noFill/>
          </a:ln>
        </p:spPr>
        <p:txBody>
          <a:bodyPr wrap="square">
            <a:spAutoFit/>
          </a:bodyPr>
          <a:lstStyle/>
          <a:p>
            <a:pPr indent="0" algn="just" fontAlgn="auto">
              <a:lnSpc>
                <a:spcPct val="100000"/>
              </a:lnSpc>
            </a:pPr>
            <a:r>
              <a:rPr sz="2800" b="1" dirty="0">
                <a:solidFill>
                  <a:schemeClr val="tx2">
                    <a:lumMod val="50000"/>
                  </a:schemeClr>
                </a:solidFill>
                <a:latin typeface="华文中宋" panose="02010600040101010101" pitchFamily="2" charset="-122"/>
                <a:ea typeface="华文中宋" panose="02010600040101010101" pitchFamily="2" charset="-122"/>
              </a:rPr>
              <a:t>①</a:t>
            </a:r>
            <a:r>
              <a:rPr sz="2800" b="1" dirty="0">
                <a:solidFill>
                  <a:srgbClr val="FF0000"/>
                </a:solidFill>
                <a:latin typeface="华文中宋" panose="02010600040101010101" pitchFamily="2" charset="-122"/>
                <a:ea typeface="华文中宋" panose="02010600040101010101" pitchFamily="2" charset="-122"/>
              </a:rPr>
              <a:t>改革开放</a:t>
            </a:r>
            <a:r>
              <a:rPr sz="2800" b="1" dirty="0">
                <a:solidFill>
                  <a:srgbClr val="00B050"/>
                </a:solidFill>
                <a:latin typeface="华文中宋" panose="02010600040101010101" pitchFamily="2" charset="-122"/>
                <a:ea typeface="华文中宋" panose="02010600040101010101" pitchFamily="2" charset="-122"/>
              </a:rPr>
              <a:t>使我国</a:t>
            </a:r>
            <a:r>
              <a:rPr sz="2800" b="1" dirty="0">
                <a:solidFill>
                  <a:schemeClr val="tx2">
                    <a:lumMod val="50000"/>
                  </a:schemeClr>
                </a:solidFill>
                <a:latin typeface="华文中宋" panose="02010600040101010101" pitchFamily="2" charset="-122"/>
                <a:ea typeface="华文中宋" panose="02010600040101010101" pitchFamily="2" charset="-122"/>
              </a:rPr>
              <a:t>逐步确立了公有制为主体、多种所有制经济共同发展，按劳分配为主体、多种分配方式并存，社会主义市场经济体制等社会主义基本经济制度。社会主义基本经济制度既体现了社会主义制度优越性，又同我国社会主义初级阶段社会生产力发展水平相适应，是党和人民的伟大创造。(4分)</a:t>
            </a:r>
            <a:endParaRPr lang="en-US" sz="2800" b="1" dirty="0">
              <a:solidFill>
                <a:schemeClr val="tx2">
                  <a:lumMod val="50000"/>
                </a:schemeClr>
              </a:solidFill>
              <a:latin typeface="华文中宋" panose="02010600040101010101" pitchFamily="2" charset="-122"/>
              <a:ea typeface="华文中宋" panose="02010600040101010101" pitchFamily="2" charset="-122"/>
            </a:endParaRPr>
          </a:p>
          <a:p>
            <a:pPr indent="0" algn="just" fontAlgn="auto">
              <a:lnSpc>
                <a:spcPct val="100000"/>
              </a:lnSpc>
            </a:pPr>
            <a:r>
              <a:rPr sz="2800" b="1" dirty="0">
                <a:solidFill>
                  <a:schemeClr val="tx2">
                    <a:lumMod val="50000"/>
                  </a:schemeClr>
                </a:solidFill>
                <a:latin typeface="华文中宋" panose="02010600040101010101" pitchFamily="2" charset="-122"/>
                <a:ea typeface="华文中宋" panose="02010600040101010101" pitchFamily="2" charset="-122"/>
              </a:rPr>
              <a:t>②</a:t>
            </a:r>
            <a:r>
              <a:rPr sz="2800" b="1" dirty="0">
                <a:solidFill>
                  <a:srgbClr val="FF0000"/>
                </a:solidFill>
                <a:latin typeface="华文中宋" panose="02010600040101010101" pitchFamily="2" charset="-122"/>
                <a:ea typeface="华文中宋" panose="02010600040101010101" pitchFamily="2" charset="-122"/>
              </a:rPr>
              <a:t>改革开放</a:t>
            </a:r>
            <a:r>
              <a:rPr sz="2800" b="1" dirty="0">
                <a:solidFill>
                  <a:srgbClr val="00B050"/>
                </a:solidFill>
                <a:latin typeface="华文中宋" panose="02010600040101010101" pitchFamily="2" charset="-122"/>
                <a:ea typeface="华文中宋" panose="02010600040101010101" pitchFamily="2" charset="-122"/>
              </a:rPr>
              <a:t>使广大人民群众</a:t>
            </a:r>
            <a:r>
              <a:rPr sz="2800" b="1" dirty="0">
                <a:solidFill>
                  <a:schemeClr val="tx2">
                    <a:lumMod val="50000"/>
                  </a:schemeClr>
                </a:solidFill>
                <a:latin typeface="华文中宋" panose="02010600040101010101" pitchFamily="2" charset="-122"/>
                <a:ea typeface="华文中宋" panose="02010600040101010101" pitchFamily="2" charset="-122"/>
              </a:rPr>
              <a:t>参与社会劳动、创造社会财富的积极性和主动性空前高涨。尊重劳动、尊重知识、尊重人才、尊重创造已成为社会共识。(4分)</a:t>
            </a:r>
          </a:p>
        </p:txBody>
      </p:sp>
      <p:sp>
        <p:nvSpPr>
          <p:cNvPr id="4" name="文本框 3"/>
          <p:cNvSpPr txBox="1"/>
          <p:nvPr/>
        </p:nvSpPr>
        <p:spPr>
          <a:xfrm>
            <a:off x="471170" y="5617210"/>
            <a:ext cx="11250295" cy="954107"/>
          </a:xfrm>
          <a:prstGeom prst="rect">
            <a:avLst/>
          </a:prstGeom>
          <a:noFill/>
          <a:ln w="9525">
            <a:noFill/>
          </a:ln>
        </p:spPr>
        <p:txBody>
          <a:bodyPr wrap="square">
            <a:spAutoFit/>
          </a:bodyPr>
          <a:lstStyle/>
          <a:p>
            <a:pPr indent="0" algn="just"/>
            <a:r>
              <a:rPr sz="2800" b="1" dirty="0">
                <a:solidFill>
                  <a:srgbClr val="0000FF"/>
                </a:solidFill>
                <a:uFillTx/>
                <a:latin typeface="Times New Roman" panose="02020603050405020304" pitchFamily="18" charset="0"/>
                <a:ea typeface="宋体" panose="02010600030101010101" pitchFamily="2" charset="-122"/>
                <a:cs typeface="宋体" panose="02010600030101010101" pitchFamily="2" charset="-122"/>
              </a:rPr>
              <a:t>【</a:t>
            </a:r>
            <a:r>
              <a:rPr sz="2800" b="1" dirty="0" err="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解题分析】可以从确立基本经济制度、完善社会主义市场经济体制、调动广大人民群众劳动的主动性和积极性等方面回答</a:t>
            </a:r>
            <a:r>
              <a:rPr sz="2800" b="1" dirty="0">
                <a:solidFill>
                  <a:srgbClr val="0000FF"/>
                </a:solidFill>
                <a:uFillTx/>
                <a:latin typeface="Times New Roman" panose="02020603050405020304" pitchFamily="18" charset="0"/>
                <a:ea typeface="宋体" panose="02010600030101010101" pitchFamily="2" charset="-122"/>
                <a:cs typeface="宋体" panose="02010600030101010101" pitchFamily="2" charset="-122"/>
              </a:rPr>
              <a:t>。</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22"/>
          <p:cNvSpPr txBox="1">
            <a:spLocks noChangeArrowheads="1"/>
          </p:cNvSpPr>
          <p:nvPr/>
        </p:nvSpPr>
        <p:spPr bwMode="auto">
          <a:xfrm>
            <a:off x="262890" y="910590"/>
            <a:ext cx="11682730" cy="804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Arial" panose="020B0604020202020204" pitchFamily="34" charset="0"/>
                <a:ea typeface="微软雅黑" panose="020B0503020204020204" pitchFamily="34" charset="-122"/>
              </a:defRPr>
            </a:lvl1pPr>
            <a:lvl2pPr marL="742950" indent="-285750">
              <a:defRPr sz="2400">
                <a:solidFill>
                  <a:schemeClr val="tx1"/>
                </a:solidFill>
                <a:latin typeface="Arial" panose="020B0604020202020204" pitchFamily="34" charset="0"/>
                <a:ea typeface="微软雅黑" panose="020B0503020204020204" pitchFamily="34" charset="-122"/>
              </a:defRPr>
            </a:lvl2pPr>
            <a:lvl3pPr marL="1143000" indent="-228600">
              <a:defRPr sz="2400">
                <a:solidFill>
                  <a:schemeClr val="tx1"/>
                </a:solidFill>
                <a:latin typeface="Arial" panose="020B0604020202020204" pitchFamily="34" charset="0"/>
                <a:ea typeface="微软雅黑" panose="020B0503020204020204" pitchFamily="34" charset="-122"/>
              </a:defRPr>
            </a:lvl3pPr>
            <a:lvl4pPr marL="1600200" indent="-228600">
              <a:defRPr sz="2400">
                <a:solidFill>
                  <a:schemeClr val="tx1"/>
                </a:solidFill>
                <a:latin typeface="Arial" panose="020B0604020202020204" pitchFamily="34" charset="0"/>
                <a:ea typeface="微软雅黑" panose="020B0503020204020204" pitchFamily="34" charset="-122"/>
              </a:defRPr>
            </a:lvl4pPr>
            <a:lvl5pPr marL="2057400" indent="-228600">
              <a:defRPr sz="2400">
                <a:solidFill>
                  <a:schemeClr val="tx1"/>
                </a:solidFill>
                <a:latin typeface="Arial" panose="020B0604020202020204" pitchFamily="34" charset="0"/>
                <a:ea typeface="微软雅黑" panose="020B0503020204020204" pitchFamily="34" charset="-122"/>
              </a:defRPr>
            </a:lvl5pPr>
            <a:lvl6pPr marL="25146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6pPr>
            <a:lvl7pPr marL="29718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7pPr>
            <a:lvl8pPr marL="34290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8pPr>
            <a:lvl9pPr marL="38862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9pPr>
          </a:lstStyle>
          <a:p>
            <a:pPr algn="ctr" fontAlgn="auto">
              <a:lnSpc>
                <a:spcPct val="150000"/>
              </a:lnSpc>
            </a:pPr>
            <a:r>
              <a:rPr sz="3500" b="1" dirty="0">
                <a:solidFill>
                  <a:srgbClr val="FF0000"/>
                </a:solidFill>
                <a:latin typeface="+mn-ea"/>
                <a:ea typeface="+mn-ea"/>
                <a:sym typeface="+mn-ea"/>
              </a:rPr>
              <a:t>第二课时　走向共同富裕</a:t>
            </a:r>
          </a:p>
        </p:txBody>
      </p:sp>
      <p:sp>
        <p:nvSpPr>
          <p:cNvPr id="100" name="文本框 99"/>
          <p:cNvSpPr txBox="1"/>
          <p:nvPr/>
        </p:nvSpPr>
        <p:spPr>
          <a:xfrm>
            <a:off x="490220" y="1957705"/>
            <a:ext cx="11455400" cy="4815840"/>
          </a:xfrm>
          <a:prstGeom prst="rect">
            <a:avLst/>
          </a:prstGeom>
          <a:noFill/>
          <a:ln w="9525">
            <a:noFill/>
          </a:ln>
        </p:spPr>
        <p:txBody>
          <a:bodyPr wrap="square">
            <a:spAutoFit/>
          </a:bodyPr>
          <a:lstStyle/>
          <a:p>
            <a:pPr indent="0" fontAlgn="auto">
              <a:lnSpc>
                <a:spcPct val="120000"/>
              </a:lnSpc>
            </a:pPr>
            <a:r>
              <a:rPr lang="zh-CN" sz="3200" b="0">
                <a:ea typeface="黑体" panose="02010609060101010101" charset="-122"/>
              </a:rPr>
              <a:t>一、</a:t>
            </a:r>
            <a:r>
              <a:rPr lang="en-US" sz="3200" b="0">
                <a:latin typeface="Times New Roman" panose="02020603050405020304" pitchFamily="18" charset="0"/>
                <a:ea typeface="黑体" panose="02010609060101010101" charset="-122"/>
              </a:rPr>
              <a:t> </a:t>
            </a:r>
            <a:r>
              <a:rPr lang="zh-CN" sz="3200" b="0">
                <a:ea typeface="黑体" panose="02010609060101010101" charset="-122"/>
              </a:rPr>
              <a:t>单项选择题</a:t>
            </a:r>
            <a:r>
              <a:rPr lang="en-US" sz="3200" b="0">
                <a:latin typeface="Times New Roman" panose="02020603050405020304" pitchFamily="18" charset="0"/>
                <a:ea typeface="黑体" panose="02010609060101010101" charset="-122"/>
              </a:rPr>
              <a:t>(</a:t>
            </a:r>
            <a:r>
              <a:rPr lang="zh-CN" sz="3200" b="0">
                <a:ea typeface="黑体" panose="02010609060101010101" charset="-122"/>
              </a:rPr>
              <a:t>每小题</a:t>
            </a:r>
            <a:r>
              <a:rPr lang="en-US" sz="3200" b="0">
                <a:latin typeface="Times New Roman" panose="02020603050405020304" pitchFamily="18" charset="0"/>
                <a:ea typeface="黑体" panose="02010609060101010101" charset="-122"/>
              </a:rPr>
              <a:t>2</a:t>
            </a:r>
            <a:r>
              <a:rPr lang="zh-CN" sz="3200" b="0">
                <a:ea typeface="黑体" panose="02010609060101010101" charset="-122"/>
              </a:rPr>
              <a:t>分，共</a:t>
            </a:r>
            <a:r>
              <a:rPr lang="en-US" sz="3200" b="0">
                <a:latin typeface="Times New Roman" panose="02020603050405020304" pitchFamily="18" charset="0"/>
                <a:ea typeface="黑体" panose="02010609060101010101" charset="-122"/>
              </a:rPr>
              <a:t>20</a:t>
            </a:r>
            <a:r>
              <a:rPr lang="zh-CN" sz="3200" b="0">
                <a:ea typeface="黑体" panose="02010609060101010101" charset="-122"/>
              </a:rPr>
              <a:t>分</a:t>
            </a:r>
            <a:r>
              <a:rPr lang="en-US" sz="3200" b="0">
                <a:latin typeface="Times New Roman" panose="02020603050405020304" pitchFamily="18" charset="0"/>
                <a:ea typeface="黑体" panose="02010609060101010101" charset="-122"/>
              </a:rPr>
              <a:t>)</a:t>
            </a:r>
            <a:endParaRPr lang="en-US" sz="3200" b="0">
              <a:latin typeface="Times New Roman" panose="02020603050405020304" pitchFamily="18" charset="0"/>
              <a:ea typeface="宋体" panose="02010600030101010101" pitchFamily="2" charset="-122"/>
            </a:endParaRPr>
          </a:p>
          <a:p>
            <a:pPr indent="0" fontAlgn="auto">
              <a:lnSpc>
                <a:spcPct val="120000"/>
              </a:lnSpc>
            </a:pPr>
            <a:r>
              <a:rPr lang="en-US" sz="3200" b="0">
                <a:latin typeface="楷体" panose="02010609060101010101" charset="-122"/>
                <a:ea typeface="楷体" panose="02010609060101010101" charset="-122"/>
                <a:cs typeface="楷体" panose="02010609060101010101" charset="-122"/>
              </a:rPr>
              <a:t>	</a:t>
            </a:r>
            <a:r>
              <a:rPr sz="3200" b="0">
                <a:latin typeface="楷体" panose="02010609060101010101" charset="-122"/>
                <a:ea typeface="楷体" panose="02010609060101010101" charset="-122"/>
                <a:cs typeface="楷体" panose="02010609060101010101" charset="-122"/>
              </a:rPr>
              <a:t>2021年，是中国共产党成立100周年。100年来，中国共产党团结带领人民，以坚定不移、顽强不屈的信念和意志与贫困作斗争，团结带领人民组织开展了声势浩大的脱贫攻坚战。</a:t>
            </a:r>
            <a:endParaRPr sz="3200" b="0"/>
          </a:p>
          <a:p>
            <a:pPr indent="0" fontAlgn="auto">
              <a:lnSpc>
                <a:spcPct val="120000"/>
              </a:lnSpc>
            </a:pPr>
            <a:r>
              <a:rPr sz="3200" b="0"/>
              <a:t>请根据上述材料，回答第1—3小题。</a:t>
            </a:r>
          </a:p>
          <a:p>
            <a:pPr indent="0" fontAlgn="auto">
              <a:lnSpc>
                <a:spcPct val="120000"/>
              </a:lnSpc>
            </a:pPr>
            <a:r>
              <a:rPr sz="3200" b="0"/>
              <a:t>1. 坚决打赢脱贫攻坚战体现中国共产党</a:t>
            </a:r>
            <a:r>
              <a:rPr lang="en-US" sz="3200" b="0"/>
              <a:t>(        )</a:t>
            </a:r>
            <a:endParaRPr sz="3200" b="0"/>
          </a:p>
          <a:p>
            <a:pPr indent="0" fontAlgn="auto">
              <a:lnSpc>
                <a:spcPct val="120000"/>
              </a:lnSpc>
            </a:pPr>
            <a:r>
              <a:rPr sz="3200" b="0"/>
              <a:t>①把脱贫攻坚作为中心工作来抓，增进民生福祉　　 </a:t>
            </a:r>
          </a:p>
          <a:p>
            <a:pPr indent="0" fontAlgn="auto">
              <a:lnSpc>
                <a:spcPct val="120000"/>
              </a:lnSpc>
            </a:pPr>
            <a:r>
              <a:rPr sz="3200" b="0"/>
              <a:t>②坚持以人民为中心的发展思想　 </a:t>
            </a:r>
          </a:p>
        </p:txBody>
      </p:sp>
      <p:sp>
        <p:nvSpPr>
          <p:cNvPr id="3" name="文本框 2"/>
          <p:cNvSpPr txBox="1"/>
          <p:nvPr/>
        </p:nvSpPr>
        <p:spPr>
          <a:xfrm>
            <a:off x="7705090" y="4914265"/>
            <a:ext cx="438785" cy="583565"/>
          </a:xfrm>
          <a:prstGeom prst="rect">
            <a:avLst/>
          </a:prstGeom>
          <a:noFill/>
        </p:spPr>
        <p:txBody>
          <a:bodyPr wrap="none" rtlCol="0" anchor="t">
            <a:spAutoFit/>
          </a:bodyPr>
          <a:lstStyle/>
          <a:p>
            <a:r>
              <a:rPr sz="3200" b="1">
                <a:solidFill>
                  <a:srgbClr val="FF0000"/>
                </a:solidFill>
                <a:sym typeface="+mn-ea"/>
              </a:rPr>
              <a:t>D</a:t>
            </a:r>
            <a:endParaRPr lang="zh-CN" altLang="en-US" sz="3200" b="1">
              <a:solidFill>
                <a:srgbClr val="FF0000"/>
              </a:solidFill>
              <a:sym typeface="+mn-ea"/>
            </a:endParaRP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87680" y="3511550"/>
            <a:ext cx="11250295" cy="1076325"/>
          </a:xfrm>
          <a:prstGeom prst="rect">
            <a:avLst/>
          </a:prstGeom>
          <a:noFill/>
          <a:ln w="9525">
            <a:noFill/>
          </a:ln>
        </p:spPr>
        <p:txBody>
          <a:bodyPr wrap="square">
            <a:spAutoFit/>
          </a:bodyPr>
          <a:lstStyle/>
          <a:p>
            <a:pPr indent="0"/>
            <a:r>
              <a:rPr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【解题分析】①观点错误，我国当前的中心工作是经济建设；②③④观点正确，都可从材料中体现。所以答案是D。</a:t>
            </a:r>
          </a:p>
        </p:txBody>
      </p:sp>
      <p:sp>
        <p:nvSpPr>
          <p:cNvPr id="2" name="文本框 1"/>
          <p:cNvSpPr txBox="1"/>
          <p:nvPr/>
        </p:nvSpPr>
        <p:spPr>
          <a:xfrm>
            <a:off x="490220" y="1165225"/>
            <a:ext cx="11455400" cy="1863090"/>
          </a:xfrm>
          <a:prstGeom prst="rect">
            <a:avLst/>
          </a:prstGeom>
          <a:noFill/>
          <a:ln w="9525">
            <a:noFill/>
          </a:ln>
        </p:spPr>
        <p:txBody>
          <a:bodyPr wrap="square">
            <a:spAutoFit/>
          </a:bodyPr>
          <a:lstStyle/>
          <a:p>
            <a:pPr indent="0" fontAlgn="auto">
              <a:lnSpc>
                <a:spcPct val="120000"/>
              </a:lnSpc>
            </a:pPr>
            <a:r>
              <a:rPr sz="3200" b="0"/>
              <a:t>③让人民群众共享发展成果，实现共同富裕　　 </a:t>
            </a:r>
          </a:p>
          <a:p>
            <a:pPr indent="0" fontAlgn="auto">
              <a:lnSpc>
                <a:spcPct val="120000"/>
              </a:lnSpc>
            </a:pPr>
            <a:r>
              <a:rPr sz="3200" b="0"/>
              <a:t>④为中国人民谋幸福、为中华民族谋复兴的初心和使命</a:t>
            </a:r>
          </a:p>
          <a:p>
            <a:pPr indent="0" fontAlgn="auto">
              <a:lnSpc>
                <a:spcPct val="120000"/>
              </a:lnSpc>
            </a:pPr>
            <a:r>
              <a:rPr sz="3200" b="0"/>
              <a:t>A. ①②③　　  B. ①②④  </a:t>
            </a:r>
            <a:r>
              <a:rPr lang="en-US" sz="3200" b="0"/>
              <a:t>        </a:t>
            </a:r>
            <a:r>
              <a:rPr sz="3200" b="0"/>
              <a:t>C. ①③④  </a:t>
            </a:r>
            <a:r>
              <a:rPr lang="en-US" sz="3200" b="0"/>
              <a:t>        </a:t>
            </a:r>
            <a:r>
              <a:rPr sz="3200" b="0"/>
              <a:t>D. ②③④</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0"/>
                                        </p:tgtEl>
                                        <p:attrNameLst>
                                          <p:attrName>style.visibility</p:attrName>
                                        </p:attrNameLst>
                                      </p:cBhvr>
                                      <p:to>
                                        <p:strVal val="visible"/>
                                      </p:to>
                                    </p:set>
                                    <p:animEffect transition="in" filter="blinds(horizontal)">
                                      <p:cBhvr>
                                        <p:cTn id="7" dur="500"/>
                                        <p:tgtEl>
                                          <p:spTgt spid="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61645" y="1134110"/>
            <a:ext cx="11243310" cy="4605020"/>
          </a:xfrm>
          <a:prstGeom prst="rect">
            <a:avLst/>
          </a:prstGeom>
          <a:noFill/>
          <a:ln w="9525">
            <a:noFill/>
          </a:ln>
        </p:spPr>
        <p:txBody>
          <a:bodyPr wrap="square">
            <a:spAutoFit/>
          </a:bodyPr>
          <a:lstStyle/>
          <a:p>
            <a:pPr indent="0" fontAlgn="auto">
              <a:lnSpc>
                <a:spcPts val="4400"/>
              </a:lnSpc>
            </a:pPr>
            <a:r>
              <a:rPr sz="3200" b="0"/>
              <a:t>2. 占世界人口近五分之一的中国全面消除绝对贫困，提前10年实现《联合国2030年可持续发展议程》减贫目标，对世界减贫贡献率超过70%。这说明</a:t>
            </a:r>
            <a:r>
              <a:rPr lang="en-US" sz="3200" b="0"/>
              <a:t>(         )</a:t>
            </a:r>
            <a:endParaRPr sz="3200" b="0"/>
          </a:p>
          <a:p>
            <a:pPr indent="0" fontAlgn="auto">
              <a:lnSpc>
                <a:spcPts val="4400"/>
              </a:lnSpc>
            </a:pPr>
            <a:r>
              <a:rPr sz="3200" b="0"/>
              <a:t>①我国经济已由高速增长阶段转向高质量发展阶段</a:t>
            </a:r>
          </a:p>
          <a:p>
            <a:pPr indent="0" fontAlgn="auto">
              <a:lnSpc>
                <a:spcPts val="4400"/>
              </a:lnSpc>
            </a:pPr>
            <a:r>
              <a:rPr sz="3200" b="0"/>
              <a:t>②人民对美好生活的向往，就是党的奋斗目标</a:t>
            </a:r>
          </a:p>
          <a:p>
            <a:pPr indent="0" fontAlgn="auto">
              <a:lnSpc>
                <a:spcPts val="4400"/>
              </a:lnSpc>
            </a:pPr>
            <a:r>
              <a:rPr sz="3200" b="0"/>
              <a:t>③中国已经成为影响世界的重要力量</a:t>
            </a:r>
          </a:p>
          <a:p>
            <a:pPr indent="0" fontAlgn="auto">
              <a:lnSpc>
                <a:spcPts val="4400"/>
              </a:lnSpc>
            </a:pPr>
            <a:r>
              <a:rPr sz="3200" b="0"/>
              <a:t>④尊重劳动，尊重知识，尊重人才，尊重创造已成为社会共识</a:t>
            </a:r>
          </a:p>
          <a:p>
            <a:pPr indent="0" fontAlgn="auto">
              <a:lnSpc>
                <a:spcPts val="4400"/>
              </a:lnSpc>
            </a:pPr>
            <a:r>
              <a:rPr sz="3200" b="0"/>
              <a:t>A. ①③</a:t>
            </a:r>
            <a:r>
              <a:rPr lang="en-US" sz="3200" b="0"/>
              <a:t>		</a:t>
            </a:r>
            <a:r>
              <a:rPr sz="3200" b="0"/>
              <a:t>B. ①④</a:t>
            </a:r>
            <a:r>
              <a:rPr lang="en-US" sz="3200" b="0"/>
              <a:t>		</a:t>
            </a:r>
            <a:r>
              <a:rPr sz="3200" b="0"/>
              <a:t>C. ②③   </a:t>
            </a:r>
            <a:r>
              <a:rPr lang="en-US" sz="3200" b="0"/>
              <a:t>		</a:t>
            </a:r>
            <a:r>
              <a:rPr sz="3200" b="0"/>
              <a:t>D. ②④</a:t>
            </a:r>
          </a:p>
        </p:txBody>
      </p:sp>
      <p:sp>
        <p:nvSpPr>
          <p:cNvPr id="2" name="文本框 1"/>
          <p:cNvSpPr txBox="1"/>
          <p:nvPr/>
        </p:nvSpPr>
        <p:spPr>
          <a:xfrm>
            <a:off x="5372100" y="2319020"/>
            <a:ext cx="398145" cy="655320"/>
          </a:xfrm>
          <a:prstGeom prst="rect">
            <a:avLst/>
          </a:prstGeom>
          <a:noFill/>
        </p:spPr>
        <p:txBody>
          <a:bodyPr wrap="none" rtlCol="0" anchor="t">
            <a:spAutoFit/>
          </a:bodyPr>
          <a:lstStyle/>
          <a:p>
            <a:pPr indent="0" fontAlgn="auto">
              <a:lnSpc>
                <a:spcPts val="4400"/>
              </a:lnSpc>
            </a:pPr>
            <a:r>
              <a:rPr sz="3200" b="1">
                <a:solidFill>
                  <a:srgbClr val="FF0000"/>
                </a:solidFill>
                <a:sym typeface="+mn-ea"/>
              </a:rPr>
              <a:t>C</a:t>
            </a:r>
            <a:endParaRPr lang="zh-CN" altLang="en-US" sz="3200" b="1">
              <a:solidFill>
                <a:srgbClr val="FF0000"/>
              </a:solidFill>
              <a:sym typeface="+mn-ea"/>
            </a:endParaRP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87680" y="1386840"/>
            <a:ext cx="11250295" cy="3537585"/>
          </a:xfrm>
          <a:prstGeom prst="rect">
            <a:avLst/>
          </a:prstGeom>
          <a:noFill/>
          <a:ln w="9525">
            <a:noFill/>
          </a:ln>
        </p:spPr>
        <p:txBody>
          <a:bodyPr wrap="square">
            <a:spAutoFit/>
          </a:bodyPr>
          <a:lstStyle/>
          <a:p>
            <a:pPr indent="0">
              <a:lnSpc>
                <a:spcPct val="140000"/>
              </a:lnSpc>
            </a:pPr>
            <a:r>
              <a:rPr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解题分析】脱贫攻坚战是党团结带领人民组织开展的，体现到“人民对美好生活的向往，就是党的奋斗目标”，中国对世界减贫贡献率超过70%，体现到“中国已经成为影响世界的重要力量”。①④虽然观点本身正确，但与材料主旨不符，故不选，所以答案是C。</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0"/>
                                        </p:tgtEl>
                                        <p:attrNameLst>
                                          <p:attrName>style.visibility</p:attrName>
                                        </p:attrNameLst>
                                      </p:cBhvr>
                                      <p:to>
                                        <p:strVal val="visible"/>
                                      </p:to>
                                    </p:set>
                                    <p:animEffect transition="in" filter="blinds(horizontal)">
                                      <p:cBhvr>
                                        <p:cTn id="7" dur="500"/>
                                        <p:tgtEl>
                                          <p:spTgt spid="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76250" y="1126490"/>
            <a:ext cx="11282045" cy="4605020"/>
          </a:xfrm>
          <a:prstGeom prst="rect">
            <a:avLst/>
          </a:prstGeom>
          <a:noFill/>
          <a:ln w="9525">
            <a:noFill/>
          </a:ln>
        </p:spPr>
        <p:txBody>
          <a:bodyPr wrap="square">
            <a:spAutoFit/>
          </a:bodyPr>
          <a:lstStyle/>
          <a:p>
            <a:pPr indent="0" fontAlgn="auto">
              <a:lnSpc>
                <a:spcPts val="4400"/>
              </a:lnSpc>
            </a:pPr>
            <a:r>
              <a:rPr sz="3200" b="0"/>
              <a:t>3. 2022年《政府工作报告》提出大力抓好农业生产，促进乡村全面振兴。完善和强化农业支持政策，接续推进脱贫地区发展，促进农业丰收、农民增收。促进乡村全面振兴，就要</a:t>
            </a:r>
            <a:r>
              <a:rPr lang="en-US" sz="3200" b="0"/>
              <a:t>(          )</a:t>
            </a:r>
            <a:endParaRPr sz="3200" b="0"/>
          </a:p>
          <a:p>
            <a:pPr indent="0" fontAlgn="auto">
              <a:lnSpc>
                <a:spcPts val="4400"/>
              </a:lnSpc>
            </a:pPr>
            <a:r>
              <a:rPr sz="3200" b="0"/>
              <a:t>①加强和坚持党的领导</a:t>
            </a:r>
          </a:p>
          <a:p>
            <a:pPr indent="0" fontAlgn="auto">
              <a:lnSpc>
                <a:spcPts val="4400"/>
              </a:lnSpc>
            </a:pPr>
            <a:r>
              <a:rPr sz="3200" b="0"/>
              <a:t>②促进城乡和区域协调发展</a:t>
            </a:r>
          </a:p>
          <a:p>
            <a:pPr indent="0" fontAlgn="auto">
              <a:lnSpc>
                <a:spcPts val="4400"/>
              </a:lnSpc>
            </a:pPr>
            <a:r>
              <a:rPr sz="3200" b="0"/>
              <a:t>③满足人民的美好生活需要，解决我国的主要矛盾</a:t>
            </a:r>
          </a:p>
          <a:p>
            <a:pPr indent="0" fontAlgn="auto">
              <a:lnSpc>
                <a:spcPts val="4400"/>
              </a:lnSpc>
            </a:pPr>
            <a:r>
              <a:rPr sz="3200" b="0"/>
              <a:t>④改变创新、协调、绿色、开放、共享的新发展理念</a:t>
            </a:r>
          </a:p>
          <a:p>
            <a:pPr indent="0" fontAlgn="auto">
              <a:lnSpc>
                <a:spcPts val="4400"/>
              </a:lnSpc>
            </a:pPr>
            <a:r>
              <a:rPr sz="3200" b="0"/>
              <a:t>A. ①②③  </a:t>
            </a:r>
            <a:r>
              <a:rPr lang="en-US" sz="3200" b="0"/>
              <a:t>	</a:t>
            </a:r>
            <a:r>
              <a:rPr sz="3200" b="0"/>
              <a:t>B. ①②④  </a:t>
            </a:r>
            <a:r>
              <a:rPr lang="en-US" sz="3200" b="0"/>
              <a:t>	</a:t>
            </a:r>
            <a:r>
              <a:rPr sz="3200" b="0"/>
              <a:t>C. ①③④  </a:t>
            </a:r>
            <a:r>
              <a:rPr lang="en-US" sz="3200" b="0"/>
              <a:t>	</a:t>
            </a:r>
            <a:r>
              <a:rPr sz="3200" b="0"/>
              <a:t>D. ②③④</a:t>
            </a:r>
          </a:p>
        </p:txBody>
      </p:sp>
      <p:sp>
        <p:nvSpPr>
          <p:cNvPr id="2" name="文本框 1"/>
          <p:cNvSpPr txBox="1"/>
          <p:nvPr/>
        </p:nvSpPr>
        <p:spPr>
          <a:xfrm>
            <a:off x="10306050" y="2283460"/>
            <a:ext cx="429260" cy="583565"/>
          </a:xfrm>
          <a:prstGeom prst="rect">
            <a:avLst/>
          </a:prstGeom>
          <a:noFill/>
        </p:spPr>
        <p:txBody>
          <a:bodyPr wrap="none" rtlCol="0" anchor="t">
            <a:spAutoFit/>
          </a:bodyPr>
          <a:lstStyle/>
          <a:p>
            <a:r>
              <a:rPr sz="3200" b="1">
                <a:solidFill>
                  <a:srgbClr val="FF0000"/>
                </a:solidFill>
                <a:sym typeface="+mn-ea"/>
              </a:rPr>
              <a:t>A</a:t>
            </a:r>
            <a:endParaRPr lang="zh-CN" altLang="en-US" sz="3200" b="1">
              <a:solidFill>
                <a:srgbClr val="FF0000"/>
              </a:solidFill>
              <a:sym typeface="+mn-ea"/>
            </a:endParaRPr>
          </a:p>
        </p:txBody>
      </p:sp>
      <p:sp>
        <p:nvSpPr>
          <p:cNvPr id="3" name="文本框 2"/>
          <p:cNvSpPr txBox="1"/>
          <p:nvPr/>
        </p:nvSpPr>
        <p:spPr>
          <a:xfrm>
            <a:off x="487680" y="5634355"/>
            <a:ext cx="11250295" cy="1076325"/>
          </a:xfrm>
          <a:prstGeom prst="rect">
            <a:avLst/>
          </a:prstGeom>
          <a:noFill/>
          <a:ln w="9525">
            <a:noFill/>
          </a:ln>
        </p:spPr>
        <p:txBody>
          <a:bodyPr wrap="square">
            <a:spAutoFit/>
          </a:bodyPr>
          <a:lstStyle/>
          <a:p>
            <a:pPr indent="0"/>
            <a:r>
              <a:rPr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【解题分析】创新、协调、绿色、开放、共享的新发展理念是要坚持，并非改变，④观点错误。所以本题答案是A。</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61645" y="1150620"/>
            <a:ext cx="11296015" cy="5502910"/>
          </a:xfrm>
          <a:prstGeom prst="rect">
            <a:avLst/>
          </a:prstGeom>
          <a:noFill/>
          <a:ln w="9525">
            <a:noFill/>
          </a:ln>
        </p:spPr>
        <p:txBody>
          <a:bodyPr wrap="square">
            <a:spAutoFit/>
          </a:bodyPr>
          <a:lstStyle/>
          <a:p>
            <a:pPr indent="0" fontAlgn="auto">
              <a:lnSpc>
                <a:spcPct val="110000"/>
              </a:lnSpc>
            </a:pPr>
            <a:r>
              <a:rPr sz="3200" b="0">
                <a:ea typeface="宋体" panose="02010600030101010101" pitchFamily="2" charset="-122"/>
              </a:rPr>
              <a:t>4. 2021年，面对复杂严峻的国内外形势和诸多风险挑战，全国上下共同努力，我国发展又取得新的重大成就。在充分肯定成绩的同时，必须看到我国经济发展面临需求收缩、供给冲击、预期转弱三重压力。世纪疫情冲击下，百年变局加速演进，外部环境更趋复杂严峻和不确定。对此，切实可行的措施是</a:t>
            </a:r>
            <a:r>
              <a:rPr lang="zh-CN" sz="3200" b="0">
                <a:ea typeface="宋体" panose="02010600030101010101" pitchFamily="2" charset="-122"/>
              </a:rPr>
              <a:t>（</a:t>
            </a:r>
            <a:r>
              <a:rPr lang="en-US" altLang="zh-CN" sz="3200" b="0">
                <a:ea typeface="宋体" panose="02010600030101010101" pitchFamily="2" charset="-122"/>
              </a:rPr>
              <a:t>    </a:t>
            </a:r>
            <a:r>
              <a:rPr lang="zh-CN" sz="3200" b="0">
                <a:ea typeface="宋体" panose="02010600030101010101" pitchFamily="2" charset="-122"/>
              </a:rPr>
              <a:t>）</a:t>
            </a:r>
            <a:endParaRPr sz="3200" b="0">
              <a:ea typeface="宋体" panose="02010600030101010101" pitchFamily="2" charset="-122"/>
            </a:endParaRPr>
          </a:p>
          <a:p>
            <a:pPr indent="0" fontAlgn="auto">
              <a:lnSpc>
                <a:spcPct val="110000"/>
              </a:lnSpc>
            </a:pPr>
            <a:r>
              <a:rPr sz="3200" b="0">
                <a:ea typeface="宋体" panose="02010600030101010101" pitchFamily="2" charset="-122"/>
              </a:rPr>
              <a:t>①转变发展方式，优化经济结构，转换增长动力</a:t>
            </a:r>
          </a:p>
          <a:p>
            <a:pPr indent="0" fontAlgn="auto">
              <a:lnSpc>
                <a:spcPct val="110000"/>
              </a:lnSpc>
            </a:pPr>
            <a:r>
              <a:rPr sz="3200" b="0">
                <a:ea typeface="宋体" panose="02010600030101010101" pitchFamily="2" charset="-122"/>
              </a:rPr>
              <a:t>②以高水平开放促进深层次改革、推动高质量发展</a:t>
            </a:r>
          </a:p>
          <a:p>
            <a:pPr indent="0" fontAlgn="auto">
              <a:lnSpc>
                <a:spcPct val="110000"/>
              </a:lnSpc>
            </a:pPr>
            <a:r>
              <a:rPr sz="3200" b="0">
                <a:ea typeface="宋体" panose="02010600030101010101" pitchFamily="2" charset="-122"/>
              </a:rPr>
              <a:t>③更好地发挥政府在资源配置中的决定性作用</a:t>
            </a:r>
          </a:p>
          <a:p>
            <a:pPr indent="0" fontAlgn="auto">
              <a:lnSpc>
                <a:spcPct val="110000"/>
              </a:lnSpc>
            </a:pPr>
            <a:r>
              <a:rPr sz="3200" b="0">
                <a:ea typeface="宋体" panose="02010600030101010101" pitchFamily="2" charset="-122"/>
              </a:rPr>
              <a:t>④不断做强经济基础，增强科技创新能力</a:t>
            </a:r>
          </a:p>
          <a:p>
            <a:pPr indent="0" fontAlgn="auto">
              <a:lnSpc>
                <a:spcPct val="110000"/>
              </a:lnSpc>
            </a:pPr>
            <a:r>
              <a:rPr sz="3200" b="0">
                <a:ea typeface="宋体" panose="02010600030101010101" pitchFamily="2" charset="-122"/>
              </a:rPr>
              <a:t>A. ①②③  </a:t>
            </a:r>
            <a:r>
              <a:rPr lang="en-US" sz="3200" b="0">
                <a:ea typeface="宋体" panose="02010600030101010101" pitchFamily="2" charset="-122"/>
              </a:rPr>
              <a:t>	</a:t>
            </a:r>
            <a:r>
              <a:rPr sz="3200" b="0">
                <a:ea typeface="宋体" panose="02010600030101010101" pitchFamily="2" charset="-122"/>
              </a:rPr>
              <a:t>B. ①②④ </a:t>
            </a:r>
            <a:r>
              <a:rPr lang="en-US" sz="3200" b="0">
                <a:ea typeface="宋体" panose="02010600030101010101" pitchFamily="2" charset="-122"/>
              </a:rPr>
              <a:t>        </a:t>
            </a:r>
            <a:r>
              <a:rPr sz="3200" b="0">
                <a:ea typeface="宋体" panose="02010600030101010101" pitchFamily="2" charset="-122"/>
              </a:rPr>
              <a:t>C. ①③④  </a:t>
            </a:r>
            <a:r>
              <a:rPr lang="en-US" sz="3200" b="0">
                <a:ea typeface="宋体" panose="02010600030101010101" pitchFamily="2" charset="-122"/>
              </a:rPr>
              <a:t>		</a:t>
            </a:r>
            <a:r>
              <a:rPr sz="3200" b="0">
                <a:ea typeface="宋体" panose="02010600030101010101" pitchFamily="2" charset="-122"/>
              </a:rPr>
              <a:t>D. ②③④</a:t>
            </a:r>
          </a:p>
        </p:txBody>
      </p:sp>
      <p:sp>
        <p:nvSpPr>
          <p:cNvPr id="2" name="文本框 1"/>
          <p:cNvSpPr txBox="1"/>
          <p:nvPr/>
        </p:nvSpPr>
        <p:spPr>
          <a:xfrm>
            <a:off x="11051540" y="3331845"/>
            <a:ext cx="410845" cy="583565"/>
          </a:xfrm>
          <a:prstGeom prst="rect">
            <a:avLst/>
          </a:prstGeom>
          <a:noFill/>
        </p:spPr>
        <p:txBody>
          <a:bodyPr wrap="none" rtlCol="0" anchor="t">
            <a:spAutoFit/>
          </a:bodyPr>
          <a:lstStyle/>
          <a:p>
            <a:r>
              <a:rPr sz="3200" b="1">
                <a:solidFill>
                  <a:srgbClr val="FF0000"/>
                </a:solidFill>
                <a:ea typeface="宋体" panose="02010600030101010101" pitchFamily="2" charset="-122"/>
                <a:sym typeface="+mn-ea"/>
              </a:rPr>
              <a:t>B</a:t>
            </a:r>
            <a:endParaRPr lang="zh-CN" altLang="en-US" sz="3200" b="1">
              <a:solidFill>
                <a:srgbClr val="FF0000"/>
              </a:solidFill>
              <a:ea typeface="宋体" panose="02010600030101010101" pitchFamily="2" charset="-122"/>
              <a:sym typeface="+mn-ea"/>
            </a:endParaRP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87680" y="1386840"/>
            <a:ext cx="11250295" cy="1173480"/>
          </a:xfrm>
          <a:prstGeom prst="rect">
            <a:avLst/>
          </a:prstGeom>
          <a:noFill/>
          <a:ln w="9525">
            <a:noFill/>
          </a:ln>
        </p:spPr>
        <p:txBody>
          <a:bodyPr wrap="square">
            <a:spAutoFit/>
          </a:bodyPr>
          <a:lstStyle/>
          <a:p>
            <a:pPr indent="0">
              <a:lnSpc>
                <a:spcPct val="110000"/>
              </a:lnSpc>
            </a:pPr>
            <a:r>
              <a:rPr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【解题分析】社会主义市场经济是发挥市场在资源配置中的决定性作用，故③观点错误。所以答案是B。</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0"/>
                                        </p:tgtEl>
                                        <p:attrNameLst>
                                          <p:attrName>style.visibility</p:attrName>
                                        </p:attrNameLst>
                                      </p:cBhvr>
                                      <p:to>
                                        <p:strVal val="visible"/>
                                      </p:to>
                                    </p:set>
                                    <p:animEffect transition="in" filter="blinds(horizontal)">
                                      <p:cBhvr>
                                        <p:cTn id="7" dur="500"/>
                                        <p:tgtEl>
                                          <p:spTgt spid="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90220" y="1142365"/>
            <a:ext cx="11267440" cy="4605020"/>
          </a:xfrm>
          <a:prstGeom prst="rect">
            <a:avLst/>
          </a:prstGeom>
          <a:noFill/>
          <a:ln w="9525">
            <a:noFill/>
          </a:ln>
        </p:spPr>
        <p:txBody>
          <a:bodyPr wrap="square">
            <a:spAutoFit/>
          </a:bodyPr>
          <a:lstStyle/>
          <a:p>
            <a:pPr indent="0" fontAlgn="auto">
              <a:lnSpc>
                <a:spcPts val="4400"/>
              </a:lnSpc>
            </a:pPr>
            <a:r>
              <a:rPr sz="3200" b="0"/>
              <a:t>5. 坚持共享发展理念，必须坚持发展为了人民、发展依靠人民、发展成果由人民共享，作出更有效的制度安排，使全体人民在共建共享发展中有更多获得感，增强发展动力，增进人民团结，朝着共同富裕方向稳步前进。下列举措体现共享发展理念的是</a:t>
            </a:r>
            <a:r>
              <a:rPr lang="zh-CN" sz="3200" b="0"/>
              <a:t>（</a:t>
            </a:r>
            <a:r>
              <a:rPr lang="en-US" altLang="zh-CN" sz="3200" b="0"/>
              <a:t>          </a:t>
            </a:r>
            <a:r>
              <a:rPr lang="zh-CN" sz="3200" b="0"/>
              <a:t>）</a:t>
            </a:r>
            <a:endParaRPr sz="3200" b="0"/>
          </a:p>
          <a:p>
            <a:pPr indent="0" fontAlgn="auto">
              <a:lnSpc>
                <a:spcPts val="4400"/>
              </a:lnSpc>
            </a:pPr>
            <a:r>
              <a:rPr sz="3200" b="0"/>
              <a:t>①坚决打赢脱贫攻坚战②加强国际合作，参与国际事务</a:t>
            </a:r>
          </a:p>
          <a:p>
            <a:pPr indent="0" fontAlgn="auto">
              <a:lnSpc>
                <a:spcPts val="4400"/>
              </a:lnSpc>
            </a:pPr>
            <a:r>
              <a:rPr sz="3200" b="0"/>
              <a:t>③实施一批国家重大科技项目④实施城乡居民大病保险制度</a:t>
            </a:r>
          </a:p>
          <a:p>
            <a:pPr indent="0" fontAlgn="auto">
              <a:lnSpc>
                <a:spcPts val="4400"/>
              </a:lnSpc>
            </a:pPr>
            <a:r>
              <a:rPr sz="3200" b="0"/>
              <a:t>A. ①②</a:t>
            </a:r>
            <a:r>
              <a:rPr lang="en-US" sz="3200" b="0"/>
              <a:t>		</a:t>
            </a:r>
            <a:r>
              <a:rPr sz="3200" b="0"/>
              <a:t>B. ①④</a:t>
            </a:r>
            <a:r>
              <a:rPr lang="en-US" sz="3200" b="0"/>
              <a:t>		</a:t>
            </a:r>
            <a:r>
              <a:rPr sz="3200" b="0"/>
              <a:t>C. ②③</a:t>
            </a:r>
            <a:r>
              <a:rPr lang="en-US" sz="3200" b="0"/>
              <a:t>		</a:t>
            </a:r>
            <a:r>
              <a:rPr sz="3200" b="0"/>
              <a:t>D. ②④</a:t>
            </a:r>
          </a:p>
        </p:txBody>
      </p:sp>
      <p:sp>
        <p:nvSpPr>
          <p:cNvPr id="2" name="文本框 1"/>
          <p:cNvSpPr txBox="1"/>
          <p:nvPr/>
        </p:nvSpPr>
        <p:spPr>
          <a:xfrm>
            <a:off x="1283970" y="3388360"/>
            <a:ext cx="410845" cy="655320"/>
          </a:xfrm>
          <a:prstGeom prst="rect">
            <a:avLst/>
          </a:prstGeom>
          <a:noFill/>
        </p:spPr>
        <p:txBody>
          <a:bodyPr wrap="none" rtlCol="0" anchor="t">
            <a:spAutoFit/>
          </a:bodyPr>
          <a:lstStyle/>
          <a:p>
            <a:pPr indent="0" fontAlgn="auto">
              <a:lnSpc>
                <a:spcPts val="4400"/>
              </a:lnSpc>
            </a:pPr>
            <a:r>
              <a:rPr sz="3200" b="1">
                <a:solidFill>
                  <a:srgbClr val="FF0000"/>
                </a:solidFill>
                <a:sym typeface="+mn-ea"/>
              </a:rPr>
              <a:t>B</a:t>
            </a:r>
            <a:endParaRPr lang="zh-CN" altLang="en-US" sz="3200" b="1">
              <a:solidFill>
                <a:srgbClr val="FF0000"/>
              </a:solidFill>
              <a:sym typeface="+mn-ea"/>
            </a:endParaRPr>
          </a:p>
        </p:txBody>
      </p:sp>
      <p:sp>
        <p:nvSpPr>
          <p:cNvPr id="3" name="文本框 2"/>
          <p:cNvSpPr txBox="1"/>
          <p:nvPr/>
        </p:nvSpPr>
        <p:spPr>
          <a:xfrm>
            <a:off x="487680" y="5635625"/>
            <a:ext cx="11250295" cy="1076325"/>
          </a:xfrm>
          <a:prstGeom prst="rect">
            <a:avLst/>
          </a:prstGeom>
          <a:noFill/>
          <a:ln w="9525">
            <a:noFill/>
          </a:ln>
        </p:spPr>
        <p:txBody>
          <a:bodyPr wrap="square">
            <a:spAutoFit/>
          </a:bodyPr>
          <a:lstStyle/>
          <a:p>
            <a:pPr indent="0"/>
            <a:r>
              <a:rPr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【解题分析】②体现开放理念；③体现创新理念，所以本题答案是B。</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61645" y="1130935"/>
            <a:ext cx="11240135" cy="4523105"/>
          </a:xfrm>
          <a:prstGeom prst="rect">
            <a:avLst/>
          </a:prstGeom>
          <a:noFill/>
          <a:ln w="9525">
            <a:noFill/>
          </a:ln>
        </p:spPr>
        <p:txBody>
          <a:bodyPr wrap="square">
            <a:spAutoFit/>
          </a:bodyPr>
          <a:lstStyle/>
          <a:p>
            <a:pPr indent="0"/>
            <a:r>
              <a:rPr sz="3200" b="0">
                <a:ea typeface="宋体" panose="02010600030101010101" pitchFamily="2" charset="-122"/>
              </a:rPr>
              <a:t>6. 2022年春晚节目《春风十万里》歌颂了我们伟大祖国朝气蓬勃、欣欣向荣的大好局面，赞颂改革开放是春风，正是这些春风吹来了“十万好消息”，吹来了祖国繁荣富强、人民安居乐业的好消息。这些好消息</a:t>
            </a:r>
            <a:r>
              <a:rPr lang="zh-CN" sz="3200" b="0">
                <a:ea typeface="宋体" panose="02010600030101010101" pitchFamily="2" charset="-122"/>
              </a:rPr>
              <a:t>（</a:t>
            </a:r>
            <a:r>
              <a:rPr lang="en-US" altLang="zh-CN" sz="3200" b="0">
                <a:ea typeface="宋体" panose="02010600030101010101" pitchFamily="2" charset="-122"/>
              </a:rPr>
              <a:t>       </a:t>
            </a:r>
            <a:r>
              <a:rPr lang="zh-CN" sz="3200" b="0">
                <a:ea typeface="宋体" panose="02010600030101010101" pitchFamily="2" charset="-122"/>
              </a:rPr>
              <a:t>）</a:t>
            </a:r>
            <a:endParaRPr sz="3200" b="0">
              <a:ea typeface="宋体" panose="02010600030101010101" pitchFamily="2" charset="-122"/>
            </a:endParaRPr>
          </a:p>
          <a:p>
            <a:pPr indent="0"/>
            <a:r>
              <a:rPr sz="3200" b="0">
                <a:ea typeface="宋体" panose="02010600030101010101" pitchFamily="2" charset="-122"/>
              </a:rPr>
              <a:t>①说明我国实现了共同富裕　 </a:t>
            </a:r>
          </a:p>
          <a:p>
            <a:pPr indent="0"/>
            <a:r>
              <a:rPr sz="3200" b="0">
                <a:ea typeface="宋体" panose="02010600030101010101" pitchFamily="2" charset="-122"/>
              </a:rPr>
              <a:t>②表明我国向社会主义现代化强国又迈进了一步</a:t>
            </a:r>
          </a:p>
          <a:p>
            <a:pPr indent="0"/>
            <a:r>
              <a:rPr sz="3200" b="0">
                <a:ea typeface="宋体" panose="02010600030101010101" pitchFamily="2" charset="-122"/>
              </a:rPr>
              <a:t>③体现了以人民为中心的发展思想</a:t>
            </a:r>
          </a:p>
          <a:p>
            <a:pPr indent="0"/>
            <a:r>
              <a:rPr sz="3200" b="0">
                <a:ea typeface="宋体" panose="02010600030101010101" pitchFamily="2" charset="-122"/>
              </a:rPr>
              <a:t>④说明我国社会主要矛盾已经解决</a:t>
            </a:r>
          </a:p>
          <a:p>
            <a:pPr indent="0"/>
            <a:r>
              <a:rPr sz="3200" b="0">
                <a:ea typeface="宋体" panose="02010600030101010101" pitchFamily="2" charset="-122"/>
              </a:rPr>
              <a:t>A. ①②　　　   B. ①③　  </a:t>
            </a:r>
            <a:r>
              <a:rPr lang="en-US" sz="3200" b="0">
                <a:ea typeface="宋体" panose="02010600030101010101" pitchFamily="2" charset="-122"/>
              </a:rPr>
              <a:t>		</a:t>
            </a:r>
            <a:r>
              <a:rPr sz="3200" b="0">
                <a:ea typeface="宋体" panose="02010600030101010101" pitchFamily="2" charset="-122"/>
              </a:rPr>
              <a:t>C. ②③　　　　  D. ③④</a:t>
            </a:r>
          </a:p>
        </p:txBody>
      </p:sp>
      <p:sp>
        <p:nvSpPr>
          <p:cNvPr id="2" name="文本框 1"/>
          <p:cNvSpPr txBox="1"/>
          <p:nvPr/>
        </p:nvSpPr>
        <p:spPr>
          <a:xfrm>
            <a:off x="487680" y="5583555"/>
            <a:ext cx="11250295" cy="1076325"/>
          </a:xfrm>
          <a:prstGeom prst="rect">
            <a:avLst/>
          </a:prstGeom>
          <a:noFill/>
          <a:ln w="9525">
            <a:noFill/>
          </a:ln>
        </p:spPr>
        <p:txBody>
          <a:bodyPr wrap="square">
            <a:spAutoFit/>
          </a:bodyPr>
          <a:lstStyle/>
          <a:p>
            <a:pPr indent="0"/>
            <a:r>
              <a:rPr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【解题分析】①观点错误，共同富裕还没实现；④观点错误，我国社会的主要矛盾仍存在。故选C。</a:t>
            </a:r>
          </a:p>
        </p:txBody>
      </p:sp>
      <p:sp>
        <p:nvSpPr>
          <p:cNvPr id="3" name="文本框 2"/>
          <p:cNvSpPr txBox="1"/>
          <p:nvPr/>
        </p:nvSpPr>
        <p:spPr>
          <a:xfrm>
            <a:off x="5157470" y="2585720"/>
            <a:ext cx="476250" cy="583565"/>
          </a:xfrm>
          <a:prstGeom prst="rect">
            <a:avLst/>
          </a:prstGeom>
          <a:noFill/>
        </p:spPr>
        <p:txBody>
          <a:bodyPr wrap="none" rtlCol="0" anchor="t">
            <a:spAutoFit/>
          </a:bodyPr>
          <a:lstStyle/>
          <a:p>
            <a:r>
              <a:rPr sz="3200" b="1">
                <a:solidFill>
                  <a:srgbClr val="FF0000"/>
                </a:solidFill>
                <a:ea typeface="宋体" panose="02010600030101010101" pitchFamily="2" charset="-122"/>
                <a:sym typeface="+mn-ea"/>
              </a:rPr>
              <a:t>C</a:t>
            </a:r>
            <a:endParaRPr lang="zh-CN" altLang="en-US" sz="3200" b="1">
              <a:solidFill>
                <a:srgbClr val="FF0000"/>
              </a:solidFill>
              <a:ea typeface="宋体" panose="02010600030101010101" pitchFamily="2" charset="-122"/>
              <a:sym typeface="+mn-ea"/>
            </a:endParaRP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linds(horizontal)">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76250" y="1141095"/>
            <a:ext cx="11253470" cy="4523105"/>
          </a:xfrm>
          <a:prstGeom prst="rect">
            <a:avLst/>
          </a:prstGeom>
          <a:noFill/>
          <a:ln w="9525">
            <a:noFill/>
          </a:ln>
        </p:spPr>
        <p:txBody>
          <a:bodyPr wrap="square">
            <a:spAutoFit/>
          </a:bodyPr>
          <a:lstStyle/>
          <a:p>
            <a:pPr indent="0" fontAlgn="auto">
              <a:lnSpc>
                <a:spcPct val="100000"/>
              </a:lnSpc>
            </a:pPr>
            <a:r>
              <a:rPr sz="3200" b="0"/>
              <a:t>7. 2022年《政府工作报告》指出，过去一年，人民生活水平稳步提高。居民人均可支配收入实际增长8.1%。脱贫攻坚成果得到巩固和拓展。基本养老、基本医疗、社会救助等保障力度加大。教育改革发展迈出新步伐。新开工改造城镇老旧小区5.6万个，惠及近千万家庭。这告诉我们</a:t>
            </a:r>
            <a:r>
              <a:rPr lang="en-US" sz="3200" b="0"/>
              <a:t>(         )</a:t>
            </a:r>
            <a:endParaRPr sz="3200" b="0"/>
          </a:p>
          <a:p>
            <a:pPr indent="0" fontAlgn="auto">
              <a:lnSpc>
                <a:spcPct val="100000"/>
              </a:lnSpc>
            </a:pPr>
            <a:r>
              <a:rPr sz="3200" b="0"/>
              <a:t>①党和政府让人民共享改革成果  ②政府的工作要对人民负责，为人民谋利益③我国已经建成了最完善的保障体系  ④发展的根本目的就是增进民生福祉</a:t>
            </a:r>
          </a:p>
          <a:p>
            <a:pPr indent="0" fontAlgn="auto">
              <a:lnSpc>
                <a:spcPct val="100000"/>
              </a:lnSpc>
            </a:pPr>
            <a:r>
              <a:rPr sz="3200" b="0"/>
              <a:t>A. ①②③　   B. ①②④　　  C. ①③④　　  D. ②③④ </a:t>
            </a:r>
          </a:p>
        </p:txBody>
      </p:sp>
      <p:sp>
        <p:nvSpPr>
          <p:cNvPr id="2" name="文本框 1"/>
          <p:cNvSpPr txBox="1"/>
          <p:nvPr/>
        </p:nvSpPr>
        <p:spPr>
          <a:xfrm>
            <a:off x="7430770" y="3074670"/>
            <a:ext cx="410845" cy="655320"/>
          </a:xfrm>
          <a:prstGeom prst="rect">
            <a:avLst/>
          </a:prstGeom>
          <a:noFill/>
        </p:spPr>
        <p:txBody>
          <a:bodyPr wrap="none" rtlCol="0" anchor="t">
            <a:spAutoFit/>
          </a:bodyPr>
          <a:lstStyle/>
          <a:p>
            <a:pPr indent="0" fontAlgn="auto">
              <a:lnSpc>
                <a:spcPts val="4400"/>
              </a:lnSpc>
            </a:pPr>
            <a:r>
              <a:rPr sz="3200" b="1">
                <a:solidFill>
                  <a:srgbClr val="FF0000"/>
                </a:solidFill>
                <a:sym typeface="+mn-ea"/>
              </a:rPr>
              <a:t>B</a:t>
            </a:r>
            <a:endParaRPr lang="zh-CN" altLang="en-US" sz="3200" b="1">
              <a:solidFill>
                <a:srgbClr val="FF0000"/>
              </a:solidFill>
              <a:sym typeface="+mn-ea"/>
            </a:endParaRPr>
          </a:p>
        </p:txBody>
      </p:sp>
      <p:sp>
        <p:nvSpPr>
          <p:cNvPr id="3" name="文本框 2"/>
          <p:cNvSpPr txBox="1"/>
          <p:nvPr/>
        </p:nvSpPr>
        <p:spPr>
          <a:xfrm>
            <a:off x="487680" y="5552440"/>
            <a:ext cx="11250295" cy="1076325"/>
          </a:xfrm>
          <a:prstGeom prst="rect">
            <a:avLst/>
          </a:prstGeom>
          <a:noFill/>
          <a:ln w="9525">
            <a:noFill/>
          </a:ln>
        </p:spPr>
        <p:txBody>
          <a:bodyPr wrap="square">
            <a:spAutoFit/>
          </a:bodyPr>
          <a:lstStyle/>
          <a:p>
            <a:pPr indent="0"/>
            <a:r>
              <a:rPr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【解题分析】③观点错误，我国社会保障体系在不断完善，没有最完善。故选B。</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62280" y="1137285"/>
            <a:ext cx="11083925" cy="5169535"/>
          </a:xfrm>
          <a:prstGeom prst="rect">
            <a:avLst/>
          </a:prstGeom>
          <a:noFill/>
          <a:ln w="9525">
            <a:noFill/>
          </a:ln>
        </p:spPr>
        <p:txBody>
          <a:bodyPr wrap="square">
            <a:spAutoFit/>
          </a:bodyPr>
          <a:lstStyle/>
          <a:p>
            <a:pPr indent="0" fontAlgn="auto">
              <a:lnSpc>
                <a:spcPts val="4400"/>
              </a:lnSpc>
            </a:pPr>
            <a:r>
              <a:rPr sz="3200" b="0"/>
              <a:t>8. 2021年12月8日至10日，中央经济工作会议在北京举行。会议认为，进入新发展阶段，我国发展内外环境发生深刻变化，面临许多新的重大理论和实践问题，需要正确认识和把握。“进入新发展阶段”指的是我国</a:t>
            </a:r>
            <a:r>
              <a:rPr lang="zh-CN" sz="3200" b="0"/>
              <a:t>（</a:t>
            </a:r>
            <a:r>
              <a:rPr lang="en-US" altLang="zh-CN" sz="3200" b="0"/>
              <a:t>        </a:t>
            </a:r>
            <a:r>
              <a:rPr lang="zh-CN" sz="3200" b="0"/>
              <a:t>）</a:t>
            </a:r>
            <a:endParaRPr sz="3200" b="0"/>
          </a:p>
          <a:p>
            <a:pPr indent="0" fontAlgn="auto">
              <a:lnSpc>
                <a:spcPts val="4400"/>
              </a:lnSpc>
            </a:pPr>
            <a:r>
              <a:rPr sz="3200" b="0"/>
              <a:t>A. 经济发展进入新常态，由高速增长转为高质量发展</a:t>
            </a:r>
          </a:p>
          <a:p>
            <a:pPr indent="0" fontAlgn="auto">
              <a:lnSpc>
                <a:spcPts val="4400"/>
              </a:lnSpc>
            </a:pPr>
            <a:r>
              <a:rPr sz="3200" b="0"/>
              <a:t>B. 成为世界第二大经济体，经济发展水平在全球遥遥领先</a:t>
            </a:r>
          </a:p>
          <a:p>
            <a:pPr indent="0" fontAlgn="auto">
              <a:lnSpc>
                <a:spcPts val="4400"/>
              </a:lnSpc>
            </a:pPr>
            <a:r>
              <a:rPr sz="3200" b="0"/>
              <a:t>C. 仍处于并将长期处于社会主义初级阶段的国情已根本改变</a:t>
            </a:r>
          </a:p>
          <a:p>
            <a:pPr indent="0" fontAlgn="auto">
              <a:lnSpc>
                <a:spcPts val="4400"/>
              </a:lnSpc>
            </a:pPr>
            <a:r>
              <a:rPr sz="3200" b="0"/>
              <a:t>D. 主要矛盾转化为实现共同富裕与发展不平衡不充分之间的矛盾</a:t>
            </a:r>
          </a:p>
        </p:txBody>
      </p:sp>
      <p:sp>
        <p:nvSpPr>
          <p:cNvPr id="2" name="文本框 1"/>
          <p:cNvSpPr txBox="1"/>
          <p:nvPr/>
        </p:nvSpPr>
        <p:spPr>
          <a:xfrm>
            <a:off x="6330315" y="2891155"/>
            <a:ext cx="429260" cy="583565"/>
          </a:xfrm>
          <a:prstGeom prst="rect">
            <a:avLst/>
          </a:prstGeom>
          <a:noFill/>
        </p:spPr>
        <p:txBody>
          <a:bodyPr wrap="none" rtlCol="0" anchor="t">
            <a:spAutoFit/>
          </a:bodyPr>
          <a:lstStyle/>
          <a:p>
            <a:r>
              <a:rPr sz="3200" b="1">
                <a:solidFill>
                  <a:srgbClr val="FF0000"/>
                </a:solidFill>
                <a:sym typeface="+mn-ea"/>
              </a:rPr>
              <a:t>A</a:t>
            </a:r>
            <a:endParaRPr lang="zh-CN" altLang="en-US" sz="3200" b="1">
              <a:solidFill>
                <a:srgbClr val="FF0000"/>
              </a:solidFill>
              <a:sym typeface="+mn-ea"/>
            </a:endParaRP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87680" y="1386840"/>
            <a:ext cx="11250295" cy="3290570"/>
          </a:xfrm>
          <a:prstGeom prst="rect">
            <a:avLst/>
          </a:prstGeom>
          <a:noFill/>
          <a:ln w="9525">
            <a:noFill/>
          </a:ln>
        </p:spPr>
        <p:txBody>
          <a:bodyPr wrap="square">
            <a:spAutoFit/>
          </a:bodyPr>
          <a:lstStyle/>
          <a:p>
            <a:pPr indent="0">
              <a:lnSpc>
                <a:spcPct val="130000"/>
              </a:lnSpc>
            </a:pPr>
            <a:r>
              <a:rPr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解题分析】BCD观点错误，虽然近年来我国发展取得了辉煌成就，但我国还是世界上最大的发展中国家，仍处于并将长期处于社会主义初级阶段的国情并没有发生根本改变；“人民日益增长的美好生活需要和不平衡不充分的发展之间的矛盾”这一社会主要矛盾并没有改变。故选A。</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0"/>
                                        </p:tgtEl>
                                        <p:attrNameLst>
                                          <p:attrName>style.visibility</p:attrName>
                                        </p:attrNameLst>
                                      </p:cBhvr>
                                      <p:to>
                                        <p:strVal val="visible"/>
                                      </p:to>
                                    </p:set>
                                    <p:animEffect transition="in" filter="blinds(horizontal)">
                                      <p:cBhvr>
                                        <p:cTn id="7" dur="500"/>
                                        <p:tgtEl>
                                          <p:spTgt spid="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76250" y="1128395"/>
            <a:ext cx="11238865" cy="5507990"/>
          </a:xfrm>
          <a:prstGeom prst="rect">
            <a:avLst/>
          </a:prstGeom>
          <a:noFill/>
          <a:ln w="9525">
            <a:noFill/>
          </a:ln>
        </p:spPr>
        <p:txBody>
          <a:bodyPr wrap="square">
            <a:spAutoFit/>
          </a:bodyPr>
          <a:lstStyle/>
          <a:p>
            <a:pPr indent="0" fontAlgn="auto">
              <a:lnSpc>
                <a:spcPct val="100000"/>
              </a:lnSpc>
            </a:pPr>
            <a:r>
              <a:rPr sz="3200" b="0"/>
              <a:t>9. 2022年3月2日，习近平主持召开中央全面深化改革委员会第二十四次会议时强调，要深入总结党的十九大以来全面深化改革新进展新成效新经验，抓紧研究未来一个时期全面深化改革的主攻方向、战略重点、任务举措，为保持平稳健康的经济环境、国泰民安的社会环境、风清气正的政治环境创造良好制度条件。全面深化改革</a:t>
            </a:r>
            <a:r>
              <a:rPr lang="en-US" sz="3200" b="0"/>
              <a:t>(          )</a:t>
            </a:r>
            <a:endParaRPr sz="3200" b="0"/>
          </a:p>
          <a:p>
            <a:pPr indent="0" fontAlgn="auto">
              <a:lnSpc>
                <a:spcPct val="100000"/>
              </a:lnSpc>
            </a:pPr>
            <a:r>
              <a:rPr sz="3200" b="0"/>
              <a:t>①是中国经济发展适应新变化的客观需要　　</a:t>
            </a:r>
          </a:p>
          <a:p>
            <a:pPr indent="0" fontAlgn="auto">
              <a:lnSpc>
                <a:spcPct val="100000"/>
              </a:lnSpc>
            </a:pPr>
            <a:r>
              <a:rPr sz="3200" b="0"/>
              <a:t>②能够确保我国经济社会健康可持续发展</a:t>
            </a:r>
          </a:p>
          <a:p>
            <a:pPr indent="0" fontAlgn="auto">
              <a:lnSpc>
                <a:spcPct val="100000"/>
              </a:lnSpc>
            </a:pPr>
            <a:r>
              <a:rPr sz="3200" b="0"/>
              <a:t>③就是指我国现阶段的经济体制改革　　　　</a:t>
            </a:r>
          </a:p>
          <a:p>
            <a:pPr indent="0" fontAlgn="auto">
              <a:lnSpc>
                <a:spcPct val="100000"/>
              </a:lnSpc>
            </a:pPr>
            <a:r>
              <a:rPr sz="3200" b="0"/>
              <a:t>④有利于促进社会公平正义</a:t>
            </a:r>
          </a:p>
          <a:p>
            <a:pPr indent="0" fontAlgn="auto">
              <a:lnSpc>
                <a:spcPct val="100000"/>
              </a:lnSpc>
            </a:pPr>
            <a:r>
              <a:rPr sz="3200" b="0"/>
              <a:t>A. ①②　　　　  B. ①④　　　   C. ②③　 　　  D. ②④</a:t>
            </a:r>
          </a:p>
        </p:txBody>
      </p:sp>
      <p:sp>
        <p:nvSpPr>
          <p:cNvPr id="2" name="文本框 1"/>
          <p:cNvSpPr txBox="1"/>
          <p:nvPr/>
        </p:nvSpPr>
        <p:spPr>
          <a:xfrm>
            <a:off x="4664075" y="3590290"/>
            <a:ext cx="410845" cy="583565"/>
          </a:xfrm>
          <a:prstGeom prst="rect">
            <a:avLst/>
          </a:prstGeom>
          <a:noFill/>
        </p:spPr>
        <p:txBody>
          <a:bodyPr wrap="none" rtlCol="0" anchor="t">
            <a:spAutoFit/>
          </a:bodyPr>
          <a:lstStyle/>
          <a:p>
            <a:r>
              <a:rPr sz="3200" b="1">
                <a:solidFill>
                  <a:srgbClr val="FF0000"/>
                </a:solidFill>
                <a:sym typeface="+mn-ea"/>
              </a:rPr>
              <a:t>B</a:t>
            </a:r>
            <a:endParaRPr lang="zh-CN" altLang="en-US" sz="3200" b="1">
              <a:solidFill>
                <a:srgbClr val="FF0000"/>
              </a:solidFill>
              <a:sym typeface="+mn-ea"/>
            </a:endParaRP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87680" y="1386840"/>
            <a:ext cx="11250295" cy="2453640"/>
          </a:xfrm>
          <a:prstGeom prst="rect">
            <a:avLst/>
          </a:prstGeom>
          <a:noFill/>
          <a:ln w="9525">
            <a:noFill/>
          </a:ln>
        </p:spPr>
        <p:txBody>
          <a:bodyPr wrap="square">
            <a:spAutoFit/>
          </a:bodyPr>
          <a:lstStyle/>
          <a:p>
            <a:pPr indent="0">
              <a:lnSpc>
                <a:spcPct val="120000"/>
              </a:lnSpc>
            </a:pPr>
            <a:r>
              <a:rPr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解题分析】②观点错误，夸大了全面深化改革的作用，太绝对；③观点错误，我国推行的改革是一场全面而深刻的社会变革，包括经济、政治、文化、社会、生态、国防和军队以及党的建设等领域的改革。故选B。</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0"/>
                                        </p:tgtEl>
                                        <p:attrNameLst>
                                          <p:attrName>style.visibility</p:attrName>
                                        </p:attrNameLst>
                                      </p:cBhvr>
                                      <p:to>
                                        <p:strVal val="visible"/>
                                      </p:to>
                                    </p:set>
                                    <p:animEffect transition="in" filter="blinds(horizontal)">
                                      <p:cBhvr>
                                        <p:cTn id="7" dur="500"/>
                                        <p:tgtEl>
                                          <p:spTgt spid="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75615" y="1128395"/>
            <a:ext cx="11267440" cy="5502910"/>
          </a:xfrm>
          <a:prstGeom prst="rect">
            <a:avLst/>
          </a:prstGeom>
          <a:noFill/>
          <a:ln w="9525">
            <a:noFill/>
          </a:ln>
        </p:spPr>
        <p:txBody>
          <a:bodyPr wrap="square">
            <a:spAutoFit/>
          </a:bodyPr>
          <a:lstStyle/>
          <a:p>
            <a:pPr indent="0" fontAlgn="auto">
              <a:lnSpc>
                <a:spcPct val="110000"/>
              </a:lnSpc>
            </a:pPr>
            <a:r>
              <a:rPr sz="3200" b="0"/>
              <a:t>10. 2022年2月22日，2022年中央一号文件《关于做好二○二二年全面推进乡村振兴重点工作的意见》发布。党中央认为，从容应对百年变局和世纪疫情，推动经济社会平稳健康发展，必须着眼国家重大战略需要，稳住农业基本盘、做好“三农”工作，接续全面推进乡村振兴，确保农业稳产增产、农民稳步增收、农村稳定安宁。这表明</a:t>
            </a:r>
            <a:r>
              <a:rPr lang="en-US" sz="3200" b="0"/>
              <a:t>(         )</a:t>
            </a:r>
            <a:endParaRPr sz="3200" b="0"/>
          </a:p>
          <a:p>
            <a:pPr indent="0" fontAlgn="auto">
              <a:lnSpc>
                <a:spcPct val="110000"/>
              </a:lnSpc>
            </a:pPr>
            <a:r>
              <a:rPr sz="3200" b="0"/>
              <a:t>A. 党和国家坚持开放的发展理念</a:t>
            </a:r>
          </a:p>
          <a:p>
            <a:pPr indent="0" fontAlgn="auto">
              <a:lnSpc>
                <a:spcPct val="110000"/>
              </a:lnSpc>
            </a:pPr>
            <a:r>
              <a:rPr sz="3200" b="0"/>
              <a:t>B. 解决好“三农”问题就能实现民族复兴</a:t>
            </a:r>
          </a:p>
          <a:p>
            <a:pPr indent="0" fontAlgn="auto">
              <a:lnSpc>
                <a:spcPct val="110000"/>
              </a:lnSpc>
            </a:pPr>
            <a:r>
              <a:rPr sz="3200" b="0"/>
              <a:t>C. 我国已经彻底解决城乡发展不平衡问题</a:t>
            </a:r>
          </a:p>
          <a:p>
            <a:pPr indent="0" fontAlgn="auto">
              <a:lnSpc>
                <a:spcPct val="110000"/>
              </a:lnSpc>
            </a:pPr>
            <a:r>
              <a:rPr sz="3200" b="0"/>
              <a:t>D. 党和政府引领全体人民朝着共同富裕方向稳步前进</a:t>
            </a:r>
          </a:p>
        </p:txBody>
      </p:sp>
      <p:sp>
        <p:nvSpPr>
          <p:cNvPr id="2" name="文本框 1"/>
          <p:cNvSpPr txBox="1"/>
          <p:nvPr/>
        </p:nvSpPr>
        <p:spPr>
          <a:xfrm>
            <a:off x="4973320" y="3898900"/>
            <a:ext cx="438785" cy="583565"/>
          </a:xfrm>
          <a:prstGeom prst="rect">
            <a:avLst/>
          </a:prstGeom>
          <a:noFill/>
        </p:spPr>
        <p:txBody>
          <a:bodyPr wrap="none" rtlCol="0" anchor="t">
            <a:spAutoFit/>
          </a:bodyPr>
          <a:lstStyle/>
          <a:p>
            <a:r>
              <a:rPr sz="3200" b="1">
                <a:solidFill>
                  <a:srgbClr val="FF0000"/>
                </a:solidFill>
                <a:sym typeface="+mn-ea"/>
              </a:rPr>
              <a:t>D</a:t>
            </a:r>
            <a:endParaRPr lang="zh-CN" altLang="en-US" sz="3200" b="1">
              <a:solidFill>
                <a:srgbClr val="FF0000"/>
              </a:solidFill>
              <a:sym typeface="+mn-ea"/>
            </a:endParaRP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87680" y="1386840"/>
            <a:ext cx="11250295" cy="3634740"/>
          </a:xfrm>
          <a:prstGeom prst="rect">
            <a:avLst/>
          </a:prstGeom>
          <a:noFill/>
          <a:ln w="9525">
            <a:noFill/>
          </a:ln>
        </p:spPr>
        <p:txBody>
          <a:bodyPr wrap="square">
            <a:spAutoFit/>
          </a:bodyPr>
          <a:lstStyle/>
          <a:p>
            <a:pPr indent="0">
              <a:lnSpc>
                <a:spcPct val="120000"/>
              </a:lnSpc>
            </a:pPr>
            <a:r>
              <a:rPr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解题分析】材料体现的是共享的发展理念，故A观点不合题意。B观点错误，太绝对，解决好“三农”问题有利于推进中国梦的实现。C观点错误，我国经济发展还面临城乡发展不平衡不协调等现实挑战，做好“三农”工作有利于实现共同富裕，促进社会公平正义，但并没有彻底解决城乡发展不平衡问题。故选D。</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0"/>
                                        </p:tgtEl>
                                        <p:attrNameLst>
                                          <p:attrName>style.visibility</p:attrName>
                                        </p:attrNameLst>
                                      </p:cBhvr>
                                      <p:to>
                                        <p:strVal val="visible"/>
                                      </p:to>
                                    </p:set>
                                    <p:animEffect transition="in" filter="blinds(horizontal)">
                                      <p:cBhvr>
                                        <p:cTn id="7" dur="500"/>
                                        <p:tgtEl>
                                          <p:spTgt spid="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19100" y="859790"/>
            <a:ext cx="11572875" cy="5098832"/>
          </a:xfrm>
          <a:prstGeom prst="rect">
            <a:avLst/>
          </a:prstGeom>
          <a:noFill/>
          <a:ln w="9525">
            <a:noFill/>
          </a:ln>
        </p:spPr>
        <p:txBody>
          <a:bodyPr wrap="square">
            <a:spAutoFit/>
          </a:bodyPr>
          <a:lstStyle/>
          <a:p>
            <a:pPr indent="0" algn="just" fontAlgn="auto">
              <a:lnSpc>
                <a:spcPts val="4400"/>
              </a:lnSpc>
            </a:pPr>
            <a:r>
              <a:rPr lang="zh-CN" sz="3200" b="1" dirty="0">
                <a:ea typeface="黑体" panose="02010609060101010101" charset="-122"/>
              </a:rPr>
              <a:t>二、非选择题</a:t>
            </a:r>
            <a:endParaRPr lang="en-US" sz="3200" b="1" dirty="0">
              <a:latin typeface="Times New Roman" panose="02020603050405020304" pitchFamily="18" charset="0"/>
              <a:ea typeface="宋体" panose="02010600030101010101" pitchFamily="2" charset="-122"/>
            </a:endParaRPr>
          </a:p>
          <a:p>
            <a:pPr indent="0" algn="just" fontAlgn="auto">
              <a:lnSpc>
                <a:spcPts val="4400"/>
              </a:lnSpc>
            </a:pPr>
            <a:r>
              <a:rPr sz="3200" b="1" dirty="0"/>
              <a:t>11. </a:t>
            </a:r>
            <a:r>
              <a:rPr sz="3200" b="1" dirty="0" err="1"/>
              <a:t>在巩固拓展脱贫攻坚成果、全面推进区域协调发展的新形势下，必须继续深化东、西部协作。阅读材料，回答问题</a:t>
            </a:r>
            <a:r>
              <a:rPr sz="3200" b="1" dirty="0"/>
              <a:t>。(14分)</a:t>
            </a:r>
            <a:endParaRPr lang="en-US" sz="3200" b="1" dirty="0"/>
          </a:p>
          <a:p>
            <a:pPr indent="0" algn="just" fontAlgn="auto">
              <a:lnSpc>
                <a:spcPts val="4400"/>
              </a:lnSpc>
            </a:pPr>
            <a:r>
              <a:rPr sz="3200" b="1" dirty="0">
                <a:solidFill>
                  <a:srgbClr val="0000FF"/>
                </a:solidFill>
              </a:rPr>
              <a:t>材料一：</a:t>
            </a:r>
            <a:r>
              <a:rPr sz="3200" b="1" dirty="0">
                <a:latin typeface="楷体" panose="02010609060101010101" charset="-122"/>
                <a:ea typeface="楷体" panose="02010609060101010101" charset="-122"/>
                <a:cs typeface="楷体" panose="02010609060101010101" charset="-122"/>
              </a:rPr>
              <a:t>相隔千里的广东、贵州两地，借助东、西部扶贫协作的东风，已牵手25载。多年来，广东不断深化扶贫协作模式，从单一“输血”到“输血”“造血”并举。东、 西部协作不是单向的帮助，而是双向的互通有无。西部地区资源丰富、劳动力成本低等优势，与东部地区的资金、人才、技术优势能够形成互补。</a:t>
            </a:r>
          </a:p>
        </p:txBody>
      </p:sp>
    </p:spTree>
  </p:cSld>
  <p:clrMapOvr>
    <a:masterClrMapping/>
  </p:clrMapOvr>
  <p:transition>
    <p:wedge/>
    <p:sndAc>
      <p:stSnd>
        <p:snd r:embed="rId2" name="chimes.wav"/>
      </p:stSnd>
    </p:sndAc>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557530" y="819785"/>
            <a:ext cx="11267440" cy="5734050"/>
          </a:xfrm>
          <a:prstGeom prst="rect">
            <a:avLst/>
          </a:prstGeom>
          <a:noFill/>
          <a:ln w="9525">
            <a:noFill/>
          </a:ln>
        </p:spPr>
        <p:txBody>
          <a:bodyPr wrap="square">
            <a:spAutoFit/>
          </a:bodyPr>
          <a:lstStyle/>
          <a:p>
            <a:pPr indent="0" algn="just" fontAlgn="auto">
              <a:lnSpc>
                <a:spcPts val="4400"/>
              </a:lnSpc>
            </a:pPr>
            <a:r>
              <a:rPr sz="3200" b="1" dirty="0">
                <a:solidFill>
                  <a:srgbClr val="0000FF"/>
                </a:solidFill>
                <a:sym typeface="+mn-ea"/>
              </a:rPr>
              <a:t>材料二：</a:t>
            </a:r>
            <a:r>
              <a:rPr sz="3200" b="1" dirty="0">
                <a:latin typeface="楷体" panose="02010609060101010101" charset="-122"/>
                <a:ea typeface="楷体" panose="02010609060101010101" charset="-122"/>
                <a:cs typeface="楷体" panose="02010609060101010101" charset="-122"/>
                <a:sym typeface="+mn-ea"/>
              </a:rPr>
              <a:t>过去，贵州在开发刺梨产业时遭遇诸多困难，无论是生产技术还是营养价值开发一直未能突破原有限制。后来，广东龙头企业调研团队到黔南州，仅用98天就成功试产出以刺梨为主，混合柠檬汁、苹果汁而成的新款饮料，并迅速调整当地生产基地，进行技术改造，产品上市不到一年，销售额就已超过1亿元。产业发展过程中，为了将新的经营理念带到大山里，广东搭建农村电商技能实训平台和孵化基地，开展直播卖货技能等培训，为产业合作筑牢可持续的人才基础。贵州成千上万的农民依靠产业发展找到了就业和增收的门路，充满信心地奔向新的幸福。</a:t>
            </a:r>
            <a:endParaRPr lang="zh-CN" altLang="en-US" b="1" dirty="0">
              <a:latin typeface="楷体" panose="02010609060101010101" charset="-122"/>
              <a:ea typeface="楷体" panose="02010609060101010101" charset="-122"/>
              <a:cs typeface="楷体" panose="02010609060101010101" charset="-122"/>
            </a:endParaRPr>
          </a:p>
        </p:txBody>
      </p:sp>
    </p:spTree>
  </p:cSld>
  <p:clrMapOvr>
    <a:masterClrMapping/>
  </p:clrMapOvr>
  <p:transition>
    <p:wedge/>
    <p:sndAc>
      <p:stSnd>
        <p:snd r:embed="rId2" name="chimes.wav"/>
      </p:stSnd>
    </p:sndAc>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76250" y="1113790"/>
            <a:ext cx="11267440" cy="1470025"/>
          </a:xfrm>
          <a:prstGeom prst="rect">
            <a:avLst/>
          </a:prstGeom>
          <a:noFill/>
          <a:ln w="9525">
            <a:noFill/>
          </a:ln>
        </p:spPr>
        <p:txBody>
          <a:bodyPr wrap="square">
            <a:spAutoFit/>
          </a:bodyPr>
          <a:lstStyle/>
          <a:p>
            <a:pPr indent="0" fontAlgn="auto">
              <a:lnSpc>
                <a:spcPct val="140000"/>
              </a:lnSpc>
            </a:pPr>
            <a:r>
              <a:rPr sz="3200" b="0"/>
              <a:t>(1)广东和贵州的协作是推动区域协调发展、 打赢脱贫攻坚战、 促进</a:t>
            </a:r>
            <a:r>
              <a:rPr lang="en-US" sz="3200" b="0"/>
              <a:t>___________</a:t>
            </a:r>
            <a:r>
              <a:rPr sz="3200" b="0"/>
              <a:t>的生动展现。(4分)</a:t>
            </a:r>
          </a:p>
        </p:txBody>
      </p:sp>
      <p:sp>
        <p:nvSpPr>
          <p:cNvPr id="2" name="文本框 1"/>
          <p:cNvSpPr txBox="1"/>
          <p:nvPr/>
        </p:nvSpPr>
        <p:spPr>
          <a:xfrm>
            <a:off x="1979295" y="1848802"/>
            <a:ext cx="1968500" cy="655320"/>
          </a:xfrm>
          <a:prstGeom prst="rect">
            <a:avLst/>
          </a:prstGeom>
          <a:noFill/>
          <a:ln w="9525">
            <a:noFill/>
          </a:ln>
        </p:spPr>
        <p:txBody>
          <a:bodyPr wrap="square">
            <a:spAutoFit/>
          </a:bodyPr>
          <a:lstStyle/>
          <a:p>
            <a:pPr indent="0" fontAlgn="auto">
              <a:lnSpc>
                <a:spcPts val="4400"/>
              </a:lnSpc>
            </a:pPr>
            <a:r>
              <a:rPr sz="3200" b="1" dirty="0" err="1">
                <a:solidFill>
                  <a:srgbClr val="FF0000"/>
                </a:solidFill>
              </a:rPr>
              <a:t>共同富裕</a:t>
            </a:r>
            <a:endParaRPr sz="3200" b="1" dirty="0">
              <a:solidFill>
                <a:srgbClr val="FF0000"/>
              </a:solidFill>
            </a:endParaRPr>
          </a:p>
        </p:txBody>
      </p:sp>
      <p:sp>
        <p:nvSpPr>
          <p:cNvPr id="3" name="文本框 2"/>
          <p:cNvSpPr txBox="1"/>
          <p:nvPr/>
        </p:nvSpPr>
        <p:spPr>
          <a:xfrm>
            <a:off x="493395" y="2960370"/>
            <a:ext cx="11250295" cy="2159000"/>
          </a:xfrm>
          <a:prstGeom prst="rect">
            <a:avLst/>
          </a:prstGeom>
          <a:noFill/>
          <a:ln w="9525">
            <a:noFill/>
          </a:ln>
        </p:spPr>
        <p:txBody>
          <a:bodyPr wrap="square">
            <a:spAutoFit/>
          </a:bodyPr>
          <a:lstStyle/>
          <a:p>
            <a:pPr indent="0" fontAlgn="auto">
              <a:lnSpc>
                <a:spcPct val="140000"/>
              </a:lnSpc>
            </a:pPr>
            <a:r>
              <a:rPr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【解题分析】本问考查学生解读信息、归纳问题的能力， 广东和贵州的协作是推动区域协调发展、 打赢脱贫攻坚战、促进共同富裕的展现。答“乡村振兴”得2分， 其他答案不得分。</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61645" y="820420"/>
            <a:ext cx="11414760" cy="1170962"/>
          </a:xfrm>
          <a:prstGeom prst="rect">
            <a:avLst/>
          </a:prstGeom>
          <a:noFill/>
          <a:ln w="9525">
            <a:noFill/>
          </a:ln>
        </p:spPr>
        <p:txBody>
          <a:bodyPr wrap="square">
            <a:spAutoFit/>
          </a:bodyPr>
          <a:lstStyle/>
          <a:p>
            <a:pPr indent="0" algn="just" fontAlgn="auto">
              <a:lnSpc>
                <a:spcPts val="4400"/>
              </a:lnSpc>
            </a:pPr>
            <a:r>
              <a:rPr sz="3200" b="1" dirty="0">
                <a:solidFill>
                  <a:srgbClr val="0000FF"/>
                </a:solidFill>
                <a:latin typeface="黑体" panose="02010609060101010101" pitchFamily="49" charset="-122"/>
                <a:ea typeface="黑体" panose="02010609060101010101" pitchFamily="49" charset="-122"/>
              </a:rPr>
              <a:t>(2)</a:t>
            </a:r>
            <a:r>
              <a:rPr sz="3200" b="1" dirty="0" err="1">
                <a:solidFill>
                  <a:srgbClr val="0000FF"/>
                </a:solidFill>
                <a:latin typeface="黑体" panose="02010609060101010101" pitchFamily="49" charset="-122"/>
                <a:ea typeface="黑体" panose="02010609060101010101" pitchFamily="49" charset="-122"/>
              </a:rPr>
              <a:t>请</a:t>
            </a:r>
            <a:r>
              <a:rPr sz="3200" b="1" dirty="0" err="1">
                <a:solidFill>
                  <a:srgbClr val="00B050"/>
                </a:solidFill>
                <a:latin typeface="黑体" panose="02010609060101010101" pitchFamily="49" charset="-122"/>
                <a:ea typeface="黑体" panose="02010609060101010101" pitchFamily="49" charset="-122"/>
              </a:rPr>
              <a:t>结合材料</a:t>
            </a:r>
            <a:r>
              <a:rPr sz="3200" b="1" dirty="0" err="1">
                <a:solidFill>
                  <a:srgbClr val="0000FF"/>
                </a:solidFill>
                <a:latin typeface="黑体" panose="02010609060101010101" pitchFamily="49" charset="-122"/>
                <a:ea typeface="黑体" panose="02010609060101010101" pitchFamily="49" charset="-122"/>
              </a:rPr>
              <a:t>，</a:t>
            </a:r>
            <a:r>
              <a:rPr sz="3200" b="1" dirty="0" err="1">
                <a:solidFill>
                  <a:srgbClr val="00B050"/>
                </a:solidFill>
                <a:latin typeface="黑体" panose="02010609060101010101" pitchFamily="49" charset="-122"/>
                <a:ea typeface="黑体" panose="02010609060101010101" pitchFamily="49" charset="-122"/>
              </a:rPr>
              <a:t>运用所学知识</a:t>
            </a:r>
            <a:r>
              <a:rPr sz="3200" b="1" dirty="0" err="1">
                <a:solidFill>
                  <a:srgbClr val="0000FF"/>
                </a:solidFill>
                <a:latin typeface="黑体" panose="02010609060101010101" pitchFamily="49" charset="-122"/>
                <a:ea typeface="黑体" panose="02010609060101010101" pitchFamily="49" charset="-122"/>
              </a:rPr>
              <a:t>，说明广东和贵州是如何</a:t>
            </a:r>
            <a:r>
              <a:rPr lang="zh-CN" altLang="en-US" sz="3200" b="1" dirty="0">
                <a:solidFill>
                  <a:srgbClr val="0000FF"/>
                </a:solidFill>
                <a:latin typeface="黑体" panose="02010609060101010101" pitchFamily="49" charset="-122"/>
                <a:ea typeface="黑体" panose="02010609060101010101" pitchFamily="49" charset="-122"/>
              </a:rPr>
              <a:t>开展</a:t>
            </a:r>
            <a:r>
              <a:rPr sz="3200" b="1" dirty="0" err="1">
                <a:solidFill>
                  <a:srgbClr val="0000FF"/>
                </a:solidFill>
                <a:latin typeface="黑体" panose="02010609060101010101" pitchFamily="49" charset="-122"/>
                <a:ea typeface="黑体" panose="02010609060101010101" pitchFamily="49" charset="-122"/>
              </a:rPr>
              <a:t>协作推动两地共同发展的</a:t>
            </a:r>
            <a:r>
              <a:rPr sz="3200" b="1" dirty="0">
                <a:solidFill>
                  <a:srgbClr val="0000FF"/>
                </a:solidFill>
                <a:latin typeface="黑体" panose="02010609060101010101" pitchFamily="49" charset="-122"/>
                <a:ea typeface="黑体" panose="02010609060101010101" pitchFamily="49" charset="-122"/>
              </a:rPr>
              <a:t>。(10分)</a:t>
            </a:r>
          </a:p>
        </p:txBody>
      </p:sp>
      <p:sp>
        <p:nvSpPr>
          <p:cNvPr id="2" name="文本框 1"/>
          <p:cNvSpPr txBox="1"/>
          <p:nvPr/>
        </p:nvSpPr>
        <p:spPr>
          <a:xfrm>
            <a:off x="577215" y="1991382"/>
            <a:ext cx="11414760" cy="4556504"/>
          </a:xfrm>
          <a:prstGeom prst="rect">
            <a:avLst/>
          </a:prstGeom>
          <a:noFill/>
          <a:ln w="9525">
            <a:noFill/>
          </a:ln>
        </p:spPr>
        <p:txBody>
          <a:bodyPr wrap="square">
            <a:spAutoFit/>
          </a:bodyPr>
          <a:lstStyle/>
          <a:p>
            <a:pPr indent="0" algn="just" fontAlgn="auto">
              <a:lnSpc>
                <a:spcPts val="4400"/>
              </a:lnSpc>
            </a:pPr>
            <a:r>
              <a:rPr sz="3200" b="1" dirty="0">
                <a:latin typeface="华文中宋" panose="02010600040101010101" pitchFamily="2" charset="-122"/>
                <a:ea typeface="华文中宋" panose="02010600040101010101" pitchFamily="2" charset="-122"/>
              </a:rPr>
              <a:t>①</a:t>
            </a:r>
            <a:r>
              <a:rPr sz="3200" b="1" dirty="0" err="1">
                <a:solidFill>
                  <a:srgbClr val="FF0066"/>
                </a:solidFill>
                <a:latin typeface="华文中宋" panose="02010600040101010101" pitchFamily="2" charset="-122"/>
                <a:ea typeface="华文中宋" panose="02010600040101010101" pitchFamily="2" charset="-122"/>
              </a:rPr>
              <a:t>广东和贵州扶贫协作是双向的互通有无</a:t>
            </a:r>
            <a:r>
              <a:rPr sz="3200" b="1" dirty="0">
                <a:solidFill>
                  <a:srgbClr val="FF0066"/>
                </a:solidFill>
                <a:latin typeface="华文中宋" panose="02010600040101010101" pitchFamily="2" charset="-122"/>
                <a:ea typeface="华文中宋" panose="02010600040101010101" pitchFamily="2" charset="-122"/>
              </a:rPr>
              <a:t>， </a:t>
            </a:r>
            <a:r>
              <a:rPr sz="3200" b="1" dirty="0" err="1">
                <a:solidFill>
                  <a:srgbClr val="FF0066"/>
                </a:solidFill>
                <a:latin typeface="华文中宋" panose="02010600040101010101" pitchFamily="2" charset="-122"/>
                <a:ea typeface="华文中宋" panose="02010600040101010101" pitchFamily="2" charset="-122"/>
              </a:rPr>
              <a:t>优势互补</a:t>
            </a:r>
            <a:r>
              <a:rPr sz="3200" b="1" dirty="0">
                <a:solidFill>
                  <a:srgbClr val="FF0066"/>
                </a:solidFill>
                <a:latin typeface="华文中宋" panose="02010600040101010101" pitchFamily="2" charset="-122"/>
                <a:ea typeface="华文中宋" panose="02010600040101010101" pitchFamily="2" charset="-122"/>
              </a:rPr>
              <a:t>。</a:t>
            </a:r>
            <a:endParaRPr lang="en-US" sz="3200" b="1" dirty="0">
              <a:solidFill>
                <a:srgbClr val="FF0066"/>
              </a:solidFill>
              <a:latin typeface="华文中宋" panose="02010600040101010101" pitchFamily="2" charset="-122"/>
              <a:ea typeface="华文中宋" panose="02010600040101010101" pitchFamily="2" charset="-122"/>
            </a:endParaRPr>
          </a:p>
          <a:p>
            <a:pPr indent="0" algn="just" fontAlgn="auto">
              <a:lnSpc>
                <a:spcPts val="4400"/>
              </a:lnSpc>
            </a:pPr>
            <a:r>
              <a:rPr sz="3200" b="1" dirty="0">
                <a:latin typeface="华文中宋" panose="02010600040101010101" pitchFamily="2" charset="-122"/>
                <a:ea typeface="华文中宋" panose="02010600040101010101" pitchFamily="2" charset="-122"/>
              </a:rPr>
              <a:t>②</a:t>
            </a:r>
            <a:r>
              <a:rPr sz="3200" b="1" dirty="0" err="1">
                <a:solidFill>
                  <a:srgbClr val="FF0066"/>
                </a:solidFill>
                <a:latin typeface="华文中宋" panose="02010600040101010101" pitchFamily="2" charset="-122"/>
                <a:ea typeface="华文中宋" panose="02010600040101010101" pitchFamily="2" charset="-122"/>
              </a:rPr>
              <a:t>贵州</a:t>
            </a:r>
            <a:r>
              <a:rPr sz="3200" b="1" dirty="0" err="1">
                <a:latin typeface="华文中宋" panose="02010600040101010101" pitchFamily="2" charset="-122"/>
                <a:ea typeface="华文中宋" panose="02010600040101010101" pitchFamily="2" charset="-122"/>
              </a:rPr>
              <a:t>提供丰富的资源、劳动力</a:t>
            </a:r>
            <a:r>
              <a:rPr sz="3200" b="1" dirty="0">
                <a:latin typeface="华文中宋" panose="02010600040101010101" pitchFamily="2" charset="-122"/>
                <a:ea typeface="华文中宋" panose="02010600040101010101" pitchFamily="2" charset="-122"/>
              </a:rPr>
              <a:t>， </a:t>
            </a:r>
            <a:r>
              <a:rPr sz="3200" b="1" dirty="0" err="1">
                <a:latin typeface="华文中宋" panose="02010600040101010101" pitchFamily="2" charset="-122"/>
                <a:ea typeface="华文中宋" panose="02010600040101010101" pitchFamily="2" charset="-122"/>
              </a:rPr>
              <a:t>促进广东企业的发展</a:t>
            </a:r>
            <a:r>
              <a:rPr sz="3200" b="1" dirty="0">
                <a:latin typeface="华文中宋" panose="02010600040101010101" pitchFamily="2" charset="-122"/>
                <a:ea typeface="华文中宋" panose="02010600040101010101" pitchFamily="2" charset="-122"/>
              </a:rPr>
              <a:t>。</a:t>
            </a:r>
            <a:endParaRPr lang="en-US" sz="3200" b="1" dirty="0">
              <a:latin typeface="华文中宋" panose="02010600040101010101" pitchFamily="2" charset="-122"/>
              <a:ea typeface="华文中宋" panose="02010600040101010101" pitchFamily="2" charset="-122"/>
            </a:endParaRPr>
          </a:p>
          <a:p>
            <a:pPr indent="0" algn="just" fontAlgn="auto">
              <a:lnSpc>
                <a:spcPts val="4400"/>
              </a:lnSpc>
            </a:pPr>
            <a:r>
              <a:rPr sz="3200" b="1" dirty="0">
                <a:latin typeface="华文中宋" panose="02010600040101010101" pitchFamily="2" charset="-122"/>
                <a:ea typeface="华文中宋" panose="02010600040101010101" pitchFamily="2" charset="-122"/>
              </a:rPr>
              <a:t>③</a:t>
            </a:r>
            <a:r>
              <a:rPr sz="3200" b="1" dirty="0" err="1">
                <a:solidFill>
                  <a:srgbClr val="FF0066"/>
                </a:solidFill>
                <a:latin typeface="华文中宋" panose="02010600040101010101" pitchFamily="2" charset="-122"/>
                <a:ea typeface="华文中宋" panose="02010600040101010101" pitchFamily="2" charset="-122"/>
              </a:rPr>
              <a:t>广东</a:t>
            </a:r>
            <a:r>
              <a:rPr sz="3200" b="1" dirty="0" err="1">
                <a:latin typeface="华文中宋" panose="02010600040101010101" pitchFamily="2" charset="-122"/>
                <a:ea typeface="华文中宋" panose="02010600040101010101" pitchFamily="2" charset="-122"/>
              </a:rPr>
              <a:t>提供培训人才、技术改造、新的经营理念以帮助贵州开发农产品</a:t>
            </a:r>
            <a:r>
              <a:rPr sz="3200" b="1" dirty="0">
                <a:latin typeface="华文中宋" panose="02010600040101010101" pitchFamily="2" charset="-122"/>
                <a:ea typeface="华文中宋" panose="02010600040101010101" pitchFamily="2" charset="-122"/>
              </a:rPr>
              <a:t>。</a:t>
            </a:r>
            <a:endParaRPr lang="en-US" sz="3200" b="1" dirty="0">
              <a:latin typeface="华文中宋" panose="02010600040101010101" pitchFamily="2" charset="-122"/>
              <a:ea typeface="华文中宋" panose="02010600040101010101" pitchFamily="2" charset="-122"/>
            </a:endParaRPr>
          </a:p>
          <a:p>
            <a:pPr indent="0" algn="just" fontAlgn="auto">
              <a:lnSpc>
                <a:spcPts val="4400"/>
              </a:lnSpc>
            </a:pPr>
            <a:r>
              <a:rPr sz="3200" b="1" dirty="0">
                <a:latin typeface="华文中宋" panose="02010600040101010101" pitchFamily="2" charset="-122"/>
                <a:ea typeface="华文中宋" panose="02010600040101010101" pitchFamily="2" charset="-122"/>
              </a:rPr>
              <a:t>④</a:t>
            </a:r>
            <a:r>
              <a:rPr sz="3200" b="1" dirty="0" err="1">
                <a:solidFill>
                  <a:srgbClr val="FF0066"/>
                </a:solidFill>
                <a:latin typeface="华文中宋" panose="02010600040101010101" pitchFamily="2" charset="-122"/>
                <a:ea typeface="华文中宋" panose="02010600040101010101" pitchFamily="2" charset="-122"/>
              </a:rPr>
              <a:t>广东</a:t>
            </a:r>
            <a:r>
              <a:rPr sz="3200" b="1" dirty="0" err="1">
                <a:latin typeface="华文中宋" panose="02010600040101010101" pitchFamily="2" charset="-122"/>
                <a:ea typeface="华文中宋" panose="02010600040101010101" pitchFamily="2" charset="-122"/>
              </a:rPr>
              <a:t>抓住贵州人民最关心、最直接、最现实的利益问题，增强贵州的自我发展能力</a:t>
            </a:r>
            <a:r>
              <a:rPr sz="3200" b="1" dirty="0">
                <a:latin typeface="华文中宋" panose="02010600040101010101" pitchFamily="2" charset="-122"/>
                <a:ea typeface="华文中宋" panose="02010600040101010101" pitchFamily="2" charset="-122"/>
              </a:rPr>
              <a:t>， </a:t>
            </a:r>
            <a:r>
              <a:rPr sz="3200" b="1" dirty="0" err="1">
                <a:latin typeface="华文中宋" panose="02010600040101010101" pitchFamily="2" charset="-122"/>
                <a:ea typeface="华文中宋" panose="02010600040101010101" pitchFamily="2" charset="-122"/>
              </a:rPr>
              <a:t>发展当地经济</a:t>
            </a:r>
            <a:r>
              <a:rPr sz="3200" b="1" dirty="0">
                <a:latin typeface="华文中宋" panose="02010600040101010101" pitchFamily="2" charset="-122"/>
                <a:ea typeface="华文中宋" panose="02010600040101010101" pitchFamily="2" charset="-122"/>
              </a:rPr>
              <a:t>。</a:t>
            </a:r>
            <a:endParaRPr lang="en-US" sz="3200" b="1" dirty="0">
              <a:latin typeface="华文中宋" panose="02010600040101010101" pitchFamily="2" charset="-122"/>
              <a:ea typeface="华文中宋" panose="02010600040101010101" pitchFamily="2" charset="-122"/>
            </a:endParaRPr>
          </a:p>
          <a:p>
            <a:pPr indent="0" algn="just" fontAlgn="auto">
              <a:lnSpc>
                <a:spcPts val="4400"/>
              </a:lnSpc>
            </a:pPr>
            <a:r>
              <a:rPr sz="3200" b="1" dirty="0">
                <a:latin typeface="华文中宋" panose="02010600040101010101" pitchFamily="2" charset="-122"/>
                <a:ea typeface="华文中宋" panose="02010600040101010101" pitchFamily="2" charset="-122"/>
              </a:rPr>
              <a:t>⑤</a:t>
            </a:r>
            <a:r>
              <a:rPr sz="3200" b="1" dirty="0" err="1">
                <a:solidFill>
                  <a:srgbClr val="FF0066"/>
                </a:solidFill>
                <a:latin typeface="华文中宋" panose="02010600040101010101" pitchFamily="2" charset="-122"/>
                <a:ea typeface="华文中宋" panose="02010600040101010101" pitchFamily="2" charset="-122"/>
              </a:rPr>
              <a:t>广东和贵州</a:t>
            </a:r>
            <a:r>
              <a:rPr sz="3200" b="1" dirty="0" err="1">
                <a:latin typeface="华文中宋" panose="02010600040101010101" pitchFamily="2" charset="-122"/>
                <a:ea typeface="华文中宋" panose="02010600040101010101" pitchFamily="2" charset="-122"/>
              </a:rPr>
              <a:t>提升两地人民的获得感、幸福感，引领两地人民朝着共同富裕方向稳步前进</a:t>
            </a:r>
            <a:r>
              <a:rPr sz="3200" b="1" dirty="0">
                <a:latin typeface="华文中宋" panose="02010600040101010101" pitchFamily="2" charset="-122"/>
                <a:ea typeface="华文中宋" panose="02010600040101010101" pitchFamily="2" charset="-122"/>
              </a:rPr>
              <a:t>。(</a:t>
            </a:r>
            <a:r>
              <a:rPr sz="3200" b="1" dirty="0">
                <a:solidFill>
                  <a:srgbClr val="00B050"/>
                </a:solidFill>
                <a:latin typeface="华文中宋" panose="02010600040101010101" pitchFamily="2" charset="-122"/>
                <a:ea typeface="华文中宋" panose="02010600040101010101" pitchFamily="2" charset="-122"/>
              </a:rPr>
              <a:t>每点2分， 共10分</a:t>
            </a:r>
            <a:r>
              <a:rPr sz="3200" b="1" dirty="0">
                <a:latin typeface="华文中宋" panose="02010600040101010101" pitchFamily="2" charset="-122"/>
                <a:ea typeface="华文中宋" panose="02010600040101010101" pitchFamily="2" charset="-122"/>
              </a:rPr>
              <a:t>)</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87680" y="1386840"/>
            <a:ext cx="11250295" cy="2453640"/>
          </a:xfrm>
          <a:prstGeom prst="rect">
            <a:avLst/>
          </a:prstGeom>
          <a:noFill/>
          <a:ln w="9525">
            <a:noFill/>
          </a:ln>
        </p:spPr>
        <p:txBody>
          <a:bodyPr wrap="square">
            <a:spAutoFit/>
          </a:bodyPr>
          <a:lstStyle/>
          <a:p>
            <a:pPr indent="0">
              <a:lnSpc>
                <a:spcPct val="120000"/>
              </a:lnSpc>
            </a:pPr>
            <a:r>
              <a:rPr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【解题分析】本问考查共享发展成果， 考查学生获取和解读信息、调动和运用知识、描述和阐释事物的能力。要结合材料抓住广东和贵州双向互通有无、共享发展成果、互利共赢， 以及这些举措体现的关于走向共同富裕的课本知识观点作答。</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0"/>
                                        </p:tgtEl>
                                        <p:attrNameLst>
                                          <p:attrName>style.visibility</p:attrName>
                                        </p:attrNameLst>
                                      </p:cBhvr>
                                      <p:to>
                                        <p:strVal val="visible"/>
                                      </p:to>
                                    </p:set>
                                    <p:animEffect transition="in" filter="blinds(horizontal)">
                                      <p:cBhvr>
                                        <p:cTn id="7" dur="500"/>
                                        <p:tgtEl>
                                          <p:spTgt spid="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p:bldLst>
  </p:timing>
</p:sld>
</file>

<file path=ppt/slides/slide41.xml><?xml version="1.0" encoding="utf-8"?>
<p:sld xmlns:a="http://schemas.openxmlformats.org/drawingml/2006/main" xmlns:r="http://schemas.openxmlformats.org/officeDocument/2006/relationships" xmlns:p="http://schemas.openxmlformats.org/presentationml/2006/main">
  <p:cSld>
    <p:bg bwMode="auto">
      <p:bgPr>
        <a:blipFill dpi="0" rotWithShape="1">
          <a:blip r:embed="rId3"/>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wedge/>
    <p:sndAc>
      <p:stSnd>
        <p:snd r:embed="rId2" name="chimes.wav"/>
      </p:stSnd>
    </p:sndAc>
  </p:transition>
</p:sld>
</file>

<file path=ppt/tags/tag1.xml><?xml version="1.0" encoding="utf-8"?>
<p:tagLst xmlns:a="http://schemas.openxmlformats.org/drawingml/2006/main" xmlns:r="http://schemas.openxmlformats.org/officeDocument/2006/relationships" xmlns:p="http://schemas.openxmlformats.org/presentationml/2006/main">
  <p:tag name="COMMONDATA" val="eyJoZGlkIjoiODE4M2ZkMTIwMmQwZTg1YmFhYzRhZGQ1YWVjMzMxNGEifQ=="/>
</p:tagLst>
</file>

<file path=ppt/tags/tag2.xml><?xml version="1.0" encoding="utf-8"?>
<p:tagLst xmlns:a="http://schemas.openxmlformats.org/drawingml/2006/main" xmlns:r="http://schemas.openxmlformats.org/officeDocument/2006/relationships" xmlns:p="http://schemas.openxmlformats.org/presentationml/2006/main">
  <p:tag name="KSO_WM_UNIT_TABLE_BEAUTIFY" val="smartTable{77e671cc-14c5-4ec6-8830-fbeae4095c74}"/>
  <p:tag name="TABLE_ENDDRAG_ORIGIN_RECT" val="866*108"/>
  <p:tag name="TABLE_ENDDRAG_RECT" val="47*178*866*108"/>
</p:tagLst>
</file>

<file path=ppt/theme/theme1.xml><?xml version="1.0" encoding="utf-8"?>
<a:theme xmlns:a="http://schemas.openxmlformats.org/drawingml/2006/main" name="2_自定义设计方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imes New Roman"/>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Times New Roman"/>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imes New Roman"/>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noFill/>
        <a:ln>
          <a:noFill/>
        </a:ln>
      </a:spPr>
      <a:bodyPr wrap="square">
        <a:spAutoFit/>
      </a:bodyPr>
      <a:lstStyle>
        <a:defPPr marL="0" marR="0" lvl="0" indent="133350" algn="just" defTabSz="914400" rtl="0" eaLnBrk="1" fontAlgn="auto" latinLnBrk="0" hangingPunct="1">
          <a:lnSpc>
            <a:spcPct val="100000"/>
          </a:lnSpc>
          <a:spcBef>
            <a:spcPts val="0"/>
          </a:spcBef>
          <a:spcAft>
            <a:spcPts val="0"/>
          </a:spcAft>
          <a:buClrTx/>
          <a:buSzTx/>
          <a:buFontTx/>
          <a:buNone/>
          <a:defRPr/>
        </a:defPPr>
      </a:lst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imes New Roman"/>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imes New Roman"/>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58</TotalTime>
  <Words>1908</Words>
  <Application>Microsoft Office PowerPoint</Application>
  <PresentationFormat>宽屏</PresentationFormat>
  <Paragraphs>203</Paragraphs>
  <Slides>41</Slides>
  <Notes>2</Notes>
  <HiddenSlides>0</HiddenSlides>
  <MMClips>0</MMClips>
  <ScaleCrop>false</ScaleCrop>
  <HeadingPairs>
    <vt:vector size="6" baseType="variant">
      <vt:variant>
        <vt:lpstr>已用的字体</vt:lpstr>
      </vt:variant>
      <vt:variant>
        <vt:i4>8</vt:i4>
      </vt:variant>
      <vt:variant>
        <vt:lpstr>主题</vt:lpstr>
      </vt:variant>
      <vt:variant>
        <vt:i4>2</vt:i4>
      </vt:variant>
      <vt:variant>
        <vt:lpstr>幻灯片标题</vt:lpstr>
      </vt:variant>
      <vt:variant>
        <vt:i4>41</vt:i4>
      </vt:variant>
    </vt:vector>
  </HeadingPairs>
  <TitlesOfParts>
    <vt:vector size="51" baseType="lpstr">
      <vt:lpstr>黑体</vt:lpstr>
      <vt:lpstr>华文中宋</vt:lpstr>
      <vt:lpstr>楷体</vt:lpstr>
      <vt:lpstr>宋体</vt:lpstr>
      <vt:lpstr>微软雅黑</vt:lpstr>
      <vt:lpstr>Arial</vt:lpstr>
      <vt:lpstr>Calibri</vt:lpstr>
      <vt:lpstr>Times New Roman</vt:lpstr>
      <vt:lpstr>2_自定义设计方案</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茵</dc:creator>
  <cp:lastModifiedBy>cheng yao</cp:lastModifiedBy>
  <cp:revision>357</cp:revision>
  <dcterms:created xsi:type="dcterms:W3CDTF">2021-11-30T16:08:00Z</dcterms:created>
  <dcterms:modified xsi:type="dcterms:W3CDTF">2022-09-13T21:39:29Z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FDAE9510591D49CC9ABE9597FFB75527</vt:lpwstr>
  </property>
  <property fmtid="{D5CDD505-2E9C-101B-9397-08002B2CF9AE}" pid="3" name="KSOProductBuildVer">
    <vt:lpwstr>2052-11.1.0.12353</vt:lpwstr>
  </property>
</Properties>
</file>