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7" r:id="rId5"/>
    <p:sldId id="260" r:id="rId6"/>
    <p:sldId id="266" r:id="rId7"/>
    <p:sldId id="261" r:id="rId8"/>
    <p:sldId id="270" r:id="rId9"/>
    <p:sldId id="273" r:id="rId10"/>
    <p:sldId id="271" r:id="rId11"/>
    <p:sldId id="272" r:id="rId12"/>
    <p:sldId id="268" r:id="rId13"/>
    <p:sldId id="269" r:id="rId14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2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3A9B4-7A5D-4142-95BE-F9524381E0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0095E-8C9A-4DEB-BB4E-E318EFF4E89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31878" y="5189538"/>
            <a:ext cx="9144000" cy="1655762"/>
          </a:xfrm>
        </p:spPr>
        <p:txBody>
          <a:bodyPr>
            <a:normAutofit/>
          </a:bodyPr>
          <a:lstStyle/>
          <a:p>
            <a:r>
              <a:rPr lang="en-US" altLang="zh-CN" sz="4400" b="1" dirty="0"/>
              <a:t>Less stress for tests</a:t>
            </a:r>
            <a:endParaRPr lang="zh-CN" altLang="en-US" sz="4400" b="1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9479" y="538216"/>
            <a:ext cx="8327203" cy="40671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" y="46235"/>
            <a:ext cx="11970250" cy="7130265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70000"/>
              </a:lnSpc>
            </a:pPr>
            <a:r>
              <a:rPr lang="en-US" altLang="zh-CN" sz="5500" dirty="0"/>
              <a:t>To students in England, the General Certificate of Secondary Education (GCSE) examination is like the </a:t>
            </a:r>
            <a:r>
              <a:rPr lang="en-US" altLang="zh-CN" sz="5500" dirty="0" err="1"/>
              <a:t>zhongkao</a:t>
            </a:r>
            <a:r>
              <a:rPr lang="en-US" altLang="zh-CN" sz="5500" dirty="0"/>
              <a:t> in China. After two years of the COVID-19 pandemic, England’s GCSE exams have been </a:t>
            </a:r>
            <a:r>
              <a:rPr lang="en-US" altLang="zh-CN" sz="5500" u="sng" dirty="0">
                <a:solidFill>
                  <a:srgbClr val="FF0000"/>
                </a:solidFill>
              </a:rPr>
              <a:t>c_______</a:t>
            </a:r>
            <a:r>
              <a:rPr lang="en-US" altLang="zh-CN" sz="5500" u="sng" dirty="0"/>
              <a:t>.</a:t>
            </a:r>
            <a:r>
              <a:rPr lang="en-US" altLang="zh-CN" sz="5500" dirty="0"/>
              <a:t> It affects Year 11 exam takers, like me. Back in February, the GCSE exam boards (</a:t>
            </a:r>
            <a:r>
              <a:rPr lang="zh-CN" altLang="en-US" sz="5500" dirty="0"/>
              <a:t>考试委员会</a:t>
            </a:r>
            <a:r>
              <a:rPr lang="en-US" altLang="zh-CN" sz="5500" dirty="0"/>
              <a:t>) said they would reduce the amount of </a:t>
            </a:r>
            <a:r>
              <a:rPr lang="en-US" altLang="zh-CN" sz="5500" dirty="0" err="1">
                <a:solidFill>
                  <a:srgbClr val="FF0000"/>
                </a:solidFill>
              </a:rPr>
              <a:t>i</a:t>
            </a:r>
            <a:r>
              <a:rPr lang="en-US" altLang="zh-CN" sz="5500" dirty="0">
                <a:solidFill>
                  <a:srgbClr val="FF0000"/>
                </a:solidFill>
              </a:rPr>
              <a:t> _______</a:t>
            </a:r>
            <a:r>
              <a:rPr lang="en-US" altLang="zh-CN" sz="5500" dirty="0"/>
              <a:t> we need to know for the summer exams. This is due to the many interruptions in our education over the past two years. Not all schools were able to </a:t>
            </a:r>
            <a:r>
              <a:rPr lang="en-US" altLang="zh-CN" sz="5500" dirty="0">
                <a:solidFill>
                  <a:srgbClr val="FF0000"/>
                </a:solidFill>
              </a:rPr>
              <a:t>c______</a:t>
            </a:r>
            <a:r>
              <a:rPr lang="en-US" altLang="zh-CN" sz="5500" dirty="0"/>
              <a:t> teaching their students during lockdown. Reductions on the syllabus (</a:t>
            </a:r>
            <a:r>
              <a:rPr lang="zh-CN" altLang="en-US" sz="5500" dirty="0"/>
              <a:t>教学大纲</a:t>
            </a:r>
            <a:r>
              <a:rPr lang="en-US" altLang="zh-CN" sz="5500" dirty="0"/>
              <a:t>) came mostly as a relief but also </a:t>
            </a:r>
            <a:r>
              <a:rPr lang="en-US" altLang="zh-CN" sz="5500" dirty="0">
                <a:solidFill>
                  <a:srgbClr val="FF0000"/>
                </a:solidFill>
              </a:rPr>
              <a:t>c_______ </a:t>
            </a:r>
            <a:r>
              <a:rPr lang="en-US" altLang="zh-CN" sz="5500" dirty="0"/>
              <a:t>some confusion because what’s been cut out is not always clear. </a:t>
            </a:r>
            <a:endParaRPr lang="en-US" altLang="zh-CN" sz="5500" dirty="0"/>
          </a:p>
          <a:p>
            <a:pPr>
              <a:lnSpc>
                <a:spcPct val="170000"/>
              </a:lnSpc>
            </a:pPr>
            <a:r>
              <a:rPr lang="en-US" altLang="zh-CN" sz="5500" dirty="0"/>
              <a:t>Most people in my school take at least nine GCSE exams. Five exams (English, math, physics, chemistry and biology) are obligatory (</a:t>
            </a:r>
            <a:r>
              <a:rPr lang="zh-CN" altLang="en-US" sz="5500" dirty="0"/>
              <a:t>必须的</a:t>
            </a:r>
            <a:r>
              <a:rPr lang="en-US" altLang="zh-CN" sz="5500" dirty="0"/>
              <a:t>), and another four can be </a:t>
            </a:r>
            <a:r>
              <a:rPr lang="en-US" altLang="zh-CN" sz="5500" dirty="0">
                <a:solidFill>
                  <a:srgbClr val="FF0000"/>
                </a:solidFill>
              </a:rPr>
              <a:t>c_______</a:t>
            </a:r>
            <a:r>
              <a:rPr lang="en-US" altLang="zh-CN" sz="5500" dirty="0"/>
              <a:t>, for example, French, philosophy, history or art. I am taking 12 GCSE exams this year, and the workload (</a:t>
            </a:r>
            <a:r>
              <a:rPr lang="zh-CN" altLang="en-US" sz="5500" dirty="0"/>
              <a:t>负担</a:t>
            </a:r>
            <a:r>
              <a:rPr lang="en-US" altLang="zh-CN" sz="5500" dirty="0"/>
              <a:t>) can get a bit too heavy sometimes. So my friends and I are very happy with the reductions!</a:t>
            </a:r>
            <a:endParaRPr lang="en-US" altLang="zh-CN" sz="5500" dirty="0"/>
          </a:p>
          <a:p>
            <a:pPr>
              <a:lnSpc>
                <a:spcPct val="170000"/>
              </a:lnSpc>
            </a:pPr>
            <a:r>
              <a:rPr lang="en-US" altLang="zh-CN" sz="5500" dirty="0"/>
              <a:t>With the final exams coming up in two weeks, everyone in my year is </a:t>
            </a:r>
            <a:r>
              <a:rPr lang="en-US" altLang="zh-CN" sz="5500" dirty="0">
                <a:solidFill>
                  <a:srgbClr val="FF0000"/>
                </a:solidFill>
              </a:rPr>
              <a:t>b_____</a:t>
            </a:r>
            <a:r>
              <a:rPr lang="en-US" altLang="zh-CN" sz="5500" dirty="0"/>
              <a:t> studying. Some of my friends, who are super organized, are still taking on extracurricular (</a:t>
            </a:r>
            <a:r>
              <a:rPr lang="zh-CN" altLang="en-US" sz="5500" dirty="0"/>
              <a:t>课外的</a:t>
            </a:r>
            <a:r>
              <a:rPr lang="en-US" altLang="zh-CN" sz="5500" dirty="0"/>
              <a:t>) activities! I keep reminding them that they need to give themselves breaks to </a:t>
            </a:r>
            <a:r>
              <a:rPr lang="en-US" altLang="zh-CN" sz="5500" dirty="0">
                <a:solidFill>
                  <a:srgbClr val="FF0000"/>
                </a:solidFill>
              </a:rPr>
              <a:t>a_____ </a:t>
            </a:r>
            <a:r>
              <a:rPr lang="en-US" altLang="zh-CN" sz="5500" dirty="0"/>
              <a:t>overworking their brains; it will do more damage than good! This applies to all students. Whenever you feel overloaded with schoolwork, take a five-minute break to refresh your mind. It will help you be more productive (</a:t>
            </a:r>
            <a:r>
              <a:rPr lang="zh-CN" altLang="en-US" sz="5500" dirty="0"/>
              <a:t>有效率的</a:t>
            </a:r>
            <a:r>
              <a:rPr lang="en-US" altLang="zh-CN" sz="5500" dirty="0"/>
              <a:t>)!</a:t>
            </a:r>
            <a:endParaRPr lang="en-US" altLang="zh-CN" sz="5500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8735" y="46235"/>
            <a:ext cx="11861515" cy="7130265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70000"/>
              </a:lnSpc>
            </a:pPr>
            <a:r>
              <a:rPr lang="en-US" altLang="zh-CN" sz="5500" dirty="0"/>
              <a:t>To students in England, the General Certificate of Secondary Education (GCSE) examination is like the </a:t>
            </a:r>
            <a:r>
              <a:rPr lang="en-US" altLang="zh-CN" sz="5500" dirty="0" err="1"/>
              <a:t>zhongkao</a:t>
            </a:r>
            <a:r>
              <a:rPr lang="en-US" altLang="zh-CN" sz="5500" dirty="0"/>
              <a:t> in China. After two years of the COVID-19 pandemic, England’s GCSE exams have been </a:t>
            </a:r>
            <a:r>
              <a:rPr lang="en-US" altLang="zh-CN" sz="5500" u="sng" dirty="0">
                <a:solidFill>
                  <a:srgbClr val="FF0000"/>
                </a:solidFill>
              </a:rPr>
              <a:t>changed</a:t>
            </a:r>
            <a:r>
              <a:rPr lang="en-US" altLang="zh-CN" sz="5500" u="sng" dirty="0"/>
              <a:t>.</a:t>
            </a:r>
            <a:r>
              <a:rPr lang="en-US" altLang="zh-CN" sz="5500" dirty="0"/>
              <a:t> It affects Year 11 exam takers, like me. Back in February, the GCSE exam boards (</a:t>
            </a:r>
            <a:r>
              <a:rPr lang="zh-CN" altLang="en-US" sz="5500" dirty="0"/>
              <a:t>考试委员会</a:t>
            </a:r>
            <a:r>
              <a:rPr lang="en-US" altLang="zh-CN" sz="5500" dirty="0"/>
              <a:t>) said they would reduce the amount of </a:t>
            </a:r>
            <a:r>
              <a:rPr lang="en-US" altLang="zh-CN" sz="5500" dirty="0">
                <a:solidFill>
                  <a:srgbClr val="FF0000"/>
                </a:solidFill>
              </a:rPr>
              <a:t>information </a:t>
            </a:r>
            <a:r>
              <a:rPr lang="en-US" altLang="zh-CN" sz="5500" dirty="0"/>
              <a:t>we need to know for the summer exams. This is due to the many interruptions in our education over the past two years. Not all schools were able to </a:t>
            </a:r>
            <a:r>
              <a:rPr lang="en-US" altLang="zh-CN" sz="5500" dirty="0">
                <a:solidFill>
                  <a:srgbClr val="FF0000"/>
                </a:solidFill>
              </a:rPr>
              <a:t>continue</a:t>
            </a:r>
            <a:r>
              <a:rPr lang="en-US" altLang="zh-CN" sz="5500" dirty="0"/>
              <a:t> teaching their students during lockdown. Reductions on the syllabus (</a:t>
            </a:r>
            <a:r>
              <a:rPr lang="zh-CN" altLang="en-US" sz="5500" dirty="0"/>
              <a:t>教学大纲</a:t>
            </a:r>
            <a:r>
              <a:rPr lang="en-US" altLang="zh-CN" sz="5500" dirty="0"/>
              <a:t>) came mostly as a relief but also </a:t>
            </a:r>
            <a:r>
              <a:rPr lang="en-US" altLang="zh-CN" sz="5500" dirty="0">
                <a:solidFill>
                  <a:srgbClr val="FF0000"/>
                </a:solidFill>
              </a:rPr>
              <a:t>caused </a:t>
            </a:r>
            <a:r>
              <a:rPr lang="en-US" altLang="zh-CN" sz="5500" dirty="0"/>
              <a:t>some confusion because what’s been cut out is not always clear. This has caused some confusion among students.</a:t>
            </a:r>
            <a:endParaRPr lang="en-US" altLang="zh-CN" sz="5500" dirty="0"/>
          </a:p>
          <a:p>
            <a:pPr>
              <a:lnSpc>
                <a:spcPct val="170000"/>
              </a:lnSpc>
            </a:pPr>
            <a:r>
              <a:rPr lang="en-US" altLang="zh-CN" sz="5500" dirty="0"/>
              <a:t>Most people in my school take at least nine GCSE exams. Five exams (English, math, physics, chemistry and biology) are obligatory (</a:t>
            </a:r>
            <a:r>
              <a:rPr lang="zh-CN" altLang="en-US" sz="5500" dirty="0"/>
              <a:t>必须的</a:t>
            </a:r>
            <a:r>
              <a:rPr lang="en-US" altLang="zh-CN" sz="5500" dirty="0"/>
              <a:t>), and another four can be </a:t>
            </a:r>
            <a:r>
              <a:rPr lang="en-US" altLang="zh-CN" sz="5500" dirty="0">
                <a:solidFill>
                  <a:srgbClr val="FF0000"/>
                </a:solidFill>
              </a:rPr>
              <a:t>chosen</a:t>
            </a:r>
            <a:r>
              <a:rPr lang="en-US" altLang="zh-CN" sz="5500" dirty="0"/>
              <a:t>, for example, French, philosophy, history or art. I am taking 12 GCSE exams this year, and the workload (</a:t>
            </a:r>
            <a:r>
              <a:rPr lang="zh-CN" altLang="en-US" sz="5500" dirty="0"/>
              <a:t>负担</a:t>
            </a:r>
            <a:r>
              <a:rPr lang="en-US" altLang="zh-CN" sz="5500" dirty="0"/>
              <a:t>) can get a bit too heavy sometimes. So my friends and I are very happy with the reductions!</a:t>
            </a:r>
            <a:endParaRPr lang="en-US" altLang="zh-CN" sz="5500" dirty="0"/>
          </a:p>
          <a:p>
            <a:pPr>
              <a:lnSpc>
                <a:spcPct val="170000"/>
              </a:lnSpc>
            </a:pPr>
            <a:r>
              <a:rPr lang="en-US" altLang="zh-CN" sz="5500" dirty="0"/>
              <a:t>With the final exams coming up in two weeks, everyone in my year is </a:t>
            </a:r>
            <a:r>
              <a:rPr lang="en-US" altLang="zh-CN" sz="5500" dirty="0">
                <a:solidFill>
                  <a:srgbClr val="FF0000"/>
                </a:solidFill>
              </a:rPr>
              <a:t>busy</a:t>
            </a:r>
            <a:r>
              <a:rPr lang="en-US" altLang="zh-CN" sz="5500" dirty="0"/>
              <a:t> studying. Some of my friends, who are super organized, are still taking on extracurricular (</a:t>
            </a:r>
            <a:r>
              <a:rPr lang="zh-CN" altLang="en-US" sz="5500" dirty="0"/>
              <a:t>课外的</a:t>
            </a:r>
            <a:r>
              <a:rPr lang="en-US" altLang="zh-CN" sz="5500" dirty="0"/>
              <a:t>) activities! I keep reminding them that they need to give themselves breaks to </a:t>
            </a:r>
            <a:r>
              <a:rPr lang="en-US" altLang="zh-CN" sz="5500" dirty="0">
                <a:solidFill>
                  <a:srgbClr val="FF0000"/>
                </a:solidFill>
              </a:rPr>
              <a:t>avoid </a:t>
            </a:r>
            <a:r>
              <a:rPr lang="en-US" altLang="zh-CN" sz="5500" dirty="0"/>
              <a:t>overworking their brains; it will do more damage than good! This applies to all students. Whenever you feel overloaded with schoolwork, take a five-minute break to refresh your mind. It will help you be more productive (</a:t>
            </a:r>
            <a:r>
              <a:rPr lang="zh-CN" altLang="en-US" sz="5500" dirty="0"/>
              <a:t>有效率的</a:t>
            </a:r>
            <a:r>
              <a:rPr lang="en-US" altLang="zh-CN" sz="5500" dirty="0"/>
              <a:t>)!</a:t>
            </a:r>
            <a:endParaRPr lang="en-US" altLang="zh-CN" sz="5500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7955" y="253365"/>
            <a:ext cx="8171815" cy="6513195"/>
          </a:xfrm>
        </p:spPr>
        <p:txBody>
          <a:bodyPr>
            <a:noAutofit/>
          </a:bodyPr>
          <a:p>
            <a:r>
              <a:rPr lang="zh-CN" altLang="en-US" sz="2400">
                <a:sym typeface="+mn-ea"/>
              </a:rPr>
              <a:t>Look! Here comes a cute bus. It looks like a panda with black ears and big eyes. It can </a:t>
            </a:r>
            <a:r>
              <a:rPr lang="en-US" altLang="zh-CN" sz="2400">
                <a:sym typeface="+mn-ea"/>
              </a:rPr>
              <a:t> 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c______</a:t>
            </a:r>
            <a:r>
              <a:rPr lang="zh-CN" altLang="en-US" sz="2400">
                <a:sym typeface="+mn-ea"/>
              </a:rPr>
              <a:t> </a:t>
            </a:r>
            <a:r>
              <a:rPr lang="en-US" altLang="zh-CN" sz="2400">
                <a:sym typeface="+mn-ea"/>
              </a:rPr>
              <a:t> </a:t>
            </a:r>
            <a:r>
              <a:rPr lang="zh-CN" altLang="en-US" sz="2400">
                <a:sym typeface="+mn-ea"/>
              </a:rPr>
              <a:t>22 people and is about 12 meters long. A Chinese company made it.</a:t>
            </a:r>
            <a:endParaRPr lang="zh-CN" altLang="en-US" sz="2400"/>
          </a:p>
          <a:p>
            <a:r>
              <a:rPr lang="zh-CN" altLang="en-US" sz="2400">
                <a:sym typeface="+mn-ea"/>
              </a:rPr>
              <a:t>The Smart Panda Bus uses AI technology . It can do a lot of things. The bus can drive by itself without a 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d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______</a:t>
            </a:r>
            <a:r>
              <a:rPr lang="zh-CN" altLang="en-US" sz="2400">
                <a:sym typeface="+mn-ea"/>
              </a:rPr>
              <a:t>. Don’t worry! It’s very safe. When you get on the bus, you can swipe</a:t>
            </a:r>
            <a:r>
              <a:rPr lang="en-US" altLang="zh-CN" sz="2400">
                <a:sym typeface="+mn-ea"/>
              </a:rPr>
              <a:t> </a:t>
            </a:r>
            <a:r>
              <a:rPr lang="zh-CN" altLang="en-US" sz="2400">
                <a:sym typeface="+mn-ea"/>
              </a:rPr>
              <a:t>(刷) your hand. The bus will read your handprint and 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k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_____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2400">
                <a:sym typeface="+mn-ea"/>
              </a:rPr>
              <a:t>who you are. There are also robots on the bus. You can talk to them and ask them for help. If there is a thief on the bus, the bus will call the 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p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______</a:t>
            </a:r>
            <a:r>
              <a:rPr lang="zh-CN" altLang="en-US" sz="2400">
                <a:sym typeface="+mn-ea"/>
              </a:rPr>
              <a:t>.</a:t>
            </a:r>
            <a:r>
              <a:rPr lang="en-US" altLang="zh-CN" sz="2400">
                <a:sym typeface="+mn-ea"/>
              </a:rPr>
              <a:t>  </a:t>
            </a:r>
            <a:r>
              <a:rPr lang="zh-CN" altLang="en-US" sz="2400">
                <a:sym typeface="+mn-ea"/>
              </a:rPr>
              <a:t>People in some cities, such as Changzhou in Jiangsu, Jinan in Shandong and Deyang in Sichuan, can take the bus. Do you want to ride it?</a:t>
            </a:r>
            <a:endParaRPr lang="zh-CN" altLang="en-US" sz="2400"/>
          </a:p>
          <a:p>
            <a:r>
              <a:rPr lang="zh-CN" altLang="en-US" sz="2400">
                <a:sym typeface="+mn-ea"/>
              </a:rPr>
              <a:t>Did you know?</a:t>
            </a:r>
            <a:endParaRPr lang="zh-CN" altLang="en-US" sz="2400"/>
          </a:p>
          <a:p>
            <a:r>
              <a:rPr lang="zh-CN" altLang="en-US" sz="2400">
                <a:sym typeface="+mn-ea"/>
              </a:rPr>
              <a:t>Inside the bus, there is a vending machine . You can buy breakfast and dinner on the bus. This can 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s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_____</a:t>
            </a:r>
            <a:r>
              <a:rPr lang="zh-CN" altLang="en-US" sz="2400">
                <a:sym typeface="+mn-ea"/>
              </a:rPr>
              <a:t> </a:t>
            </a:r>
            <a:r>
              <a:rPr lang="en-US" altLang="zh-CN" sz="2400">
                <a:sym typeface="+mn-ea"/>
              </a:rPr>
              <a:t> </a:t>
            </a:r>
            <a:r>
              <a:rPr lang="zh-CN" altLang="en-US" sz="2400">
                <a:sym typeface="+mn-ea"/>
              </a:rPr>
              <a:t>you a lot of time.</a:t>
            </a:r>
            <a:endParaRPr lang="zh-CN" altLang="en-US" sz="2400"/>
          </a:p>
          <a:p>
            <a:endParaRPr lang="zh-CN" altLang="en-US" sz="2400"/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381635" y="221615"/>
            <a:ext cx="3749040" cy="6294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8246110" y="548640"/>
            <a:ext cx="1064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carry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925685" y="1645920"/>
            <a:ext cx="1064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driver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65600" y="2637790"/>
            <a:ext cx="1064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know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85430" y="3345815"/>
            <a:ext cx="1064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police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658350" y="5224145"/>
            <a:ext cx="1064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save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45085" y="109220"/>
            <a:ext cx="3245485" cy="6529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484245" y="109220"/>
            <a:ext cx="8587740" cy="67392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/>
              <a:t>冬奥制服有哪些“黑科技”？</a:t>
            </a:r>
            <a:endParaRPr lang="zh-CN" altLang="en-US" sz="2400" b="1"/>
          </a:p>
          <a:p>
            <a:r>
              <a:rPr lang="en-US" altLang="zh-CN" sz="2400" b="1"/>
              <a:t>On </a:t>
            </a:r>
            <a:r>
              <a:rPr lang="zh-CN" altLang="en-US" sz="2400" b="1"/>
              <a:t>October 27 , the official uniforms came out. There are three kinds of uniforms for</a:t>
            </a:r>
            <a:r>
              <a:rPr lang="en-US" altLang="zh-CN" sz="2400" b="1"/>
              <a:t> 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staff</a:t>
            </a:r>
            <a:r>
              <a:rPr lang="zh-CN" altLang="en-US" sz="2400" b="1">
                <a:sym typeface="+mn-ea"/>
              </a:rPr>
              <a:t> </a:t>
            </a:r>
            <a:r>
              <a:rPr lang="zh-CN" altLang="en-US" sz="2400" b="1"/>
              <a:t>, </a:t>
            </a:r>
            <a:r>
              <a:rPr lang="zh-CN" altLang="en-US" sz="2400" b="1">
                <a:solidFill>
                  <a:srgbClr val="FF0000"/>
                </a:solidFill>
              </a:rPr>
              <a:t>technical officials</a:t>
            </a:r>
            <a:r>
              <a:rPr lang="zh-CN" altLang="en-US" sz="2400" b="1"/>
              <a:t> and volunteers . The uniforms are not just beautiful. They also have some cool technologies .</a:t>
            </a:r>
            <a:endParaRPr lang="zh-CN" altLang="en-US" sz="2400" b="1"/>
          </a:p>
          <a:p>
            <a:r>
              <a:rPr lang="zh-CN" altLang="en-US" sz="2400" b="1">
                <a:highlight>
                  <a:srgbClr val="FFFF00"/>
                </a:highlight>
              </a:rPr>
              <a:t>Shoes</a:t>
            </a:r>
            <a:r>
              <a:rPr lang="en-US" altLang="zh-CN" sz="2400" b="1">
                <a:highlight>
                  <a:srgbClr val="FFFF00"/>
                </a:highlight>
              </a:rPr>
              <a:t>: </a:t>
            </a:r>
            <a:endParaRPr lang="en-US" altLang="zh-CN" sz="2400" b="1">
              <a:highlight>
                <a:srgbClr val="FFFF00"/>
              </a:highlight>
            </a:endParaRPr>
          </a:p>
          <a:p>
            <a:r>
              <a:rPr lang="zh-CN" altLang="en-US" sz="2400" b="1"/>
              <a:t>There is a button on the shoes. Press it and the shoes become </a:t>
            </a:r>
            <a:r>
              <a:rPr lang="zh-CN" altLang="en-US" sz="2400" b="1">
                <a:solidFill>
                  <a:srgbClr val="FF0000"/>
                </a:solidFill>
              </a:rPr>
              <a:t>tight</a:t>
            </a:r>
            <a:r>
              <a:rPr lang="zh-CN" altLang="en-US" sz="2400" b="1"/>
              <a:t> on your feet.</a:t>
            </a:r>
            <a:r>
              <a:rPr lang="zh-CN" altLang="en-US" sz="2400" b="1">
                <a:solidFill>
                  <a:srgbClr val="FF0000"/>
                </a:solidFill>
              </a:rPr>
              <a:t>The soles</a:t>
            </a:r>
            <a:r>
              <a:rPr lang="zh-CN" altLang="en-US" sz="2400" b="1"/>
              <a:t> of the shoes have a special design . It helps people stay stable on ice and snow. </a:t>
            </a:r>
            <a:endParaRPr lang="zh-CN" altLang="en-US" sz="2400" b="1"/>
          </a:p>
          <a:p>
            <a:r>
              <a:rPr lang="zh-CN" altLang="en-US" sz="2400" b="1">
                <a:highlight>
                  <a:srgbClr val="FFFF00"/>
                </a:highlight>
              </a:rPr>
              <a:t>Clothes</a:t>
            </a:r>
            <a:r>
              <a:rPr lang="en-US" altLang="zh-CN" sz="2400" b="1">
                <a:highlight>
                  <a:srgbClr val="FFFF00"/>
                </a:highlight>
              </a:rPr>
              <a:t>:</a:t>
            </a:r>
            <a:endParaRPr lang="en-US" altLang="zh-CN" sz="2400" b="1">
              <a:highlight>
                <a:srgbClr val="FFFF00"/>
              </a:highlight>
            </a:endParaRPr>
          </a:p>
          <a:p>
            <a:r>
              <a:rPr lang="zh-CN" altLang="en-US" sz="2400" b="1"/>
              <a:t>They use graphene (石墨烯). It is great to keep people warm. Also the clothes are windproof and waterproof. They are soft enough for people to wear.</a:t>
            </a:r>
            <a:endParaRPr lang="zh-CN" altLang="en-US" sz="2400" b="1"/>
          </a:p>
          <a:p>
            <a:r>
              <a:rPr lang="zh-CN" altLang="en-US" sz="2400" b="1">
                <a:highlight>
                  <a:srgbClr val="FFFF00"/>
                </a:highlight>
              </a:rPr>
              <a:t>Gloves</a:t>
            </a:r>
            <a:endParaRPr lang="zh-CN" altLang="en-US" sz="2400" b="1"/>
          </a:p>
          <a:p>
            <a:r>
              <a:rPr lang="zh-CN" altLang="en-US" sz="2400" b="1"/>
              <a:t>The inner gloves fit people’s hands well. People can easily touch a screen without taking them off. Do you see the heart shape on the gloves? It is made of silica gel (硅胶). It stops things </a:t>
            </a:r>
            <a:r>
              <a:rPr lang="zh-CN" altLang="en-US" sz="2400" b="1">
                <a:solidFill>
                  <a:srgbClr val="FF0000"/>
                </a:solidFill>
              </a:rPr>
              <a:t>slipping</a:t>
            </a:r>
            <a:r>
              <a:rPr lang="zh-CN" altLang="en-US" sz="2400" b="1"/>
              <a:t> from your hands.</a:t>
            </a:r>
            <a:endParaRPr lang="zh-CN" altLang="en-US" sz="24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28980" y="309880"/>
            <a:ext cx="11017250" cy="5867400"/>
          </a:xfrm>
        </p:spPr>
        <p:txBody>
          <a:bodyPr>
            <a:norm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staff</a:t>
            </a:r>
            <a:r>
              <a:rPr lang="zh-CN" altLang="en-US" b="1">
                <a:sym typeface="+mn-ea"/>
              </a:rPr>
              <a:t> (</a:t>
            </a:r>
            <a:r>
              <a:rPr lang="en-US" altLang="zh-CN" b="1">
                <a:sym typeface="+mn-ea"/>
              </a:rPr>
              <a:t>n. </a:t>
            </a:r>
            <a:r>
              <a:rPr lang="zh-CN" altLang="en-US" b="1">
                <a:sym typeface="+mn-ea"/>
              </a:rPr>
              <a:t>工作人员)</a:t>
            </a:r>
            <a:endParaRPr lang="zh-CN" altLang="en-US" b="1"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technical officials</a:t>
            </a:r>
            <a:r>
              <a:rPr lang="zh-CN" altLang="en-US" b="1">
                <a:sym typeface="+mn-ea"/>
              </a:rPr>
              <a:t> (</a:t>
            </a:r>
            <a:r>
              <a:rPr lang="en-US" altLang="zh-CN" b="1">
                <a:sym typeface="+mn-ea"/>
              </a:rPr>
              <a:t>n. </a:t>
            </a:r>
            <a:r>
              <a:rPr lang="zh-CN" altLang="en-US" b="1">
                <a:sym typeface="+mn-ea"/>
              </a:rPr>
              <a:t>技术官员)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olidFill>
                  <a:srgbClr val="FF0000"/>
                </a:solidFill>
              </a:rPr>
              <a:t>tight </a:t>
            </a:r>
            <a:r>
              <a:rPr lang="en-US" altLang="zh-CN" b="1">
                <a:solidFill>
                  <a:schemeClr val="tx1"/>
                </a:solidFill>
              </a:rPr>
              <a:t>(adj. </a:t>
            </a:r>
            <a:r>
              <a:rPr lang="zh-CN" altLang="en-US" b="1">
                <a:solidFill>
                  <a:schemeClr val="tx1"/>
                </a:solidFill>
              </a:rPr>
              <a:t>牢固的，紧</a:t>
            </a:r>
            <a:r>
              <a:rPr lang="zh-CN" altLang="en-US" b="1">
                <a:solidFill>
                  <a:schemeClr val="tx1"/>
                </a:solidFill>
              </a:rPr>
              <a:t>的）</a:t>
            </a:r>
            <a:endParaRPr lang="en-US" altLang="zh-CN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The soles</a:t>
            </a:r>
            <a:r>
              <a:rPr lang="zh-CN" altLang="en-US" b="1">
                <a:sym typeface="+mn-ea"/>
              </a:rPr>
              <a:t> (</a:t>
            </a:r>
            <a:r>
              <a:rPr lang="en-US" altLang="zh-CN" b="1">
                <a:sym typeface="+mn-ea"/>
              </a:rPr>
              <a:t>n. </a:t>
            </a:r>
            <a:r>
              <a:rPr lang="zh-CN" altLang="en-US" b="1">
                <a:sym typeface="+mn-ea"/>
              </a:rPr>
              <a:t>鞋底)</a:t>
            </a:r>
            <a:endParaRPr lang="zh-CN" altLang="en-US" b="1"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slip</a:t>
            </a:r>
            <a:r>
              <a:rPr lang="en-US" altLang="zh-CN" b="1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b="1">
                <a:solidFill>
                  <a:schemeClr val="tx1"/>
                </a:solidFill>
                <a:sym typeface="+mn-ea"/>
              </a:rPr>
              <a:t>（</a:t>
            </a:r>
            <a:r>
              <a:rPr lang="en-US" altLang="zh-CN" b="1">
                <a:solidFill>
                  <a:schemeClr val="tx1"/>
                </a:solidFill>
                <a:sym typeface="+mn-ea"/>
              </a:rPr>
              <a:t>v. </a:t>
            </a:r>
            <a:r>
              <a:rPr lang="zh-CN" altLang="en-US" b="1">
                <a:solidFill>
                  <a:schemeClr val="tx1"/>
                </a:solidFill>
                <a:sym typeface="+mn-ea"/>
              </a:rPr>
              <a:t>滑，脱落）</a:t>
            </a:r>
            <a:endParaRPr lang="zh-CN" altLang="en-US" b="1">
              <a:solidFill>
                <a:schemeClr val="tx1"/>
              </a:solidFill>
              <a:sym typeface="+mn-ea"/>
            </a:endParaRPr>
          </a:p>
          <a:p>
            <a:pPr marL="0" indent="0">
              <a:buNone/>
            </a:pPr>
            <a:r>
              <a:rPr lang="en-US" altLang="zh-CN" b="1">
                <a:solidFill>
                  <a:srgbClr val="0070C0"/>
                </a:solidFill>
                <a:sym typeface="+mn-ea"/>
              </a:rPr>
              <a:t>Exercies</a:t>
            </a:r>
            <a:r>
              <a:rPr lang="zh-CN" altLang="en-US" b="1">
                <a:solidFill>
                  <a:srgbClr val="0070C0"/>
                </a:solidFill>
                <a:sym typeface="+mn-ea"/>
              </a:rPr>
              <a:t>：</a:t>
            </a:r>
            <a:endParaRPr lang="zh-CN" altLang="en-US" b="1">
              <a:solidFill>
                <a:srgbClr val="0070C0"/>
              </a:solidFill>
              <a:sym typeface="+mn-e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b="1">
                <a:solidFill>
                  <a:srgbClr val="0070C0"/>
                </a:solidFill>
                <a:sym typeface="+mn-ea"/>
              </a:rPr>
              <a:t>The ridges on the soles of my boots stopped me from ______. </a:t>
            </a:r>
            <a:endParaRPr lang="en-US" altLang="zh-CN" b="1">
              <a:solidFill>
                <a:srgbClr val="0070C0"/>
              </a:solidFill>
              <a:sym typeface="+mn-e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b="1">
                <a:solidFill>
                  <a:srgbClr val="0070C0"/>
                </a:solidFill>
                <a:sym typeface="+mn-ea"/>
              </a:rPr>
              <a:t>I was on friendly terms with most of the hospital _____.</a:t>
            </a:r>
            <a:endParaRPr lang="en-US" altLang="zh-CN" b="1">
              <a:solidFill>
                <a:srgbClr val="0070C0"/>
              </a:solidFill>
              <a:sym typeface="+mn-e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b="1">
                <a:solidFill>
                  <a:srgbClr val="0070C0"/>
                </a:solidFill>
                <a:sym typeface="+mn-ea"/>
              </a:rPr>
              <a:t>She walked off the place in a miniskirt and _____  top.</a:t>
            </a:r>
            <a:endParaRPr lang="en-US" altLang="zh-CN" b="1">
              <a:solidFill>
                <a:srgbClr val="0070C0"/>
              </a:solidFill>
              <a:sym typeface="+mn-e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CN" b="1">
                <a:solidFill>
                  <a:srgbClr val="0070C0"/>
                </a:solidFill>
                <a:sym typeface="+mn-ea"/>
              </a:rPr>
              <a:t>My father works in a ______   school.</a:t>
            </a:r>
            <a:endParaRPr lang="en-US" altLang="zh-CN" b="1">
              <a:solidFill>
                <a:srgbClr val="0070C0"/>
              </a:solidFill>
              <a:sym typeface="+mn-ea"/>
            </a:endParaRPr>
          </a:p>
          <a:p>
            <a:pPr marL="514350" indent="-514350">
              <a:buNone/>
            </a:pPr>
            <a:endParaRPr lang="en-US" altLang="zh-CN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040620" y="3270885"/>
            <a:ext cx="19411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</a:rPr>
              <a:t>slipping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23375" y="3827780"/>
            <a:ext cx="19411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</a:rPr>
              <a:t>staff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189595" y="4384675"/>
            <a:ext cx="19411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</a:rPr>
              <a:t>tight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95800" y="4786630"/>
            <a:ext cx="19411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</a:rPr>
              <a:t>technical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矩形 98306"/>
          <p:cNvSpPr/>
          <p:nvPr/>
        </p:nvSpPr>
        <p:spPr>
          <a:xfrm>
            <a:off x="129540" y="40005"/>
            <a:ext cx="11792585" cy="6523990"/>
          </a:xfrm>
          <a:prstGeom prst="rect">
            <a:avLst/>
          </a:prstGeom>
          <a:solidFill>
            <a:schemeClr val="bg1">
              <a:alpha val="88000"/>
            </a:schemeClr>
          </a:solidFill>
          <a:ln w="9525">
            <a:noFill/>
          </a:ln>
        </p:spPr>
        <p:txBody>
          <a:bodyPr wrap="square" anchor="ctr" anchorCtr="0">
            <a:spAutoFit/>
          </a:bodyPr>
          <a:p>
            <a:pPr>
              <a:lnSpc>
                <a:spcPct val="95000"/>
              </a:lnSpc>
            </a:pPr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听力原文</a:t>
            </a:r>
            <a:endParaRPr lang="zh-CN" altLang="en-US" sz="20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It is August 2050. Some people are writing about hotels, houses and cars on the Internet. Read their posts.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Life in 2050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The Hotel Whale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The Hotel Whale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is built 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under the water. It is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in the shape of 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a whale. This hotel has 50 bedrooms, a café and a shopping centre. 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Mrs Peng: “When we were staying at the hotel recently, my children watched the fish outside their bedroom window. They were never bored!”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Forever Green Houses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These houses are both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“green” and “smart”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. There is glass outside the houses. Heat is held under the glass and is then used as energy for each house. In the bathroom, your medicine cupboard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is connected to 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your doctor’s computer. In the kitchen, your smart fridge tells the supermarket’s computer when you need more food.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Mr Yu: “When we were living in our old house, we were using more energy.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 I would certainly recommend 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Forever Green Houses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to 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my friends. They will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satisfy everyone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.” 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The CJ3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The CJ3 is a new type of hydrogen car. The hydrogen in the car is mixed with oxygen from the air to make electricity for the car. The CJ3 has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an electronic map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and is driven by a computer. You tell the computer where you want to go. Then you sit back and relax as the car takes you there.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5000"/>
              </a:lnSpc>
            </a:pP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Mr Hu: “While I was driving my old car, I was polluting the city. Now, with the new technology in my CJ3, </a:t>
            </a:r>
            <a:r>
              <a:rPr lang="en-US" altLang="zh-CN" sz="2000" dirty="0"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I’m helping protect the  environment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</a:rPr>
              <a:t>.”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5" name="文本框 99"/>
          <p:cNvSpPr txBox="1"/>
          <p:nvPr/>
        </p:nvSpPr>
        <p:spPr>
          <a:xfrm>
            <a:off x="173990" y="79375"/>
            <a:ext cx="10509885" cy="1308735"/>
          </a:xfrm>
          <a:prstGeom prst="rect">
            <a:avLst/>
          </a:prstGeom>
          <a:solidFill>
            <a:schemeClr val="bg1">
              <a:alpha val="82999"/>
            </a:schemeClr>
          </a:solidFill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20000"/>
              </a:lnSpc>
            </a:pPr>
            <a:r>
              <a:rPr lang="zh-CN" altLang="en-US" sz="2200" b="1">
                <a:latin typeface="Times New Roman" panose="02020603050405020304" pitchFamily="18" charset="0"/>
                <a:ea typeface="宋体" panose="02010600030101010101" pitchFamily="2" charset="-122"/>
              </a:rPr>
              <a:t>七、书面表达</a:t>
            </a:r>
            <a:r>
              <a:rPr lang="en-US" altLang="zh-CN" sz="2200" b="1">
                <a:latin typeface="Times New Roman" panose="02020603050405020304" pitchFamily="18" charset="0"/>
                <a:ea typeface="宋体" panose="02010600030101010101" pitchFamily="2" charset="-122"/>
              </a:rPr>
              <a:t>:  </a:t>
            </a:r>
            <a:r>
              <a:rPr lang="zh-CN" altLang="zh-CN" sz="2200" b="1">
                <a:latin typeface="Times New Roman" panose="02020603050405020304" pitchFamily="18" charset="0"/>
                <a:ea typeface="宋体" panose="02010600030101010101" pitchFamily="2" charset="-122"/>
              </a:rPr>
              <a:t>未来遥不可及，又好像就在眼前。随着科技的不断发展，未来的生活会是什么样的呢？请你根据图表的提示，谈谈对未来生活的畅想。</a:t>
            </a:r>
            <a:endParaRPr lang="zh-CN" altLang="zh-CN" sz="2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zh-CN" sz="2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29026" name="图片 1" descr="8-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1708150"/>
            <a:ext cx="9074785" cy="43059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41630" y="1156335"/>
            <a:ext cx="535559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not only light but also have some </a:t>
            </a:r>
            <a:r>
              <a:rPr lang="zh-CN" alt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cool technologies</a:t>
            </a:r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change the temperature by itself according to 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keep ---warm in--  and cool in--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03545" y="878840"/>
            <a:ext cx="695515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be designed  </a:t>
            </a:r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with </a:t>
            </a:r>
            <a:r>
              <a:rPr lang="en-US" u="sng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artificial intelligence</a:t>
            </a:r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</a:t>
            </a:r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be greener and more intelligent</a:t>
            </a:r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.    </a:t>
            </a:r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They can produce energy on their own.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robots will do all the housework. 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Travelling will also be very easy as the houses are able to fly! 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5450" y="3510280"/>
            <a:ext cx="53555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much healthier</a:t>
            </a:r>
            <a:endParaRPr lang="en-US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more kinds than before</a:t>
            </a:r>
            <a:endParaRPr lang="en-US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provide peopple with more energy</a:t>
            </a:r>
            <a:endParaRPr lang="en-US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endParaRPr lang="en-US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3530" y="5216525"/>
            <a:ext cx="15106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chemeClr val="accent1"/>
                </a:solidFill>
                <a:highlight>
                  <a:srgbClr val="FFFF00"/>
                </a:highlight>
              </a:rPr>
              <a:t>avoid</a:t>
            </a:r>
            <a:endParaRPr lang="en-US" altLang="zh-CN" sz="3600">
              <a:solidFill>
                <a:schemeClr val="accent1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77615" y="5575935"/>
            <a:ext cx="831532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Cars will be much faster and more convenient. /  can be operated automatically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? safer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? They will not only have wings to fly but also change into ships easily to go under the sea. </a:t>
            </a:r>
            <a:endParaRPr lang="en-US" altLang="zh-CN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654665" y="227965"/>
            <a:ext cx="1132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highlight>
                  <a:srgbClr val="00FFFF"/>
                </a:highlight>
              </a:rPr>
              <a:t>P118</a:t>
            </a:r>
            <a:endParaRPr lang="en-US" altLang="zh-CN" sz="3200">
              <a:highlight>
                <a:srgbClr val="00FFFF"/>
              </a:highlight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1" name="文本框 99"/>
          <p:cNvSpPr txBox="1"/>
          <p:nvPr/>
        </p:nvSpPr>
        <p:spPr>
          <a:xfrm>
            <a:off x="551815" y="215900"/>
            <a:ext cx="11263630" cy="937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zh-CN" sz="2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Task 3 Make a short speech</a:t>
            </a:r>
            <a:endParaRPr lang="zh-CN" altLang="zh-CN" sz="2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请参照以下示例，用英语向你的同桌口头介绍未来的餐厅、医院与学校。</a:t>
            </a:r>
            <a:endParaRPr lang="zh-CN" altLang="zh-CN" sz="2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663575" y="1299528"/>
          <a:ext cx="9056370" cy="2392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1455"/>
                <a:gridCol w="2472690"/>
                <a:gridCol w="5102225"/>
              </a:tblGrid>
              <a:tr h="797560">
                <a:tc>
                  <a:txBody>
                    <a:bodyPr/>
                    <a:p>
                      <a:pPr algn="ctr"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Items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Characteristics in the future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Supporting details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5120">
                <a:tc>
                  <a:txBody>
                    <a:bodyPr/>
                    <a:p>
                      <a:pPr algn="ctr"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Restaurant 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2459355" y="2142490"/>
            <a:ext cx="19272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 waiters or 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waitresses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88578" y="2958465"/>
            <a:ext cx="1368425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healthier  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38395" y="2143125"/>
            <a:ext cx="49276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computer will read your mind to find out what you want to eat. 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32375" y="2911475"/>
            <a:ext cx="49657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It only serves different kinds of healthy food.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15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">
                                            <p:txEl>
                                              <p:charRg st="15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" name="表格 5"/>
          <p:cNvGraphicFramePr/>
          <p:nvPr/>
        </p:nvGraphicFramePr>
        <p:xfrm>
          <a:off x="1539875" y="1860550"/>
          <a:ext cx="9056370" cy="3987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1455"/>
                <a:gridCol w="2472690"/>
                <a:gridCol w="5102225"/>
              </a:tblGrid>
              <a:tr h="1362075">
                <a:tc>
                  <a:txBody>
                    <a:bodyPr/>
                    <a:p>
                      <a:pPr algn="ctr"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Hospital 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8825">
                <a:tc>
                  <a:txBody>
                    <a:bodyPr/>
                    <a:p>
                      <a:pPr algn="ctr"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School 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3140"/>
                        </a:lnSpc>
                        <a:buNone/>
                      </a:pPr>
                      <a:r>
                        <a:rPr lang="zh-CN" altLang="zh-CN" sz="2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*</a:t>
                      </a:r>
                      <a:endParaRPr lang="zh-CN" altLang="zh-CN" sz="2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horz" anchor="t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文本框 18"/>
          <p:cNvSpPr txBox="1"/>
          <p:nvPr/>
        </p:nvSpPr>
        <p:spPr>
          <a:xfrm>
            <a:off x="3216275" y="1854200"/>
            <a:ext cx="2295525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more convenient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200400" y="2554288"/>
            <a:ext cx="693738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free  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667375" y="1854200"/>
            <a:ext cx="50101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As soon as you walk into the hospital, you will receive a report on your health.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49913" y="2698750"/>
            <a:ext cx="5308600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All the medicine will be free to everyone.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205163" y="3436938"/>
            <a:ext cx="1868487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e-classroom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200400" y="4578350"/>
            <a:ext cx="1866900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 exams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735638" y="3416300"/>
            <a:ext cx="5065712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use tablets instead of paper books and bags 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48325" y="4260850"/>
            <a:ext cx="5065713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school computer system, at the end of the term, will </a:t>
            </a:r>
            <a:r>
              <a:rPr lang="en-US" altLang="zh-CN" sz="20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evaluate 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students’ performance by collecting information on how well they do in each course. 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6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473dc3eb-36cb-4e10-b1f9-0acecef637b8}"/>
</p:tagLst>
</file>

<file path=ppt/tags/tag2.xml><?xml version="1.0" encoding="utf-8"?>
<p:tagLst xmlns:p="http://schemas.openxmlformats.org/presentationml/2006/main">
  <p:tag name="COMMONDATA" val="eyJoZGlkIjoiOGVkNGFkMjEyOTA5MDc2M2U2MGIxZmI2ZGJmNDdhY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7834</Words>
  <Application>WPS 演示</Application>
  <PresentationFormat>宽屏</PresentationFormat>
  <Paragraphs>166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Arial</vt:lpstr>
      <vt:lpstr>宋体</vt:lpstr>
      <vt:lpstr>Wingdings</vt:lpstr>
      <vt:lpstr>等线 Light</vt:lpstr>
      <vt:lpstr>等线</vt:lpstr>
      <vt:lpstr>微软雅黑</vt:lpstr>
      <vt:lpstr>Arial Unicode MS</vt:lpstr>
      <vt:lpstr>Calibri</vt:lpstr>
      <vt:lpstr>Times New Roman</vt:lpstr>
      <vt:lpstr>仿宋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刘威</dc:creator>
  <cp:lastModifiedBy>勇敢</cp:lastModifiedBy>
  <cp:revision>51</cp:revision>
  <dcterms:created xsi:type="dcterms:W3CDTF">2022-05-11T00:39:00Z</dcterms:created>
  <dcterms:modified xsi:type="dcterms:W3CDTF">2022-05-12T02:41:25Z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E8F19B07AE8D4D4A8562F234C98B9ED9</vt:lpwstr>
  </property>
  <property fmtid="{D5CDD505-2E9C-101B-9397-08002B2CF9AE}" pid="3" name="KSOProductBuildVer">
    <vt:lpwstr>2052-11.1.0.11691</vt:lpwstr>
  </property>
</Properties>
</file>